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6" r:id="rId6"/>
    <p:sldId id="267" r:id="rId7"/>
    <p:sldId id="294" r:id="rId8"/>
    <p:sldId id="277" r:id="rId9"/>
    <p:sldId id="295" r:id="rId10"/>
    <p:sldId id="292" r:id="rId11"/>
    <p:sldId id="280" r:id="rId12"/>
    <p:sldId id="279" r:id="rId13"/>
    <p:sldId id="293" r:id="rId14"/>
    <p:sldId id="296" r:id="rId15"/>
    <p:sldId id="297" r:id="rId16"/>
    <p:sldId id="281" r:id="rId17"/>
    <p:sldId id="282" r:id="rId18"/>
    <p:sldId id="286" r:id="rId19"/>
    <p:sldId id="283" r:id="rId20"/>
    <p:sldId id="285" r:id="rId21"/>
    <p:sldId id="287" r:id="rId22"/>
    <p:sldId id="289" r:id="rId23"/>
    <p:sldId id="288" r:id="rId24"/>
    <p:sldId id="290" r:id="rId25"/>
    <p:sldId id="291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014" autoAdjust="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 dirty="0">
              <a:latin typeface="+mj-lt"/>
              <a:ea typeface="Calibri" charset="0"/>
              <a:cs typeface="Calibri" charset="0"/>
            </a:rPr>
            <a:t>Gap In Market</a:t>
          </a:r>
          <a:endParaRPr lang="en-US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dirty="0">
              <a:latin typeface="Calibri" charset="0"/>
              <a:ea typeface="Calibri" charset="0"/>
              <a:cs typeface="Calibri" charset="0"/>
            </a:rPr>
            <a:t>Combines features and mechanics from competitor's products</a:t>
          </a: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 dirty="0">
              <a:latin typeface="+mj-lt"/>
              <a:ea typeface="Calibri" charset="0"/>
              <a:cs typeface="Calibri" charset="0"/>
            </a:rPr>
            <a:t>Existing Audience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dirty="0">
              <a:latin typeface="Calibri" charset="0"/>
              <a:ea typeface="Calibri" charset="0"/>
              <a:cs typeface="Calibri" charset="0"/>
            </a:rPr>
            <a:t>Competitors already have a large fanbase, OutDig does not directly compete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 dirty="0">
              <a:latin typeface="+mj-lt"/>
              <a:ea typeface="Calibri" charset="0"/>
              <a:cs typeface="Calibri" charset="0"/>
            </a:rPr>
            <a:t>Wide Audience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dirty="0">
              <a:latin typeface="Calibri" charset="0"/>
              <a:ea typeface="Calibri" charset="0"/>
              <a:cs typeface="Calibri" charset="0"/>
            </a:rPr>
            <a:t>Strictly casual and more competitive players both have applicable modes</a:t>
          </a: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 dirty="0">
              <a:latin typeface="+mj-lt"/>
              <a:ea typeface="Calibri" charset="0"/>
              <a:cs typeface="Calibri" charset="0"/>
            </a:rPr>
            <a:t>Multiple Revenue Streams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dirty="0">
              <a:latin typeface="Calibri" charset="0"/>
              <a:ea typeface="Calibri" charset="0"/>
              <a:cs typeface="Calibri" charset="0"/>
            </a:rPr>
            <a:t>Ads to open loot boxes, IAP for loot boxes, currencies, subscriptions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 dirty="0">
              <a:latin typeface="+mj-lt"/>
              <a:ea typeface="Calibri" charset="0"/>
              <a:cs typeface="Calibri" charset="0"/>
            </a:rPr>
            <a:t>High User Retention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dirty="0">
              <a:latin typeface="Calibri" charset="0"/>
              <a:ea typeface="Calibri" charset="0"/>
              <a:cs typeface="Calibri" charset="0"/>
            </a:rPr>
            <a:t>Players can play the game for free, without ads, increasing retention rate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D0374A2D-AA24-475B-B3F6-E58F97E1D9E3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0A13187A-B5B8-443F-9F36-A4905E60F334}" type="pres">
      <dgm:prSet presAssocID="{CEA68BC1-0214-475A-AAEB-F2C106BEDF3D}" presName="linNode" presStyleCnt="0"/>
      <dgm:spPr/>
    </dgm:pt>
    <dgm:pt modelId="{F36E4E49-5964-4ECC-827D-1C5DE199FC86}" type="pres">
      <dgm:prSet presAssocID="{CEA68BC1-0214-475A-AAEB-F2C106BEDF3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3B78A12-BB33-435B-A932-4178819AEFCA}" type="pres">
      <dgm:prSet presAssocID="{CEA68BC1-0214-475A-AAEB-F2C106BEDF3D}" presName="descendantText" presStyleLbl="alignAccFollowNode1" presStyleIdx="0" presStyleCnt="5">
        <dgm:presLayoutVars>
          <dgm:bulletEnabled val="1"/>
        </dgm:presLayoutVars>
      </dgm:prSet>
      <dgm:spPr/>
    </dgm:pt>
    <dgm:pt modelId="{74FED0B1-5D21-4EC7-9A29-FB485F4D9985}" type="pres">
      <dgm:prSet presAssocID="{D52D63DB-7300-43C9-9B4D-DCAB119753ED}" presName="sp" presStyleCnt="0"/>
      <dgm:spPr/>
    </dgm:pt>
    <dgm:pt modelId="{3FCE7C38-732D-42DA-BF79-E0C748EEF755}" type="pres">
      <dgm:prSet presAssocID="{57B30C7E-2C98-474C-972A-4A9F013596F6}" presName="linNode" presStyleCnt="0"/>
      <dgm:spPr/>
    </dgm:pt>
    <dgm:pt modelId="{58FB097B-A90E-48CF-808A-510F9D4146C8}" type="pres">
      <dgm:prSet presAssocID="{57B30C7E-2C98-474C-972A-4A9F013596F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EEF04DB-B74C-4634-A290-73B3BF67D17B}" type="pres">
      <dgm:prSet presAssocID="{57B30C7E-2C98-474C-972A-4A9F013596F6}" presName="descendantText" presStyleLbl="alignAccFollowNode1" presStyleIdx="1" presStyleCnt="5">
        <dgm:presLayoutVars>
          <dgm:bulletEnabled val="1"/>
        </dgm:presLayoutVars>
      </dgm:prSet>
      <dgm:spPr/>
    </dgm:pt>
    <dgm:pt modelId="{69AA01AD-DB3B-4838-8223-0C31BF8BD6E5}" type="pres">
      <dgm:prSet presAssocID="{7F14057D-1A20-4F64-A110-C77AC5F00602}" presName="sp" presStyleCnt="0"/>
      <dgm:spPr/>
    </dgm:pt>
    <dgm:pt modelId="{6C0FC165-E26E-408E-905C-CA1B1D219A92}" type="pres">
      <dgm:prSet presAssocID="{0A954AA6-C6B0-4271-8792-CCCE30CE7D69}" presName="linNode" presStyleCnt="0"/>
      <dgm:spPr/>
    </dgm:pt>
    <dgm:pt modelId="{BC019423-F128-4E8F-BA41-BA6B543D6D11}" type="pres">
      <dgm:prSet presAssocID="{0A954AA6-C6B0-4271-8792-CCCE30CE7D6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FBE6090-C246-42C3-9E8A-6B139961A46E}" type="pres">
      <dgm:prSet presAssocID="{0A954AA6-C6B0-4271-8792-CCCE30CE7D69}" presName="descendantText" presStyleLbl="alignAccFollowNode1" presStyleIdx="2" presStyleCnt="5">
        <dgm:presLayoutVars>
          <dgm:bulletEnabled val="1"/>
        </dgm:presLayoutVars>
      </dgm:prSet>
      <dgm:spPr/>
    </dgm:pt>
    <dgm:pt modelId="{CFA7FF03-C53C-49C7-9E84-8AF04FE51F3D}" type="pres">
      <dgm:prSet presAssocID="{7635DF39-FFCE-4F67-A43A-C3F7B847830D}" presName="sp" presStyleCnt="0"/>
      <dgm:spPr/>
    </dgm:pt>
    <dgm:pt modelId="{FFC1229A-F9E9-42C7-9F63-908EECA43429}" type="pres">
      <dgm:prSet presAssocID="{1E1BD5C7-7E98-4E9C-980A-6231C710F86D}" presName="linNode" presStyleCnt="0"/>
      <dgm:spPr/>
    </dgm:pt>
    <dgm:pt modelId="{74A033BF-FB50-43FC-84A5-239D0B6B7605}" type="pres">
      <dgm:prSet presAssocID="{1E1BD5C7-7E98-4E9C-980A-6231C710F86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8095544-1DC2-4E49-BEBD-B06E7F66285A}" type="pres">
      <dgm:prSet presAssocID="{1E1BD5C7-7E98-4E9C-980A-6231C710F86D}" presName="descendantText" presStyleLbl="alignAccFollowNode1" presStyleIdx="3" presStyleCnt="5">
        <dgm:presLayoutVars>
          <dgm:bulletEnabled val="1"/>
        </dgm:presLayoutVars>
      </dgm:prSet>
      <dgm:spPr/>
    </dgm:pt>
    <dgm:pt modelId="{17BDC108-3CF7-4470-A248-CA86A78DCF6E}" type="pres">
      <dgm:prSet presAssocID="{BDC49242-DD3A-494A-A4AF-E750AD6D3DAB}" presName="sp" presStyleCnt="0"/>
      <dgm:spPr/>
    </dgm:pt>
    <dgm:pt modelId="{5B2E2078-5248-49D8-BA6B-E833FD979321}" type="pres">
      <dgm:prSet presAssocID="{13416990-6629-4AE4-B0B2-7DE8418884DB}" presName="linNode" presStyleCnt="0"/>
      <dgm:spPr/>
    </dgm:pt>
    <dgm:pt modelId="{D11DDA47-D86C-49C3-972A-6A7A90BC1B26}" type="pres">
      <dgm:prSet presAssocID="{13416990-6629-4AE4-B0B2-7DE8418884D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8AC1FC0-C3B6-4577-AC72-4E4F5DB2E032}" type="pres">
      <dgm:prSet presAssocID="{13416990-6629-4AE4-B0B2-7DE8418884D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FC518434-059E-4877-A8CF-67F21A2779E3}" type="presOf" srcId="{B45FF3C1-5A75-4E4C-B2B6-84B0FAC421C2}" destId="{7EEF04DB-B74C-4634-A290-73B3BF67D17B}" srcOrd="0" destOrd="0" presId="urn:microsoft.com/office/officeart/2005/8/layout/vList5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FB9CED4C-6713-4076-BABB-C265AC01E3F0}" type="presOf" srcId="{6E78410F-604C-43A6-A991-1F6A0685C76E}" destId="{E3B78A12-BB33-435B-A932-4178819AEFCA}" srcOrd="0" destOrd="0" presId="urn:microsoft.com/office/officeart/2005/8/layout/vList5"/>
    <dgm:cxn modelId="{CE20BD73-2E07-4F84-951E-D2B263B53B52}" type="presOf" srcId="{13416990-6629-4AE4-B0B2-7DE8418884DB}" destId="{D11DDA47-D86C-49C3-972A-6A7A90BC1B26}" srcOrd="0" destOrd="0" presId="urn:microsoft.com/office/officeart/2005/8/layout/vList5"/>
    <dgm:cxn modelId="{BF4C0A83-B89E-4446-B80C-C8F3D86CBF29}" type="presOf" srcId="{A0B60079-4AAF-49AC-8F08-8A2DFAEE29DB}" destId="{38095544-1DC2-4E49-BEBD-B06E7F66285A}" srcOrd="0" destOrd="0" presId="urn:microsoft.com/office/officeart/2005/8/layout/vList5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23B0DA88-C24C-40B3-8915-EB6C35EA8C6A}" type="presOf" srcId="{1E1BD5C7-7E98-4E9C-980A-6231C710F86D}" destId="{74A033BF-FB50-43FC-84A5-239D0B6B7605}" srcOrd="0" destOrd="0" presId="urn:microsoft.com/office/officeart/2005/8/layout/vList5"/>
    <dgm:cxn modelId="{092B988D-090F-4248-BD47-179BC3E54520}" type="presOf" srcId="{8FE81FEC-2664-411F-AEB3-065F29F52751}" destId="{98AC1FC0-C3B6-4577-AC72-4E4F5DB2E032}" srcOrd="0" destOrd="0" presId="urn:microsoft.com/office/officeart/2005/8/layout/vList5"/>
    <dgm:cxn modelId="{69A59992-717E-4B38-9413-28EAB8684308}" type="presOf" srcId="{0DD8915E-DC14-41D6-9BB5-F49E1C265163}" destId="{D0374A2D-AA24-475B-B3F6-E58F97E1D9E3}" srcOrd="0" destOrd="0" presId="urn:microsoft.com/office/officeart/2005/8/layout/vList5"/>
    <dgm:cxn modelId="{91A1F8BF-E2A6-440B-ABF1-B95CED2E48CB}" type="presOf" srcId="{CEA68BC1-0214-475A-AAEB-F2C106BEDF3D}" destId="{F36E4E49-5964-4ECC-827D-1C5DE199FC86}" srcOrd="0" destOrd="0" presId="urn:microsoft.com/office/officeart/2005/8/layout/vList5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3DA6EF6-38AA-428B-A2E5-550036CC879E}" type="presOf" srcId="{838BD54C-88AD-40D7-AF5F-AB65EB0898A5}" destId="{1FBE6090-C246-42C3-9E8A-6B139961A46E}" srcOrd="0" destOrd="0" presId="urn:microsoft.com/office/officeart/2005/8/layout/vList5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0C9E29FD-118A-494C-A3E4-735C51663338}" type="presOf" srcId="{0A954AA6-C6B0-4271-8792-CCCE30CE7D69}" destId="{BC019423-F128-4E8F-BA41-BA6B543D6D11}" srcOrd="0" destOrd="0" presId="urn:microsoft.com/office/officeart/2005/8/layout/vList5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4AAE43FF-E6B2-4AA2-9FCF-0620B4F95D2E}" type="presOf" srcId="{57B30C7E-2C98-474C-972A-4A9F013596F6}" destId="{58FB097B-A90E-48CF-808A-510F9D4146C8}" srcOrd="0" destOrd="0" presId="urn:microsoft.com/office/officeart/2005/8/layout/vList5"/>
    <dgm:cxn modelId="{EBA379C0-469C-4647-AB8A-3AE326811706}" type="presParOf" srcId="{D0374A2D-AA24-475B-B3F6-E58F97E1D9E3}" destId="{0A13187A-B5B8-443F-9F36-A4905E60F334}" srcOrd="0" destOrd="0" presId="urn:microsoft.com/office/officeart/2005/8/layout/vList5"/>
    <dgm:cxn modelId="{F04B87E2-416F-40FB-9C7D-35930035591D}" type="presParOf" srcId="{0A13187A-B5B8-443F-9F36-A4905E60F334}" destId="{F36E4E49-5964-4ECC-827D-1C5DE199FC86}" srcOrd="0" destOrd="0" presId="urn:microsoft.com/office/officeart/2005/8/layout/vList5"/>
    <dgm:cxn modelId="{29FD6EA0-20D7-4A4D-BA51-80689FB15A13}" type="presParOf" srcId="{0A13187A-B5B8-443F-9F36-A4905E60F334}" destId="{E3B78A12-BB33-435B-A932-4178819AEFCA}" srcOrd="1" destOrd="0" presId="urn:microsoft.com/office/officeart/2005/8/layout/vList5"/>
    <dgm:cxn modelId="{D7B47EEA-BD50-4328-A2BA-B913625B2D5B}" type="presParOf" srcId="{D0374A2D-AA24-475B-B3F6-E58F97E1D9E3}" destId="{74FED0B1-5D21-4EC7-9A29-FB485F4D9985}" srcOrd="1" destOrd="0" presId="urn:microsoft.com/office/officeart/2005/8/layout/vList5"/>
    <dgm:cxn modelId="{7EF7B49B-E3AF-4378-9FA7-1D61247A47B5}" type="presParOf" srcId="{D0374A2D-AA24-475B-B3F6-E58F97E1D9E3}" destId="{3FCE7C38-732D-42DA-BF79-E0C748EEF755}" srcOrd="2" destOrd="0" presId="urn:microsoft.com/office/officeart/2005/8/layout/vList5"/>
    <dgm:cxn modelId="{122C3FE6-AB91-4973-889A-928165CD54BF}" type="presParOf" srcId="{3FCE7C38-732D-42DA-BF79-E0C748EEF755}" destId="{58FB097B-A90E-48CF-808A-510F9D4146C8}" srcOrd="0" destOrd="0" presId="urn:microsoft.com/office/officeart/2005/8/layout/vList5"/>
    <dgm:cxn modelId="{7E6D1A74-2F83-4FA7-A67D-0182028B8DA8}" type="presParOf" srcId="{3FCE7C38-732D-42DA-BF79-E0C748EEF755}" destId="{7EEF04DB-B74C-4634-A290-73B3BF67D17B}" srcOrd="1" destOrd="0" presId="urn:microsoft.com/office/officeart/2005/8/layout/vList5"/>
    <dgm:cxn modelId="{0750814F-109A-47BB-A748-A51EAF9E9A13}" type="presParOf" srcId="{D0374A2D-AA24-475B-B3F6-E58F97E1D9E3}" destId="{69AA01AD-DB3B-4838-8223-0C31BF8BD6E5}" srcOrd="3" destOrd="0" presId="urn:microsoft.com/office/officeart/2005/8/layout/vList5"/>
    <dgm:cxn modelId="{86EA67E8-DC62-4403-AC01-3DAC42BE3304}" type="presParOf" srcId="{D0374A2D-AA24-475B-B3F6-E58F97E1D9E3}" destId="{6C0FC165-E26E-408E-905C-CA1B1D219A92}" srcOrd="4" destOrd="0" presId="urn:microsoft.com/office/officeart/2005/8/layout/vList5"/>
    <dgm:cxn modelId="{09A4A748-F420-440E-890F-D79B71CD4385}" type="presParOf" srcId="{6C0FC165-E26E-408E-905C-CA1B1D219A92}" destId="{BC019423-F128-4E8F-BA41-BA6B543D6D11}" srcOrd="0" destOrd="0" presId="urn:microsoft.com/office/officeart/2005/8/layout/vList5"/>
    <dgm:cxn modelId="{642755A2-B56A-492C-BB60-0046ACB5317E}" type="presParOf" srcId="{6C0FC165-E26E-408E-905C-CA1B1D219A92}" destId="{1FBE6090-C246-42C3-9E8A-6B139961A46E}" srcOrd="1" destOrd="0" presId="urn:microsoft.com/office/officeart/2005/8/layout/vList5"/>
    <dgm:cxn modelId="{FC16BDE9-350F-446A-A7ED-C92BBC677825}" type="presParOf" srcId="{D0374A2D-AA24-475B-B3F6-E58F97E1D9E3}" destId="{CFA7FF03-C53C-49C7-9E84-8AF04FE51F3D}" srcOrd="5" destOrd="0" presId="urn:microsoft.com/office/officeart/2005/8/layout/vList5"/>
    <dgm:cxn modelId="{15FF8A12-628D-4AD9-AE2F-24E29AC5E91B}" type="presParOf" srcId="{D0374A2D-AA24-475B-B3F6-E58F97E1D9E3}" destId="{FFC1229A-F9E9-42C7-9F63-908EECA43429}" srcOrd="6" destOrd="0" presId="urn:microsoft.com/office/officeart/2005/8/layout/vList5"/>
    <dgm:cxn modelId="{D65269A5-02E0-4F9E-B168-2E26A4C52D9A}" type="presParOf" srcId="{FFC1229A-F9E9-42C7-9F63-908EECA43429}" destId="{74A033BF-FB50-43FC-84A5-239D0B6B7605}" srcOrd="0" destOrd="0" presId="urn:microsoft.com/office/officeart/2005/8/layout/vList5"/>
    <dgm:cxn modelId="{BBA591FD-F225-4913-975B-202A70C08807}" type="presParOf" srcId="{FFC1229A-F9E9-42C7-9F63-908EECA43429}" destId="{38095544-1DC2-4E49-BEBD-B06E7F66285A}" srcOrd="1" destOrd="0" presId="urn:microsoft.com/office/officeart/2005/8/layout/vList5"/>
    <dgm:cxn modelId="{834C43D1-7B92-4460-929E-D616AE3E1751}" type="presParOf" srcId="{D0374A2D-AA24-475B-B3F6-E58F97E1D9E3}" destId="{17BDC108-3CF7-4470-A248-CA86A78DCF6E}" srcOrd="7" destOrd="0" presId="urn:microsoft.com/office/officeart/2005/8/layout/vList5"/>
    <dgm:cxn modelId="{E9FAB9D8-4985-4AC1-B168-100D83C43432}" type="presParOf" srcId="{D0374A2D-AA24-475B-B3F6-E58F97E1D9E3}" destId="{5B2E2078-5248-49D8-BA6B-E833FD979321}" srcOrd="8" destOrd="0" presId="urn:microsoft.com/office/officeart/2005/8/layout/vList5"/>
    <dgm:cxn modelId="{34172A02-23B9-4FAB-9F48-128D8A8684BB}" type="presParOf" srcId="{5B2E2078-5248-49D8-BA6B-E833FD979321}" destId="{D11DDA47-D86C-49C3-972A-6A7A90BC1B26}" srcOrd="0" destOrd="0" presId="urn:microsoft.com/office/officeart/2005/8/layout/vList5"/>
    <dgm:cxn modelId="{23FE7CAF-F48F-4741-87F9-FF66A1F44280}" type="presParOf" srcId="{5B2E2078-5248-49D8-BA6B-E833FD979321}" destId="{98AC1FC0-C3B6-4577-AC72-4E4F5DB2E0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Early 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finalising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Late January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Soft launch, feedback opportunity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September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adjusted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78A12-BB33-435B-A932-4178819AEFCA}">
      <dsp:nvSpPr>
        <dsp:cNvPr id="0" name=""/>
        <dsp:cNvSpPr/>
      </dsp:nvSpPr>
      <dsp:spPr>
        <a:xfrm rot="5400000">
          <a:off x="6852846" y="-2971594"/>
          <a:ext cx="645178" cy="675335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latin typeface="Calibri" charset="0"/>
              <a:ea typeface="Calibri" charset="0"/>
              <a:cs typeface="Calibri" charset="0"/>
            </a:rPr>
            <a:t>Combines features and mechanics from competitor's products</a:t>
          </a:r>
        </a:p>
      </dsp:txBody>
      <dsp:txXfrm rot="-5400000">
        <a:off x="3798760" y="113987"/>
        <a:ext cx="6721856" cy="582188"/>
      </dsp:txXfrm>
    </dsp:sp>
    <dsp:sp modelId="{F36E4E49-5964-4ECC-827D-1C5DE199FC86}">
      <dsp:nvSpPr>
        <dsp:cNvPr id="0" name=""/>
        <dsp:cNvSpPr/>
      </dsp:nvSpPr>
      <dsp:spPr>
        <a:xfrm>
          <a:off x="0" y="1844"/>
          <a:ext cx="3798760" cy="8064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+mj-lt"/>
              <a:ea typeface="Calibri" charset="0"/>
              <a:cs typeface="Calibri" charset="0"/>
            </a:rPr>
            <a:t>Gap In Market</a:t>
          </a:r>
          <a:endParaRPr lang="en-US" sz="2300" b="1" kern="1200" dirty="0">
            <a:latin typeface="+mj-lt"/>
          </a:endParaRPr>
        </a:p>
      </dsp:txBody>
      <dsp:txXfrm>
        <a:off x="39369" y="41213"/>
        <a:ext cx="3720022" cy="727735"/>
      </dsp:txXfrm>
    </dsp:sp>
    <dsp:sp modelId="{7EEF04DB-B74C-4634-A290-73B3BF67D17B}">
      <dsp:nvSpPr>
        <dsp:cNvPr id="0" name=""/>
        <dsp:cNvSpPr/>
      </dsp:nvSpPr>
      <dsp:spPr>
        <a:xfrm rot="5400000">
          <a:off x="6852846" y="-2124797"/>
          <a:ext cx="645178" cy="6753351"/>
        </a:xfrm>
        <a:prstGeom prst="round2Same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latin typeface="Calibri" charset="0"/>
              <a:ea typeface="Calibri" charset="0"/>
              <a:cs typeface="Calibri" charset="0"/>
            </a:rPr>
            <a:t>Competitors already have a large fanbase, OutDig does not directly compete</a:t>
          </a:r>
        </a:p>
      </dsp:txBody>
      <dsp:txXfrm rot="-5400000">
        <a:off x="3798760" y="960784"/>
        <a:ext cx="6721856" cy="582188"/>
      </dsp:txXfrm>
    </dsp:sp>
    <dsp:sp modelId="{58FB097B-A90E-48CF-808A-510F9D4146C8}">
      <dsp:nvSpPr>
        <dsp:cNvPr id="0" name=""/>
        <dsp:cNvSpPr/>
      </dsp:nvSpPr>
      <dsp:spPr>
        <a:xfrm>
          <a:off x="0" y="848641"/>
          <a:ext cx="3798760" cy="806473"/>
        </a:xfrm>
        <a:prstGeom prst="round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+mj-lt"/>
              <a:ea typeface="Calibri" charset="0"/>
              <a:cs typeface="Calibri" charset="0"/>
            </a:rPr>
            <a:t>Existing Audience</a:t>
          </a:r>
        </a:p>
      </dsp:txBody>
      <dsp:txXfrm>
        <a:off x="39369" y="888010"/>
        <a:ext cx="3720022" cy="727735"/>
      </dsp:txXfrm>
    </dsp:sp>
    <dsp:sp modelId="{1FBE6090-C246-42C3-9E8A-6B139961A46E}">
      <dsp:nvSpPr>
        <dsp:cNvPr id="0" name=""/>
        <dsp:cNvSpPr/>
      </dsp:nvSpPr>
      <dsp:spPr>
        <a:xfrm rot="5400000">
          <a:off x="6852846" y="-1278000"/>
          <a:ext cx="645178" cy="6753351"/>
        </a:xfrm>
        <a:prstGeom prst="round2Same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latin typeface="Calibri" charset="0"/>
              <a:ea typeface="Calibri" charset="0"/>
              <a:cs typeface="Calibri" charset="0"/>
            </a:rPr>
            <a:t>Strictly casual and more competitive players both have applicable modes</a:t>
          </a:r>
        </a:p>
      </dsp:txBody>
      <dsp:txXfrm rot="-5400000">
        <a:off x="3798760" y="1807581"/>
        <a:ext cx="6721856" cy="582188"/>
      </dsp:txXfrm>
    </dsp:sp>
    <dsp:sp modelId="{BC019423-F128-4E8F-BA41-BA6B543D6D11}">
      <dsp:nvSpPr>
        <dsp:cNvPr id="0" name=""/>
        <dsp:cNvSpPr/>
      </dsp:nvSpPr>
      <dsp:spPr>
        <a:xfrm>
          <a:off x="0" y="1695438"/>
          <a:ext cx="3798760" cy="806473"/>
        </a:xfrm>
        <a:prstGeom prst="round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+mj-lt"/>
              <a:ea typeface="Calibri" charset="0"/>
              <a:cs typeface="Calibri" charset="0"/>
            </a:rPr>
            <a:t>Wide Audience</a:t>
          </a:r>
        </a:p>
      </dsp:txBody>
      <dsp:txXfrm>
        <a:off x="39369" y="1734807"/>
        <a:ext cx="3720022" cy="727735"/>
      </dsp:txXfrm>
    </dsp:sp>
    <dsp:sp modelId="{38095544-1DC2-4E49-BEBD-B06E7F66285A}">
      <dsp:nvSpPr>
        <dsp:cNvPr id="0" name=""/>
        <dsp:cNvSpPr/>
      </dsp:nvSpPr>
      <dsp:spPr>
        <a:xfrm rot="5400000">
          <a:off x="6852846" y="-431203"/>
          <a:ext cx="645178" cy="6753351"/>
        </a:xfrm>
        <a:prstGeom prst="round2Same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latin typeface="Calibri" charset="0"/>
              <a:ea typeface="Calibri" charset="0"/>
              <a:cs typeface="Calibri" charset="0"/>
            </a:rPr>
            <a:t>Ads to open loot boxes, IAP for loot boxes, currencies, subscriptions</a:t>
          </a:r>
        </a:p>
      </dsp:txBody>
      <dsp:txXfrm rot="-5400000">
        <a:off x="3798760" y="2654378"/>
        <a:ext cx="6721856" cy="582188"/>
      </dsp:txXfrm>
    </dsp:sp>
    <dsp:sp modelId="{74A033BF-FB50-43FC-84A5-239D0B6B7605}">
      <dsp:nvSpPr>
        <dsp:cNvPr id="0" name=""/>
        <dsp:cNvSpPr/>
      </dsp:nvSpPr>
      <dsp:spPr>
        <a:xfrm>
          <a:off x="0" y="2542235"/>
          <a:ext cx="3798760" cy="806473"/>
        </a:xfrm>
        <a:prstGeom prst="round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+mj-lt"/>
              <a:ea typeface="Calibri" charset="0"/>
              <a:cs typeface="Calibri" charset="0"/>
            </a:rPr>
            <a:t>Multiple Revenue Streams</a:t>
          </a:r>
        </a:p>
      </dsp:txBody>
      <dsp:txXfrm>
        <a:off x="39369" y="2581604"/>
        <a:ext cx="3720022" cy="727735"/>
      </dsp:txXfrm>
    </dsp:sp>
    <dsp:sp modelId="{98AC1FC0-C3B6-4577-AC72-4E4F5DB2E032}">
      <dsp:nvSpPr>
        <dsp:cNvPr id="0" name=""/>
        <dsp:cNvSpPr/>
      </dsp:nvSpPr>
      <dsp:spPr>
        <a:xfrm rot="5400000">
          <a:off x="6852846" y="415592"/>
          <a:ext cx="645178" cy="6753351"/>
        </a:xfrm>
        <a:prstGeom prst="round2Same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latin typeface="Calibri" charset="0"/>
              <a:ea typeface="Calibri" charset="0"/>
              <a:cs typeface="Calibri" charset="0"/>
            </a:rPr>
            <a:t>Players can play the game for free, without ads, increasing retention rate</a:t>
          </a:r>
        </a:p>
      </dsp:txBody>
      <dsp:txXfrm rot="-5400000">
        <a:off x="3798760" y="3501174"/>
        <a:ext cx="6721856" cy="582188"/>
      </dsp:txXfrm>
    </dsp:sp>
    <dsp:sp modelId="{D11DDA47-D86C-49C3-972A-6A7A90BC1B26}">
      <dsp:nvSpPr>
        <dsp:cNvPr id="0" name=""/>
        <dsp:cNvSpPr/>
      </dsp:nvSpPr>
      <dsp:spPr>
        <a:xfrm>
          <a:off x="0" y="3389032"/>
          <a:ext cx="3798760" cy="806473"/>
        </a:xfrm>
        <a:prstGeom prst="round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+mj-lt"/>
              <a:ea typeface="Calibri" charset="0"/>
              <a:cs typeface="Calibri" charset="0"/>
            </a:rPr>
            <a:t>High User Retention</a:t>
          </a:r>
        </a:p>
      </dsp:txBody>
      <dsp:txXfrm>
        <a:off x="39369" y="3428401"/>
        <a:ext cx="3720022" cy="727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Early 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finalising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Late January</a:t>
          </a: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</a:t>
          </a: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Soft launch, feedback opportunity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September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adjusted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being outsourced and when – big updates, big events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Hire marketing analyst to keep track of finances, attention of game, where money is and isn’t coming from, good and bad events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Rent servers based around the world such as America and China, language and legal stuff for those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Unity Mobile Insights 2022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6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Unranked for strictly casual players, ranked for more competitive players</a:t>
            </a:r>
          </a:p>
          <a:p>
            <a:r>
              <a:rPr lang="en-GB" dirty="0"/>
              <a:t>Total costs through marketing, salaries, software etc</a:t>
            </a:r>
          </a:p>
          <a:p>
            <a:r>
              <a:rPr lang="en-GB" dirty="0"/>
              <a:t>Total revenue through In App Purchases, Ad Revenue</a:t>
            </a:r>
          </a:p>
          <a:p>
            <a:r>
              <a:rPr lang="en-GB" dirty="0"/>
              <a:t>Leaving a profit of x at the end of 4 years from development beginning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9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UI elements in corners</a:t>
            </a:r>
          </a:p>
          <a:p>
            <a:r>
              <a:rPr lang="en-GB" dirty="0"/>
              <a:t>Melee, ranged weapons, pickaxe, wood &amp; stone blocks</a:t>
            </a:r>
          </a:p>
          <a:p>
            <a:r>
              <a:rPr lang="en-GB" dirty="0"/>
              <a:t>Open inventory via backpack icon to manage ores</a:t>
            </a:r>
          </a:p>
          <a:p>
            <a:r>
              <a:rPr lang="en-GB" dirty="0"/>
              <a:t>Menu for audio, UI layouts, reporting, quitting</a:t>
            </a:r>
          </a:p>
          <a:p>
            <a:r>
              <a:rPr lang="en-GB" dirty="0"/>
              <a:t>Team shared line of sight player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3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Focus on fighting mechanics – physics based, accurate on all players devices, fluid</a:t>
            </a:r>
          </a:p>
          <a:p>
            <a:endParaRPr lang="en-GB" dirty="0"/>
          </a:p>
          <a:p>
            <a:r>
              <a:rPr lang="en-GB" dirty="0"/>
              <a:t>Dig through environment with pickaxe, collecting ores, dirt, cobblestone.</a:t>
            </a:r>
          </a:p>
          <a:p>
            <a:r>
              <a:rPr lang="en-GB" dirty="0"/>
              <a:t>Sell for gold, ores also add to team’s total for unlocking equipment with that metal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4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your coins to buy building blocks, wooden blocks are cheap and hardened stone blocks are expensive</a:t>
            </a:r>
          </a:p>
          <a:p>
            <a:r>
              <a:rPr lang="en-GB" dirty="0"/>
              <a:t>Use them strategically, you could build walls to give yourself an advantage in fights or block off unwanted tunnels</a:t>
            </a:r>
          </a:p>
          <a:p>
            <a:r>
              <a:rPr lang="en-GB" dirty="0"/>
              <a:t>Takes small amount of time to place and cancelled if you move, so cannot be abused</a:t>
            </a:r>
          </a:p>
          <a:p>
            <a:endParaRPr lang="en-GB" dirty="0"/>
          </a:p>
          <a:p>
            <a:r>
              <a:rPr lang="en-GB" dirty="0"/>
              <a:t>Small missions that are random every game, e.g. accumulate 100 gold, get 10 kills, steal a flag</a:t>
            </a:r>
          </a:p>
          <a:p>
            <a:r>
              <a:rPr lang="en-GB" dirty="0"/>
              <a:t>Main objective of the inner game loop depends on mode – steal their flag as many times as you can in CTF, or destroy their base first in siege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3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Figures from reflection.io &amp; </a:t>
            </a:r>
            <a:r>
              <a:rPr lang="en-GB" dirty="0" err="1"/>
              <a:t>appstore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Unity Gaming Report 2022</a:t>
            </a:r>
          </a:p>
          <a:p>
            <a:r>
              <a:rPr lang="en-GB" dirty="0"/>
              <a:t>Total games in casual genre up 53% from 2020 to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Unity Gaming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7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Unity Mobile Insights 2022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1380741"/>
            <a:ext cx="1826375" cy="3275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 spc="-40" dirty="0">
                <a:solidFill>
                  <a:srgbClr val="FFFFFF"/>
                </a:solidFill>
              </a:rPr>
              <a:t>Market Potential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    -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Revenue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405214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(2020 to 2021)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52%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revenue grown by 105%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3332636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CCC22-B271-4EDC-F0F5-1D9BABAC13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1380741"/>
            <a:ext cx="1826375" cy="3674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 spc="-40" dirty="0">
                <a:solidFill>
                  <a:srgbClr val="FFFFFF"/>
                </a:solidFill>
              </a:rPr>
              <a:t>Market Potential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    -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Optimal Soft &amp; Main Launch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405214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11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CCC22-B271-4EDC-F0F5-1D9BABAC1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B0F63E-FFE0-D71C-9E51-0AFA5B687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230" y="186093"/>
            <a:ext cx="3405215" cy="27317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D685BC-D19C-1B97-116C-52A9B662E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130" y="3057437"/>
            <a:ext cx="4928265" cy="22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1380742"/>
            <a:ext cx="1826375" cy="3443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 spc="-40" dirty="0">
                <a:solidFill>
                  <a:srgbClr val="FFFFFF"/>
                </a:solidFill>
              </a:rPr>
              <a:t>Market Potential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    -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Ad Campaign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CCC22-B271-4EDC-F0F5-1D9BABAC1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A053-4E75-6108-FF19-E0103C4D28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06" b="9274"/>
          <a:stretch/>
        </p:blipFill>
        <p:spPr>
          <a:xfrm>
            <a:off x="2064604" y="4499079"/>
            <a:ext cx="9305637" cy="1927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01423-C9E6-B4A7-A085-7E0FE5BB3B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093"/>
          <a:stretch/>
        </p:blipFill>
        <p:spPr>
          <a:xfrm>
            <a:off x="2012533" y="3347422"/>
            <a:ext cx="3820702" cy="1140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F23B1-D850-0EB7-F60C-C72A9D5668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907"/>
          <a:stretch/>
        </p:blipFill>
        <p:spPr>
          <a:xfrm>
            <a:off x="5890051" y="3948872"/>
            <a:ext cx="3820702" cy="538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D27D1B-2115-BC1F-9416-89BF3A27F9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8381"/>
          <a:stretch/>
        </p:blipFill>
        <p:spPr>
          <a:xfrm>
            <a:off x="2012533" y="125805"/>
            <a:ext cx="3718088" cy="1140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EA1964-46AE-B1EB-C8F5-7CA7D1CB79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477"/>
          <a:stretch/>
        </p:blipFill>
        <p:spPr>
          <a:xfrm>
            <a:off x="5873286" y="716595"/>
            <a:ext cx="3718088" cy="272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D6A1AA-CF96-8EC9-265A-B5C635F8D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4557" y="1257490"/>
            <a:ext cx="9045730" cy="18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1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5238F-3A82-7B73-B9B7-B009FF8D4F10}"/>
              </a:ext>
            </a:extLst>
          </p:cNvPr>
          <p:cNvSpPr txBox="1"/>
          <p:nvPr/>
        </p:nvSpPr>
        <p:spPr>
          <a:xfrm>
            <a:off x="4251069" y="4040555"/>
            <a:ext cx="209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Expand on how – 2 slides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F65C-6372-BD35-2EAD-36588FC0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content from “growth strategy”, rename other to “growth”, show and explain benefit to users, income </a:t>
            </a:r>
            <a:r>
              <a:rPr lang="en-US" dirty="0" err="1"/>
              <a:t>etc</a:t>
            </a:r>
            <a:r>
              <a:rPr lang="en-US" dirty="0"/>
              <a:t> from the engagement tactics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3AC6-C67D-1F20-3A4D-C12915FAA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53A4B-3857-72DD-FAC9-98D99331E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948E41-DFC3-75BA-6592-487F6E24B2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872B1E1D-922A-C971-CC02-3859EFC2C0BC}"/>
              </a:ext>
            </a:extLst>
          </p:cNvPr>
          <p:cNvSpPr txBox="1">
            <a:spLocks/>
          </p:cNvSpPr>
          <p:nvPr/>
        </p:nvSpPr>
        <p:spPr>
          <a:xfrm>
            <a:off x="4962282" y="1220719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Simplify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870CBD-B72B-A23E-FF4F-0786DB9B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19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74925508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535391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C45ED977-B00B-3813-05D8-BDD853C60592}"/>
              </a:ext>
            </a:extLst>
          </p:cNvPr>
          <p:cNvSpPr txBox="1">
            <a:spLocks/>
          </p:cNvSpPr>
          <p:nvPr/>
        </p:nvSpPr>
        <p:spPr>
          <a:xfrm>
            <a:off x="408464" y="4460694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Check over, final release in august, development time much shorter using more skilled freelancers for less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3BBD4-CE3D-6806-80DF-754575C868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B9F8E7-EAA1-4B1C-BC13-EEB5C78C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7734B-518B-46E3-AF41-1134F2FF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73" y="193589"/>
            <a:ext cx="11496269" cy="1919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sz="54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67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Joe’s Games</a:t>
            </a:r>
            <a:endParaRPr lang="en-US" sz="5400" spc="-4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2CAF-C024-4F09-BEEE-0AE893955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0" r="6416"/>
          <a:stretch/>
        </p:blipFill>
        <p:spPr>
          <a:xfrm>
            <a:off x="454784" y="2306784"/>
            <a:ext cx="4723769" cy="457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4594" y="2681488"/>
            <a:ext cx="5610113" cy="35357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/>
            <a:r>
              <a:rPr lang="en-US" dirty="0"/>
              <a:t>Limited company founded by Joe Mason</a:t>
            </a:r>
          </a:p>
          <a:p>
            <a:pPr marL="0" indent="-228600"/>
            <a:r>
              <a:rPr lang="en-US" dirty="0"/>
              <a:t>Indie game studio producing games for mobile devices</a:t>
            </a:r>
          </a:p>
          <a:p>
            <a:pPr marL="0" indent="-228600"/>
            <a:r>
              <a:rPr lang="en-US" dirty="0"/>
              <a:t>Owner &amp; 1 employee, outsourcing for additional development</a:t>
            </a:r>
          </a:p>
          <a:p>
            <a:pPr marL="0" indent="-228600"/>
            <a:r>
              <a:rPr lang="en-US" dirty="0"/>
              <a:t>Based in Cheltenham, Gloucestershire</a:t>
            </a:r>
          </a:p>
          <a:p>
            <a:pPr marL="0" indent="-228600"/>
            <a:r>
              <a:rPr lang="en-US" dirty="0"/>
              <a:t>Content available worldwide on a range of mobile devices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3" y="1249199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10444478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20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13102-D375-DB87-5FA1-31BB1BCC564E}"/>
              </a:ext>
            </a:extLst>
          </p:cNvPr>
          <p:cNvSpPr txBox="1"/>
          <p:nvPr/>
        </p:nvSpPr>
        <p:spPr>
          <a:xfrm>
            <a:off x="4657458" y="196553"/>
            <a:ext cx="6486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r>
              <a:rPr lang="en-GB" dirty="0"/>
              <a:t>Account for new costs e.g. smaller team using freelancers for around 6 months – SPLIT INTO EACH JOB E.G. SOUND 2 MONTHS, ART 6 MONTHS, PROGRAMMING 5 MONTHS</a:t>
            </a:r>
          </a:p>
          <a:p>
            <a:endParaRPr lang="en-GB" dirty="0"/>
          </a:p>
          <a:p>
            <a:r>
              <a:rPr lang="en-GB" dirty="0"/>
              <a:t>0.9% of DAU make purchases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F9057-8CFC-F947-52D9-CC970D672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3" y="1291239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36604029"/>
              </p:ext>
            </p:extLst>
          </p:nvPr>
        </p:nvGraphicFramePr>
        <p:xfrm>
          <a:off x="5243701" y="251840"/>
          <a:ext cx="5021322" cy="61019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688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487105871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65398474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257071900"/>
                    </a:ext>
                  </a:extLst>
                </a:gridCol>
              </a:tblGrid>
              <a:tr h="610197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1019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7433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734159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14188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50568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803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A24-0826-6441-532A-6E6401C41855}"/>
              </a:ext>
            </a:extLst>
          </p:cNvPr>
          <p:cNvSpPr txBox="1"/>
          <p:nvPr/>
        </p:nvSpPr>
        <p:spPr>
          <a:xfrm>
            <a:off x="3114322" y="504190"/>
            <a:ext cx="648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endParaRPr lang="en-GB" dirty="0"/>
          </a:p>
          <a:p>
            <a:r>
              <a:rPr lang="en-GB" dirty="0"/>
              <a:t>Split income and costs into as many categories as possible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83589A-322F-6B59-3EC4-145C876CB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22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A2CDA-3860-6E5F-1266-8D8C8261547B}"/>
              </a:ext>
            </a:extLst>
          </p:cNvPr>
          <p:cNvSpPr txBox="1"/>
          <p:nvPr/>
        </p:nvSpPr>
        <p:spPr>
          <a:xfrm>
            <a:off x="3067940" y="1559243"/>
            <a:ext cx="648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much money is required for each section – salaries, marketing, development costs e.g. licensing, server hosting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95477-92FE-537C-A4EB-0D19B0C07D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How much I need, time scale for development, expected revenue costs profit, how long the loaned money + 20% will take to repay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1E8AF8-A94F-A923-7CDC-AB49737D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347" y="2060673"/>
            <a:ext cx="2227303" cy="19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480" y="2270836"/>
            <a:ext cx="4587352" cy="4509551"/>
          </a:xfrm>
        </p:spPr>
        <p:txBody>
          <a:bodyPr>
            <a:normAutofit lnSpcReduction="10000"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Casual, Action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b="1" dirty="0"/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Platformer, Sandbox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upwards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Financials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(end of 2026)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total 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~£225,000 total cost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3E590-F98B-C809-9245-CCA1B6A9A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836"/>
            <a:ext cx="7191829" cy="4213186"/>
          </a:xfrm>
          <a:prstGeom prst="rect">
            <a:avLst/>
          </a:prstGeom>
        </p:spPr>
      </p:pic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C206C77A-5558-4DD0-9653-2929998E9874}"/>
              </a:ext>
            </a:extLst>
          </p:cNvPr>
          <p:cNvSpPr txBox="1">
            <a:spLocks/>
          </p:cNvSpPr>
          <p:nvPr/>
        </p:nvSpPr>
        <p:spPr>
          <a:xfrm>
            <a:off x="5178751" y="1447316"/>
            <a:ext cx="5436342" cy="86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989456-4D9C-931B-697F-E0EB8A4D3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96" y="6432609"/>
            <a:ext cx="7191829" cy="5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ABD2BE-8AC5-34F6-DED6-69ACF833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4788131">
            <a:off x="-244055" y="-4643024"/>
            <a:ext cx="11213845" cy="133693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0064-0125-F7D0-119A-B4E85E7D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OutDig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8A3604-FA84-0C32-D6CF-FB7E449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C520CC-C2C5-7C01-C81D-82003AC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77DEA-BE57-86B6-4814-22BB9AF8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475" y="1161632"/>
            <a:ext cx="8069825" cy="453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19385-E83B-FD95-60B8-00A71B827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424" y1="28713" x2="33333" y2="10891"/>
                        <a14:foregroundMark x1="48485" y1="14851" x2="61616" y2="17822"/>
                        <a14:foregroundMark x1="75758" y1="31683" x2="83838" y2="43564"/>
                        <a14:foregroundMark x1="80808" y1="32673" x2="84848" y2="39604"/>
                        <a14:foregroundMark x1="80808" y1="28713" x2="84848" y2="40594"/>
                        <a14:foregroundMark x1="80808" y1="31683" x2="85859" y2="48515"/>
                        <a14:foregroundMark x1="83838" y1="35644" x2="80808" y2="73267"/>
                        <a14:foregroundMark x1="84848" y1="62376" x2="71717" y2="82178"/>
                        <a14:foregroundMark x1="74747" y1="76238" x2="46465" y2="89109"/>
                        <a14:foregroundMark x1="59596" y1="88119" x2="55556" y2="88119"/>
                        <a14:foregroundMark x1="48485" y1="88119" x2="23232" y2="80198"/>
                        <a14:foregroundMark x1="18182" y1="75248" x2="9091" y2="57426"/>
                        <a14:foregroundMark x1="9091" y1="57426" x2="10101" y2="36634"/>
                        <a14:foregroundMark x1="10101" y1="36634" x2="12121" y2="306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1475" y="4414090"/>
            <a:ext cx="1325925" cy="1352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5A2A-9611-F46C-F64F-8779F37D0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25" b="94278" l="5040" r="93899">
                        <a14:foregroundMark x1="47215" y1="13079" x2="35809" y2="2997"/>
                        <a14:foregroundMark x1="35809" y1="2997" x2="35809" y2="4360"/>
                        <a14:foregroundMark x1="45093" y1="4360" x2="25729" y2="9264"/>
                        <a14:foregroundMark x1="40584" y1="5177" x2="22812" y2="14986"/>
                        <a14:foregroundMark x1="29178" y1="12807" x2="13528" y2="38147"/>
                        <a14:foregroundMark x1="13528" y1="38147" x2="11671" y2="46866"/>
                        <a14:foregroundMark x1="9019" y1="37057" x2="6631" y2="52316"/>
                        <a14:foregroundMark x1="5305" y1="45777" x2="10875" y2="32153"/>
                        <a14:foregroundMark x1="12467" y1="77657" x2="15915" y2="78747"/>
                        <a14:foregroundMark x1="22016" y1="85286" x2="36074" y2="91826"/>
                        <a14:foregroundMark x1="30769" y1="91553" x2="42175" y2="94278"/>
                        <a14:foregroundMark x1="93899" y1="50954" x2="92042" y2="65395"/>
                        <a14:foregroundMark x1="59947" y1="4360" x2="53050" y2="4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3390" y="4349208"/>
            <a:ext cx="1325925" cy="1290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BE7EFC-C14F-9129-2AF4-25D31F2B57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16" b="92632" l="7509" r="92833">
                        <a14:foregroundMark x1="56655" y1="43860" x2="47440" y2="42807"/>
                        <a14:foregroundMark x1="61775" y1="43158" x2="44710" y2="68070"/>
                        <a14:foregroundMark x1="53925" y1="58596" x2="53925" y2="68772"/>
                        <a14:foregroundMark x1="46075" y1="43158" x2="59727" y2="56140"/>
                        <a14:foregroundMark x1="59727" y1="56140" x2="59044" y2="51930"/>
                        <a14:foregroundMark x1="40614" y1="57193" x2="62116" y2="51228"/>
                        <a14:foregroundMark x1="62116" y1="51228" x2="54949" y2="41053"/>
                        <a14:foregroundMark x1="49694" y1="22909" x2="30717" y2="37895"/>
                        <a14:foregroundMark x1="34747" y1="27011" x2="31058" y2="36140"/>
                        <a14:foregroundMark x1="51475" y1="20460" x2="48590" y2="20491"/>
                        <a14:foregroundMark x1="22930" y1="17447" x2="19454" y2="20000"/>
                        <a14:foregroundMark x1="29010" y1="12982" x2="25089" y2="15861"/>
                        <a14:foregroundMark x1="7509" y1="39298" x2="9215" y2="52982"/>
                        <a14:foregroundMark x1="34471" y1="89825" x2="38908" y2="89474"/>
                        <a14:foregroundMark x1="38225" y1="92281" x2="45392" y2="92281"/>
                        <a14:foregroundMark x1="48464" y1="93684" x2="55973" y2="93684"/>
                        <a14:foregroundMark x1="92491" y1="58596" x2="87372" y2="68070"/>
                        <a14:foregroundMark x1="93174" y1="48421" x2="92833" y2="63158"/>
                        <a14:foregroundMark x1="65529" y1="9825" x2="56655" y2="9123"/>
                        <a14:foregroundMark x1="44710" y1="6316" x2="41638" y2="8070"/>
                        <a14:foregroundMark x1="47782" y1="48772" x2="49147" y2="59649"/>
                        <a14:foregroundMark x1="42662" y1="47719" x2="41980" y2="58246"/>
                        <a14:foregroundMark x1="37884" y1="45614" x2="36860" y2="52982"/>
                        <a14:foregroundMark x1="36519" y1="40351" x2="37543" y2="48421"/>
                        <a14:foregroundMark x1="38225" y1="38596" x2="45051" y2="37544"/>
                        <a14:foregroundMark x1="42662" y1="34737" x2="63823" y2="40702"/>
                        <a14:foregroundMark x1="63823" y1="40702" x2="60068" y2="49474"/>
                        <a14:foregroundMark x1="61433" y1="38947" x2="44710" y2="37193"/>
                        <a14:foregroundMark x1="60751" y1="37544" x2="42662" y2="37193"/>
                        <a14:foregroundMark x1="61433" y1="55439" x2="55290" y2="70877"/>
                        <a14:foregroundMark x1="61775" y1="57544" x2="59727" y2="71228"/>
                        <a14:foregroundMark x1="63140" y1="58246" x2="60751" y2="71228"/>
                        <a14:foregroundMark x1="64164" y1="62807" x2="47782" y2="73684"/>
                        <a14:foregroundMark x1="39249" y1="57895" x2="41980" y2="75789"/>
                        <a14:foregroundMark x1="41980" y1="75789" x2="44710" y2="75088"/>
                        <a14:foregroundMark x1="36860" y1="58246" x2="40273" y2="69123"/>
                        <a14:foregroundMark x1="35495" y1="59649" x2="40273" y2="70877"/>
                        <a14:backgroundMark x1="29352" y1="21754" x2="29352" y2="23860"/>
                        <a14:backgroundMark x1="26962" y1="27719" x2="20478" y2="32982"/>
                        <a14:backgroundMark x1="18771" y1="33333" x2="18430" y2="40351"/>
                        <a14:backgroundMark x1="19795" y1="32281" x2="16724" y2="49825"/>
                        <a14:backgroundMark x1="17065" y1="40000" x2="21502" y2="29474"/>
                        <a14:backgroundMark x1="17747" y1="34737" x2="22526" y2="29123"/>
                        <a14:backgroundMark x1="22867" y1="24211" x2="32082" y2="21404"/>
                        <a14:backgroundMark x1="28669" y1="23509" x2="43003" y2="17895"/>
                        <a14:backgroundMark x1="46416" y1="15088" x2="25939" y2="21404"/>
                        <a14:backgroundMark x1="27986" y1="21754" x2="20478" y2="27719"/>
                        <a14:backgroundMark x1="53242" y1="18246" x2="59727" y2="20702"/>
                        <a14:backgroundMark x1="63823" y1="21754" x2="59727" y2="18246"/>
                        <a14:backgroundMark x1="58362" y1="19649" x2="63823" y2="21404"/>
                        <a14:backgroundMark x1="36519" y1="23860" x2="36177" y2="24912"/>
                        <a14:backgroundMark x1="48805" y1="18947" x2="49147" y2="20351"/>
                        <a14:backgroundMark x1="36860" y1="24912" x2="33447" y2="249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7364" y="4729494"/>
            <a:ext cx="936026" cy="910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29956B-EE24-4DAB-E085-6D3B42F6E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9141" y="1232897"/>
            <a:ext cx="2658321" cy="826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565090-A906-CAC5-C039-FF2F85869BC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1045" y="1302102"/>
            <a:ext cx="1467055" cy="41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D3760-2B66-499F-3A39-8F8AE524AB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31" b="96457" l="3175" r="94048">
                        <a14:foregroundMark x1="49206" y1="5906" x2="41270" y2="6693"/>
                        <a14:foregroundMark x1="91667" y1="42520" x2="90476" y2="48031"/>
                        <a14:foregroundMark x1="53571" y1="31102" x2="40873" y2="33071"/>
                        <a14:foregroundMark x1="67460" y1="32677" x2="34524" y2="34252"/>
                        <a14:foregroundMark x1="44444" y1="31890" x2="28571" y2="29921"/>
                        <a14:foregroundMark x1="29762" y1="50394" x2="71825" y2="50394"/>
                        <a14:foregroundMark x1="73016" y1="66142" x2="23810" y2="67717"/>
                        <a14:foregroundMark x1="42460" y1="89764" x2="52381" y2="89764"/>
                        <a14:foregroundMark x1="52778" y1="92913" x2="47619" y2="93307"/>
                        <a14:foregroundMark x1="8333" y1="46457" x2="9524" y2="61024"/>
                        <a14:foregroundMark x1="4365" y1="47244" x2="4762" y2="52756"/>
                        <a14:foregroundMark x1="78968" y1="37402" x2="78571" y2="49606"/>
                        <a14:foregroundMark x1="73016" y1="32677" x2="75794" y2="49213"/>
                        <a14:foregroundMark x1="71429" y1="23228" x2="82540" y2="48425"/>
                        <a14:foregroundMark x1="75397" y1="24409" x2="83333" y2="37402"/>
                        <a14:foregroundMark x1="84127" y1="49213" x2="80952" y2="68110"/>
                        <a14:foregroundMark x1="78175" y1="72441" x2="57937" y2="80709"/>
                        <a14:foregroundMark x1="44048" y1="85039" x2="36508" y2="82283"/>
                        <a14:foregroundMark x1="44048" y1="55512" x2="59127" y2="59055"/>
                        <a14:foregroundMark x1="60317" y1="78740" x2="45635" y2="78740"/>
                        <a14:foregroundMark x1="53968" y1="90551" x2="65476" y2="84252"/>
                        <a14:foregroundMark x1="54365" y1="92913" x2="45238" y2="93701"/>
                        <a14:foregroundMark x1="89286" y1="38189" x2="91270" y2="62992"/>
                        <a14:foregroundMark x1="67857" y1="65354" x2="43254" y2="66929"/>
                        <a14:foregroundMark x1="45635" y1="60236" x2="36111" y2="72047"/>
                        <a14:foregroundMark x1="92460" y1="40157" x2="90476" y2="51575"/>
                        <a14:foregroundMark x1="92857" y1="43701" x2="92063" y2="51181"/>
                        <a14:foregroundMark x1="94841" y1="46850" x2="92857" y2="51575"/>
                        <a14:foregroundMark x1="4365" y1="48031" x2="3175" y2="50394"/>
                        <a14:foregroundMark x1="55556" y1="8268" x2="48413" y2="4724"/>
                        <a14:foregroundMark x1="53175" y1="93307" x2="50397" y2="964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7810" y="1232897"/>
            <a:ext cx="579735" cy="5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3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38988" y="1574953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8988" y="2061209"/>
            <a:ext cx="4576260" cy="19594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Sword for Melee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Bow for ranged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Physics based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Smooth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638988" y="4199187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638988" y="4685444"/>
            <a:ext cx="396931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 through environment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Sell scrap for gold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enough ores to unlock better equipment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936CFB-721A-0C12-8D2F-0CEB9114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8" y="1450532"/>
            <a:ext cx="5368404" cy="2423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B041CB-8CCD-BC9F-2A9A-A69847F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323" y="4020708"/>
            <a:ext cx="3506894" cy="2540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E6B4C-C078-B1B2-3370-D1E0F01060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625798" y="4167503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625798" y="4674801"/>
            <a:ext cx="3808050" cy="19926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Smaller missions for rewards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objective is win condition of inner game loop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flag or Siege game modes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21E63-7190-79C7-80CE-E057B15B8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5798" y="2058953"/>
            <a:ext cx="3808050" cy="21085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Buy building blocks for coins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determines strength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off tunnels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walls to setup a defense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3E8306-1308-CB0F-BB0C-E3AA2FA418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798" y="1551654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3733F1-AD98-05F3-BA2F-8531259E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26" y="1310829"/>
            <a:ext cx="5108525" cy="2643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B08EB9-0661-AA21-C107-94B0D4D00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314" y="4113290"/>
            <a:ext cx="2489086" cy="266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0270D3-C6FE-B32D-2293-AC49AEDD5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795" y="4113743"/>
            <a:ext cx="2759838" cy="26664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1AC9C7-4597-4859-9639-0F91BA393E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5"/>
            <a:ext cx="3327366" cy="1147337"/>
          </a:xfrm>
        </p:spPr>
        <p:txBody>
          <a:bodyPr/>
          <a:lstStyle/>
          <a:p>
            <a:r>
              <a:rPr lang="en-US" dirty="0"/>
              <a:t>Brawlhalla</a:t>
            </a:r>
          </a:p>
          <a:p>
            <a:r>
              <a:rPr lang="en-US" sz="1400" dirty="0"/>
              <a:t>    2020 - Blue Mammoth Games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7417" y="2301132"/>
            <a:ext cx="3359245" cy="2419456"/>
          </a:xfrm>
        </p:spPr>
        <p:txBody>
          <a:bodyPr>
            <a:normAutofit/>
          </a:bodyPr>
          <a:lstStyle/>
          <a:p>
            <a:r>
              <a:rPr lang="en-US" dirty="0"/>
              <a:t>10m total downloads (free)</a:t>
            </a:r>
          </a:p>
          <a:p>
            <a:r>
              <a:rPr lang="en-US" dirty="0"/>
              <a:t>963k new downloads (2021)</a:t>
            </a:r>
          </a:p>
          <a:p>
            <a:r>
              <a:rPr lang="en-US" dirty="0"/>
              <a:t>£268,000 revenue   (2021)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48030" y="1375146"/>
            <a:ext cx="3327366" cy="1147336"/>
          </a:xfrm>
        </p:spPr>
        <p:txBody>
          <a:bodyPr/>
          <a:lstStyle/>
          <a:p>
            <a:r>
              <a:rPr lang="en-US" dirty="0"/>
              <a:t>Terraria</a:t>
            </a:r>
          </a:p>
          <a:p>
            <a:r>
              <a:rPr lang="en-US" sz="1400" dirty="0"/>
              <a:t>    2013 - Re-Logic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48031" y="2306054"/>
            <a:ext cx="3359244" cy="2414534"/>
          </a:xfrm>
        </p:spPr>
        <p:txBody>
          <a:bodyPr>
            <a:normAutofit/>
          </a:bodyPr>
          <a:lstStyle/>
          <a:p>
            <a:r>
              <a:rPr lang="en-US" dirty="0"/>
              <a:t>9.3m total downloads (£4.59)</a:t>
            </a:r>
          </a:p>
          <a:p>
            <a:r>
              <a:rPr lang="en-US" dirty="0"/>
              <a:t>228k new downloads (2021)</a:t>
            </a:r>
          </a:p>
          <a:p>
            <a:r>
              <a:rPr lang="en-US" dirty="0"/>
              <a:t>£452,000 revenue   (2021)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13EB2-7EAF-C5E2-3007-C5B56ED5C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A3D7300F-E52D-CD05-CCBC-4892B215D506}"/>
              </a:ext>
            </a:extLst>
          </p:cNvPr>
          <p:cNvSpPr txBox="1">
            <a:spLocks/>
          </p:cNvSpPr>
          <p:nvPr/>
        </p:nvSpPr>
        <p:spPr>
          <a:xfrm>
            <a:off x="8188643" y="1421339"/>
            <a:ext cx="3327366" cy="114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Lemmings</a:t>
            </a:r>
          </a:p>
          <a:p>
            <a:r>
              <a:rPr lang="en-US" sz="1400" dirty="0"/>
              <a:t>    2018 - Exient</a:t>
            </a:r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1B7F91AD-0BE2-146F-79AA-D5BA300F81F7}"/>
              </a:ext>
            </a:extLst>
          </p:cNvPr>
          <p:cNvSpPr txBox="1">
            <a:spLocks/>
          </p:cNvSpPr>
          <p:nvPr/>
        </p:nvSpPr>
        <p:spPr>
          <a:xfrm>
            <a:off x="8188643" y="2352247"/>
            <a:ext cx="3359245" cy="236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5m total downloads  (free)</a:t>
            </a:r>
          </a:p>
          <a:p>
            <a:r>
              <a:rPr lang="en-US" dirty="0"/>
              <a:t>720k new downloads (2021)</a:t>
            </a:r>
          </a:p>
          <a:p>
            <a:r>
              <a:rPr lang="en-US" dirty="0"/>
              <a:t>£278,000 revenue   (2021)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3CFBE1-0ADF-64AA-92D9-E0A76A99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4" y="4618789"/>
            <a:ext cx="2064171" cy="2055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773C31-1CFA-5205-4C08-CE4B9843B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345" y="4573843"/>
            <a:ext cx="2117743" cy="21001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02E186-7A14-D069-C5D1-B9366BB39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901" y="4613688"/>
            <a:ext cx="2136068" cy="21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85669300"/>
              </p:ext>
            </p:extLst>
          </p:nvPr>
        </p:nvGraphicFramePr>
        <p:xfrm>
          <a:off x="649288" y="1753147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DA31EA-A8F1-D4C4-AFB1-64609A2AA9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6" y="1373610"/>
            <a:ext cx="1826375" cy="3639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 spc="-40" dirty="0">
                <a:solidFill>
                  <a:srgbClr val="FFFFFF"/>
                </a:solidFill>
              </a:rPr>
              <a:t>Market Potential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    -</a:t>
            </a:r>
            <a:br>
              <a:rPr lang="en-US" sz="2600" spc="-40" dirty="0">
                <a:solidFill>
                  <a:srgbClr val="FFFFFF"/>
                </a:solidFill>
              </a:rPr>
            </a:br>
            <a:r>
              <a:rPr lang="en-US" sz="2600" spc="-40" dirty="0">
                <a:solidFill>
                  <a:srgbClr val="FFFFFF"/>
                </a:solidFill>
              </a:rPr>
              <a:t>Games published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1"/>
            <a:ext cx="2697059" cy="604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(2022 to 2021)</a:t>
            </a:r>
            <a:endParaRPr lang="en-US" sz="14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Action up 2.9%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13.0%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96"/>
          <a:stretch/>
        </p:blipFill>
        <p:spPr>
          <a:xfrm>
            <a:off x="5931609" y="81031"/>
            <a:ext cx="5692408" cy="32950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888" y="3416906"/>
            <a:ext cx="6634632" cy="3400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D4521-742D-70E0-2DD1-92E5712221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70" r="6416"/>
          <a:stretch/>
        </p:blipFill>
        <p:spPr>
          <a:xfrm>
            <a:off x="86923" y="47601"/>
            <a:ext cx="819106" cy="7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2314</TotalTime>
  <Words>1378</Words>
  <Application>Microsoft Office PowerPoint</Application>
  <PresentationFormat>Widescreen</PresentationFormat>
  <Paragraphs>345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Calibri</vt:lpstr>
      <vt:lpstr>ColorBlockVTI</vt:lpstr>
      <vt:lpstr>CT6018 PITCH</vt:lpstr>
      <vt:lpstr>Who are we?      Joe’s Games</vt:lpstr>
      <vt:lpstr>Product Overview</vt:lpstr>
      <vt:lpstr>PowerPoint Presentation</vt:lpstr>
      <vt:lpstr>Core Mechanics</vt:lpstr>
      <vt:lpstr>Core Mechanics</vt:lpstr>
      <vt:lpstr>Competition</vt:lpstr>
      <vt:lpstr>Unique Selling Point</vt:lpstr>
      <vt:lpstr>Market Potential     - Games published</vt:lpstr>
      <vt:lpstr>Market Potential     - Revenue</vt:lpstr>
      <vt:lpstr>Market Potential     - Optimal Soft &amp; Main Launch</vt:lpstr>
      <vt:lpstr>Market Potential     - Ad Campaign</vt:lpstr>
      <vt:lpstr>Marketing Strategy</vt:lpstr>
      <vt:lpstr>Engagement</vt:lpstr>
      <vt:lpstr>Growth Strategy</vt:lpstr>
      <vt:lpstr>Application Loop</vt:lpstr>
      <vt:lpstr>Short Example</vt:lpstr>
      <vt:lpstr>Game Economy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Joe Mason</cp:lastModifiedBy>
  <cp:revision>298</cp:revision>
  <dcterms:created xsi:type="dcterms:W3CDTF">2022-11-21T19:22:08Z</dcterms:created>
  <dcterms:modified xsi:type="dcterms:W3CDTF">2022-12-01T03:48:53Z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