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1" r:id="rId9"/>
    <p:sldId id="260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7" r:id="rId20"/>
    <p:sldId id="286" r:id="rId2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18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01981304"/>
        <c:axId val="401983264"/>
      </c:barChart>
      <c:catAx>
        <c:axId val="401981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Tenorite" pitchFamily="2" charset="0"/>
                <a:ea typeface="+mn-ea"/>
                <a:cs typeface="+mn-cs"/>
              </a:defRPr>
            </a:pPr>
            <a:endParaRPr lang="en-US"/>
          </a:p>
        </c:txPr>
        <c:crossAx val="401983264"/>
        <c:crosses val="autoZero"/>
        <c:auto val="1"/>
        <c:lblAlgn val="ctr"/>
        <c:lblOffset val="100"/>
        <c:noMultiLvlLbl val="0"/>
      </c:catAx>
      <c:valAx>
        <c:axId val="4019832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1981304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Tenorite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4" name="Picture 3" descr="A picture containing text, screenshot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30DC346F-D735-9876-6E93-C973C25259DE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582998" cy="3387013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26/05/2023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26/05/2023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23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356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29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737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910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0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4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4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2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90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1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88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0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GB" dirty="0"/>
              <a:t>Tower Of Hanoi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GB" dirty="0"/>
              <a:t>CS-212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11150"/>
            <a:ext cx="9779183" cy="1325563"/>
          </a:xfrm>
        </p:spPr>
        <p:txBody>
          <a:bodyPr rtlCol="0"/>
          <a:lstStyle/>
          <a:p>
            <a:pPr rtl="0"/>
            <a:r>
              <a:rPr lang="en-GB" sz="4400" dirty="0"/>
              <a:t>Tower of Hanoi function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/>
          </a:p>
        </p:txBody>
      </p:sp>
      <p:pic>
        <p:nvPicPr>
          <p:cNvPr id="10" name="Content Placeholder 9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A81B456-92F8-56EA-B298-81C4EC4E7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7319" y="2204793"/>
            <a:ext cx="7385359" cy="3624131"/>
          </a:xfrm>
        </p:spPr>
      </p:pic>
    </p:spTree>
    <p:extLst>
      <p:ext uri="{BB962C8B-B14F-4D97-AF65-F5344CB8AC3E}">
        <p14:creationId xmlns:p14="http://schemas.microsoft.com/office/powerpoint/2010/main" val="39723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34108"/>
            <a:ext cx="9779183" cy="1325563"/>
          </a:xfrm>
        </p:spPr>
        <p:txBody>
          <a:bodyPr rtlCol="0"/>
          <a:lstStyle/>
          <a:p>
            <a:pPr rtl="0"/>
            <a:r>
              <a:rPr lang="en-GB" sz="4400" dirty="0"/>
              <a:t>Tower of Hanoi function…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/>
          </a:p>
        </p:txBody>
      </p:sp>
      <p:pic>
        <p:nvPicPr>
          <p:cNvPr id="9" name="Content Placeholder 8" descr="A screen 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180C4710-374F-4223-0FB8-EA64C33BB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56" b="1"/>
          <a:stretch/>
        </p:blipFill>
        <p:spPr>
          <a:xfrm>
            <a:off x="381000" y="1965453"/>
            <a:ext cx="2917392" cy="3344985"/>
          </a:xfrm>
        </p:spPr>
      </p:pic>
      <p:pic>
        <p:nvPicPr>
          <p:cNvPr id="12" name="Picture 11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D8A3C84E-B8E9-E8D2-11B2-83E60B8560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4"/>
          <a:stretch/>
        </p:blipFill>
        <p:spPr>
          <a:xfrm>
            <a:off x="3667295" y="1965453"/>
            <a:ext cx="3523774" cy="3344985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61E2EB9-8F0A-25CF-005E-A4314E073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972" y="1965453"/>
            <a:ext cx="3303413" cy="363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44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9779183" cy="1325563"/>
          </a:xfrm>
        </p:spPr>
        <p:txBody>
          <a:bodyPr rtlCol="0"/>
          <a:lstStyle/>
          <a:p>
            <a:pPr rtl="0"/>
            <a:r>
              <a:rPr lang="en-GB" sz="4400" dirty="0"/>
              <a:t>Main Function: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12</a:t>
            </a:fld>
            <a:endParaRPr lang="en-GB"/>
          </a:p>
        </p:txBody>
      </p:sp>
      <p:pic>
        <p:nvPicPr>
          <p:cNvPr id="20" name="Content Placeholder 1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F51E7C51-AF10-F87C-0BCC-CB05FD5A8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3263" y="2475152"/>
            <a:ext cx="7385473" cy="3112609"/>
          </a:xfrm>
        </p:spPr>
      </p:pic>
    </p:spTree>
    <p:extLst>
      <p:ext uri="{BB962C8B-B14F-4D97-AF65-F5344CB8AC3E}">
        <p14:creationId xmlns:p14="http://schemas.microsoft.com/office/powerpoint/2010/main" val="122489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31092"/>
            <a:ext cx="9779183" cy="1325563"/>
          </a:xfrm>
        </p:spPr>
        <p:txBody>
          <a:bodyPr rtlCol="0"/>
          <a:lstStyle/>
          <a:p>
            <a:pPr rtl="0"/>
            <a:r>
              <a:rPr lang="en-US" sz="4400" dirty="0"/>
              <a:t>Now lets see the output:</a:t>
            </a:r>
            <a:br>
              <a:rPr lang="en-US" sz="4400" dirty="0"/>
            </a:br>
            <a:r>
              <a:rPr lang="en-US" sz="2800" b="0" dirty="0"/>
              <a:t>If we enter number of disks for example,</a:t>
            </a:r>
            <a:r>
              <a:rPr lang="ar-EG" sz="2800" b="0" dirty="0"/>
              <a:t>3</a:t>
            </a:r>
            <a:r>
              <a:rPr lang="en-US" sz="2800" b="0" dirty="0"/>
              <a:t>, there will be 8 steps to solve the game.</a:t>
            </a:r>
            <a:endParaRPr lang="en-GB" sz="4400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13</a:t>
            </a:fld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824" t="15584" r="64627" b="58710"/>
          <a:stretch/>
        </p:blipFill>
        <p:spPr>
          <a:xfrm>
            <a:off x="1165976" y="3117055"/>
            <a:ext cx="4104615" cy="2078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6" t="40473" r="68067" b="36735"/>
          <a:stretch/>
        </p:blipFill>
        <p:spPr>
          <a:xfrm>
            <a:off x="6129215" y="3117055"/>
            <a:ext cx="4048370" cy="207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9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31092"/>
            <a:ext cx="9779183" cy="1325563"/>
          </a:xfrm>
        </p:spPr>
        <p:txBody>
          <a:bodyPr rtlCol="0"/>
          <a:lstStyle/>
          <a:p>
            <a:pPr rtl="0"/>
            <a:r>
              <a:rPr lang="en-US" sz="4400" dirty="0"/>
              <a:t>Now lets see the output:</a:t>
            </a:r>
            <a:br>
              <a:rPr lang="en-US" sz="4400" dirty="0"/>
            </a:br>
            <a:r>
              <a:rPr lang="en-US" sz="2800" b="0" dirty="0"/>
              <a:t>If we enter number of disks for example,</a:t>
            </a:r>
            <a:r>
              <a:rPr lang="ar-EG" sz="2800" b="0" dirty="0"/>
              <a:t>3</a:t>
            </a:r>
            <a:r>
              <a:rPr lang="en-US" sz="2800" b="0" dirty="0"/>
              <a:t>, there will be 8 steps to solve the game.</a:t>
            </a:r>
            <a:endParaRPr lang="en-GB" sz="4400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4" t="20259" r="65965" b="56693"/>
          <a:stretch/>
        </p:blipFill>
        <p:spPr>
          <a:xfrm>
            <a:off x="665089" y="2997200"/>
            <a:ext cx="4799843" cy="23063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0" t="42222" r="62267" b="31506"/>
          <a:stretch/>
        </p:blipFill>
        <p:spPr>
          <a:xfrm>
            <a:off x="6307796" y="2997200"/>
            <a:ext cx="4785362" cy="23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31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824" y="919824"/>
            <a:ext cx="9178351" cy="5152759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3925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59C8-24E9-5710-A55F-9930AD945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For better view</a:t>
            </a:r>
            <a:br>
              <a:rPr lang="en-GB" sz="4800" dirty="0"/>
            </a:br>
            <a:r>
              <a:rPr lang="en-GB" sz="4800" dirty="0"/>
              <a:t>look at the following link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31FAA-9E02-FC44-D9A4-3760425C3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https://github.com/Joe52525/Tower-of-Hanoi/blob/main/honaitower.cpp</a:t>
            </a:r>
          </a:p>
        </p:txBody>
      </p:sp>
    </p:spTree>
    <p:extLst>
      <p:ext uri="{BB962C8B-B14F-4D97-AF65-F5344CB8AC3E}">
        <p14:creationId xmlns:p14="http://schemas.microsoft.com/office/powerpoint/2010/main" val="14597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End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Thanks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859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1904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Team members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16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sz="2800" dirty="0">
                <a:solidFill>
                  <a:schemeClr val="tx1"/>
                </a:solidFill>
              </a:rPr>
              <a:t>Youssef Aly                                 200014226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dirty="0" err="1"/>
              <a:t>M</a:t>
            </a:r>
            <a:r>
              <a:rPr lang="en-GB" sz="2800" dirty="0" err="1">
                <a:solidFill>
                  <a:schemeClr val="tx1"/>
                </a:solidFill>
              </a:rPr>
              <a:t>ohaned</a:t>
            </a:r>
            <a:r>
              <a:rPr lang="en-GB" sz="2800" dirty="0">
                <a:solidFill>
                  <a:schemeClr val="tx1"/>
                </a:solidFill>
              </a:rPr>
              <a:t> Mohamed Emad         200013207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Youssef Mohamed                      200017720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531473"/>
            <a:ext cx="9779183" cy="1325563"/>
          </a:xfrm>
        </p:spPr>
        <p:txBody>
          <a:bodyPr rtlCol="0"/>
          <a:lstStyle/>
          <a:p>
            <a:pPr rtl="0"/>
            <a:r>
              <a:rPr lang="en-GB" sz="4400" dirty="0"/>
              <a:t>What is Tower of Hanoi…?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algn="l"/>
            <a:r>
              <a:rPr lang="en-GB" b="0" i="0" dirty="0">
                <a:effectLst/>
                <a:latin typeface="Arial" panose="020B0604020202020204" pitchFamily="34" charset="0"/>
              </a:rPr>
              <a:t>The </a:t>
            </a:r>
            <a:r>
              <a:rPr lang="en-GB" b="1" i="0" dirty="0">
                <a:effectLst/>
                <a:latin typeface="Arial" panose="020B0604020202020204" pitchFamily="34" charset="0"/>
              </a:rPr>
              <a:t>Tower of Hanoi</a:t>
            </a:r>
            <a:r>
              <a:rPr lang="en-GB" b="0" i="0" dirty="0">
                <a:effectLst/>
                <a:latin typeface="Arial" panose="020B0604020202020204" pitchFamily="34" charset="0"/>
              </a:rPr>
              <a:t> (also called </a:t>
            </a:r>
            <a:r>
              <a:rPr lang="en-GB" b="1" i="0" dirty="0">
                <a:effectLst/>
                <a:latin typeface="Arial" panose="020B0604020202020204" pitchFamily="34" charset="0"/>
              </a:rPr>
              <a:t>The problem of Benares Temple</a:t>
            </a:r>
            <a:r>
              <a:rPr lang="en-GB" b="0" i="0" dirty="0">
                <a:effectLst/>
                <a:latin typeface="Arial" panose="020B0604020202020204" pitchFamily="34" charset="0"/>
              </a:rPr>
              <a:t> or </a:t>
            </a:r>
            <a:r>
              <a:rPr lang="en-GB" b="1" i="0" dirty="0">
                <a:effectLst/>
                <a:latin typeface="Arial" panose="020B0604020202020204" pitchFamily="34" charset="0"/>
              </a:rPr>
              <a:t>Tower of Brahma</a:t>
            </a:r>
            <a:r>
              <a:rPr lang="en-GB" b="0" i="0" dirty="0">
                <a:effectLst/>
                <a:latin typeface="Arial" panose="020B0604020202020204" pitchFamily="34" charset="0"/>
              </a:rPr>
              <a:t> or </a:t>
            </a:r>
            <a:r>
              <a:rPr lang="en-GB" b="1" i="0" dirty="0">
                <a:effectLst/>
                <a:latin typeface="Arial" panose="020B0604020202020204" pitchFamily="34" charset="0"/>
              </a:rPr>
              <a:t>Lucas' Tower</a:t>
            </a:r>
            <a:r>
              <a:rPr lang="en-GB" b="0" i="0" dirty="0">
                <a:effectLst/>
                <a:latin typeface="Arial" panose="020B0604020202020204" pitchFamily="34" charset="0"/>
              </a:rPr>
              <a:t> and sometimes pluralized as </a:t>
            </a:r>
            <a:r>
              <a:rPr lang="en-GB" b="1" i="0" dirty="0">
                <a:effectLst/>
                <a:latin typeface="Arial" panose="020B0604020202020204" pitchFamily="34" charset="0"/>
              </a:rPr>
              <a:t>Towers</a:t>
            </a:r>
            <a:r>
              <a:rPr lang="en-GB" b="0" i="0" dirty="0">
                <a:effectLst/>
                <a:latin typeface="Arial" panose="020B0604020202020204" pitchFamily="34" charset="0"/>
              </a:rPr>
              <a:t>, or simply </a:t>
            </a:r>
            <a:r>
              <a:rPr lang="en-GB" b="1" i="0" dirty="0">
                <a:effectLst/>
                <a:latin typeface="Arial" panose="020B0604020202020204" pitchFamily="34" charset="0"/>
              </a:rPr>
              <a:t>pyramid puzzle</a:t>
            </a:r>
            <a:r>
              <a:rPr lang="en-GB" b="0" i="0" dirty="0">
                <a:effectLst/>
                <a:latin typeface="Arial" panose="020B0604020202020204" pitchFamily="34" charset="0"/>
              </a:rPr>
              <a:t>) is a </a:t>
            </a:r>
            <a:r>
              <a:rPr lang="en-GB" i="0" u="none" strike="noStrike" dirty="0">
                <a:effectLst/>
                <a:latin typeface="Arial" panose="020B0604020202020204" pitchFamily="34" charset="0"/>
              </a:rPr>
              <a:t>mathematical game</a:t>
            </a:r>
            <a:r>
              <a:rPr lang="en-GB" b="0" i="0" dirty="0">
                <a:effectLst/>
                <a:latin typeface="Arial" panose="020B0604020202020204" pitchFamily="34" charset="0"/>
              </a:rPr>
              <a:t> or 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puzzle</a:t>
            </a:r>
            <a:r>
              <a:rPr lang="en-GB" b="0" i="0" dirty="0">
                <a:effectLst/>
                <a:latin typeface="Arial" panose="020B0604020202020204" pitchFamily="34" charset="0"/>
              </a:rPr>
              <a:t> consisting of three rods and a number of disks of various </a:t>
            </a:r>
            <a:r>
              <a:rPr lang="en-GB" sz="2200" b="0" i="0" strike="noStrike" dirty="0">
                <a:effectLst/>
                <a:latin typeface="Arial" panose="020B0604020202020204" pitchFamily="34" charset="0"/>
              </a:rPr>
              <a:t>diameters</a:t>
            </a:r>
            <a:r>
              <a:rPr lang="en-GB" b="0" i="0" dirty="0">
                <a:effectLst/>
                <a:latin typeface="Arial" panose="020B0604020202020204" pitchFamily="34" charset="0"/>
              </a:rPr>
              <a:t>, which can slide onto any rod. The puzzle begins with the disks stacked on one rod in order of decreasing size, the smallest at the top, thus approximating a 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conical</a:t>
            </a:r>
            <a:r>
              <a:rPr lang="en-GB" dirty="0">
                <a:latin typeface="Arial" panose="020B0604020202020204" pitchFamily="34" charset="0"/>
              </a:rPr>
              <a:t> </a:t>
            </a:r>
            <a:r>
              <a:rPr lang="en-GB" b="0" i="0" dirty="0">
                <a:effectLst/>
                <a:latin typeface="Arial" panose="020B0604020202020204" pitchFamily="34" charset="0"/>
              </a:rPr>
              <a:t>shape. The objective of the puzzle is to move the entire stack to the last rod, obeying the following rules: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Only one disk may be moved at a time.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Each move consists of taking the upper disk from one of the stacks and placing it on top of another stack or on an empty rod.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Arial" panose="020B0604020202020204" pitchFamily="34" charset="0"/>
              </a:rPr>
              <a:t>No disk may be placed on top of a disk that is smaller than it.</a:t>
            </a:r>
          </a:p>
          <a:p>
            <a:pPr rtl="0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 dirty="0"/>
              <a:t>Let’s Code….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12721"/>
            <a:ext cx="9779183" cy="1325563"/>
          </a:xfrm>
        </p:spPr>
        <p:txBody>
          <a:bodyPr rtlCol="0"/>
          <a:lstStyle/>
          <a:p>
            <a:pPr rtl="0"/>
            <a:r>
              <a:rPr lang="en-GB" sz="4400" dirty="0">
                <a:latin typeface="Google Sans"/>
              </a:rPr>
              <a:t>Creation of the 3 main stacks …</a:t>
            </a:r>
            <a:endParaRPr lang="en-GB" sz="4400" dirty="0"/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DB23E567-BDB1-4E6F-9EA8-3E4297461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599354"/>
              </p:ext>
            </p:extLst>
          </p:nvPr>
        </p:nvGraphicFramePr>
        <p:xfrm>
          <a:off x="1167492" y="1800807"/>
          <a:ext cx="8582998" cy="3387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14936"/>
            <a:ext cx="9779183" cy="1325563"/>
          </a:xfrm>
        </p:spPr>
        <p:txBody>
          <a:bodyPr rtlCol="0"/>
          <a:lstStyle/>
          <a:p>
            <a:pPr rtl="0"/>
            <a:r>
              <a:rPr lang="en-GB" sz="4400" dirty="0"/>
              <a:t>Implementation</a:t>
            </a:r>
            <a:r>
              <a:rPr lang="en-GB" dirty="0"/>
              <a:t> of first stack: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4" name="Content Placeholder 13" descr="A screen 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F41E3673-2880-628A-801D-47DE7C7FD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73" t="920" r="173" b="-460"/>
          <a:stretch/>
        </p:blipFill>
        <p:spPr>
          <a:xfrm>
            <a:off x="381000" y="2108944"/>
            <a:ext cx="4511152" cy="3380303"/>
          </a:xfrm>
        </p:spPr>
      </p:pic>
      <p:pic>
        <p:nvPicPr>
          <p:cNvPr id="16" name="Picture 15" descr="A screen 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131C542-5156-A84B-492F-A0959455A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306" y="2108944"/>
            <a:ext cx="6401693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046"/>
            <a:ext cx="9779183" cy="1325563"/>
          </a:xfrm>
        </p:spPr>
        <p:txBody>
          <a:bodyPr rtlCol="0"/>
          <a:lstStyle/>
          <a:p>
            <a:pPr rtl="0"/>
            <a:r>
              <a:rPr lang="en-GB" sz="4400" dirty="0"/>
              <a:t>Implementation of second stack: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1E3673-2880-628A-801D-47DE7C7FD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81000" y="2150995"/>
            <a:ext cx="4270965" cy="364817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31C542-5156-A84B-492F-A0959455A8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09306" y="2150995"/>
            <a:ext cx="6401693" cy="29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96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5924"/>
            <a:ext cx="9779183" cy="1325563"/>
          </a:xfrm>
        </p:spPr>
        <p:txBody>
          <a:bodyPr rtlCol="0"/>
          <a:lstStyle/>
          <a:p>
            <a:pPr rtl="0"/>
            <a:r>
              <a:rPr lang="en-GB" sz="4400" dirty="0"/>
              <a:t>Implementation of third stack: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41E3673-2880-628A-801D-47DE7C7FD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81000" y="1994610"/>
            <a:ext cx="4699000" cy="401379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31C542-5156-A84B-492F-A0959455A8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626468" y="1994610"/>
            <a:ext cx="6184531" cy="27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1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3"/>
            <a:ext cx="9779183" cy="1325563"/>
          </a:xfrm>
        </p:spPr>
        <p:txBody>
          <a:bodyPr rtlCol="0"/>
          <a:lstStyle/>
          <a:p>
            <a:pPr rtl="0"/>
            <a:r>
              <a:rPr lang="en-GB" sz="4400" dirty="0"/>
              <a:t>Function to check top of the stack..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  <p:pic>
        <p:nvPicPr>
          <p:cNvPr id="9" name="Content Placeholder 8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5336F967-E6E7-DBF4-B263-BCE570882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9" t="1905" r="9032"/>
          <a:stretch/>
        </p:blipFill>
        <p:spPr>
          <a:xfrm>
            <a:off x="1481249" y="2450367"/>
            <a:ext cx="9229501" cy="3162171"/>
          </a:xfrm>
        </p:spPr>
      </p:pic>
    </p:spTree>
    <p:extLst>
      <p:ext uri="{BB962C8B-B14F-4D97-AF65-F5344CB8AC3E}">
        <p14:creationId xmlns:p14="http://schemas.microsoft.com/office/powerpoint/2010/main" val="33984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{B9F9644A-8922-4763-AEDA-3440E1388DD4}tf45331398_win32</Template>
  <TotalTime>137</TotalTime>
  <Words>344</Words>
  <Application>Microsoft Office PowerPoint</Application>
  <PresentationFormat>Widescreen</PresentationFormat>
  <Paragraphs>52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Google Sans</vt:lpstr>
      <vt:lpstr>Tenorite</vt:lpstr>
      <vt:lpstr>Office Theme</vt:lpstr>
      <vt:lpstr>Tower Of Hanoi</vt:lpstr>
      <vt:lpstr>Team members :</vt:lpstr>
      <vt:lpstr>What is Tower of Hanoi…?</vt:lpstr>
      <vt:lpstr>Let’s Code….</vt:lpstr>
      <vt:lpstr>Creation of the 3 main stacks …</vt:lpstr>
      <vt:lpstr>Implementation of first stack:</vt:lpstr>
      <vt:lpstr>Implementation of second stack:</vt:lpstr>
      <vt:lpstr>Implementation of third stack:</vt:lpstr>
      <vt:lpstr>Function to check top of the stack..</vt:lpstr>
      <vt:lpstr>Tower of Hanoi function :</vt:lpstr>
      <vt:lpstr>Tower of Hanoi function…</vt:lpstr>
      <vt:lpstr>Main Function:</vt:lpstr>
      <vt:lpstr>Now lets see the output: If we enter number of disks for example,3, there will be 8 steps to solve the game.</vt:lpstr>
      <vt:lpstr>Now lets see the output: If we enter number of disks for example,3, there will be 8 steps to solve the game.</vt:lpstr>
      <vt:lpstr>PowerPoint Presentation</vt:lpstr>
      <vt:lpstr>For better view look at the following link :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dc:creator>yossef aly</dc:creator>
  <cp:lastModifiedBy>yossef aly</cp:lastModifiedBy>
  <cp:revision>14</cp:revision>
  <dcterms:created xsi:type="dcterms:W3CDTF">2023-05-26T07:40:28Z</dcterms:created>
  <dcterms:modified xsi:type="dcterms:W3CDTF">2023-05-26T11:06:24Z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