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cd685a1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cd685a1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cd685a1a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cd685a1a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cd685a1a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cd685a1a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cd685a1a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cd685a1a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cd685a1a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cd685a1a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cd685a1a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cd685a1a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349875"/>
            <a:ext cx="5017500" cy="2595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Olympic Medal Count vs Socioeconomic Factors</a:t>
            </a:r>
            <a:endParaRPr/>
          </a:p>
        </p:txBody>
      </p:sp>
      <p:sp>
        <p:nvSpPr>
          <p:cNvPr id="135" name="Google Shape;135;p13"/>
          <p:cNvSpPr txBox="1"/>
          <p:nvPr>
            <p:ph idx="1" type="subTitle"/>
          </p:nvPr>
        </p:nvSpPr>
        <p:spPr>
          <a:xfrm>
            <a:off x="4388625" y="3448725"/>
            <a:ext cx="4128900" cy="98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Leidy Dorando-Munos,  Joe Antoniotti, Brett O’Malley, and Ahmad Javed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Selected topic</a:t>
            </a:r>
            <a:endParaRPr b="1"/>
          </a:p>
        </p:txBody>
      </p:sp>
      <p:sp>
        <p:nvSpPr>
          <p:cNvPr id="141" name="Google Shape;141;p14"/>
          <p:cNvSpPr txBox="1"/>
          <p:nvPr>
            <p:ph idx="1" type="body"/>
          </p:nvPr>
        </p:nvSpPr>
        <p:spPr>
          <a:xfrm>
            <a:off x="807150" y="1056900"/>
            <a:ext cx="75297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The topic we have selected for this project is to look at the correlation and/or causation between different </a:t>
            </a:r>
            <a:r>
              <a:rPr lang="en"/>
              <a:t>socioeconomic</a:t>
            </a:r>
            <a:r>
              <a:rPr lang="en"/>
              <a:t> factors of a </a:t>
            </a:r>
            <a:r>
              <a:rPr lang="en"/>
              <a:t>country</a:t>
            </a:r>
            <a:r>
              <a:rPr lang="en"/>
              <a:t> and how that same country fairs in the summer olympic games from 1990 - 2020</a:t>
            </a:r>
            <a:endParaRPr/>
          </a:p>
        </p:txBody>
      </p:sp>
      <p:pic>
        <p:nvPicPr>
          <p:cNvPr id="142" name="Google Shape;142;p14"/>
          <p:cNvPicPr preferRelativeResize="0"/>
          <p:nvPr/>
        </p:nvPicPr>
        <p:blipFill>
          <a:blip r:embed="rId3">
            <a:alphaModFix/>
          </a:blip>
          <a:stretch>
            <a:fillRect/>
          </a:stretch>
        </p:blipFill>
        <p:spPr>
          <a:xfrm>
            <a:off x="2803138" y="1924175"/>
            <a:ext cx="3537726" cy="2338625"/>
          </a:xfrm>
          <a:prstGeom prst="rect">
            <a:avLst/>
          </a:prstGeom>
          <a:noFill/>
          <a:ln>
            <a:noFill/>
          </a:ln>
        </p:spPr>
      </p:pic>
      <p:sp>
        <p:nvSpPr>
          <p:cNvPr id="143" name="Google Shape;143;p14"/>
          <p:cNvSpPr txBox="1"/>
          <p:nvPr/>
        </p:nvSpPr>
        <p:spPr>
          <a:xfrm>
            <a:off x="2087000" y="4336825"/>
            <a:ext cx="5713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Figure</a:t>
            </a:r>
            <a:r>
              <a:rPr lang="en">
                <a:solidFill>
                  <a:schemeClr val="lt1"/>
                </a:solidFill>
                <a:latin typeface="Lato"/>
                <a:ea typeface="Lato"/>
                <a:cs typeface="Lato"/>
                <a:sym typeface="Lato"/>
              </a:rPr>
              <a:t> 1.  Multiple scatter plots comparing different factors and </a:t>
            </a:r>
            <a:r>
              <a:rPr lang="en">
                <a:solidFill>
                  <a:schemeClr val="lt1"/>
                </a:solidFill>
                <a:latin typeface="Lato"/>
                <a:ea typeface="Lato"/>
                <a:cs typeface="Lato"/>
                <a:sym typeface="Lato"/>
              </a:rPr>
              <a:t>indicators across all countries that competed in the olympic games</a:t>
            </a:r>
            <a:r>
              <a:rPr lang="en">
                <a:solidFill>
                  <a:schemeClr val="lt1"/>
                </a:solidFill>
                <a:latin typeface="Lato"/>
                <a:ea typeface="Lato"/>
                <a:cs typeface="Lato"/>
                <a:sym typeface="Lato"/>
              </a:rPr>
              <a:t> </a:t>
            </a:r>
            <a:endParaRPr>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Reason why they selected their topic</a:t>
            </a:r>
            <a:endParaRPr b="1"/>
          </a:p>
        </p:txBody>
      </p:sp>
      <p:sp>
        <p:nvSpPr>
          <p:cNvPr id="149" name="Google Shape;149;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One reason we have selected this topic is that it allows us to use the tools and lessons we have learned over the course of the this bootcamp to create a data science project that includes:</a:t>
            </a:r>
            <a:endParaRPr/>
          </a:p>
          <a:p>
            <a:pPr indent="-311150" lvl="0" marL="457200" rtl="0" algn="l">
              <a:spcBef>
                <a:spcPts val="1200"/>
              </a:spcBef>
              <a:spcAft>
                <a:spcPts val="0"/>
              </a:spcAft>
              <a:buSzPts val="1300"/>
              <a:buChar char="●"/>
            </a:pPr>
            <a:r>
              <a:rPr lang="en"/>
              <a:t>Creating a database</a:t>
            </a:r>
            <a:endParaRPr/>
          </a:p>
          <a:p>
            <a:pPr indent="-311150" lvl="0" marL="457200" rtl="0" algn="l">
              <a:spcBef>
                <a:spcPts val="0"/>
              </a:spcBef>
              <a:spcAft>
                <a:spcPts val="0"/>
              </a:spcAft>
              <a:buSzPts val="1300"/>
              <a:buChar char="●"/>
            </a:pPr>
            <a:r>
              <a:rPr lang="en"/>
              <a:t>Using machine learning to analyse our data</a:t>
            </a:r>
            <a:endParaRPr/>
          </a:p>
          <a:p>
            <a:pPr indent="-311150" lvl="0" marL="457200" rtl="0" algn="l">
              <a:spcBef>
                <a:spcPts val="0"/>
              </a:spcBef>
              <a:spcAft>
                <a:spcPts val="0"/>
              </a:spcAft>
              <a:buSzPts val="1300"/>
              <a:buChar char="●"/>
            </a:pPr>
            <a:r>
              <a:rPr lang="en"/>
              <a:t>Using machine learning to create a </a:t>
            </a:r>
            <a:r>
              <a:rPr lang="en"/>
              <a:t>predictive</a:t>
            </a:r>
            <a:r>
              <a:rPr lang="en"/>
              <a:t> model </a:t>
            </a:r>
            <a:r>
              <a:rPr lang="en"/>
              <a:t>based on</a:t>
            </a:r>
            <a:r>
              <a:rPr lang="en"/>
              <a:t> our data</a:t>
            </a:r>
            <a:endParaRPr/>
          </a:p>
          <a:p>
            <a:pPr indent="0" lvl="0" marL="0" rtl="0" algn="l">
              <a:spcBef>
                <a:spcPts val="1200"/>
              </a:spcBef>
              <a:spcAft>
                <a:spcPts val="1200"/>
              </a:spcAft>
              <a:buNone/>
            </a:pPr>
            <a:r>
              <a:rPr lang="en"/>
              <a:t>Another reason we have selected this topic is to understand what causes certain countries to </a:t>
            </a:r>
            <a:r>
              <a:rPr lang="en"/>
              <a:t>excel</a:t>
            </a:r>
            <a:r>
              <a:rPr lang="en"/>
              <a:t> at the summer olympic games, and what factors may hinder a </a:t>
            </a:r>
            <a:r>
              <a:rPr lang="en"/>
              <a:t>country's</a:t>
            </a:r>
            <a:r>
              <a:rPr lang="en"/>
              <a:t> chances before they even partake in </a:t>
            </a:r>
            <a:r>
              <a:rPr lang="en"/>
              <a:t>their</a:t>
            </a:r>
            <a:r>
              <a:rPr lang="en"/>
              <a:t> first event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 </a:t>
            </a:r>
            <a:r>
              <a:rPr b="1" lang="en"/>
              <a:t>Description of their source of data</a:t>
            </a:r>
            <a:r>
              <a:rPr lang="en"/>
              <a:t> </a:t>
            </a:r>
            <a:endParaRPr/>
          </a:p>
        </p:txBody>
      </p:sp>
      <p:sp>
        <p:nvSpPr>
          <p:cNvPr id="155" name="Google Shape;155;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a:t>
            </a:r>
            <a:r>
              <a:rPr lang="en"/>
              <a:t>three</a:t>
            </a:r>
            <a:r>
              <a:rPr lang="en"/>
              <a:t> main sources of data we are using for this project</a:t>
            </a:r>
            <a:endParaRPr/>
          </a:p>
          <a:p>
            <a:pPr indent="-311150" lvl="0" marL="457200" rtl="0" algn="l">
              <a:spcBef>
                <a:spcPts val="1200"/>
              </a:spcBef>
              <a:spcAft>
                <a:spcPts val="0"/>
              </a:spcAft>
              <a:buSzPts val="1300"/>
              <a:buAutoNum type="arabicPeriod"/>
            </a:pPr>
            <a:r>
              <a:rPr lang="en"/>
              <a:t>The World Bank Catalog</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en"/>
              <a:t>The HDI Index</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en"/>
              <a:t>The Medal </a:t>
            </a:r>
            <a:r>
              <a:rPr lang="en"/>
              <a:t>Count</a:t>
            </a:r>
            <a:r>
              <a:rPr lang="en"/>
              <a:t> per </a:t>
            </a:r>
            <a:r>
              <a:rPr lang="en"/>
              <a:t>country</a:t>
            </a:r>
            <a:r>
              <a:rPr lang="en"/>
              <a:t>  for the summer olympic games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311700" y="445025"/>
            <a:ext cx="8520600" cy="739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5833"/>
              <a:buFont typeface="Arial"/>
              <a:buNone/>
            </a:pPr>
            <a:r>
              <a:rPr b="1" lang="en"/>
              <a:t>Questions they hope to answer with the data </a:t>
            </a:r>
            <a:endParaRPr b="1"/>
          </a:p>
          <a:p>
            <a:pPr indent="0" lvl="0" marL="0" rtl="0" algn="l">
              <a:spcBef>
                <a:spcPts val="0"/>
              </a:spcBef>
              <a:spcAft>
                <a:spcPts val="0"/>
              </a:spcAft>
              <a:buNone/>
            </a:pPr>
            <a:r>
              <a:t/>
            </a:r>
            <a:endParaRPr/>
          </a:p>
        </p:txBody>
      </p:sp>
      <p:sp>
        <p:nvSpPr>
          <p:cNvPr id="161" name="Google Shape;161;p17"/>
          <p:cNvSpPr txBox="1"/>
          <p:nvPr>
            <p:ph idx="1" type="body"/>
          </p:nvPr>
        </p:nvSpPr>
        <p:spPr>
          <a:xfrm>
            <a:off x="311700" y="1361725"/>
            <a:ext cx="8520600" cy="320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main question we wish to tackle is to see how different country based factors could impact the performance of different countries at various olympic games</a:t>
            </a:r>
            <a:endParaRPr/>
          </a:p>
          <a:p>
            <a:pPr indent="0" lvl="0" marL="0" rtl="0" algn="l">
              <a:spcBef>
                <a:spcPts val="1200"/>
              </a:spcBef>
              <a:spcAft>
                <a:spcPts val="0"/>
              </a:spcAft>
              <a:buNone/>
            </a:pPr>
            <a:r>
              <a:rPr lang="en"/>
              <a:t>These</a:t>
            </a:r>
            <a:r>
              <a:rPr lang="en"/>
              <a:t> factors can be broken down into any of the following categories:</a:t>
            </a:r>
            <a:endParaRPr/>
          </a:p>
          <a:p>
            <a:pPr indent="-311150" lvl="0" marL="457200" rtl="0" algn="l">
              <a:spcBef>
                <a:spcPts val="1200"/>
              </a:spcBef>
              <a:spcAft>
                <a:spcPts val="0"/>
              </a:spcAft>
              <a:buSzPts val="1300"/>
              <a:buChar char="●"/>
            </a:pPr>
            <a:r>
              <a:rPr lang="en"/>
              <a:t>E</a:t>
            </a:r>
            <a:r>
              <a:rPr lang="en"/>
              <a:t>conomic</a:t>
            </a:r>
            <a:endParaRPr/>
          </a:p>
          <a:p>
            <a:pPr indent="-311150" lvl="0" marL="457200" rtl="0" algn="l">
              <a:spcBef>
                <a:spcPts val="0"/>
              </a:spcBef>
              <a:spcAft>
                <a:spcPts val="0"/>
              </a:spcAft>
              <a:buSzPts val="1300"/>
              <a:buChar char="●"/>
            </a:pPr>
            <a:r>
              <a:rPr lang="en"/>
              <a:t>Social </a:t>
            </a:r>
            <a:endParaRPr/>
          </a:p>
          <a:p>
            <a:pPr indent="-311150" lvl="0" marL="457200" rtl="0" algn="l">
              <a:spcBef>
                <a:spcPts val="0"/>
              </a:spcBef>
              <a:spcAft>
                <a:spcPts val="0"/>
              </a:spcAft>
              <a:buSzPts val="1300"/>
              <a:buChar char="●"/>
            </a:pPr>
            <a:r>
              <a:rPr lang="en"/>
              <a:t>Political</a:t>
            </a:r>
            <a:endParaRPr/>
          </a:p>
          <a:p>
            <a:pPr indent="0" lvl="0" marL="0" rtl="0" algn="l">
              <a:spcBef>
                <a:spcPts val="1200"/>
              </a:spcBef>
              <a:spcAft>
                <a:spcPts val="0"/>
              </a:spcAft>
              <a:buNone/>
            </a:pPr>
            <a:r>
              <a:rPr lang="en"/>
              <a:t>The second question we wish to answer is to see if we can predict how a country is going to perform at the next olympic games based on their current socioeconomic factors, as well as other indicators that make up a countries HDI ranking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5833"/>
              <a:buFont typeface="Arial"/>
              <a:buNone/>
            </a:pPr>
            <a:r>
              <a:rPr b="1" lang="en"/>
              <a:t>Description of the data exploration phase of the project</a:t>
            </a:r>
            <a:endParaRPr b="1"/>
          </a:p>
          <a:p>
            <a:pPr indent="0" lvl="0" marL="0" rtl="0" algn="l">
              <a:spcBef>
                <a:spcPts val="0"/>
              </a:spcBef>
              <a:spcAft>
                <a:spcPts val="0"/>
              </a:spcAft>
              <a:buNone/>
            </a:pPr>
            <a:r>
              <a:t/>
            </a:r>
            <a:endParaRPr/>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There are  multiple factors that make up the HDI Ranking ( i.e </a:t>
            </a:r>
            <a:r>
              <a:rPr lang="en">
                <a:highlight>
                  <a:srgbClr val="202124"/>
                </a:highlight>
              </a:rPr>
              <a:t>life expectancy, the standard of living, life health expectancy, schooling years, etc.) which are combined with other socioeconomic indicators such as GDP, GNI, and Population</a:t>
            </a:r>
            <a:endParaRPr>
              <a:highlight>
                <a:srgbClr val="202124"/>
              </a:highlight>
            </a:endParaRPr>
          </a:p>
          <a:p>
            <a:pPr indent="0" lvl="0" marL="457200" rtl="0" algn="l">
              <a:spcBef>
                <a:spcPts val="1200"/>
              </a:spcBef>
              <a:spcAft>
                <a:spcPts val="0"/>
              </a:spcAft>
              <a:buNone/>
            </a:pPr>
            <a:r>
              <a:t/>
            </a:r>
            <a:endParaRPr>
              <a:highlight>
                <a:srgbClr val="202124"/>
              </a:highlight>
            </a:endParaRPr>
          </a:p>
          <a:p>
            <a:pPr indent="-311150" lvl="0" marL="457200" rtl="0" algn="l">
              <a:spcBef>
                <a:spcPts val="1200"/>
              </a:spcBef>
              <a:spcAft>
                <a:spcPts val="0"/>
              </a:spcAft>
              <a:buSzPts val="1300"/>
              <a:buChar char="●"/>
            </a:pPr>
            <a:r>
              <a:rPr lang="en">
                <a:highlight>
                  <a:srgbClr val="202124"/>
                </a:highlight>
              </a:rPr>
              <a:t>When these factors are combined with the medal count of a country, the goal is to compare either HDI, GDP, GNI, and Population (during a year in which the olympics are </a:t>
            </a:r>
            <a:r>
              <a:rPr lang="en">
                <a:highlight>
                  <a:srgbClr val="202124"/>
                </a:highlight>
              </a:rPr>
              <a:t>held</a:t>
            </a:r>
            <a:r>
              <a:rPr lang="en">
                <a:highlight>
                  <a:srgbClr val="202124"/>
                </a:highlight>
              </a:rPr>
              <a:t>) to the medal count of a country to see if there is a positive, negative, or null correlation between the two factors</a:t>
            </a:r>
            <a:endParaRPr>
              <a:highlight>
                <a:srgbClr val="202124"/>
              </a:highlight>
            </a:endParaRPr>
          </a:p>
          <a:p>
            <a:pPr indent="-311150" lvl="0" marL="457200" rtl="0" algn="l">
              <a:spcBef>
                <a:spcPts val="0"/>
              </a:spcBef>
              <a:spcAft>
                <a:spcPts val="0"/>
              </a:spcAft>
              <a:buSzPts val="1300"/>
              <a:buChar char="●"/>
            </a:pPr>
            <a:r>
              <a:t/>
            </a:r>
            <a:endParaRPr>
              <a:highlight>
                <a:srgbClr val="202124"/>
              </a:highlight>
            </a:endParaRPr>
          </a:p>
          <a:p>
            <a:pPr indent="-311150" lvl="0" marL="457200" rtl="0" algn="l">
              <a:spcBef>
                <a:spcPts val="0"/>
              </a:spcBef>
              <a:spcAft>
                <a:spcPts val="0"/>
              </a:spcAft>
              <a:buSzPts val="1300"/>
              <a:buChar char="●"/>
            </a:pPr>
            <a:r>
              <a:rPr lang="en">
                <a:highlight>
                  <a:srgbClr val="202124"/>
                </a:highlight>
              </a:rPr>
              <a:t>To analyze this data even further, we will be specifically looking at how many times a country </a:t>
            </a:r>
            <a:r>
              <a:rPr lang="en">
                <a:highlight>
                  <a:srgbClr val="202124"/>
                </a:highlight>
              </a:rPr>
              <a:t>finished</a:t>
            </a:r>
            <a:r>
              <a:rPr lang="en">
                <a:highlight>
                  <a:srgbClr val="202124"/>
                </a:highlight>
              </a:rPr>
              <a:t> in the top 15 for each game as well, to get a </a:t>
            </a:r>
            <a:r>
              <a:rPr lang="en">
                <a:highlight>
                  <a:srgbClr val="202124"/>
                </a:highlight>
              </a:rPr>
              <a:t>better</a:t>
            </a:r>
            <a:r>
              <a:rPr lang="en">
                <a:highlight>
                  <a:srgbClr val="202124"/>
                </a:highlight>
              </a:rPr>
              <a:t> idea of the effect that these factors may have on performance</a:t>
            </a:r>
            <a:endParaRPr>
              <a:highlight>
                <a:srgbClr val="202124"/>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5833"/>
              <a:buFont typeface="Arial"/>
              <a:buNone/>
            </a:pPr>
            <a:r>
              <a:rPr b="1" lang="en"/>
              <a:t>Description of the analysis phase of the project</a:t>
            </a:r>
            <a:endParaRPr b="1"/>
          </a:p>
          <a:p>
            <a:pPr indent="0" lvl="0" marL="0" rtl="0" algn="l">
              <a:spcBef>
                <a:spcPts val="0"/>
              </a:spcBef>
              <a:spcAft>
                <a:spcPts val="0"/>
              </a:spcAft>
              <a:buClr>
                <a:schemeClr val="dk1"/>
              </a:buClr>
              <a:buSzPct val="45833"/>
              <a:buFont typeface="Arial"/>
              <a:buNone/>
            </a:pPr>
            <a:r>
              <a:t/>
            </a:r>
            <a:endParaRPr/>
          </a:p>
          <a:p>
            <a:pPr indent="0" lvl="0" marL="0" rtl="0" algn="l">
              <a:spcBef>
                <a:spcPts val="0"/>
              </a:spcBef>
              <a:spcAft>
                <a:spcPts val="0"/>
              </a:spcAft>
              <a:buNone/>
            </a:pPr>
            <a:r>
              <a:t/>
            </a:r>
            <a:endParaRPr/>
          </a:p>
        </p:txBody>
      </p:sp>
      <p:sp>
        <p:nvSpPr>
          <p:cNvPr id="173" name="Google Shape;173;p19"/>
          <p:cNvSpPr txBox="1"/>
          <p:nvPr>
            <p:ph idx="1" type="body"/>
          </p:nvPr>
        </p:nvSpPr>
        <p:spPr>
          <a:xfrm>
            <a:off x="259900" y="11598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analysis </a:t>
            </a:r>
            <a:r>
              <a:rPr lang="en"/>
              <a:t>phase</a:t>
            </a:r>
            <a:r>
              <a:rPr lang="en"/>
              <a:t> of the the project is split up into two main parts:</a:t>
            </a:r>
            <a:endParaRPr/>
          </a:p>
          <a:p>
            <a:pPr indent="-311150" lvl="0" marL="457200" rtl="0" algn="l">
              <a:spcBef>
                <a:spcPts val="1200"/>
              </a:spcBef>
              <a:spcAft>
                <a:spcPts val="0"/>
              </a:spcAft>
              <a:buSzPts val="1300"/>
              <a:buAutoNum type="arabicPeriod"/>
            </a:pPr>
            <a:r>
              <a:rPr lang="en"/>
              <a:t>The World Bank &amp; HDI factors are grouped together via a dataframe based on specific years in which </a:t>
            </a:r>
            <a:r>
              <a:rPr lang="en"/>
              <a:t>the games were held</a:t>
            </a:r>
            <a:endParaRPr/>
          </a:p>
          <a:p>
            <a:pPr indent="-298450" lvl="1" marL="914400" rtl="0" algn="l">
              <a:spcBef>
                <a:spcPts val="0"/>
              </a:spcBef>
              <a:spcAft>
                <a:spcPts val="0"/>
              </a:spcAft>
              <a:buSzPts val="1100"/>
              <a:buAutoNum type="alphaLcPeriod"/>
            </a:pPr>
            <a:r>
              <a:rPr lang="en"/>
              <a:t>Once these factors are stored, a scatter plot is created in order to analyze what are the possible relationships between individual factors</a:t>
            </a:r>
            <a:endParaRPr/>
          </a:p>
          <a:p>
            <a:pPr indent="-298450" lvl="1" marL="914400" rtl="0" algn="l">
              <a:spcBef>
                <a:spcPts val="0"/>
              </a:spcBef>
              <a:spcAft>
                <a:spcPts val="0"/>
              </a:spcAft>
              <a:buSzPts val="1100"/>
              <a:buAutoNum type="alphaLcPeriod"/>
            </a:pPr>
            <a:r>
              <a:rPr lang="en"/>
              <a:t>The main goal is to see how the factors influence the medal count of a country during the olympics</a:t>
            </a:r>
            <a:endParaRPr/>
          </a:p>
          <a:p>
            <a:pPr indent="0" lvl="0" marL="91440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en"/>
              <a:t>A further analysis will be done to see how many times countries finished in the top 15 for all events, as well as how many medals each country received during each individual olympic games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