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81813" cy="9296400"/>
  <p:embeddedFontLst>
    <p:embeddedFont>
      <p:font typeface="Cambria Math" panose="02040503050406030204" pitchFamily="18" charset="0"/>
      <p:regular r:id="rId6"/>
    </p:embeddedFont>
  </p:embeddedFontLst>
  <p:custDataLst>
    <p:tags r:id="rId7"/>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457200" algn="l" rtl="0" fontAlgn="base">
      <a:spcBef>
        <a:spcPct val="0"/>
      </a:spcBef>
      <a:spcAft>
        <a:spcPct val="0"/>
      </a:spcAft>
      <a:defRPr sz="3500" kern="1200">
        <a:solidFill>
          <a:schemeClr val="tx1"/>
        </a:solidFill>
        <a:latin typeface="Arial"/>
        <a:ea typeface="+mn-ea"/>
        <a:cs typeface="+mn-cs"/>
      </a:defRPr>
    </a:lvl2pPr>
    <a:lvl3pPr marL="914400" algn="l" rtl="0" fontAlgn="base">
      <a:spcBef>
        <a:spcPct val="0"/>
      </a:spcBef>
      <a:spcAft>
        <a:spcPct val="0"/>
      </a:spcAft>
      <a:defRPr sz="3500" kern="1200">
        <a:solidFill>
          <a:schemeClr val="tx1"/>
        </a:solidFill>
        <a:latin typeface="Arial"/>
        <a:ea typeface="+mn-ea"/>
        <a:cs typeface="+mn-cs"/>
      </a:defRPr>
    </a:lvl3pPr>
    <a:lvl4pPr marL="1371600" algn="l" rtl="0" fontAlgn="base">
      <a:spcBef>
        <a:spcPct val="0"/>
      </a:spcBef>
      <a:spcAft>
        <a:spcPct val="0"/>
      </a:spcAft>
      <a:defRPr sz="3500" kern="1200">
        <a:solidFill>
          <a:schemeClr val="tx1"/>
        </a:solidFill>
        <a:latin typeface="Arial"/>
        <a:ea typeface="+mn-ea"/>
        <a:cs typeface="+mn-cs"/>
      </a:defRPr>
    </a:lvl4pPr>
    <a:lvl5pPr marL="1828800" algn="l" rtl="0" fontAlgn="base">
      <a:spcBef>
        <a:spcPct val="0"/>
      </a:spcBef>
      <a:spcAft>
        <a:spcPct val="0"/>
      </a:spcAft>
      <a:defRPr sz="3500" kern="1200">
        <a:solidFill>
          <a:schemeClr val="tx1"/>
        </a:solidFill>
        <a:latin typeface="Arial"/>
        <a:ea typeface="+mn-ea"/>
        <a:cs typeface="+mn-cs"/>
      </a:defRPr>
    </a:lvl5pPr>
    <a:lvl6pPr marL="2286000" algn="l" defTabSz="914400" rtl="0" eaLnBrk="1" latinLnBrk="0" hangingPunct="1">
      <a:defRPr sz="3500" kern="1200">
        <a:solidFill>
          <a:schemeClr val="tx1"/>
        </a:solidFill>
        <a:latin typeface="Arial"/>
        <a:ea typeface="+mn-ea"/>
        <a:cs typeface="+mn-cs"/>
      </a:defRPr>
    </a:lvl6pPr>
    <a:lvl7pPr marL="2743200" algn="l" defTabSz="914400" rtl="0" eaLnBrk="1" latinLnBrk="0" hangingPunct="1">
      <a:defRPr sz="3500" kern="1200">
        <a:solidFill>
          <a:schemeClr val="tx1"/>
        </a:solidFill>
        <a:latin typeface="Arial"/>
        <a:ea typeface="+mn-ea"/>
        <a:cs typeface="+mn-cs"/>
      </a:defRPr>
    </a:lvl7pPr>
    <a:lvl8pPr marL="3200400" algn="l" defTabSz="914400" rtl="0" eaLnBrk="1" latinLnBrk="0" hangingPunct="1">
      <a:defRPr sz="3500" kern="1200">
        <a:solidFill>
          <a:schemeClr val="tx1"/>
        </a:solidFill>
        <a:latin typeface="Arial"/>
        <a:ea typeface="+mn-ea"/>
        <a:cs typeface="+mn-cs"/>
      </a:defRPr>
    </a:lvl8pPr>
    <a:lvl9pPr marL="3657600" algn="l" defTabSz="914400"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C8C8C8"/>
    <a:srgbClr val="FACFCC"/>
    <a:srgbClr val="FCE8E8"/>
    <a:srgbClr val="E1B4B4"/>
    <a:srgbClr val="4B4B4B"/>
    <a:srgbClr val="FF3232"/>
    <a:srgbClr val="EAEAEA"/>
    <a:srgbClr val="FFFFB3"/>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94570-23AA-444C-A525-3E8CF092FDA7}" v="51" dt="2019-12-03T22:44:54.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p:cViewPr varScale="1">
        <p:scale>
          <a:sx n="29" d="100"/>
          <a:sy n="29" d="100"/>
        </p:scale>
        <p:origin x="600" y="1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tags" Target="tags/tag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mat, Muneeza" userId="7d85b0fa-ce3f-4759-88ba-a970f92b4d68" providerId="ADAL" clId="{DC394570-23AA-444C-A525-3E8CF092FDA7}"/>
    <pc:docChg chg="undo custSel modSld">
      <pc:chgData name="Azmat, Muneeza" userId="7d85b0fa-ce3f-4759-88ba-a970f92b4d68" providerId="ADAL" clId="{DC394570-23AA-444C-A525-3E8CF092FDA7}" dt="2019-12-03T22:45:00.098" v="503" actId="1076"/>
      <pc:docMkLst>
        <pc:docMk/>
      </pc:docMkLst>
      <pc:sldChg chg="addSp delSp modSp">
        <pc:chgData name="Azmat, Muneeza" userId="7d85b0fa-ce3f-4759-88ba-a970f92b4d68" providerId="ADAL" clId="{DC394570-23AA-444C-A525-3E8CF092FDA7}" dt="2019-12-03T22:45:00.098" v="503" actId="1076"/>
        <pc:sldMkLst>
          <pc:docMk/>
          <pc:sldMk cId="0" sldId="256"/>
        </pc:sldMkLst>
        <pc:spChg chg="add mod">
          <ac:chgData name="Azmat, Muneeza" userId="7d85b0fa-ce3f-4759-88ba-a970f92b4d68" providerId="ADAL" clId="{DC394570-23AA-444C-A525-3E8CF092FDA7}" dt="2019-12-03T22:19:40.295" v="501" actId="1037"/>
          <ac:spMkLst>
            <pc:docMk/>
            <pc:sldMk cId="0" sldId="256"/>
            <ac:spMk id="14" creationId="{27AD46A8-89AA-4B35-AC52-FE49F6F4DF4D}"/>
          </ac:spMkLst>
        </pc:spChg>
        <pc:spChg chg="del mod">
          <ac:chgData name="Azmat, Muneeza" userId="7d85b0fa-ce3f-4759-88ba-a970f92b4d68" providerId="ADAL" clId="{DC394570-23AA-444C-A525-3E8CF092FDA7}" dt="2019-12-03T21:53:32.820" v="228" actId="478"/>
          <ac:spMkLst>
            <pc:docMk/>
            <pc:sldMk cId="0" sldId="256"/>
            <ac:spMk id="22" creationId="{5D1CE166-D485-4064-AD66-93771439113B}"/>
          </ac:spMkLst>
        </pc:spChg>
        <pc:spChg chg="mod">
          <ac:chgData name="Azmat, Muneeza" userId="7d85b0fa-ce3f-4759-88ba-a970f92b4d68" providerId="ADAL" clId="{DC394570-23AA-444C-A525-3E8CF092FDA7}" dt="2019-12-03T21:36:42.547" v="15" actId="1076"/>
          <ac:spMkLst>
            <pc:docMk/>
            <pc:sldMk cId="0" sldId="256"/>
            <ac:spMk id="23" creationId="{7FDEA7D3-F8CD-4991-B098-A18D56552517}"/>
          </ac:spMkLst>
        </pc:spChg>
        <pc:spChg chg="mod">
          <ac:chgData name="Azmat, Muneeza" userId="7d85b0fa-ce3f-4759-88ba-a970f92b4d68" providerId="ADAL" clId="{DC394570-23AA-444C-A525-3E8CF092FDA7}" dt="2019-12-03T22:05:47.245" v="486" actId="1076"/>
          <ac:spMkLst>
            <pc:docMk/>
            <pc:sldMk cId="0" sldId="256"/>
            <ac:spMk id="25" creationId="{534D4AAD-05FD-42E8-98E5-D97D66EFE658}"/>
          </ac:spMkLst>
        </pc:spChg>
        <pc:spChg chg="mod">
          <ac:chgData name="Azmat, Muneeza" userId="7d85b0fa-ce3f-4759-88ba-a970f92b4d68" providerId="ADAL" clId="{DC394570-23AA-444C-A525-3E8CF092FDA7}" dt="2019-12-03T21:50:07.521" v="209" actId="20577"/>
          <ac:spMkLst>
            <pc:docMk/>
            <pc:sldMk cId="0" sldId="256"/>
            <ac:spMk id="28" creationId="{760AD0DD-879B-4A1D-ADBC-A4CE7D10F05F}"/>
          </ac:spMkLst>
        </pc:spChg>
        <pc:spChg chg="mod">
          <ac:chgData name="Azmat, Muneeza" userId="7d85b0fa-ce3f-4759-88ba-a970f92b4d68" providerId="ADAL" clId="{DC394570-23AA-444C-A525-3E8CF092FDA7}" dt="2019-12-03T21:36:42.547" v="15" actId="1076"/>
          <ac:spMkLst>
            <pc:docMk/>
            <pc:sldMk cId="0" sldId="256"/>
            <ac:spMk id="29" creationId="{F57FA73A-00F9-4337-9DBB-C4C2D2947CEF}"/>
          </ac:spMkLst>
        </pc:spChg>
        <pc:spChg chg="add mod">
          <ac:chgData name="Azmat, Muneeza" userId="7d85b0fa-ce3f-4759-88ba-a970f92b4d68" providerId="ADAL" clId="{DC394570-23AA-444C-A525-3E8CF092FDA7}" dt="2019-12-03T22:00:51.940" v="480" actId="1076"/>
          <ac:spMkLst>
            <pc:docMk/>
            <pc:sldMk cId="0" sldId="256"/>
            <ac:spMk id="39" creationId="{54B5489B-AE8B-459D-B915-514095C4B6DD}"/>
          </ac:spMkLst>
        </pc:spChg>
        <pc:spChg chg="mod">
          <ac:chgData name="Azmat, Muneeza" userId="7d85b0fa-ce3f-4759-88ba-a970f92b4d68" providerId="ADAL" clId="{DC394570-23AA-444C-A525-3E8CF092FDA7}" dt="2019-12-03T21:54:03.107" v="233" actId="1076"/>
          <ac:spMkLst>
            <pc:docMk/>
            <pc:sldMk cId="0" sldId="256"/>
            <ac:spMk id="41" creationId="{0AF5ADB6-F153-486E-992C-4F9B3036D232}"/>
          </ac:spMkLst>
        </pc:spChg>
        <pc:spChg chg="mod">
          <ac:chgData name="Azmat, Muneeza" userId="7d85b0fa-ce3f-4759-88ba-a970f92b4d68" providerId="ADAL" clId="{DC394570-23AA-444C-A525-3E8CF092FDA7}" dt="2019-12-03T21:42:05.456" v="69" actId="20577"/>
          <ac:spMkLst>
            <pc:docMk/>
            <pc:sldMk cId="0" sldId="256"/>
            <ac:spMk id="42" creationId="{3631CCAA-9075-4147-B68D-E6A806B7CC1A}"/>
          </ac:spMkLst>
        </pc:spChg>
        <pc:spChg chg="mod">
          <ac:chgData name="Azmat, Muneeza" userId="7d85b0fa-ce3f-4759-88ba-a970f92b4d68" providerId="ADAL" clId="{DC394570-23AA-444C-A525-3E8CF092FDA7}" dt="2019-12-03T21:42:12.513" v="70" actId="313"/>
          <ac:spMkLst>
            <pc:docMk/>
            <pc:sldMk cId="0" sldId="256"/>
            <ac:spMk id="43" creationId="{615ECB2F-EF20-4B8B-A2FC-E77AB64D4176}"/>
          </ac:spMkLst>
        </pc:spChg>
        <pc:picChg chg="mod">
          <ac:chgData name="Azmat, Muneeza" userId="7d85b0fa-ce3f-4759-88ba-a970f92b4d68" providerId="ADAL" clId="{DC394570-23AA-444C-A525-3E8CF092FDA7}" dt="2019-12-03T21:50:32.782" v="211" actId="1076"/>
          <ac:picMkLst>
            <pc:docMk/>
            <pc:sldMk cId="0" sldId="256"/>
            <ac:picMk id="4" creationId="{B01C720E-9436-458D-BA21-99E85176BAB3}"/>
          </ac:picMkLst>
        </pc:picChg>
        <pc:picChg chg="add del">
          <ac:chgData name="Azmat, Muneeza" userId="7d85b0fa-ce3f-4759-88ba-a970f92b4d68" providerId="ADAL" clId="{DC394570-23AA-444C-A525-3E8CF092FDA7}" dt="2019-12-03T21:37:22.422" v="19"/>
          <ac:picMkLst>
            <pc:docMk/>
            <pc:sldMk cId="0" sldId="256"/>
            <ac:picMk id="7" creationId="{7BE927D3-5A63-4AC4-B088-443E55FCEFBD}"/>
          </ac:picMkLst>
        </pc:picChg>
        <pc:picChg chg="add del mod">
          <ac:chgData name="Azmat, Muneeza" userId="7d85b0fa-ce3f-4759-88ba-a970f92b4d68" providerId="ADAL" clId="{DC394570-23AA-444C-A525-3E8CF092FDA7}" dt="2019-12-03T21:40:30.751" v="29" actId="478"/>
          <ac:picMkLst>
            <pc:docMk/>
            <pc:sldMk cId="0" sldId="256"/>
            <ac:picMk id="9" creationId="{0AB49598-603A-4C23-A3A8-05E6735B60B9}"/>
          </ac:picMkLst>
        </pc:picChg>
        <pc:picChg chg="add del mod">
          <ac:chgData name="Azmat, Muneeza" userId="7d85b0fa-ce3f-4759-88ba-a970f92b4d68" providerId="ADAL" clId="{DC394570-23AA-444C-A525-3E8CF092FDA7}" dt="2019-12-03T21:40:32.173" v="30" actId="478"/>
          <ac:picMkLst>
            <pc:docMk/>
            <pc:sldMk cId="0" sldId="256"/>
            <ac:picMk id="11" creationId="{79C14551-23AB-44B4-9AF8-58483823C858}"/>
          </ac:picMkLst>
        </pc:picChg>
        <pc:picChg chg="add del mod modCrop">
          <ac:chgData name="Azmat, Muneeza" userId="7d85b0fa-ce3f-4759-88ba-a970f92b4d68" providerId="ADAL" clId="{DC394570-23AA-444C-A525-3E8CF092FDA7}" dt="2019-12-03T21:53:40.209" v="230"/>
          <ac:picMkLst>
            <pc:docMk/>
            <pc:sldMk cId="0" sldId="256"/>
            <ac:picMk id="13" creationId="{0B0E5921-2B2D-4288-8B5C-59FECAFC7798}"/>
          </ac:picMkLst>
        </pc:picChg>
        <pc:picChg chg="add del mod">
          <ac:chgData name="Azmat, Muneeza" userId="7d85b0fa-ce3f-4759-88ba-a970f92b4d68" providerId="ADAL" clId="{DC394570-23AA-444C-A525-3E8CF092FDA7}" dt="2019-12-03T22:17:26.530" v="489" actId="478"/>
          <ac:picMkLst>
            <pc:docMk/>
            <pc:sldMk cId="0" sldId="256"/>
            <ac:picMk id="15" creationId="{5BBFCBF4-23FD-4D1A-92CC-D19A3E16B1A8}"/>
          </ac:picMkLst>
        </pc:picChg>
        <pc:picChg chg="add del mod">
          <ac:chgData name="Azmat, Muneeza" userId="7d85b0fa-ce3f-4759-88ba-a970f92b4d68" providerId="ADAL" clId="{DC394570-23AA-444C-A525-3E8CF092FDA7}" dt="2019-12-03T22:18:18.903" v="492" actId="478"/>
          <ac:picMkLst>
            <pc:docMk/>
            <pc:sldMk cId="0" sldId="256"/>
            <ac:picMk id="16" creationId="{469ED772-A782-48AA-9373-3CE511358062}"/>
          </ac:picMkLst>
        </pc:picChg>
        <pc:picChg chg="add mod">
          <ac:chgData name="Azmat, Muneeza" userId="7d85b0fa-ce3f-4759-88ba-a970f92b4d68" providerId="ADAL" clId="{DC394570-23AA-444C-A525-3E8CF092FDA7}" dt="2019-12-03T22:18:32.316" v="496" actId="1076"/>
          <ac:picMkLst>
            <pc:docMk/>
            <pc:sldMk cId="0" sldId="256"/>
            <ac:picMk id="19" creationId="{F93BD657-6A2F-480C-91B6-6C2383C29EAD}"/>
          </ac:picMkLst>
        </pc:picChg>
        <pc:picChg chg="add mod">
          <ac:chgData name="Azmat, Muneeza" userId="7d85b0fa-ce3f-4759-88ba-a970f92b4d68" providerId="ADAL" clId="{DC394570-23AA-444C-A525-3E8CF092FDA7}" dt="2019-12-03T22:45:00.098" v="503" actId="1076"/>
          <ac:picMkLst>
            <pc:docMk/>
            <pc:sldMk cId="0" sldId="256"/>
            <ac:picMk id="34" creationId="{83C72E68-F0DC-4BEE-8D5B-9A5F31B77714}"/>
          </ac:picMkLst>
        </pc:picChg>
        <pc:picChg chg="add del mod modCrop">
          <ac:chgData name="Azmat, Muneeza" userId="7d85b0fa-ce3f-4759-88ba-a970f92b4d68" providerId="ADAL" clId="{DC394570-23AA-444C-A525-3E8CF092FDA7}" dt="2019-12-03T21:52:32.351" v="217" actId="478"/>
          <ac:picMkLst>
            <pc:docMk/>
            <pc:sldMk cId="0" sldId="256"/>
            <ac:picMk id="38" creationId="{0549ECBC-459C-447B-92EA-567182D72443}"/>
          </ac:picMkLst>
        </pc:picChg>
        <pc:picChg chg="add mod modCrop">
          <ac:chgData name="Azmat, Muneeza" userId="7d85b0fa-ce3f-4759-88ba-a970f92b4d68" providerId="ADAL" clId="{DC394570-23AA-444C-A525-3E8CF092FDA7}" dt="2019-12-03T21:59:06.988" v="429" actId="1076"/>
          <ac:picMkLst>
            <pc:docMk/>
            <pc:sldMk cId="0" sldId="256"/>
            <ac:picMk id="46" creationId="{FDCA3F62-849D-4FBC-BDDA-687B86AE66AB}"/>
          </ac:picMkLst>
        </pc:picChg>
        <pc:picChg chg="add mod modCrop">
          <ac:chgData name="Azmat, Muneeza" userId="7d85b0fa-ce3f-4759-88ba-a970f92b4d68" providerId="ADAL" clId="{DC394570-23AA-444C-A525-3E8CF092FDA7}" dt="2019-12-03T22:00:52.280" v="481" actId="1076"/>
          <ac:picMkLst>
            <pc:docMk/>
            <pc:sldMk cId="0" sldId="256"/>
            <ac:picMk id="47" creationId="{7294F67F-B583-4554-8B0A-3D1C436E40F8}"/>
          </ac:picMkLst>
        </pc:picChg>
        <pc:picChg chg="mod">
          <ac:chgData name="Azmat, Muneeza" userId="7d85b0fa-ce3f-4759-88ba-a970f92b4d68" providerId="ADAL" clId="{DC394570-23AA-444C-A525-3E8CF092FDA7}" dt="2019-12-03T21:34:45.784" v="8" actId="1076"/>
          <ac:picMkLst>
            <pc:docMk/>
            <pc:sldMk cId="0" sldId="256"/>
            <ac:picMk id="1026" creationId="{62C25396-C132-4E60-9D85-0C7A55BA36E3}"/>
          </ac:picMkLst>
        </pc:picChg>
        <pc:picChg chg="add mod">
          <ac:chgData name="Azmat, Muneeza" userId="7d85b0fa-ce3f-4759-88ba-a970f92b4d68" providerId="ADAL" clId="{DC394570-23AA-444C-A525-3E8CF092FDA7}" dt="2019-12-03T21:45:52.277" v="71"/>
          <ac:picMkLst>
            <pc:docMk/>
            <pc:sldMk cId="0" sldId="256"/>
            <ac:picMk id="1028" creationId="{C2624B4A-C198-45EC-8C81-F3A6F1EC74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8" cy="705564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2834" y="18653522"/>
            <a:ext cx="30725532" cy="8412956"/>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92635E1-84E5-4F13-B43E-37D2FAED0D2C}" type="slidenum">
              <a:rPr lang="en-US"/>
              <a:pPr>
                <a:defRPr/>
              </a:pPr>
              <a:t>‹#›</a:t>
            </a:fld>
            <a:endParaRPr lang="en-US"/>
          </a:p>
        </p:txBody>
      </p:sp>
    </p:spTree>
    <p:extLst>
      <p:ext uri="{BB962C8B-B14F-4D97-AF65-F5344CB8AC3E}">
        <p14:creationId xmlns:p14="http://schemas.microsoft.com/office/powerpoint/2010/main" val="2451750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60A6F3F-9C8B-44CE-BED2-1CF41933011C}" type="slidenum">
              <a:rPr lang="en-US"/>
              <a:pPr>
                <a:defRPr/>
              </a:pPr>
              <a:t>‹#›</a:t>
            </a:fld>
            <a:endParaRPr lang="en-US"/>
          </a:p>
        </p:txBody>
      </p:sp>
    </p:spTree>
    <p:extLst>
      <p:ext uri="{BB962C8B-B14F-4D97-AF65-F5344CB8AC3E}">
        <p14:creationId xmlns:p14="http://schemas.microsoft.com/office/powerpoint/2010/main" val="13795466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8022"/>
            <a:ext cx="9876367" cy="28088034"/>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36F67EB-EDCF-4E87-986D-D9362CB4B02A}" type="slidenum">
              <a:rPr lang="en-US"/>
              <a:pPr>
                <a:defRPr/>
              </a:pPr>
              <a:t>‹#›</a:t>
            </a:fld>
            <a:endParaRPr lang="en-US"/>
          </a:p>
        </p:txBody>
      </p:sp>
    </p:spTree>
    <p:extLst>
      <p:ext uri="{BB962C8B-B14F-4D97-AF65-F5344CB8AC3E}">
        <p14:creationId xmlns:p14="http://schemas.microsoft.com/office/powerpoint/2010/main" val="5419277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D3195DB-34A1-4119-A215-F62A5FE6440B}" type="slidenum">
              <a:rPr lang="en-US"/>
              <a:pPr>
                <a:defRPr/>
              </a:pPr>
              <a:t>‹#›</a:t>
            </a:fld>
            <a:endParaRPr lang="en-US"/>
          </a:p>
        </p:txBody>
      </p:sp>
    </p:spTree>
    <p:extLst>
      <p:ext uri="{BB962C8B-B14F-4D97-AF65-F5344CB8AC3E}">
        <p14:creationId xmlns:p14="http://schemas.microsoft.com/office/powerpoint/2010/main" val="1151833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8" cy="653891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0D09999-C139-4E94-B477-200ECFECFBA2}" type="slidenum">
              <a:rPr lang="en-US"/>
              <a:pPr>
                <a:defRPr/>
              </a:pPr>
              <a:t>‹#›</a:t>
            </a:fld>
            <a:endParaRPr lang="en-US"/>
          </a:p>
        </p:txBody>
      </p:sp>
    </p:spTree>
    <p:extLst>
      <p:ext uri="{BB962C8B-B14F-4D97-AF65-F5344CB8AC3E}">
        <p14:creationId xmlns:p14="http://schemas.microsoft.com/office/powerpoint/2010/main" val="595299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2867"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CC60876-B1C0-4410-8573-5412B519133D}" type="slidenum">
              <a:rPr lang="en-US"/>
              <a:pPr>
                <a:defRPr/>
              </a:pPr>
              <a:t>‹#›</a:t>
            </a:fld>
            <a:endParaRPr lang="en-US"/>
          </a:p>
        </p:txBody>
      </p:sp>
    </p:spTree>
    <p:extLst>
      <p:ext uri="{BB962C8B-B14F-4D97-AF65-F5344CB8AC3E}">
        <p14:creationId xmlns:p14="http://schemas.microsoft.com/office/powerpoint/2010/main" val="29588169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8" y="7368778"/>
            <a:ext cx="19399252"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8" y="10439401"/>
            <a:ext cx="19399252"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5C81FEE9-9B80-4F2A-956D-065E37A727D4}" type="slidenum">
              <a:rPr lang="en-US"/>
              <a:pPr>
                <a:defRPr/>
              </a:pPr>
              <a:t>‹#›</a:t>
            </a:fld>
            <a:endParaRPr lang="en-US"/>
          </a:p>
        </p:txBody>
      </p:sp>
    </p:spTree>
    <p:extLst>
      <p:ext uri="{BB962C8B-B14F-4D97-AF65-F5344CB8AC3E}">
        <p14:creationId xmlns:p14="http://schemas.microsoft.com/office/powerpoint/2010/main" val="1132731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3015E0EE-8FC2-494C-80EA-877234696199}" type="slidenum">
              <a:rPr lang="en-US"/>
              <a:pPr>
                <a:defRPr/>
              </a:pPr>
              <a:t>‹#›</a:t>
            </a:fld>
            <a:endParaRPr lang="en-US"/>
          </a:p>
        </p:txBody>
      </p:sp>
    </p:spTree>
    <p:extLst>
      <p:ext uri="{BB962C8B-B14F-4D97-AF65-F5344CB8AC3E}">
        <p14:creationId xmlns:p14="http://schemas.microsoft.com/office/powerpoint/2010/main" val="36606948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DFD8BC5-FEAE-4CD8-9AC4-640BB6EAE280}" type="slidenum">
              <a:rPr lang="en-US"/>
              <a:pPr>
                <a:defRPr/>
              </a:pPr>
              <a:t>‹#›</a:t>
            </a:fld>
            <a:endParaRPr lang="en-US"/>
          </a:p>
        </p:txBody>
      </p:sp>
    </p:spTree>
    <p:extLst>
      <p:ext uri="{BB962C8B-B14F-4D97-AF65-F5344CB8AC3E}">
        <p14:creationId xmlns:p14="http://schemas.microsoft.com/office/powerpoint/2010/main" val="2917812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7159818" y="1310878"/>
            <a:ext cx="24536400" cy="2809517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4B659F8-F290-4B1F-9DE5-08C57403E385}" type="slidenum">
              <a:rPr lang="en-US"/>
              <a:pPr>
                <a:defRPr/>
              </a:pPr>
              <a:t>‹#›</a:t>
            </a:fld>
            <a:endParaRPr lang="en-US"/>
          </a:p>
        </p:txBody>
      </p:sp>
    </p:spTree>
    <p:extLst>
      <p:ext uri="{BB962C8B-B14F-4D97-AF65-F5344CB8AC3E}">
        <p14:creationId xmlns:p14="http://schemas.microsoft.com/office/powerpoint/2010/main" val="22427364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8" cy="2719388"/>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8" cy="1975128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8" cy="386357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EE6216-8EDC-47E6-B758-9DADFEBD3721}" type="slidenum">
              <a:rPr lang="en-US"/>
              <a:pPr>
                <a:defRPr/>
              </a:pPr>
              <a:t>‹#›</a:t>
            </a:fld>
            <a:endParaRPr lang="en-US"/>
          </a:p>
        </p:txBody>
      </p:sp>
    </p:spTree>
    <p:extLst>
      <p:ext uri="{BB962C8B-B14F-4D97-AF65-F5344CB8AC3E}">
        <p14:creationId xmlns:p14="http://schemas.microsoft.com/office/powerpoint/2010/main" val="28043823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867" y="1318022"/>
            <a:ext cx="3950546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2867" y="7680722"/>
            <a:ext cx="39505468" cy="2172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2867"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defTabSz="3292079">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4468" y="29977556"/>
            <a:ext cx="1390226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ctr" defTabSz="3292079">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668"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r" defTabSz="3292079">
              <a:defRPr sz="5025">
                <a:latin typeface="Arial" pitchFamily="34" charset="0"/>
              </a:defRPr>
            </a:lvl1pPr>
          </a:lstStyle>
          <a:p>
            <a:pPr>
              <a:defRPr/>
            </a:pPr>
            <a:fld id="{2E84C739-9377-45E7-B2FE-AF118EBE9EF2}"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pragmaticgraphite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92079" rtl="0" eaLnBrk="0" fontAlgn="base" hangingPunct="0">
        <a:spcBef>
          <a:spcPct val="0"/>
        </a:spcBef>
        <a:spcAft>
          <a:spcPct val="0"/>
        </a:spcAft>
        <a:defRPr sz="15900">
          <a:solidFill>
            <a:schemeClr val="tx2"/>
          </a:solidFill>
          <a:latin typeface="+mj-lt"/>
          <a:ea typeface="+mj-ea"/>
          <a:cs typeface="+mj-cs"/>
        </a:defRPr>
      </a:lvl1pPr>
      <a:lvl2pPr algn="ctr" defTabSz="3292079" rtl="0" eaLnBrk="0" fontAlgn="base" hangingPunct="0">
        <a:spcBef>
          <a:spcPct val="0"/>
        </a:spcBef>
        <a:spcAft>
          <a:spcPct val="0"/>
        </a:spcAft>
        <a:defRPr sz="15900">
          <a:solidFill>
            <a:schemeClr val="tx2"/>
          </a:solidFill>
          <a:latin typeface="Arial" pitchFamily="34" charset="0"/>
        </a:defRPr>
      </a:lvl2pPr>
      <a:lvl3pPr algn="ctr" defTabSz="3292079" rtl="0" eaLnBrk="0" fontAlgn="base" hangingPunct="0">
        <a:spcBef>
          <a:spcPct val="0"/>
        </a:spcBef>
        <a:spcAft>
          <a:spcPct val="0"/>
        </a:spcAft>
        <a:defRPr sz="15900">
          <a:solidFill>
            <a:schemeClr val="tx2"/>
          </a:solidFill>
          <a:latin typeface="Arial" pitchFamily="34" charset="0"/>
        </a:defRPr>
      </a:lvl3pPr>
      <a:lvl4pPr algn="ctr" defTabSz="3292079" rtl="0" eaLnBrk="0" fontAlgn="base" hangingPunct="0">
        <a:spcBef>
          <a:spcPct val="0"/>
        </a:spcBef>
        <a:spcAft>
          <a:spcPct val="0"/>
        </a:spcAft>
        <a:defRPr sz="15900">
          <a:solidFill>
            <a:schemeClr val="tx2"/>
          </a:solidFill>
          <a:latin typeface="Arial" pitchFamily="34" charset="0"/>
        </a:defRPr>
      </a:lvl4pPr>
      <a:lvl5pPr algn="ctr" defTabSz="3292079" rtl="0" eaLnBrk="0" fontAlgn="base" hangingPunct="0">
        <a:spcBef>
          <a:spcPct val="0"/>
        </a:spcBef>
        <a:spcAft>
          <a:spcPct val="0"/>
        </a:spcAft>
        <a:defRPr sz="15900">
          <a:solidFill>
            <a:schemeClr val="tx2"/>
          </a:solidFill>
          <a:latin typeface="Arial" pitchFamily="34" charset="0"/>
        </a:defRPr>
      </a:lvl5pPr>
      <a:lvl6pPr marL="342900" algn="ctr" defTabSz="3292079" rtl="0" fontAlgn="base">
        <a:spcBef>
          <a:spcPct val="0"/>
        </a:spcBef>
        <a:spcAft>
          <a:spcPct val="0"/>
        </a:spcAft>
        <a:defRPr sz="15900">
          <a:solidFill>
            <a:schemeClr val="tx2"/>
          </a:solidFill>
          <a:latin typeface="Arial" pitchFamily="34" charset="0"/>
        </a:defRPr>
      </a:lvl6pPr>
      <a:lvl7pPr marL="685800" algn="ctr" defTabSz="3292079" rtl="0" fontAlgn="base">
        <a:spcBef>
          <a:spcPct val="0"/>
        </a:spcBef>
        <a:spcAft>
          <a:spcPct val="0"/>
        </a:spcAft>
        <a:defRPr sz="15900">
          <a:solidFill>
            <a:schemeClr val="tx2"/>
          </a:solidFill>
          <a:latin typeface="Arial" pitchFamily="34" charset="0"/>
        </a:defRPr>
      </a:lvl7pPr>
      <a:lvl8pPr marL="1028700" algn="ctr" defTabSz="3292079" rtl="0" fontAlgn="base">
        <a:spcBef>
          <a:spcPct val="0"/>
        </a:spcBef>
        <a:spcAft>
          <a:spcPct val="0"/>
        </a:spcAft>
        <a:defRPr sz="15900">
          <a:solidFill>
            <a:schemeClr val="tx2"/>
          </a:solidFill>
          <a:latin typeface="Arial" pitchFamily="34" charset="0"/>
        </a:defRPr>
      </a:lvl8pPr>
      <a:lvl9pPr marL="1371600" algn="ctr" defTabSz="3292079" rtl="0" fontAlgn="base">
        <a:spcBef>
          <a:spcPct val="0"/>
        </a:spcBef>
        <a:spcAft>
          <a:spcPct val="0"/>
        </a:spcAft>
        <a:defRPr sz="15900">
          <a:solidFill>
            <a:schemeClr val="tx2"/>
          </a:solidFill>
          <a:latin typeface="Arial" pitchFamily="34" charset="0"/>
        </a:defRPr>
      </a:lvl9pPr>
    </p:titleStyle>
    <p:bodyStyle>
      <a:defPPr>
        <a:defRPr kern="1200" smtId="4294967295"/>
      </a:defPPr>
      <a:lvl1pPr marL="1233488" indent="-1233488" algn="l" defTabSz="3292079" rtl="0" eaLnBrk="0" fontAlgn="base" hangingPunct="0">
        <a:spcBef>
          <a:spcPct val="20000"/>
        </a:spcBef>
        <a:spcAft>
          <a:spcPct val="0"/>
        </a:spcAft>
        <a:buChar char="•"/>
        <a:defRPr sz="11550">
          <a:solidFill>
            <a:schemeClr val="tx1"/>
          </a:solidFill>
          <a:latin typeface="+mn-lt"/>
          <a:ea typeface="+mn-ea"/>
          <a:cs typeface="+mn-cs"/>
        </a:defRPr>
      </a:lvl1pPr>
      <a:lvl2pPr marL="2675335" indent="-1028700" algn="l" defTabSz="3292079" rtl="0" eaLnBrk="0" fontAlgn="base" hangingPunct="0">
        <a:spcBef>
          <a:spcPct val="20000"/>
        </a:spcBef>
        <a:spcAft>
          <a:spcPct val="0"/>
        </a:spcAft>
        <a:buChar char="–"/>
        <a:defRPr sz="10125">
          <a:solidFill>
            <a:schemeClr val="tx1"/>
          </a:solidFill>
          <a:latin typeface="+mn-lt"/>
        </a:defRPr>
      </a:lvl2pPr>
      <a:lvl3pPr marL="4114800" indent="-822722" algn="l" defTabSz="3292079" rtl="0" eaLnBrk="0" fontAlgn="base" hangingPunct="0">
        <a:spcBef>
          <a:spcPct val="20000"/>
        </a:spcBef>
        <a:spcAft>
          <a:spcPct val="0"/>
        </a:spcAft>
        <a:buChar char="•"/>
        <a:defRPr sz="8700">
          <a:solidFill>
            <a:schemeClr val="tx1"/>
          </a:solidFill>
          <a:latin typeface="+mn-lt"/>
        </a:defRPr>
      </a:lvl3pPr>
      <a:lvl4pPr marL="5761435" indent="-822722" algn="l" defTabSz="3292079" rtl="0" eaLnBrk="0" fontAlgn="base" hangingPunct="0">
        <a:spcBef>
          <a:spcPct val="20000"/>
        </a:spcBef>
        <a:spcAft>
          <a:spcPct val="0"/>
        </a:spcAft>
        <a:buChar char="–"/>
        <a:defRPr sz="7200">
          <a:solidFill>
            <a:schemeClr val="tx1"/>
          </a:solidFill>
          <a:latin typeface="+mn-lt"/>
        </a:defRPr>
      </a:lvl4pPr>
      <a:lvl5pPr marL="7406879" indent="-822722" algn="l" defTabSz="3292079"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emf"/><Relationship Id="rId3" Type="http://schemas.openxmlformats.org/officeDocument/2006/relationships/image" Target="../media/image4.png"/><Relationship Id="rId7" Type="http://schemas.microsoft.com/office/2007/relationships/hdphoto" Target="../media/hdphoto1.wdp"/><Relationship Id="rId12" Type="http://schemas.openxmlformats.org/officeDocument/2006/relationships/image" Target="../media/image11.png"/><Relationship Id="rId17" Type="http://schemas.openxmlformats.org/officeDocument/2006/relationships/image" Target="../media/image16.emf"/><Relationship Id="rId2" Type="http://schemas.openxmlformats.org/officeDocument/2006/relationships/image" Target="../media/image3.png"/><Relationship Id="rId16" Type="http://schemas.openxmlformats.org/officeDocument/2006/relationships/image" Target="../media/image15.emf"/><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emf"/><Relationship Id="rId4" Type="http://schemas.openxmlformats.org/officeDocument/2006/relationships/image" Target="../media/image5.png"/><Relationship Id="rId9" Type="http://schemas.microsoft.com/office/2007/relationships/hdphoto" Target="../media/hdphoto2.wdp"/><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F78D3B24-9243-4566-851C-9230892405FF}"/>
              </a:ext>
            </a:extLst>
          </p:cNvPr>
          <p:cNvSpPr>
            <a:spLocks noChangeArrowheads="1"/>
          </p:cNvSpPr>
          <p:nvPr/>
        </p:nvSpPr>
        <p:spPr bwMode="auto">
          <a:xfrm>
            <a:off x="0" y="3173"/>
            <a:ext cx="43891200" cy="6668559"/>
          </a:xfrm>
          <a:prstGeom prst="rect">
            <a:avLst/>
          </a:prstGeom>
          <a:solidFill>
            <a:srgbClr val="4B4B4B"/>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sp>
        <p:nvSpPr>
          <p:cNvPr id="18" name="TextBox 19">
            <a:extLst>
              <a:ext uri="{FF2B5EF4-FFF2-40B4-BE49-F238E27FC236}">
                <a16:creationId xmlns:a16="http://schemas.microsoft.com/office/drawing/2014/main" id="{B5A0DB97-A7B2-41E6-881B-2B07D8307FEC}"/>
              </a:ext>
            </a:extLst>
          </p:cNvPr>
          <p:cNvSpPr txBox="1">
            <a:spLocks noChangeArrowheads="1"/>
          </p:cNvSpPr>
          <p:nvPr/>
        </p:nvSpPr>
        <p:spPr bwMode="auto">
          <a:xfrm>
            <a:off x="1600200" y="8287212"/>
            <a:ext cx="9601200" cy="25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Due to the challenges in manual classification, computerized breast tumor classification and scoring is an important problem in medical imaging. In this project a fully convolution neural network (CNN) architecture is used to classify breast tumors, as benign or malignant, from magnetic resonance images (MRI). This project also combines patient data in the form of shallow features to improve on the image-only methods. </a:t>
            </a:r>
          </a:p>
        </p:txBody>
      </p:sp>
      <p:sp>
        <p:nvSpPr>
          <p:cNvPr id="20" name="Text Placeholder 5">
            <a:extLst>
              <a:ext uri="{FF2B5EF4-FFF2-40B4-BE49-F238E27FC236}">
                <a16:creationId xmlns:a16="http://schemas.microsoft.com/office/drawing/2014/main" id="{2F2F82DA-ED7B-4BDE-9EED-3BB1F8DACB64}"/>
              </a:ext>
            </a:extLst>
          </p:cNvPr>
          <p:cNvSpPr txBox="1"/>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Times New Roman" panose="02020603050405020304" pitchFamily="18" charset="0"/>
                <a:cs typeface="Times New Roman" panose="02020603050405020304" pitchFamily="18" charset="0"/>
              </a:rPr>
              <a:t>Automatic Classification of Breast Tumors from MRIs</a:t>
            </a:r>
          </a:p>
          <a:p>
            <a:pPr algn="ctr" defTabSz="3761086">
              <a:spcBef>
                <a:spcPct val="20000"/>
              </a:spcBef>
              <a:defRPr/>
            </a:pPr>
            <a:r>
              <a:rPr lang="en-US" sz="8500" dirty="0">
                <a:solidFill>
                  <a:schemeClr val="bg1"/>
                </a:solidFill>
                <a:latin typeface="Times New Roman" panose="02020603050405020304" pitchFamily="18" charset="0"/>
                <a:cs typeface="Times New Roman" panose="02020603050405020304" pitchFamily="18" charset="0"/>
              </a:rPr>
              <a:t>using a Convolution Neural Network</a:t>
            </a:r>
          </a:p>
        </p:txBody>
      </p:sp>
      <p:sp>
        <p:nvSpPr>
          <p:cNvPr id="21" name="Text Placeholder 5">
            <a:extLst>
              <a:ext uri="{FF2B5EF4-FFF2-40B4-BE49-F238E27FC236}">
                <a16:creationId xmlns:a16="http://schemas.microsoft.com/office/drawing/2014/main" id="{610415D0-7E26-42B1-B5B0-E2EFA85D580A}"/>
              </a:ext>
            </a:extLst>
          </p:cNvPr>
          <p:cNvSpPr txBox="1"/>
          <p:nvPr/>
        </p:nvSpPr>
        <p:spPr>
          <a:xfrm>
            <a:off x="3657600" y="4115931"/>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Muneeza Azmat</a:t>
            </a:r>
          </a:p>
          <a:p>
            <a:pPr algn="ctr">
              <a:defRPr/>
            </a:pPr>
            <a:r>
              <a:rPr lang="en-US" sz="56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Department of Computational Mathematics, Science and Engineering</a:t>
            </a:r>
          </a:p>
        </p:txBody>
      </p:sp>
      <p:sp>
        <p:nvSpPr>
          <p:cNvPr id="26" name="TextBox 19">
            <a:extLst>
              <a:ext uri="{FF2B5EF4-FFF2-40B4-BE49-F238E27FC236}">
                <a16:creationId xmlns:a16="http://schemas.microsoft.com/office/drawing/2014/main" id="{640B5B6F-8D2C-4ED3-831D-A021B2B245EB}"/>
              </a:ext>
            </a:extLst>
          </p:cNvPr>
          <p:cNvSpPr txBox="1">
            <a:spLocks noChangeArrowheads="1"/>
          </p:cNvSpPr>
          <p:nvPr/>
        </p:nvSpPr>
        <p:spPr bwMode="auto">
          <a:xfrm>
            <a:off x="34897141" y="8355646"/>
            <a:ext cx="7622459" cy="87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performance of this classifier on test data is summarized in  the confusion matrix below</a:t>
            </a:r>
          </a:p>
        </p:txBody>
      </p:sp>
      <p:sp>
        <p:nvSpPr>
          <p:cNvPr id="28" name="TextBox 19">
            <a:extLst>
              <a:ext uri="{FF2B5EF4-FFF2-40B4-BE49-F238E27FC236}">
                <a16:creationId xmlns:a16="http://schemas.microsoft.com/office/drawing/2014/main" id="{760AD0DD-879B-4A1D-ADBC-A4CE7D10F05F}"/>
              </a:ext>
            </a:extLst>
          </p:cNvPr>
          <p:cNvSpPr txBox="1">
            <a:spLocks noChangeArrowheads="1"/>
          </p:cNvSpPr>
          <p:nvPr/>
        </p:nvSpPr>
        <p:spPr bwMode="auto">
          <a:xfrm>
            <a:off x="1600200" y="12110538"/>
            <a:ext cx="9601200" cy="290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data is very diverse in terms of shape and size of the breast, presence of non-tumorous lumps, location of the tumor, and the quality of image. This makes it extremely difficult to accurately classify the MRIs. The data is also severely class imbalanced with 92.2% of the data being tumorous and only 7% of the data being non-tumorous.  In addition to the MRI data, we also have other data (patient age, indication etc.) which is used as </a:t>
            </a:r>
            <a:r>
              <a:rPr lang="en-US" sz="2400" i="1" dirty="0">
                <a:latin typeface="Times New Roman" panose="02020603050405020304" pitchFamily="18" charset="0"/>
                <a:ea typeface="Open Sans" panose="020B0606030504020204" pitchFamily="34" charset="0"/>
                <a:cs typeface="Times New Roman" panose="02020603050405020304" pitchFamily="18" charset="0"/>
              </a:rPr>
              <a:t>‘shallow features’</a:t>
            </a:r>
            <a:r>
              <a:rPr lang="en-US" sz="2400" dirty="0">
                <a:latin typeface="Times New Roman" panose="02020603050405020304" pitchFamily="18" charset="0"/>
                <a:ea typeface="Open Sans" panose="020B0606030504020204" pitchFamily="34" charset="0"/>
                <a:cs typeface="Times New Roman" panose="02020603050405020304" pitchFamily="18" charset="0"/>
              </a:rPr>
              <a:t> to improve the predictions of the CNN model. </a:t>
            </a:r>
          </a:p>
        </p:txBody>
      </p:sp>
      <p:sp>
        <p:nvSpPr>
          <p:cNvPr id="30" name="TextBox 19">
            <a:extLst>
              <a:ext uri="{FF2B5EF4-FFF2-40B4-BE49-F238E27FC236}">
                <a16:creationId xmlns:a16="http://schemas.microsoft.com/office/drawing/2014/main" id="{DF897FBC-C1EA-4CD0-ACDA-F85507AD4936}"/>
              </a:ext>
            </a:extLst>
          </p:cNvPr>
          <p:cNvSpPr txBox="1">
            <a:spLocks noChangeArrowheads="1"/>
          </p:cNvSpPr>
          <p:nvPr/>
        </p:nvSpPr>
        <p:spPr bwMode="auto">
          <a:xfrm>
            <a:off x="34897141" y="29369330"/>
            <a:ext cx="7239000" cy="209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This project extends the work done by Carina Pereira as part of her master's thesis with Prof. Adam Alessio, her prior research has been quite helpful for this project.</a:t>
            </a:r>
          </a:p>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I am also thankful for the help of my advisor Adam Alessio throughout this project.  </a:t>
            </a:r>
          </a:p>
        </p:txBody>
      </p:sp>
      <p:sp>
        <p:nvSpPr>
          <p:cNvPr id="32" name="Rectangle 6">
            <a:extLst>
              <a:ext uri="{FF2B5EF4-FFF2-40B4-BE49-F238E27FC236}">
                <a16:creationId xmlns:a16="http://schemas.microsoft.com/office/drawing/2014/main" id="{72A12B13-CB91-4177-B985-2E38309645AD}"/>
              </a:ext>
            </a:extLst>
          </p:cNvPr>
          <p:cNvSpPr>
            <a:spLocks noChangeArrowheads="1"/>
          </p:cNvSpPr>
          <p:nvPr/>
        </p:nvSpPr>
        <p:spPr bwMode="auto">
          <a:xfrm>
            <a:off x="0" y="32004000"/>
            <a:ext cx="43891200" cy="914400"/>
          </a:xfrm>
          <a:prstGeom prst="rect">
            <a:avLst/>
          </a:prstGeom>
          <a:solidFill>
            <a:srgbClr val="C8C8C8"/>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sp>
        <p:nvSpPr>
          <p:cNvPr id="2" name="TextBox 1">
            <a:extLst>
              <a:ext uri="{FF2B5EF4-FFF2-40B4-BE49-F238E27FC236}">
                <a16:creationId xmlns:a16="http://schemas.microsoft.com/office/drawing/2014/main" id="{BEF75E56-6D9B-44B9-909D-DE81651577F2}"/>
              </a:ext>
            </a:extLst>
          </p:cNvPr>
          <p:cNvSpPr txBox="1"/>
          <p:nvPr/>
        </p:nvSpPr>
        <p:spPr>
          <a:xfrm>
            <a:off x="2097220" y="11201400"/>
            <a:ext cx="2947153"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Times New Roman" panose="02020603050405020304" pitchFamily="18" charset="0"/>
                <a:cs typeface="Times New Roman" panose="02020603050405020304" pitchFamily="18" charset="0"/>
              </a:rPr>
              <a:t>Data Analysis</a:t>
            </a:r>
          </a:p>
        </p:txBody>
      </p:sp>
      <p:sp>
        <p:nvSpPr>
          <p:cNvPr id="40" name="TextBox 39">
            <a:extLst>
              <a:ext uri="{FF2B5EF4-FFF2-40B4-BE49-F238E27FC236}">
                <a16:creationId xmlns:a16="http://schemas.microsoft.com/office/drawing/2014/main" id="{CDD95001-5D30-415B-9BF2-D7DCE99B916F}"/>
              </a:ext>
            </a:extLst>
          </p:cNvPr>
          <p:cNvSpPr txBox="1"/>
          <p:nvPr/>
        </p:nvSpPr>
        <p:spPr>
          <a:xfrm>
            <a:off x="2097220" y="7295933"/>
            <a:ext cx="218232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Abstract</a:t>
            </a:r>
          </a:p>
        </p:txBody>
      </p:sp>
      <p:sp>
        <p:nvSpPr>
          <p:cNvPr id="41" name="TextBox 40">
            <a:extLst>
              <a:ext uri="{FF2B5EF4-FFF2-40B4-BE49-F238E27FC236}">
                <a16:creationId xmlns:a16="http://schemas.microsoft.com/office/drawing/2014/main" id="{0AF5ADB6-F153-486E-992C-4F9B3036D232}"/>
              </a:ext>
            </a:extLst>
          </p:cNvPr>
          <p:cNvSpPr txBox="1"/>
          <p:nvPr/>
        </p:nvSpPr>
        <p:spPr>
          <a:xfrm>
            <a:off x="13270444" y="7292770"/>
            <a:ext cx="285719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Methodology</a:t>
            </a:r>
          </a:p>
        </p:txBody>
      </p:sp>
      <p:sp>
        <p:nvSpPr>
          <p:cNvPr id="43" name="TextBox 42">
            <a:extLst>
              <a:ext uri="{FF2B5EF4-FFF2-40B4-BE49-F238E27FC236}">
                <a16:creationId xmlns:a16="http://schemas.microsoft.com/office/drawing/2014/main" id="{615ECB2F-EF20-4B8B-A2FC-E77AB64D4176}"/>
              </a:ext>
            </a:extLst>
          </p:cNvPr>
          <p:cNvSpPr txBox="1"/>
          <p:nvPr/>
        </p:nvSpPr>
        <p:spPr>
          <a:xfrm>
            <a:off x="35378263" y="7292771"/>
            <a:ext cx="1728678"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Results</a:t>
            </a:r>
          </a:p>
        </p:txBody>
      </p:sp>
      <p:sp>
        <p:nvSpPr>
          <p:cNvPr id="44" name="TextBox 43">
            <a:extLst>
              <a:ext uri="{FF2B5EF4-FFF2-40B4-BE49-F238E27FC236}">
                <a16:creationId xmlns:a16="http://schemas.microsoft.com/office/drawing/2014/main" id="{60851042-BFEF-43EF-B727-0115C9F72DC2}"/>
              </a:ext>
            </a:extLst>
          </p:cNvPr>
          <p:cNvSpPr txBox="1"/>
          <p:nvPr/>
        </p:nvSpPr>
        <p:spPr>
          <a:xfrm>
            <a:off x="35378263" y="28293336"/>
            <a:ext cx="4418517"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Acknowledgements</a:t>
            </a:r>
          </a:p>
        </p:txBody>
      </p:sp>
      <p:pic>
        <p:nvPicPr>
          <p:cNvPr id="4" name="Picture 3">
            <a:extLst>
              <a:ext uri="{FF2B5EF4-FFF2-40B4-BE49-F238E27FC236}">
                <a16:creationId xmlns:a16="http://schemas.microsoft.com/office/drawing/2014/main" id="{B01C720E-9436-458D-BA21-99E85176BAB3}"/>
              </a:ext>
            </a:extLst>
          </p:cNvPr>
          <p:cNvPicPr>
            <a:picLocks noChangeAspect="1"/>
          </p:cNvPicPr>
          <p:nvPr/>
        </p:nvPicPr>
        <p:blipFill rotWithShape="1">
          <a:blip r:embed="rId2"/>
          <a:srcRect l="-1" r="21767"/>
          <a:stretch/>
        </p:blipFill>
        <p:spPr>
          <a:xfrm>
            <a:off x="1597741" y="15240000"/>
            <a:ext cx="9475996" cy="5288204"/>
          </a:xfrm>
          <a:prstGeom prst="rect">
            <a:avLst/>
          </a:prstGeom>
        </p:spPr>
      </p:pic>
      <p:pic>
        <p:nvPicPr>
          <p:cNvPr id="5" name="Picture 4">
            <a:extLst>
              <a:ext uri="{FF2B5EF4-FFF2-40B4-BE49-F238E27FC236}">
                <a16:creationId xmlns:a16="http://schemas.microsoft.com/office/drawing/2014/main" id="{7DEA7C25-9D32-44A9-9B4D-0C82B82053A1}"/>
              </a:ext>
            </a:extLst>
          </p:cNvPr>
          <p:cNvPicPr>
            <a:picLocks noChangeAspect="1"/>
          </p:cNvPicPr>
          <p:nvPr/>
        </p:nvPicPr>
        <p:blipFill>
          <a:blip r:embed="rId3"/>
          <a:stretch>
            <a:fillRect/>
          </a:stretch>
        </p:blipFill>
        <p:spPr>
          <a:xfrm>
            <a:off x="1628059" y="26387737"/>
            <a:ext cx="9601200" cy="4778063"/>
          </a:xfrm>
          <a:prstGeom prst="rect">
            <a:avLst/>
          </a:prstGeom>
        </p:spPr>
      </p:pic>
      <p:sp>
        <p:nvSpPr>
          <p:cNvPr id="25" name="TextBox 24">
            <a:extLst>
              <a:ext uri="{FF2B5EF4-FFF2-40B4-BE49-F238E27FC236}">
                <a16:creationId xmlns:a16="http://schemas.microsoft.com/office/drawing/2014/main" id="{534D4AAD-05FD-42E8-98E5-D97D66EFE658}"/>
              </a:ext>
            </a:extLst>
          </p:cNvPr>
          <p:cNvSpPr txBox="1"/>
          <p:nvPr/>
        </p:nvSpPr>
        <p:spPr>
          <a:xfrm>
            <a:off x="13270444" y="18327469"/>
            <a:ext cx="438344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Network Architecture</a:t>
            </a:r>
          </a:p>
        </p:txBody>
      </p:sp>
      <p:sp>
        <p:nvSpPr>
          <p:cNvPr id="27" name="TextBox 26">
            <a:extLst>
              <a:ext uri="{FF2B5EF4-FFF2-40B4-BE49-F238E27FC236}">
                <a16:creationId xmlns:a16="http://schemas.microsoft.com/office/drawing/2014/main" id="{86D9455C-456E-4AB8-9C74-D7E933D3C6AC}"/>
              </a:ext>
            </a:extLst>
          </p:cNvPr>
          <p:cNvSpPr txBox="1"/>
          <p:nvPr/>
        </p:nvSpPr>
        <p:spPr>
          <a:xfrm>
            <a:off x="24155085" y="7292771"/>
            <a:ext cx="217751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Training</a:t>
            </a:r>
          </a:p>
        </p:txBody>
      </p:sp>
      <p:sp>
        <p:nvSpPr>
          <p:cNvPr id="29" name="TextBox 28">
            <a:extLst>
              <a:ext uri="{FF2B5EF4-FFF2-40B4-BE49-F238E27FC236}">
                <a16:creationId xmlns:a16="http://schemas.microsoft.com/office/drawing/2014/main" id="{F57FA73A-00F9-4337-9DBB-C4C2D2947CEF}"/>
              </a:ext>
            </a:extLst>
          </p:cNvPr>
          <p:cNvSpPr txBox="1"/>
          <p:nvPr/>
        </p:nvSpPr>
        <p:spPr>
          <a:xfrm>
            <a:off x="24155085" y="24993600"/>
            <a:ext cx="4794711"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Hyperparameter Tuning</a:t>
            </a:r>
          </a:p>
        </p:txBody>
      </p:sp>
      <p:pic>
        <p:nvPicPr>
          <p:cNvPr id="1026" name="Picture 2">
            <a:extLst>
              <a:ext uri="{FF2B5EF4-FFF2-40B4-BE49-F238E27FC236}">
                <a16:creationId xmlns:a16="http://schemas.microsoft.com/office/drawing/2014/main" id="{62C25396-C132-4E60-9D85-0C7A55BA3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0418" y="5130952"/>
            <a:ext cx="902783" cy="9027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0C22A66-965B-4C19-B7D6-EE0FD1490513}"/>
                  </a:ext>
                </a:extLst>
              </p:cNvPr>
              <p:cNvSpPr/>
              <p:nvPr/>
            </p:nvSpPr>
            <p:spPr>
              <a:xfrm>
                <a:off x="1625600" y="21604964"/>
                <a:ext cx="9603659" cy="4705134"/>
              </a:xfrm>
              <a:prstGeom prst="rect">
                <a:avLst/>
              </a:prstGeom>
            </p:spPr>
            <p:txBody>
              <a:bodyPr wrap="square">
                <a:spAutoFit/>
              </a:bodyPr>
              <a:lstStyle/>
              <a:p>
                <a:pPr algn="just" eaLnBrk="0" hangingPunct="0">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To make the model more robust, images are augmented and fed to the model together with the original images. One augmentation technique used in this project is </a:t>
                </a:r>
                <a:r>
                  <a:rPr lang="en-US" sz="2400" i="1" dirty="0">
                    <a:latin typeface="Times New Roman" panose="02020603050405020304" pitchFamily="18" charset="0"/>
                    <a:ea typeface="Open Sans" panose="020B0606030504020204" pitchFamily="34" charset="0"/>
                    <a:cs typeface="Times New Roman" panose="02020603050405020304" pitchFamily="18" charset="0"/>
                  </a:rPr>
                  <a:t>‘high entropy thresholding’. </a:t>
                </a:r>
                <a:r>
                  <a:rPr lang="en-US" sz="2400" dirty="0">
                    <a:latin typeface="Times New Roman" panose="02020603050405020304" pitchFamily="18" charset="0"/>
                    <a:ea typeface="Open Sans" panose="020B0606030504020204" pitchFamily="34" charset="0"/>
                    <a:cs typeface="Times New Roman" panose="02020603050405020304" pitchFamily="18" charset="0"/>
                  </a:rPr>
                  <a:t>The idea is that tumorous regions typically have more boundaries and consequently have a high entropy. For each pixel in the input image the entropy filter outputs the entropy value of a </a:t>
                </a:r>
                <a14:m>
                  <m:oMath xmlns:m="http://schemas.openxmlformats.org/officeDocument/2006/math">
                    <m:r>
                      <a:rPr lang="en-US" sz="2400" i="1" dirty="0" smtClean="0">
                        <a:latin typeface="Cambria Math" panose="02040503050406030204" pitchFamily="18" charset="0"/>
                        <a:ea typeface="Open Sans" panose="020B0606030504020204" pitchFamily="34" charset="0"/>
                        <a:cs typeface="Open Sans" panose="020B0606030504020204" pitchFamily="34" charset="0"/>
                      </a:rPr>
                      <m:t>𝑑</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𝑑</m:t>
                    </m:r>
                  </m:oMath>
                </a14:m>
                <a:r>
                  <a:rPr lang="en-US" sz="2400" dirty="0">
                    <a:latin typeface="Times New Roman" panose="02020603050405020304" pitchFamily="18" charset="0"/>
                    <a:ea typeface="Open Sans" panose="020B0606030504020204" pitchFamily="34" charset="0"/>
                    <a:cs typeface="Times New Roman" panose="02020603050405020304" pitchFamily="18" charset="0"/>
                  </a:rPr>
                  <a:t> neighborhood around the corresponding pixel, the entropy is calculated using:</a:t>
                </a:r>
              </a:p>
              <a:p>
                <a:pPr algn="just" eaLnBrk="0" hangingPunct="0">
                  <a:lnSpc>
                    <a:spcPct val="11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Open Sans" panose="020B0606030504020204" pitchFamily="34" charset="0"/>
                          <a:cs typeface="Open Sans" panose="020B0606030504020204" pitchFamily="34" charset="0"/>
                        </a:rPr>
                        <m:t>𝑆</m:t>
                      </m:r>
                      <m:r>
                        <a:rPr lang="en-US" sz="2400" b="0" i="1" smtClean="0">
                          <a:latin typeface="Cambria Math" panose="02040503050406030204" pitchFamily="18" charset="0"/>
                          <a:ea typeface="Open Sans" panose="020B0606030504020204" pitchFamily="34" charset="0"/>
                          <a:cs typeface="Open Sans" panose="020B0606030504020204" pitchFamily="34" charset="0"/>
                        </a:rPr>
                        <m:t>=−</m:t>
                      </m:r>
                      <m:nary>
                        <m:naryPr>
                          <m:chr m:val="∑"/>
                          <m:supHide m:val="on"/>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naryPr>
                        <m:sub>
                          <m:r>
                            <a:rPr lang="en-US" sz="2400" b="0" i="1" smtClean="0">
                              <a:latin typeface="Cambria Math" panose="02040503050406030204" pitchFamily="18" charset="0"/>
                              <a:ea typeface="Open Sans" panose="020B0606030504020204" pitchFamily="34" charset="0"/>
                              <a:cs typeface="Open Sans" panose="020B0606030504020204" pitchFamily="34" charset="0"/>
                            </a:rPr>
                            <m:t>𝑖</m:t>
                          </m:r>
                        </m:sub>
                        <m:sup/>
                        <m:e>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𝑃</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𝑖</m:t>
                              </m:r>
                            </m:sub>
                          </m:sSub>
                          <m:func>
                            <m:func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funcPr>
                            <m:fName>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m:rPr>
                                      <m:sty m:val="p"/>
                                    </m:rPr>
                                    <a:rPr lang="en-US" sz="2400" b="0" i="0" smtClean="0">
                                      <a:latin typeface="Cambria Math" panose="02040503050406030204" pitchFamily="18" charset="0"/>
                                      <a:ea typeface="Open Sans" panose="020B0606030504020204" pitchFamily="34" charset="0"/>
                                      <a:cs typeface="Open Sans" panose="020B0606030504020204" pitchFamily="34" charset="0"/>
                                    </a:rPr>
                                    <m:t>log</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2</m:t>
                                  </m:r>
                                </m:sub>
                              </m:sSub>
                            </m:fName>
                            <m:e>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𝑃</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𝑖</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e>
                          </m:func>
                        </m:e>
                      </m:nary>
                    </m:oMath>
                  </m:oMathPara>
                </a14:m>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a:p>
                <a:pPr algn="just" eaLnBrk="0" hangingPunct="0">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where </a:t>
                </a:r>
                <a14:m>
                  <m:oMath xmlns:m="http://schemas.openxmlformats.org/officeDocument/2006/math">
                    <m:r>
                      <a:rPr lang="en-US" sz="2400" i="1" dirty="0" smtClean="0">
                        <a:latin typeface="Cambria Math" panose="02040503050406030204" pitchFamily="18" charset="0"/>
                        <a:ea typeface="Open Sans" panose="020B0606030504020204" pitchFamily="34" charset="0"/>
                        <a:cs typeface="Times New Roman" panose="02020603050405020304" pitchFamily="18" charset="0"/>
                      </a:rPr>
                      <m:t>𝑃𝑖</m:t>
                    </m:r>
                  </m:oMath>
                </a14:m>
                <a:r>
                  <a:rPr lang="en-US" sz="2400" dirty="0">
                    <a:latin typeface="Times New Roman" panose="02020603050405020304" pitchFamily="18" charset="0"/>
                    <a:ea typeface="Open Sans" panose="020B0606030504020204" pitchFamily="34" charset="0"/>
                    <a:cs typeface="Times New Roman" panose="02020603050405020304" pitchFamily="18" charset="0"/>
                  </a:rPr>
                  <a:t> is the probability that the difference between the values of two adjacent pixels is </a:t>
                </a:r>
                <a14:m>
                  <m:oMath xmlns:m="http://schemas.openxmlformats.org/officeDocument/2006/math">
                    <m:r>
                      <a:rPr lang="en-US" sz="2400" i="1" dirty="0" smtClean="0">
                        <a:latin typeface="Cambria Math" panose="02040503050406030204" pitchFamily="18" charset="0"/>
                        <a:ea typeface="Open Sans" panose="020B0606030504020204" pitchFamily="34" charset="0"/>
                        <a:cs typeface="Times New Roman" panose="02020603050405020304" pitchFamily="18" charset="0"/>
                      </a:rPr>
                      <m:t>𝑖</m:t>
                    </m:r>
                  </m:oMath>
                </a14:m>
                <a:r>
                  <a:rPr lang="en-US" sz="2400" dirty="0">
                    <a:latin typeface="Times New Roman" panose="02020603050405020304" pitchFamily="18" charset="0"/>
                    <a:ea typeface="Open Sans" panose="020B0606030504020204" pitchFamily="34" charset="0"/>
                    <a:cs typeface="Times New Roman" panose="02020603050405020304" pitchFamily="18" charset="0"/>
                  </a:rPr>
                  <a:t>.</a:t>
                </a:r>
              </a:p>
            </p:txBody>
          </p:sp>
        </mc:Choice>
        <mc:Fallback xmlns="">
          <p:sp>
            <p:nvSpPr>
              <p:cNvPr id="6" name="Rectangle 5">
                <a:extLst>
                  <a:ext uri="{FF2B5EF4-FFF2-40B4-BE49-F238E27FC236}">
                    <a16:creationId xmlns:a16="http://schemas.microsoft.com/office/drawing/2014/main" id="{B0C22A66-965B-4C19-B7D6-EE0FD1490513}"/>
                  </a:ext>
                </a:extLst>
              </p:cNvPr>
              <p:cNvSpPr>
                <a:spLocks noRot="1" noChangeAspect="1" noMove="1" noResize="1" noEditPoints="1" noAdjustHandles="1" noChangeArrowheads="1" noChangeShapeType="1" noTextEdit="1"/>
              </p:cNvSpPr>
              <p:nvPr/>
            </p:nvSpPr>
            <p:spPr>
              <a:xfrm>
                <a:off x="1625600" y="21604964"/>
                <a:ext cx="9603659" cy="4705134"/>
              </a:xfrm>
              <a:prstGeom prst="rect">
                <a:avLst/>
              </a:prstGeom>
              <a:blipFill>
                <a:blip r:embed="rId5"/>
                <a:stretch>
                  <a:fillRect l="-1016" t="-777" r="-952" b="-2073"/>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30F4C738-C276-48AD-9067-924B68A6EA24}"/>
              </a:ext>
            </a:extLst>
          </p:cNvPr>
          <p:cNvSpPr txBox="1"/>
          <p:nvPr/>
        </p:nvSpPr>
        <p:spPr>
          <a:xfrm>
            <a:off x="2097220" y="20694272"/>
            <a:ext cx="4380045"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defPPr>
              <a:defRPr lang="en-US"/>
            </a:defPPr>
            <a:lvl1pPr defTabSz="4702588">
              <a:defRPr sz="3600">
                <a:solidFill>
                  <a:srgbClr val="B41E1E"/>
                </a:solidFill>
                <a:latin typeface="Times New Roman" panose="02020603050405020304" pitchFamily="18" charset="0"/>
                <a:cs typeface="Times New Roman" panose="02020603050405020304" pitchFamily="18" charset="0"/>
              </a:defRPr>
            </a:lvl1pPr>
          </a:lstStyle>
          <a:p>
            <a:r>
              <a:rPr lang="en-US" dirty="0"/>
              <a:t>Image Augmentation</a:t>
            </a:r>
          </a:p>
        </p:txBody>
      </p:sp>
      <p:pic>
        <p:nvPicPr>
          <p:cNvPr id="1028" name="Picture 4" descr="Image result for msu logo&quot;">
            <a:extLst>
              <a:ext uri="{FF2B5EF4-FFF2-40B4-BE49-F238E27FC236}">
                <a16:creationId xmlns:a16="http://schemas.microsoft.com/office/drawing/2014/main" id="{C2624B4A-C198-45EC-8C81-F3A6F1EC7448}"/>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911638" y="32091238"/>
            <a:ext cx="739924" cy="73992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19">
            <a:extLst>
              <a:ext uri="{FF2B5EF4-FFF2-40B4-BE49-F238E27FC236}">
                <a16:creationId xmlns:a16="http://schemas.microsoft.com/office/drawing/2014/main" id="{54B5489B-AE8B-459D-B915-514095C4B6DD}"/>
              </a:ext>
            </a:extLst>
          </p:cNvPr>
          <p:cNvSpPr txBox="1">
            <a:spLocks noChangeArrowheads="1"/>
          </p:cNvSpPr>
          <p:nvPr/>
        </p:nvSpPr>
        <p:spPr bwMode="auto">
          <a:xfrm>
            <a:off x="12709640" y="8280718"/>
            <a:ext cx="4114702" cy="371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These learning curves show the strength of convolution neural networks over other classifiers for image classification. These tests are done with little to no tuning on very basic architectures to get a baseline comparison.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46" name="Picture 45" descr="A screenshot of a social media post&#10;&#10;Description automatically generated">
            <a:extLst>
              <a:ext uri="{FF2B5EF4-FFF2-40B4-BE49-F238E27FC236}">
                <a16:creationId xmlns:a16="http://schemas.microsoft.com/office/drawing/2014/main" id="{FDCA3F62-849D-4FBC-BDDA-687B86AE66AB}"/>
              </a:ext>
            </a:extLst>
          </p:cNvPr>
          <p:cNvPicPr>
            <a:picLocks noChangeAspect="1"/>
          </p:cNvPicPr>
          <p:nvPr/>
        </p:nvPicPr>
        <p:blipFill rotWithShape="1">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r="68257"/>
          <a:stretch/>
        </p:blipFill>
        <p:spPr>
          <a:xfrm>
            <a:off x="17078695" y="8022328"/>
            <a:ext cx="4800649" cy="3622251"/>
          </a:xfrm>
          <a:prstGeom prst="rect">
            <a:avLst/>
          </a:prstGeom>
        </p:spPr>
      </p:pic>
      <p:pic>
        <p:nvPicPr>
          <p:cNvPr id="47" name="Picture 46" descr="A screenshot of a social media post&#10;&#10;Description automatically generated">
            <a:extLst>
              <a:ext uri="{FF2B5EF4-FFF2-40B4-BE49-F238E27FC236}">
                <a16:creationId xmlns:a16="http://schemas.microsoft.com/office/drawing/2014/main" id="{7294F67F-B583-4554-8B0A-3D1C436E40F8}"/>
              </a:ext>
            </a:extLst>
          </p:cNvPr>
          <p:cNvPicPr>
            <a:picLocks noChangeAspect="1"/>
          </p:cNvPicPr>
          <p:nvPr/>
        </p:nvPicPr>
        <p:blipFill rotWithShape="1">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rcRect l="32111" r="-140"/>
          <a:stretch/>
        </p:blipFill>
        <p:spPr>
          <a:xfrm>
            <a:off x="12476359" y="11566955"/>
            <a:ext cx="9634027" cy="3392004"/>
          </a:xfrm>
          <a:prstGeom prst="rect">
            <a:avLst/>
          </a:prstGeom>
        </p:spPr>
      </p:pic>
      <p:sp>
        <p:nvSpPr>
          <p:cNvPr id="14" name="Rectangle 13">
            <a:extLst>
              <a:ext uri="{FF2B5EF4-FFF2-40B4-BE49-F238E27FC236}">
                <a16:creationId xmlns:a16="http://schemas.microsoft.com/office/drawing/2014/main" id="{27AD46A8-89AA-4B35-AC52-FE49F6F4DF4D}"/>
              </a:ext>
            </a:extLst>
          </p:cNvPr>
          <p:cNvSpPr/>
          <p:nvPr/>
        </p:nvSpPr>
        <p:spPr bwMode="auto">
          <a:xfrm>
            <a:off x="16989824" y="11583417"/>
            <a:ext cx="5031691" cy="3351783"/>
          </a:xfrm>
          <a:prstGeom prst="rect">
            <a:avLst/>
          </a:prstGeom>
          <a:noFill/>
          <a:ln w="28575" cap="flat" cmpd="sng" algn="ctr">
            <a:solidFill>
              <a:srgbClr val="B41E1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3500" b="0" i="0" u="none" strike="noStrike" cap="none" normalizeH="0" baseline="0">
              <a:ln w="12700">
                <a:solidFill>
                  <a:schemeClr val="tx1"/>
                </a:solidFill>
              </a:ln>
              <a:solidFill>
                <a:schemeClr val="tx1"/>
              </a:solidFill>
              <a:effectLst/>
              <a:latin typeface="Arial" pitchFamily="34" charset="0"/>
            </a:endParaRPr>
          </a:p>
        </p:txBody>
      </p:sp>
      <p:pic>
        <p:nvPicPr>
          <p:cNvPr id="19" name="Picture 18">
            <a:extLst>
              <a:ext uri="{FF2B5EF4-FFF2-40B4-BE49-F238E27FC236}">
                <a16:creationId xmlns:a16="http://schemas.microsoft.com/office/drawing/2014/main" id="{F93BD657-6A2F-480C-91B6-6C2383C29EAD}"/>
              </a:ext>
            </a:extLst>
          </p:cNvPr>
          <p:cNvPicPr>
            <a:picLocks noChangeAspect="1"/>
          </p:cNvPicPr>
          <p:nvPr/>
        </p:nvPicPr>
        <p:blipFill>
          <a:blip r:embed="rId10"/>
          <a:stretch>
            <a:fillRect/>
          </a:stretch>
        </p:blipFill>
        <p:spPr>
          <a:xfrm>
            <a:off x="12773425" y="19431000"/>
            <a:ext cx="9537367" cy="5789956"/>
          </a:xfrm>
          <a:prstGeom prst="rect">
            <a:avLst/>
          </a:prstGeom>
        </p:spPr>
      </p:pic>
      <p:pic>
        <p:nvPicPr>
          <p:cNvPr id="34" name="Picture 33">
            <a:extLst>
              <a:ext uri="{FF2B5EF4-FFF2-40B4-BE49-F238E27FC236}">
                <a16:creationId xmlns:a16="http://schemas.microsoft.com/office/drawing/2014/main" id="{83C72E68-F0DC-4BEE-8D5B-9A5F31B77714}"/>
              </a:ext>
            </a:extLst>
          </p:cNvPr>
          <p:cNvPicPr>
            <a:picLocks noChangeAspect="1"/>
          </p:cNvPicPr>
          <p:nvPr/>
        </p:nvPicPr>
        <p:blipFill rotWithShape="1">
          <a:blip r:embed="rId11"/>
          <a:srcRect t="1" b="19402"/>
          <a:stretch/>
        </p:blipFill>
        <p:spPr>
          <a:xfrm>
            <a:off x="13150809" y="26660871"/>
            <a:ext cx="8285126" cy="4412095"/>
          </a:xfrm>
          <a:prstGeom prst="rect">
            <a:avLst/>
          </a:prstGeom>
        </p:spPr>
      </p:pic>
      <p:sp>
        <p:nvSpPr>
          <p:cNvPr id="35" name="TextBox 19">
            <a:extLst>
              <a:ext uri="{FF2B5EF4-FFF2-40B4-BE49-F238E27FC236}">
                <a16:creationId xmlns:a16="http://schemas.microsoft.com/office/drawing/2014/main" id="{73BE26F4-BAE7-412D-AFDC-4F7936B888A8}"/>
              </a:ext>
            </a:extLst>
          </p:cNvPr>
          <p:cNvSpPr txBox="1">
            <a:spLocks noChangeArrowheads="1"/>
          </p:cNvSpPr>
          <p:nvPr/>
        </p:nvSpPr>
        <p:spPr bwMode="auto">
          <a:xfrm>
            <a:off x="12709592" y="25450800"/>
            <a:ext cx="9690749" cy="12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custom layers take multiple features from the ResNet and the shallow neural nets. It then concatenates all these features and passes them through a dense layer with a SoftMax function to get class probabilities.</a:t>
            </a:r>
          </a:p>
        </p:txBody>
      </p:sp>
      <p:sp>
        <p:nvSpPr>
          <p:cNvPr id="36" name="TextBox 19">
            <a:extLst>
              <a:ext uri="{FF2B5EF4-FFF2-40B4-BE49-F238E27FC236}">
                <a16:creationId xmlns:a16="http://schemas.microsoft.com/office/drawing/2014/main" id="{0F287D4F-EE04-4528-AB1F-E4567D96A91E}"/>
              </a:ext>
            </a:extLst>
          </p:cNvPr>
          <p:cNvSpPr txBox="1">
            <a:spLocks noChangeArrowheads="1"/>
          </p:cNvSpPr>
          <p:nvPr/>
        </p:nvSpPr>
        <p:spPr bwMode="auto">
          <a:xfrm>
            <a:off x="12709592" y="15454851"/>
            <a:ext cx="9601200" cy="25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convolutional architecture used in this project is a residual neural network ResNet, pre-trained on    1.2 million images in the ImageNet database. These pre-trained weights are kept for the most part (excluding the last layer) and custom layers are added to the 50-layer ResNet to include the shallow (non-image) features and make predictions based on both image and non-image patient data.</a:t>
            </a:r>
          </a:p>
        </p:txBody>
      </p:sp>
      <p:sp>
        <p:nvSpPr>
          <p:cNvPr id="37" name="TextBox 19">
            <a:extLst>
              <a:ext uri="{FF2B5EF4-FFF2-40B4-BE49-F238E27FC236}">
                <a16:creationId xmlns:a16="http://schemas.microsoft.com/office/drawing/2014/main" id="{1787BBEC-926B-41BF-9E5C-FB37B4B3947A}"/>
              </a:ext>
            </a:extLst>
          </p:cNvPr>
          <p:cNvSpPr txBox="1">
            <a:spLocks noChangeArrowheads="1"/>
          </p:cNvSpPr>
          <p:nvPr/>
        </p:nvSpPr>
        <p:spPr bwMode="auto">
          <a:xfrm>
            <a:off x="24010479" y="8376430"/>
            <a:ext cx="9634027" cy="453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cs typeface="Times New Roman" panose="02020603050405020304" pitchFamily="18" charset="0"/>
              </a:rPr>
              <a:t>During the training phase, the weights of the first 49 layers of ResNet are frozen and only the last two fully connected layers are trained along with the shallow neural nets with age and indication information. L1 and L2 regularization is used and the training is done using Adam optimizer with a starting learning rate of 1e-4. </a:t>
            </a:r>
          </a:p>
          <a:p>
            <a:pPr algn="just">
              <a:lnSpc>
                <a:spcPct val="110000"/>
              </a:lnSpc>
            </a:pPr>
            <a:r>
              <a:rPr lang="en-US" sz="2400" dirty="0">
                <a:latin typeface="Times New Roman" panose="02020603050405020304" pitchFamily="18" charset="0"/>
                <a:cs typeface="Times New Roman" panose="02020603050405020304" pitchFamily="18" charset="0"/>
              </a:rPr>
              <a:t>To prevent overfitting, the training data is further split into training and validation data and the cross validation is done using this validation data. If he validation loss does not improve after a fixed number of consecutive epochs, the training is stopped.</a:t>
            </a:r>
          </a:p>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learning curves for training done with an unweighted cross-entropy loss is shown below:</a:t>
            </a:r>
          </a:p>
        </p:txBody>
      </p:sp>
      <p:pic>
        <p:nvPicPr>
          <p:cNvPr id="38" name="Picture 37" descr="A picture containing white, large, man, room&#10;&#10;Description automatically generated">
            <a:extLst>
              <a:ext uri="{FF2B5EF4-FFF2-40B4-BE49-F238E27FC236}">
                <a16:creationId xmlns:a16="http://schemas.microsoft.com/office/drawing/2014/main" id="{B80F55ED-B635-48AB-9B0E-7AADAE18B21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662438" y="13274435"/>
            <a:ext cx="4766850" cy="3735560"/>
          </a:xfrm>
          <a:prstGeom prst="rect">
            <a:avLst/>
          </a:prstGeom>
        </p:spPr>
      </p:pic>
      <p:pic>
        <p:nvPicPr>
          <p:cNvPr id="50" name="Picture 49" descr="A close up of a white wall&#10;&#10;Description automatically generated">
            <a:extLst>
              <a:ext uri="{FF2B5EF4-FFF2-40B4-BE49-F238E27FC236}">
                <a16:creationId xmlns:a16="http://schemas.microsoft.com/office/drawing/2014/main" id="{31C5BF61-EB62-4523-96F5-40135C4EB2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646007" y="13282305"/>
            <a:ext cx="4766850" cy="3735560"/>
          </a:xfrm>
          <a:prstGeom prst="rect">
            <a:avLst/>
          </a:prstGeom>
        </p:spPr>
      </p:pic>
      <p:pic>
        <p:nvPicPr>
          <p:cNvPr id="52" name="Picture 51" descr="A picture containing sitting, white, table, kitchen&#10;&#10;Description automatically generated">
            <a:extLst>
              <a:ext uri="{FF2B5EF4-FFF2-40B4-BE49-F238E27FC236}">
                <a16:creationId xmlns:a16="http://schemas.microsoft.com/office/drawing/2014/main" id="{8AFD81B6-5AFF-4B17-BB4D-844946C0BA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649583" y="20497800"/>
            <a:ext cx="4644623" cy="3735560"/>
          </a:xfrm>
          <a:prstGeom prst="rect">
            <a:avLst/>
          </a:prstGeom>
        </p:spPr>
      </p:pic>
      <p:pic>
        <p:nvPicPr>
          <p:cNvPr id="54" name="Picture 53" descr="A picture containing white, water, sitting, black&#10;&#10;Description automatically generated">
            <a:extLst>
              <a:ext uri="{FF2B5EF4-FFF2-40B4-BE49-F238E27FC236}">
                <a16:creationId xmlns:a16="http://schemas.microsoft.com/office/drawing/2014/main" id="{D80C05B0-36BC-42A6-BD67-47847BD8B26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646007" y="20540648"/>
            <a:ext cx="4766850" cy="3735560"/>
          </a:xfrm>
          <a:prstGeom prst="rect">
            <a:avLst/>
          </a:prstGeom>
        </p:spPr>
      </p:pic>
      <p:sp>
        <p:nvSpPr>
          <p:cNvPr id="57" name="TextBox 19">
            <a:extLst>
              <a:ext uri="{FF2B5EF4-FFF2-40B4-BE49-F238E27FC236}">
                <a16:creationId xmlns:a16="http://schemas.microsoft.com/office/drawing/2014/main" id="{51014A4E-E9A6-4673-A475-119DF62C949D}"/>
              </a:ext>
            </a:extLst>
          </p:cNvPr>
          <p:cNvSpPr txBox="1">
            <a:spLocks noChangeArrowheads="1"/>
          </p:cNvSpPr>
          <p:nvPr/>
        </p:nvSpPr>
        <p:spPr bwMode="auto">
          <a:xfrm>
            <a:off x="24010480" y="17463929"/>
            <a:ext cx="9634026" cy="25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Since the problem is extremely class-imbalanced and there are very few non-tumorous cases (7%) the model labels all breasts as tumorous and the validation accuracy stops increasing after 92% which is the percentage of tumorous breasts in the data. To remedy this, the loss function is weighted in a way which penalizes false positives more than false negatives. With the new weighted cross-entropy loss the learning curves are :</a:t>
            </a:r>
          </a:p>
        </p:txBody>
      </p:sp>
      <p:graphicFrame>
        <p:nvGraphicFramePr>
          <p:cNvPr id="55" name="Table 55">
            <a:extLst>
              <a:ext uri="{FF2B5EF4-FFF2-40B4-BE49-F238E27FC236}">
                <a16:creationId xmlns:a16="http://schemas.microsoft.com/office/drawing/2014/main" id="{57596A95-A252-4AD9-9FBE-199CFB5A9EE3}"/>
              </a:ext>
            </a:extLst>
          </p:cNvPr>
          <p:cNvGraphicFramePr>
            <a:graphicFrameLocks noGrp="1"/>
          </p:cNvGraphicFramePr>
          <p:nvPr>
            <p:extLst>
              <p:ext uri="{D42A27DB-BD31-4B8C-83A1-F6EECF244321}">
                <p14:modId xmlns:p14="http://schemas.microsoft.com/office/powerpoint/2010/main" val="1708072841"/>
              </p:ext>
            </p:extLst>
          </p:nvPr>
        </p:nvGraphicFramePr>
        <p:xfrm>
          <a:off x="35468642" y="9553270"/>
          <a:ext cx="6629400" cy="4162164"/>
        </p:xfrm>
        <a:graphic>
          <a:graphicData uri="http://schemas.openxmlformats.org/drawingml/2006/table">
            <a:tbl>
              <a:tblPr firstRow="1" bandRow="1">
                <a:tableStyleId>{93296810-A885-4BE3-A3E7-6D5BEEA58F35}</a:tableStyleId>
              </a:tblPr>
              <a:tblGrid>
                <a:gridCol w="1657350">
                  <a:extLst>
                    <a:ext uri="{9D8B030D-6E8A-4147-A177-3AD203B41FA5}">
                      <a16:colId xmlns:a16="http://schemas.microsoft.com/office/drawing/2014/main" val="2061582727"/>
                    </a:ext>
                  </a:extLst>
                </a:gridCol>
                <a:gridCol w="1657350">
                  <a:extLst>
                    <a:ext uri="{9D8B030D-6E8A-4147-A177-3AD203B41FA5}">
                      <a16:colId xmlns:a16="http://schemas.microsoft.com/office/drawing/2014/main" val="1708790435"/>
                    </a:ext>
                  </a:extLst>
                </a:gridCol>
                <a:gridCol w="1657350">
                  <a:extLst>
                    <a:ext uri="{9D8B030D-6E8A-4147-A177-3AD203B41FA5}">
                      <a16:colId xmlns:a16="http://schemas.microsoft.com/office/drawing/2014/main" val="1497417362"/>
                    </a:ext>
                  </a:extLst>
                </a:gridCol>
                <a:gridCol w="1657350">
                  <a:extLst>
                    <a:ext uri="{9D8B030D-6E8A-4147-A177-3AD203B41FA5}">
                      <a16:colId xmlns:a16="http://schemas.microsoft.com/office/drawing/2014/main" val="4055651247"/>
                    </a:ext>
                  </a:extLst>
                </a:gridCol>
              </a:tblGrid>
              <a:tr h="1040541">
                <a:tc>
                  <a:txBody>
                    <a:bodyPr/>
                    <a:lstStyle/>
                    <a:p>
                      <a:endParaRPr lang="en-US" dirty="0"/>
                    </a:p>
                  </a:txBody>
                  <a:tcPr>
                    <a:solidFill>
                      <a:srgbClr val="B41E1E"/>
                    </a:solidFill>
                  </a:tcPr>
                </a:tc>
                <a:tc gridSpan="3">
                  <a:txBody>
                    <a:bodyPr/>
                    <a:lstStyle/>
                    <a:p>
                      <a:pPr algn="ctr"/>
                      <a:r>
                        <a:rPr lang="en-US" sz="3200" kern="1200" dirty="0">
                          <a:solidFill>
                            <a:schemeClr val="bg1"/>
                          </a:solidFill>
                          <a:latin typeface="Times New Roman" panose="02020603050405020304" pitchFamily="18" charset="0"/>
                          <a:ea typeface="+mn-ea"/>
                          <a:cs typeface="Times New Roman" panose="02020603050405020304" pitchFamily="18" charset="0"/>
                        </a:rPr>
                        <a:t>Predicted </a:t>
                      </a:r>
                    </a:p>
                  </a:txBody>
                  <a:tcPr anchor="ctr">
                    <a:solidFill>
                      <a:srgbClr val="B41E1E"/>
                    </a:solidFill>
                  </a:tcPr>
                </a:tc>
                <a:tc hMerge="1">
                  <a:txBody>
                    <a:bodyPr/>
                    <a:lstStyle/>
                    <a:p>
                      <a:endParaRPr lang="en-US" dirty="0"/>
                    </a:p>
                  </a:txBody>
                  <a:tcPr>
                    <a:solidFill>
                      <a:srgbClr val="B41E1E"/>
                    </a:solidFill>
                  </a:tcPr>
                </a:tc>
                <a:tc hMerge="1">
                  <a:txBody>
                    <a:bodyPr/>
                    <a:lstStyle/>
                    <a:p>
                      <a:endParaRPr lang="en-US" dirty="0"/>
                    </a:p>
                  </a:txBody>
                  <a:tcPr>
                    <a:solidFill>
                      <a:srgbClr val="B41E1E"/>
                    </a:solidFill>
                  </a:tcPr>
                </a:tc>
                <a:extLst>
                  <a:ext uri="{0D108BD9-81ED-4DB2-BD59-A6C34878D82A}">
                    <a16:rowId xmlns:a16="http://schemas.microsoft.com/office/drawing/2014/main" val="3884329084"/>
                  </a:ext>
                </a:extLst>
              </a:tr>
              <a:tr h="1040541">
                <a:tc rowSpan="3">
                  <a:txBody>
                    <a:bodyPr/>
                    <a:lstStyle/>
                    <a:p>
                      <a:pPr algn="ctr"/>
                      <a:r>
                        <a:rPr lang="en-US" sz="3200" b="1" dirty="0">
                          <a:solidFill>
                            <a:schemeClr val="bg1"/>
                          </a:solidFill>
                          <a:latin typeface="Times New Roman" panose="02020603050405020304" pitchFamily="18" charset="0"/>
                          <a:cs typeface="Times New Roman" panose="02020603050405020304" pitchFamily="18" charset="0"/>
                        </a:rPr>
                        <a:t>Actual</a:t>
                      </a:r>
                    </a:p>
                  </a:txBody>
                  <a:tcPr vert="vert270" anchor="ctr">
                    <a:solidFill>
                      <a:srgbClr val="B41E1E"/>
                    </a:solidFill>
                  </a:tcPr>
                </a:tc>
                <a:tc>
                  <a:txBody>
                    <a:bodyPr/>
                    <a:lstStyle/>
                    <a:p>
                      <a:pPr marL="0" algn="ctr" defTabSz="685800" rtl="0" eaLnBrk="1" latinLnBrk="0" hangingPunct="1"/>
                      <a:endParaRPr lang="en-US" sz="2600" b="1" kern="1200" dirty="0">
                        <a:solidFill>
                          <a:schemeClr val="dk1"/>
                        </a:solidFill>
                        <a:latin typeface="Times New Roman" panose="02020603050405020304" pitchFamily="18" charset="0"/>
                        <a:ea typeface="+mn-ea"/>
                        <a:cs typeface="Times New Roman" panose="02020603050405020304" pitchFamily="18" charset="0"/>
                      </a:endParaRPr>
                    </a:p>
                  </a:txBody>
                  <a:tcPr anchor="ctr">
                    <a:solidFill>
                      <a:srgbClr val="E1B4B4"/>
                    </a:solidFill>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Absent</a:t>
                      </a:r>
                    </a:p>
                  </a:txBody>
                  <a:tcPr anchor="ctr">
                    <a:solidFill>
                      <a:srgbClr val="E1B4B4"/>
                    </a:solidFill>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Present</a:t>
                      </a:r>
                    </a:p>
                  </a:txBody>
                  <a:tcPr anchor="ctr">
                    <a:solidFill>
                      <a:srgbClr val="E1B4B4"/>
                    </a:solidFill>
                  </a:tcPr>
                </a:tc>
                <a:extLst>
                  <a:ext uri="{0D108BD9-81ED-4DB2-BD59-A6C34878D82A}">
                    <a16:rowId xmlns:a16="http://schemas.microsoft.com/office/drawing/2014/main" val="2782221865"/>
                  </a:ext>
                </a:extLst>
              </a:tr>
              <a:tr h="1040541">
                <a:tc vMerge="1">
                  <a:txBody>
                    <a:bodyPr/>
                    <a:lstStyle/>
                    <a:p>
                      <a:endParaRPr lang="en-US" dirty="0"/>
                    </a:p>
                  </a:txBody>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Absent</a:t>
                      </a:r>
                    </a:p>
                  </a:txBody>
                  <a:tcPr anchor="ctr">
                    <a:solidFill>
                      <a:srgbClr val="E1B4B4"/>
                    </a:solidFill>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102</a:t>
                      </a:r>
                    </a:p>
                  </a:txBody>
                  <a:tcPr anchor="ct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109</a:t>
                      </a:r>
                    </a:p>
                  </a:txBody>
                  <a:tcPr anchor="ctr"/>
                </a:tc>
                <a:extLst>
                  <a:ext uri="{0D108BD9-81ED-4DB2-BD59-A6C34878D82A}">
                    <a16:rowId xmlns:a16="http://schemas.microsoft.com/office/drawing/2014/main" val="1575737434"/>
                  </a:ext>
                </a:extLst>
              </a:tr>
              <a:tr h="1040541">
                <a:tc vMerge="1">
                  <a:txBody>
                    <a:bodyPr/>
                    <a:lstStyle/>
                    <a:p>
                      <a:endParaRPr lang="en-US" dirty="0"/>
                    </a:p>
                  </a:txBody>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Present</a:t>
                      </a:r>
                    </a:p>
                  </a:txBody>
                  <a:tcPr anchor="ctr">
                    <a:solidFill>
                      <a:srgbClr val="E1B4B4"/>
                    </a:solidFill>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0</a:t>
                      </a:r>
                    </a:p>
                  </a:txBody>
                  <a:tcPr anchor="ctr">
                    <a:solidFill>
                      <a:srgbClr val="FACFCC"/>
                    </a:solidFill>
                  </a:tcPr>
                </a:tc>
                <a:tc>
                  <a:txBody>
                    <a:bodyPr/>
                    <a:lstStyle/>
                    <a:p>
                      <a:pPr marL="0" algn="ctr" defTabSz="685800" rtl="0" eaLnBrk="1" latinLnBrk="0" hangingPunct="1"/>
                      <a:r>
                        <a:rPr lang="en-US" sz="2600" b="1" kern="1200" dirty="0">
                          <a:solidFill>
                            <a:schemeClr val="dk1"/>
                          </a:solidFill>
                          <a:latin typeface="Times New Roman" panose="02020603050405020304" pitchFamily="18" charset="0"/>
                          <a:ea typeface="+mn-ea"/>
                          <a:cs typeface="Times New Roman" panose="02020603050405020304" pitchFamily="18" charset="0"/>
                        </a:rPr>
                        <a:t>2514</a:t>
                      </a:r>
                    </a:p>
                  </a:txBody>
                  <a:tcPr anchor="ctr">
                    <a:solidFill>
                      <a:srgbClr val="FACFCC"/>
                    </a:solidFill>
                  </a:tcPr>
                </a:tc>
                <a:extLst>
                  <a:ext uri="{0D108BD9-81ED-4DB2-BD59-A6C34878D82A}">
                    <a16:rowId xmlns:a16="http://schemas.microsoft.com/office/drawing/2014/main" val="4152058544"/>
                  </a:ext>
                </a:extLst>
              </a:tr>
            </a:tbl>
          </a:graphicData>
        </a:graphic>
      </p:graphicFrame>
      <p:graphicFrame>
        <p:nvGraphicFramePr>
          <p:cNvPr id="60" name="Table 60">
            <a:extLst>
              <a:ext uri="{FF2B5EF4-FFF2-40B4-BE49-F238E27FC236}">
                <a16:creationId xmlns:a16="http://schemas.microsoft.com/office/drawing/2014/main" id="{93C573E9-4259-4EB7-98C1-780E14A028C4}"/>
              </a:ext>
            </a:extLst>
          </p:cNvPr>
          <p:cNvGraphicFramePr>
            <a:graphicFrameLocks noGrp="1"/>
          </p:cNvGraphicFramePr>
          <p:nvPr>
            <p:extLst>
              <p:ext uri="{D42A27DB-BD31-4B8C-83A1-F6EECF244321}">
                <p14:modId xmlns:p14="http://schemas.microsoft.com/office/powerpoint/2010/main" val="4089547701"/>
              </p:ext>
            </p:extLst>
          </p:nvPr>
        </p:nvGraphicFramePr>
        <p:xfrm>
          <a:off x="35459850" y="14136396"/>
          <a:ext cx="6646984" cy="2094204"/>
        </p:xfrm>
        <a:graphic>
          <a:graphicData uri="http://schemas.openxmlformats.org/drawingml/2006/table">
            <a:tbl>
              <a:tblPr firstRow="1" bandRow="1">
                <a:tableStyleId>{5C22544A-7EE6-4342-B048-85BDC9FD1C3A}</a:tableStyleId>
              </a:tblPr>
              <a:tblGrid>
                <a:gridCol w="3323492">
                  <a:extLst>
                    <a:ext uri="{9D8B030D-6E8A-4147-A177-3AD203B41FA5}">
                      <a16:colId xmlns:a16="http://schemas.microsoft.com/office/drawing/2014/main" val="3820132249"/>
                    </a:ext>
                  </a:extLst>
                </a:gridCol>
                <a:gridCol w="3323492">
                  <a:extLst>
                    <a:ext uri="{9D8B030D-6E8A-4147-A177-3AD203B41FA5}">
                      <a16:colId xmlns:a16="http://schemas.microsoft.com/office/drawing/2014/main" val="678551856"/>
                    </a:ext>
                  </a:extLst>
                </a:gridCol>
              </a:tblGrid>
              <a:tr h="698068">
                <a:tc>
                  <a:txBody>
                    <a:bodyPr/>
                    <a:lstStyle/>
                    <a:p>
                      <a:pPr algn="ctr"/>
                      <a:r>
                        <a:rPr lang="en-US" sz="2600" b="1" dirty="0">
                          <a:solidFill>
                            <a:schemeClr val="bg1"/>
                          </a:solidFill>
                          <a:latin typeface="Times New Roman" panose="02020603050405020304" pitchFamily="18" charset="0"/>
                          <a:cs typeface="Times New Roman" panose="02020603050405020304" pitchFamily="18" charset="0"/>
                        </a:rPr>
                        <a:t>Accuracy</a:t>
                      </a:r>
                    </a:p>
                  </a:txBody>
                  <a:tcPr anchor="ctr">
                    <a:solidFill>
                      <a:srgbClr val="B41E1E"/>
                    </a:solidFill>
                  </a:tcPr>
                </a:tc>
                <a:tc>
                  <a:txBody>
                    <a:bodyPr/>
                    <a:lstStyle/>
                    <a:p>
                      <a:pPr algn="ctr"/>
                      <a:r>
                        <a:rPr lang="en-US" sz="2600" b="1" dirty="0">
                          <a:solidFill>
                            <a:schemeClr val="bg1"/>
                          </a:solidFill>
                          <a:latin typeface="Times New Roman" panose="02020603050405020304" pitchFamily="18" charset="0"/>
                          <a:cs typeface="Times New Roman" panose="02020603050405020304" pitchFamily="18" charset="0"/>
                        </a:rPr>
                        <a:t>0.96</a:t>
                      </a:r>
                    </a:p>
                  </a:txBody>
                  <a:tcPr anchor="ctr">
                    <a:solidFill>
                      <a:srgbClr val="B41E1E"/>
                    </a:solidFill>
                  </a:tcPr>
                </a:tc>
                <a:extLst>
                  <a:ext uri="{0D108BD9-81ED-4DB2-BD59-A6C34878D82A}">
                    <a16:rowId xmlns:a16="http://schemas.microsoft.com/office/drawing/2014/main" val="1403424446"/>
                  </a:ext>
                </a:extLst>
              </a:tr>
              <a:tr h="698068">
                <a:tc>
                  <a:txBody>
                    <a:bodyPr/>
                    <a:lstStyle/>
                    <a:p>
                      <a:pPr algn="ctr"/>
                      <a:r>
                        <a:rPr lang="en-US" sz="2600" b="1" dirty="0">
                          <a:latin typeface="Times New Roman" panose="02020603050405020304" pitchFamily="18" charset="0"/>
                          <a:cs typeface="Times New Roman" panose="02020603050405020304" pitchFamily="18" charset="0"/>
                        </a:rPr>
                        <a:t>Sensitivity</a:t>
                      </a:r>
                    </a:p>
                  </a:txBody>
                  <a:tcPr anchor="ctr">
                    <a:solidFill>
                      <a:srgbClr val="FCE8E8"/>
                    </a:solidFill>
                  </a:tcPr>
                </a:tc>
                <a:tc>
                  <a:txBody>
                    <a:bodyPr/>
                    <a:lstStyle/>
                    <a:p>
                      <a:pPr algn="ctr"/>
                      <a:r>
                        <a:rPr lang="en-US" sz="2600" b="1" dirty="0">
                          <a:latin typeface="Times New Roman" panose="02020603050405020304" pitchFamily="18" charset="0"/>
                          <a:cs typeface="Times New Roman" panose="02020603050405020304" pitchFamily="18" charset="0"/>
                        </a:rPr>
                        <a:t>1.0</a:t>
                      </a:r>
                    </a:p>
                  </a:txBody>
                  <a:tcPr anchor="ctr">
                    <a:solidFill>
                      <a:srgbClr val="FCE8E8"/>
                    </a:solidFill>
                  </a:tcPr>
                </a:tc>
                <a:extLst>
                  <a:ext uri="{0D108BD9-81ED-4DB2-BD59-A6C34878D82A}">
                    <a16:rowId xmlns:a16="http://schemas.microsoft.com/office/drawing/2014/main" val="1010407600"/>
                  </a:ext>
                </a:extLst>
              </a:tr>
              <a:tr h="698068">
                <a:tc>
                  <a:txBody>
                    <a:bodyPr/>
                    <a:lstStyle/>
                    <a:p>
                      <a:pPr algn="ctr"/>
                      <a:r>
                        <a:rPr lang="en-US" sz="2600" b="1" dirty="0">
                          <a:solidFill>
                            <a:schemeClr val="tx1"/>
                          </a:solidFill>
                          <a:latin typeface="Times New Roman" panose="02020603050405020304" pitchFamily="18" charset="0"/>
                          <a:cs typeface="Times New Roman" panose="02020603050405020304" pitchFamily="18" charset="0"/>
                        </a:rPr>
                        <a:t>Specificity</a:t>
                      </a:r>
                    </a:p>
                  </a:txBody>
                  <a:tcPr anchor="ctr">
                    <a:solidFill>
                      <a:srgbClr val="FACFCC"/>
                    </a:solidFill>
                  </a:tcPr>
                </a:tc>
                <a:tc>
                  <a:txBody>
                    <a:bodyPr/>
                    <a:lstStyle/>
                    <a:p>
                      <a:pPr algn="ctr"/>
                      <a:r>
                        <a:rPr lang="en-US" sz="2600" b="1" dirty="0">
                          <a:solidFill>
                            <a:schemeClr val="tx1"/>
                          </a:solidFill>
                          <a:latin typeface="Times New Roman" panose="02020603050405020304" pitchFamily="18" charset="0"/>
                          <a:cs typeface="Times New Roman" panose="02020603050405020304" pitchFamily="18" charset="0"/>
                        </a:rPr>
                        <a:t>0.48</a:t>
                      </a:r>
                    </a:p>
                  </a:txBody>
                  <a:tcPr anchor="ctr">
                    <a:solidFill>
                      <a:srgbClr val="FACFCC"/>
                    </a:solidFill>
                  </a:tcPr>
                </a:tc>
                <a:extLst>
                  <a:ext uri="{0D108BD9-81ED-4DB2-BD59-A6C34878D82A}">
                    <a16:rowId xmlns:a16="http://schemas.microsoft.com/office/drawing/2014/main" val="2178578511"/>
                  </a:ext>
                </a:extLst>
              </a:tr>
            </a:tbl>
          </a:graphicData>
        </a:graphic>
      </p:graphicFrame>
      <p:pic>
        <p:nvPicPr>
          <p:cNvPr id="62" name="Picture 61">
            <a:extLst>
              <a:ext uri="{FF2B5EF4-FFF2-40B4-BE49-F238E27FC236}">
                <a16:creationId xmlns:a16="http://schemas.microsoft.com/office/drawing/2014/main" id="{8197F7BC-BBAB-4F1A-B734-7DE5B9A8CF31}"/>
              </a:ext>
            </a:extLst>
          </p:cNvPr>
          <p:cNvPicPr>
            <a:picLocks noChangeAspect="1"/>
          </p:cNvPicPr>
          <p:nvPr/>
        </p:nvPicPr>
        <p:blipFill rotWithShape="1">
          <a:blip r:embed="rId16"/>
          <a:srcRect r="2573" b="2105"/>
          <a:stretch/>
        </p:blipFill>
        <p:spPr>
          <a:xfrm>
            <a:off x="35814000" y="19483739"/>
            <a:ext cx="2218800" cy="2210781"/>
          </a:xfrm>
          <a:prstGeom prst="rect">
            <a:avLst/>
          </a:prstGeom>
          <a:ln w="57150">
            <a:solidFill>
              <a:srgbClr val="C00000"/>
            </a:solidFill>
          </a:ln>
        </p:spPr>
      </p:pic>
      <p:pic>
        <p:nvPicPr>
          <p:cNvPr id="63" name="Picture 62">
            <a:extLst>
              <a:ext uri="{FF2B5EF4-FFF2-40B4-BE49-F238E27FC236}">
                <a16:creationId xmlns:a16="http://schemas.microsoft.com/office/drawing/2014/main" id="{BF9A782A-908C-40F5-BB91-C7C697CF65B5}"/>
              </a:ext>
            </a:extLst>
          </p:cNvPr>
          <p:cNvPicPr>
            <a:picLocks noChangeAspect="1"/>
          </p:cNvPicPr>
          <p:nvPr/>
        </p:nvPicPr>
        <p:blipFill>
          <a:blip r:embed="rId17"/>
          <a:stretch>
            <a:fillRect/>
          </a:stretch>
        </p:blipFill>
        <p:spPr>
          <a:xfrm>
            <a:off x="39386400" y="19487887"/>
            <a:ext cx="2218800" cy="2206633"/>
          </a:xfrm>
          <a:prstGeom prst="rect">
            <a:avLst/>
          </a:prstGeom>
          <a:ln w="57150">
            <a:solidFill>
              <a:srgbClr val="B41E1E"/>
            </a:solidFill>
          </a:ln>
        </p:spPr>
      </p:pic>
      <p:pic>
        <p:nvPicPr>
          <p:cNvPr id="1025" name="Picture 1024">
            <a:extLst>
              <a:ext uri="{FF2B5EF4-FFF2-40B4-BE49-F238E27FC236}">
                <a16:creationId xmlns:a16="http://schemas.microsoft.com/office/drawing/2014/main" id="{4DA2CEAE-87C9-4B39-A75B-83A46AB3B2DB}"/>
              </a:ext>
            </a:extLst>
          </p:cNvPr>
          <p:cNvPicPr>
            <a:picLocks noChangeAspect="1"/>
          </p:cNvPicPr>
          <p:nvPr/>
        </p:nvPicPr>
        <p:blipFill rotWithShape="1">
          <a:blip r:embed="rId18"/>
          <a:srcRect l="2325" t="1707" r="2386" b="2402"/>
          <a:stretch/>
        </p:blipFill>
        <p:spPr>
          <a:xfrm>
            <a:off x="35814000" y="25222200"/>
            <a:ext cx="2218800" cy="2206634"/>
          </a:xfrm>
          <a:prstGeom prst="rect">
            <a:avLst/>
          </a:prstGeom>
          <a:ln w="57150">
            <a:solidFill>
              <a:schemeClr val="accent4">
                <a:lumMod val="50000"/>
              </a:schemeClr>
            </a:solidFill>
          </a:ln>
        </p:spPr>
      </p:pic>
      <p:pic>
        <p:nvPicPr>
          <p:cNvPr id="1027" name="Picture 1026">
            <a:extLst>
              <a:ext uri="{FF2B5EF4-FFF2-40B4-BE49-F238E27FC236}">
                <a16:creationId xmlns:a16="http://schemas.microsoft.com/office/drawing/2014/main" id="{47EC5D4A-5AB3-454B-A0A8-134997FF4A35}"/>
              </a:ext>
            </a:extLst>
          </p:cNvPr>
          <p:cNvPicPr>
            <a:picLocks noChangeAspect="1"/>
          </p:cNvPicPr>
          <p:nvPr/>
        </p:nvPicPr>
        <p:blipFill rotWithShape="1">
          <a:blip r:embed="rId19"/>
          <a:srcRect l="1496" t="2407" r="2762" b="4297"/>
          <a:stretch/>
        </p:blipFill>
        <p:spPr>
          <a:xfrm>
            <a:off x="39389525" y="25227009"/>
            <a:ext cx="2215675" cy="2206634"/>
          </a:xfrm>
          <a:prstGeom prst="rect">
            <a:avLst/>
          </a:prstGeom>
          <a:ln w="57150">
            <a:solidFill>
              <a:schemeClr val="accent4">
                <a:lumMod val="50000"/>
              </a:schemeClr>
            </a:solidFill>
          </a:ln>
        </p:spPr>
      </p:pic>
      <p:pic>
        <p:nvPicPr>
          <p:cNvPr id="1029" name="Picture 1028">
            <a:extLst>
              <a:ext uri="{FF2B5EF4-FFF2-40B4-BE49-F238E27FC236}">
                <a16:creationId xmlns:a16="http://schemas.microsoft.com/office/drawing/2014/main" id="{58B4DBCF-AE51-4ED0-9718-CC2B7E075423}"/>
              </a:ext>
            </a:extLst>
          </p:cNvPr>
          <p:cNvPicPr>
            <a:picLocks noChangeAspect="1"/>
          </p:cNvPicPr>
          <p:nvPr/>
        </p:nvPicPr>
        <p:blipFill>
          <a:blip r:embed="rId20"/>
          <a:stretch>
            <a:fillRect/>
          </a:stretch>
        </p:blipFill>
        <p:spPr>
          <a:xfrm>
            <a:off x="23485492" y="26944870"/>
            <a:ext cx="4947228" cy="3839930"/>
          </a:xfrm>
          <a:prstGeom prst="rect">
            <a:avLst/>
          </a:prstGeom>
        </p:spPr>
      </p:pic>
      <p:sp>
        <p:nvSpPr>
          <p:cNvPr id="71" name="TextBox 19">
            <a:extLst>
              <a:ext uri="{FF2B5EF4-FFF2-40B4-BE49-F238E27FC236}">
                <a16:creationId xmlns:a16="http://schemas.microsoft.com/office/drawing/2014/main" id="{897AA9B6-3CDB-4280-8C67-A1CD8277CC4B}"/>
              </a:ext>
            </a:extLst>
          </p:cNvPr>
          <p:cNvSpPr txBox="1">
            <a:spLocks noChangeArrowheads="1"/>
          </p:cNvSpPr>
          <p:nvPr/>
        </p:nvSpPr>
        <p:spPr bwMode="auto">
          <a:xfrm>
            <a:off x="23647400" y="26124655"/>
            <a:ext cx="9601200" cy="46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coefficients of L1 and L2 regularizers are tuned using grid search.   </a:t>
            </a:r>
          </a:p>
        </p:txBody>
      </p:sp>
      <p:sp>
        <p:nvSpPr>
          <p:cNvPr id="76" name="TextBox 19">
            <a:extLst>
              <a:ext uri="{FF2B5EF4-FFF2-40B4-BE49-F238E27FC236}">
                <a16:creationId xmlns:a16="http://schemas.microsoft.com/office/drawing/2014/main" id="{66D1D2E8-AC12-441D-A48E-AA3B44D964C3}"/>
              </a:ext>
            </a:extLst>
          </p:cNvPr>
          <p:cNvSpPr txBox="1">
            <a:spLocks noChangeArrowheads="1"/>
          </p:cNvSpPr>
          <p:nvPr/>
        </p:nvSpPr>
        <p:spPr bwMode="auto">
          <a:xfrm>
            <a:off x="35052000" y="16611600"/>
            <a:ext cx="7239000" cy="25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mes New Roman" panose="02020603050405020304" pitchFamily="18" charset="0"/>
                <a:ea typeface="Open Sans" panose="020B0606030504020204" pitchFamily="34" charset="0"/>
                <a:cs typeface="Times New Roman" panose="02020603050405020304" pitchFamily="18" charset="0"/>
              </a:rPr>
              <a:t>The main challenge for this classifier is dealing with the extreme class imbalance even though the image augmentation, shallow features and tuning greatly improved results, it still has a high false positive (FP) rate. Some of the breasts incorrectly classified as tumorous are shown below:</a:t>
            </a:r>
          </a:p>
        </p:txBody>
      </p:sp>
      <p:sp>
        <p:nvSpPr>
          <p:cNvPr id="1030" name="Rectangle 1029">
            <a:extLst>
              <a:ext uri="{FF2B5EF4-FFF2-40B4-BE49-F238E27FC236}">
                <a16:creationId xmlns:a16="http://schemas.microsoft.com/office/drawing/2014/main" id="{C9A3CB34-CD31-4BA0-9AE6-D2FBFDEA435D}"/>
              </a:ext>
            </a:extLst>
          </p:cNvPr>
          <p:cNvSpPr/>
          <p:nvPr/>
        </p:nvSpPr>
        <p:spPr>
          <a:xfrm>
            <a:off x="35052000" y="22174200"/>
            <a:ext cx="7239000" cy="2677656"/>
          </a:xfrm>
          <a:prstGeom prst="rect">
            <a:avLst/>
          </a:prstGeom>
        </p:spPr>
        <p:txBody>
          <a:bodyPr wrap="square">
            <a:spAutoFit/>
          </a:bodyPr>
          <a:lstStyle/>
          <a:p>
            <a:r>
              <a:rPr lang="en-US" sz="2400" dirty="0">
                <a:latin typeface="Times New Roman" panose="02020603050405020304" pitchFamily="18" charset="0"/>
                <a:ea typeface="Open Sans" panose="020B0606030504020204" pitchFamily="34" charset="0"/>
                <a:cs typeface="Times New Roman" panose="02020603050405020304" pitchFamily="18" charset="0"/>
              </a:rPr>
              <a:t>Looking at the false positive test images, an interesting observation can be made. Most of the breasts which are incorrectly labelled as tumorous are extremely nodular or have node like structures present. If we look at the images that are correctly classified as non-tumorous (below) it is very likely that the classifier is associating the nodular structures with tumors. </a:t>
            </a:r>
            <a:endParaRPr lang="en-US" sz="2400" dirty="0"/>
          </a:p>
        </p:txBody>
      </p:sp>
      <p:graphicFrame>
        <p:nvGraphicFramePr>
          <p:cNvPr id="78" name="Table 60">
            <a:extLst>
              <a:ext uri="{FF2B5EF4-FFF2-40B4-BE49-F238E27FC236}">
                <a16:creationId xmlns:a16="http://schemas.microsoft.com/office/drawing/2014/main" id="{BDA912E9-32F0-483E-9A57-C0E191BC27E4}"/>
              </a:ext>
            </a:extLst>
          </p:cNvPr>
          <p:cNvGraphicFramePr>
            <a:graphicFrameLocks noGrp="1"/>
          </p:cNvGraphicFramePr>
          <p:nvPr>
            <p:extLst>
              <p:ext uri="{D42A27DB-BD31-4B8C-83A1-F6EECF244321}">
                <p14:modId xmlns:p14="http://schemas.microsoft.com/office/powerpoint/2010/main" val="3660848437"/>
              </p:ext>
            </p:extLst>
          </p:nvPr>
        </p:nvGraphicFramePr>
        <p:xfrm>
          <a:off x="28432720" y="27910934"/>
          <a:ext cx="4947228" cy="1396136"/>
        </p:xfrm>
        <a:graphic>
          <a:graphicData uri="http://schemas.openxmlformats.org/drawingml/2006/table">
            <a:tbl>
              <a:tblPr firstRow="1" bandRow="1">
                <a:tableStyleId>{5C22544A-7EE6-4342-B048-85BDC9FD1C3A}</a:tableStyleId>
              </a:tblPr>
              <a:tblGrid>
                <a:gridCol w="3184743">
                  <a:extLst>
                    <a:ext uri="{9D8B030D-6E8A-4147-A177-3AD203B41FA5}">
                      <a16:colId xmlns:a16="http://schemas.microsoft.com/office/drawing/2014/main" val="3820132249"/>
                    </a:ext>
                  </a:extLst>
                </a:gridCol>
                <a:gridCol w="1762485">
                  <a:extLst>
                    <a:ext uri="{9D8B030D-6E8A-4147-A177-3AD203B41FA5}">
                      <a16:colId xmlns:a16="http://schemas.microsoft.com/office/drawing/2014/main" val="678551856"/>
                    </a:ext>
                  </a:extLst>
                </a:gridCol>
              </a:tblGrid>
              <a:tr h="698068">
                <a:tc>
                  <a:txBody>
                    <a:bodyPr/>
                    <a:lstStyle/>
                    <a:p>
                      <a:pPr algn="ctr"/>
                      <a:r>
                        <a:rPr lang="en-US" sz="2600" b="1" dirty="0">
                          <a:solidFill>
                            <a:schemeClr val="tx1"/>
                          </a:solidFill>
                          <a:latin typeface="Times New Roman" panose="02020603050405020304" pitchFamily="18" charset="0"/>
                          <a:cs typeface="Times New Roman" panose="02020603050405020304" pitchFamily="18" charset="0"/>
                        </a:rPr>
                        <a:t>L1 coefficient</a:t>
                      </a:r>
                    </a:p>
                  </a:txBody>
                  <a:tcPr anchor="ctr">
                    <a:solidFill>
                      <a:srgbClr val="FCE8E8"/>
                    </a:solidFill>
                  </a:tcPr>
                </a:tc>
                <a:tc>
                  <a:txBody>
                    <a:bodyPr/>
                    <a:lstStyle/>
                    <a:p>
                      <a:pPr algn="ctr"/>
                      <a:r>
                        <a:rPr lang="en-US" sz="2600" b="1" dirty="0">
                          <a:solidFill>
                            <a:schemeClr val="tx1"/>
                          </a:solidFill>
                          <a:latin typeface="Times New Roman" panose="02020603050405020304" pitchFamily="18" charset="0"/>
                          <a:cs typeface="Times New Roman" panose="02020603050405020304" pitchFamily="18" charset="0"/>
                        </a:rPr>
                        <a:t>0.001</a:t>
                      </a:r>
                    </a:p>
                  </a:txBody>
                  <a:tcPr anchor="ctr">
                    <a:solidFill>
                      <a:srgbClr val="FCE8E8"/>
                    </a:solidFill>
                  </a:tcPr>
                </a:tc>
                <a:extLst>
                  <a:ext uri="{0D108BD9-81ED-4DB2-BD59-A6C34878D82A}">
                    <a16:rowId xmlns:a16="http://schemas.microsoft.com/office/drawing/2014/main" val="1010407600"/>
                  </a:ext>
                </a:extLst>
              </a:tr>
              <a:tr h="698068">
                <a:tc>
                  <a:txBody>
                    <a:bodyPr/>
                    <a:lstStyle/>
                    <a:p>
                      <a:pPr algn="ctr"/>
                      <a:r>
                        <a:rPr lang="en-US" sz="2600" b="1" dirty="0">
                          <a:solidFill>
                            <a:schemeClr val="tx1"/>
                          </a:solidFill>
                          <a:latin typeface="Times New Roman" panose="02020603050405020304" pitchFamily="18" charset="0"/>
                          <a:cs typeface="Times New Roman" panose="02020603050405020304" pitchFamily="18" charset="0"/>
                        </a:rPr>
                        <a:t>L2 coefficient</a:t>
                      </a:r>
                    </a:p>
                  </a:txBody>
                  <a:tcPr anchor="ctr">
                    <a:solidFill>
                      <a:srgbClr val="FACFCC"/>
                    </a:solidFill>
                  </a:tcPr>
                </a:tc>
                <a:tc>
                  <a:txBody>
                    <a:bodyPr/>
                    <a:lstStyle/>
                    <a:p>
                      <a:pPr algn="ctr"/>
                      <a:r>
                        <a:rPr lang="en-US" sz="2600" b="1" dirty="0">
                          <a:solidFill>
                            <a:schemeClr val="tx1"/>
                          </a:solidFill>
                          <a:latin typeface="Times New Roman" panose="02020603050405020304" pitchFamily="18" charset="0"/>
                          <a:cs typeface="Times New Roman" panose="02020603050405020304" pitchFamily="18" charset="0"/>
                        </a:rPr>
                        <a:t>0.2</a:t>
                      </a:r>
                    </a:p>
                  </a:txBody>
                  <a:tcPr anchor="ctr">
                    <a:solidFill>
                      <a:srgbClr val="FACFCC"/>
                    </a:solidFill>
                  </a:tcPr>
                </a:tc>
                <a:extLst>
                  <a:ext uri="{0D108BD9-81ED-4DB2-BD59-A6C34878D82A}">
                    <a16:rowId xmlns:a16="http://schemas.microsoft.com/office/drawing/2014/main" val="2178578511"/>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ragmaticgraphite|09-2018"/>
</p:tagLst>
</file>

<file path=ppt/theme/theme1.xml><?xml version="1.0" encoding="utf-8"?>
<a:theme xmlns:a="http://schemas.openxmlformats.org/drawingml/2006/main" name="Default Desig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650937B147B044BF515BE18A7ADB5D" ma:contentTypeVersion="8" ma:contentTypeDescription="Create a new document." ma:contentTypeScope="" ma:versionID="69fae4a893d7899dcf3b4325d1cbbc73">
  <xsd:schema xmlns:xsd="http://www.w3.org/2001/XMLSchema" xmlns:xs="http://www.w3.org/2001/XMLSchema" xmlns:p="http://schemas.microsoft.com/office/2006/metadata/properties" xmlns:ns3="97654989-a9c9-4573-bf4e-3270d9f73d8c" targetNamespace="http://schemas.microsoft.com/office/2006/metadata/properties" ma:root="true" ma:fieldsID="9119f7f3524f14f7e4fe150773245838" ns3:_="">
    <xsd:import namespace="97654989-a9c9-4573-bf4e-3270d9f73d8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54989-a9c9-4573-bf4e-3270d9f73d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AB3C91-6C32-4672-8D4C-5CD99794A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54989-a9c9-4573-bf4e-3270d9f73d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11836B-F8BC-4E8C-B84E-33059F75A000}">
  <ds:schemaRefs>
    <ds:schemaRef ds:uri="http://schemas.microsoft.com/sharepoint/v3/contenttype/forms"/>
  </ds:schemaRefs>
</ds:datastoreItem>
</file>

<file path=customXml/itemProps3.xml><?xml version="1.0" encoding="utf-8"?>
<ds:datastoreItem xmlns:ds="http://schemas.openxmlformats.org/officeDocument/2006/customXml" ds:itemID="{53CCE2BF-670C-4CCF-A7B7-3C6D12BD9ED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 ds:uri="97654989-a9c9-4573-bf4e-3270d9f73d8c"/>
  </ds:schemaRefs>
</ds:datastoreItem>
</file>

<file path=docProps/app.xml><?xml version="1.0" encoding="utf-8"?>
<Properties xmlns="http://schemas.openxmlformats.org/officeDocument/2006/extended-properties" xmlns:vt="http://schemas.openxmlformats.org/officeDocument/2006/docPropsVTypes">
  <TotalTime>3797</TotalTime>
  <Words>865</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Gill Sans</vt:lpstr>
      <vt:lpstr>Arial</vt:lpstr>
      <vt:lpstr>Times New Roman</vt:lpstr>
      <vt:lpstr>Cambria Math</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Muneeza Azmat</cp:lastModifiedBy>
  <cp:revision>61</cp:revision>
  <dcterms:modified xsi:type="dcterms:W3CDTF">2020-05-11T20:11:42Z</dcterms:modified>
  <cp:category>scientific poster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0x01010034650937B147B044BF515BE18A7ADB5D</vt:lpwstr>
  </property>
</Properties>
</file>