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58" d="100"/>
          <a:sy n="158" d="100"/>
        </p:scale>
        <p:origin x="426" y="1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147050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F964A-C60F-462C-92A4-761976D4B807}" type="datetimeFigureOut">
              <a:rPr lang="en-GB" smtClean="0"/>
              <a:t>20/06/2019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331013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180904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9107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2790923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683607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1549117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2816071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17079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155366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104935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CF964A-C60F-462C-92A4-761976D4B807}" type="datetimeFigureOut">
              <a:rPr lang="en-GB" smtClean="0"/>
              <a:t>20/06/2019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308402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CF964A-C60F-462C-92A4-761976D4B807}" type="datetimeFigureOut">
              <a:rPr lang="en-GB" smtClean="0"/>
              <a:t>20/06/2019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307754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313387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16184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ACF964A-C60F-462C-92A4-761976D4B807}" type="datetimeFigureOut">
              <a:rPr lang="en-GB" smtClean="0"/>
              <a:t>20/06/2019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229513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F964A-C60F-462C-92A4-761976D4B807}" type="datetimeFigureOut">
              <a:rPr lang="en-GB" smtClean="0"/>
              <a:t>20/06/2019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F775C-D17E-4620-A2AA-28EC26383C69}" type="slidenum">
              <a:rPr lang="en-GB" smtClean="0"/>
              <a:t>‹#›</a:t>
            </a:fld>
            <a:endParaRPr lang="en-GB"/>
          </a:p>
        </p:txBody>
      </p:sp>
    </p:spTree>
    <p:extLst>
      <p:ext uri="{BB962C8B-B14F-4D97-AF65-F5344CB8AC3E}">
        <p14:creationId xmlns:p14="http://schemas.microsoft.com/office/powerpoint/2010/main" val="253815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CF964A-C60F-462C-92A4-761976D4B807}" type="datetimeFigureOut">
              <a:rPr lang="en-GB" smtClean="0"/>
              <a:t>20/06/2019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4F775C-D17E-4620-A2AA-28EC26383C69}" type="slidenum">
              <a:rPr lang="en-GB" smtClean="0"/>
              <a:t>‹#›</a:t>
            </a:fld>
            <a:endParaRPr lang="en-GB"/>
          </a:p>
        </p:txBody>
      </p:sp>
    </p:spTree>
    <p:extLst>
      <p:ext uri="{BB962C8B-B14F-4D97-AF65-F5344CB8AC3E}">
        <p14:creationId xmlns:p14="http://schemas.microsoft.com/office/powerpoint/2010/main" val="3807155377"/>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AD9C-367A-448E-B29D-8CC5AFF14C67}"/>
              </a:ext>
            </a:extLst>
          </p:cNvPr>
          <p:cNvSpPr>
            <a:spLocks noGrp="1"/>
          </p:cNvSpPr>
          <p:nvPr>
            <p:ph type="ctrTitle"/>
          </p:nvPr>
        </p:nvSpPr>
        <p:spPr>
          <a:xfrm>
            <a:off x="778448" y="661700"/>
            <a:ext cx="6801321" cy="1737360"/>
          </a:xfrm>
        </p:spPr>
        <p:txBody>
          <a:bodyPr anchor="ctr">
            <a:normAutofit fontScale="90000"/>
          </a:bodyPr>
          <a:lstStyle/>
          <a:p>
            <a:pPr algn="r"/>
            <a:r>
              <a:rPr lang="en-GB" dirty="0" err="1"/>
              <a:t>Codeacademy</a:t>
            </a:r>
            <a:r>
              <a:rPr lang="en-GB" dirty="0"/>
              <a:t> Project</a:t>
            </a:r>
          </a:p>
        </p:txBody>
      </p:sp>
      <p:sp>
        <p:nvSpPr>
          <p:cNvPr id="3" name="Subtitle 2">
            <a:extLst>
              <a:ext uri="{FF2B5EF4-FFF2-40B4-BE49-F238E27FC236}">
                <a16:creationId xmlns:a16="http://schemas.microsoft.com/office/drawing/2014/main" id="{88CE4C0A-7207-4BA5-A6AE-5F9DD7D68797}"/>
              </a:ext>
            </a:extLst>
          </p:cNvPr>
          <p:cNvSpPr>
            <a:spLocks noGrp="1"/>
          </p:cNvSpPr>
          <p:nvPr>
            <p:ph type="subTitle" idx="1"/>
          </p:nvPr>
        </p:nvSpPr>
        <p:spPr>
          <a:xfrm>
            <a:off x="1091828" y="5112986"/>
            <a:ext cx="3591405" cy="1737360"/>
          </a:xfrm>
        </p:spPr>
        <p:txBody>
          <a:bodyPr anchor="ctr">
            <a:normAutofit/>
          </a:bodyPr>
          <a:lstStyle/>
          <a:p>
            <a:pPr algn="l"/>
            <a:r>
              <a:rPr lang="en-GB" dirty="0" err="1"/>
              <a:t>Warby</a:t>
            </a:r>
            <a:r>
              <a:rPr lang="en-GB" dirty="0"/>
              <a:t> Parker</a:t>
            </a:r>
          </a:p>
          <a:p>
            <a:pPr algn="l"/>
            <a:r>
              <a:rPr lang="en-GB" dirty="0"/>
              <a:t>Joe Allcock |20.06.2019 </a:t>
            </a:r>
          </a:p>
          <a:p>
            <a:pPr algn="l"/>
            <a:endParaRPr lang="en-GB" dirty="0"/>
          </a:p>
        </p:txBody>
      </p:sp>
      <p:sp>
        <p:nvSpPr>
          <p:cNvPr id="11" name="Subtitle 2">
            <a:extLst>
              <a:ext uri="{FF2B5EF4-FFF2-40B4-BE49-F238E27FC236}">
                <a16:creationId xmlns:a16="http://schemas.microsoft.com/office/drawing/2014/main" id="{E09DD9C4-68B9-5A4B-B3D7-2633881B9A91}"/>
              </a:ext>
            </a:extLst>
          </p:cNvPr>
          <p:cNvSpPr txBox="1">
            <a:spLocks/>
          </p:cNvSpPr>
          <p:nvPr/>
        </p:nvSpPr>
        <p:spPr>
          <a:xfrm>
            <a:off x="1091827" y="4458940"/>
            <a:ext cx="3591405" cy="173736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r>
              <a:rPr lang="en-GB" dirty="0"/>
              <a:t>Learn SQL from scratch</a:t>
            </a:r>
          </a:p>
          <a:p>
            <a:pPr algn="l"/>
            <a:endParaRPr lang="en-GB" dirty="0"/>
          </a:p>
        </p:txBody>
      </p:sp>
      <p:pic>
        <p:nvPicPr>
          <p:cNvPr id="15" name="Shape 299">
            <a:extLst>
              <a:ext uri="{FF2B5EF4-FFF2-40B4-BE49-F238E27FC236}">
                <a16:creationId xmlns:a16="http://schemas.microsoft.com/office/drawing/2014/main" id="{16D32F1D-EC53-7F47-AD3A-DF0FABF2B81C}"/>
              </a:ext>
            </a:extLst>
          </p:cNvPr>
          <p:cNvPicPr preferRelativeResize="0"/>
          <p:nvPr/>
        </p:nvPicPr>
        <p:blipFill rotWithShape="1">
          <a:blip r:embed="rId2">
            <a:alphaModFix/>
          </a:blip>
          <a:srcRect/>
          <a:stretch/>
        </p:blipFill>
        <p:spPr>
          <a:xfrm>
            <a:off x="8302885" y="661700"/>
            <a:ext cx="2024775" cy="425824"/>
          </a:xfrm>
          <a:prstGeom prst="rect">
            <a:avLst/>
          </a:prstGeom>
          <a:noFill/>
          <a:ln>
            <a:noFill/>
          </a:ln>
        </p:spPr>
      </p:pic>
    </p:spTree>
    <p:extLst>
      <p:ext uri="{BB962C8B-B14F-4D97-AF65-F5344CB8AC3E}">
        <p14:creationId xmlns:p14="http://schemas.microsoft.com/office/powerpoint/2010/main" val="51357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B608-3419-4406-98B1-DB5257DBEB3E}"/>
              </a:ext>
            </a:extLst>
          </p:cNvPr>
          <p:cNvSpPr>
            <a:spLocks noGrp="1"/>
          </p:cNvSpPr>
          <p:nvPr>
            <p:ph type="title"/>
          </p:nvPr>
        </p:nvSpPr>
        <p:spPr>
          <a:xfrm>
            <a:off x="646111" y="452718"/>
            <a:ext cx="7340421" cy="1400530"/>
          </a:xfrm>
        </p:spPr>
        <p:txBody>
          <a:bodyPr/>
          <a:lstStyle/>
          <a:p>
            <a:r>
              <a:rPr lang="en-GB" dirty="0"/>
              <a:t>Overall Conversion Rates</a:t>
            </a:r>
          </a:p>
        </p:txBody>
      </p:sp>
      <p:pic>
        <p:nvPicPr>
          <p:cNvPr id="4" name="Picture 3">
            <a:extLst>
              <a:ext uri="{FF2B5EF4-FFF2-40B4-BE49-F238E27FC236}">
                <a16:creationId xmlns:a16="http://schemas.microsoft.com/office/drawing/2014/main" id="{CEBFFA46-D371-4AC3-A3B2-7E1B37DDB0A9}"/>
              </a:ext>
            </a:extLst>
          </p:cNvPr>
          <p:cNvPicPr>
            <a:picLocks noChangeAspect="1"/>
          </p:cNvPicPr>
          <p:nvPr/>
        </p:nvPicPr>
        <p:blipFill>
          <a:blip r:embed="rId2"/>
          <a:stretch>
            <a:fillRect/>
          </a:stretch>
        </p:blipFill>
        <p:spPr>
          <a:xfrm>
            <a:off x="5466203" y="5953785"/>
            <a:ext cx="6643941" cy="354344"/>
          </a:xfrm>
          <a:prstGeom prst="rect">
            <a:avLst/>
          </a:prstGeom>
        </p:spPr>
      </p:pic>
      <p:pic>
        <p:nvPicPr>
          <p:cNvPr id="7" name="Shape 299">
            <a:extLst>
              <a:ext uri="{FF2B5EF4-FFF2-40B4-BE49-F238E27FC236}">
                <a16:creationId xmlns:a16="http://schemas.microsoft.com/office/drawing/2014/main" id="{19D618E0-D2E1-4A45-86D2-200F6AFEBE0A}"/>
              </a:ext>
            </a:extLst>
          </p:cNvPr>
          <p:cNvPicPr preferRelativeResize="0"/>
          <p:nvPr/>
        </p:nvPicPr>
        <p:blipFill rotWithShape="1">
          <a:blip r:embed="rId3">
            <a:alphaModFix/>
          </a:blip>
          <a:srcRect/>
          <a:stretch/>
        </p:blipFill>
        <p:spPr>
          <a:xfrm>
            <a:off x="8302885" y="661700"/>
            <a:ext cx="2024775" cy="425824"/>
          </a:xfrm>
          <a:prstGeom prst="rect">
            <a:avLst/>
          </a:prstGeom>
          <a:noFill/>
          <a:ln>
            <a:noFill/>
          </a:ln>
        </p:spPr>
      </p:pic>
      <p:sp>
        <p:nvSpPr>
          <p:cNvPr id="8" name="TextBox 7">
            <a:extLst>
              <a:ext uri="{FF2B5EF4-FFF2-40B4-BE49-F238E27FC236}">
                <a16:creationId xmlns:a16="http://schemas.microsoft.com/office/drawing/2014/main" id="{716F802C-4E76-4A34-97E1-81DF63D85DB9}"/>
              </a:ext>
            </a:extLst>
          </p:cNvPr>
          <p:cNvSpPr txBox="1"/>
          <p:nvPr/>
        </p:nvSpPr>
        <p:spPr>
          <a:xfrm>
            <a:off x="646111" y="1913863"/>
            <a:ext cx="4627955" cy="4555093"/>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200" dirty="0"/>
              <a:t>Using almost the same query as on the previous slide, </a:t>
            </a:r>
            <a:r>
              <a:rPr lang="en-GB" sz="1200" dirty="0" err="1"/>
              <a:t>Warby</a:t>
            </a:r>
            <a:r>
              <a:rPr lang="en-GB" sz="1200" dirty="0"/>
              <a:t> Parker can gain insights into their overall conversion rate. </a:t>
            </a:r>
          </a:p>
          <a:p>
            <a:endParaRPr lang="en-GB" sz="1200" dirty="0"/>
          </a:p>
          <a:p>
            <a:r>
              <a:rPr lang="en-GB" sz="1200" dirty="0"/>
              <a:t>This is done by dividing the </a:t>
            </a:r>
            <a:r>
              <a:rPr lang="en-GB" sz="1200" dirty="0" err="1"/>
              <a:t>is_purchase</a:t>
            </a:r>
            <a:r>
              <a:rPr lang="en-GB" sz="1200" dirty="0"/>
              <a:t> SUM by the COUNT of the </a:t>
            </a:r>
            <a:r>
              <a:rPr lang="en-GB" sz="1200" dirty="0" err="1"/>
              <a:t>user_ids</a:t>
            </a:r>
            <a:r>
              <a:rPr lang="en-GB" sz="1200" dirty="0"/>
              <a:t>. </a:t>
            </a:r>
          </a:p>
          <a:p>
            <a:endParaRPr lang="en-GB" sz="1200" u="sng" dirty="0"/>
          </a:p>
          <a:p>
            <a:r>
              <a:rPr lang="en-GB" sz="1200" b="1" u="sng" dirty="0"/>
              <a:t>RESULTS</a:t>
            </a:r>
          </a:p>
          <a:p>
            <a:endParaRPr lang="en-GB" sz="1200" dirty="0"/>
          </a:p>
          <a:p>
            <a:r>
              <a:rPr lang="en-GB" sz="1200" dirty="0"/>
              <a:t>This shows an overall conversion rate of almost 50% from quiz to purchase, which is quite a good rate of conversion to build on. </a:t>
            </a:r>
          </a:p>
          <a:p>
            <a:endParaRPr lang="en-GB" sz="1200" dirty="0"/>
          </a:p>
          <a:p>
            <a:r>
              <a:rPr lang="en-GB" sz="1200" dirty="0"/>
              <a:t>In order to increase conversion, </a:t>
            </a:r>
            <a:r>
              <a:rPr lang="en-GB" sz="1200" dirty="0" err="1"/>
              <a:t>Warby</a:t>
            </a:r>
            <a:r>
              <a:rPr lang="en-GB" sz="1200" dirty="0"/>
              <a:t> Parker may want to test, in more detail, the 3 pair to 5 pair hypothesis. If providing 5 pairs to customers at the home try on stage continues to have a significant impact on that conversion then they should definitely think about rolling it out for all customers. </a:t>
            </a:r>
          </a:p>
          <a:p>
            <a:endParaRPr lang="en-GB" sz="1200" dirty="0"/>
          </a:p>
          <a:p>
            <a:r>
              <a:rPr lang="en-GB" sz="1200" dirty="0"/>
              <a:t>Once they start rolling it out we can run similar queries testing the difference in conversion between certain dates, i.e. when the change came in. The results will influence decisions regarding the home try on phase going forward. </a:t>
            </a:r>
          </a:p>
          <a:p>
            <a:endParaRPr lang="en-GB" sz="1400" dirty="0"/>
          </a:p>
        </p:txBody>
      </p:sp>
      <p:sp>
        <p:nvSpPr>
          <p:cNvPr id="9" name="Arrow: Right 8">
            <a:extLst>
              <a:ext uri="{FF2B5EF4-FFF2-40B4-BE49-F238E27FC236}">
                <a16:creationId xmlns:a16="http://schemas.microsoft.com/office/drawing/2014/main" id="{1F527E28-D1CC-4A0B-960B-AD4D76CBF24E}"/>
              </a:ext>
            </a:extLst>
          </p:cNvPr>
          <p:cNvSpPr/>
          <p:nvPr/>
        </p:nvSpPr>
        <p:spPr>
          <a:xfrm rot="5400000">
            <a:off x="8633263" y="5496142"/>
            <a:ext cx="304436" cy="427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FFCA2FCD-8EE0-4C36-97B9-42535C34D269}"/>
              </a:ext>
            </a:extLst>
          </p:cNvPr>
          <p:cNvPicPr>
            <a:picLocks noChangeAspect="1"/>
          </p:cNvPicPr>
          <p:nvPr/>
        </p:nvPicPr>
        <p:blipFill>
          <a:blip r:embed="rId4"/>
          <a:stretch>
            <a:fillRect/>
          </a:stretch>
        </p:blipFill>
        <p:spPr>
          <a:xfrm>
            <a:off x="6238481" y="2004404"/>
            <a:ext cx="5094000" cy="3493267"/>
          </a:xfrm>
          <a:prstGeom prst="rect">
            <a:avLst/>
          </a:prstGeom>
        </p:spPr>
      </p:pic>
    </p:spTree>
    <p:extLst>
      <p:ext uri="{BB962C8B-B14F-4D97-AF65-F5344CB8AC3E}">
        <p14:creationId xmlns:p14="http://schemas.microsoft.com/office/powerpoint/2010/main" val="91200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F0B2-6549-4E44-A960-225220C959A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DEB0AC6-61CB-AC43-8A95-4B71682F222C}"/>
              </a:ext>
            </a:extLst>
          </p:cNvPr>
          <p:cNvSpPr>
            <a:spLocks noGrp="1"/>
          </p:cNvSpPr>
          <p:nvPr>
            <p:ph idx="1"/>
          </p:nvPr>
        </p:nvSpPr>
        <p:spPr>
          <a:xfrm>
            <a:off x="646111" y="2731318"/>
            <a:ext cx="4724670" cy="3124201"/>
          </a:xfrm>
        </p:spPr>
        <p:txBody>
          <a:bodyPr/>
          <a:lstStyle/>
          <a:p>
            <a:pPr marL="457200" indent="-457200">
              <a:buAutoNum type="arabicPeriod"/>
            </a:pPr>
            <a:r>
              <a:rPr lang="en-US" dirty="0"/>
              <a:t>Getting Familiar with </a:t>
            </a:r>
            <a:r>
              <a:rPr lang="en-US" dirty="0" err="1"/>
              <a:t>Warby</a:t>
            </a:r>
            <a:r>
              <a:rPr lang="en-US" dirty="0"/>
              <a:t> Parker’s Survey</a:t>
            </a:r>
          </a:p>
          <a:p>
            <a:pPr marL="457200" indent="-457200">
              <a:buAutoNum type="arabicPeriod"/>
            </a:pPr>
            <a:r>
              <a:rPr lang="en-US" dirty="0" err="1"/>
              <a:t>Analysing</a:t>
            </a:r>
            <a:r>
              <a:rPr lang="en-US" dirty="0"/>
              <a:t> the Survey Answer Funnel </a:t>
            </a:r>
          </a:p>
          <a:p>
            <a:pPr marL="457200" indent="-457200">
              <a:buAutoNum type="arabicPeriod"/>
            </a:pPr>
            <a:r>
              <a:rPr lang="en-US" dirty="0" err="1"/>
              <a:t>Analysing</a:t>
            </a:r>
            <a:r>
              <a:rPr lang="en-US" dirty="0"/>
              <a:t> the Quiz to Home try on to Purchase funnel </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pic>
        <p:nvPicPr>
          <p:cNvPr id="4" name="Shape 299">
            <a:extLst>
              <a:ext uri="{FF2B5EF4-FFF2-40B4-BE49-F238E27FC236}">
                <a16:creationId xmlns:a16="http://schemas.microsoft.com/office/drawing/2014/main" id="{0A753925-64A8-0042-840D-7B6372076767}"/>
              </a:ext>
            </a:extLst>
          </p:cNvPr>
          <p:cNvPicPr preferRelativeResize="0"/>
          <p:nvPr/>
        </p:nvPicPr>
        <p:blipFill rotWithShape="1">
          <a:blip r:embed="rId2">
            <a:alphaModFix/>
          </a:blip>
          <a:srcRect/>
          <a:stretch/>
        </p:blipFill>
        <p:spPr>
          <a:xfrm>
            <a:off x="8302885" y="661700"/>
            <a:ext cx="2024775" cy="425824"/>
          </a:xfrm>
          <a:prstGeom prst="rect">
            <a:avLst/>
          </a:prstGeom>
          <a:noFill/>
          <a:ln>
            <a:noFill/>
          </a:ln>
        </p:spPr>
      </p:pic>
      <p:sp>
        <p:nvSpPr>
          <p:cNvPr id="5" name="Rectangle: Rounded Corners 4">
            <a:extLst>
              <a:ext uri="{FF2B5EF4-FFF2-40B4-BE49-F238E27FC236}">
                <a16:creationId xmlns:a16="http://schemas.microsoft.com/office/drawing/2014/main" id="{0FF2EF98-4893-472B-91EC-8CE06EBFB868}"/>
              </a:ext>
            </a:extLst>
          </p:cNvPr>
          <p:cNvSpPr/>
          <p:nvPr/>
        </p:nvSpPr>
        <p:spPr>
          <a:xfrm>
            <a:off x="6096000" y="2663456"/>
            <a:ext cx="5016617" cy="5113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GB" sz="1200" dirty="0"/>
              <a:t>Assessing the columns in the survey table, analysing the columns and deciding where to draw data from.</a:t>
            </a:r>
          </a:p>
        </p:txBody>
      </p:sp>
      <p:sp>
        <p:nvSpPr>
          <p:cNvPr id="6" name="Rectangle: Rounded Corners 5">
            <a:extLst>
              <a:ext uri="{FF2B5EF4-FFF2-40B4-BE49-F238E27FC236}">
                <a16:creationId xmlns:a16="http://schemas.microsoft.com/office/drawing/2014/main" id="{7A0D2E19-88BE-488D-B7E2-BEAF64D4F246}"/>
              </a:ext>
            </a:extLst>
          </p:cNvPr>
          <p:cNvSpPr/>
          <p:nvPr/>
        </p:nvSpPr>
        <p:spPr>
          <a:xfrm>
            <a:off x="6096000" y="3558405"/>
            <a:ext cx="5016617" cy="511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GB" sz="1200" dirty="0"/>
              <a:t>Drawing on the data from the survey table and generating a funnel showing completed and incomplete questions.</a:t>
            </a:r>
          </a:p>
        </p:txBody>
      </p:sp>
      <p:sp>
        <p:nvSpPr>
          <p:cNvPr id="7" name="Rectangle: Rounded Corners 6">
            <a:extLst>
              <a:ext uri="{FF2B5EF4-FFF2-40B4-BE49-F238E27FC236}">
                <a16:creationId xmlns:a16="http://schemas.microsoft.com/office/drawing/2014/main" id="{3D43ACD8-BAE3-4950-9D68-6A59D8CF299C}"/>
              </a:ext>
            </a:extLst>
          </p:cNvPr>
          <p:cNvSpPr/>
          <p:nvPr/>
        </p:nvSpPr>
        <p:spPr>
          <a:xfrm>
            <a:off x="6096000" y="4367335"/>
            <a:ext cx="5016617" cy="653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GB" sz="1200" dirty="0"/>
              <a:t>Combining three tables in order to create an overall funnel for </a:t>
            </a:r>
            <a:r>
              <a:rPr lang="en-GB" sz="1200" dirty="0" err="1"/>
              <a:t>Warby</a:t>
            </a:r>
            <a:r>
              <a:rPr lang="en-GB" sz="1200" dirty="0"/>
              <a:t> Parker. Analysing the 3 &amp; 5 pair test whilst also generating conversion rates which </a:t>
            </a:r>
            <a:r>
              <a:rPr lang="en-GB" sz="1200" dirty="0" err="1"/>
              <a:t>Warby</a:t>
            </a:r>
            <a:r>
              <a:rPr lang="en-GB" sz="1200" dirty="0"/>
              <a:t> Parker can act on </a:t>
            </a:r>
          </a:p>
        </p:txBody>
      </p:sp>
      <p:cxnSp>
        <p:nvCxnSpPr>
          <p:cNvPr id="9" name="Straight Arrow Connector 8">
            <a:extLst>
              <a:ext uri="{FF2B5EF4-FFF2-40B4-BE49-F238E27FC236}">
                <a16:creationId xmlns:a16="http://schemas.microsoft.com/office/drawing/2014/main" id="{9765A325-EB31-40C5-9CE9-F45036E51555}"/>
              </a:ext>
            </a:extLst>
          </p:cNvPr>
          <p:cNvCxnSpPr/>
          <p:nvPr/>
        </p:nvCxnSpPr>
        <p:spPr>
          <a:xfrm>
            <a:off x="5192785" y="2919140"/>
            <a:ext cx="7046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D63323B3-8B4D-4D99-987B-2576D8F0D29E}"/>
              </a:ext>
            </a:extLst>
          </p:cNvPr>
          <p:cNvCxnSpPr/>
          <p:nvPr/>
        </p:nvCxnSpPr>
        <p:spPr>
          <a:xfrm>
            <a:off x="5192785" y="3814090"/>
            <a:ext cx="7046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6D308AC-860E-413B-A092-D3C76A7CFA63}"/>
              </a:ext>
            </a:extLst>
          </p:cNvPr>
          <p:cNvCxnSpPr/>
          <p:nvPr/>
        </p:nvCxnSpPr>
        <p:spPr>
          <a:xfrm>
            <a:off x="5192785" y="4694326"/>
            <a:ext cx="7046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7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D3AD-4E94-4538-86D3-7AFECB1CECC8}"/>
              </a:ext>
            </a:extLst>
          </p:cNvPr>
          <p:cNvSpPr>
            <a:spLocks noGrp="1"/>
          </p:cNvSpPr>
          <p:nvPr>
            <p:ph type="title"/>
          </p:nvPr>
        </p:nvSpPr>
        <p:spPr>
          <a:xfrm>
            <a:off x="646112" y="452718"/>
            <a:ext cx="7656774" cy="1400530"/>
          </a:xfrm>
        </p:spPr>
        <p:txBody>
          <a:bodyPr/>
          <a:lstStyle/>
          <a:p>
            <a:r>
              <a:rPr lang="en-GB" dirty="0"/>
              <a:t>Getting Familiar with the Survey</a:t>
            </a:r>
          </a:p>
        </p:txBody>
      </p:sp>
      <p:sp>
        <p:nvSpPr>
          <p:cNvPr id="4" name="TextBox 3">
            <a:extLst>
              <a:ext uri="{FF2B5EF4-FFF2-40B4-BE49-F238E27FC236}">
                <a16:creationId xmlns:a16="http://schemas.microsoft.com/office/drawing/2014/main" id="{AC2D4337-AFF8-4BCF-A338-63A0F0D81691}"/>
              </a:ext>
            </a:extLst>
          </p:cNvPr>
          <p:cNvSpPr txBox="1"/>
          <p:nvPr/>
        </p:nvSpPr>
        <p:spPr>
          <a:xfrm>
            <a:off x="722023" y="2247417"/>
            <a:ext cx="3375170" cy="3785652"/>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200" dirty="0"/>
              <a:t>Getting familiar with any table is vital for generating the right insights and obtaining the right information. </a:t>
            </a:r>
          </a:p>
          <a:p>
            <a:endParaRPr lang="en-GB" sz="1200" dirty="0"/>
          </a:p>
          <a:p>
            <a:r>
              <a:rPr lang="en-GB" sz="1200" dirty="0"/>
              <a:t>For </a:t>
            </a:r>
            <a:r>
              <a:rPr lang="en-GB" sz="1200" dirty="0" err="1"/>
              <a:t>Warby</a:t>
            </a:r>
            <a:r>
              <a:rPr lang="en-GB" sz="1200" dirty="0"/>
              <a:t> Parker I had no previous knowledge of the survey that they send to their customers.</a:t>
            </a:r>
          </a:p>
          <a:p>
            <a:endParaRPr lang="en-GB" sz="1200" dirty="0"/>
          </a:p>
          <a:p>
            <a:r>
              <a:rPr lang="en-GB" sz="1200" dirty="0"/>
              <a:t>Using the Query to the right allowed me to view the columns and different questions that they ask. </a:t>
            </a:r>
          </a:p>
          <a:p>
            <a:endParaRPr lang="en-GB" sz="1200" dirty="0"/>
          </a:p>
          <a:p>
            <a:r>
              <a:rPr lang="en-GB" sz="1200" dirty="0"/>
              <a:t>A short SELECT statement with a LIMIT on it was required as the dataset was quite large and would’ve taken a long time to load given that I just wanted to see the column names. </a:t>
            </a:r>
          </a:p>
          <a:p>
            <a:endParaRPr lang="en-GB" sz="1200" dirty="0"/>
          </a:p>
          <a:p>
            <a:r>
              <a:rPr lang="en-GB" sz="1200" dirty="0"/>
              <a:t>The columns from the survey table are question, </a:t>
            </a:r>
            <a:r>
              <a:rPr lang="en-GB" sz="1200" dirty="0" err="1"/>
              <a:t>user_id</a:t>
            </a:r>
            <a:r>
              <a:rPr lang="en-GB" sz="1200" dirty="0"/>
              <a:t> &amp; response.</a:t>
            </a:r>
          </a:p>
        </p:txBody>
      </p:sp>
      <p:pic>
        <p:nvPicPr>
          <p:cNvPr id="8" name="Picture 7">
            <a:extLst>
              <a:ext uri="{FF2B5EF4-FFF2-40B4-BE49-F238E27FC236}">
                <a16:creationId xmlns:a16="http://schemas.microsoft.com/office/drawing/2014/main" id="{CF8F1AF3-B964-4738-916A-CF3F098DED4B}"/>
              </a:ext>
            </a:extLst>
          </p:cNvPr>
          <p:cNvPicPr>
            <a:picLocks noChangeAspect="1"/>
          </p:cNvPicPr>
          <p:nvPr/>
        </p:nvPicPr>
        <p:blipFill>
          <a:blip r:embed="rId2"/>
          <a:stretch>
            <a:fillRect/>
          </a:stretch>
        </p:blipFill>
        <p:spPr>
          <a:xfrm>
            <a:off x="4724468" y="4140243"/>
            <a:ext cx="7156833" cy="2265039"/>
          </a:xfrm>
          <a:prstGeom prst="rect">
            <a:avLst/>
          </a:prstGeom>
        </p:spPr>
      </p:pic>
      <p:pic>
        <p:nvPicPr>
          <p:cNvPr id="9" name="Shape 299">
            <a:extLst>
              <a:ext uri="{FF2B5EF4-FFF2-40B4-BE49-F238E27FC236}">
                <a16:creationId xmlns:a16="http://schemas.microsoft.com/office/drawing/2014/main" id="{A483037F-0F02-A14B-B5E7-3165BF43DE52}"/>
              </a:ext>
            </a:extLst>
          </p:cNvPr>
          <p:cNvPicPr preferRelativeResize="0"/>
          <p:nvPr/>
        </p:nvPicPr>
        <p:blipFill rotWithShape="1">
          <a:blip r:embed="rId3">
            <a:alphaModFix/>
          </a:blip>
          <a:srcRect/>
          <a:stretch/>
        </p:blipFill>
        <p:spPr>
          <a:xfrm>
            <a:off x="8302885" y="661700"/>
            <a:ext cx="2024775" cy="425824"/>
          </a:xfrm>
          <a:prstGeom prst="rect">
            <a:avLst/>
          </a:prstGeom>
          <a:noFill/>
          <a:ln>
            <a:noFill/>
          </a:ln>
        </p:spPr>
      </p:pic>
      <p:pic>
        <p:nvPicPr>
          <p:cNvPr id="12" name="Picture 11">
            <a:extLst>
              <a:ext uri="{FF2B5EF4-FFF2-40B4-BE49-F238E27FC236}">
                <a16:creationId xmlns:a16="http://schemas.microsoft.com/office/drawing/2014/main" id="{7605B7C7-B82A-E749-819C-46F7B8E6B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3762" y="1992182"/>
            <a:ext cx="3758245" cy="1013560"/>
          </a:xfrm>
          <a:prstGeom prst="rect">
            <a:avLst/>
          </a:prstGeom>
        </p:spPr>
      </p:pic>
      <p:sp>
        <p:nvSpPr>
          <p:cNvPr id="10" name="Arrow: Right 9">
            <a:extLst>
              <a:ext uri="{FF2B5EF4-FFF2-40B4-BE49-F238E27FC236}">
                <a16:creationId xmlns:a16="http://schemas.microsoft.com/office/drawing/2014/main" id="{C9061A81-382D-462D-95E3-C066C8AB9FAD}"/>
              </a:ext>
            </a:extLst>
          </p:cNvPr>
          <p:cNvSpPr/>
          <p:nvPr/>
        </p:nvSpPr>
        <p:spPr>
          <a:xfrm rot="5400000">
            <a:off x="8156510" y="3359073"/>
            <a:ext cx="304436" cy="427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72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917F-D2BF-4C07-8CE5-6617E700C537}"/>
              </a:ext>
            </a:extLst>
          </p:cNvPr>
          <p:cNvSpPr>
            <a:spLocks noGrp="1"/>
          </p:cNvSpPr>
          <p:nvPr>
            <p:ph type="title"/>
          </p:nvPr>
        </p:nvSpPr>
        <p:spPr/>
        <p:txBody>
          <a:bodyPr/>
          <a:lstStyle/>
          <a:p>
            <a:r>
              <a:rPr lang="en-GB" dirty="0"/>
              <a:t>Analysing the quiz answer </a:t>
            </a:r>
            <a:br>
              <a:rPr lang="en-GB" dirty="0"/>
            </a:br>
            <a:r>
              <a:rPr lang="en-GB" dirty="0"/>
              <a:t>funnel</a:t>
            </a:r>
          </a:p>
        </p:txBody>
      </p:sp>
      <p:pic>
        <p:nvPicPr>
          <p:cNvPr id="11" name="Shape 299">
            <a:extLst>
              <a:ext uri="{FF2B5EF4-FFF2-40B4-BE49-F238E27FC236}">
                <a16:creationId xmlns:a16="http://schemas.microsoft.com/office/drawing/2014/main" id="{9B4618F9-EBD0-734E-9CFC-A3FAFEFDC9F8}"/>
              </a:ext>
            </a:extLst>
          </p:cNvPr>
          <p:cNvPicPr preferRelativeResize="0"/>
          <p:nvPr/>
        </p:nvPicPr>
        <p:blipFill rotWithShape="1">
          <a:blip r:embed="rId2">
            <a:alphaModFix/>
          </a:blip>
          <a:srcRect/>
          <a:stretch/>
        </p:blipFill>
        <p:spPr>
          <a:xfrm>
            <a:off x="8302885" y="661700"/>
            <a:ext cx="2024775" cy="425824"/>
          </a:xfrm>
          <a:prstGeom prst="rect">
            <a:avLst/>
          </a:prstGeom>
          <a:noFill/>
          <a:ln>
            <a:noFill/>
          </a:ln>
        </p:spPr>
      </p:pic>
      <p:sp>
        <p:nvSpPr>
          <p:cNvPr id="12" name="TextBox 11">
            <a:extLst>
              <a:ext uri="{FF2B5EF4-FFF2-40B4-BE49-F238E27FC236}">
                <a16:creationId xmlns:a16="http://schemas.microsoft.com/office/drawing/2014/main" id="{19F6D738-E005-42E8-8E24-1C453C07FBAB}"/>
              </a:ext>
            </a:extLst>
          </p:cNvPr>
          <p:cNvSpPr txBox="1"/>
          <p:nvPr/>
        </p:nvSpPr>
        <p:spPr>
          <a:xfrm>
            <a:off x="175308" y="2357770"/>
            <a:ext cx="3375170" cy="3785652"/>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200" dirty="0" err="1"/>
              <a:t>Warby</a:t>
            </a:r>
            <a:r>
              <a:rPr lang="en-GB" sz="1200" dirty="0"/>
              <a:t> Parker wanted to assess their quiz funnel to measure the amount of people who answer the first question in comparison to the last. </a:t>
            </a:r>
          </a:p>
          <a:p>
            <a:endParaRPr lang="en-GB" sz="1200" dirty="0"/>
          </a:p>
          <a:p>
            <a:r>
              <a:rPr lang="en-GB" sz="1200" dirty="0"/>
              <a:t>To do this I needed to write a query that would return the amount of responses for each answer.</a:t>
            </a:r>
          </a:p>
          <a:p>
            <a:endParaRPr lang="en-GB" sz="1200" dirty="0"/>
          </a:p>
          <a:p>
            <a:r>
              <a:rPr lang="en-GB" sz="1200" dirty="0"/>
              <a:t>In order to assess the amount of people that answered each question or the ‘give up’ rate I needed to use a COUNT statement grouped by each question. </a:t>
            </a:r>
          </a:p>
          <a:p>
            <a:endParaRPr lang="en-GB" sz="1200" dirty="0"/>
          </a:p>
          <a:p>
            <a:r>
              <a:rPr lang="en-GB" sz="1200" b="1" u="sng" dirty="0"/>
              <a:t>RESULTS</a:t>
            </a:r>
          </a:p>
          <a:p>
            <a:endParaRPr lang="en-GB" sz="1200" dirty="0"/>
          </a:p>
          <a:p>
            <a:r>
              <a:rPr lang="en-GB" sz="1200" dirty="0"/>
              <a:t>The results to the right show that there is a tendency for customers to give up. Almost half of those who answered the first question don’t end up answering the last. </a:t>
            </a:r>
          </a:p>
        </p:txBody>
      </p:sp>
      <p:pic>
        <p:nvPicPr>
          <p:cNvPr id="1026" name="Picture 2">
            <a:extLst>
              <a:ext uri="{FF2B5EF4-FFF2-40B4-BE49-F238E27FC236}">
                <a16:creationId xmlns:a16="http://schemas.microsoft.com/office/drawing/2014/main" id="{569DBAF8-E310-48E9-A287-C9F98BC72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42" y="4003592"/>
            <a:ext cx="3722353" cy="2301497"/>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ED61A69F-1679-4DD1-A692-F89F5B3F972C}"/>
              </a:ext>
            </a:extLst>
          </p:cNvPr>
          <p:cNvSpPr/>
          <p:nvPr/>
        </p:nvSpPr>
        <p:spPr>
          <a:xfrm>
            <a:off x="4257964" y="1296506"/>
            <a:ext cx="7601709" cy="548765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14" name="Arrow: Right 13">
            <a:extLst>
              <a:ext uri="{FF2B5EF4-FFF2-40B4-BE49-F238E27FC236}">
                <a16:creationId xmlns:a16="http://schemas.microsoft.com/office/drawing/2014/main" id="{E043CA16-A97C-47CB-80AB-911DAB7B4759}"/>
              </a:ext>
            </a:extLst>
          </p:cNvPr>
          <p:cNvSpPr/>
          <p:nvPr/>
        </p:nvSpPr>
        <p:spPr>
          <a:xfrm>
            <a:off x="3752003" y="3826412"/>
            <a:ext cx="304436" cy="427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E74F9436-7763-46E8-AD61-627E76E0309E}"/>
              </a:ext>
            </a:extLst>
          </p:cNvPr>
          <p:cNvPicPr>
            <a:picLocks noChangeAspect="1"/>
          </p:cNvPicPr>
          <p:nvPr/>
        </p:nvPicPr>
        <p:blipFill>
          <a:blip r:embed="rId4"/>
          <a:stretch>
            <a:fillRect/>
          </a:stretch>
        </p:blipFill>
        <p:spPr>
          <a:xfrm>
            <a:off x="6529495" y="1680668"/>
            <a:ext cx="3058645" cy="763123"/>
          </a:xfrm>
          <a:prstGeom prst="rect">
            <a:avLst/>
          </a:prstGeom>
        </p:spPr>
      </p:pic>
      <p:pic>
        <p:nvPicPr>
          <p:cNvPr id="6" name="Picture 5">
            <a:extLst>
              <a:ext uri="{FF2B5EF4-FFF2-40B4-BE49-F238E27FC236}">
                <a16:creationId xmlns:a16="http://schemas.microsoft.com/office/drawing/2014/main" id="{49323EFF-3614-4DCF-A645-739D62E1551E}"/>
              </a:ext>
            </a:extLst>
          </p:cNvPr>
          <p:cNvPicPr>
            <a:picLocks noChangeAspect="1"/>
          </p:cNvPicPr>
          <p:nvPr/>
        </p:nvPicPr>
        <p:blipFill>
          <a:blip r:embed="rId5"/>
          <a:stretch>
            <a:fillRect/>
          </a:stretch>
        </p:blipFill>
        <p:spPr>
          <a:xfrm>
            <a:off x="5008768" y="2697036"/>
            <a:ext cx="6100098" cy="1034903"/>
          </a:xfrm>
          <a:prstGeom prst="rect">
            <a:avLst/>
          </a:prstGeom>
        </p:spPr>
      </p:pic>
    </p:spTree>
    <p:extLst>
      <p:ext uri="{BB962C8B-B14F-4D97-AF65-F5344CB8AC3E}">
        <p14:creationId xmlns:p14="http://schemas.microsoft.com/office/powerpoint/2010/main" val="353264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754DEB-55AE-4241-8750-8C195C65D55D}"/>
              </a:ext>
            </a:extLst>
          </p:cNvPr>
          <p:cNvGraphicFramePr>
            <a:graphicFrameLocks noGrp="1"/>
          </p:cNvGraphicFramePr>
          <p:nvPr>
            <p:extLst>
              <p:ext uri="{D42A27DB-BD31-4B8C-83A1-F6EECF244321}">
                <p14:modId xmlns:p14="http://schemas.microsoft.com/office/powerpoint/2010/main" val="3354451838"/>
              </p:ext>
            </p:extLst>
          </p:nvPr>
        </p:nvGraphicFramePr>
        <p:xfrm>
          <a:off x="6902634" y="2286001"/>
          <a:ext cx="4222539" cy="3222702"/>
        </p:xfrm>
        <a:graphic>
          <a:graphicData uri="http://schemas.openxmlformats.org/drawingml/2006/table">
            <a:tbl>
              <a:tblPr>
                <a:tableStyleId>{775DCB02-9BB8-47FD-8907-85C794F793BA}</a:tableStyleId>
              </a:tblPr>
              <a:tblGrid>
                <a:gridCol w="1842231">
                  <a:extLst>
                    <a:ext uri="{9D8B030D-6E8A-4147-A177-3AD203B41FA5}">
                      <a16:colId xmlns:a16="http://schemas.microsoft.com/office/drawing/2014/main" val="1986970774"/>
                    </a:ext>
                  </a:extLst>
                </a:gridCol>
                <a:gridCol w="1468312">
                  <a:extLst>
                    <a:ext uri="{9D8B030D-6E8A-4147-A177-3AD203B41FA5}">
                      <a16:colId xmlns:a16="http://schemas.microsoft.com/office/drawing/2014/main" val="3425962494"/>
                    </a:ext>
                  </a:extLst>
                </a:gridCol>
                <a:gridCol w="911996">
                  <a:extLst>
                    <a:ext uri="{9D8B030D-6E8A-4147-A177-3AD203B41FA5}">
                      <a16:colId xmlns:a16="http://schemas.microsoft.com/office/drawing/2014/main" val="237470812"/>
                    </a:ext>
                  </a:extLst>
                </a:gridCol>
              </a:tblGrid>
              <a:tr h="314221">
                <a:tc>
                  <a:txBody>
                    <a:bodyPr/>
                    <a:lstStyle/>
                    <a:p>
                      <a:pPr rtl="0" fontAlgn="b"/>
                      <a:r>
                        <a:rPr lang="en-GB" sz="1000" b="1" dirty="0">
                          <a:effectLst/>
                        </a:rPr>
                        <a:t>Question</a:t>
                      </a:r>
                      <a:endParaRPr lang="en-GB" sz="1000" b="1" dirty="0">
                        <a:solidFill>
                          <a:srgbClr val="000000"/>
                        </a:solidFill>
                        <a:effectLst/>
                      </a:endParaRPr>
                    </a:p>
                  </a:txBody>
                  <a:tcPr marL="22857" marR="22857" marT="15238" marB="15238" anchor="b"/>
                </a:tc>
                <a:tc>
                  <a:txBody>
                    <a:bodyPr/>
                    <a:lstStyle/>
                    <a:p>
                      <a:pPr rtl="0" fontAlgn="b"/>
                      <a:r>
                        <a:rPr lang="en-GB" sz="1000" b="1">
                          <a:effectLst/>
                        </a:rPr>
                        <a:t>Quiz Funnel </a:t>
                      </a:r>
                      <a:endParaRPr lang="en-GB" sz="1000" b="1">
                        <a:solidFill>
                          <a:srgbClr val="000000"/>
                        </a:solidFill>
                        <a:effectLst/>
                      </a:endParaRPr>
                    </a:p>
                  </a:txBody>
                  <a:tcPr marL="22857" marR="22857" marT="15238" marB="15238" anchor="b"/>
                </a:tc>
                <a:tc>
                  <a:txBody>
                    <a:bodyPr/>
                    <a:lstStyle/>
                    <a:p>
                      <a:pPr rtl="0" fontAlgn="b"/>
                      <a:r>
                        <a:rPr lang="en-GB" sz="1000" b="1">
                          <a:effectLst/>
                        </a:rPr>
                        <a:t>Percentage</a:t>
                      </a:r>
                      <a:endParaRPr lang="en-GB" sz="1000" b="1">
                        <a:solidFill>
                          <a:srgbClr val="000000"/>
                        </a:solidFill>
                        <a:effectLst/>
                      </a:endParaRPr>
                    </a:p>
                  </a:txBody>
                  <a:tcPr marL="22857" marR="22857" marT="15238" marB="15238" anchor="b"/>
                </a:tc>
                <a:extLst>
                  <a:ext uri="{0D108BD9-81ED-4DB2-BD59-A6C34878D82A}">
                    <a16:rowId xmlns:a16="http://schemas.microsoft.com/office/drawing/2014/main" val="1655316950"/>
                  </a:ext>
                </a:extLst>
              </a:tr>
              <a:tr h="641699">
                <a:tc>
                  <a:txBody>
                    <a:bodyPr/>
                    <a:lstStyle/>
                    <a:p>
                      <a:pPr rtl="0" fontAlgn="b"/>
                      <a:r>
                        <a:rPr lang="en-GB" sz="1000" b="1" dirty="0">
                          <a:effectLst/>
                        </a:rPr>
                        <a:t>1. What are you looking for?</a:t>
                      </a:r>
                      <a:endParaRPr lang="en-GB" sz="1000" b="1" dirty="0">
                        <a:solidFill>
                          <a:srgbClr val="000000"/>
                        </a:solidFill>
                        <a:effectLst/>
                      </a:endParaRPr>
                    </a:p>
                  </a:txBody>
                  <a:tcPr marL="22857" marR="22857" marT="15238" marB="15238" anchor="b"/>
                </a:tc>
                <a:tc>
                  <a:txBody>
                    <a:bodyPr/>
                    <a:lstStyle/>
                    <a:p>
                      <a:pPr algn="r" rtl="0" fontAlgn="b"/>
                      <a:r>
                        <a:rPr lang="en-GB" sz="1000" b="1" dirty="0">
                          <a:effectLst/>
                        </a:rPr>
                        <a:t>500</a:t>
                      </a:r>
                      <a:endParaRPr lang="en-GB" sz="1000" b="1" dirty="0">
                        <a:solidFill>
                          <a:srgbClr val="000000"/>
                        </a:solidFill>
                        <a:effectLst/>
                      </a:endParaRPr>
                    </a:p>
                  </a:txBody>
                  <a:tcPr marL="22857" marR="22857" marT="15238" marB="15238" anchor="b"/>
                </a:tc>
                <a:tc>
                  <a:txBody>
                    <a:bodyPr/>
                    <a:lstStyle/>
                    <a:p>
                      <a:pPr algn="r" rtl="0" fontAlgn="b"/>
                      <a:r>
                        <a:rPr lang="en-GB" sz="1000" b="1" dirty="0">
                          <a:effectLst/>
                        </a:rPr>
                        <a:t>100.00%</a:t>
                      </a:r>
                      <a:endParaRPr lang="en-GB" sz="1000" b="1" dirty="0">
                        <a:solidFill>
                          <a:srgbClr val="000000"/>
                        </a:solidFill>
                        <a:effectLst/>
                      </a:endParaRPr>
                    </a:p>
                  </a:txBody>
                  <a:tcPr marL="22857" marR="22857" marT="15238" marB="15238" anchor="b"/>
                </a:tc>
                <a:extLst>
                  <a:ext uri="{0D108BD9-81ED-4DB2-BD59-A6C34878D82A}">
                    <a16:rowId xmlns:a16="http://schemas.microsoft.com/office/drawing/2014/main" val="269480033"/>
                  </a:ext>
                </a:extLst>
              </a:tr>
              <a:tr h="341685">
                <a:tc>
                  <a:txBody>
                    <a:bodyPr/>
                    <a:lstStyle/>
                    <a:p>
                      <a:pPr rtl="0" fontAlgn="b"/>
                      <a:r>
                        <a:rPr lang="en-GB" sz="1000" b="1" dirty="0">
                          <a:effectLst/>
                        </a:rPr>
                        <a:t>2. What's your fit?</a:t>
                      </a:r>
                      <a:endParaRPr lang="en-GB" sz="1000" b="1" dirty="0">
                        <a:solidFill>
                          <a:srgbClr val="000000"/>
                        </a:solidFill>
                        <a:effectLst/>
                      </a:endParaRPr>
                    </a:p>
                  </a:txBody>
                  <a:tcPr marL="22857" marR="22857" marT="15238" marB="15238" anchor="b"/>
                </a:tc>
                <a:tc>
                  <a:txBody>
                    <a:bodyPr/>
                    <a:lstStyle/>
                    <a:p>
                      <a:pPr algn="r" rtl="0" fontAlgn="b"/>
                      <a:r>
                        <a:rPr lang="en-GB" sz="1000" b="1" dirty="0">
                          <a:effectLst/>
                        </a:rPr>
                        <a:t>475</a:t>
                      </a:r>
                      <a:endParaRPr lang="en-GB" sz="1000" b="1" dirty="0">
                        <a:solidFill>
                          <a:srgbClr val="000000"/>
                        </a:solidFill>
                        <a:effectLst/>
                      </a:endParaRPr>
                    </a:p>
                  </a:txBody>
                  <a:tcPr marL="22857" marR="22857" marT="15238" marB="15238" anchor="b"/>
                </a:tc>
                <a:tc>
                  <a:txBody>
                    <a:bodyPr/>
                    <a:lstStyle/>
                    <a:p>
                      <a:pPr algn="r" rtl="0" fontAlgn="b"/>
                      <a:r>
                        <a:rPr lang="en-GB" sz="1000" b="1" dirty="0">
                          <a:effectLst/>
                        </a:rPr>
                        <a:t>95.00%</a:t>
                      </a:r>
                      <a:endParaRPr lang="en-GB" sz="1000" b="1" dirty="0">
                        <a:solidFill>
                          <a:srgbClr val="000000"/>
                        </a:solidFill>
                        <a:effectLst/>
                      </a:endParaRPr>
                    </a:p>
                  </a:txBody>
                  <a:tcPr marL="22857" marR="22857" marT="15238" marB="15238" anchor="b"/>
                </a:tc>
                <a:extLst>
                  <a:ext uri="{0D108BD9-81ED-4DB2-BD59-A6C34878D82A}">
                    <a16:rowId xmlns:a16="http://schemas.microsoft.com/office/drawing/2014/main" val="2772456398"/>
                  </a:ext>
                </a:extLst>
              </a:tr>
              <a:tr h="641699">
                <a:tc>
                  <a:txBody>
                    <a:bodyPr/>
                    <a:lstStyle/>
                    <a:p>
                      <a:pPr rtl="0" fontAlgn="b"/>
                      <a:r>
                        <a:rPr lang="en-GB" sz="1000" b="1" dirty="0">
                          <a:effectLst/>
                        </a:rPr>
                        <a:t>3. Which shapes do you like?</a:t>
                      </a:r>
                      <a:endParaRPr lang="en-GB" sz="1000" b="1" dirty="0">
                        <a:solidFill>
                          <a:srgbClr val="000000"/>
                        </a:solidFill>
                        <a:effectLst/>
                      </a:endParaRPr>
                    </a:p>
                  </a:txBody>
                  <a:tcPr marL="22857" marR="22857" marT="15238" marB="15238" anchor="b"/>
                </a:tc>
                <a:tc>
                  <a:txBody>
                    <a:bodyPr/>
                    <a:lstStyle/>
                    <a:p>
                      <a:pPr algn="r" rtl="0" fontAlgn="b"/>
                      <a:r>
                        <a:rPr lang="en-GB" sz="1000" b="1" dirty="0">
                          <a:effectLst/>
                        </a:rPr>
                        <a:t>380</a:t>
                      </a:r>
                      <a:endParaRPr lang="en-GB" sz="1000" b="1" dirty="0">
                        <a:solidFill>
                          <a:srgbClr val="000000"/>
                        </a:solidFill>
                        <a:effectLst/>
                      </a:endParaRPr>
                    </a:p>
                  </a:txBody>
                  <a:tcPr marL="22857" marR="22857" marT="15238" marB="15238" anchor="b"/>
                </a:tc>
                <a:tc>
                  <a:txBody>
                    <a:bodyPr/>
                    <a:lstStyle/>
                    <a:p>
                      <a:pPr algn="r" rtl="0" fontAlgn="b"/>
                      <a:r>
                        <a:rPr lang="en-GB" sz="1000" b="1" dirty="0">
                          <a:effectLst/>
                        </a:rPr>
                        <a:t>76.00%</a:t>
                      </a:r>
                      <a:endParaRPr lang="en-GB" sz="1000" b="1" dirty="0">
                        <a:solidFill>
                          <a:srgbClr val="000000"/>
                        </a:solidFill>
                        <a:effectLst/>
                      </a:endParaRPr>
                    </a:p>
                  </a:txBody>
                  <a:tcPr marL="22857" marR="22857" marT="15238" marB="15238" anchor="b"/>
                </a:tc>
                <a:extLst>
                  <a:ext uri="{0D108BD9-81ED-4DB2-BD59-A6C34878D82A}">
                    <a16:rowId xmlns:a16="http://schemas.microsoft.com/office/drawing/2014/main" val="1786091858"/>
                  </a:ext>
                </a:extLst>
              </a:tr>
              <a:tr h="641699">
                <a:tc>
                  <a:txBody>
                    <a:bodyPr/>
                    <a:lstStyle/>
                    <a:p>
                      <a:pPr rtl="0" fontAlgn="b"/>
                      <a:r>
                        <a:rPr lang="en-GB" sz="1000" b="1">
                          <a:effectLst/>
                        </a:rPr>
                        <a:t>4. Which colors do you like?</a:t>
                      </a:r>
                      <a:endParaRPr lang="en-GB" sz="1000" b="1">
                        <a:solidFill>
                          <a:srgbClr val="000000"/>
                        </a:solidFill>
                        <a:effectLst/>
                      </a:endParaRPr>
                    </a:p>
                  </a:txBody>
                  <a:tcPr marL="22857" marR="22857" marT="15238" marB="15238" anchor="b"/>
                </a:tc>
                <a:tc>
                  <a:txBody>
                    <a:bodyPr/>
                    <a:lstStyle/>
                    <a:p>
                      <a:pPr algn="r" rtl="0" fontAlgn="b"/>
                      <a:r>
                        <a:rPr lang="en-GB" sz="1000" b="1" dirty="0">
                          <a:effectLst/>
                        </a:rPr>
                        <a:t>361</a:t>
                      </a:r>
                      <a:endParaRPr lang="en-GB" sz="1000" b="1" dirty="0">
                        <a:solidFill>
                          <a:srgbClr val="000000"/>
                        </a:solidFill>
                        <a:effectLst/>
                      </a:endParaRPr>
                    </a:p>
                  </a:txBody>
                  <a:tcPr marL="22857" marR="22857" marT="15238" marB="15238" anchor="b"/>
                </a:tc>
                <a:tc>
                  <a:txBody>
                    <a:bodyPr/>
                    <a:lstStyle/>
                    <a:p>
                      <a:pPr algn="r" rtl="0" fontAlgn="b"/>
                      <a:r>
                        <a:rPr lang="en-GB" sz="1000" b="1" dirty="0">
                          <a:effectLst/>
                        </a:rPr>
                        <a:t>72.20%</a:t>
                      </a:r>
                      <a:endParaRPr lang="en-GB" sz="1000" b="1" dirty="0">
                        <a:solidFill>
                          <a:srgbClr val="000000"/>
                        </a:solidFill>
                        <a:effectLst/>
                      </a:endParaRPr>
                    </a:p>
                  </a:txBody>
                  <a:tcPr marL="22857" marR="22857" marT="15238" marB="15238" anchor="b"/>
                </a:tc>
                <a:extLst>
                  <a:ext uri="{0D108BD9-81ED-4DB2-BD59-A6C34878D82A}">
                    <a16:rowId xmlns:a16="http://schemas.microsoft.com/office/drawing/2014/main" val="273324375"/>
                  </a:ext>
                </a:extLst>
              </a:tr>
              <a:tr h="641699">
                <a:tc>
                  <a:txBody>
                    <a:bodyPr/>
                    <a:lstStyle/>
                    <a:p>
                      <a:pPr rtl="0" fontAlgn="b"/>
                      <a:r>
                        <a:rPr lang="en-GB" sz="1000" b="1">
                          <a:effectLst/>
                        </a:rPr>
                        <a:t>5. When was your last eye exam?</a:t>
                      </a:r>
                      <a:endParaRPr lang="en-GB" sz="1000" b="1">
                        <a:solidFill>
                          <a:srgbClr val="000000"/>
                        </a:solidFill>
                        <a:effectLst/>
                      </a:endParaRPr>
                    </a:p>
                  </a:txBody>
                  <a:tcPr marL="22857" marR="22857" marT="15238" marB="15238" anchor="b"/>
                </a:tc>
                <a:tc>
                  <a:txBody>
                    <a:bodyPr/>
                    <a:lstStyle/>
                    <a:p>
                      <a:pPr algn="r" rtl="0" fontAlgn="b"/>
                      <a:r>
                        <a:rPr lang="en-GB" sz="1000" b="1">
                          <a:effectLst/>
                        </a:rPr>
                        <a:t>270</a:t>
                      </a:r>
                      <a:endParaRPr lang="en-GB" sz="1000" b="1">
                        <a:solidFill>
                          <a:srgbClr val="000000"/>
                        </a:solidFill>
                        <a:effectLst/>
                      </a:endParaRPr>
                    </a:p>
                  </a:txBody>
                  <a:tcPr marL="22857" marR="22857" marT="15238" marB="15238" anchor="b"/>
                </a:tc>
                <a:tc>
                  <a:txBody>
                    <a:bodyPr/>
                    <a:lstStyle/>
                    <a:p>
                      <a:pPr algn="r" rtl="0" fontAlgn="b"/>
                      <a:r>
                        <a:rPr lang="en-GB" sz="1000" b="1" dirty="0">
                          <a:effectLst/>
                        </a:rPr>
                        <a:t>54.00%</a:t>
                      </a:r>
                      <a:endParaRPr lang="en-GB" sz="1000" b="1" dirty="0">
                        <a:solidFill>
                          <a:srgbClr val="000000"/>
                        </a:solidFill>
                        <a:effectLst/>
                      </a:endParaRPr>
                    </a:p>
                  </a:txBody>
                  <a:tcPr marL="22857" marR="22857" marT="15238" marB="15238" anchor="b"/>
                </a:tc>
                <a:extLst>
                  <a:ext uri="{0D108BD9-81ED-4DB2-BD59-A6C34878D82A}">
                    <a16:rowId xmlns:a16="http://schemas.microsoft.com/office/drawing/2014/main" val="1133050369"/>
                  </a:ext>
                </a:extLst>
              </a:tr>
            </a:tbl>
          </a:graphicData>
        </a:graphic>
      </p:graphicFrame>
      <p:pic>
        <p:nvPicPr>
          <p:cNvPr id="6" name="Shape 299">
            <a:extLst>
              <a:ext uri="{FF2B5EF4-FFF2-40B4-BE49-F238E27FC236}">
                <a16:creationId xmlns:a16="http://schemas.microsoft.com/office/drawing/2014/main" id="{EDA04B6B-6882-534F-8719-A3403B16B0EA}"/>
              </a:ext>
            </a:extLst>
          </p:cNvPr>
          <p:cNvPicPr preferRelativeResize="0"/>
          <p:nvPr/>
        </p:nvPicPr>
        <p:blipFill rotWithShape="1">
          <a:blip r:embed="rId2">
            <a:alphaModFix/>
          </a:blip>
          <a:srcRect/>
          <a:stretch/>
        </p:blipFill>
        <p:spPr>
          <a:xfrm>
            <a:off x="8302885" y="661700"/>
            <a:ext cx="2024775" cy="425824"/>
          </a:xfrm>
          <a:prstGeom prst="rect">
            <a:avLst/>
          </a:prstGeom>
          <a:noFill/>
          <a:ln>
            <a:noFill/>
          </a:ln>
        </p:spPr>
      </p:pic>
      <p:sp>
        <p:nvSpPr>
          <p:cNvPr id="7" name="TextBox 6">
            <a:extLst>
              <a:ext uri="{FF2B5EF4-FFF2-40B4-BE49-F238E27FC236}">
                <a16:creationId xmlns:a16="http://schemas.microsoft.com/office/drawing/2014/main" id="{5C1FCE59-F902-014A-B498-BCBCB17B415E}"/>
              </a:ext>
            </a:extLst>
          </p:cNvPr>
          <p:cNvSpPr txBox="1"/>
          <p:nvPr/>
        </p:nvSpPr>
        <p:spPr>
          <a:xfrm>
            <a:off x="722023" y="2005648"/>
            <a:ext cx="5087762" cy="3785652"/>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200" dirty="0"/>
              <a:t>These results generated in an excel sheet emphasise the point that I made in the previous slide. </a:t>
            </a:r>
          </a:p>
          <a:p>
            <a:endParaRPr lang="en-GB" sz="1200" dirty="0"/>
          </a:p>
          <a:p>
            <a:r>
              <a:rPr lang="en-GB" sz="1200" b="1" u="sng" dirty="0"/>
              <a:t>INSIGHTS</a:t>
            </a:r>
          </a:p>
          <a:p>
            <a:endParaRPr lang="en-GB" sz="1200" dirty="0"/>
          </a:p>
          <a:p>
            <a:pPr marL="285750" indent="-285750">
              <a:buFontTx/>
              <a:buChar char="-"/>
            </a:pPr>
            <a:r>
              <a:rPr lang="en-GB" sz="1200" dirty="0"/>
              <a:t>The give up rate is low (5%) from question 1 to 2 and it seems once someone has got to question 3 they are likely to answer question 4 with number of responses only dropping by 3.8%. </a:t>
            </a:r>
          </a:p>
          <a:p>
            <a:pPr marL="285750" indent="-285750">
              <a:buFontTx/>
              <a:buChar char="-"/>
            </a:pPr>
            <a:r>
              <a:rPr lang="en-GB" sz="1200" dirty="0"/>
              <a:t>46% of people who answer the first question don’t answer the last. </a:t>
            </a:r>
          </a:p>
          <a:p>
            <a:pPr marL="285750" indent="-285750">
              <a:buFontTx/>
              <a:buChar char="-"/>
            </a:pPr>
            <a:endParaRPr lang="en-GB" sz="1200" dirty="0"/>
          </a:p>
          <a:p>
            <a:r>
              <a:rPr lang="en-GB" sz="1200" b="1" u="sng" dirty="0"/>
              <a:t>ACTIONS</a:t>
            </a:r>
          </a:p>
          <a:p>
            <a:endParaRPr lang="en-GB" sz="1200" dirty="0"/>
          </a:p>
          <a:p>
            <a:pPr marL="285750" indent="-285750">
              <a:buFontTx/>
              <a:buChar char="-"/>
            </a:pPr>
            <a:r>
              <a:rPr lang="en-GB" sz="1200" dirty="0"/>
              <a:t>There is an action for </a:t>
            </a:r>
            <a:r>
              <a:rPr lang="en-GB" sz="1200" dirty="0" err="1"/>
              <a:t>Warby</a:t>
            </a:r>
            <a:r>
              <a:rPr lang="en-GB" sz="1200" dirty="0"/>
              <a:t> Parker to add an aspect to the quiz to keep customers engaged so that they answer all of the questions. </a:t>
            </a:r>
          </a:p>
          <a:p>
            <a:pPr marL="285750" indent="-285750">
              <a:buFontTx/>
              <a:buChar char="-"/>
            </a:pPr>
            <a:endParaRPr lang="en-GB" sz="1200" dirty="0"/>
          </a:p>
          <a:p>
            <a:pPr marL="285750" indent="-285750">
              <a:buFontTx/>
              <a:buChar char="-"/>
            </a:pPr>
            <a:r>
              <a:rPr lang="en-GB" sz="1200" dirty="0"/>
              <a:t>They could potentially test different ways of doing this via A/B testing to see which action has the largest effect on the above percentages. </a:t>
            </a:r>
          </a:p>
        </p:txBody>
      </p:sp>
      <p:sp>
        <p:nvSpPr>
          <p:cNvPr id="9" name="Title 1">
            <a:extLst>
              <a:ext uri="{FF2B5EF4-FFF2-40B4-BE49-F238E27FC236}">
                <a16:creationId xmlns:a16="http://schemas.microsoft.com/office/drawing/2014/main" id="{827071EE-F795-3D46-B7E5-63F8DF3225F9}"/>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Funnel Percentages</a:t>
            </a:r>
          </a:p>
        </p:txBody>
      </p:sp>
    </p:spTree>
    <p:extLst>
      <p:ext uri="{BB962C8B-B14F-4D97-AF65-F5344CB8AC3E}">
        <p14:creationId xmlns:p14="http://schemas.microsoft.com/office/powerpoint/2010/main" val="93788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8CDA-C6E1-4A22-8131-7BC2413D6B36}"/>
              </a:ext>
            </a:extLst>
          </p:cNvPr>
          <p:cNvSpPr>
            <a:spLocks noGrp="1"/>
          </p:cNvSpPr>
          <p:nvPr>
            <p:ph type="title"/>
          </p:nvPr>
        </p:nvSpPr>
        <p:spPr/>
        <p:txBody>
          <a:bodyPr/>
          <a:lstStyle/>
          <a:p>
            <a:r>
              <a:rPr lang="en-GB" dirty="0"/>
              <a:t>Getting familiar with new </a:t>
            </a:r>
            <a:br>
              <a:rPr lang="en-GB" dirty="0"/>
            </a:br>
            <a:r>
              <a:rPr lang="en-GB" dirty="0"/>
              <a:t>tables </a:t>
            </a:r>
          </a:p>
        </p:txBody>
      </p:sp>
      <p:pic>
        <p:nvPicPr>
          <p:cNvPr id="5" name="Picture 4">
            <a:extLst>
              <a:ext uri="{FF2B5EF4-FFF2-40B4-BE49-F238E27FC236}">
                <a16:creationId xmlns:a16="http://schemas.microsoft.com/office/drawing/2014/main" id="{E64A9A8D-DBE0-484E-8C78-D0411036B13B}"/>
              </a:ext>
            </a:extLst>
          </p:cNvPr>
          <p:cNvPicPr>
            <a:picLocks noChangeAspect="1"/>
          </p:cNvPicPr>
          <p:nvPr/>
        </p:nvPicPr>
        <p:blipFill>
          <a:blip r:embed="rId2"/>
          <a:stretch>
            <a:fillRect/>
          </a:stretch>
        </p:blipFill>
        <p:spPr>
          <a:xfrm>
            <a:off x="6608948" y="2370195"/>
            <a:ext cx="5412647" cy="3256449"/>
          </a:xfrm>
          <a:prstGeom prst="rect">
            <a:avLst/>
          </a:prstGeom>
        </p:spPr>
      </p:pic>
      <p:pic>
        <p:nvPicPr>
          <p:cNvPr id="8" name="Shape 299">
            <a:extLst>
              <a:ext uri="{FF2B5EF4-FFF2-40B4-BE49-F238E27FC236}">
                <a16:creationId xmlns:a16="http://schemas.microsoft.com/office/drawing/2014/main" id="{C969F01C-84BE-BD47-ACD6-9B9E993FE973}"/>
              </a:ext>
            </a:extLst>
          </p:cNvPr>
          <p:cNvPicPr preferRelativeResize="0"/>
          <p:nvPr/>
        </p:nvPicPr>
        <p:blipFill rotWithShape="1">
          <a:blip r:embed="rId3">
            <a:alphaModFix/>
          </a:blip>
          <a:srcRect/>
          <a:stretch/>
        </p:blipFill>
        <p:spPr>
          <a:xfrm>
            <a:off x="8302885" y="661700"/>
            <a:ext cx="2024775" cy="425824"/>
          </a:xfrm>
          <a:prstGeom prst="rect">
            <a:avLst/>
          </a:prstGeom>
          <a:noFill/>
          <a:ln>
            <a:noFill/>
          </a:ln>
        </p:spPr>
      </p:pic>
      <p:pic>
        <p:nvPicPr>
          <p:cNvPr id="10" name="Picture 9">
            <a:extLst>
              <a:ext uri="{FF2B5EF4-FFF2-40B4-BE49-F238E27FC236}">
                <a16:creationId xmlns:a16="http://schemas.microsoft.com/office/drawing/2014/main" id="{9739137E-6BCD-2F46-9F8E-A2EEF6370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744" y="2983255"/>
            <a:ext cx="2698851" cy="2030328"/>
          </a:xfrm>
          <a:prstGeom prst="rect">
            <a:avLst/>
          </a:prstGeom>
        </p:spPr>
      </p:pic>
      <p:sp>
        <p:nvSpPr>
          <p:cNvPr id="12" name="TextBox 11">
            <a:extLst>
              <a:ext uri="{FF2B5EF4-FFF2-40B4-BE49-F238E27FC236}">
                <a16:creationId xmlns:a16="http://schemas.microsoft.com/office/drawing/2014/main" id="{BF92E646-160B-7D48-82DA-DD4E1EB384EB}"/>
              </a:ext>
            </a:extLst>
          </p:cNvPr>
          <p:cNvSpPr txBox="1"/>
          <p:nvPr/>
        </p:nvSpPr>
        <p:spPr>
          <a:xfrm>
            <a:off x="374943" y="2844257"/>
            <a:ext cx="3334448" cy="230832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200" dirty="0"/>
              <a:t>I now needed to get familiar with 3 new tables in order to generate a new funnel. </a:t>
            </a:r>
          </a:p>
          <a:p>
            <a:endParaRPr lang="en-GB" sz="1200" dirty="0"/>
          </a:p>
          <a:p>
            <a:r>
              <a:rPr lang="en-GB" sz="1200" dirty="0"/>
              <a:t>Calling all the columns from each of the 3 tables; quiz, </a:t>
            </a:r>
            <a:r>
              <a:rPr lang="en-GB" sz="1200" dirty="0" err="1"/>
              <a:t>home_try_on</a:t>
            </a:r>
            <a:r>
              <a:rPr lang="en-GB" sz="1200" dirty="0"/>
              <a:t> and purchase would allow me to assess which column would be suited to performing a LEFT JOIN on. </a:t>
            </a:r>
          </a:p>
          <a:p>
            <a:endParaRPr lang="en-GB" sz="1200" dirty="0"/>
          </a:p>
          <a:p>
            <a:r>
              <a:rPr lang="en-GB" sz="1200" dirty="0"/>
              <a:t>All tables have the column </a:t>
            </a:r>
            <a:r>
              <a:rPr lang="en-GB" sz="1200" dirty="0" err="1"/>
              <a:t>user_id</a:t>
            </a:r>
            <a:r>
              <a:rPr lang="en-GB" sz="1200" dirty="0"/>
              <a:t>, so it would be simple enough to perform a LEFT JOIN using the </a:t>
            </a:r>
            <a:r>
              <a:rPr lang="en-GB" sz="1200" dirty="0" err="1"/>
              <a:t>user_id</a:t>
            </a:r>
            <a:r>
              <a:rPr lang="en-GB" sz="1200" dirty="0"/>
              <a:t> as a key. </a:t>
            </a:r>
          </a:p>
        </p:txBody>
      </p:sp>
    </p:spTree>
    <p:extLst>
      <p:ext uri="{BB962C8B-B14F-4D97-AF65-F5344CB8AC3E}">
        <p14:creationId xmlns:p14="http://schemas.microsoft.com/office/powerpoint/2010/main" val="44422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6337-BE22-4CB5-B503-E38FA91867B9}"/>
              </a:ext>
            </a:extLst>
          </p:cNvPr>
          <p:cNvSpPr>
            <a:spLocks noGrp="1"/>
          </p:cNvSpPr>
          <p:nvPr>
            <p:ph type="title"/>
          </p:nvPr>
        </p:nvSpPr>
        <p:spPr/>
        <p:txBody>
          <a:bodyPr/>
          <a:lstStyle/>
          <a:p>
            <a:r>
              <a:rPr lang="en-US" dirty="0" err="1"/>
              <a:t>Analysing</a:t>
            </a:r>
            <a:r>
              <a:rPr lang="en-US" dirty="0"/>
              <a:t> the Quiz to Home </a:t>
            </a:r>
            <a:br>
              <a:rPr lang="en-US" dirty="0"/>
            </a:br>
            <a:r>
              <a:rPr lang="en-US" dirty="0"/>
              <a:t>try on to Purchase funnel </a:t>
            </a:r>
            <a:br>
              <a:rPr lang="en-US" dirty="0"/>
            </a:br>
            <a:endParaRPr lang="en-GB" dirty="0"/>
          </a:p>
        </p:txBody>
      </p:sp>
      <p:pic>
        <p:nvPicPr>
          <p:cNvPr id="5" name="Picture 4">
            <a:extLst>
              <a:ext uri="{FF2B5EF4-FFF2-40B4-BE49-F238E27FC236}">
                <a16:creationId xmlns:a16="http://schemas.microsoft.com/office/drawing/2014/main" id="{D60BD05B-ABAC-418D-B0C7-096DC596099E}"/>
              </a:ext>
            </a:extLst>
          </p:cNvPr>
          <p:cNvPicPr>
            <a:picLocks noChangeAspect="1"/>
          </p:cNvPicPr>
          <p:nvPr/>
        </p:nvPicPr>
        <p:blipFill>
          <a:blip r:embed="rId2"/>
          <a:stretch>
            <a:fillRect/>
          </a:stretch>
        </p:blipFill>
        <p:spPr>
          <a:xfrm>
            <a:off x="4931855" y="4194365"/>
            <a:ext cx="6852104" cy="2210091"/>
          </a:xfrm>
          <a:prstGeom prst="rect">
            <a:avLst/>
          </a:prstGeom>
        </p:spPr>
      </p:pic>
      <p:sp>
        <p:nvSpPr>
          <p:cNvPr id="8" name="Arrow: Right 7">
            <a:extLst>
              <a:ext uri="{FF2B5EF4-FFF2-40B4-BE49-F238E27FC236}">
                <a16:creationId xmlns:a16="http://schemas.microsoft.com/office/drawing/2014/main" id="{B4D16FDC-3C49-4E36-A1BE-FE7A8EE550BB}"/>
              </a:ext>
            </a:extLst>
          </p:cNvPr>
          <p:cNvSpPr/>
          <p:nvPr/>
        </p:nvSpPr>
        <p:spPr>
          <a:xfrm rot="5400000">
            <a:off x="8205688" y="3726655"/>
            <a:ext cx="304436" cy="427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Shape 299">
            <a:extLst>
              <a:ext uri="{FF2B5EF4-FFF2-40B4-BE49-F238E27FC236}">
                <a16:creationId xmlns:a16="http://schemas.microsoft.com/office/drawing/2014/main" id="{06259186-C495-004E-929D-AEEF451E789B}"/>
              </a:ext>
            </a:extLst>
          </p:cNvPr>
          <p:cNvPicPr preferRelativeResize="0"/>
          <p:nvPr/>
        </p:nvPicPr>
        <p:blipFill rotWithShape="1">
          <a:blip r:embed="rId3">
            <a:alphaModFix/>
          </a:blip>
          <a:srcRect/>
          <a:stretch/>
        </p:blipFill>
        <p:spPr>
          <a:xfrm>
            <a:off x="8302885" y="661700"/>
            <a:ext cx="2024775" cy="425824"/>
          </a:xfrm>
          <a:prstGeom prst="rect">
            <a:avLst/>
          </a:prstGeom>
          <a:noFill/>
          <a:ln>
            <a:noFill/>
          </a:ln>
        </p:spPr>
      </p:pic>
      <p:sp>
        <p:nvSpPr>
          <p:cNvPr id="10" name="TextBox 9">
            <a:extLst>
              <a:ext uri="{FF2B5EF4-FFF2-40B4-BE49-F238E27FC236}">
                <a16:creationId xmlns:a16="http://schemas.microsoft.com/office/drawing/2014/main" id="{23F86F56-3D25-40AD-B964-5C43A63DF126}"/>
              </a:ext>
            </a:extLst>
          </p:cNvPr>
          <p:cNvSpPr txBox="1"/>
          <p:nvPr/>
        </p:nvSpPr>
        <p:spPr>
          <a:xfrm>
            <a:off x="646111" y="2378483"/>
            <a:ext cx="3931842" cy="3631763"/>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200" dirty="0"/>
              <a:t>In order for </a:t>
            </a:r>
            <a:r>
              <a:rPr lang="en-GB" sz="1200" dirty="0" err="1"/>
              <a:t>Warby</a:t>
            </a:r>
            <a:r>
              <a:rPr lang="en-GB" sz="1200" dirty="0"/>
              <a:t> Parker to gain insights into how many people went from Quiz to Home Try on to Purchase I needed to create a table which I could draw conversion rates from. </a:t>
            </a:r>
          </a:p>
          <a:p>
            <a:endParaRPr lang="en-GB" sz="1200" dirty="0"/>
          </a:p>
          <a:p>
            <a:r>
              <a:rPr lang="en-GB" sz="1200" dirty="0"/>
              <a:t>Performing a LEFT JOIN on all three tables and creating columns which returned BOOLEANS (1 or 0) by using IS NOT NULL allows </a:t>
            </a:r>
            <a:r>
              <a:rPr lang="en-GB" sz="1200" dirty="0" err="1"/>
              <a:t>Warby</a:t>
            </a:r>
            <a:r>
              <a:rPr lang="en-GB" sz="1200" dirty="0"/>
              <a:t> to assess which </a:t>
            </a:r>
            <a:r>
              <a:rPr lang="en-GB" sz="1200" dirty="0" err="1"/>
              <a:t>user_ids</a:t>
            </a:r>
            <a:r>
              <a:rPr lang="en-GB" sz="1200" dirty="0"/>
              <a:t> went through to home try on and purchase. </a:t>
            </a:r>
          </a:p>
          <a:p>
            <a:endParaRPr lang="en-GB" sz="1200" dirty="0"/>
          </a:p>
          <a:p>
            <a:r>
              <a:rPr lang="en-GB" sz="1200" dirty="0"/>
              <a:t>This Query can now be used in WITH statements to gather information on conversion rates and the overall funnel of the company, as well as the results of their 3 and 5 pair test. </a:t>
            </a:r>
          </a:p>
          <a:p>
            <a:endParaRPr lang="en-GB" sz="1200" dirty="0"/>
          </a:p>
          <a:p>
            <a:r>
              <a:rPr lang="en-GB" sz="1200" dirty="0"/>
              <a:t>I will generate some of these insights on the next 3 slides. </a:t>
            </a:r>
          </a:p>
          <a:p>
            <a:endParaRPr lang="en-GB" sz="1400" dirty="0"/>
          </a:p>
        </p:txBody>
      </p:sp>
      <p:pic>
        <p:nvPicPr>
          <p:cNvPr id="3" name="Picture 2">
            <a:extLst>
              <a:ext uri="{FF2B5EF4-FFF2-40B4-BE49-F238E27FC236}">
                <a16:creationId xmlns:a16="http://schemas.microsoft.com/office/drawing/2014/main" id="{DE378A0E-19A3-4F44-BF75-4B2A6683A2AE}"/>
              </a:ext>
            </a:extLst>
          </p:cNvPr>
          <p:cNvPicPr>
            <a:picLocks noChangeAspect="1"/>
          </p:cNvPicPr>
          <p:nvPr/>
        </p:nvPicPr>
        <p:blipFill>
          <a:blip r:embed="rId4"/>
          <a:stretch>
            <a:fillRect/>
          </a:stretch>
        </p:blipFill>
        <p:spPr>
          <a:xfrm>
            <a:off x="6521653" y="1807978"/>
            <a:ext cx="3680008" cy="1929592"/>
          </a:xfrm>
          <a:prstGeom prst="rect">
            <a:avLst/>
          </a:prstGeom>
        </p:spPr>
      </p:pic>
    </p:spTree>
    <p:extLst>
      <p:ext uri="{BB962C8B-B14F-4D97-AF65-F5344CB8AC3E}">
        <p14:creationId xmlns:p14="http://schemas.microsoft.com/office/powerpoint/2010/main" val="135418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8823-1784-4220-B5A8-A3E94CFE9534}"/>
              </a:ext>
            </a:extLst>
          </p:cNvPr>
          <p:cNvSpPr>
            <a:spLocks noGrp="1"/>
          </p:cNvSpPr>
          <p:nvPr>
            <p:ph type="title"/>
          </p:nvPr>
        </p:nvSpPr>
        <p:spPr/>
        <p:txBody>
          <a:bodyPr/>
          <a:lstStyle/>
          <a:p>
            <a:r>
              <a:rPr lang="en-GB" dirty="0"/>
              <a:t>Purchase Rate Difference – </a:t>
            </a:r>
            <a:br>
              <a:rPr lang="en-GB" dirty="0"/>
            </a:br>
            <a:r>
              <a:rPr lang="en-GB" dirty="0"/>
              <a:t>3 pairs vs 5 pairs  </a:t>
            </a:r>
          </a:p>
        </p:txBody>
      </p:sp>
      <p:pic>
        <p:nvPicPr>
          <p:cNvPr id="5" name="Picture 4">
            <a:extLst>
              <a:ext uri="{FF2B5EF4-FFF2-40B4-BE49-F238E27FC236}">
                <a16:creationId xmlns:a16="http://schemas.microsoft.com/office/drawing/2014/main" id="{335BE88F-E1F3-49D5-B944-B2C12A0407B2}"/>
              </a:ext>
            </a:extLst>
          </p:cNvPr>
          <p:cNvPicPr>
            <a:picLocks noChangeAspect="1"/>
          </p:cNvPicPr>
          <p:nvPr/>
        </p:nvPicPr>
        <p:blipFill>
          <a:blip r:embed="rId2"/>
          <a:stretch>
            <a:fillRect/>
          </a:stretch>
        </p:blipFill>
        <p:spPr>
          <a:xfrm>
            <a:off x="5017556" y="6001217"/>
            <a:ext cx="7035899" cy="680893"/>
          </a:xfrm>
          <a:prstGeom prst="rect">
            <a:avLst/>
          </a:prstGeom>
        </p:spPr>
      </p:pic>
      <p:pic>
        <p:nvPicPr>
          <p:cNvPr id="7" name="Shape 299">
            <a:extLst>
              <a:ext uri="{FF2B5EF4-FFF2-40B4-BE49-F238E27FC236}">
                <a16:creationId xmlns:a16="http://schemas.microsoft.com/office/drawing/2014/main" id="{2D5A8CD9-5103-B844-8D63-B427E8498983}"/>
              </a:ext>
            </a:extLst>
          </p:cNvPr>
          <p:cNvPicPr preferRelativeResize="0"/>
          <p:nvPr/>
        </p:nvPicPr>
        <p:blipFill rotWithShape="1">
          <a:blip r:embed="rId3">
            <a:alphaModFix/>
          </a:blip>
          <a:srcRect/>
          <a:stretch/>
        </p:blipFill>
        <p:spPr>
          <a:xfrm>
            <a:off x="8302885" y="661700"/>
            <a:ext cx="2024775" cy="425824"/>
          </a:xfrm>
          <a:prstGeom prst="rect">
            <a:avLst/>
          </a:prstGeom>
          <a:noFill/>
          <a:ln>
            <a:noFill/>
          </a:ln>
        </p:spPr>
      </p:pic>
      <p:sp>
        <p:nvSpPr>
          <p:cNvPr id="8" name="TextBox 7">
            <a:extLst>
              <a:ext uri="{FF2B5EF4-FFF2-40B4-BE49-F238E27FC236}">
                <a16:creationId xmlns:a16="http://schemas.microsoft.com/office/drawing/2014/main" id="{CEE5496D-8965-4348-8016-C7F0A6C22DFB}"/>
              </a:ext>
            </a:extLst>
          </p:cNvPr>
          <p:cNvSpPr txBox="1"/>
          <p:nvPr/>
        </p:nvSpPr>
        <p:spPr>
          <a:xfrm>
            <a:off x="562233" y="1853248"/>
            <a:ext cx="4371444" cy="5078313"/>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200" dirty="0"/>
              <a:t>The first actionable insight that I was able to draw from the table generated in the previous slide was the results of the A/B test that </a:t>
            </a:r>
            <a:r>
              <a:rPr lang="en-GB" sz="1200" dirty="0" err="1"/>
              <a:t>Warby</a:t>
            </a:r>
            <a:r>
              <a:rPr lang="en-GB" sz="1200" dirty="0"/>
              <a:t> Parker constructed. </a:t>
            </a:r>
          </a:p>
          <a:p>
            <a:endParaRPr lang="en-GB" sz="1200" dirty="0"/>
          </a:p>
          <a:p>
            <a:r>
              <a:rPr lang="en-GB" sz="1200" b="1" u="sng" dirty="0"/>
              <a:t>METHOD</a:t>
            </a:r>
          </a:p>
          <a:p>
            <a:endParaRPr lang="en-GB" sz="1200" dirty="0"/>
          </a:p>
          <a:p>
            <a:r>
              <a:rPr lang="en-GB" sz="1200" dirty="0"/>
              <a:t>Using a WITH statement I created a temporary table called test which used the query from the previous slide. I then wanted to count the number of users with 5 pairs and 3 pairs who had purchased a pair of glasses. I was able to do this by combining a COUNT, DISTINCT and CASE statement using WHERE to only count the </a:t>
            </a:r>
            <a:r>
              <a:rPr lang="en-GB" sz="1200" dirty="0" err="1"/>
              <a:t>user_ids</a:t>
            </a:r>
            <a:r>
              <a:rPr lang="en-GB" sz="1200" dirty="0"/>
              <a:t> where the associated </a:t>
            </a:r>
            <a:r>
              <a:rPr lang="en-GB" sz="1200" dirty="0" err="1"/>
              <a:t>is_purchase</a:t>
            </a:r>
            <a:r>
              <a:rPr lang="en-GB" sz="1200" dirty="0"/>
              <a:t> statement is true (equal to 1). </a:t>
            </a:r>
          </a:p>
          <a:p>
            <a:endParaRPr lang="en-GB" sz="1200" dirty="0"/>
          </a:p>
          <a:p>
            <a:r>
              <a:rPr lang="en-GB" sz="1200" dirty="0"/>
              <a:t>I then made sure to GROUP BY the </a:t>
            </a:r>
            <a:r>
              <a:rPr lang="en-GB" sz="1200" dirty="0" err="1"/>
              <a:t>number_of_pairs</a:t>
            </a:r>
            <a:r>
              <a:rPr lang="en-GB" sz="1200" dirty="0"/>
              <a:t> column and this generated the results to the right. </a:t>
            </a:r>
          </a:p>
          <a:p>
            <a:endParaRPr lang="en-GB" sz="1200" dirty="0"/>
          </a:p>
          <a:p>
            <a:r>
              <a:rPr lang="en-GB" sz="1200" b="1" u="sng" dirty="0"/>
              <a:t>RESULTS</a:t>
            </a:r>
          </a:p>
          <a:p>
            <a:endParaRPr lang="en-GB" sz="1200" dirty="0"/>
          </a:p>
          <a:p>
            <a:r>
              <a:rPr lang="en-GB" sz="1200" dirty="0"/>
              <a:t>- 93 more customers who tried on 5 pairs bought a pair of glasses in comparison to those who tried on 3 pairs. </a:t>
            </a:r>
          </a:p>
          <a:p>
            <a:endParaRPr lang="en-GB" sz="1200" dirty="0"/>
          </a:p>
          <a:p>
            <a:r>
              <a:rPr lang="en-GB" sz="1200" dirty="0"/>
              <a:t>These results mean that in future, to improve conversion rates, it might be worth providing more pairs to try on at the home try on stage.  </a:t>
            </a:r>
          </a:p>
        </p:txBody>
      </p:sp>
      <p:sp>
        <p:nvSpPr>
          <p:cNvPr id="9" name="Arrow: Right 8">
            <a:extLst>
              <a:ext uri="{FF2B5EF4-FFF2-40B4-BE49-F238E27FC236}">
                <a16:creationId xmlns:a16="http://schemas.microsoft.com/office/drawing/2014/main" id="{3084D5E5-8A88-4058-9B39-19AC069BA6F3}"/>
              </a:ext>
            </a:extLst>
          </p:cNvPr>
          <p:cNvSpPr/>
          <p:nvPr/>
        </p:nvSpPr>
        <p:spPr>
          <a:xfrm rot="5400000">
            <a:off x="8383286" y="5574915"/>
            <a:ext cx="304436" cy="427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EF4DEB4A-6F1D-4C7C-8EA0-68745BC634D1}"/>
              </a:ext>
            </a:extLst>
          </p:cNvPr>
          <p:cNvPicPr>
            <a:picLocks noChangeAspect="1"/>
          </p:cNvPicPr>
          <p:nvPr/>
        </p:nvPicPr>
        <p:blipFill>
          <a:blip r:embed="rId4"/>
          <a:stretch>
            <a:fillRect/>
          </a:stretch>
        </p:blipFill>
        <p:spPr>
          <a:xfrm>
            <a:off x="6543554" y="1512290"/>
            <a:ext cx="3983899" cy="4064161"/>
          </a:xfrm>
          <a:prstGeom prst="rect">
            <a:avLst/>
          </a:prstGeom>
        </p:spPr>
      </p:pic>
    </p:spTree>
    <p:extLst>
      <p:ext uri="{BB962C8B-B14F-4D97-AF65-F5344CB8AC3E}">
        <p14:creationId xmlns:p14="http://schemas.microsoft.com/office/powerpoint/2010/main" val="201246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7D8A-563A-4027-A55C-048B356787D4}"/>
              </a:ext>
            </a:extLst>
          </p:cNvPr>
          <p:cNvSpPr>
            <a:spLocks noGrp="1"/>
          </p:cNvSpPr>
          <p:nvPr>
            <p:ph type="title"/>
          </p:nvPr>
        </p:nvSpPr>
        <p:spPr>
          <a:xfrm>
            <a:off x="646111" y="452718"/>
            <a:ext cx="7270973" cy="1400530"/>
          </a:xfrm>
        </p:spPr>
        <p:txBody>
          <a:bodyPr/>
          <a:lstStyle/>
          <a:p>
            <a:r>
              <a:rPr lang="en-GB" dirty="0"/>
              <a:t>The Funnel &amp;Conversion Rates</a:t>
            </a:r>
          </a:p>
        </p:txBody>
      </p:sp>
      <p:pic>
        <p:nvPicPr>
          <p:cNvPr id="3" name="Picture 2">
            <a:extLst>
              <a:ext uri="{FF2B5EF4-FFF2-40B4-BE49-F238E27FC236}">
                <a16:creationId xmlns:a16="http://schemas.microsoft.com/office/drawing/2014/main" id="{A24CB561-E62E-4F27-8096-D75CD241A7CC}"/>
              </a:ext>
            </a:extLst>
          </p:cNvPr>
          <p:cNvPicPr>
            <a:picLocks noChangeAspect="1"/>
          </p:cNvPicPr>
          <p:nvPr/>
        </p:nvPicPr>
        <p:blipFill>
          <a:blip r:embed="rId2"/>
          <a:stretch>
            <a:fillRect/>
          </a:stretch>
        </p:blipFill>
        <p:spPr>
          <a:xfrm>
            <a:off x="5464800" y="5954400"/>
            <a:ext cx="6309934" cy="341621"/>
          </a:xfrm>
          <a:prstGeom prst="rect">
            <a:avLst/>
          </a:prstGeom>
        </p:spPr>
      </p:pic>
      <p:pic>
        <p:nvPicPr>
          <p:cNvPr id="7" name="Shape 299">
            <a:extLst>
              <a:ext uri="{FF2B5EF4-FFF2-40B4-BE49-F238E27FC236}">
                <a16:creationId xmlns:a16="http://schemas.microsoft.com/office/drawing/2014/main" id="{57F48768-304A-D940-A392-9747B6B139E7}"/>
              </a:ext>
            </a:extLst>
          </p:cNvPr>
          <p:cNvPicPr preferRelativeResize="0"/>
          <p:nvPr/>
        </p:nvPicPr>
        <p:blipFill rotWithShape="1">
          <a:blip r:embed="rId3">
            <a:alphaModFix/>
          </a:blip>
          <a:srcRect/>
          <a:stretch/>
        </p:blipFill>
        <p:spPr>
          <a:xfrm>
            <a:off x="8302885" y="661700"/>
            <a:ext cx="2024775" cy="425824"/>
          </a:xfrm>
          <a:prstGeom prst="rect">
            <a:avLst/>
          </a:prstGeom>
          <a:noFill/>
          <a:ln>
            <a:noFill/>
          </a:ln>
        </p:spPr>
      </p:pic>
      <p:sp>
        <p:nvSpPr>
          <p:cNvPr id="8" name="TextBox 7">
            <a:extLst>
              <a:ext uri="{FF2B5EF4-FFF2-40B4-BE49-F238E27FC236}">
                <a16:creationId xmlns:a16="http://schemas.microsoft.com/office/drawing/2014/main" id="{A7EFA788-711B-44E6-9C8E-6B1FF9CE3EA5}"/>
              </a:ext>
            </a:extLst>
          </p:cNvPr>
          <p:cNvSpPr txBox="1"/>
          <p:nvPr/>
        </p:nvSpPr>
        <p:spPr>
          <a:xfrm>
            <a:off x="159642" y="1779687"/>
            <a:ext cx="5358675" cy="5078313"/>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200" b="1" u="sng" dirty="0"/>
              <a:t>METHOD</a:t>
            </a:r>
          </a:p>
          <a:p>
            <a:endParaRPr lang="en-GB" sz="1200" b="1" dirty="0"/>
          </a:p>
          <a:p>
            <a:r>
              <a:rPr lang="en-GB" sz="1200" dirty="0"/>
              <a:t>Using the same table again, I could also generate the conversion rate from each stage of the customer journey. </a:t>
            </a:r>
          </a:p>
          <a:p>
            <a:endParaRPr lang="en-GB" sz="1200" dirty="0"/>
          </a:p>
          <a:p>
            <a:r>
              <a:rPr lang="en-GB" sz="1200" dirty="0"/>
              <a:t>As the results in the </a:t>
            </a:r>
            <a:r>
              <a:rPr lang="en-GB" sz="1200" dirty="0" err="1"/>
              <a:t>is_home_try_on</a:t>
            </a:r>
            <a:r>
              <a:rPr lang="en-GB" sz="1200" dirty="0"/>
              <a:t> and </a:t>
            </a:r>
            <a:r>
              <a:rPr lang="en-GB" sz="1200" dirty="0" err="1"/>
              <a:t>is_purchase</a:t>
            </a:r>
            <a:r>
              <a:rPr lang="en-GB" sz="1200" dirty="0"/>
              <a:t> columns are BOOLEANS (1 or 0), I could SUM these results from the test table and gather conversion rates based on these SUMs.</a:t>
            </a:r>
          </a:p>
          <a:p>
            <a:endParaRPr lang="en-GB" sz="1200" dirty="0"/>
          </a:p>
          <a:p>
            <a:r>
              <a:rPr lang="en-GB" sz="1200" dirty="0"/>
              <a:t>The SELECT statement below the WITH statement allowed me to gather these conversion rates. I initially counted the amount of users at each stage, essentially the funnel, to give a high level view of the number of customers </a:t>
            </a:r>
            <a:r>
              <a:rPr lang="en-GB" sz="1200" dirty="0" err="1"/>
              <a:t>Warby</a:t>
            </a:r>
            <a:r>
              <a:rPr lang="en-GB" sz="1200" dirty="0"/>
              <a:t> Parker has at each stage. I then used the SUM statements to create conversion rates at each stage, ensuring that each calculation was multiplied by 1.0 to generate a FLOAT, otherwise it would’ve been rounded to 1 or 0 as an integer. </a:t>
            </a:r>
          </a:p>
          <a:p>
            <a:endParaRPr lang="en-GB" sz="1200" dirty="0"/>
          </a:p>
          <a:p>
            <a:r>
              <a:rPr lang="en-GB" sz="1200" b="1" u="sng" dirty="0"/>
              <a:t>RESULTS</a:t>
            </a:r>
          </a:p>
          <a:p>
            <a:endParaRPr lang="en-GB" sz="1200" b="1" dirty="0"/>
          </a:p>
          <a:p>
            <a:pPr marL="171450" indent="-171450">
              <a:buFontTx/>
              <a:buChar char="-"/>
            </a:pPr>
            <a:r>
              <a:rPr lang="en-GB" sz="1200" dirty="0"/>
              <a:t>There is a conversion of 75% from quiz to home try on which is a good amount. </a:t>
            </a:r>
          </a:p>
          <a:p>
            <a:pPr marL="171450" indent="-171450">
              <a:buFontTx/>
              <a:buChar char="-"/>
            </a:pPr>
            <a:r>
              <a:rPr lang="en-GB" sz="1200" dirty="0"/>
              <a:t>But of those who got to the home try on stage only 66% purchased a pair of glasses. </a:t>
            </a:r>
          </a:p>
          <a:p>
            <a:pPr marL="171450" indent="-171450">
              <a:buFontTx/>
              <a:buChar char="-"/>
            </a:pPr>
            <a:r>
              <a:rPr lang="en-GB" sz="1200" dirty="0"/>
              <a:t>This means that potentially more should be done at the home try on stage to ensure the conversion rate remains as high as the quiz to home try on rate.</a:t>
            </a:r>
          </a:p>
        </p:txBody>
      </p:sp>
      <p:sp>
        <p:nvSpPr>
          <p:cNvPr id="9" name="Arrow: Right 8">
            <a:extLst>
              <a:ext uri="{FF2B5EF4-FFF2-40B4-BE49-F238E27FC236}">
                <a16:creationId xmlns:a16="http://schemas.microsoft.com/office/drawing/2014/main" id="{549CD4F4-7810-450E-8714-3F4125868317}"/>
              </a:ext>
            </a:extLst>
          </p:cNvPr>
          <p:cNvSpPr/>
          <p:nvPr/>
        </p:nvSpPr>
        <p:spPr>
          <a:xfrm rot="5400000">
            <a:off x="8621731" y="5459491"/>
            <a:ext cx="304436" cy="427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F19B1ED9-1784-42F0-9D09-418577A4FEAF}"/>
              </a:ext>
            </a:extLst>
          </p:cNvPr>
          <p:cNvPicPr>
            <a:picLocks noChangeAspect="1"/>
          </p:cNvPicPr>
          <p:nvPr/>
        </p:nvPicPr>
        <p:blipFill>
          <a:blip r:embed="rId4"/>
          <a:stretch>
            <a:fillRect/>
          </a:stretch>
        </p:blipFill>
        <p:spPr>
          <a:xfrm>
            <a:off x="6227701" y="1983995"/>
            <a:ext cx="5092495" cy="3408426"/>
          </a:xfrm>
          <a:prstGeom prst="rect">
            <a:avLst/>
          </a:prstGeom>
        </p:spPr>
      </p:pic>
    </p:spTree>
    <p:extLst>
      <p:ext uri="{BB962C8B-B14F-4D97-AF65-F5344CB8AC3E}">
        <p14:creationId xmlns:p14="http://schemas.microsoft.com/office/powerpoint/2010/main" val="1438273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{26E24B2E-0039-C243-88F7-B35278013C3E}tf10001062</Template>
  <TotalTime>2899</TotalTime>
  <Words>1334</Words>
  <Application>Microsoft Office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Codeacademy Project</vt:lpstr>
      <vt:lpstr>Table of Contents</vt:lpstr>
      <vt:lpstr>Getting Familiar with the Survey</vt:lpstr>
      <vt:lpstr>Analysing the quiz answer  funnel</vt:lpstr>
      <vt:lpstr>PowerPoint Presentation</vt:lpstr>
      <vt:lpstr>Getting familiar with new  tables </vt:lpstr>
      <vt:lpstr>Analysing the Quiz to Home  try on to Purchase funnel  </vt:lpstr>
      <vt:lpstr>Purchase Rate Difference –  3 pairs vs 5 pairs  </vt:lpstr>
      <vt:lpstr>The Funnel &amp;Conversion Rates</vt:lpstr>
      <vt:lpstr>Overall Conversion Rates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Codeacademy Project</dc:title>
  <dc:creator>Joe Allcock</dc:creator>
  <cp:lastModifiedBy>Joe Allcock</cp:lastModifiedBy>
  <cp:revision>44</cp:revision>
  <dcterms:created xsi:type="dcterms:W3CDTF">2019-06-03T07:21:52Z</dcterms:created>
  <dcterms:modified xsi:type="dcterms:W3CDTF">2019-06-20T17:03:00Z</dcterms:modified>
</cp:coreProperties>
</file>