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08" r:id="rId4"/>
    <p:sldId id="258" r:id="rId5"/>
    <p:sldId id="313" r:id="rId6"/>
    <p:sldId id="259" r:id="rId7"/>
    <p:sldId id="315" r:id="rId8"/>
    <p:sldId id="314" r:id="rId9"/>
    <p:sldId id="316" r:id="rId10"/>
    <p:sldId id="317" r:id="rId11"/>
    <p:sldId id="318" r:id="rId12"/>
    <p:sldId id="327" r:id="rId13"/>
    <p:sldId id="328" r:id="rId14"/>
    <p:sldId id="329" r:id="rId15"/>
    <p:sldId id="324" r:id="rId16"/>
    <p:sldId id="325" r:id="rId17"/>
    <p:sldId id="309" r:id="rId18"/>
    <p:sldId id="310" r:id="rId19"/>
    <p:sldId id="322" r:id="rId20"/>
    <p:sldId id="311" r:id="rId21"/>
    <p:sldId id="302" r:id="rId22"/>
    <p:sldId id="271" r:id="rId23"/>
    <p:sldId id="272" r:id="rId24"/>
    <p:sldId id="276" r:id="rId25"/>
    <p:sldId id="277" r:id="rId26"/>
    <p:sldId id="326" r:id="rId27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ヒラギノ角ゴ Pro W3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0" autoAdjust="0"/>
    <p:restoredTop sz="69819" autoAdjust="0"/>
  </p:normalViewPr>
  <p:slideViewPr>
    <p:cSldViewPr>
      <p:cViewPr varScale="1">
        <p:scale>
          <a:sx n="69" d="100"/>
          <a:sy n="69" d="100"/>
        </p:scale>
        <p:origin x="1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-3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754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4613" y="9188450"/>
            <a:ext cx="106838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655" tIns="46988" rIns="95655" bIns="46988" anchor="ctr">
            <a:spAutoFit/>
          </a:bodyPr>
          <a:lstStyle/>
          <a:p>
            <a:fld id="{9F9AA822-1F16-9B4C-B2D7-0922638C48FB}" type="datetime1">
              <a:rPr lang="en-US" sz="1500"/>
              <a:pPr/>
              <a:t>8/17/2023</a:t>
            </a:fld>
            <a:endParaRPr lang="en-US" sz="15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23075" y="9188450"/>
            <a:ext cx="4175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655" tIns="46988" rIns="95655" bIns="46988" anchor="ctr">
            <a:spAutoFit/>
          </a:bodyPr>
          <a:lstStyle/>
          <a:p>
            <a:pPr algn="r"/>
            <a:fld id="{4FD8C4F5-1055-8647-B76A-3E62CEB055DA}" type="slidenum">
              <a:rPr lang="en-US" sz="1500"/>
              <a:pPr algn="r"/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92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Real power of JAVA-- ability to repeat same calc. or sequence of instructions over &amp; over w/o having to rerun </a:t>
            </a:r>
            <a:r>
              <a:rPr lang="en-US" dirty="0" err="1">
                <a:latin typeface="Times New Roman" charset="0"/>
              </a:rPr>
              <a:t>progam</a:t>
            </a:r>
            <a:r>
              <a:rPr lang="en-US" dirty="0">
                <a:latin typeface="Times New Roman" charset="0"/>
              </a:rPr>
              <a:t> each time</a:t>
            </a: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65085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08142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673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69802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87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0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05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r>
              <a:rPr lang="en-US"/>
              <a:t>3 terms --</a:t>
            </a:r>
          </a:p>
          <a:p>
            <a:endParaRPr lang="en-US"/>
          </a:p>
          <a:p>
            <a:r>
              <a:rPr lang="en-US"/>
              <a:t>middle = expression</a:t>
            </a:r>
          </a:p>
          <a:p>
            <a:endParaRPr lang="en-US"/>
          </a:p>
          <a:p>
            <a:r>
              <a:rPr lang="en-US"/>
              <a:t>if it evaluates to T, statement following is executed</a:t>
            </a:r>
          </a:p>
          <a:p>
            <a:endParaRPr lang="en-US"/>
          </a:p>
          <a:p>
            <a:r>
              <a:rPr lang="en-US"/>
              <a:t>last term--altering list --changes conditions that we seek to test</a:t>
            </a:r>
          </a:p>
          <a:p>
            <a:endParaRPr lang="en-US"/>
          </a:p>
          <a:p>
            <a:r>
              <a:rPr lang="en-US"/>
              <a:t>first term--initialization.  Sets initial value for variable we wish to change.</a:t>
            </a:r>
          </a:p>
          <a:p>
            <a:endParaRPr lang="en-US"/>
          </a:p>
          <a:p>
            <a:r>
              <a:rPr lang="en-US"/>
              <a:t>if we don’t, what value is assigned . . .</a:t>
            </a: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087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COUNTING LOOP =  Whenever you want to do something a certain number of times. Particularly useful with arrays!!</a:t>
            </a: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92000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rewrite all your while loops as for loops!</a:t>
            </a:r>
          </a:p>
          <a:p>
            <a:endParaRPr lang="en-US" dirty="0"/>
          </a:p>
          <a:p>
            <a:pPr algn="l"/>
            <a:r>
              <a:rPr lang="en-US" dirty="0"/>
              <a:t>Solutions at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http://tpcg.io/4T7OPF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5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Logic of Rep. structure FAMILIAR TO US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8081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Solutions available! 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http://tpcg.io/4T7OPF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0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1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Expression: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Evaluates to true or false ---how does compiler interpret?</a:t>
            </a:r>
          </a:p>
          <a:p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statement--can be compound  CLICK</a:t>
            </a: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28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Formatting--same as with compound statements encountered before w/</a:t>
            </a:r>
          </a:p>
          <a:p>
            <a:r>
              <a:rPr lang="en-US" dirty="0">
                <a:latin typeface="Times New Roman" charset="0"/>
              </a:rPr>
              <a:t>if/else statements</a:t>
            </a:r>
          </a:p>
          <a:p>
            <a:endParaRPr lang="en-US" dirty="0">
              <a:latin typeface="Times New Roman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Times New Roman" charset="0"/>
              </a:rPr>
              <a:t> after expression, brace</a:t>
            </a:r>
          </a:p>
          <a:p>
            <a:pPr>
              <a:buFontTx/>
              <a:buChar char="•"/>
            </a:pPr>
            <a:r>
              <a:rPr lang="en-US" dirty="0">
                <a:latin typeface="Times New Roman" charset="0"/>
              </a:rPr>
              <a:t>new line, tab in one space</a:t>
            </a:r>
          </a:p>
          <a:p>
            <a:pPr>
              <a:buFontTx/>
              <a:buChar char="•"/>
            </a:pPr>
            <a:r>
              <a:rPr lang="en-US" dirty="0">
                <a:latin typeface="Times New Roman" charset="0"/>
              </a:rPr>
              <a:t>any number of statements inside braces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Treated as a single statement-- whether you have one statement or a compound statement as part of the while structure, compiler executes following same procedure.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CLICK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7537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Formatting--same as with compound statements encountered before w/</a:t>
            </a:r>
          </a:p>
          <a:p>
            <a:r>
              <a:rPr lang="en-US" dirty="0">
                <a:latin typeface="Times New Roman" charset="0"/>
              </a:rPr>
              <a:t>if/else statements</a:t>
            </a:r>
          </a:p>
          <a:p>
            <a:endParaRPr lang="en-US" dirty="0">
              <a:latin typeface="Times New Roman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Times New Roman" charset="0"/>
              </a:rPr>
              <a:t> after expression, brace</a:t>
            </a:r>
          </a:p>
          <a:p>
            <a:pPr>
              <a:buFontTx/>
              <a:buChar char="•"/>
            </a:pPr>
            <a:r>
              <a:rPr lang="en-US" dirty="0">
                <a:latin typeface="Times New Roman" charset="0"/>
              </a:rPr>
              <a:t>new line, tab in one space</a:t>
            </a:r>
          </a:p>
          <a:p>
            <a:pPr>
              <a:buFontTx/>
              <a:buChar char="•"/>
            </a:pPr>
            <a:r>
              <a:rPr lang="en-US" dirty="0">
                <a:latin typeface="Times New Roman" charset="0"/>
              </a:rPr>
              <a:t>any number of statements inside braces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Treated as a single statement-- whether you have one statement or a compound statement as part of the while structure, compiler executes following same procedure.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CLICK</a:t>
            </a: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5224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The Falcon Heavy</a:t>
            </a:r>
            <a:r>
              <a:rPr lang="en-US" baseline="0" dirty="0">
                <a:latin typeface="Times New Roman" charset="0"/>
              </a:rPr>
              <a:t> takes off!</a:t>
            </a:r>
            <a:endParaRPr lang="en-US" dirty="0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9834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0056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4065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6C2-11FE-C241-90A1-2DE05A7CF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2182-298C-D148-ABD3-6F9FB6615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2BEC-1F82-E24F-86CE-6F46C7543B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670-B489-5C47-81CB-3A31F7CC5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AEF2-E649-934C-A707-DE79D4E5B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31F-A1B1-1C47-98D8-706B3E386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80F6-D817-8B42-AB4B-B9745FD8E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E5A0-9513-B045-B5A2-DE864B1B5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96D-8EA1-5C45-BE50-2154DAC1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2C4-065A-5B42-9B70-DF04382A00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97B8-4AEA-6648-B441-741431D56E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ransition>
    <p:wipe dir="d"/>
    <p:sndAc>
      <p:stSnd>
        <p:snd r:embed="rId1" name="projctor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950A-B823-DC4A-8D38-898229D27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wipe dir="d"/>
    <p:sndAc>
      <p:stSnd>
        <p:snd r:embed="rId13" name="projctor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latin typeface="Tahoma" charset="0"/>
              </a:rPr>
              <a:t>Repetition Structures pt.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while and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do-while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838200"/>
            <a:ext cx="2133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10 . . .</a:t>
            </a:r>
          </a:p>
        </p:txBody>
      </p:sp>
    </p:spTree>
    <p:extLst>
      <p:ext uri="{BB962C8B-B14F-4D97-AF65-F5344CB8AC3E}">
        <p14:creationId xmlns:p14="http://schemas.microsoft.com/office/powerpoint/2010/main" val="91864391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838200"/>
            <a:ext cx="2133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6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7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9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594F1-CDB4-C7ED-A0F5-BED0C8F90797}"/>
              </a:ext>
            </a:extLst>
          </p:cNvPr>
          <p:cNvSpPr/>
          <p:nvPr/>
        </p:nvSpPr>
        <p:spPr>
          <a:xfrm>
            <a:off x="3505200" y="838200"/>
            <a:ext cx="23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 to 10 </a:t>
            </a:r>
          </a:p>
        </p:txBody>
      </p:sp>
    </p:spTree>
    <p:extLst>
      <p:ext uri="{BB962C8B-B14F-4D97-AF65-F5344CB8AC3E}">
        <p14:creationId xmlns:p14="http://schemas.microsoft.com/office/powerpoint/2010/main" val="207250802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124200" y="960437"/>
            <a:ext cx="5486400" cy="4525963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pPr eaLnBrk="1" hangingPunct="1">
              <a:buFont typeface="Wingdings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&lt;= 10)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x++;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endParaRPr lang="en-US" sz="2000" dirty="0">
              <a:latin typeface="Tahom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838200"/>
            <a:ext cx="2133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6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7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9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75496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838200"/>
            <a:ext cx="2133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16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64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22079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124200" y="960437"/>
            <a:ext cx="5486400" cy="4525963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pPr eaLnBrk="1" hangingPunct="1">
              <a:buFont typeface="Wingdings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&lt;= 100)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*= 2;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endParaRPr lang="en-US" sz="2000" dirty="0">
              <a:latin typeface="Tahoma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838200"/>
            <a:ext cx="2133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16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64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7266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E812-6E79-6A7C-18F7-8859D9AE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B7C5-6514-4C15-8B1E-DFB78800B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24800" cy="9906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800" b="0" i="0" dirty="0">
                <a:solidFill>
                  <a:srgbClr val="00B050"/>
                </a:solidFill>
                <a:effectLst/>
                <a:latin typeface="Open Sans" panose="020F0502020204030204" pitchFamily="34" charset="0"/>
              </a:rPr>
              <a:t>http://tpcg.io/H37532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E7535-3542-CC38-A9FE-30F0377A3D2D}"/>
              </a:ext>
            </a:extLst>
          </p:cNvPr>
          <p:cNvSpPr txBox="1"/>
          <p:nvPr/>
        </p:nvSpPr>
        <p:spPr>
          <a:xfrm>
            <a:off x="533400" y="29728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D1D2D3"/>
                </a:solidFill>
                <a:effectLst/>
                <a:latin typeface="Slack-Lato"/>
              </a:rPr>
              <a:t>Team 0: Christian </a:t>
            </a:r>
            <a:r>
              <a:rPr lang="en-US" sz="2000" b="0" i="0" dirty="0" err="1">
                <a:solidFill>
                  <a:srgbClr val="D1D2D3"/>
                </a:solidFill>
                <a:effectLst/>
                <a:latin typeface="Slack-Lato"/>
              </a:rPr>
              <a:t>Barhorst</a:t>
            </a:r>
            <a:r>
              <a:rPr lang="en-US" sz="2000" b="0" i="0" dirty="0">
                <a:solidFill>
                  <a:srgbClr val="D1D2D3"/>
                </a:solidFill>
                <a:effectLst/>
                <a:latin typeface="Slack-Lato"/>
              </a:rPr>
              <a:t> &amp; Jack Nichols &amp; Christopher </a:t>
            </a:r>
            <a:r>
              <a:rPr lang="en-US" sz="2000" b="0" i="0" dirty="0" err="1">
                <a:solidFill>
                  <a:srgbClr val="D1D2D3"/>
                </a:solidFill>
                <a:effectLst/>
                <a:latin typeface="Slack-Lato"/>
              </a:rPr>
              <a:t>Loya</a:t>
            </a:r>
            <a:r>
              <a:rPr lang="en-US" sz="2000" b="0" i="0" dirty="0">
                <a:solidFill>
                  <a:srgbClr val="D1D2D3"/>
                </a:solidFill>
                <a:effectLst/>
                <a:latin typeface="Slack-Lato"/>
              </a:rPr>
              <a:t> &amp; Grace </a:t>
            </a:r>
            <a:r>
              <a:rPr lang="en-US" sz="2000" b="0" i="0" dirty="0" err="1">
                <a:solidFill>
                  <a:srgbClr val="D1D2D3"/>
                </a:solidFill>
                <a:effectLst/>
                <a:latin typeface="Slack-Lato"/>
              </a:rPr>
              <a:t>Denbow</a:t>
            </a:r>
            <a:br>
              <a:rPr lang="en-US" sz="2000" dirty="0"/>
            </a:br>
            <a:r>
              <a:rPr lang="en-US" sz="2000" b="0" i="0" dirty="0">
                <a:solidFill>
                  <a:srgbClr val="D1D2D3"/>
                </a:solidFill>
                <a:effectLst/>
                <a:latin typeface="Slack-Lato"/>
              </a:rPr>
              <a:t>Team 1: Michael Auth &amp; Amanda Walker &amp; Bradford </a:t>
            </a:r>
            <a:r>
              <a:rPr lang="en-US" sz="2000" b="0" i="0" dirty="0" err="1">
                <a:solidFill>
                  <a:srgbClr val="D1D2D3"/>
                </a:solidFill>
                <a:effectLst/>
                <a:latin typeface="Slack-Lato"/>
              </a:rPr>
              <a:t>Arick</a:t>
            </a:r>
            <a:br>
              <a:rPr lang="en-US" sz="2000" dirty="0"/>
            </a:br>
            <a:r>
              <a:rPr lang="en-US" sz="2000" b="0" i="0" dirty="0">
                <a:solidFill>
                  <a:srgbClr val="D1D2D3"/>
                </a:solidFill>
                <a:effectLst/>
                <a:latin typeface="Slack-Lato"/>
              </a:rPr>
              <a:t>Team 2: David Strawser &amp; Christopher Hohmann &amp; Victor Johnstone</a:t>
            </a:r>
            <a:br>
              <a:rPr lang="en-US" sz="2000" dirty="0"/>
            </a:br>
            <a:r>
              <a:rPr lang="en-US" sz="2000" b="0" i="0" dirty="0">
                <a:solidFill>
                  <a:srgbClr val="D1D2D3"/>
                </a:solidFill>
                <a:effectLst/>
                <a:latin typeface="Slack-Lato"/>
              </a:rPr>
              <a:t>Team 3: Sean Brinker &amp; Tirrell Harris &amp; Marcos Perez</a:t>
            </a:r>
            <a:br>
              <a:rPr lang="en-US" sz="2000" dirty="0"/>
            </a:br>
            <a:r>
              <a:rPr lang="en-US" sz="2000" b="0" i="0" dirty="0">
                <a:solidFill>
                  <a:srgbClr val="D1D2D3"/>
                </a:solidFill>
                <a:effectLst/>
                <a:latin typeface="Slack-Lato"/>
              </a:rPr>
              <a:t>Team 4: Joseph Armbruster &amp; Laurel Wood &amp; Petya </a:t>
            </a:r>
            <a:r>
              <a:rPr lang="en-US" sz="2000" b="0" i="0" dirty="0" err="1">
                <a:solidFill>
                  <a:srgbClr val="D1D2D3"/>
                </a:solidFill>
                <a:effectLst/>
                <a:latin typeface="Slack-Lato"/>
              </a:rPr>
              <a:t>Novakova</a:t>
            </a:r>
            <a:br>
              <a:rPr lang="en-US" sz="2000" dirty="0"/>
            </a:br>
            <a:r>
              <a:rPr lang="en-US" sz="2000" b="0" i="0" dirty="0">
                <a:solidFill>
                  <a:srgbClr val="D1D2D3"/>
                </a:solidFill>
                <a:effectLst/>
                <a:latin typeface="Slack-Lato"/>
              </a:rPr>
              <a:t>Team 5: Eric Brink &amp; Joanna Oswald &amp; Kevin Heinkel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907154"/>
      </p:ext>
    </p:extLst>
  </p:cSld>
  <p:clrMapOvr>
    <a:masterClrMapping/>
  </p:clrMapOvr>
  <p:transition>
    <p:wipe dir="d"/>
    <p:sndAc>
      <p:stSnd>
        <p:snd r:embed="rId2" name="projctor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E812-6E79-6A7C-18F7-8859D9AE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B7C5-6514-4C15-8B1E-DFB78800B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http://tpcg.io/QOQROP</a:t>
            </a:r>
            <a:br>
              <a:rPr lang="en-US" sz="5400" dirty="0">
                <a:solidFill>
                  <a:srgbClr val="00B050"/>
                </a:solidFill>
              </a:rPr>
            </a:br>
            <a:br>
              <a:rPr lang="en-US" sz="4400" dirty="0">
                <a:solidFill>
                  <a:srgbClr val="00B050"/>
                </a:solidFill>
              </a:rPr>
            </a:b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03020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do-while</a:t>
            </a:r>
            <a:r>
              <a:rPr lang="en-US"/>
              <a:t> loop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Differs from the while loop in that condition is tested </a:t>
            </a:r>
            <a:r>
              <a:rPr lang="en-US" i="1"/>
              <a:t>after</a:t>
            </a:r>
            <a:r>
              <a:rPr lang="en-US"/>
              <a:t> the body of the loop.</a:t>
            </a:r>
          </a:p>
          <a:p>
            <a:r>
              <a:rPr lang="en-US"/>
              <a:t>Ensures that program goes through iteration </a:t>
            </a:r>
            <a:r>
              <a:rPr lang="en-US" i="1"/>
              <a:t>at least one time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64112"/>
      </p:ext>
    </p:extLst>
  </p:cSld>
  <p:clrMapOvr>
    <a:masterClrMapping/>
  </p:clrMapOvr>
  <p:transition>
    <p:wipe dir="d"/>
    <p:sndAc>
      <p:stSnd>
        <p:snd r:embed="rId2" name="projctor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do-while loop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do </a:t>
            </a:r>
          </a:p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	statement(s);</a:t>
            </a:r>
          </a:p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2359679925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do-while loop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do </a:t>
            </a:r>
          </a:p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	statement(s);</a:t>
            </a:r>
          </a:p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4000" dirty="0">
                <a:latin typeface="Courier New"/>
                <a:cs typeface="Courier New"/>
              </a:rPr>
              <a:t>while (condition);</a:t>
            </a:r>
          </a:p>
        </p:txBody>
      </p:sp>
      <p:sp>
        <p:nvSpPr>
          <p:cNvPr id="2" name="Oval 1"/>
          <p:cNvSpPr/>
          <p:nvPr/>
        </p:nvSpPr>
        <p:spPr>
          <a:xfrm>
            <a:off x="5638800" y="4495800"/>
            <a:ext cx="6096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4029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>
                <a:latin typeface="Tahoma" charset="0"/>
              </a:rPr>
              <a:t>Repetition in Real Life</a:t>
            </a:r>
          </a:p>
        </p:txBody>
      </p:sp>
      <p:pic>
        <p:nvPicPr>
          <p:cNvPr id="6148" name="Picture 5" descr="http://www.dreamstime.com/family-grocery-shopping--thumb205175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258774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2133600"/>
            <a:ext cx="2895600" cy="3876887"/>
          </a:xfrm>
          <a:prstGeom prst="rect">
            <a:avLst/>
          </a:prstGeom>
        </p:spPr>
      </p:pic>
    </p:spTree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useful application of do-while: the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4572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 </a:t>
            </a:r>
          </a:p>
          <a:p>
            <a:pPr marL="0" indent="0">
              <a:buNone/>
            </a:pPr>
            <a:r>
              <a:rPr lang="en-US" dirty="0"/>
              <a:t>DoLoopMenuDemo.java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http://tpcg.io/9EXYZZ</a:t>
            </a:r>
          </a:p>
          <a:p>
            <a:pPr marL="0" indent="0">
              <a:buNone/>
            </a:pP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81200"/>
            <a:ext cx="3085592" cy="39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2210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</a:t>
            </a:r>
            <a:br>
              <a:rPr lang="en-US" dirty="0"/>
            </a:br>
            <a:r>
              <a:rPr lang="en-US" dirty="0"/>
              <a:t>3 parts of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count = 0;  </a:t>
            </a:r>
            <a:r>
              <a:rPr lang="en-US" sz="1600" dirty="0">
                <a:solidFill>
                  <a:srgbClr val="00B050"/>
                </a:solidFill>
              </a:rPr>
              <a:t>// 1. value initialization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while (count &lt; 10) </a:t>
            </a:r>
            <a:r>
              <a:rPr lang="en-US" sz="1600" dirty="0">
                <a:solidFill>
                  <a:srgbClr val="00B050"/>
                </a:solidFill>
              </a:rPr>
              <a:t>// 2. termination condition</a:t>
            </a:r>
          </a:p>
          <a:p>
            <a:pPr marL="0" indent="0">
              <a:buNone/>
            </a:pPr>
            <a:r>
              <a:rPr lang="en-US" sz="1600" dirty="0"/>
              <a:t>  {</a:t>
            </a:r>
          </a:p>
          <a:p>
            <a:pPr marL="0" indent="0">
              <a:buNone/>
            </a:pPr>
            <a:r>
              <a:rPr lang="en-US" sz="1600" dirty="0"/>
              <a:t>  	 </a:t>
            </a:r>
            <a:r>
              <a:rPr lang="en-US" sz="1600" dirty="0" err="1"/>
              <a:t>System.out.println</a:t>
            </a:r>
            <a:r>
              <a:rPr lang="en-US" sz="1600" dirty="0"/>
              <a:t> (count);</a:t>
            </a:r>
          </a:p>
          <a:p>
            <a:pPr marL="0" indent="0">
              <a:buNone/>
            </a:pPr>
            <a:r>
              <a:rPr lang="en-US" sz="1600" dirty="0"/>
              <a:t>	. </a:t>
            </a:r>
          </a:p>
          <a:p>
            <a:pPr marL="0" indent="0">
              <a:buNone/>
            </a:pPr>
            <a:r>
              <a:rPr lang="en-US" sz="1600" dirty="0"/>
              <a:t>	.</a:t>
            </a:r>
          </a:p>
          <a:p>
            <a:pPr marL="0" indent="0">
              <a:buNone/>
            </a:pPr>
            <a:r>
              <a:rPr lang="en-US" sz="1600" dirty="0"/>
              <a:t>	.</a:t>
            </a:r>
          </a:p>
          <a:p>
            <a:pPr marL="0" indent="0">
              <a:buNone/>
            </a:pPr>
            <a:r>
              <a:rPr lang="en-US" sz="1600" dirty="0"/>
              <a:t>	 count++; </a:t>
            </a:r>
            <a:r>
              <a:rPr lang="en-US" sz="1600" dirty="0">
                <a:solidFill>
                  <a:srgbClr val="00B050"/>
                </a:solidFill>
              </a:rPr>
              <a:t>// 3. altering statement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18541549"/>
      </p:ext>
    </p:extLst>
  </p:cSld>
  <p:clrMapOvr>
    <a:masterClrMapping/>
  </p:clrMapOvr>
  <p:transition>
    <p:wipe dir="d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The for loop: everything on one 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B050"/>
                </a:solidFill>
              </a:rPr>
              <a:t>(initializing list; terminating condition; altering list)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/>
              <a:t>	statement(s);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count = 1; count &lt;= 10; count++)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 count);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	.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	.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	.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1510928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The for loop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4000" dirty="0"/>
              <a:t>Performs same role as </a:t>
            </a:r>
            <a:r>
              <a:rPr lang="en-US" sz="4000" i="1" dirty="0"/>
              <a:t>while</a:t>
            </a:r>
            <a:endParaRPr lang="en-US" sz="4000" dirty="0"/>
          </a:p>
          <a:p>
            <a:r>
              <a:rPr lang="en-US" sz="4000" dirty="0"/>
              <a:t>All information in a single line</a:t>
            </a:r>
          </a:p>
          <a:p>
            <a:r>
              <a:rPr lang="en-US" sz="4000" dirty="0"/>
              <a:t>Most useful as a</a:t>
            </a:r>
            <a:r>
              <a:rPr lang="en-US" sz="4000" i="1" dirty="0"/>
              <a:t> counting loop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5926129"/>
      </p:ext>
    </p:extLst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Converting </a:t>
            </a:r>
            <a:r>
              <a:rPr lang="en-US" i="1"/>
              <a:t>while</a:t>
            </a:r>
            <a:r>
              <a:rPr lang="en-US"/>
              <a:t> statements to </a:t>
            </a:r>
            <a:r>
              <a:rPr lang="en-US" i="1"/>
              <a:t>for</a:t>
            </a:r>
            <a:r>
              <a:rPr lang="en-US"/>
              <a:t> statements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count = 10;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while (count &gt;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 (count);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count--;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881441"/>
      </p:ext>
    </p:extLst>
  </p:cSld>
  <p:clrMapOvr>
    <a:masterClrMapping/>
  </p:clrMapOvr>
  <p:transition>
    <p:wipe dir="d"/>
    <p:sndAc>
      <p:stSnd>
        <p:snd r:embed="rId2" name="projctor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count = 10; count &gt; 0; count--)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(count);</a:t>
            </a:r>
          </a:p>
        </p:txBody>
      </p:sp>
    </p:spTree>
    <p:extLst>
      <p:ext uri="{BB962C8B-B14F-4D97-AF65-F5344CB8AC3E}">
        <p14:creationId xmlns:p14="http://schemas.microsoft.com/office/powerpoint/2010/main" val="2129957611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E0B6-D349-5F39-5DF0-7545730A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breakout rooms!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ED73-DDAF-179B-6B4A-19B3E8B1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your while loop challenge solutions to for loops.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91637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Explaining Repetition to a Robot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76600" y="2057400"/>
            <a:ext cx="5867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ヒラギノ角ゴ Pro W3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ヒラギノ角ゴ Pro W3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ヒラギノ角ゴ Pro W3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While there are more items on my list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purchase next item on list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cross item off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286000"/>
            <a:ext cx="2598105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84738"/>
      </p:ext>
    </p:extLst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</a:rPr>
              <a:t>The while statement--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general form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4000" dirty="0">
                <a:latin typeface="Tahoma" charset="0"/>
              </a:rPr>
              <a:t>while (condition)</a:t>
            </a:r>
          </a:p>
          <a:p>
            <a:pPr eaLnBrk="1" hangingPunct="1">
              <a:buFont typeface="Wingdings" charset="0"/>
              <a:buNone/>
            </a:pPr>
            <a:r>
              <a:rPr lang="en-US" sz="4000" dirty="0">
                <a:latin typeface="Tahoma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sz="4000" dirty="0">
                <a:latin typeface="Tahoma" charset="0"/>
              </a:rPr>
              <a:t>		statement;</a:t>
            </a:r>
          </a:p>
          <a:p>
            <a:pPr eaLnBrk="1" hangingPunct="1">
              <a:buFont typeface="Wingdings" charset="0"/>
              <a:buNone/>
            </a:pPr>
            <a:r>
              <a:rPr lang="en-US" sz="4000" dirty="0">
                <a:latin typeface="Tahoma" charset="0"/>
              </a:rPr>
              <a:t>}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</a:rPr>
              <a:t>while with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compound 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while (condition)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Tahoma" charset="0"/>
              </a:rPr>
              <a:t>		statement 1;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Tahoma" charset="0"/>
              </a:rPr>
              <a:t>		statement 2;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Tahoma" charset="0"/>
              </a:rPr>
              <a:t>		. . .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Tahoma" charset="0"/>
              </a:rPr>
              <a:t>		statement n;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879248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</a:rPr>
              <a:t>while with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compound 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while (condition)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Tahoma" charset="0"/>
              </a:rPr>
              <a:t>		statement 1;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Tahoma" charset="0"/>
              </a:rPr>
              <a:t>		statement 2;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Tahoma" charset="0"/>
              </a:rPr>
              <a:t>		. . .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Tahoma" charset="0"/>
              </a:rPr>
              <a:t>		statement n;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</a:rPr>
              <a:t>}</a:t>
            </a:r>
          </a:p>
        </p:txBody>
      </p:sp>
      <p:sp>
        <p:nvSpPr>
          <p:cNvPr id="2" name="Left Arrow 1"/>
          <p:cNvSpPr/>
          <p:nvPr/>
        </p:nvSpPr>
        <p:spPr>
          <a:xfrm>
            <a:off x="4343400" y="2971800"/>
            <a:ext cx="3276600" cy="1828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that can change condition</a:t>
            </a:r>
          </a:p>
        </p:txBody>
      </p:sp>
    </p:spTree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pPr eaLnBrk="1" hangingPunct="1">
              <a:buFont typeface="Wingdings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x--;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(“Liftoff!”);</a:t>
            </a:r>
            <a:r>
              <a:rPr lang="en-US" sz="2000" dirty="0">
                <a:latin typeface="Tahoma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endParaRPr lang="en-US" sz="2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1698"/>
      </p:ext>
    </p:extLst>
  </p:cSld>
  <p:clrMapOvr>
    <a:masterClrMapping/>
  </p:clrMapOvr>
  <p:transition>
    <p:wipe dir="d"/>
    <p:sndAc>
      <p:stSnd>
        <p:snd r:embed="rId2" name="projctor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838200"/>
            <a:ext cx="2133600" cy="5287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9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7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6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Liftoff</a:t>
            </a:r>
          </a:p>
        </p:txBody>
      </p:sp>
      <p:pic>
        <p:nvPicPr>
          <p:cNvPr id="1026" name="Picture 2" descr="Image result for falcon heavy laun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86" y="1143000"/>
            <a:ext cx="6286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6052"/>
      </p:ext>
    </p:extLst>
  </p:cSld>
  <p:clrMapOvr>
    <a:masterClrMapping/>
  </p:clrMapOvr>
  <p:transition>
    <p:wipe dir="d"/>
    <p:sndAc>
      <p:stSnd>
        <p:snd r:embed="rId3" name="projctor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pPr eaLnBrk="1" hangingPunct="1">
              <a:buFont typeface="Wingdings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strike="dblStrike" dirty="0">
                <a:latin typeface="Courier New" panose="02070309020205020404" pitchFamily="49" charset="0"/>
                <a:cs typeface="Courier New" panose="02070309020205020404" pitchFamily="49" charset="0"/>
              </a:rPr>
              <a:t>x--;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(“Liftoff!”);</a:t>
            </a:r>
            <a:r>
              <a:rPr lang="en-US" sz="2000" dirty="0">
                <a:latin typeface="Tahoma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endParaRPr lang="en-US" sz="2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64388"/>
      </p:ext>
    </p:extLst>
  </p:cSld>
  <p:clrMapOvr>
    <a:masterClrMapping/>
  </p:clrMapOvr>
  <p:transition>
    <p:wipe dir="d"/>
    <p:sndAc>
      <p:stSnd>
        <p:snd r:embed="rId2" name="projctor.wav"/>
      </p:stSnd>
    </p:sndAc>
  </p:transition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36063</TotalTime>
  <Pages>11</Pages>
  <Words>985</Words>
  <Application>Microsoft Office PowerPoint</Application>
  <PresentationFormat>On-screen Show (4:3)</PresentationFormat>
  <Paragraphs>233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Open Sans</vt:lpstr>
      <vt:lpstr>Slack-Lato</vt:lpstr>
      <vt:lpstr>Tahoma</vt:lpstr>
      <vt:lpstr>Times New Roman</vt:lpstr>
      <vt:lpstr>Wingdings</vt:lpstr>
      <vt:lpstr>Black</vt:lpstr>
      <vt:lpstr>Repetition Structures pt. I</vt:lpstr>
      <vt:lpstr>Repetition in Real Life</vt:lpstr>
      <vt:lpstr>Explaining Repetition to a Robot</vt:lpstr>
      <vt:lpstr>The while statement-- general form</vt:lpstr>
      <vt:lpstr>while with compound statement</vt:lpstr>
      <vt:lpstr>while with compound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Loop Exercise</vt:lpstr>
      <vt:lpstr>While Loop Solutions</vt:lpstr>
      <vt:lpstr>The do-while loop</vt:lpstr>
      <vt:lpstr>The do-while loop</vt:lpstr>
      <vt:lpstr>The do-while loop</vt:lpstr>
      <vt:lpstr>A useful application of do-while: the menu</vt:lpstr>
      <vt:lpstr>Review:  3 parts of a while loop</vt:lpstr>
      <vt:lpstr>The for loop: everything on one line</vt:lpstr>
      <vt:lpstr>The for loop</vt:lpstr>
      <vt:lpstr>Converting while statements to for statements</vt:lpstr>
      <vt:lpstr>Answer</vt:lpstr>
      <vt:lpstr>Back to breakout rooms!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Structures</dc:title>
  <dc:creator>Casey McCullough</dc:creator>
  <cp:lastModifiedBy>McCullough, Casey</cp:lastModifiedBy>
  <cp:revision>101</cp:revision>
  <cp:lastPrinted>2016-10-12T22:54:37Z</cp:lastPrinted>
  <dcterms:created xsi:type="dcterms:W3CDTF">1997-10-18T11:18:04Z</dcterms:created>
  <dcterms:modified xsi:type="dcterms:W3CDTF">2023-08-22T12:34:19Z</dcterms:modified>
</cp:coreProperties>
</file>