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8" r:id="rId3"/>
    <p:sldId id="337" r:id="rId4"/>
    <p:sldId id="345" r:id="rId5"/>
    <p:sldId id="346" r:id="rId6"/>
    <p:sldId id="334" r:id="rId7"/>
    <p:sldId id="342" r:id="rId8"/>
    <p:sldId id="297" r:id="rId9"/>
    <p:sldId id="261" r:id="rId10"/>
    <p:sldId id="339" r:id="rId11"/>
    <p:sldId id="341" r:id="rId12"/>
    <p:sldId id="264" r:id="rId13"/>
    <p:sldId id="265" r:id="rId14"/>
    <p:sldId id="347" r:id="rId15"/>
    <p:sldId id="349" r:id="rId16"/>
    <p:sldId id="348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clrMru>
    <a:srgbClr val="99FF66"/>
    <a:srgbClr val="FF0066"/>
    <a:srgbClr val="FF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 autoAdjust="0"/>
    <p:restoredTop sz="71108" autoAdjust="0"/>
  </p:normalViewPr>
  <p:slideViewPr>
    <p:cSldViewPr>
      <p:cViewPr varScale="1">
        <p:scale>
          <a:sx n="70" d="100"/>
          <a:sy n="70" d="100"/>
        </p:scale>
        <p:origin x="3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B6327-23F7-2346-B0C5-59FD1AB59E6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619B5-8492-6448-91A9-697902AA5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C27278C-5D48-084E-A9B1-F628251F8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6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ヒラギノ角ゴ Pro W3" charset="0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An </a:t>
            </a:r>
            <a:r>
              <a:rPr lang="en-US" i="1" dirty="0">
                <a:latin typeface="Arial" charset="0"/>
              </a:rPr>
              <a:t>array</a:t>
            </a:r>
            <a:r>
              <a:rPr lang="en-US" dirty="0">
                <a:latin typeface="Arial" charset="0"/>
              </a:rPr>
              <a:t> is an ordered list of values of the same data type.</a:t>
            </a:r>
          </a:p>
          <a:p>
            <a:pPr algn="ctr"/>
            <a:endParaRPr lang="en-US" sz="1200" b="1" dirty="0">
              <a:solidFill>
                <a:schemeClr val="hlink"/>
              </a:solidFill>
              <a:latin typeface="Arial" charset="0"/>
            </a:endParaRPr>
          </a:p>
          <a:p>
            <a:pPr algn="ctr"/>
            <a:endParaRPr lang="en-US" sz="1200" b="1" dirty="0">
              <a:solidFill>
                <a:schemeClr val="hlink"/>
              </a:solidFill>
              <a:latin typeface="Arial" charset="0"/>
            </a:endParaRPr>
          </a:p>
          <a:p>
            <a:pPr algn="ctr"/>
            <a:r>
              <a:rPr lang="en-US" sz="1200" b="1" dirty="0">
                <a:solidFill>
                  <a:schemeClr val="hlink"/>
                </a:solidFill>
                <a:latin typeface="Arial" charset="0"/>
              </a:rPr>
              <a:t>Any one of the data values can be referenced</a:t>
            </a:r>
          </a:p>
          <a:p>
            <a:pPr algn="ctr"/>
            <a:r>
              <a:rPr lang="en-US" sz="1200" b="1" dirty="0">
                <a:solidFill>
                  <a:schemeClr val="hlink"/>
                </a:solidFill>
                <a:latin typeface="Arial" charset="0"/>
              </a:rPr>
              <a:t>with the name of the array and the numeric index.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7278C-5D48-084E-A9B1-F628251F82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F99713C9-E66D-ED4A-906A-26ABC3856C49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010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7278C-5D48-084E-A9B1-F628251F82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7278C-5D48-084E-A9B1-F628251F82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7278C-5D48-084E-A9B1-F628251F82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7278C-5D48-084E-A9B1-F628251F82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A459DEF7-391A-4440-9431-BD7A6BDB17C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>
                <a:latin typeface="Times New Roman" charset="0"/>
              </a:rPr>
              <a:t>What happens when we try to reference an out-of bounds element?</a:t>
            </a:r>
          </a:p>
          <a:p>
            <a:pPr>
              <a:spcBef>
                <a:spcPct val="70000"/>
              </a:spcBef>
            </a:pPr>
            <a:r>
              <a:rPr lang="en-US">
                <a:latin typeface="Times New Roman" charset="0"/>
              </a:rPr>
              <a:t>The Java interpreter throws an </a:t>
            </a:r>
            <a:r>
              <a:rPr lang="en-US">
                <a:latin typeface="Courier New" charset="0"/>
              </a:rPr>
              <a:t>ArrayIndexOutOfBoundsException </a:t>
            </a:r>
            <a:r>
              <a:rPr lang="en-US">
                <a:latin typeface="Times New Roman" charset="0"/>
              </a:rPr>
              <a:t>if an array index is out of bounds </a:t>
            </a:r>
          </a:p>
          <a:p>
            <a:pPr>
              <a:spcBef>
                <a:spcPct val="70000"/>
              </a:spcBef>
            </a:pPr>
            <a:r>
              <a:rPr lang="en-US">
                <a:latin typeface="Times New Roman" charset="0"/>
              </a:rPr>
              <a:t>This is called </a:t>
            </a:r>
            <a:r>
              <a:rPr lang="en-US" i="1">
                <a:latin typeface="Times New Roman" charset="0"/>
              </a:rPr>
              <a:t>automatic</a:t>
            </a:r>
            <a:r>
              <a:rPr lang="en-US">
                <a:latin typeface="Times New Roman" charset="0"/>
              </a:rPr>
              <a:t> </a:t>
            </a:r>
            <a:r>
              <a:rPr lang="en-US" i="1">
                <a:latin typeface="Times New Roman" charset="0"/>
              </a:rPr>
              <a:t>bounds checking</a:t>
            </a:r>
          </a:p>
        </p:txBody>
      </p:sp>
    </p:spTree>
    <p:extLst>
      <p:ext uri="{BB962C8B-B14F-4D97-AF65-F5344CB8AC3E}">
        <p14:creationId xmlns:p14="http://schemas.microsoft.com/office/powerpoint/2010/main" val="8374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F99713C9-E66D-ED4A-906A-26ABC3856C49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2887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F99713C9-E66D-ED4A-906A-26ABC3856C49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7408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F99713C9-E66D-ED4A-906A-26ABC3856C49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48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33173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1CFE5-EAFB-7D40-AAC5-3A1999A30F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3733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7BD8-03D5-314A-BF1A-57BB680EE1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2287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F54BE-F254-834F-AB09-0C52D718A1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59902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A4848-B8F4-694F-8E81-53B754FF4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315271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26570-FE53-074F-A6A9-F531C8DD69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2710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26AC5C-C787-ED49-827A-6A10016919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9960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9CF9EF-427D-E541-80FB-E5891215F2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1986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AAE5F-D789-E84B-B164-58BC916EE2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51431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FB3865F-7889-1A4B-B2A7-F6AA788764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4293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28A866-0CA5-ED41-9501-BCB90A92B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837"/>
      </p:ext>
    </p:extLst>
  </p:cSld>
  <p:clrMapOvr>
    <a:masterClrMapping/>
  </p:clrMapOvr>
  <p:transition spd="med">
    <p:wheel spokes="3"/>
    <p:sndAc>
      <p:stSnd>
        <p:snd r:embed="rId1" name="breeze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F74BCA-FC9B-9F48-A608-F083F00C5B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29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 spd="med">
    <p:wheel spokes="3"/>
    <p:sndAc>
      <p:stSnd>
        <p:snd r:embed="rId1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 autoUpdateAnimBg="0"/>
    </p:bld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51" descr="Stock exchange numbers">
            <a:extLst>
              <a:ext uri="{FF2B5EF4-FFF2-40B4-BE49-F238E27FC236}">
                <a16:creationId xmlns:a16="http://schemas.microsoft.com/office/drawing/2014/main" id="{ECA7827D-08AC-D98D-39E3-00438DBEE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6240" r="475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Times New Roman" charset="0"/>
                <a:cs typeface="+mj-cs"/>
              </a:rPr>
              <a:t>Array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414D7-1FD5-E701-6218-24FB84DCC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Casey </a:t>
            </a:r>
            <a:r>
              <a:rPr lang="en-US" dirty="0" err="1">
                <a:solidFill>
                  <a:srgbClr val="FFFFFF"/>
                </a:solidFill>
              </a:rPr>
              <a:t>mCcullough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For tech elevator</a:t>
            </a:r>
          </a:p>
        </p:txBody>
      </p: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DA6F7D32-4B5B-4568-948E-D895DCD5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26F036F3-0FAC-4B73-BE94-57ECD9DC4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5B25C48A-208C-4C1B-9D6B-5C13C2C61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Arrays as objects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In Java, the array itself is an object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Therefore the name of the array is a object reference variable, and the array itself must be instantiated</a:t>
            </a:r>
          </a:p>
          <a:p>
            <a:pPr algn="ctr"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ourier New" pitchFamily="49" charset="0"/>
                <a:ea typeface="+mn-ea"/>
                <a:cs typeface="+mn-cs"/>
              </a:rPr>
              <a:t>[] scores = new </a:t>
            </a:r>
            <a:r>
              <a:rPr lang="en-US" altLang="en-US" dirty="0" err="1">
                <a:solidFill>
                  <a:schemeClr val="bg2">
                    <a:lumMod val="90000"/>
                    <a:lumOff val="10000"/>
                  </a:schemeClr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altLang="en-US" dirty="0">
                <a:solidFill>
                  <a:schemeClr val="bg2">
                    <a:lumMod val="90000"/>
                    <a:lumOff val="10000"/>
                  </a:schemeClr>
                </a:solidFill>
                <a:latin typeface="Courier New" pitchFamily="49" charset="0"/>
                <a:ea typeface="+mn-ea"/>
                <a:cs typeface="+mn-cs"/>
              </a:rPr>
              <a:t>[10];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a typeface="+mn-ea"/>
                <a:cs typeface="+mn-cs"/>
              </a:rPr>
              <a:t>The type of the variable </a:t>
            </a:r>
            <a:r>
              <a:rPr lang="en-US" altLang="en-US" dirty="0">
                <a:latin typeface="Courier New" pitchFamily="49" charset="0"/>
                <a:ea typeface="+mn-ea"/>
                <a:cs typeface="+mn-cs"/>
              </a:rPr>
              <a:t>scores</a:t>
            </a:r>
            <a:r>
              <a:rPr lang="en-US" altLang="en-US" dirty="0">
                <a:ea typeface="+mn-ea"/>
                <a:cs typeface="+mn-cs"/>
              </a:rPr>
              <a:t> is </a:t>
            </a:r>
            <a:r>
              <a:rPr lang="en-US" altLang="en-US" dirty="0" err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rPr>
              <a:t>[]</a:t>
            </a:r>
            <a:r>
              <a:rPr lang="en-US" altLang="en-US" dirty="0">
                <a:ea typeface="+mn-ea"/>
                <a:cs typeface="+mn-cs"/>
              </a:rPr>
              <a:t> (an array of integers)</a:t>
            </a:r>
          </a:p>
          <a:p>
            <a:pPr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endParaRPr lang="en-US" altLang="en-US" dirty="0"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3B53170A-A106-A448-8981-19BB0FDC5699}" type="slidenum">
              <a:rPr lang="en-US" sz="1400">
                <a:latin typeface="Arial Narrow" charset="0"/>
              </a:rPr>
              <a:pPr/>
              <a:t>10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18438" cy="10668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latin typeface="Times New Roman" charset="0"/>
                <a:cs typeface="+mj-cs"/>
              </a:rPr>
              <a:t>Connecting arrays with</a:t>
            </a:r>
            <a:br>
              <a:rPr lang="en-US" dirty="0">
                <a:latin typeface="Times New Roman" charset="0"/>
                <a:cs typeface="+mj-cs"/>
              </a:rPr>
            </a:br>
            <a:r>
              <a:rPr lang="en-US" dirty="0">
                <a:latin typeface="Times New Roman" charset="0"/>
                <a:cs typeface="+mj-cs"/>
              </a:rPr>
              <a:t> references to arrays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05800" cy="37623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Courier New" charset="0"/>
              </a:rPr>
              <a:t>double data [] 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= new double[5];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FFFF00"/>
                </a:solidFill>
                <a:latin typeface="Courier New" charset="0"/>
              </a:rPr>
              <a:t>char letters[] 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= new char[8];</a:t>
            </a:r>
          </a:p>
          <a:p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Or . . . </a:t>
            </a:r>
          </a:p>
          <a:p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int scores[]; // creates an array reference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latin typeface="Courier New" charset="0"/>
              </a:rPr>
              <a:t>scores = new int [100]; // now connected</a:t>
            </a:r>
          </a:p>
          <a:p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endParaRPr lang="en-US" dirty="0">
              <a:solidFill>
                <a:schemeClr val="tx1"/>
              </a:solidFill>
              <a:latin typeface="Courier New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713E7E08-5085-BD41-92C5-AEAACE6D9B7D}" type="slidenum">
              <a:rPr lang="en-US" sz="1400">
                <a:latin typeface="Arial Narrow" charset="0"/>
              </a:rPr>
              <a:pPr/>
              <a:t>11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Bounds Checking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4876800" cy="4067175"/>
          </a:xfrm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Once an array is created, it has a fixed size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An index used in an array reference must specify a valid element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That is, the index value must be in bounds (0 to N-1)</a:t>
            </a:r>
          </a:p>
          <a:p>
            <a:pPr>
              <a:spcBef>
                <a:spcPct val="7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307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86E206DF-E521-5B41-AE1D-40368AD24C41}" type="slidenum">
              <a:rPr lang="en-US" sz="1400">
                <a:latin typeface="Arial Narrow" charset="0"/>
              </a:rPr>
              <a:pPr/>
              <a:t>12</a:t>
            </a:fld>
            <a:endParaRPr lang="en-US" sz="1400">
              <a:latin typeface="Arial Narrow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105400" y="5334000"/>
            <a:ext cx="355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i="1"/>
              <a:t>What happens when we try to</a:t>
            </a:r>
          </a:p>
          <a:p>
            <a:pPr algn="ctr"/>
            <a:r>
              <a:rPr lang="en-US" sz="1800" i="1"/>
              <a:t>reference an out-of-bounds element?</a:t>
            </a:r>
          </a:p>
        </p:txBody>
      </p:sp>
      <p:pic>
        <p:nvPicPr>
          <p:cNvPr id="30725" name="Picture 1029" descr="David Give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526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heel spokes="3"/>
    <p:sndAc>
      <p:stSnd>
        <p:snd r:embed="rId3" name="breeze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3716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Bounds Checking and length.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64556"/>
            <a:ext cx="7848600" cy="1371600"/>
          </a:xfrm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Each array object has a public constant called 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length</a:t>
            </a:r>
            <a:r>
              <a:rPr lang="en-US" dirty="0">
                <a:latin typeface="Arial" charset="0"/>
              </a:rPr>
              <a:t> that stores the size of the array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It is referenced using the syntax: 	</a:t>
            </a:r>
            <a:r>
              <a:rPr lang="en-US" i="1" dirty="0" err="1">
                <a:latin typeface="Arial" charset="0"/>
              </a:rPr>
              <a:t>arrayName.</a:t>
            </a:r>
            <a:r>
              <a:rPr lang="en-US" i="1" dirty="0" err="1">
                <a:solidFill>
                  <a:schemeClr val="accent5"/>
                </a:solidFill>
                <a:latin typeface="Arial" charset="0"/>
              </a:rPr>
              <a:t>length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5716E2FE-4DB8-5342-8463-E83D12248103}" type="slidenum">
              <a:rPr lang="en-US" sz="1400">
                <a:latin typeface="Arial Narrow" charset="0"/>
              </a:rPr>
              <a:pPr/>
              <a:t>13</a:t>
            </a:fld>
            <a:endParaRPr lang="en-US" sz="1400">
              <a:latin typeface="Arial Narrow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0AF56B-045A-14F1-3626-D3C05E9B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2971800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0     1     2     3     4     5     6     7     8     9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37C7618-EF46-E9B3-3711-0FD79409FCA2}"/>
              </a:ext>
            </a:extLst>
          </p:cNvPr>
          <p:cNvGrpSpPr>
            <a:grpSpLocks/>
          </p:cNvGrpSpPr>
          <p:nvPr/>
        </p:nvGrpSpPr>
        <p:grpSpPr bwMode="auto">
          <a:xfrm>
            <a:off x="1477962" y="3429000"/>
            <a:ext cx="5380038" cy="714375"/>
            <a:chOff x="1533" y="3128"/>
            <a:chExt cx="3389" cy="450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67FE4DF-3138-0666-A0B0-32243BB93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1960A864-DAF1-4AAC-B378-B339D71C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BCB1D4AD-9478-2AD7-97F6-751DB85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6DA5265-E4E9-F8E0-79AB-F38A976C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0F086F5A-2600-C0F7-9495-94068EA6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243B3EA-D20E-3608-DF23-997A3EA5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892A0F9C-FBB4-6A0F-E9C7-BB6CC69FB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212A5767-1D5E-5454-3062-2D70B93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79   87   94   82   67   98   87   81   74   91</a:t>
              </a:r>
            </a:p>
          </p:txBody>
        </p:sp>
      </p:grpSp>
      <p:sp>
        <p:nvSpPr>
          <p:cNvPr id="13" name="Rectangle 16">
            <a:extLst>
              <a:ext uri="{FF2B5EF4-FFF2-40B4-BE49-F238E27FC236}">
                <a16:creationId xmlns:a16="http://schemas.microsoft.com/office/drawing/2014/main" id="{FFD5BBA1-1FA0-9823-FD1D-E2AB46F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43434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Arial" charset="0"/>
              </a:rPr>
              <a:t>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791A0-F93E-8A6C-1A67-22A564CF4D05}"/>
              </a:ext>
            </a:extLst>
          </p:cNvPr>
          <p:cNvSpPr txBox="1"/>
          <p:nvPr/>
        </p:nvSpPr>
        <p:spPr>
          <a:xfrm>
            <a:off x="601875" y="5193444"/>
            <a:ext cx="6941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70000"/>
              </a:spcBef>
              <a:buFont typeface="Wingdings" charset="0"/>
              <a:buNone/>
            </a:pPr>
            <a:r>
              <a:rPr lang="en-US" dirty="0">
                <a:latin typeface="Courier New" charset="0"/>
              </a:rPr>
              <a:t>int </a:t>
            </a:r>
            <a:r>
              <a:rPr lang="en-US" dirty="0" err="1">
                <a:latin typeface="Courier New" charset="0"/>
              </a:rPr>
              <a:t>numScores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charset="0"/>
              </a:rPr>
              <a:t>scores.</a:t>
            </a:r>
            <a:r>
              <a:rPr lang="en-US" dirty="0" err="1">
                <a:solidFill>
                  <a:schemeClr val="accent5"/>
                </a:solidFill>
                <a:latin typeface="Courier New" charset="0"/>
              </a:rPr>
              <a:t>length</a:t>
            </a:r>
            <a:r>
              <a:rPr lang="en-US" dirty="0">
                <a:solidFill>
                  <a:schemeClr val="accent5"/>
                </a:solidFill>
                <a:latin typeface="Courier New" charset="0"/>
              </a:rPr>
              <a:t>;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// ??</a:t>
            </a:r>
          </a:p>
        </p:txBody>
      </p:sp>
    </p:spTree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37160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Name the last element</a:t>
            </a:r>
          </a:p>
        </p:txBody>
      </p:sp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5716E2FE-4DB8-5342-8463-E83D12248103}" type="slidenum">
              <a:rPr lang="en-US" sz="1400">
                <a:latin typeface="Arial Narrow" charset="0"/>
              </a:rPr>
              <a:pPr/>
              <a:t>14</a:t>
            </a:fld>
            <a:endParaRPr lang="en-US" sz="1400">
              <a:latin typeface="Arial Narrow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0AF56B-045A-14F1-3626-D3C05E9B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524000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0     1     2     3     4     5     6     7     8     9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37C7618-EF46-E9B3-3711-0FD79409FCA2}"/>
              </a:ext>
            </a:extLst>
          </p:cNvPr>
          <p:cNvGrpSpPr>
            <a:grpSpLocks/>
          </p:cNvGrpSpPr>
          <p:nvPr/>
        </p:nvGrpSpPr>
        <p:grpSpPr bwMode="auto">
          <a:xfrm>
            <a:off x="1477962" y="1981200"/>
            <a:ext cx="5380038" cy="714375"/>
            <a:chOff x="1533" y="3128"/>
            <a:chExt cx="3389" cy="450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67FE4DF-3138-0666-A0B0-32243BB93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1960A864-DAF1-4AAC-B378-B339D71C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BCB1D4AD-9478-2AD7-97F6-751DB85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6DA5265-E4E9-F8E0-79AB-F38A976C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0F086F5A-2600-C0F7-9495-94068EA6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243B3EA-D20E-3608-DF23-997A3EA5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892A0F9C-FBB4-6A0F-E9C7-BB6CC69FB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212A5767-1D5E-5454-3062-2D70B93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79   87   94   82   67   98   87   81   74   91</a:t>
              </a:r>
            </a:p>
          </p:txBody>
        </p:sp>
      </p:grpSp>
      <p:sp>
        <p:nvSpPr>
          <p:cNvPr id="13" name="Rectangle 16">
            <a:extLst>
              <a:ext uri="{FF2B5EF4-FFF2-40B4-BE49-F238E27FC236}">
                <a16:creationId xmlns:a16="http://schemas.microsoft.com/office/drawing/2014/main" id="{FFD5BBA1-1FA0-9823-FD1D-E2AB46F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2895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Arial" charset="0"/>
              </a:rPr>
              <a:t>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791A0-F93E-8A6C-1A67-22A564CF4D05}"/>
              </a:ext>
            </a:extLst>
          </p:cNvPr>
          <p:cNvSpPr txBox="1"/>
          <p:nvPr/>
        </p:nvSpPr>
        <p:spPr>
          <a:xfrm>
            <a:off x="640663" y="3819925"/>
            <a:ext cx="6941923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70000"/>
              </a:spcBef>
              <a:buFont typeface="Wingdings" charset="0"/>
              <a:buNone/>
            </a:pPr>
            <a:r>
              <a:rPr lang="en-US" dirty="0">
                <a:latin typeface="Courier New" charset="0"/>
              </a:rPr>
              <a:t>int </a:t>
            </a:r>
            <a:r>
              <a:rPr lang="en-US" dirty="0" err="1">
                <a:latin typeface="Courier New" charset="0"/>
              </a:rPr>
              <a:t>lastScore</a:t>
            </a:r>
            <a:r>
              <a:rPr lang="en-US" dirty="0">
                <a:latin typeface="Courier New" charset="0"/>
              </a:rPr>
              <a:t> =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// ??</a:t>
            </a:r>
          </a:p>
          <a:p>
            <a:pPr algn="ctr">
              <a:spcBef>
                <a:spcPct val="70000"/>
              </a:spcBef>
              <a:buFont typeface="Wingdings" charset="0"/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Courier New" charset="0"/>
            </a:endParaRP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int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lastScore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 = scores[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scores.length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urier New" charset="0"/>
              </a:rPr>
              <a:t> – 1];</a:t>
            </a:r>
          </a:p>
        </p:txBody>
      </p:sp>
    </p:spTree>
    <p:extLst>
      <p:ext uri="{BB962C8B-B14F-4D97-AF65-F5344CB8AC3E}">
        <p14:creationId xmlns:p14="http://schemas.microsoft.com/office/powerpoint/2010/main" val="2101615646"/>
      </p:ext>
    </p:extLst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237395"/>
          </a:xfrm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Write a for loop that prints all values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scores*</a:t>
            </a:r>
          </a:p>
        </p:txBody>
      </p:sp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5716E2FE-4DB8-5342-8463-E83D12248103}" type="slidenum">
              <a:rPr lang="en-US" sz="1400">
                <a:latin typeface="Arial Narrow" charset="0"/>
              </a:rPr>
              <a:pPr/>
              <a:t>15</a:t>
            </a:fld>
            <a:endParaRPr lang="en-US" sz="1400">
              <a:latin typeface="Arial Narrow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0AF56B-045A-14F1-3626-D3C05E9B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2346325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0     1     2     3     4     5     6     7     8     9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37C7618-EF46-E9B3-3711-0FD79409FCA2}"/>
              </a:ext>
            </a:extLst>
          </p:cNvPr>
          <p:cNvGrpSpPr>
            <a:grpSpLocks/>
          </p:cNvGrpSpPr>
          <p:nvPr/>
        </p:nvGrpSpPr>
        <p:grpSpPr bwMode="auto">
          <a:xfrm>
            <a:off x="1477962" y="2851150"/>
            <a:ext cx="5380038" cy="714375"/>
            <a:chOff x="1533" y="3128"/>
            <a:chExt cx="3389" cy="450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67FE4DF-3138-0666-A0B0-32243BB93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1960A864-DAF1-4AAC-B378-B339D71C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BCB1D4AD-9478-2AD7-97F6-751DB85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6DA5265-E4E9-F8E0-79AB-F38A976C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0F086F5A-2600-C0F7-9495-94068EA6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243B3EA-D20E-3608-DF23-997A3EA5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892A0F9C-FBB4-6A0F-E9C7-BB6CC69FB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212A5767-1D5E-5454-3062-2D70B93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79   87   94   82   67   98   87   81   74   91</a:t>
              </a:r>
            </a:p>
          </p:txBody>
        </p:sp>
      </p:grpSp>
      <p:sp>
        <p:nvSpPr>
          <p:cNvPr id="13" name="Rectangle 16">
            <a:extLst>
              <a:ext uri="{FF2B5EF4-FFF2-40B4-BE49-F238E27FC236}">
                <a16:creationId xmlns:a16="http://schemas.microsoft.com/office/drawing/2014/main" id="{FFD5BBA1-1FA0-9823-FD1D-E2AB46F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6417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Arial" charset="0"/>
              </a:rPr>
              <a:t>scores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2BC6F-3F43-185C-9357-30E9DD621813}"/>
              </a:ext>
            </a:extLst>
          </p:cNvPr>
          <p:cNvSpPr txBox="1"/>
          <p:nvPr/>
        </p:nvSpPr>
        <p:spPr>
          <a:xfrm>
            <a:off x="1905000" y="49530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* Irrespective of its length</a:t>
            </a:r>
          </a:p>
        </p:txBody>
      </p:sp>
    </p:spTree>
    <p:extLst>
      <p:ext uri="{BB962C8B-B14F-4D97-AF65-F5344CB8AC3E}">
        <p14:creationId xmlns:p14="http://schemas.microsoft.com/office/powerpoint/2010/main" val="3934085560"/>
      </p:ext>
    </p:extLst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237395"/>
          </a:xfrm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Write a for loop that prints all values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scores</a:t>
            </a:r>
          </a:p>
        </p:txBody>
      </p:sp>
      <p:sp>
        <p:nvSpPr>
          <p:cNvPr id="327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5716E2FE-4DB8-5342-8463-E83D12248103}" type="slidenum">
              <a:rPr lang="en-US" sz="1400">
                <a:latin typeface="Arial Narrow" charset="0"/>
              </a:rPr>
              <a:pPr/>
              <a:t>16</a:t>
            </a:fld>
            <a:endParaRPr lang="en-US" sz="1400">
              <a:latin typeface="Arial Narrow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60AF56B-045A-14F1-3626-D3C05E9B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828800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0     1     2     3     4     5     6     7     8     9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37C7618-EF46-E9B3-3711-0FD79409FCA2}"/>
              </a:ext>
            </a:extLst>
          </p:cNvPr>
          <p:cNvGrpSpPr>
            <a:grpSpLocks/>
          </p:cNvGrpSpPr>
          <p:nvPr/>
        </p:nvGrpSpPr>
        <p:grpSpPr bwMode="auto">
          <a:xfrm>
            <a:off x="1477962" y="2333625"/>
            <a:ext cx="5380038" cy="714375"/>
            <a:chOff x="1533" y="3128"/>
            <a:chExt cx="3389" cy="450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67FE4DF-3138-0666-A0B0-32243BB93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1960A864-DAF1-4AAC-B378-B339D71C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BCB1D4AD-9478-2AD7-97F6-751DB85DE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9">
                <a:extLst>
                  <a:ext uri="{FF2B5EF4-FFF2-40B4-BE49-F238E27FC236}">
                    <a16:creationId xmlns:a16="http://schemas.microsoft.com/office/drawing/2014/main" id="{D6DA5265-E4E9-F8E0-79AB-F38A976C5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0">
                <a:extLst>
                  <a:ext uri="{FF2B5EF4-FFF2-40B4-BE49-F238E27FC236}">
                    <a16:creationId xmlns:a16="http://schemas.microsoft.com/office/drawing/2014/main" id="{0F086F5A-2600-C0F7-9495-94068EA6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B243B3EA-D20E-3608-DF23-997A3EA50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892A0F9C-FBB4-6A0F-E9C7-BB6CC69FB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212A5767-1D5E-5454-3062-2D70B9365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79   87   94   82   67   98   87   81   74   91</a:t>
              </a:r>
            </a:p>
          </p:txBody>
        </p:sp>
      </p:grpSp>
      <p:sp>
        <p:nvSpPr>
          <p:cNvPr id="13" name="Rectangle 16">
            <a:extLst>
              <a:ext uri="{FF2B5EF4-FFF2-40B4-BE49-F238E27FC236}">
                <a16:creationId xmlns:a16="http://schemas.microsoft.com/office/drawing/2014/main" id="{FFD5BBA1-1FA0-9823-FD1D-E2AB46F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1242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>
                <a:latin typeface="Arial" charset="0"/>
              </a:rPr>
              <a:t>scores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791A0-F93E-8A6C-1A67-22A564CF4D05}"/>
              </a:ext>
            </a:extLst>
          </p:cNvPr>
          <p:cNvSpPr txBox="1"/>
          <p:nvPr/>
        </p:nvSpPr>
        <p:spPr>
          <a:xfrm>
            <a:off x="538339" y="3845012"/>
            <a:ext cx="69419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for (int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= 0;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&lt; </a:t>
            </a:r>
            <a:r>
              <a:rPr lang="en-US" sz="2000" dirty="0" err="1">
                <a:latin typeface="Courier New" charset="0"/>
              </a:rPr>
              <a:t>scores.length</a:t>
            </a:r>
            <a:r>
              <a:rPr lang="en-US" sz="2000" dirty="0">
                <a:latin typeface="Courier New" charset="0"/>
              </a:rPr>
              <a:t>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++){</a:t>
            </a:r>
          </a:p>
          <a:p>
            <a:pPr>
              <a:spcBef>
                <a:spcPct val="70000"/>
              </a:spcBef>
              <a:buFont typeface="Wingdings" charset="0"/>
              <a:buNone/>
            </a:pPr>
            <a:r>
              <a:rPr lang="en-US" sz="2000" dirty="0">
                <a:latin typeface="Courier New" charset="0"/>
              </a:rPr>
              <a:t>   </a:t>
            </a:r>
            <a:r>
              <a:rPr lang="en-US" sz="2000" dirty="0" err="1">
                <a:latin typeface="Courier New" charset="0"/>
              </a:rPr>
              <a:t>System.out.println</a:t>
            </a:r>
            <a:r>
              <a:rPr lang="en-US" sz="2000" dirty="0">
                <a:latin typeface="Courier New" charset="0"/>
              </a:rPr>
              <a:t> (scores[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]);</a:t>
            </a:r>
            <a:br>
              <a:rPr lang="en-US" sz="2000" dirty="0">
                <a:latin typeface="Courier New" charset="0"/>
              </a:rPr>
            </a:br>
            <a:r>
              <a:rPr lang="en-US" sz="20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183899"/>
      </p:ext>
    </p:extLst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Initializer Lists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An </a:t>
            </a:r>
            <a:r>
              <a:rPr lang="en-US" i="1" dirty="0">
                <a:latin typeface="Arial" charset="0"/>
              </a:rPr>
              <a:t>initializer list</a:t>
            </a:r>
            <a:r>
              <a:rPr lang="en-US" dirty="0">
                <a:latin typeface="Arial" charset="0"/>
              </a:rPr>
              <a:t> can be used to instantiate and initialize an array in one step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The values are delimited by braces and separated by commas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Examples:</a:t>
            </a:r>
          </a:p>
          <a:p>
            <a:pPr>
              <a:spcBef>
                <a:spcPct val="80000"/>
              </a:spcBef>
              <a:buFont typeface="Wingdings" charset="0"/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	char[] 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letterGrades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 = {'A', 'B', 'C', 'D', ’F'};</a:t>
            </a:r>
          </a:p>
          <a:p>
            <a:pPr>
              <a:spcBef>
                <a:spcPct val="800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charset="0"/>
              </a:rPr>
              <a:t>[] primes = {2, 3, 5, 7, 11, 13};</a:t>
            </a:r>
          </a:p>
          <a:p>
            <a:pPr>
              <a:spcBef>
                <a:spcPct val="80000"/>
              </a:spcBef>
              <a:buFont typeface="Wingdings" charset="0"/>
              <a:buNone/>
            </a:pPr>
            <a:endParaRPr lang="en-US" sz="200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48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C33848A1-3221-6D4E-82AA-61BAA07F42EB}" type="slidenum">
              <a:rPr lang="en-US" sz="1400">
                <a:latin typeface="Arial Narrow" charset="0"/>
              </a:rPr>
              <a:pPr/>
              <a:t>17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Initializer 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4800600" cy="4067175"/>
          </a:xfrm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Note that when an initializer list is used:</a:t>
            </a:r>
          </a:p>
          <a:p>
            <a:pPr lvl="1">
              <a:spcBef>
                <a:spcPct val="70000"/>
              </a:spcBef>
            </a:pPr>
            <a:r>
              <a:rPr lang="en-US" dirty="0">
                <a:latin typeface="Arial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new</a:t>
            </a:r>
            <a:r>
              <a:rPr lang="en-US" dirty="0">
                <a:latin typeface="Arial" charset="0"/>
              </a:rPr>
              <a:t> operator is not used</a:t>
            </a:r>
          </a:p>
          <a:p>
            <a:pPr lvl="1">
              <a:spcBef>
                <a:spcPct val="70000"/>
              </a:spcBef>
            </a:pPr>
            <a:r>
              <a:rPr lang="en-US" dirty="0">
                <a:latin typeface="Arial" charset="0"/>
              </a:rPr>
              <a:t>no size value is specified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The size of the array is determined by the number of items in the initializer list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An initializer list can only be used only in the array declaration</a:t>
            </a:r>
          </a:p>
        </p:txBody>
      </p:sp>
      <p:sp>
        <p:nvSpPr>
          <p:cNvPr id="358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2E580969-2E20-E448-8B50-C3CDE3B7108C}" type="slidenum">
              <a:rPr lang="en-US" sz="1400">
                <a:latin typeface="Arial Narrow" charset="0"/>
              </a:rPr>
              <a:pPr/>
              <a:t>18</a:t>
            </a:fld>
            <a:endParaRPr lang="en-US" sz="1400">
              <a:latin typeface="Arial Narrow" charset="0"/>
            </a:endParaRPr>
          </a:p>
        </p:txBody>
      </p:sp>
      <p:pic>
        <p:nvPicPr>
          <p:cNvPr id="35844" name="Picture 2" descr="http://www.w3.org/2004/Talks/17Dec-sparql/Results/conf_8ball_tru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5400"/>
            <a:ext cx="33909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5410200" y="4876800"/>
            <a:ext cx="325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/>
              <a:t>See MagicEightBall.java</a:t>
            </a: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dirty="0">
                <a:latin typeface="Times New Roman" charset="0"/>
                <a:cs typeface="+mj-cs"/>
              </a:rPr>
              <a:t>The Array</a:t>
            </a:r>
          </a:p>
        </p:txBody>
      </p:sp>
      <p:sp>
        <p:nvSpPr>
          <p:cNvPr id="153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28EDF211-BB1F-DF4C-8558-633CEAC078D2}" type="slidenum">
              <a:rPr lang="en-US" sz="1400">
                <a:latin typeface="Arial Narrow" charset="0"/>
              </a:rPr>
              <a:pPr/>
              <a:t>2</a:t>
            </a:fld>
            <a:endParaRPr lang="en-US" sz="1400">
              <a:latin typeface="Arial Narrow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2667000" y="2971800"/>
            <a:ext cx="513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0     1     2     3     4     5     6     7     8     9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6350" y="3429000"/>
            <a:ext cx="5380038" cy="714375"/>
            <a:chOff x="1533" y="3128"/>
            <a:chExt cx="3389" cy="450"/>
          </a:xfrm>
        </p:grpSpPr>
        <p:grpSp>
          <p:nvGrpSpPr>
            <p:cNvPr id="15374" name="Group 6"/>
            <p:cNvGrpSpPr>
              <a:grpSpLocks/>
            </p:cNvGrpSpPr>
            <p:nvPr/>
          </p:nvGrpSpPr>
          <p:grpSpPr bwMode="auto">
            <a:xfrm>
              <a:off x="1533" y="3128"/>
              <a:ext cx="3389" cy="450"/>
              <a:chOff x="1533" y="3128"/>
              <a:chExt cx="3389" cy="450"/>
            </a:xfrm>
          </p:grpSpPr>
          <p:sp>
            <p:nvSpPr>
              <p:cNvPr id="15376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377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378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379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380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381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5" name="Rectangle 13"/>
            <p:cNvSpPr>
              <a:spLocks noChangeArrowheads="1"/>
            </p:cNvSpPr>
            <p:nvPr/>
          </p:nvSpPr>
          <p:spPr bwMode="auto">
            <a:xfrm>
              <a:off x="1564" y="3216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79   87   94   82   67   98   87   81   74   91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9938" y="2141538"/>
            <a:ext cx="2370137" cy="1912937"/>
            <a:chOff x="485" y="1349"/>
            <a:chExt cx="1493" cy="1205"/>
          </a:xfrm>
        </p:grpSpPr>
        <p:sp>
          <p:nvSpPr>
            <p:cNvPr id="15371" name="Rectangle 16"/>
            <p:cNvSpPr>
              <a:spLocks noChangeArrowheads="1"/>
            </p:cNvSpPr>
            <p:nvPr/>
          </p:nvSpPr>
          <p:spPr bwMode="auto">
            <a:xfrm>
              <a:off x="864" y="2304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>
                  <a:latin typeface="Arial" charset="0"/>
                </a:rPr>
                <a:t>scores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485" y="1349"/>
              <a:ext cx="14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The entire array</a:t>
              </a:r>
            </a:p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has a single name</a:t>
              </a:r>
            </a:p>
          </p:txBody>
        </p:sp>
        <p:sp>
          <p:nvSpPr>
            <p:cNvPr id="15373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94113" y="2139950"/>
            <a:ext cx="4021137" cy="830263"/>
            <a:chOff x="2032" y="1397"/>
            <a:chExt cx="2533" cy="523"/>
          </a:xfrm>
        </p:grpSpPr>
        <p:sp>
          <p:nvSpPr>
            <p:cNvPr id="15369" name="Text Box 20"/>
            <p:cNvSpPr txBox="1">
              <a:spLocks noChangeArrowheads="1"/>
            </p:cNvSpPr>
            <p:nvPr/>
          </p:nvSpPr>
          <p:spPr bwMode="auto">
            <a:xfrm>
              <a:off x="2032" y="1397"/>
              <a:ext cx="2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2000" b="1">
                  <a:solidFill>
                    <a:schemeClr val="hlink"/>
                  </a:solidFill>
                  <a:latin typeface="Arial" charset="0"/>
                </a:rPr>
                <a:t>Each value has a numeric </a:t>
              </a:r>
              <a:r>
                <a:rPr lang="en-US" sz="2000" b="1" i="1">
                  <a:solidFill>
                    <a:schemeClr val="hlink"/>
                  </a:solidFill>
                  <a:latin typeface="Arial" charset="0"/>
                </a:rPr>
                <a:t>index</a:t>
              </a:r>
            </a:p>
          </p:txBody>
        </p:sp>
        <p:sp>
          <p:nvSpPr>
            <p:cNvPr id="15370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403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Array elements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6400800" cy="35051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 individual data component of an array</a:t>
            </a:r>
          </a:p>
          <a:p>
            <a:r>
              <a:rPr lang="en-US" dirty="0">
                <a:latin typeface="Arial" charset="0"/>
              </a:rPr>
              <a:t>referenced by the array name and subscript</a:t>
            </a:r>
          </a:p>
          <a:p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	</a:t>
            </a:r>
          </a:p>
        </p:txBody>
      </p:sp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25637EB0-2BFA-BB41-AC5C-9F6CF6DB83CA}" type="slidenum">
              <a:rPr lang="en-US" sz="1400">
                <a:latin typeface="Arial Narrow" charset="0"/>
              </a:rPr>
              <a:pPr/>
              <a:t>3</a:t>
            </a:fld>
            <a:endParaRPr lang="en-US" sz="1400">
              <a:latin typeface="Arial Narrow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772400" y="20534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772400" y="25106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1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772400" y="29678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2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772400" y="34250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3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772400" y="38822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4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772400" y="43394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5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772400" y="47966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6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772400" y="5253832"/>
            <a:ext cx="685800" cy="384968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7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861300" y="1443038"/>
            <a:ext cx="105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>
                <a:latin typeface="Book Antiqua" charset="0"/>
              </a:rPr>
              <a:t>height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05800" y="2052638"/>
            <a:ext cx="6858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52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05800" y="25106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81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305800" y="29678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305800" y="34250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53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305800" y="38822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305800" y="43394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55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8305800" y="47966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66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305800" y="5253832"/>
            <a:ext cx="685800" cy="38496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8580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718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height [2]</a:t>
            </a:r>
          </a:p>
        </p:txBody>
      </p:sp>
    </p:spTree>
  </p:cSld>
  <p:clrMapOvr>
    <a:masterClrMapping/>
  </p:clrMapOvr>
  <p:transition spd="med">
    <p:wheel spokes="3"/>
    <p:sndAc>
      <p:stSnd>
        <p:snd r:embed="rId3" name="breez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543800" cy="100403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Array elements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6400800" cy="35051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 individual data component of an array</a:t>
            </a:r>
          </a:p>
          <a:p>
            <a:r>
              <a:rPr lang="en-US" dirty="0">
                <a:latin typeface="Arial" charset="0"/>
              </a:rPr>
              <a:t>referenced by the array name and subscript</a:t>
            </a:r>
          </a:p>
          <a:p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Arial" charset="0"/>
              </a:rPr>
              <a:t>							</a:t>
            </a:r>
          </a:p>
        </p:txBody>
      </p:sp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25637EB0-2BFA-BB41-AC5C-9F6CF6DB83CA}" type="slidenum">
              <a:rPr lang="en-US" sz="1400">
                <a:latin typeface="Arial Narrow" charset="0"/>
              </a:rPr>
              <a:pPr/>
              <a:t>4</a:t>
            </a:fld>
            <a:endParaRPr lang="en-US" sz="1400">
              <a:latin typeface="Arial Narrow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772400" y="19764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772400" y="24336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1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772400" y="28908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2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772400" y="33480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3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772400" y="38052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4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772400" y="42624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5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772400" y="47196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6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772400" y="5176838"/>
            <a:ext cx="609600" cy="461962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7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861300" y="1443038"/>
            <a:ext cx="105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>
                <a:latin typeface="Book Antiqua" charset="0"/>
              </a:rPr>
              <a:t>height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05800" y="19764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52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05800" y="24336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81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305800" y="28908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305800" y="33480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53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305800" y="38052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305800" y="42624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55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8305800" y="47196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66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305800" y="5176838"/>
            <a:ext cx="609600" cy="4619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6781800" y="5257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718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height [7]</a:t>
            </a:r>
          </a:p>
        </p:txBody>
      </p:sp>
      <p:sp>
        <p:nvSpPr>
          <p:cNvPr id="3" name="Oval 2"/>
          <p:cNvSpPr/>
          <p:nvPr/>
        </p:nvSpPr>
        <p:spPr>
          <a:xfrm>
            <a:off x="8153400" y="5041609"/>
            <a:ext cx="1219200" cy="673391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0001"/>
      </p:ext>
    </p:extLst>
  </p:cSld>
  <p:clrMapOvr>
    <a:masterClrMapping/>
  </p:clrMapOvr>
  <p:transition spd="med">
    <p:wheel spokes="3"/>
    <p:sndAc>
      <p:stSnd>
        <p:snd r:embed="rId3" name="breeze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25637EB0-2BFA-BB41-AC5C-9F6CF6DB83CA}" type="slidenum">
              <a:rPr lang="en-US" sz="1400">
                <a:latin typeface="Arial Narrow" charset="0"/>
              </a:rPr>
              <a:pPr/>
              <a:t>5</a:t>
            </a:fld>
            <a:endParaRPr lang="en-US" sz="1400">
              <a:latin typeface="Arial Narrow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924800" y="20574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924800" y="25146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1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924800" y="29718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2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924800" y="34290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3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924800" y="38862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4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924800" y="43434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5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924800" y="48006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6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924800" y="5257800"/>
            <a:ext cx="304800" cy="381000"/>
          </a:xfrm>
          <a:prstGeom prst="rect">
            <a:avLst/>
          </a:prstGeom>
          <a:solidFill>
            <a:srgbClr val="FF00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Book Antiqua" charset="0"/>
              </a:rPr>
              <a:t>7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861300" y="1443038"/>
            <a:ext cx="1054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>
                <a:latin typeface="Book Antiqua" charset="0"/>
              </a:rPr>
              <a:t>height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458200" y="20574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52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458200" y="25146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81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8458200" y="29718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54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458200" y="34290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53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8458200" y="38862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64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8458200" y="43434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55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8458200" y="48006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66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8458200" y="5257800"/>
            <a:ext cx="304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Book Antiqua" pitchFamily="18" charset="0"/>
                <a:ea typeface="+mn-ea"/>
                <a:cs typeface="+mn-cs"/>
              </a:rPr>
              <a:t>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228600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height [8]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2960" y="3714690"/>
            <a:ext cx="6339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: 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013511"/>
      </p:ext>
    </p:extLst>
  </p:cSld>
  <p:clrMapOvr>
    <a:masterClrMapping/>
  </p:clrMapOvr>
  <p:transition spd="med">
    <p:wheel spokes="3"/>
    <p:sndAc>
      <p:stSnd>
        <p:snd r:embed="rId3" name="breez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>
                <a:latin typeface="Times New Roman" charset="0"/>
                <a:cs typeface="+mj-cs"/>
              </a:rPr>
              <a:t>Applications of Arrays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3733800" cy="4219575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sz="2400" dirty="0">
                <a:latin typeface="Arial" charset="0"/>
              </a:rPr>
              <a:t>Imagine a program that keeps track of high temperatures for a given city for an entire year. </a:t>
            </a:r>
          </a:p>
          <a:p>
            <a:pPr>
              <a:buFont typeface="Wingdings" charset="0"/>
              <a:buNone/>
            </a:pPr>
            <a:endParaRPr lang="en-US" sz="2400" dirty="0">
              <a:latin typeface="Arial" charset="0"/>
            </a:endParaRPr>
          </a:p>
          <a:p>
            <a:pPr algn="ctr">
              <a:buFont typeface="Wingdings" charset="0"/>
              <a:buNone/>
            </a:pPr>
            <a:endParaRPr lang="en-US" sz="32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7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B66C2A59-8B0E-7947-B28C-5D470F053422}" type="slidenum">
              <a:rPr lang="en-US" sz="1400">
                <a:latin typeface="Arial Narrow" charset="0"/>
              </a:rPr>
              <a:pPr/>
              <a:t>6</a:t>
            </a:fld>
            <a:endParaRPr lang="en-US" sz="1400">
              <a:latin typeface="Arial Narrow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905000"/>
            <a:ext cx="2983797" cy="3276600"/>
          </a:xfrm>
          <a:prstGeom prst="rect">
            <a:avLst/>
          </a:prstGeom>
        </p:spPr>
      </p:pic>
    </p:spTree>
  </p:cSld>
  <p:clrMapOvr>
    <a:masterClrMapping/>
  </p:clrMapOvr>
  <p:transition spd="med">
    <p:wheel spokes="3"/>
    <p:sndAc>
      <p:stSnd>
        <p:snd r:embed="rId3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double cleHighTemp1;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cleHighTemp2;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cleHighTemp3;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cleHighTemp4;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cleHighTemp5;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cleHighTemp6;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cleHighTemp7;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cleHighTemp8;</a:t>
            </a:r>
          </a:p>
          <a:p>
            <a:pPr marL="0" indent="0">
              <a:buNone/>
            </a:pPr>
            <a:r>
              <a:rPr lang="en-US" dirty="0">
                <a:latin typeface="Arial" charset="0"/>
              </a:rPr>
              <a:t>double cleHighTemp9;</a:t>
            </a:r>
          </a:p>
          <a:p>
            <a:pPr marL="0" indent="0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double cleHighTemp10;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845735"/>
            <a:ext cx="440436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double [] </a:t>
            </a:r>
            <a:r>
              <a:rPr lang="en-US" dirty="0" err="1"/>
              <a:t>cleHighTemp</a:t>
            </a:r>
            <a:r>
              <a:rPr lang="en-US" dirty="0"/>
              <a:t> = new double [365];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513BE9C7-6146-5447-8D84-D981CCF4D6EF}" type="slidenum">
              <a:rPr lang="en-US" sz="1400">
                <a:latin typeface="Arial Narrow" charset="0"/>
              </a:rPr>
              <a:pPr/>
              <a:t>7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Arrays</a:t>
            </a:r>
          </a:p>
        </p:txBody>
      </p:sp>
      <p:sp>
        <p:nvSpPr>
          <p:cNvPr id="25603" name="Rectangle 307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80000"/>
              </a:spcBef>
            </a:pPr>
            <a:r>
              <a:rPr lang="en-US" sz="2000">
                <a:latin typeface="Arial" charset="0"/>
              </a:rPr>
              <a:t>An array element can be used anywhere an individual variable (or object) could be used.</a:t>
            </a:r>
          </a:p>
          <a:p>
            <a:pPr marL="457200" indent="-457200">
              <a:spcBef>
                <a:spcPct val="80000"/>
              </a:spcBef>
            </a:pPr>
            <a:r>
              <a:rPr lang="en-US" sz="2000">
                <a:latin typeface="Arial" charset="0"/>
              </a:rPr>
              <a:t>For example, an array element can be </a:t>
            </a:r>
          </a:p>
          <a:p>
            <a:pPr marL="457200" indent="-457200">
              <a:spcBef>
                <a:spcPct val="80000"/>
              </a:spcBef>
              <a:buFont typeface="Wingdings" charset="0"/>
              <a:buAutoNum type="arabicPeriod"/>
            </a:pPr>
            <a:r>
              <a:rPr lang="en-US" sz="2000">
                <a:latin typeface="Arial" charset="0"/>
              </a:rPr>
              <a:t>assigned a value		</a:t>
            </a:r>
            <a:r>
              <a:rPr lang="en-US" sz="2000">
                <a:solidFill>
                  <a:schemeClr val="tx1"/>
                </a:solidFill>
                <a:latin typeface="Courier New" charset="0"/>
              </a:rPr>
              <a:t>scores[2] = 89;</a:t>
            </a:r>
            <a:endParaRPr lang="en-US" sz="2000">
              <a:latin typeface="Arial" charset="0"/>
            </a:endParaRPr>
          </a:p>
          <a:p>
            <a:pPr marL="457200" indent="-457200">
              <a:spcBef>
                <a:spcPct val="80000"/>
              </a:spcBef>
              <a:buFont typeface="Wingdings" charset="0"/>
              <a:buAutoNum type="arabicPeriod"/>
            </a:pPr>
            <a:r>
              <a:rPr lang="en-US" sz="2000">
                <a:latin typeface="Arial" charset="0"/>
              </a:rPr>
              <a:t>Printed	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System.out.println ("Top = " + scores[5]);</a:t>
            </a:r>
          </a:p>
          <a:p>
            <a:pPr marL="457200" indent="-457200">
              <a:spcBef>
                <a:spcPct val="80000"/>
              </a:spcBef>
              <a:buFont typeface="Wingdings" charset="0"/>
              <a:buAutoNum type="arabicPeriod"/>
            </a:pPr>
            <a:r>
              <a:rPr lang="en-US" sz="2000">
                <a:latin typeface="Arial" charset="0"/>
              </a:rPr>
              <a:t> Used in a calculation</a:t>
            </a:r>
            <a:r>
              <a:rPr lang="en-US" sz="2000">
                <a:latin typeface="Courier New" charset="0"/>
              </a:rPr>
              <a:t>:</a:t>
            </a:r>
            <a:r>
              <a:rPr lang="en-US" sz="2000">
                <a:solidFill>
                  <a:schemeClr val="tx1"/>
                </a:solidFill>
                <a:latin typeface="Courier New" charset="0"/>
              </a:rPr>
              <a:t>	</a:t>
            </a:r>
          </a:p>
          <a:p>
            <a:pPr marL="457200" indent="-457200">
              <a:spcBef>
                <a:spcPct val="80000"/>
              </a:spcBef>
              <a:buFont typeface="Wingdings" charset="0"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		scores[first] = scores[first] + 2;</a:t>
            </a:r>
          </a:p>
          <a:p>
            <a:pPr marL="457200" indent="-457200">
              <a:spcBef>
                <a:spcPct val="80000"/>
              </a:spcBef>
              <a:buFont typeface="Wingdings" charset="0"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		mean = (scores[0] + scores[1])/2;</a:t>
            </a:r>
          </a:p>
          <a:p>
            <a:pPr marL="457200" indent="-457200">
              <a:spcBef>
                <a:spcPct val="80000"/>
              </a:spcBef>
              <a:buFont typeface="Wingdings" charset="0"/>
              <a:buNone/>
            </a:pPr>
            <a:r>
              <a:rPr lang="en-US" sz="2000">
                <a:solidFill>
                  <a:schemeClr val="tx1"/>
                </a:solidFill>
                <a:latin typeface="Courier New" charset="0"/>
              </a:rPr>
              <a:t>	</a:t>
            </a:r>
          </a:p>
        </p:txBody>
      </p:sp>
      <p:sp>
        <p:nvSpPr>
          <p:cNvPr id="256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6CCBB9A0-A780-B54D-AACC-3A33620D3270}" type="slidenum">
              <a:rPr lang="en-US" sz="1400">
                <a:latin typeface="Arial Narrow" charset="0"/>
              </a:rPr>
              <a:pPr/>
              <a:t>8</a:t>
            </a:fld>
            <a:endParaRPr lang="en-US" sz="1400">
              <a:latin typeface="Arial Narrow" charset="0"/>
            </a:endParaRP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>
                <a:latin typeface="Times New Roman" charset="0"/>
                <a:cs typeface="+mj-cs"/>
              </a:rPr>
              <a:t>What arrays can store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53440" y="2095500"/>
            <a:ext cx="4724400" cy="2667000"/>
          </a:xfrm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The element type can be a primitive type or an object reference</a:t>
            </a:r>
          </a:p>
          <a:p>
            <a:pPr>
              <a:spcBef>
                <a:spcPct val="70000"/>
              </a:spcBef>
            </a:pPr>
            <a:r>
              <a:rPr lang="en-US" dirty="0">
                <a:latin typeface="Arial" charset="0"/>
              </a:rPr>
              <a:t>Therefore, we can create an array of integers, or an array of characters, or an array of </a:t>
            </a:r>
            <a:r>
              <a:rPr lang="en-US" dirty="0">
                <a:solidFill>
                  <a:schemeClr val="tx1"/>
                </a:solidFill>
                <a:latin typeface="Courier New" charset="0"/>
              </a:rPr>
              <a:t>String</a:t>
            </a:r>
            <a:r>
              <a:rPr lang="en-US" dirty="0">
                <a:latin typeface="Arial" charset="0"/>
              </a:rPr>
              <a:t> objects, etc.  Even an array of Buildings, or Dice, or Monsters!</a:t>
            </a:r>
          </a:p>
        </p:txBody>
      </p:sp>
      <p:sp>
        <p:nvSpPr>
          <p:cNvPr id="266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fld id="{82D447B1-D325-8248-818F-426E4EAF3392}" type="slidenum">
              <a:rPr lang="en-US" sz="1400">
                <a:latin typeface="Arial Narrow" charset="0"/>
              </a:rPr>
              <a:pPr/>
              <a:t>9</a:t>
            </a:fld>
            <a:endParaRPr lang="en-US" sz="1400">
              <a:latin typeface="Arial Narrow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397000"/>
          <a:ext cx="2209800" cy="43180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“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If</a:t>
                      </a:r>
                      <a:r>
                        <a:rPr kumimoji="0" lang="ja-JP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”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you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1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think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you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”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BC1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can</a:t>
                      </a:r>
                      <a:r>
                        <a:rPr kumimoji="0" lang="ja-JP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</a:rPr>
                        <a:t>”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1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42" name="TextBox 6"/>
          <p:cNvSpPr txBox="1">
            <a:spLocks noChangeArrowheads="1"/>
          </p:cNvSpPr>
          <p:nvPr/>
        </p:nvSpPr>
        <p:spPr bwMode="auto">
          <a:xfrm>
            <a:off x="5753100" y="5867400"/>
            <a:ext cx="255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/>
              <a:t>An array of Strings</a:t>
            </a:r>
          </a:p>
        </p:txBody>
      </p:sp>
    </p:spTree>
  </p:cSld>
  <p:clrMapOvr>
    <a:masterClrMapping/>
  </p:clrMapOvr>
  <p:transition spd="med">
    <p:wheel spokes="3"/>
    <p:sndAc>
      <p:stSnd>
        <p:snd r:embed="rId2" name="breeze.wav"/>
      </p:stSnd>
    </p:sndAc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11310</TotalTime>
  <Words>948</Words>
  <Application>Microsoft Office PowerPoint</Application>
  <PresentationFormat>On-screen Show (4:3)</PresentationFormat>
  <Paragraphs>206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Book Antiqua</vt:lpstr>
      <vt:lpstr>Calibri</vt:lpstr>
      <vt:lpstr>Calibri Light</vt:lpstr>
      <vt:lpstr>Consolas</vt:lpstr>
      <vt:lpstr>Courier New</vt:lpstr>
      <vt:lpstr>Times New Roman</vt:lpstr>
      <vt:lpstr>Wingdings</vt:lpstr>
      <vt:lpstr>Retrospect</vt:lpstr>
      <vt:lpstr>Array Basics</vt:lpstr>
      <vt:lpstr>The Array</vt:lpstr>
      <vt:lpstr>Array elements</vt:lpstr>
      <vt:lpstr>Array elements</vt:lpstr>
      <vt:lpstr>PowerPoint Presentation</vt:lpstr>
      <vt:lpstr>Applications of Arrays</vt:lpstr>
      <vt:lpstr>PowerPoint Presentation</vt:lpstr>
      <vt:lpstr>Arrays</vt:lpstr>
      <vt:lpstr>What arrays can store</vt:lpstr>
      <vt:lpstr>Arrays as objects</vt:lpstr>
      <vt:lpstr>Connecting arrays with  references to arrays</vt:lpstr>
      <vt:lpstr>Bounds Checking</vt:lpstr>
      <vt:lpstr>Bounds Checking and length.</vt:lpstr>
      <vt:lpstr>Name the last element</vt:lpstr>
      <vt:lpstr>Write a for loop that prints all values in scores*</vt:lpstr>
      <vt:lpstr>Write a for loop that prints all values in scores</vt:lpstr>
      <vt:lpstr>Initializer Lists</vt:lpstr>
      <vt:lpstr>Initializer Lists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Arrays</dc:title>
  <dc:creator>John Lewis</dc:creator>
  <cp:lastModifiedBy>McCullough, Casey</cp:lastModifiedBy>
  <cp:revision>125</cp:revision>
  <cp:lastPrinted>2017-01-04T15:38:11Z</cp:lastPrinted>
  <dcterms:created xsi:type="dcterms:W3CDTF">1999-08-23T17:38:43Z</dcterms:created>
  <dcterms:modified xsi:type="dcterms:W3CDTF">2023-08-22T12:34:03Z</dcterms:modified>
</cp:coreProperties>
</file>