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1"/>
  </p:notesMasterIdLst>
  <p:handoutMasterIdLst>
    <p:handoutMasterId r:id="rId22"/>
  </p:handoutMasterIdLst>
  <p:sldIdLst>
    <p:sldId id="277" r:id="rId2"/>
    <p:sldId id="287" r:id="rId3"/>
    <p:sldId id="307" r:id="rId4"/>
    <p:sldId id="288" r:id="rId5"/>
    <p:sldId id="289" r:id="rId6"/>
    <p:sldId id="291" r:id="rId7"/>
    <p:sldId id="265" r:id="rId8"/>
    <p:sldId id="301" r:id="rId9"/>
    <p:sldId id="306" r:id="rId10"/>
    <p:sldId id="278" r:id="rId11"/>
    <p:sldId id="259" r:id="rId12"/>
    <p:sldId id="266" r:id="rId13"/>
    <p:sldId id="268" r:id="rId14"/>
    <p:sldId id="269" r:id="rId15"/>
    <p:sldId id="270" r:id="rId16"/>
    <p:sldId id="302" r:id="rId17"/>
    <p:sldId id="303" r:id="rId18"/>
    <p:sldId id="304" r:id="rId19"/>
    <p:sldId id="305" r:id="rId2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75000" autoAdjust="0"/>
  </p:normalViewPr>
  <p:slideViewPr>
    <p:cSldViewPr>
      <p:cViewPr varScale="1">
        <p:scale>
          <a:sx n="74" d="100"/>
          <a:sy n="74" d="100"/>
        </p:scale>
        <p:origin x="696" y="60"/>
      </p:cViewPr>
      <p:guideLst>
        <p:guide orient="horz" pos="2160"/>
        <p:guide pos="2880"/>
      </p:guideLst>
    </p:cSldViewPr>
  </p:slideViewPr>
  <p:notesTextViewPr>
    <p:cViewPr>
      <p:scale>
        <a:sx n="100" d="100"/>
        <a:sy n="100" d="100"/>
      </p:scale>
      <p:origin x="0" y="0"/>
    </p:cViewPr>
  </p:notesTextViewPr>
  <p:sorterViewPr>
    <p:cViewPr>
      <p:scale>
        <a:sx n="132" d="100"/>
        <a:sy n="132" d="100"/>
      </p:scale>
      <p:origin x="0" y="14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0505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33503818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endParaRPr lang="en-US" dirty="0"/>
          </a:p>
          <a:p>
            <a:r>
              <a:rPr lang="en-US" dirty="0"/>
              <a:t>When we divide one integer by the other, we get an integer result</a:t>
            </a:r>
          </a:p>
          <a:p>
            <a:endParaRPr lang="en-US" dirty="0"/>
          </a:p>
          <a:p>
            <a:r>
              <a:rPr lang="en-US" dirty="0"/>
              <a:t>No remainder</a:t>
            </a:r>
          </a:p>
          <a:p>
            <a:endParaRPr lang="en-US" dirty="0"/>
          </a:p>
          <a:p>
            <a:r>
              <a:rPr lang="en-US" dirty="0"/>
              <a:t>No decimal b/c, if it returned a decimal then it wouldn’t be an integer</a:t>
            </a:r>
          </a:p>
          <a:p>
            <a:endParaRPr lang="en-US" dirty="0"/>
          </a:p>
          <a:p>
            <a:r>
              <a:rPr lang="en-US" dirty="0"/>
              <a:t>So DATA TYPE does matter</a:t>
            </a:r>
          </a:p>
          <a:p>
            <a:endParaRPr lang="en-US" dirty="0"/>
          </a:p>
          <a:p>
            <a:r>
              <a:rPr lang="en-US" dirty="0"/>
              <a:t>We can use this to our advantage ***HOMEWORK ***</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278383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endParaRPr lang="en-US"/>
          </a:p>
          <a:p>
            <a:r>
              <a:rPr lang="en-US"/>
              <a:t>can also assign a variable the results of an expression</a:t>
            </a:r>
          </a:p>
          <a:p>
            <a:endParaRPr lang="en-US"/>
          </a:p>
          <a:p>
            <a:r>
              <a:rPr lang="en-US"/>
              <a:t>expression = mathematical equation</a:t>
            </a:r>
          </a:p>
          <a:p>
            <a:endParaRPr lang="en-US"/>
          </a:p>
          <a:p>
            <a:r>
              <a:rPr lang="en-US"/>
              <a:t>Again, works from right to left</a:t>
            </a:r>
          </a:p>
          <a:p>
            <a:r>
              <a:rPr lang="en-US"/>
              <a:t>1.  Caluclate value one the right</a:t>
            </a:r>
          </a:p>
          <a:p>
            <a:r>
              <a:rPr lang="en-US"/>
              <a:t>2.  Assign this value to variable on the right</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154087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endParaRPr lang="en-US"/>
          </a:p>
          <a:p>
            <a:endParaRPr lang="en-US"/>
          </a:p>
          <a:p>
            <a:r>
              <a:rPr lang="en-US"/>
              <a:t>Note: This works with ALL ARITHMETIC OPERATORS as well</a:t>
            </a:r>
          </a:p>
          <a:p>
            <a:endParaRPr lang="en-US"/>
          </a:p>
          <a:p>
            <a:r>
              <a:rPr lang="en-US"/>
              <a:t>How does this work: 2 step process, just as before:</a:t>
            </a:r>
          </a:p>
          <a:p>
            <a:endParaRPr lang="en-US"/>
          </a:p>
          <a:p>
            <a:r>
              <a:rPr lang="en-US"/>
              <a:t>1)  Calculates value of expression on right</a:t>
            </a:r>
          </a:p>
          <a:p>
            <a:r>
              <a:rPr lang="en-US"/>
              <a:t>2)  Assigns it to variable on the left</a:t>
            </a:r>
          </a:p>
          <a:p>
            <a:endParaRPr lang="en-US"/>
          </a:p>
          <a:p>
            <a:endParaRPr lang="en-US"/>
          </a:p>
          <a:p>
            <a:endParaRPr lang="en-US"/>
          </a:p>
          <a:p>
            <a:endParaRPr lang="en-US"/>
          </a:p>
        </p:txBody>
      </p:sp>
      <p:sp>
        <p:nvSpPr>
          <p:cNvPr id="2150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209501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ln/>
        </p:spPr>
        <p:txBody>
          <a:bodyPr/>
          <a:lstStyle/>
          <a:p>
            <a:r>
              <a:rPr lang="en-US"/>
              <a:t>Both have the effect of increasing or decreasing the value by one.  Prefix adds one, then carries out the rest of the statement.  Postfix carries out the rest of the statement, then adds one.</a:t>
            </a:r>
          </a:p>
        </p:txBody>
      </p:sp>
      <p:sp>
        <p:nvSpPr>
          <p:cNvPr id="2662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473766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692150"/>
            <a:ext cx="4556125" cy="3416300"/>
          </a:xfrm>
          <a:ln/>
        </p:spPr>
      </p:sp>
      <p:sp>
        <p:nvSpPr>
          <p:cNvPr id="99331" name="Rectangle 3"/>
          <p:cNvSpPr>
            <a:spLocks noGrp="1" noChangeArrowheads="1"/>
          </p:cNvSpPr>
          <p:nvPr>
            <p:ph type="body" idx="1"/>
          </p:nvPr>
        </p:nvSpPr>
        <p:spPr/>
        <p:txBody>
          <a:bodyPr/>
          <a:lstStyle/>
          <a:p>
            <a:r>
              <a:rPr lang="en-US"/>
              <a:t>5 % 3 =  2</a:t>
            </a:r>
          </a:p>
          <a:p>
            <a:r>
              <a:rPr lang="en-US"/>
              <a:t>21 % 4 =  1 </a:t>
            </a:r>
          </a:p>
          <a:p>
            <a:r>
              <a:rPr lang="en-US"/>
              <a:t>21 % 3 = 0</a:t>
            </a:r>
          </a:p>
          <a:p>
            <a:r>
              <a:rPr lang="en-US"/>
              <a:t>3 % 5 = 3</a:t>
            </a:r>
          </a:p>
          <a:p>
            <a:endParaRPr lang="en-US"/>
          </a:p>
        </p:txBody>
      </p:sp>
    </p:spTree>
    <p:extLst>
      <p:ext uri="{BB962C8B-B14F-4D97-AF65-F5344CB8AC3E}">
        <p14:creationId xmlns:p14="http://schemas.microsoft.com/office/powerpoint/2010/main" val="2231578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Both equal</a:t>
            </a:r>
            <a:r>
              <a:rPr lang="en-US" baseline="0" dirty="0"/>
              <a:t> 7</a:t>
            </a:r>
          </a:p>
          <a:p>
            <a:endParaRPr lang="en-US" baseline="0" dirty="0"/>
          </a:p>
          <a:p>
            <a:r>
              <a:rPr lang="en-US" baseline="0" dirty="0"/>
              <a:t>Division comes before subtraction.  </a:t>
            </a:r>
          </a:p>
          <a:p>
            <a:endParaRPr lang="en-US" baseline="0" dirty="0"/>
          </a:p>
          <a:p>
            <a:r>
              <a:rPr lang="en-US" baseline="0" dirty="0"/>
              <a:t>In second problem, don’t forget that 17 / 5 = 3.  </a:t>
            </a:r>
            <a:r>
              <a:rPr lang="en-US" baseline="0" dirty="0" err="1"/>
              <a:t>int</a:t>
            </a:r>
            <a:r>
              <a:rPr lang="en-US" baseline="0" dirty="0"/>
              <a:t> / </a:t>
            </a:r>
            <a:r>
              <a:rPr lang="en-US" baseline="0" dirty="0" err="1"/>
              <a:t>int</a:t>
            </a:r>
            <a:r>
              <a:rPr lang="en-US" baseline="0" dirty="0"/>
              <a:t> </a:t>
            </a:r>
          </a:p>
          <a:p>
            <a:endParaRPr lang="en-US" baseline="0" dirty="0"/>
          </a:p>
          <a:p>
            <a:endParaRPr lang="en-US" dirty="0"/>
          </a:p>
        </p:txBody>
      </p:sp>
    </p:spTree>
    <p:extLst>
      <p:ext uri="{BB962C8B-B14F-4D97-AF65-F5344CB8AC3E}">
        <p14:creationId xmlns:p14="http://schemas.microsoft.com/office/powerpoint/2010/main" val="3541819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7890" name="Group 2"/>
          <p:cNvGrpSpPr>
            <a:grpSpLocks/>
          </p:cNvGrpSpPr>
          <p:nvPr/>
        </p:nvGrpSpPr>
        <p:grpSpPr bwMode="auto">
          <a:xfrm>
            <a:off x="457200" y="2363788"/>
            <a:ext cx="8153400" cy="1600200"/>
            <a:chOff x="288" y="1489"/>
            <a:chExt cx="5136" cy="1008"/>
          </a:xfrm>
        </p:grpSpPr>
        <p:sp>
          <p:nvSpPr>
            <p:cNvPr id="37891" name="Arc 3"/>
            <p:cNvSpPr>
              <a:spLocks/>
            </p:cNvSpPr>
            <p:nvPr/>
          </p:nvSpPr>
          <p:spPr bwMode="invGray">
            <a:xfrm>
              <a:off x="3595" y="1489"/>
              <a:ext cx="1829" cy="1008"/>
            </a:xfrm>
            <a:custGeom>
              <a:avLst/>
              <a:gdLst>
                <a:gd name="G0" fmla="+- 312 0 0"/>
                <a:gd name="G1" fmla="+- 21600 0 0"/>
                <a:gd name="G2" fmla="+- 21600 0 0"/>
                <a:gd name="T0" fmla="*/ 300 w 21912"/>
                <a:gd name="T1" fmla="*/ 0 h 43200"/>
                <a:gd name="T2" fmla="*/ 0 w 21912"/>
                <a:gd name="T3" fmla="*/ 43198 h 43200"/>
                <a:gd name="T4" fmla="*/ 312 w 21912"/>
                <a:gd name="T5" fmla="*/ 21600 h 43200"/>
              </a:gdLst>
              <a:ahLst/>
              <a:cxnLst>
                <a:cxn ang="0">
                  <a:pos x="T0" y="T1"/>
                </a:cxn>
                <a:cxn ang="0">
                  <a:pos x="T2" y="T3"/>
                </a:cxn>
                <a:cxn ang="0">
                  <a:pos x="T4" y="T5"/>
                </a:cxn>
              </a:cxnLst>
              <a:rect l="0" t="0" r="r" b="b"/>
              <a:pathLst>
                <a:path w="21912" h="43200" fill="none"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close/>
                </a:path>
              </a:pathLst>
            </a:custGeom>
            <a:gradFill rotWithShape="0">
              <a:gsLst>
                <a:gs pos="0">
                  <a:schemeClr val="bg1"/>
                </a:gs>
                <a:gs pos="100000">
                  <a:srgbClr val="663300"/>
                </a:gs>
              </a:gsLst>
              <a:lin ang="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7892" name="Arc 4"/>
            <p:cNvSpPr>
              <a:spLocks/>
            </p:cNvSpPr>
            <p:nvPr/>
          </p:nvSpPr>
          <p:spPr bwMode="invGray">
            <a:xfrm>
              <a:off x="3548" y="1593"/>
              <a:ext cx="1831" cy="800"/>
            </a:xfrm>
            <a:custGeom>
              <a:avLst/>
              <a:gdLst>
                <a:gd name="G0" fmla="+- 324 0 0"/>
                <a:gd name="G1" fmla="+- 21600 0 0"/>
                <a:gd name="G2" fmla="+- 21600 0 0"/>
                <a:gd name="T0" fmla="*/ 312 w 21924"/>
                <a:gd name="T1" fmla="*/ 0 h 43200"/>
                <a:gd name="T2" fmla="*/ 0 w 21924"/>
                <a:gd name="T3" fmla="*/ 43198 h 43200"/>
                <a:gd name="T4" fmla="*/ 324 w 21924"/>
                <a:gd name="T5" fmla="*/ 21600 h 43200"/>
              </a:gdLst>
              <a:ahLst/>
              <a:cxnLst>
                <a:cxn ang="0">
                  <a:pos x="T0" y="T1"/>
                </a:cxn>
                <a:cxn ang="0">
                  <a:pos x="T2" y="T3"/>
                </a:cxn>
                <a:cxn ang="0">
                  <a:pos x="T4" y="T5"/>
                </a:cxn>
              </a:cxnLst>
              <a:rect l="0" t="0" r="r" b="b"/>
              <a:pathLst>
                <a:path w="21924" h="43200" fill="none"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close/>
                </a:path>
              </a:pathLst>
            </a:custGeom>
            <a:gradFill rotWithShape="0">
              <a:gsLst>
                <a:gs pos="0">
                  <a:schemeClr val="bg1"/>
                </a:gs>
                <a:gs pos="100000">
                  <a:srgbClr val="894400"/>
                </a:gs>
              </a:gsLst>
              <a:lin ang="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7893" name="Arc 5"/>
            <p:cNvSpPr>
              <a:spLocks/>
            </p:cNvSpPr>
            <p:nvPr/>
          </p:nvSpPr>
          <p:spPr bwMode="invGray">
            <a:xfrm>
              <a:off x="3521" y="1732"/>
              <a:ext cx="1830" cy="522"/>
            </a:xfrm>
            <a:custGeom>
              <a:avLst/>
              <a:gdLst>
                <a:gd name="G0" fmla="+- 325 0 0"/>
                <a:gd name="G1" fmla="+- 21600 0 0"/>
                <a:gd name="G2" fmla="+- 21600 0 0"/>
                <a:gd name="T0" fmla="*/ 313 w 21925"/>
                <a:gd name="T1" fmla="*/ 0 h 43200"/>
                <a:gd name="T2" fmla="*/ 0 w 21925"/>
                <a:gd name="T3" fmla="*/ 43198 h 43200"/>
                <a:gd name="T4" fmla="*/ 325 w 21925"/>
                <a:gd name="T5" fmla="*/ 21600 h 43200"/>
              </a:gdLst>
              <a:ahLst/>
              <a:cxnLst>
                <a:cxn ang="0">
                  <a:pos x="T0" y="T1"/>
                </a:cxn>
                <a:cxn ang="0">
                  <a:pos x="T2" y="T3"/>
                </a:cxn>
                <a:cxn ang="0">
                  <a:pos x="T4" y="T5"/>
                </a:cxn>
              </a:cxnLst>
              <a:rect l="0" t="0" r="r" b="b"/>
              <a:pathLst>
                <a:path w="21925" h="43200" fill="none"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close/>
                </a:path>
              </a:pathLst>
            </a:custGeom>
            <a:gradFill rotWithShape="0">
              <a:gsLst>
                <a:gs pos="0">
                  <a:schemeClr val="bg1"/>
                </a:gs>
                <a:gs pos="100000">
                  <a:srgbClr val="B75B00"/>
                </a:gs>
              </a:gsLst>
              <a:lin ang="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7894" name="AutoShape 6"/>
            <p:cNvSpPr>
              <a:spLocks noChangeArrowheads="1"/>
            </p:cNvSpPr>
            <p:nvPr/>
          </p:nvSpPr>
          <p:spPr bwMode="invGray">
            <a:xfrm>
              <a:off x="288" y="1940"/>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37895" name="Rectangle 7"/>
          <p:cNvSpPr>
            <a:spLocks noGrp="1" noChangeArrowheads="1"/>
          </p:cNvSpPr>
          <p:nvPr>
            <p:ph type="ctrTitle" sz="quarter"/>
          </p:nvPr>
        </p:nvSpPr>
        <p:spPr bwMode="auto">
          <a:xfrm>
            <a:off x="685800" y="1447800"/>
            <a:ext cx="7772400" cy="114300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7" rIns="92075" bIns="46037" numCol="1" anchor="b" anchorCtr="0" compatLnSpc="1">
            <a:prstTxWarp prst="textNoShape">
              <a:avLst/>
            </a:prstTxWarp>
          </a:bodyPr>
          <a:lstStyle>
            <a:lvl1pPr>
              <a:defRPr/>
            </a:lvl1pPr>
          </a:lstStyle>
          <a:p>
            <a:pPr lvl="0"/>
            <a:r>
              <a:rPr lang="en-US" noProof="0"/>
              <a:t>Click to edit Master title style</a:t>
            </a:r>
          </a:p>
        </p:txBody>
      </p:sp>
      <p:sp>
        <p:nvSpPr>
          <p:cNvPr id="37896" name="Rectangle 8"/>
          <p:cNvSpPr>
            <a:spLocks noGrp="1" noChangeArrowheads="1"/>
          </p:cNvSpPr>
          <p:nvPr>
            <p:ph type="subTitle" sz="quarter" idx="1"/>
          </p:nvPr>
        </p:nvSpPr>
        <p:spPr bwMode="auto">
          <a:xfrm>
            <a:off x="1371600" y="3733800"/>
            <a:ext cx="6400800" cy="175260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lvl1pPr marL="0" indent="0" algn="ctr">
              <a:buFontTx/>
              <a:buNone/>
              <a:defRPr/>
            </a:lvl1pPr>
          </a:lstStyle>
          <a:p>
            <a:pPr lvl="0"/>
            <a:r>
              <a:rPr lang="en-US" noProof="0"/>
              <a:t>Click to edit Master subtitle style</a:t>
            </a:r>
          </a:p>
        </p:txBody>
      </p:sp>
      <p:sp>
        <p:nvSpPr>
          <p:cNvPr id="37897" name="Rectangle 9"/>
          <p:cNvSpPr>
            <a:spLocks noGrp="1" noChangeArrowheads="1"/>
          </p:cNvSpPr>
          <p:nvPr>
            <p:ph type="dt" sz="quarter" idx="2"/>
          </p:nvPr>
        </p:nvSpPr>
        <p:spPr/>
        <p:txBody>
          <a:bodyPr/>
          <a:lstStyle>
            <a:lvl1pPr>
              <a:defRPr/>
            </a:lvl1pPr>
          </a:lstStyle>
          <a:p>
            <a:endParaRPr lang="en-US"/>
          </a:p>
        </p:txBody>
      </p:sp>
      <p:sp>
        <p:nvSpPr>
          <p:cNvPr id="37898" name="Rectangle 10"/>
          <p:cNvSpPr>
            <a:spLocks noGrp="1" noChangeArrowheads="1"/>
          </p:cNvSpPr>
          <p:nvPr>
            <p:ph type="ftr" sz="quarter" idx="3"/>
          </p:nvPr>
        </p:nvSpPr>
        <p:spPr/>
        <p:txBody>
          <a:bodyPr/>
          <a:lstStyle>
            <a:lvl1pPr>
              <a:defRPr/>
            </a:lvl1pPr>
          </a:lstStyle>
          <a:p>
            <a:endParaRPr lang="en-US"/>
          </a:p>
        </p:txBody>
      </p:sp>
      <p:sp>
        <p:nvSpPr>
          <p:cNvPr id="37899" name="Rectangle 11"/>
          <p:cNvSpPr>
            <a:spLocks noGrp="1" noChangeArrowheads="1"/>
          </p:cNvSpPr>
          <p:nvPr>
            <p:ph type="sldNum" sz="quarter" idx="4"/>
          </p:nvPr>
        </p:nvSpPr>
        <p:spPr/>
        <p:txBody>
          <a:bodyPr/>
          <a:lstStyle>
            <a:lvl1pPr>
              <a:defRPr/>
            </a:lvl1pPr>
          </a:lstStyle>
          <a:p>
            <a:fld id="{142E91CD-6086-4F56-802A-F20AFD22C2FB}" type="slidenum">
              <a:rPr lang="en-US"/>
              <a:pPr/>
              <a:t>‹#›</a:t>
            </a:fld>
            <a:endParaRPr lang="en-US"/>
          </a:p>
        </p:txBody>
      </p:sp>
    </p:spTree>
    <p:extLst>
      <p:ext uri="{BB962C8B-B14F-4D97-AF65-F5344CB8AC3E}">
        <p14:creationId xmlns:p14="http://schemas.microsoft.com/office/powerpoint/2010/main" val="173740297"/>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1" name="projctor.wav"/>
          </p:stSnd>
        </p:sndAc>
      </p:transition>
    </mc:Choice>
    <mc:Fallback xmlns="">
      <p:transition spd="slow">
        <p:plus/>
        <p:sndAc>
          <p:stSnd>
            <p:snd r:embed="rId3" name="projctor.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51578AB-A60B-4CD2-A974-A404B6C47BF5}" type="slidenum">
              <a:rPr lang="en-US"/>
              <a:pPr/>
              <a:t>‹#›</a:t>
            </a:fld>
            <a:endParaRPr lang="en-US"/>
          </a:p>
        </p:txBody>
      </p:sp>
    </p:spTree>
    <p:extLst>
      <p:ext uri="{BB962C8B-B14F-4D97-AF65-F5344CB8AC3E}">
        <p14:creationId xmlns:p14="http://schemas.microsoft.com/office/powerpoint/2010/main" val="3586830885"/>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1" name="projctor.wav"/>
          </p:stSnd>
        </p:sndAc>
      </p:transition>
    </mc:Choice>
    <mc:Fallback xmlns="">
      <p:transition spd="slow">
        <p:plus/>
        <p:sndAc>
          <p:stSnd>
            <p:snd r:embed="rId3" name="projctor.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C95A35-5061-4E6E-ADFF-3FD3F841EFD3}" type="slidenum">
              <a:rPr lang="en-US"/>
              <a:pPr/>
              <a:t>‹#›</a:t>
            </a:fld>
            <a:endParaRPr lang="en-US"/>
          </a:p>
        </p:txBody>
      </p:sp>
    </p:spTree>
    <p:extLst>
      <p:ext uri="{BB962C8B-B14F-4D97-AF65-F5344CB8AC3E}">
        <p14:creationId xmlns:p14="http://schemas.microsoft.com/office/powerpoint/2010/main" val="3958130847"/>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1" name="projctor.wav"/>
          </p:stSnd>
        </p:sndAc>
      </p:transition>
    </mc:Choice>
    <mc:Fallback xmlns="">
      <p:transition spd="slow">
        <p:plus/>
        <p:sndAc>
          <p:stSnd>
            <p:snd r:embed="rId3" name="projctor.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20574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0574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3246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3246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324600"/>
            <a:ext cx="1905000" cy="457200"/>
          </a:xfrm>
        </p:spPr>
        <p:txBody>
          <a:bodyPr/>
          <a:lstStyle>
            <a:lvl1pPr>
              <a:defRPr/>
            </a:lvl1pPr>
          </a:lstStyle>
          <a:p>
            <a:fld id="{881345F8-B5BB-4821-B528-7B29F69FC3BD}" type="slidenum">
              <a:rPr lang="en-US"/>
              <a:pPr/>
              <a:t>‹#›</a:t>
            </a:fld>
            <a:endParaRPr lang="en-US"/>
          </a:p>
        </p:txBody>
      </p:sp>
    </p:spTree>
    <p:extLst>
      <p:ext uri="{BB962C8B-B14F-4D97-AF65-F5344CB8AC3E}">
        <p14:creationId xmlns:p14="http://schemas.microsoft.com/office/powerpoint/2010/main" val="319718902"/>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1" name="projctor.wav"/>
          </p:stSnd>
        </p:sndAc>
      </p:transition>
    </mc:Choice>
    <mc:Fallback xmlns="">
      <p:transition spd="slow">
        <p:plus/>
        <p:sndAc>
          <p:stSnd>
            <p:snd r:embed="rId3" name="projctor.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20574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20574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910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324600"/>
            <a:ext cx="19050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3246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324600"/>
            <a:ext cx="1905000" cy="457200"/>
          </a:xfrm>
        </p:spPr>
        <p:txBody>
          <a:bodyPr/>
          <a:lstStyle>
            <a:lvl1pPr>
              <a:defRPr/>
            </a:lvl1pPr>
          </a:lstStyle>
          <a:p>
            <a:fld id="{39CBB8CC-348C-424F-8FAD-47A9A8F2D719}" type="slidenum">
              <a:rPr lang="en-US"/>
              <a:pPr/>
              <a:t>‹#›</a:t>
            </a:fld>
            <a:endParaRPr lang="en-US"/>
          </a:p>
        </p:txBody>
      </p:sp>
    </p:spTree>
    <p:extLst>
      <p:ext uri="{BB962C8B-B14F-4D97-AF65-F5344CB8AC3E}">
        <p14:creationId xmlns:p14="http://schemas.microsoft.com/office/powerpoint/2010/main" val="4185719387"/>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1" name="projctor.wav"/>
          </p:stSnd>
        </p:sndAc>
      </p:transition>
    </mc:Choice>
    <mc:Fallback xmlns="">
      <p:transition spd="slow">
        <p:plus/>
        <p:sndAc>
          <p:stSnd>
            <p:snd r:embed="rId3" name="projctor.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2057400"/>
            <a:ext cx="7772400" cy="4114800"/>
          </a:xfrm>
        </p:spPr>
        <p:txBody>
          <a:bodyPr/>
          <a:lstStyle/>
          <a:p>
            <a:endParaRPr lang="en-US"/>
          </a:p>
        </p:txBody>
      </p:sp>
      <p:sp>
        <p:nvSpPr>
          <p:cNvPr id="4" name="Date Placeholder 3"/>
          <p:cNvSpPr>
            <a:spLocks noGrp="1"/>
          </p:cNvSpPr>
          <p:nvPr>
            <p:ph type="dt" sz="half" idx="10"/>
          </p:nvPr>
        </p:nvSpPr>
        <p:spPr>
          <a:xfrm>
            <a:off x="685800" y="63246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3246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324600"/>
            <a:ext cx="1905000" cy="457200"/>
          </a:xfrm>
        </p:spPr>
        <p:txBody>
          <a:bodyPr/>
          <a:lstStyle>
            <a:lvl1pPr>
              <a:defRPr/>
            </a:lvl1pPr>
          </a:lstStyle>
          <a:p>
            <a:fld id="{0549931D-E6CB-478C-A38F-E82D6C301712}" type="slidenum">
              <a:rPr lang="en-US"/>
              <a:pPr/>
              <a:t>‹#›</a:t>
            </a:fld>
            <a:endParaRPr lang="en-US"/>
          </a:p>
        </p:txBody>
      </p:sp>
    </p:spTree>
    <p:extLst>
      <p:ext uri="{BB962C8B-B14F-4D97-AF65-F5344CB8AC3E}">
        <p14:creationId xmlns:p14="http://schemas.microsoft.com/office/powerpoint/2010/main" val="2883974"/>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1" name="projctor.wav"/>
          </p:stSnd>
        </p:sndAc>
      </p:transition>
    </mc:Choice>
    <mc:Fallback xmlns="">
      <p:transition spd="slow">
        <p:plus/>
        <p:sndAc>
          <p:stSnd>
            <p:snd r:embed="rId3" name="projctor.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DBFFB2-A367-4E39-B14B-D01172C48E16}" type="slidenum">
              <a:rPr lang="en-US"/>
              <a:pPr/>
              <a:t>‹#›</a:t>
            </a:fld>
            <a:endParaRPr lang="en-US"/>
          </a:p>
        </p:txBody>
      </p:sp>
    </p:spTree>
    <p:extLst>
      <p:ext uri="{BB962C8B-B14F-4D97-AF65-F5344CB8AC3E}">
        <p14:creationId xmlns:p14="http://schemas.microsoft.com/office/powerpoint/2010/main" val="247748869"/>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1" name="projctor.wav"/>
          </p:stSnd>
        </p:sndAc>
      </p:transition>
    </mc:Choice>
    <mc:Fallback xmlns="">
      <p:transition spd="slow">
        <p:plus/>
        <p:sndAc>
          <p:stSnd>
            <p:snd r:embed="rId3" name="projctor.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4FAC1C-4150-48C3-9201-ADCF57FABCCC}" type="slidenum">
              <a:rPr lang="en-US"/>
              <a:pPr/>
              <a:t>‹#›</a:t>
            </a:fld>
            <a:endParaRPr lang="en-US"/>
          </a:p>
        </p:txBody>
      </p:sp>
    </p:spTree>
    <p:extLst>
      <p:ext uri="{BB962C8B-B14F-4D97-AF65-F5344CB8AC3E}">
        <p14:creationId xmlns:p14="http://schemas.microsoft.com/office/powerpoint/2010/main" val="67628203"/>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1" name="projctor.wav"/>
          </p:stSnd>
        </p:sndAc>
      </p:transition>
    </mc:Choice>
    <mc:Fallback xmlns="">
      <p:transition spd="slow">
        <p:plus/>
        <p:sndAc>
          <p:stSnd>
            <p:snd r:embed="rId3" name="projctor.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2092C61-97E7-429D-9AC9-046FAD2C5D50}" type="slidenum">
              <a:rPr lang="en-US"/>
              <a:pPr/>
              <a:t>‹#›</a:t>
            </a:fld>
            <a:endParaRPr lang="en-US"/>
          </a:p>
        </p:txBody>
      </p:sp>
    </p:spTree>
    <p:extLst>
      <p:ext uri="{BB962C8B-B14F-4D97-AF65-F5344CB8AC3E}">
        <p14:creationId xmlns:p14="http://schemas.microsoft.com/office/powerpoint/2010/main" val="2854142119"/>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1" name="projctor.wav"/>
          </p:stSnd>
        </p:sndAc>
      </p:transition>
    </mc:Choice>
    <mc:Fallback xmlns="">
      <p:transition spd="slow">
        <p:plus/>
        <p:sndAc>
          <p:stSnd>
            <p:snd r:embed="rId3" name="projctor.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B3F075A-9BEB-417A-8D50-92B2481D6CE5}" type="slidenum">
              <a:rPr lang="en-US"/>
              <a:pPr/>
              <a:t>‹#›</a:t>
            </a:fld>
            <a:endParaRPr lang="en-US"/>
          </a:p>
        </p:txBody>
      </p:sp>
    </p:spTree>
    <p:extLst>
      <p:ext uri="{BB962C8B-B14F-4D97-AF65-F5344CB8AC3E}">
        <p14:creationId xmlns:p14="http://schemas.microsoft.com/office/powerpoint/2010/main" val="2019500302"/>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1" name="projctor.wav"/>
          </p:stSnd>
        </p:sndAc>
      </p:transition>
    </mc:Choice>
    <mc:Fallback xmlns="">
      <p:transition spd="slow">
        <p:plus/>
        <p:sndAc>
          <p:stSnd>
            <p:snd r:embed="rId3" name="projctor.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C4C7D6C-00C2-4410-9A55-B80553CEDAEE}" type="slidenum">
              <a:rPr lang="en-US"/>
              <a:pPr/>
              <a:t>‹#›</a:t>
            </a:fld>
            <a:endParaRPr lang="en-US"/>
          </a:p>
        </p:txBody>
      </p:sp>
    </p:spTree>
    <p:extLst>
      <p:ext uri="{BB962C8B-B14F-4D97-AF65-F5344CB8AC3E}">
        <p14:creationId xmlns:p14="http://schemas.microsoft.com/office/powerpoint/2010/main" val="3169720287"/>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1" name="projctor.wav"/>
          </p:stSnd>
        </p:sndAc>
      </p:transition>
    </mc:Choice>
    <mc:Fallback xmlns="">
      <p:transition spd="slow">
        <p:plus/>
        <p:sndAc>
          <p:stSnd>
            <p:snd r:embed="rId3" name="projctor.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F9F2B33-39D6-47AD-9B55-5EDC463CBBCB}" type="slidenum">
              <a:rPr lang="en-US"/>
              <a:pPr/>
              <a:t>‹#›</a:t>
            </a:fld>
            <a:endParaRPr lang="en-US"/>
          </a:p>
        </p:txBody>
      </p:sp>
    </p:spTree>
    <p:extLst>
      <p:ext uri="{BB962C8B-B14F-4D97-AF65-F5344CB8AC3E}">
        <p14:creationId xmlns:p14="http://schemas.microsoft.com/office/powerpoint/2010/main" val="1357984631"/>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1" name="projctor.wav"/>
          </p:stSnd>
        </p:sndAc>
      </p:transition>
    </mc:Choice>
    <mc:Fallback xmlns="">
      <p:transition spd="slow">
        <p:plus/>
        <p:sndAc>
          <p:stSnd>
            <p:snd r:embed="rId3" name="projctor.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D215FFA-82E1-4577-B67F-2D784863190B}" type="slidenum">
              <a:rPr lang="en-US"/>
              <a:pPr/>
              <a:t>‹#›</a:t>
            </a:fld>
            <a:endParaRPr lang="en-US"/>
          </a:p>
        </p:txBody>
      </p:sp>
    </p:spTree>
    <p:extLst>
      <p:ext uri="{BB962C8B-B14F-4D97-AF65-F5344CB8AC3E}">
        <p14:creationId xmlns:p14="http://schemas.microsoft.com/office/powerpoint/2010/main" val="3670499375"/>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1" name="projctor.wav"/>
          </p:stSnd>
        </p:sndAc>
      </p:transition>
    </mc:Choice>
    <mc:Fallback xmlns="">
      <p:transition spd="slow">
        <p:plus/>
        <p:sndAc>
          <p:stSnd>
            <p:snd r:embed="rId3" name="projctor.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69FDE50-274B-4266-AC82-00E401391406}" type="slidenum">
              <a:rPr lang="en-US"/>
              <a:pPr/>
              <a:t>‹#›</a:t>
            </a:fld>
            <a:endParaRPr lang="en-US"/>
          </a:p>
        </p:txBody>
      </p:sp>
    </p:spTree>
    <p:extLst>
      <p:ext uri="{BB962C8B-B14F-4D97-AF65-F5344CB8AC3E}">
        <p14:creationId xmlns:p14="http://schemas.microsoft.com/office/powerpoint/2010/main" val="3117887234"/>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1" name="projctor.wav"/>
          </p:stSnd>
        </p:sndAc>
      </p:transition>
    </mc:Choice>
    <mc:Fallback xmlns="">
      <p:transition spd="slow">
        <p:plus/>
        <p:sndAc>
          <p:stSnd>
            <p:snd r:embed="rId3" name="projctor.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audio" Target="../media/audio1.wav"/><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866" name="Group 2"/>
          <p:cNvGrpSpPr>
            <a:grpSpLocks/>
          </p:cNvGrpSpPr>
          <p:nvPr/>
        </p:nvGrpSpPr>
        <p:grpSpPr bwMode="auto">
          <a:xfrm>
            <a:off x="457200" y="992188"/>
            <a:ext cx="8153400" cy="1600200"/>
            <a:chOff x="288" y="625"/>
            <a:chExt cx="5136" cy="1008"/>
          </a:xfrm>
        </p:grpSpPr>
        <p:sp>
          <p:nvSpPr>
            <p:cNvPr id="36867" name="Arc 3"/>
            <p:cNvSpPr>
              <a:spLocks/>
            </p:cNvSpPr>
            <p:nvPr/>
          </p:nvSpPr>
          <p:spPr bwMode="invGray">
            <a:xfrm>
              <a:off x="3595" y="625"/>
              <a:ext cx="1829" cy="1008"/>
            </a:xfrm>
            <a:custGeom>
              <a:avLst/>
              <a:gdLst>
                <a:gd name="G0" fmla="+- 312 0 0"/>
                <a:gd name="G1" fmla="+- 21600 0 0"/>
                <a:gd name="G2" fmla="+- 21600 0 0"/>
                <a:gd name="T0" fmla="*/ 300 w 21912"/>
                <a:gd name="T1" fmla="*/ 0 h 43200"/>
                <a:gd name="T2" fmla="*/ 0 w 21912"/>
                <a:gd name="T3" fmla="*/ 43198 h 43200"/>
                <a:gd name="T4" fmla="*/ 312 w 21912"/>
                <a:gd name="T5" fmla="*/ 21600 h 43200"/>
              </a:gdLst>
              <a:ahLst/>
              <a:cxnLst>
                <a:cxn ang="0">
                  <a:pos x="T0" y="T1"/>
                </a:cxn>
                <a:cxn ang="0">
                  <a:pos x="T2" y="T3"/>
                </a:cxn>
                <a:cxn ang="0">
                  <a:pos x="T4" y="T5"/>
                </a:cxn>
              </a:cxnLst>
              <a:rect l="0" t="0" r="r" b="b"/>
              <a:pathLst>
                <a:path w="21912" h="43200" fill="none"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close/>
                </a:path>
              </a:pathLst>
            </a:custGeom>
            <a:gradFill rotWithShape="0">
              <a:gsLst>
                <a:gs pos="0">
                  <a:schemeClr val="bg1"/>
                </a:gs>
                <a:gs pos="100000">
                  <a:srgbClr val="663300"/>
                </a:gs>
              </a:gsLst>
              <a:lin ang="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68" name="Arc 4"/>
            <p:cNvSpPr>
              <a:spLocks/>
            </p:cNvSpPr>
            <p:nvPr/>
          </p:nvSpPr>
          <p:spPr bwMode="invGray">
            <a:xfrm>
              <a:off x="3548" y="729"/>
              <a:ext cx="1831" cy="800"/>
            </a:xfrm>
            <a:custGeom>
              <a:avLst/>
              <a:gdLst>
                <a:gd name="G0" fmla="+- 324 0 0"/>
                <a:gd name="G1" fmla="+- 21600 0 0"/>
                <a:gd name="G2" fmla="+- 21600 0 0"/>
                <a:gd name="T0" fmla="*/ 312 w 21924"/>
                <a:gd name="T1" fmla="*/ 0 h 43200"/>
                <a:gd name="T2" fmla="*/ 0 w 21924"/>
                <a:gd name="T3" fmla="*/ 43198 h 43200"/>
                <a:gd name="T4" fmla="*/ 324 w 21924"/>
                <a:gd name="T5" fmla="*/ 21600 h 43200"/>
              </a:gdLst>
              <a:ahLst/>
              <a:cxnLst>
                <a:cxn ang="0">
                  <a:pos x="T0" y="T1"/>
                </a:cxn>
                <a:cxn ang="0">
                  <a:pos x="T2" y="T3"/>
                </a:cxn>
                <a:cxn ang="0">
                  <a:pos x="T4" y="T5"/>
                </a:cxn>
              </a:cxnLst>
              <a:rect l="0" t="0" r="r" b="b"/>
              <a:pathLst>
                <a:path w="21924" h="43200" fill="none"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close/>
                </a:path>
              </a:pathLst>
            </a:custGeom>
            <a:gradFill rotWithShape="0">
              <a:gsLst>
                <a:gs pos="0">
                  <a:schemeClr val="bg1"/>
                </a:gs>
                <a:gs pos="100000">
                  <a:srgbClr val="894400"/>
                </a:gs>
              </a:gsLst>
              <a:lin ang="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69" name="Arc 5"/>
            <p:cNvSpPr>
              <a:spLocks/>
            </p:cNvSpPr>
            <p:nvPr/>
          </p:nvSpPr>
          <p:spPr bwMode="invGray">
            <a:xfrm>
              <a:off x="3521" y="868"/>
              <a:ext cx="1830" cy="522"/>
            </a:xfrm>
            <a:custGeom>
              <a:avLst/>
              <a:gdLst>
                <a:gd name="G0" fmla="+- 325 0 0"/>
                <a:gd name="G1" fmla="+- 21600 0 0"/>
                <a:gd name="G2" fmla="+- 21600 0 0"/>
                <a:gd name="T0" fmla="*/ 313 w 21925"/>
                <a:gd name="T1" fmla="*/ 0 h 43200"/>
                <a:gd name="T2" fmla="*/ 0 w 21925"/>
                <a:gd name="T3" fmla="*/ 43198 h 43200"/>
                <a:gd name="T4" fmla="*/ 325 w 21925"/>
                <a:gd name="T5" fmla="*/ 21600 h 43200"/>
              </a:gdLst>
              <a:ahLst/>
              <a:cxnLst>
                <a:cxn ang="0">
                  <a:pos x="T0" y="T1"/>
                </a:cxn>
                <a:cxn ang="0">
                  <a:pos x="T2" y="T3"/>
                </a:cxn>
                <a:cxn ang="0">
                  <a:pos x="T4" y="T5"/>
                </a:cxn>
              </a:cxnLst>
              <a:rect l="0" t="0" r="r" b="b"/>
              <a:pathLst>
                <a:path w="21925" h="43200" fill="none"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close/>
                </a:path>
              </a:pathLst>
            </a:custGeom>
            <a:gradFill rotWithShape="0">
              <a:gsLst>
                <a:gs pos="0">
                  <a:schemeClr val="bg1"/>
                </a:gs>
                <a:gs pos="100000">
                  <a:srgbClr val="B75B00"/>
                </a:gs>
              </a:gsLst>
              <a:lin ang="0" scaled="1"/>
            </a:gradFill>
            <a:ln>
              <a:noFill/>
            </a:ln>
            <a:effectLst/>
            <a:extLst>
              <a:ext uri="{91240B29-F687-4f45-9708-019B960494DF}">
                <a14:hiddenLine xmlns:a14="http://schemas.microsoft.com/office/drawing/2010/main" xmlns="" w="9525" cap="rnd">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70" name="AutoShape 6"/>
            <p:cNvSpPr>
              <a:spLocks noChangeArrowheads="1"/>
            </p:cNvSpPr>
            <p:nvPr/>
          </p:nvSpPr>
          <p:spPr bwMode="invGray">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36871" name="Rectangle 7"/>
          <p:cNvSpPr>
            <a:spLocks noGrp="1" noChangeArrowheads="1"/>
          </p:cNvSpPr>
          <p:nvPr>
            <p:ph type="title"/>
          </p:nvPr>
        </p:nvSpPr>
        <p:spPr bwMode="auto">
          <a:xfrm>
            <a:off x="685800" y="3810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7" rIns="92075" bIns="46037" numCol="1" anchor="b" anchorCtr="0" compatLnSpc="1">
            <a:prstTxWarp prst="textNoShape">
              <a:avLst/>
            </a:prstTxWarp>
          </a:bodyPr>
          <a:lstStyle/>
          <a:p>
            <a:pPr lvl="0"/>
            <a:r>
              <a:rPr lang="en-US"/>
              <a:t>Click to edit Master title style</a:t>
            </a:r>
          </a:p>
        </p:txBody>
      </p:sp>
      <p:sp>
        <p:nvSpPr>
          <p:cNvPr id="36872" name="Rectangle 8"/>
          <p:cNvSpPr>
            <a:spLocks noGrp="1" noChangeArrowheads="1"/>
          </p:cNvSpPr>
          <p:nvPr>
            <p:ph type="body" idx="1"/>
          </p:nvPr>
        </p:nvSpPr>
        <p:spPr bwMode="auto">
          <a:xfrm>
            <a:off x="685800" y="20574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873" name="Rectangle 9"/>
          <p:cNvSpPr>
            <a:spLocks noGrp="1" noChangeArrowheads="1"/>
          </p:cNvSpPr>
          <p:nvPr>
            <p:ph type="dt" sz="half" idx="2"/>
          </p:nvPr>
        </p:nvSpPr>
        <p:spPr bwMode="auto">
          <a:xfrm>
            <a:off x="6858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eaLnBrk="0" fontAlgn="base" hangingPunct="0">
              <a:spcBef>
                <a:spcPct val="0"/>
              </a:spcBef>
              <a:spcAft>
                <a:spcPct val="0"/>
              </a:spcAft>
              <a:defRPr sz="1400">
                <a:latin typeface="Arial" charset="0"/>
              </a:defRPr>
            </a:lvl1pPr>
          </a:lstStyle>
          <a:p>
            <a:endParaRPr lang="en-US"/>
          </a:p>
        </p:txBody>
      </p:sp>
      <p:sp>
        <p:nvSpPr>
          <p:cNvPr id="36874" name="Rectangle 10"/>
          <p:cNvSpPr>
            <a:spLocks noGrp="1" noChangeArrowheads="1"/>
          </p:cNvSpPr>
          <p:nvPr>
            <p:ph type="ftr" sz="quarter" idx="3"/>
          </p:nvPr>
        </p:nvSpPr>
        <p:spPr bwMode="auto">
          <a:xfrm>
            <a:off x="3124200" y="63246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ctr" eaLnBrk="0" fontAlgn="base" hangingPunct="0">
              <a:spcBef>
                <a:spcPct val="0"/>
              </a:spcBef>
              <a:spcAft>
                <a:spcPct val="0"/>
              </a:spcAft>
              <a:defRPr sz="1400">
                <a:latin typeface="Arial" charset="0"/>
              </a:defRPr>
            </a:lvl1pPr>
          </a:lstStyle>
          <a:p>
            <a:endParaRPr lang="en-US"/>
          </a:p>
        </p:txBody>
      </p:sp>
      <p:sp>
        <p:nvSpPr>
          <p:cNvPr id="36875" name="Rectangle 11"/>
          <p:cNvSpPr>
            <a:spLocks noGrp="1" noChangeArrowheads="1"/>
          </p:cNvSpPr>
          <p:nvPr>
            <p:ph type="sldNum" sz="quarter" idx="4"/>
          </p:nvPr>
        </p:nvSpPr>
        <p:spPr bwMode="auto">
          <a:xfrm>
            <a:off x="65532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r" eaLnBrk="0" fontAlgn="base" hangingPunct="0">
              <a:spcBef>
                <a:spcPct val="0"/>
              </a:spcBef>
              <a:spcAft>
                <a:spcPct val="0"/>
              </a:spcAft>
              <a:defRPr sz="1400">
                <a:latin typeface="Arial" charset="0"/>
              </a:defRPr>
            </a:lvl1pPr>
          </a:lstStyle>
          <a:p>
            <a:fld id="{BF1687E6-7E81-4558-B256-A327A79A3810}" type="slidenum">
              <a:rPr lang="en-US"/>
              <a:pPr/>
              <a:t>‹#›</a:t>
            </a:fld>
            <a:endParaRPr lang="en-US"/>
          </a:p>
        </p:txBody>
      </p:sp>
    </p:spTree>
    <p:extLst>
      <p:ext uri="{BB962C8B-B14F-4D97-AF65-F5344CB8AC3E}">
        <p14:creationId xmlns:p14="http://schemas.microsoft.com/office/powerpoint/2010/main" val="4224692577"/>
      </p:ext>
    </p:extLst>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mc:AlternateContent xmlns:mc="http://schemas.openxmlformats.org/markup-compatibility/2006" xmlns:p14="http://schemas.microsoft.com/office/powerpoint/2010/main">
    <mc:Choice Requires="p14">
      <p:transition spd="slow" p14:dur="2000">
        <p:plus/>
        <p:sndAc>
          <p:stSnd>
            <p:snd r:embed="rId16" name="projctor.wav"/>
          </p:stSnd>
        </p:sndAc>
      </p:transition>
    </mc:Choice>
    <mc:Fallback xmlns="">
      <p:transition spd="slow">
        <p:plus/>
        <p:sndAc>
          <p:stSnd>
            <p:snd r:embed="rId17" name="projctor.wav"/>
          </p:stSnd>
        </p:sndAc>
      </p:transition>
    </mc:Fallback>
  </mc:AlternateContent>
  <p:txStyles>
    <p:titleStyle>
      <a:lvl1pPr algn="r" rtl="0" eaLnBrk="0" fontAlgn="base" hangingPunct="0">
        <a:spcBef>
          <a:spcPct val="0"/>
        </a:spcBef>
        <a:spcAft>
          <a:spcPct val="0"/>
        </a:spcAft>
        <a:defRPr sz="4400" i="1" kern="1200">
          <a:solidFill>
            <a:schemeClr val="tx2"/>
          </a:solidFill>
          <a:latin typeface="+mj-lt"/>
          <a:ea typeface="+mj-ea"/>
          <a:cs typeface="+mj-cs"/>
        </a:defRPr>
      </a:lvl1pPr>
      <a:lvl2pPr algn="r" rtl="0" eaLnBrk="0" fontAlgn="base" hangingPunct="0">
        <a:spcBef>
          <a:spcPct val="0"/>
        </a:spcBef>
        <a:spcAft>
          <a:spcPct val="0"/>
        </a:spcAft>
        <a:defRPr sz="4400" i="1">
          <a:solidFill>
            <a:schemeClr val="tx2"/>
          </a:solidFill>
          <a:latin typeface="Times New Roman" pitchFamily="18" charset="0"/>
        </a:defRPr>
      </a:lvl2pPr>
      <a:lvl3pPr algn="r" rtl="0" eaLnBrk="0" fontAlgn="base" hangingPunct="0">
        <a:spcBef>
          <a:spcPct val="0"/>
        </a:spcBef>
        <a:spcAft>
          <a:spcPct val="0"/>
        </a:spcAft>
        <a:defRPr sz="4400" i="1">
          <a:solidFill>
            <a:schemeClr val="tx2"/>
          </a:solidFill>
          <a:latin typeface="Times New Roman" pitchFamily="18" charset="0"/>
        </a:defRPr>
      </a:lvl3pPr>
      <a:lvl4pPr algn="r" rtl="0" eaLnBrk="0" fontAlgn="base" hangingPunct="0">
        <a:spcBef>
          <a:spcPct val="0"/>
        </a:spcBef>
        <a:spcAft>
          <a:spcPct val="0"/>
        </a:spcAft>
        <a:defRPr sz="4400" i="1">
          <a:solidFill>
            <a:schemeClr val="tx2"/>
          </a:solidFill>
          <a:latin typeface="Times New Roman" pitchFamily="18" charset="0"/>
        </a:defRPr>
      </a:lvl4pPr>
      <a:lvl5pPr algn="r" rtl="0" eaLnBrk="0" fontAlgn="base" hangingPunct="0">
        <a:spcBef>
          <a:spcPct val="0"/>
        </a:spcBef>
        <a:spcAft>
          <a:spcPct val="0"/>
        </a:spcAft>
        <a:defRPr sz="4400" i="1">
          <a:solidFill>
            <a:schemeClr val="tx2"/>
          </a:solidFill>
          <a:latin typeface="Times New Roman" pitchFamily="18" charset="0"/>
        </a:defRPr>
      </a:lvl5pPr>
      <a:lvl6pPr marL="457200" algn="r" rtl="0" eaLnBrk="0" fontAlgn="base" hangingPunct="0">
        <a:spcBef>
          <a:spcPct val="0"/>
        </a:spcBef>
        <a:spcAft>
          <a:spcPct val="0"/>
        </a:spcAft>
        <a:defRPr sz="4400" i="1">
          <a:solidFill>
            <a:schemeClr val="tx2"/>
          </a:solidFill>
          <a:latin typeface="Times New Roman" pitchFamily="18" charset="0"/>
        </a:defRPr>
      </a:lvl6pPr>
      <a:lvl7pPr marL="914400" algn="r" rtl="0" eaLnBrk="0" fontAlgn="base" hangingPunct="0">
        <a:spcBef>
          <a:spcPct val="0"/>
        </a:spcBef>
        <a:spcAft>
          <a:spcPct val="0"/>
        </a:spcAft>
        <a:defRPr sz="4400" i="1">
          <a:solidFill>
            <a:schemeClr val="tx2"/>
          </a:solidFill>
          <a:latin typeface="Times New Roman" pitchFamily="18" charset="0"/>
        </a:defRPr>
      </a:lvl7pPr>
      <a:lvl8pPr marL="1371600" algn="r" rtl="0" eaLnBrk="0" fontAlgn="base" hangingPunct="0">
        <a:spcBef>
          <a:spcPct val="0"/>
        </a:spcBef>
        <a:spcAft>
          <a:spcPct val="0"/>
        </a:spcAft>
        <a:defRPr sz="4400" i="1">
          <a:solidFill>
            <a:schemeClr val="tx2"/>
          </a:solidFill>
          <a:latin typeface="Times New Roman" pitchFamily="18" charset="0"/>
        </a:defRPr>
      </a:lvl8pPr>
      <a:lvl9pPr marL="1828800" algn="r" rtl="0" eaLnBrk="0" fontAlgn="base" hangingPunct="0">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gif"/></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audio" Target="../media/audio2.wav"/></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US" dirty="0"/>
              <a:t>Java Basics: </a:t>
            </a:r>
            <a:br>
              <a:rPr lang="en-US" dirty="0"/>
            </a:br>
            <a:r>
              <a:rPr lang="en-US" dirty="0"/>
              <a:t>Variables and Expressions</a:t>
            </a:r>
          </a:p>
        </p:txBody>
      </p:sp>
      <p:sp>
        <p:nvSpPr>
          <p:cNvPr id="40963" name="Rectangle 3"/>
          <p:cNvSpPr>
            <a:spLocks noGrp="1" noChangeArrowheads="1"/>
          </p:cNvSpPr>
          <p:nvPr>
            <p:ph type="subTitle" idx="1"/>
          </p:nvPr>
        </p:nvSpPr>
        <p:spPr/>
        <p:txBody>
          <a:bodyPr/>
          <a:lstStyle/>
          <a:p>
            <a:r>
              <a:rPr lang="en-US" dirty="0"/>
              <a:t>Computer Science</a:t>
            </a:r>
          </a:p>
          <a:p>
            <a:r>
              <a:rPr lang="en-US" dirty="0"/>
              <a:t>Mr. McCullough</a:t>
            </a:r>
          </a:p>
          <a:p>
            <a:fld id="{E34051EA-30FB-47A1-94DD-C032D4EA8C97}" type="datetime4">
              <a:rPr lang="en-US"/>
              <a:pPr/>
              <a:t>August 10, 2023</a:t>
            </a:fld>
            <a:endParaRPr lang="en-US" dirty="0"/>
          </a:p>
        </p:txBody>
      </p:sp>
    </p:spTree>
    <p:extLst>
      <p:ext uri="{BB962C8B-B14F-4D97-AF65-F5344CB8AC3E}">
        <p14:creationId xmlns:p14="http://schemas.microsoft.com/office/powerpoint/2010/main" val="3370105878"/>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2" name="projctor.wav"/>
          </p:stSnd>
        </p:sndAc>
      </p:transition>
    </mc:Choice>
    <mc:Fallback xmlns="">
      <p:transition spd="slow">
        <p:plus/>
        <p:sndAc>
          <p:stSnd>
            <p:snd r:embed="rId3" name="projctor.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6" name="Rectangle 1034"/>
          <p:cNvSpPr>
            <a:spLocks noGrp="1" noChangeArrowheads="1"/>
          </p:cNvSpPr>
          <p:nvPr>
            <p:ph type="title"/>
          </p:nvPr>
        </p:nvSpPr>
        <p:spPr/>
        <p:txBody>
          <a:bodyPr/>
          <a:lstStyle/>
          <a:p>
            <a:r>
              <a:rPr lang="en-US" sz="4000"/>
              <a:t>Assignment operator: rather a simple tool . . . </a:t>
            </a:r>
          </a:p>
        </p:txBody>
      </p:sp>
      <p:sp>
        <p:nvSpPr>
          <p:cNvPr id="24585" name="Rectangle 1033"/>
          <p:cNvSpPr>
            <a:spLocks noGrp="1" noChangeArrowheads="1"/>
          </p:cNvSpPr>
          <p:nvPr>
            <p:ph type="body" idx="1"/>
          </p:nvPr>
        </p:nvSpPr>
        <p:spPr>
          <a:xfrm>
            <a:off x="4343400" y="2057400"/>
            <a:ext cx="4114800" cy="4114800"/>
          </a:xfrm>
        </p:spPr>
        <p:txBody>
          <a:bodyPr/>
          <a:lstStyle/>
          <a:p>
            <a:r>
              <a:rPr lang="en-US"/>
              <a:t>Get current value of b</a:t>
            </a:r>
          </a:p>
          <a:p>
            <a:r>
              <a:rPr lang="en-US"/>
              <a:t>Get current value of c</a:t>
            </a:r>
          </a:p>
          <a:p>
            <a:r>
              <a:rPr lang="en-US"/>
              <a:t>Add two values</a:t>
            </a:r>
          </a:p>
          <a:p>
            <a:r>
              <a:rPr lang="en-US"/>
              <a:t>Assign value to a</a:t>
            </a:r>
          </a:p>
        </p:txBody>
      </p:sp>
      <p:sp>
        <p:nvSpPr>
          <p:cNvPr id="24584" name="WordArt 1032"/>
          <p:cNvSpPr>
            <a:spLocks noChangeArrowheads="1" noChangeShapeType="1" noTextEdit="1"/>
          </p:cNvSpPr>
          <p:nvPr/>
        </p:nvSpPr>
        <p:spPr bwMode="auto">
          <a:xfrm>
            <a:off x="1143000" y="2667000"/>
            <a:ext cx="2305050" cy="695325"/>
          </a:xfrm>
          <a:prstGeom prst="rect">
            <a:avLst/>
          </a:prstGeom>
          <a:extLst>
            <a:ext uri="{91240B29-F687-4f45-9708-019B960494DF}">
              <a14:hiddenLine xmlns:a14="http://schemas.microsoft.com/office/drawing/2010/main" xmlns="" w="9525">
                <a:solidFill>
                  <a:srgbClr val="000000"/>
                </a:solidFill>
                <a:round/>
                <a:headEnd type="none" w="sm" len="sm"/>
                <a:tailEnd type="none" w="sm" len="sm"/>
              </a14:hiddenLine>
            </a:ext>
          </a:extLst>
        </p:spPr>
        <p:txBody>
          <a:bodyPr wrap="none" fromWordArt="1">
            <a:prstTxWarp prst="textPlain">
              <a:avLst>
                <a:gd name="adj" fmla="val 50000"/>
              </a:avLst>
            </a:prstTxWarp>
          </a:bodyPr>
          <a:lstStyle/>
          <a:p>
            <a:pPr algn="ctr"/>
            <a:r>
              <a:rPr lang="en-US" sz="4800" kern="10">
                <a:solidFill>
                  <a:srgbClr val="FF6600"/>
                </a:solidFill>
                <a:effectLst>
                  <a:outerShdw dist="45791" dir="2021404" algn="ctr" rotWithShape="0">
                    <a:srgbClr val="C0C0C0"/>
                  </a:outerShdw>
                </a:effectLst>
                <a:latin typeface="Times New Roman"/>
                <a:cs typeface="Times New Roman"/>
              </a:rPr>
              <a:t>a = b + c;</a:t>
            </a:r>
          </a:p>
        </p:txBody>
      </p:sp>
      <p:sp>
        <p:nvSpPr>
          <p:cNvPr id="24583" name="Text Box 1031"/>
          <p:cNvSpPr txBox="1">
            <a:spLocks noChangeArrowheads="1"/>
          </p:cNvSpPr>
          <p:nvPr/>
        </p:nvSpPr>
        <p:spPr bwMode="auto">
          <a:xfrm>
            <a:off x="974725" y="3886200"/>
            <a:ext cx="27368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i="1">
                <a:latin typeface="Arial" charset="0"/>
              </a:rPr>
              <a:t>I get the value on the </a:t>
            </a:r>
          </a:p>
          <a:p>
            <a:pPr eaLnBrk="0" fontAlgn="base" hangingPunct="0">
              <a:spcBef>
                <a:spcPct val="0"/>
              </a:spcBef>
              <a:spcAft>
                <a:spcPct val="0"/>
              </a:spcAft>
            </a:pPr>
            <a:r>
              <a:rPr lang="en-US" i="1">
                <a:latin typeface="Arial" charset="0"/>
              </a:rPr>
              <a:t>right, I place it on the left.</a:t>
            </a:r>
          </a:p>
        </p:txBody>
      </p:sp>
      <p:sp>
        <p:nvSpPr>
          <p:cNvPr id="24581" name="Text Box 1029"/>
          <p:cNvSpPr txBox="1">
            <a:spLocks noChangeArrowheads="1"/>
          </p:cNvSpPr>
          <p:nvPr/>
        </p:nvSpPr>
        <p:spPr bwMode="auto">
          <a:xfrm>
            <a:off x="914400" y="4768850"/>
            <a:ext cx="27368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i="1">
                <a:latin typeface="Arial" charset="0"/>
              </a:rPr>
              <a:t>I get the value on the </a:t>
            </a:r>
          </a:p>
          <a:p>
            <a:pPr eaLnBrk="0" fontAlgn="base" hangingPunct="0">
              <a:spcBef>
                <a:spcPct val="0"/>
              </a:spcBef>
              <a:spcAft>
                <a:spcPct val="0"/>
              </a:spcAft>
            </a:pPr>
            <a:r>
              <a:rPr lang="en-US" i="1">
                <a:latin typeface="Arial" charset="0"/>
              </a:rPr>
              <a:t>right, I place it on the left.</a:t>
            </a:r>
          </a:p>
        </p:txBody>
      </p:sp>
      <p:sp>
        <p:nvSpPr>
          <p:cNvPr id="24582" name="Text Box 1030"/>
          <p:cNvSpPr txBox="1">
            <a:spLocks noChangeArrowheads="1"/>
          </p:cNvSpPr>
          <p:nvPr/>
        </p:nvSpPr>
        <p:spPr bwMode="auto">
          <a:xfrm>
            <a:off x="990600" y="5562600"/>
            <a:ext cx="27368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i="1">
                <a:latin typeface="Arial" charset="0"/>
              </a:rPr>
              <a:t>I get the value on the </a:t>
            </a:r>
          </a:p>
          <a:p>
            <a:pPr eaLnBrk="0" fontAlgn="base" hangingPunct="0">
              <a:spcBef>
                <a:spcPct val="0"/>
              </a:spcBef>
              <a:spcAft>
                <a:spcPct val="0"/>
              </a:spcAft>
            </a:pPr>
            <a:r>
              <a:rPr lang="en-US" i="1">
                <a:latin typeface="Arial" charset="0"/>
              </a:rPr>
              <a:t>right, I place it on the left.</a:t>
            </a:r>
          </a:p>
        </p:txBody>
      </p:sp>
    </p:spTree>
    <p:extLst>
      <p:ext uri="{BB962C8B-B14F-4D97-AF65-F5344CB8AC3E}">
        <p14:creationId xmlns:p14="http://schemas.microsoft.com/office/powerpoint/2010/main" val="2360149522"/>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2" name="projctor.wav"/>
          </p:stSnd>
        </p:sndAc>
      </p:transition>
    </mc:Choice>
    <mc:Fallback xmlns="">
      <p:transition spd="slow">
        <p:plus/>
        <p:sndAc>
          <p:stSnd>
            <p:snd r:embed="rId3" name="projctor.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r>
              <a:rPr lang="en-US"/>
              <a:t>Expressions in Assignment Statements</a:t>
            </a:r>
          </a:p>
        </p:txBody>
      </p:sp>
      <p:sp>
        <p:nvSpPr>
          <p:cNvPr id="15362" name="Rectangle 2"/>
          <p:cNvSpPr>
            <a:spLocks noGrp="1" noChangeArrowheads="1"/>
          </p:cNvSpPr>
          <p:nvPr>
            <p:ph type="body" idx="1"/>
          </p:nvPr>
        </p:nvSpPr>
        <p:spPr>
          <a:xfrm>
            <a:off x="685800" y="1600200"/>
            <a:ext cx="7772400" cy="41148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pPr>
              <a:lnSpc>
                <a:spcPct val="90000"/>
              </a:lnSpc>
            </a:pPr>
            <a:r>
              <a:rPr lang="en-US" sz="4000" i="1" dirty="0"/>
              <a:t>Expression:</a:t>
            </a:r>
            <a:r>
              <a:rPr lang="en-US" sz="4000" dirty="0"/>
              <a:t> Any combination of constants  &amp; variables that can be evaluated to yield a result.</a:t>
            </a:r>
          </a:p>
          <a:p>
            <a:pPr>
              <a:lnSpc>
                <a:spcPct val="90000"/>
              </a:lnSpc>
            </a:pPr>
            <a:r>
              <a:rPr lang="en-US" sz="4000" dirty="0"/>
              <a:t>Examples:</a:t>
            </a:r>
          </a:p>
          <a:p>
            <a:pPr lvl="1">
              <a:lnSpc>
                <a:spcPct val="90000"/>
              </a:lnSpc>
            </a:pPr>
            <a:r>
              <a:rPr lang="en-US" dirty="0"/>
              <a:t>sum = 4 + 6 + 9;</a:t>
            </a:r>
          </a:p>
          <a:p>
            <a:pPr lvl="1">
              <a:lnSpc>
                <a:spcPct val="90000"/>
              </a:lnSpc>
            </a:pPr>
            <a:r>
              <a:rPr lang="en-US" dirty="0" err="1"/>
              <a:t>battingAverage</a:t>
            </a:r>
            <a:r>
              <a:rPr lang="en-US" dirty="0"/>
              <a:t> = hits / 100;</a:t>
            </a:r>
          </a:p>
          <a:p>
            <a:pPr lvl="1">
              <a:lnSpc>
                <a:spcPct val="90000"/>
              </a:lnSpc>
            </a:pPr>
            <a:r>
              <a:rPr lang="en-US" dirty="0"/>
              <a:t>a = a + 4;</a:t>
            </a:r>
          </a:p>
        </p:txBody>
      </p:sp>
    </p:spTree>
    <p:extLst>
      <p:ext uri="{BB962C8B-B14F-4D97-AF65-F5344CB8AC3E}">
        <p14:creationId xmlns:p14="http://schemas.microsoft.com/office/powerpoint/2010/main" val="2233337583"/>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3" name="projctor.wav"/>
          </p:stSnd>
        </p:sndAc>
      </p:transition>
    </mc:Choice>
    <mc:Fallback xmlns="">
      <p:transition spd="slow">
        <p:plus/>
        <p:sndAc>
          <p:stSnd>
            <p:snd r:embed="rId4" name="projctor.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r>
              <a:rPr lang="en-US"/>
              <a:t>Assignment Variations</a:t>
            </a:r>
          </a:p>
        </p:txBody>
      </p:sp>
      <p:sp>
        <p:nvSpPr>
          <p:cNvPr id="20483" name="Rectangle 3"/>
          <p:cNvSpPr>
            <a:spLocks noGrp="1" noChangeArrowheads="1"/>
          </p:cNvSpPr>
          <p:nvPr>
            <p:ph type="body" idx="1"/>
          </p:nvPr>
        </p:nvSpPr>
        <p:spPr>
          <a:xfrm>
            <a:off x="685800" y="2286000"/>
            <a:ext cx="8153400" cy="31242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pPr>
              <a:lnSpc>
                <a:spcPct val="80000"/>
              </a:lnSpc>
            </a:pPr>
            <a:r>
              <a:rPr lang="en-US" sz="2400"/>
              <a:t>Only one variable on the left-hand side</a:t>
            </a:r>
          </a:p>
          <a:p>
            <a:pPr>
              <a:lnSpc>
                <a:spcPct val="80000"/>
              </a:lnSpc>
            </a:pPr>
            <a:r>
              <a:rPr lang="en-US" sz="2400"/>
              <a:t>Can repeat it on the right-hand side</a:t>
            </a:r>
          </a:p>
          <a:p>
            <a:pPr>
              <a:lnSpc>
                <a:spcPct val="80000"/>
              </a:lnSpc>
            </a:pPr>
            <a:r>
              <a:rPr lang="en-US" sz="2400"/>
              <a:t>Allows us to modify existing variables</a:t>
            </a:r>
          </a:p>
          <a:p>
            <a:pPr>
              <a:lnSpc>
                <a:spcPct val="80000"/>
              </a:lnSpc>
            </a:pPr>
            <a:r>
              <a:rPr lang="en-US" sz="2400"/>
              <a:t>EXAMPLES</a:t>
            </a:r>
          </a:p>
          <a:p>
            <a:pPr lvl="1">
              <a:lnSpc>
                <a:spcPct val="80000"/>
              </a:lnSpc>
              <a:buFontTx/>
              <a:buNone/>
            </a:pPr>
            <a:r>
              <a:rPr lang="en-US" sz="2400"/>
              <a:t>sum = sum - 5;  </a:t>
            </a:r>
          </a:p>
          <a:p>
            <a:pPr lvl="1">
              <a:lnSpc>
                <a:spcPct val="80000"/>
              </a:lnSpc>
              <a:buFontTx/>
              <a:buNone/>
            </a:pPr>
            <a:r>
              <a:rPr lang="en-US" sz="2400"/>
              <a:t>	// calculate 5 less than </a:t>
            </a:r>
            <a:r>
              <a:rPr lang="en-US" sz="2400" i="1"/>
              <a:t>sum</a:t>
            </a:r>
            <a:r>
              <a:rPr lang="en-US" sz="2400"/>
              <a:t>’s value,  then assign it to </a:t>
            </a:r>
            <a:r>
              <a:rPr lang="en-US" sz="2400" i="1"/>
              <a:t>sum</a:t>
            </a:r>
          </a:p>
          <a:p>
            <a:pPr lvl="1">
              <a:lnSpc>
                <a:spcPct val="80000"/>
              </a:lnSpc>
              <a:buFontTx/>
              <a:buNone/>
            </a:pPr>
            <a:r>
              <a:rPr lang="en-US" sz="2400"/>
              <a:t>counter = counter + 1;</a:t>
            </a:r>
          </a:p>
          <a:p>
            <a:pPr lvl="1">
              <a:lnSpc>
                <a:spcPct val="80000"/>
              </a:lnSpc>
              <a:buFontTx/>
              <a:buNone/>
            </a:pPr>
            <a:r>
              <a:rPr lang="en-US" sz="2400"/>
              <a:t>	// increase value stored in </a:t>
            </a:r>
            <a:r>
              <a:rPr lang="en-US" sz="2400" i="1"/>
              <a:t>counter</a:t>
            </a:r>
            <a:r>
              <a:rPr lang="en-US" sz="2400"/>
              <a:t> by 1.</a:t>
            </a:r>
          </a:p>
        </p:txBody>
      </p:sp>
    </p:spTree>
    <p:extLst>
      <p:ext uri="{BB962C8B-B14F-4D97-AF65-F5344CB8AC3E}">
        <p14:creationId xmlns:p14="http://schemas.microsoft.com/office/powerpoint/2010/main" val="4009322978"/>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3" name="projctor.wav"/>
          </p:stSnd>
        </p:sndAc>
      </p:transition>
    </mc:Choice>
    <mc:Fallback xmlns="">
      <p:transition spd="slow">
        <p:plus/>
        <p:sndAc>
          <p:stSnd>
            <p:snd r:embed="rId4" name="projctor.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r>
              <a:rPr lang="en-US"/>
              <a:t>Assignment Shorthand</a:t>
            </a:r>
          </a:p>
        </p:txBody>
      </p:sp>
      <p:sp>
        <p:nvSpPr>
          <p:cNvPr id="23555" name="Rectangle 3"/>
          <p:cNvSpPr>
            <a:spLocks noGrp="1" noChangeArrowheads="1"/>
          </p:cNvSpPr>
          <p:nvPr>
            <p:ph type="body" idx="1"/>
          </p:nvPr>
        </p:nvSpPr>
        <p:spPr>
          <a:xfrm>
            <a:off x="685800" y="2286000"/>
            <a:ext cx="7772400" cy="32004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pPr>
              <a:lnSpc>
                <a:spcPct val="80000"/>
              </a:lnSpc>
            </a:pPr>
            <a:r>
              <a:rPr lang="en-US" sz="2400"/>
              <a:t>If we are altering an existing variable . . .</a:t>
            </a:r>
          </a:p>
          <a:p>
            <a:pPr>
              <a:lnSpc>
                <a:spcPct val="80000"/>
              </a:lnSpc>
            </a:pPr>
            <a:r>
              <a:rPr lang="en-US" sz="2400"/>
              <a:t>SHORTHAND CODES:</a:t>
            </a:r>
          </a:p>
          <a:p>
            <a:pPr>
              <a:lnSpc>
                <a:spcPct val="80000"/>
              </a:lnSpc>
              <a:buFontTx/>
              <a:buNone/>
            </a:pPr>
            <a:r>
              <a:rPr lang="en-US" sz="2400"/>
              <a:t>	+=		-=		*=		/=</a:t>
            </a:r>
          </a:p>
          <a:p>
            <a:pPr>
              <a:lnSpc>
                <a:spcPct val="80000"/>
              </a:lnSpc>
              <a:buFontTx/>
              <a:buNone/>
            </a:pPr>
            <a:r>
              <a:rPr lang="en-US" sz="2400"/>
              <a:t>EXAMPLES</a:t>
            </a:r>
          </a:p>
          <a:p>
            <a:pPr>
              <a:lnSpc>
                <a:spcPct val="80000"/>
              </a:lnSpc>
              <a:buFontTx/>
              <a:buNone/>
            </a:pPr>
            <a:r>
              <a:rPr lang="en-US" sz="2400"/>
              <a:t>	sum += 5;</a:t>
            </a:r>
          </a:p>
          <a:p>
            <a:pPr>
              <a:lnSpc>
                <a:spcPct val="80000"/>
              </a:lnSpc>
              <a:buFontTx/>
              <a:buNone/>
            </a:pPr>
            <a:r>
              <a:rPr lang="en-US" sz="2400">
                <a:solidFill>
                  <a:srgbClr val="009900"/>
                </a:solidFill>
              </a:rPr>
              <a:t>// increase sum’s value by 5</a:t>
            </a:r>
          </a:p>
          <a:p>
            <a:pPr>
              <a:lnSpc>
                <a:spcPct val="80000"/>
              </a:lnSpc>
              <a:buFontTx/>
              <a:buNone/>
            </a:pPr>
            <a:r>
              <a:rPr lang="en-US" sz="2400"/>
              <a:t>	x /= 2;</a:t>
            </a:r>
          </a:p>
          <a:p>
            <a:pPr>
              <a:lnSpc>
                <a:spcPct val="80000"/>
              </a:lnSpc>
              <a:buFontTx/>
              <a:buNone/>
            </a:pPr>
            <a:r>
              <a:rPr lang="en-US" sz="2400">
                <a:solidFill>
                  <a:srgbClr val="009900"/>
                </a:solidFill>
              </a:rPr>
              <a:t>// reduce x’s value by half</a:t>
            </a:r>
          </a:p>
        </p:txBody>
      </p:sp>
    </p:spTree>
    <p:extLst>
      <p:ext uri="{BB962C8B-B14F-4D97-AF65-F5344CB8AC3E}">
        <p14:creationId xmlns:p14="http://schemas.microsoft.com/office/powerpoint/2010/main" val="1942679757"/>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2" name="projctor.wav"/>
          </p:stSnd>
        </p:sndAc>
      </p:transition>
    </mc:Choice>
    <mc:Fallback xmlns="">
      <p:transition spd="slow">
        <p:plus/>
        <p:sndAc>
          <p:stSnd>
            <p:snd r:embed="rId3" name="projctor.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r>
              <a:rPr lang="en-US"/>
              <a:t>Additional Shorthand Method</a:t>
            </a:r>
          </a:p>
        </p:txBody>
      </p:sp>
      <p:sp>
        <p:nvSpPr>
          <p:cNvPr id="89091" name="Rectangle 3"/>
          <p:cNvSpPr>
            <a:spLocks noGrp="1" noChangeArrowheads="1"/>
          </p:cNvSpPr>
          <p:nvPr>
            <p:ph type="body" idx="1"/>
          </p:nvPr>
        </p:nvSpPr>
        <p:spPr>
          <a:xfrm>
            <a:off x="685800" y="1752600"/>
            <a:ext cx="4038600" cy="41148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r>
              <a:rPr lang="en-US" sz="3600" dirty="0"/>
              <a:t>For when variable is increased or decreased by one.</a:t>
            </a:r>
          </a:p>
          <a:p>
            <a:r>
              <a:rPr lang="en-US" sz="3600" dirty="0"/>
              <a:t>Form: variable++ or variable--</a:t>
            </a:r>
          </a:p>
        </p:txBody>
      </p:sp>
      <p:sp>
        <p:nvSpPr>
          <p:cNvPr id="89090" name="Text Box 2"/>
          <p:cNvSpPr txBox="1">
            <a:spLocks noChangeArrowheads="1"/>
          </p:cNvSpPr>
          <p:nvPr/>
        </p:nvSpPr>
        <p:spPr bwMode="auto">
          <a:xfrm>
            <a:off x="5546725" y="2630488"/>
            <a:ext cx="2581275"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a:latin typeface="Arial" charset="0"/>
              </a:rPr>
              <a:t>int myScore = 0;</a:t>
            </a:r>
          </a:p>
          <a:p>
            <a:pPr eaLnBrk="0" fontAlgn="base" hangingPunct="0">
              <a:spcBef>
                <a:spcPct val="0"/>
              </a:spcBef>
              <a:spcAft>
                <a:spcPct val="0"/>
              </a:spcAft>
            </a:pPr>
            <a:r>
              <a:rPr lang="en-US" sz="2400">
                <a:latin typeface="Arial" charset="0"/>
              </a:rPr>
              <a:t>int yourScore = 0;</a:t>
            </a:r>
          </a:p>
          <a:p>
            <a:pPr eaLnBrk="0" fontAlgn="base" hangingPunct="0">
              <a:spcBef>
                <a:spcPct val="0"/>
              </a:spcBef>
              <a:spcAft>
                <a:spcPct val="0"/>
              </a:spcAft>
            </a:pPr>
            <a:r>
              <a:rPr lang="en-US" sz="2400">
                <a:latin typeface="Arial" charset="0"/>
              </a:rPr>
              <a:t>myScore++;</a:t>
            </a:r>
          </a:p>
          <a:p>
            <a:pPr eaLnBrk="0" fontAlgn="base" hangingPunct="0">
              <a:spcBef>
                <a:spcPct val="0"/>
              </a:spcBef>
              <a:spcAft>
                <a:spcPct val="0"/>
              </a:spcAft>
            </a:pPr>
            <a:r>
              <a:rPr lang="en-US" sz="2400">
                <a:latin typeface="Arial" charset="0"/>
              </a:rPr>
              <a:t>yourScore--;</a:t>
            </a:r>
          </a:p>
          <a:p>
            <a:pPr eaLnBrk="0" fontAlgn="base" hangingPunct="0">
              <a:spcBef>
                <a:spcPct val="0"/>
              </a:spcBef>
              <a:spcAft>
                <a:spcPct val="0"/>
              </a:spcAft>
            </a:pPr>
            <a:endParaRPr lang="en-US" sz="2400">
              <a:latin typeface="Arial" charset="0"/>
            </a:endParaRPr>
          </a:p>
        </p:txBody>
      </p:sp>
    </p:spTree>
    <p:extLst>
      <p:ext uri="{BB962C8B-B14F-4D97-AF65-F5344CB8AC3E}">
        <p14:creationId xmlns:p14="http://schemas.microsoft.com/office/powerpoint/2010/main" val="1948326252"/>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2" name="projctor.wav"/>
          </p:stSnd>
        </p:sndAc>
      </p:transition>
    </mc:Choice>
    <mc:Fallback xmlns="">
      <p:transition spd="slow">
        <p:plus/>
        <p:sndAc>
          <p:stSnd>
            <p:snd r:embed="rId3" name="projctor.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r>
              <a:rPr lang="en-US"/>
              <a:t>Increment/Decrement Operators</a:t>
            </a:r>
          </a:p>
        </p:txBody>
      </p:sp>
      <p:sp>
        <p:nvSpPr>
          <p:cNvPr id="27651" name="Rectangle 3"/>
          <p:cNvSpPr>
            <a:spLocks noGrp="1" noChangeArrowheads="1"/>
          </p:cNvSpPr>
          <p:nvPr>
            <p:ph type="body" sz="half" idx="1"/>
          </p:nvPr>
        </p:nvSpPr>
        <p:spPr>
          <a:xfrm>
            <a:off x="685800" y="2057400"/>
            <a:ext cx="4724400" cy="41148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pPr>
              <a:lnSpc>
                <a:spcPct val="90000"/>
              </a:lnSpc>
              <a:buFontTx/>
              <a:buNone/>
            </a:pPr>
            <a:r>
              <a:rPr lang="en-US" sz="2400"/>
              <a:t>++i	Prefix increment operator</a:t>
            </a:r>
          </a:p>
          <a:p>
            <a:pPr>
              <a:lnSpc>
                <a:spcPct val="90000"/>
              </a:lnSpc>
              <a:buFontTx/>
              <a:buNone/>
            </a:pPr>
            <a:r>
              <a:rPr lang="en-US" sz="2400"/>
              <a:t>i++ 	Postfix increment operator</a:t>
            </a:r>
          </a:p>
          <a:p>
            <a:pPr>
              <a:lnSpc>
                <a:spcPct val="90000"/>
              </a:lnSpc>
              <a:buFontTx/>
              <a:buNone/>
            </a:pPr>
            <a:endParaRPr lang="en-US" sz="2400"/>
          </a:p>
          <a:p>
            <a:pPr>
              <a:lnSpc>
                <a:spcPct val="90000"/>
              </a:lnSpc>
              <a:buFontTx/>
              <a:buNone/>
            </a:pPr>
            <a:r>
              <a:rPr lang="en-US" sz="2400"/>
              <a:t>--i	Prefix decrement operator</a:t>
            </a:r>
          </a:p>
          <a:p>
            <a:pPr>
              <a:lnSpc>
                <a:spcPct val="90000"/>
              </a:lnSpc>
              <a:buFontTx/>
              <a:buNone/>
            </a:pPr>
            <a:r>
              <a:rPr lang="en-US" sz="2400"/>
              <a:t>i--	Postfix decrement operator</a:t>
            </a:r>
          </a:p>
        </p:txBody>
      </p:sp>
      <p:pic>
        <p:nvPicPr>
          <p:cNvPr id="27650" name="Picture 2" descr="j0234769"/>
          <p:cNvPicPr>
            <a:picLocks noGrp="1" noChangeAspect="1" noChangeArrowheads="1" noCrop="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910263" y="2362200"/>
            <a:ext cx="2220912" cy="24669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26941358"/>
      </p:ext>
    </p:extLst>
  </p:cSld>
  <p:clrMapOvr>
    <a:masterClrMapping/>
  </p:clrMapOvr>
  <mc:AlternateContent xmlns:mc="http://schemas.openxmlformats.org/markup-compatibility/2006">
    <mc:Choice xmlns:p14="http://schemas.microsoft.com/office/powerpoint/2010/main" Requires="p14">
      <p:transition spd="slow" p14:dur="2000">
        <p:plus/>
        <p:sndAc>
          <p:stSnd>
            <p:snd r:embed="rId3" name="projctor.wav"/>
          </p:stSnd>
        </p:sndAc>
      </p:transition>
    </mc:Choice>
    <mc:Fallback>
      <p:transition spd="slow">
        <p:plus/>
        <p:sndAc>
          <p:stSnd>
            <p:snd r:embed="rId3" name="projctor.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z="4000"/>
              <a:t>A new mathematical operator is born: Modulus (Remainder)</a:t>
            </a:r>
          </a:p>
        </p:txBody>
      </p:sp>
      <p:sp>
        <p:nvSpPr>
          <p:cNvPr id="98307" name="Rectangle 3"/>
          <p:cNvSpPr>
            <a:spLocks noGrp="1" noChangeArrowheads="1"/>
          </p:cNvSpPr>
          <p:nvPr>
            <p:ph type="body" idx="1"/>
          </p:nvPr>
        </p:nvSpPr>
        <p:spPr>
          <a:xfrm>
            <a:off x="685800" y="2057400"/>
            <a:ext cx="3810000" cy="4114800"/>
          </a:xfrm>
        </p:spPr>
        <p:txBody>
          <a:bodyPr/>
          <a:lstStyle/>
          <a:p>
            <a:r>
              <a:rPr lang="en-US"/>
              <a:t>The modulus sign returns the remainder of a hypothetical division problem</a:t>
            </a:r>
          </a:p>
        </p:txBody>
      </p:sp>
      <p:sp>
        <p:nvSpPr>
          <p:cNvPr id="98308" name="Text Box 4"/>
          <p:cNvSpPr txBox="1">
            <a:spLocks noChangeArrowheads="1"/>
          </p:cNvSpPr>
          <p:nvPr/>
        </p:nvSpPr>
        <p:spPr bwMode="auto">
          <a:xfrm>
            <a:off x="5318125" y="2478088"/>
            <a:ext cx="147955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a:latin typeface="Arial" charset="0"/>
              </a:rPr>
              <a:t>5 % 3 = </a:t>
            </a:r>
          </a:p>
          <a:p>
            <a:pPr eaLnBrk="0" fontAlgn="base" hangingPunct="0">
              <a:spcBef>
                <a:spcPct val="0"/>
              </a:spcBef>
              <a:spcAft>
                <a:spcPct val="0"/>
              </a:spcAft>
            </a:pPr>
            <a:r>
              <a:rPr lang="en-US" sz="2400">
                <a:latin typeface="Arial" charset="0"/>
              </a:rPr>
              <a:t>21 % 4 = </a:t>
            </a:r>
          </a:p>
          <a:p>
            <a:pPr eaLnBrk="0" fontAlgn="base" hangingPunct="0">
              <a:spcBef>
                <a:spcPct val="0"/>
              </a:spcBef>
              <a:spcAft>
                <a:spcPct val="0"/>
              </a:spcAft>
            </a:pPr>
            <a:r>
              <a:rPr lang="en-US" sz="2400">
                <a:latin typeface="Arial" charset="0"/>
              </a:rPr>
              <a:t>21 % 3 = </a:t>
            </a:r>
          </a:p>
          <a:p>
            <a:pPr eaLnBrk="0" fontAlgn="base" hangingPunct="0">
              <a:spcBef>
                <a:spcPct val="0"/>
              </a:spcBef>
              <a:spcAft>
                <a:spcPct val="0"/>
              </a:spcAft>
            </a:pPr>
            <a:r>
              <a:rPr lang="en-US" sz="2400">
                <a:latin typeface="Arial" charset="0"/>
              </a:rPr>
              <a:t>3 % 5 = </a:t>
            </a:r>
          </a:p>
        </p:txBody>
      </p:sp>
      <p:sp>
        <p:nvSpPr>
          <p:cNvPr id="98309" name="WordArt 5"/>
          <p:cNvSpPr>
            <a:spLocks noChangeArrowheads="1" noChangeShapeType="1" noTextEdit="1"/>
          </p:cNvSpPr>
          <p:nvPr/>
        </p:nvSpPr>
        <p:spPr bwMode="auto">
          <a:xfrm>
            <a:off x="7620000" y="2362200"/>
            <a:ext cx="847725" cy="2276475"/>
          </a:xfrm>
          <a:prstGeom prst="rect">
            <a:avLst/>
          </a:prstGeom>
          <a:extLst>
            <a:ext uri="{AF507438-7753-43e0-B8FC-AC1667EBCBE1}">
              <a14:hiddenEffects xmlns:a14="http://schemas.microsoft.com/office/drawing/2010/main" xmlns="">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en-US" sz="9600" kern="10">
                <a:ln w="9525">
                  <a:round/>
                  <a:headEnd type="none" w="sm" len="sm"/>
                  <a:tailEnd type="none" w="sm" len="sm"/>
                </a:ln>
                <a:gradFill rotWithShape="0">
                  <a:gsLst>
                    <a:gs pos="0">
                      <a:srgbClr val="FFE701"/>
                    </a:gs>
                    <a:gs pos="100000">
                      <a:srgbClr val="FE3E02"/>
                    </a:gs>
                  </a:gsLst>
                  <a:lin ang="5400000" scaled="1"/>
                </a:gradFill>
                <a:latin typeface="Impact"/>
              </a:rPr>
              <a:t>%</a:t>
            </a:r>
          </a:p>
        </p:txBody>
      </p:sp>
    </p:spTree>
    <p:extLst>
      <p:ext uri="{BB962C8B-B14F-4D97-AF65-F5344CB8AC3E}">
        <p14:creationId xmlns:p14="http://schemas.microsoft.com/office/powerpoint/2010/main" val="3816949445"/>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3" name="projctor.wav"/>
          </p:stSnd>
        </p:sndAc>
      </p:transition>
    </mc:Choice>
    <mc:Fallback xmlns="">
      <p:transition spd="slow">
        <p:plus/>
        <p:sndAc>
          <p:stSnd>
            <p:snd r:embed="rId4" name="projctor.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Combining operators</a:t>
            </a:r>
          </a:p>
        </p:txBody>
      </p:sp>
      <p:sp>
        <p:nvSpPr>
          <p:cNvPr id="100355" name="Rectangle 3"/>
          <p:cNvSpPr>
            <a:spLocks noGrp="1" noChangeArrowheads="1"/>
          </p:cNvSpPr>
          <p:nvPr>
            <p:ph type="body" idx="1"/>
          </p:nvPr>
        </p:nvSpPr>
        <p:spPr/>
        <p:txBody>
          <a:bodyPr/>
          <a:lstStyle/>
          <a:p>
            <a:pPr>
              <a:buFontTx/>
              <a:buNone/>
            </a:pPr>
            <a:r>
              <a:rPr lang="en-US" dirty="0"/>
              <a:t>result = 10 – 15 / 5</a:t>
            </a:r>
          </a:p>
          <a:p>
            <a:pPr>
              <a:buFontTx/>
              <a:buNone/>
            </a:pPr>
            <a:endParaRPr lang="en-US" dirty="0"/>
          </a:p>
          <a:p>
            <a:pPr>
              <a:buFontTx/>
              <a:buNone/>
            </a:pPr>
            <a:r>
              <a:rPr lang="en-US" dirty="0"/>
              <a:t>What happens here?</a:t>
            </a:r>
          </a:p>
          <a:p>
            <a:pPr>
              <a:buFontTx/>
              <a:buNone/>
            </a:pPr>
            <a:endParaRPr lang="en-US" dirty="0"/>
          </a:p>
          <a:p>
            <a:pPr>
              <a:buFontTx/>
              <a:buNone/>
            </a:pPr>
            <a:r>
              <a:rPr lang="en-US" dirty="0"/>
              <a:t>What about </a:t>
            </a:r>
          </a:p>
          <a:p>
            <a:pPr>
              <a:buFontTx/>
              <a:buNone/>
            </a:pPr>
            <a:endParaRPr lang="en-US" dirty="0"/>
          </a:p>
          <a:p>
            <a:pPr>
              <a:buFontTx/>
              <a:buNone/>
            </a:pPr>
            <a:r>
              <a:rPr lang="en-US" dirty="0"/>
              <a:t>result  = 10 – 17 / 5</a:t>
            </a:r>
          </a:p>
        </p:txBody>
      </p:sp>
    </p:spTree>
    <p:extLst>
      <p:ext uri="{BB962C8B-B14F-4D97-AF65-F5344CB8AC3E}">
        <p14:creationId xmlns:p14="http://schemas.microsoft.com/office/powerpoint/2010/main" val="100764526"/>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3" name="projctor.wav"/>
          </p:stSnd>
        </p:sndAc>
      </p:transition>
    </mc:Choice>
    <mc:Fallback xmlns="">
      <p:transition spd="slow">
        <p:plus/>
        <p:sndAc>
          <p:stSnd>
            <p:snd r:embed="rId4" name="projctor.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85800" y="381000"/>
            <a:ext cx="7772400" cy="685800"/>
          </a:xfrm>
        </p:spPr>
        <p:txBody>
          <a:bodyPr/>
          <a:lstStyle/>
          <a:p>
            <a:r>
              <a:rPr lang="en-US" sz="4000"/>
              <a:t>Operator precedence</a:t>
            </a:r>
          </a:p>
        </p:txBody>
      </p:sp>
      <p:graphicFrame>
        <p:nvGraphicFramePr>
          <p:cNvPr id="101416" name="Group 40"/>
          <p:cNvGraphicFramePr>
            <a:graphicFrameLocks noGrp="1"/>
          </p:cNvGraphicFramePr>
          <p:nvPr>
            <p:ph type="tbl" idx="1"/>
          </p:nvPr>
        </p:nvGraphicFramePr>
        <p:xfrm>
          <a:off x="685800" y="1143000"/>
          <a:ext cx="7924800" cy="5503418"/>
        </p:xfrm>
        <a:graphic>
          <a:graphicData uri="http://schemas.openxmlformats.org/drawingml/2006/table">
            <a:tbl>
              <a:tblPr/>
              <a:tblGrid>
                <a:gridCol w="26416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1050925">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Times New Roman" pitchFamily="18"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Times New Roman" pitchFamily="18" charset="0"/>
                        </a:rPr>
                        <a:t>Operation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800" b="0" i="0" u="none" strike="noStrike" cap="none" normalizeH="0" baseline="0">
                          <a:ln>
                            <a:noFill/>
                          </a:ln>
                          <a:solidFill>
                            <a:schemeClr val="tx1"/>
                          </a:solidFill>
                          <a:effectLst/>
                          <a:latin typeface="Times New Roman" pitchFamily="18" charset="0"/>
                        </a:rPr>
                        <a:t>Associates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577975">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Multiplication</a:t>
                      </a:r>
                    </a:p>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Division</a:t>
                      </a:r>
                    </a:p>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Remainder (modulus)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L to 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67163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a:t>
                      </a:r>
                    </a:p>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Addition</a:t>
                      </a:r>
                    </a:p>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Subtraction</a:t>
                      </a:r>
                    </a:p>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String concatentation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L to 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050925">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Assignment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400" b="0" i="0" u="none" strike="noStrike" cap="none" normalizeH="0" baseline="0">
                          <a:ln>
                            <a:noFill/>
                          </a:ln>
                          <a:solidFill>
                            <a:schemeClr val="tx1"/>
                          </a:solidFill>
                          <a:effectLst/>
                          <a:latin typeface="Times New Roman" pitchFamily="18" charset="0"/>
                        </a:rPr>
                        <a:t>R to 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05669061"/>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2" name="projctor.wav"/>
          </p:stSnd>
        </p:sndAc>
      </p:transition>
    </mc:Choice>
    <mc:Fallback xmlns="">
      <p:transition spd="slow">
        <p:plus/>
        <p:sndAc>
          <p:stSnd>
            <p:snd r:embed="rId3" name="projctor.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Practice Questions</a:t>
            </a:r>
          </a:p>
        </p:txBody>
      </p:sp>
      <p:sp>
        <p:nvSpPr>
          <p:cNvPr id="103427" name="Rectangle 3"/>
          <p:cNvSpPr>
            <a:spLocks noGrp="1" noChangeArrowheads="1"/>
          </p:cNvSpPr>
          <p:nvPr>
            <p:ph type="body" idx="1"/>
          </p:nvPr>
        </p:nvSpPr>
        <p:spPr/>
        <p:txBody>
          <a:bodyPr/>
          <a:lstStyle/>
          <a:p>
            <a:pPr>
              <a:buFontTx/>
              <a:buNone/>
            </a:pPr>
            <a:r>
              <a:rPr lang="en-US"/>
              <a:t>x = 34 – 18 % 2 * 3;</a:t>
            </a:r>
          </a:p>
          <a:p>
            <a:pPr>
              <a:buFontTx/>
              <a:buNone/>
            </a:pPr>
            <a:endParaRPr lang="en-US"/>
          </a:p>
          <a:p>
            <a:pPr>
              <a:buFontTx/>
              <a:buNone/>
            </a:pPr>
            <a:r>
              <a:rPr lang="en-US"/>
              <a:t>num1 = 3 * 2 % 5 – 3 * 5;</a:t>
            </a:r>
          </a:p>
          <a:p>
            <a:pPr>
              <a:buFontTx/>
              <a:buNone/>
            </a:pPr>
            <a:endParaRPr lang="en-US"/>
          </a:p>
          <a:p>
            <a:pPr>
              <a:buFontTx/>
              <a:buNone/>
            </a:pPr>
            <a:r>
              <a:rPr lang="en-US"/>
              <a:t>x = y + 4 = 9 – 6 * 2 % 3; </a:t>
            </a:r>
          </a:p>
        </p:txBody>
      </p:sp>
      <p:sp>
        <p:nvSpPr>
          <p:cNvPr id="103428" name="Text Box 4"/>
          <p:cNvSpPr txBox="1">
            <a:spLocks noChangeArrowheads="1"/>
          </p:cNvSpPr>
          <p:nvPr/>
        </p:nvSpPr>
        <p:spPr bwMode="auto">
          <a:xfrm>
            <a:off x="5699125" y="2173288"/>
            <a:ext cx="5238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a:latin typeface="Arial" charset="0"/>
              </a:rPr>
              <a:t>34</a:t>
            </a:r>
          </a:p>
        </p:txBody>
      </p:sp>
      <p:sp>
        <p:nvSpPr>
          <p:cNvPr id="103429" name="Text Box 5"/>
          <p:cNvSpPr txBox="1">
            <a:spLocks noChangeArrowheads="1"/>
          </p:cNvSpPr>
          <p:nvPr/>
        </p:nvSpPr>
        <p:spPr bwMode="auto">
          <a:xfrm>
            <a:off x="5834353" y="3314700"/>
            <a:ext cx="6254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a:latin typeface="Arial" charset="0"/>
              </a:rPr>
              <a:t>-14</a:t>
            </a:r>
          </a:p>
        </p:txBody>
      </p:sp>
      <p:sp>
        <p:nvSpPr>
          <p:cNvPr id="103430" name="Text Box 6"/>
          <p:cNvSpPr txBox="1">
            <a:spLocks noChangeArrowheads="1"/>
          </p:cNvSpPr>
          <p:nvPr/>
        </p:nvSpPr>
        <p:spPr bwMode="auto">
          <a:xfrm>
            <a:off x="5834353" y="4456112"/>
            <a:ext cx="19288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dirty="0">
                <a:latin typeface="Arial" charset="0"/>
              </a:rPr>
              <a:t>Syntax error!</a:t>
            </a:r>
          </a:p>
        </p:txBody>
      </p:sp>
    </p:spTree>
    <p:extLst>
      <p:ext uri="{BB962C8B-B14F-4D97-AF65-F5344CB8AC3E}">
        <p14:creationId xmlns:p14="http://schemas.microsoft.com/office/powerpoint/2010/main" val="3162051403"/>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2" name="projctor.wav"/>
          </p:stSnd>
        </p:sndAc>
      </p:transition>
    </mc:Choice>
    <mc:Fallback xmlns="">
      <p:transition spd="slow">
        <p:plus/>
        <p:sndAc>
          <p:stSnd>
            <p:snd r:embed="rId3" name="projctor.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 calcmode="lin" valueType="num">
                                      <p:cBhvr additive="base">
                                        <p:cTn id="7" dur="500" fill="hold"/>
                                        <p:tgtEl>
                                          <p:spTgt spid="103428"/>
                                        </p:tgtEl>
                                        <p:attrNameLst>
                                          <p:attrName>ppt_x</p:attrName>
                                        </p:attrNameLst>
                                      </p:cBhvr>
                                      <p:tavLst>
                                        <p:tav tm="0">
                                          <p:val>
                                            <p:strVal val="#ppt_x"/>
                                          </p:val>
                                        </p:tav>
                                        <p:tav tm="100000">
                                          <p:val>
                                            <p:strVal val="#ppt_x"/>
                                          </p:val>
                                        </p:tav>
                                      </p:tavLst>
                                    </p:anim>
                                    <p:anim calcmode="lin" valueType="num">
                                      <p:cBhvr additive="base">
                                        <p:cTn id="8" dur="500" fill="hold"/>
                                        <p:tgtEl>
                                          <p:spTgt spid="1034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429"/>
                                        </p:tgtEl>
                                        <p:attrNameLst>
                                          <p:attrName>style.visibility</p:attrName>
                                        </p:attrNameLst>
                                      </p:cBhvr>
                                      <p:to>
                                        <p:strVal val="visible"/>
                                      </p:to>
                                    </p:set>
                                    <p:anim calcmode="lin" valueType="num">
                                      <p:cBhvr additive="base">
                                        <p:cTn id="13" dur="500" fill="hold"/>
                                        <p:tgtEl>
                                          <p:spTgt spid="103429"/>
                                        </p:tgtEl>
                                        <p:attrNameLst>
                                          <p:attrName>ppt_x</p:attrName>
                                        </p:attrNameLst>
                                      </p:cBhvr>
                                      <p:tavLst>
                                        <p:tav tm="0">
                                          <p:val>
                                            <p:strVal val="#ppt_x"/>
                                          </p:val>
                                        </p:tav>
                                        <p:tav tm="100000">
                                          <p:val>
                                            <p:strVal val="#ppt_x"/>
                                          </p:val>
                                        </p:tav>
                                      </p:tavLst>
                                    </p:anim>
                                    <p:anim calcmode="lin" valueType="num">
                                      <p:cBhvr additive="base">
                                        <p:cTn id="14" dur="500" fill="hold"/>
                                        <p:tgtEl>
                                          <p:spTgt spid="1034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3430"/>
                                        </p:tgtEl>
                                        <p:attrNameLst>
                                          <p:attrName>style.visibility</p:attrName>
                                        </p:attrNameLst>
                                      </p:cBhvr>
                                      <p:to>
                                        <p:strVal val="visible"/>
                                      </p:to>
                                    </p:set>
                                    <p:anim calcmode="lin" valueType="num">
                                      <p:cBhvr additive="base">
                                        <p:cTn id="19" dur="500" fill="hold"/>
                                        <p:tgtEl>
                                          <p:spTgt spid="103430"/>
                                        </p:tgtEl>
                                        <p:attrNameLst>
                                          <p:attrName>ppt_x</p:attrName>
                                        </p:attrNameLst>
                                      </p:cBhvr>
                                      <p:tavLst>
                                        <p:tav tm="0">
                                          <p:val>
                                            <p:strVal val="#ppt_x"/>
                                          </p:val>
                                        </p:tav>
                                        <p:tav tm="100000">
                                          <p:val>
                                            <p:strVal val="#ppt_x"/>
                                          </p:val>
                                        </p:tav>
                                      </p:tavLst>
                                    </p:anim>
                                    <p:anim calcmode="lin" valueType="num">
                                      <p:cBhvr additive="base">
                                        <p:cTn id="20" dur="500" fill="hold"/>
                                        <p:tgtEl>
                                          <p:spTgt spid="1034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P spid="103429" grpId="0"/>
      <p:bldP spid="1034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152400"/>
            <a:ext cx="7772400" cy="1143000"/>
          </a:xfrm>
          <a:noFill/>
          <a:ln/>
        </p:spPr>
        <p:txBody>
          <a:bodyPr anchor="ctr"/>
          <a:lstStyle/>
          <a:p>
            <a:r>
              <a:rPr lang="en-US" dirty="0"/>
              <a:t>Variable Declaration</a:t>
            </a:r>
          </a:p>
        </p:txBody>
      </p:sp>
      <p:sp>
        <p:nvSpPr>
          <p:cNvPr id="68611" name="Rectangle 3"/>
          <p:cNvSpPr>
            <a:spLocks noGrp="1" noChangeArrowheads="1"/>
          </p:cNvSpPr>
          <p:nvPr>
            <p:ph type="body" idx="1"/>
          </p:nvPr>
        </p:nvSpPr>
        <p:spPr>
          <a:xfrm>
            <a:off x="685800" y="1031875"/>
            <a:ext cx="7772400" cy="1406525"/>
          </a:xfrm>
          <a:noFill/>
          <a:ln/>
        </p:spPr>
        <p:txBody>
          <a:bodyPr/>
          <a:lstStyle/>
          <a:p>
            <a:pPr>
              <a:spcBef>
                <a:spcPct val="70000"/>
              </a:spcBef>
            </a:pPr>
            <a:r>
              <a:rPr lang="en-US" sz="2800"/>
              <a:t>A </a:t>
            </a:r>
            <a:r>
              <a:rPr lang="en-US" sz="2800" i="1"/>
              <a:t>variable</a:t>
            </a:r>
            <a:r>
              <a:rPr lang="en-US" sz="2800"/>
              <a:t> is a name for a location in memory</a:t>
            </a:r>
          </a:p>
          <a:p>
            <a:pPr>
              <a:spcBef>
                <a:spcPct val="70000"/>
              </a:spcBef>
            </a:pPr>
            <a:r>
              <a:rPr lang="en-US" sz="2800"/>
              <a:t>A variable must be </a:t>
            </a:r>
            <a:r>
              <a:rPr lang="en-US" sz="2800" i="1"/>
              <a:t>declared</a:t>
            </a:r>
            <a:r>
              <a:rPr lang="en-US" sz="2800"/>
              <a:t> by specifying the variable's name and the type of information that it will hold</a:t>
            </a:r>
            <a:endParaRPr lang="en-US" sz="2800">
              <a:latin typeface="Courier New" pitchFamily="49" charset="0"/>
            </a:endParaRPr>
          </a:p>
        </p:txBody>
      </p:sp>
      <p:sp>
        <p:nvSpPr>
          <p:cNvPr id="68612" name="Text Box 4"/>
          <p:cNvSpPr txBox="1">
            <a:spLocks noChangeArrowheads="1"/>
          </p:cNvSpPr>
          <p:nvPr/>
        </p:nvSpPr>
        <p:spPr bwMode="auto">
          <a:xfrm>
            <a:off x="2389188" y="4548188"/>
            <a:ext cx="17081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FF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1">
            <a:spAutoFit/>
          </a:bodyPr>
          <a:lstStyle/>
          <a:p>
            <a:pPr algn="ctr" eaLnBrk="0" fontAlgn="base" hangingPunct="0">
              <a:spcBef>
                <a:spcPct val="0"/>
              </a:spcBef>
              <a:spcAft>
                <a:spcPct val="0"/>
              </a:spcAft>
            </a:pPr>
            <a:r>
              <a:rPr lang="en-US" sz="2000" b="1">
                <a:latin typeface="Courier New" pitchFamily="49" charset="0"/>
              </a:rPr>
              <a:t>int total;</a:t>
            </a:r>
          </a:p>
        </p:txBody>
      </p:sp>
      <p:sp>
        <p:nvSpPr>
          <p:cNvPr id="68613" name="Text Box 5"/>
          <p:cNvSpPr txBox="1">
            <a:spLocks noChangeArrowheads="1"/>
          </p:cNvSpPr>
          <p:nvPr/>
        </p:nvSpPr>
        <p:spPr bwMode="auto">
          <a:xfrm>
            <a:off x="2389188" y="5157788"/>
            <a:ext cx="38417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FF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1">
            <a:spAutoFit/>
          </a:bodyPr>
          <a:lstStyle/>
          <a:p>
            <a:pPr algn="ctr" eaLnBrk="0" fontAlgn="base" hangingPunct="0">
              <a:spcBef>
                <a:spcPct val="0"/>
              </a:spcBef>
              <a:spcAft>
                <a:spcPct val="0"/>
              </a:spcAft>
            </a:pPr>
            <a:r>
              <a:rPr lang="en-US" sz="2000" b="1">
                <a:latin typeface="Courier New" pitchFamily="49" charset="0"/>
              </a:rPr>
              <a:t>int count, temp, result;</a:t>
            </a:r>
          </a:p>
        </p:txBody>
      </p:sp>
      <p:sp>
        <p:nvSpPr>
          <p:cNvPr id="68614" name="Text Box 6"/>
          <p:cNvSpPr txBox="1">
            <a:spLocks noChangeArrowheads="1"/>
          </p:cNvSpPr>
          <p:nvPr/>
        </p:nvSpPr>
        <p:spPr bwMode="auto">
          <a:xfrm>
            <a:off x="1316038" y="5927725"/>
            <a:ext cx="64008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FF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1">
            <a:spAutoFit/>
          </a:bodyPr>
          <a:lstStyle/>
          <a:p>
            <a:pPr algn="ctr" eaLnBrk="0" fontAlgn="base" hangingPunct="0">
              <a:spcBef>
                <a:spcPct val="0"/>
              </a:spcBef>
              <a:spcAft>
                <a:spcPct val="0"/>
              </a:spcAft>
            </a:pPr>
            <a:r>
              <a:rPr lang="en-US" sz="2000" b="1">
                <a:solidFill>
                  <a:srgbClr val="FFCC00"/>
                </a:solidFill>
                <a:latin typeface="Arial" charset="0"/>
              </a:rPr>
              <a:t>Multiple variables can be created in one declaration</a:t>
            </a:r>
            <a:endParaRPr lang="en-US" sz="2400">
              <a:solidFill>
                <a:srgbClr val="FFCC00"/>
              </a:solidFill>
              <a:latin typeface="Arial" charset="0"/>
            </a:endParaRPr>
          </a:p>
        </p:txBody>
      </p:sp>
      <p:grpSp>
        <p:nvGrpSpPr>
          <p:cNvPr id="68615" name="Group 7"/>
          <p:cNvGrpSpPr>
            <a:grpSpLocks/>
          </p:cNvGrpSpPr>
          <p:nvPr/>
        </p:nvGrpSpPr>
        <p:grpSpPr bwMode="auto">
          <a:xfrm>
            <a:off x="1193800" y="3641725"/>
            <a:ext cx="1423988" cy="830263"/>
            <a:chOff x="831" y="1781"/>
            <a:chExt cx="897" cy="523"/>
          </a:xfrm>
        </p:grpSpPr>
        <p:sp>
          <p:nvSpPr>
            <p:cNvPr id="68616" name="Text Box 8"/>
            <p:cNvSpPr txBox="1">
              <a:spLocks noChangeArrowheads="1"/>
            </p:cNvSpPr>
            <p:nvPr/>
          </p:nvSpPr>
          <p:spPr bwMode="auto">
            <a:xfrm>
              <a:off x="831" y="1781"/>
              <a:ext cx="818"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FF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1">
              <a:spAutoFit/>
            </a:bodyPr>
            <a:lstStyle/>
            <a:p>
              <a:pPr algn="ctr" eaLnBrk="0" fontAlgn="base" hangingPunct="0">
                <a:spcBef>
                  <a:spcPct val="0"/>
                </a:spcBef>
                <a:spcAft>
                  <a:spcPct val="0"/>
                </a:spcAft>
              </a:pPr>
              <a:r>
                <a:rPr lang="en-US" sz="2000" b="1">
                  <a:solidFill>
                    <a:srgbClr val="FFCC00"/>
                  </a:solidFill>
                  <a:latin typeface="Arial" charset="0"/>
                </a:rPr>
                <a:t>data type</a:t>
              </a:r>
              <a:endParaRPr lang="en-US" sz="2400">
                <a:solidFill>
                  <a:srgbClr val="FFCC00"/>
                </a:solidFill>
                <a:latin typeface="Arial" charset="0"/>
              </a:endParaRPr>
            </a:p>
          </p:txBody>
        </p:sp>
        <p:sp>
          <p:nvSpPr>
            <p:cNvPr id="68617" name="Line 9"/>
            <p:cNvSpPr>
              <a:spLocks noChangeShapeType="1"/>
            </p:cNvSpPr>
            <p:nvPr/>
          </p:nvSpPr>
          <p:spPr bwMode="auto">
            <a:xfrm>
              <a:off x="1584" y="2016"/>
              <a:ext cx="144" cy="288"/>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en-US"/>
            </a:p>
          </p:txBody>
        </p:sp>
      </p:grpSp>
      <p:grpSp>
        <p:nvGrpSpPr>
          <p:cNvPr id="68618" name="Group 10"/>
          <p:cNvGrpSpPr>
            <a:grpSpLocks/>
          </p:cNvGrpSpPr>
          <p:nvPr/>
        </p:nvGrpSpPr>
        <p:grpSpPr bwMode="auto">
          <a:xfrm>
            <a:off x="3608388" y="3641725"/>
            <a:ext cx="1878012" cy="830263"/>
            <a:chOff x="2352" y="1781"/>
            <a:chExt cx="1183" cy="523"/>
          </a:xfrm>
        </p:grpSpPr>
        <p:sp>
          <p:nvSpPr>
            <p:cNvPr id="68619" name="Text Box 11"/>
            <p:cNvSpPr txBox="1">
              <a:spLocks noChangeArrowheads="1"/>
            </p:cNvSpPr>
            <p:nvPr/>
          </p:nvSpPr>
          <p:spPr bwMode="auto">
            <a:xfrm>
              <a:off x="2353" y="1781"/>
              <a:ext cx="1182"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FF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1">
              <a:spAutoFit/>
            </a:bodyPr>
            <a:lstStyle/>
            <a:p>
              <a:pPr algn="ctr" eaLnBrk="0" fontAlgn="base" hangingPunct="0">
                <a:spcBef>
                  <a:spcPct val="0"/>
                </a:spcBef>
                <a:spcAft>
                  <a:spcPct val="0"/>
                </a:spcAft>
              </a:pPr>
              <a:r>
                <a:rPr lang="en-US" sz="2000" b="1">
                  <a:solidFill>
                    <a:srgbClr val="FFCC00"/>
                  </a:solidFill>
                  <a:latin typeface="Arial" charset="0"/>
                </a:rPr>
                <a:t>variable name</a:t>
              </a:r>
              <a:endParaRPr lang="en-US" sz="2400">
                <a:solidFill>
                  <a:srgbClr val="FFCC00"/>
                </a:solidFill>
                <a:latin typeface="Arial" charset="0"/>
              </a:endParaRPr>
            </a:p>
          </p:txBody>
        </p:sp>
        <p:sp>
          <p:nvSpPr>
            <p:cNvPr id="68620" name="Line 12"/>
            <p:cNvSpPr>
              <a:spLocks noChangeShapeType="1"/>
            </p:cNvSpPr>
            <p:nvPr/>
          </p:nvSpPr>
          <p:spPr bwMode="auto">
            <a:xfrm flipH="1">
              <a:off x="2352" y="2016"/>
              <a:ext cx="96" cy="288"/>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endParaRPr lang="en-US"/>
            </a:p>
          </p:txBody>
        </p:sp>
      </p:grpSp>
    </p:spTree>
    <p:extLst>
      <p:ext uri="{BB962C8B-B14F-4D97-AF65-F5344CB8AC3E}">
        <p14:creationId xmlns:p14="http://schemas.microsoft.com/office/powerpoint/2010/main" val="689080716"/>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2" name="projctor.wav"/>
          </p:stSnd>
        </p:sndAc>
      </p:transition>
    </mc:Choice>
    <mc:Fallback xmlns="">
      <p:transition spd="slow">
        <p:plus/>
        <p:sndAc>
          <p:stSnd>
            <p:snd r:embed="rId3" name="projctor.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1+#ppt_w/2"/>
                                          </p:val>
                                        </p:tav>
                                        <p:tav tm="100000">
                                          <p:val>
                                            <p:strVal val="#ppt_x"/>
                                          </p:val>
                                        </p:tav>
                                      </p:tavLst>
                                    </p:anim>
                                    <p:anim calcmode="lin" valueType="num">
                                      <p:cBhvr additive="base">
                                        <p:cTn id="8" dur="500" fill="hold"/>
                                        <p:tgtEl>
                                          <p:spTgt spid="686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68615"/>
                                        </p:tgtEl>
                                        <p:attrNameLst>
                                          <p:attrName>style.visibility</p:attrName>
                                        </p:attrNameLst>
                                      </p:cBhvr>
                                      <p:to>
                                        <p:strVal val="visible"/>
                                      </p:to>
                                    </p:set>
                                    <p:animEffect transition="in" filter="wipe(up)">
                                      <p:cBhvr>
                                        <p:cTn id="12" dur="500"/>
                                        <p:tgtEl>
                                          <p:spTgt spid="68615"/>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68618"/>
                                        </p:tgtEl>
                                        <p:attrNameLst>
                                          <p:attrName>style.visibility</p:attrName>
                                        </p:attrNameLst>
                                      </p:cBhvr>
                                      <p:to>
                                        <p:strVal val="visible"/>
                                      </p:to>
                                    </p:set>
                                    <p:animEffect transition="in" filter="wipe(up)">
                                      <p:cBhvr>
                                        <p:cTn id="16" dur="500"/>
                                        <p:tgtEl>
                                          <p:spTgt spid="6861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68613"/>
                                        </p:tgtEl>
                                        <p:attrNameLst>
                                          <p:attrName>style.visibility</p:attrName>
                                        </p:attrNameLst>
                                      </p:cBhvr>
                                      <p:to>
                                        <p:strVal val="visible"/>
                                      </p:to>
                                    </p:set>
                                    <p:anim calcmode="lin" valueType="num">
                                      <p:cBhvr additive="base">
                                        <p:cTn id="21" dur="500" fill="hold"/>
                                        <p:tgtEl>
                                          <p:spTgt spid="68613"/>
                                        </p:tgtEl>
                                        <p:attrNameLst>
                                          <p:attrName>ppt_x</p:attrName>
                                        </p:attrNameLst>
                                      </p:cBhvr>
                                      <p:tavLst>
                                        <p:tav tm="0">
                                          <p:val>
                                            <p:strVal val="1+#ppt_w/2"/>
                                          </p:val>
                                        </p:tav>
                                        <p:tav tm="100000">
                                          <p:val>
                                            <p:strVal val="#ppt_x"/>
                                          </p:val>
                                        </p:tav>
                                      </p:tavLst>
                                    </p:anim>
                                    <p:anim calcmode="lin" valueType="num">
                                      <p:cBhvr additive="base">
                                        <p:cTn id="22" dur="500" fill="hold"/>
                                        <p:tgtEl>
                                          <p:spTgt spid="68613"/>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68614"/>
                                        </p:tgtEl>
                                        <p:attrNameLst>
                                          <p:attrName>style.visibility</p:attrName>
                                        </p:attrNameLst>
                                      </p:cBhvr>
                                      <p:to>
                                        <p:strVal val="visible"/>
                                      </p:to>
                                    </p:set>
                                    <p:animEffect transition="in" filter="wipe(up)">
                                      <p:cBhvr>
                                        <p:cTn id="26" dur="500"/>
                                        <p:tgtEl>
                                          <p:spTgt spid="6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P spid="68613" grpId="0" autoUpdateAnimBg="0"/>
      <p:bldP spid="6861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Initialization</a:t>
            </a:r>
          </a:p>
        </p:txBody>
      </p:sp>
      <p:sp>
        <p:nvSpPr>
          <p:cNvPr id="3" name="Content Placeholder 2"/>
          <p:cNvSpPr>
            <a:spLocks noGrp="1"/>
          </p:cNvSpPr>
          <p:nvPr>
            <p:ph idx="1"/>
          </p:nvPr>
        </p:nvSpPr>
        <p:spPr/>
        <p:txBody>
          <a:bodyPr/>
          <a:lstStyle/>
          <a:p>
            <a:r>
              <a:rPr lang="en-US" dirty="0"/>
              <a:t>= giving a variable an </a:t>
            </a:r>
            <a:r>
              <a:rPr lang="en-US" b="1" i="1" dirty="0"/>
              <a:t>initial</a:t>
            </a:r>
            <a:r>
              <a:rPr lang="en-US" dirty="0"/>
              <a:t> value. </a:t>
            </a:r>
          </a:p>
          <a:p>
            <a:endParaRPr lang="en-US" dirty="0"/>
          </a:p>
          <a:p>
            <a:pPr marL="400050" lvl="1" indent="0">
              <a:buNone/>
            </a:pPr>
            <a:r>
              <a:rPr lang="en-US" dirty="0" err="1"/>
              <a:t>int</a:t>
            </a:r>
            <a:r>
              <a:rPr lang="en-US" dirty="0"/>
              <a:t> x;</a:t>
            </a:r>
          </a:p>
          <a:p>
            <a:pPr marL="400050" lvl="1" indent="0">
              <a:buNone/>
            </a:pPr>
            <a:r>
              <a:rPr lang="en-US" dirty="0"/>
              <a:t>x = 99;</a:t>
            </a:r>
          </a:p>
          <a:p>
            <a:pPr marL="0" indent="0">
              <a:buNone/>
            </a:pPr>
            <a:endParaRPr lang="en-US" dirty="0"/>
          </a:p>
          <a:p>
            <a:pPr marL="0" indent="0">
              <a:buNone/>
            </a:pPr>
            <a:r>
              <a:rPr lang="en-US" dirty="0"/>
              <a:t>	double </a:t>
            </a:r>
            <a:r>
              <a:rPr lang="en-US" dirty="0" err="1"/>
              <a:t>minBid</a:t>
            </a:r>
            <a:r>
              <a:rPr lang="en-US" dirty="0"/>
              <a:t> = 1000.0;</a:t>
            </a:r>
          </a:p>
          <a:p>
            <a:endParaRPr lang="en-US" dirty="0"/>
          </a:p>
          <a:p>
            <a:endParaRPr lang="en-US" dirty="0"/>
          </a:p>
        </p:txBody>
      </p:sp>
    </p:spTree>
    <p:extLst>
      <p:ext uri="{BB962C8B-B14F-4D97-AF65-F5344CB8AC3E}">
        <p14:creationId xmlns:p14="http://schemas.microsoft.com/office/powerpoint/2010/main" val="74873501"/>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2" name="projctor.wav"/>
          </p:stSnd>
        </p:sndAc>
      </p:transition>
    </mc:Choice>
    <mc:Fallback xmlns="">
      <p:transition spd="slow">
        <p:plus/>
        <p:sndAc>
          <p:stSnd>
            <p:snd r:embed="rId3" name="projctor.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Variables</a:t>
            </a:r>
          </a:p>
        </p:txBody>
      </p:sp>
      <p:sp>
        <p:nvSpPr>
          <p:cNvPr id="69635" name="Rectangle 3"/>
          <p:cNvSpPr>
            <a:spLocks noGrp="1" noChangeArrowheads="1"/>
          </p:cNvSpPr>
          <p:nvPr>
            <p:ph type="body" idx="1"/>
          </p:nvPr>
        </p:nvSpPr>
        <p:spPr>
          <a:xfrm>
            <a:off x="685800" y="2057400"/>
            <a:ext cx="7772400" cy="663575"/>
          </a:xfrm>
        </p:spPr>
        <p:txBody>
          <a:bodyPr/>
          <a:lstStyle/>
          <a:p>
            <a:r>
              <a:rPr lang="en-US"/>
              <a:t>A variable can be given an initial value in the declaration</a:t>
            </a:r>
          </a:p>
        </p:txBody>
      </p:sp>
      <p:sp>
        <p:nvSpPr>
          <p:cNvPr id="69636" name="Rectangle 4"/>
          <p:cNvSpPr>
            <a:spLocks noChangeArrowheads="1"/>
          </p:cNvSpPr>
          <p:nvPr/>
        </p:nvSpPr>
        <p:spPr bwMode="auto">
          <a:xfrm>
            <a:off x="609600" y="3505200"/>
            <a:ext cx="8305800" cy="990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0" fontAlgn="base" hangingPunct="0">
              <a:spcBef>
                <a:spcPct val="20000"/>
              </a:spcBef>
              <a:spcAft>
                <a:spcPct val="0"/>
              </a:spcAft>
              <a:buClr>
                <a:schemeClr val="tx2"/>
              </a:buClr>
              <a:buFontTx/>
              <a:buChar char="•"/>
            </a:pPr>
            <a:r>
              <a:rPr lang="en-US" sz="3200">
                <a:latin typeface="Times New Roman" pitchFamily="18" charset="0"/>
              </a:rPr>
              <a:t>When a variable is referenced in a program, its current value is used</a:t>
            </a:r>
          </a:p>
        </p:txBody>
      </p:sp>
      <p:sp>
        <p:nvSpPr>
          <p:cNvPr id="69638" name="Text Box 6"/>
          <p:cNvSpPr txBox="1">
            <a:spLocks noChangeArrowheads="1"/>
          </p:cNvSpPr>
          <p:nvPr/>
        </p:nvSpPr>
        <p:spPr bwMode="auto">
          <a:xfrm>
            <a:off x="2286000" y="5775325"/>
            <a:ext cx="3994150"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FF0000"/>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1">
            <a:spAutoFit/>
          </a:bodyPr>
          <a:lstStyle/>
          <a:p>
            <a:pPr eaLnBrk="0" fontAlgn="base" hangingPunct="0">
              <a:spcBef>
                <a:spcPct val="0"/>
              </a:spcBef>
              <a:spcAft>
                <a:spcPct val="0"/>
              </a:spcAft>
            </a:pPr>
            <a:r>
              <a:rPr lang="en-US" sz="2000" b="1">
                <a:latin typeface="Courier New" pitchFamily="49" charset="0"/>
              </a:rPr>
              <a:t>int sum = 0;</a:t>
            </a:r>
          </a:p>
          <a:p>
            <a:pPr eaLnBrk="0" fontAlgn="base" hangingPunct="0">
              <a:spcBef>
                <a:spcPct val="0"/>
              </a:spcBef>
              <a:spcAft>
                <a:spcPct val="0"/>
              </a:spcAft>
            </a:pPr>
            <a:r>
              <a:rPr lang="en-US" sz="2000" b="1">
                <a:latin typeface="Courier New" pitchFamily="49" charset="0"/>
              </a:rPr>
              <a:t>int base = 32, max = 149;</a:t>
            </a:r>
            <a:endParaRPr lang="en-US" sz="2400">
              <a:latin typeface="Courier New" pitchFamily="49" charset="0"/>
            </a:endParaRPr>
          </a:p>
        </p:txBody>
      </p:sp>
    </p:spTree>
    <p:extLst>
      <p:ext uri="{BB962C8B-B14F-4D97-AF65-F5344CB8AC3E}">
        <p14:creationId xmlns:p14="http://schemas.microsoft.com/office/powerpoint/2010/main" val="3020436225"/>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2" name="projctor.wav"/>
          </p:stSnd>
        </p:sndAc>
      </p:transition>
    </mc:Choice>
    <mc:Fallback xmlns="">
      <p:transition xmlns:p14="http://schemas.microsoft.com/office/powerpoint/2010/main" spd="slow">
        <p:plus/>
        <p:sndAc>
          <p:stSnd>
            <p:snd r:embed="rId3" name="projctor.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9638"/>
                                        </p:tgtEl>
                                        <p:attrNameLst>
                                          <p:attrName>style.visibility</p:attrName>
                                        </p:attrNameLst>
                                      </p:cBhvr>
                                      <p:to>
                                        <p:strVal val="visible"/>
                                      </p:to>
                                    </p:set>
                                    <p:anim calcmode="lin" valueType="num">
                                      <p:cBhvr additive="base">
                                        <p:cTn id="7" dur="500" fill="hold"/>
                                        <p:tgtEl>
                                          <p:spTgt spid="69638"/>
                                        </p:tgtEl>
                                        <p:attrNameLst>
                                          <p:attrName>ppt_x</p:attrName>
                                        </p:attrNameLst>
                                      </p:cBhvr>
                                      <p:tavLst>
                                        <p:tav tm="0">
                                          <p:val>
                                            <p:strVal val="1+#ppt_w/2"/>
                                          </p:val>
                                        </p:tav>
                                        <p:tav tm="100000">
                                          <p:val>
                                            <p:strVal val="#ppt_x"/>
                                          </p:val>
                                        </p:tav>
                                      </p:tavLst>
                                    </p:anim>
                                    <p:anim calcmode="lin" valueType="num">
                                      <p:cBhvr additive="base">
                                        <p:cTn id="8" dur="500" fill="hold"/>
                                        <p:tgtEl>
                                          <p:spTgt spid="696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9636"/>
                                        </p:tgtEl>
                                        <p:attrNameLst>
                                          <p:attrName>style.visibility</p:attrName>
                                        </p:attrNameLst>
                                      </p:cBhvr>
                                      <p:to>
                                        <p:strVal val="visible"/>
                                      </p:to>
                                    </p:set>
                                    <p:animEffect transition="in" filter="wipe(up)">
                                      <p:cBhvr>
                                        <p:cTn id="13"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3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Primitive Data</a:t>
            </a:r>
          </a:p>
        </p:txBody>
      </p:sp>
      <p:sp>
        <p:nvSpPr>
          <p:cNvPr id="70659" name="Rectangle 3"/>
          <p:cNvSpPr>
            <a:spLocks noGrp="1" noChangeArrowheads="1"/>
          </p:cNvSpPr>
          <p:nvPr>
            <p:ph type="body" sz="half" idx="1"/>
          </p:nvPr>
        </p:nvSpPr>
        <p:spPr/>
        <p:txBody>
          <a:bodyPr/>
          <a:lstStyle/>
          <a:p>
            <a:pPr>
              <a:lnSpc>
                <a:spcPct val="90000"/>
              </a:lnSpc>
              <a:spcBef>
                <a:spcPct val="60000"/>
              </a:spcBef>
            </a:pPr>
            <a:r>
              <a:rPr lang="en-US" sz="1800"/>
              <a:t>There are exactly eight primitive data types in Java</a:t>
            </a:r>
          </a:p>
          <a:p>
            <a:pPr>
              <a:lnSpc>
                <a:spcPct val="90000"/>
              </a:lnSpc>
              <a:spcBef>
                <a:spcPct val="60000"/>
              </a:spcBef>
            </a:pPr>
            <a:r>
              <a:rPr lang="en-US" sz="1800"/>
              <a:t>Four of them represent integers:</a:t>
            </a:r>
          </a:p>
          <a:p>
            <a:pPr lvl="1">
              <a:lnSpc>
                <a:spcPct val="90000"/>
              </a:lnSpc>
              <a:spcBef>
                <a:spcPct val="60000"/>
              </a:spcBef>
            </a:pPr>
            <a:r>
              <a:rPr lang="en-US" sz="1800">
                <a:latin typeface="Courier New" pitchFamily="49" charset="0"/>
              </a:rPr>
              <a:t>byte</a:t>
            </a:r>
            <a:r>
              <a:rPr lang="en-US" sz="1800"/>
              <a:t>, </a:t>
            </a:r>
            <a:r>
              <a:rPr lang="en-US" sz="1800">
                <a:latin typeface="Courier New" pitchFamily="49" charset="0"/>
              </a:rPr>
              <a:t>short</a:t>
            </a:r>
            <a:r>
              <a:rPr lang="en-US" sz="1800"/>
              <a:t>, </a:t>
            </a:r>
            <a:r>
              <a:rPr lang="en-US" sz="1800" b="1">
                <a:solidFill>
                  <a:schemeClr val="folHlink"/>
                </a:solidFill>
                <a:latin typeface="Courier New" pitchFamily="49" charset="0"/>
              </a:rPr>
              <a:t>int</a:t>
            </a:r>
            <a:r>
              <a:rPr lang="en-US" sz="1800"/>
              <a:t>, </a:t>
            </a:r>
            <a:r>
              <a:rPr lang="en-US" sz="1800">
                <a:latin typeface="Courier New" pitchFamily="49" charset="0"/>
              </a:rPr>
              <a:t>long</a:t>
            </a:r>
          </a:p>
          <a:p>
            <a:pPr>
              <a:lnSpc>
                <a:spcPct val="90000"/>
              </a:lnSpc>
              <a:spcBef>
                <a:spcPct val="60000"/>
              </a:spcBef>
            </a:pPr>
            <a:r>
              <a:rPr lang="en-US" sz="1800"/>
              <a:t>Two of them represent floating point numbers:</a:t>
            </a:r>
          </a:p>
          <a:p>
            <a:pPr lvl="1">
              <a:lnSpc>
                <a:spcPct val="90000"/>
              </a:lnSpc>
              <a:spcBef>
                <a:spcPct val="60000"/>
              </a:spcBef>
            </a:pPr>
            <a:r>
              <a:rPr lang="en-US" sz="1800">
                <a:latin typeface="Courier New" pitchFamily="49" charset="0"/>
              </a:rPr>
              <a:t>float</a:t>
            </a:r>
            <a:r>
              <a:rPr lang="en-US" sz="1800"/>
              <a:t>, </a:t>
            </a:r>
            <a:r>
              <a:rPr lang="en-US" sz="1800" b="1">
                <a:solidFill>
                  <a:schemeClr val="hlink"/>
                </a:solidFill>
                <a:latin typeface="Courier New" pitchFamily="49" charset="0"/>
              </a:rPr>
              <a:t>double</a:t>
            </a:r>
          </a:p>
          <a:p>
            <a:pPr>
              <a:lnSpc>
                <a:spcPct val="90000"/>
              </a:lnSpc>
              <a:spcBef>
                <a:spcPct val="60000"/>
              </a:spcBef>
            </a:pPr>
            <a:r>
              <a:rPr lang="en-US" sz="1800"/>
              <a:t>One of them represents characters:</a:t>
            </a:r>
          </a:p>
          <a:p>
            <a:pPr lvl="1">
              <a:lnSpc>
                <a:spcPct val="90000"/>
              </a:lnSpc>
              <a:spcBef>
                <a:spcPct val="60000"/>
              </a:spcBef>
            </a:pPr>
            <a:r>
              <a:rPr lang="en-US" sz="1800" b="1">
                <a:solidFill>
                  <a:schemeClr val="folHlink"/>
                </a:solidFill>
                <a:latin typeface="Courier New" pitchFamily="49" charset="0"/>
              </a:rPr>
              <a:t>char</a:t>
            </a:r>
          </a:p>
          <a:p>
            <a:pPr>
              <a:lnSpc>
                <a:spcPct val="90000"/>
              </a:lnSpc>
              <a:spcBef>
                <a:spcPct val="60000"/>
              </a:spcBef>
            </a:pPr>
            <a:r>
              <a:rPr lang="en-US" sz="1800"/>
              <a:t>And one of them represents boolean values:</a:t>
            </a:r>
          </a:p>
          <a:p>
            <a:pPr lvl="1">
              <a:lnSpc>
                <a:spcPct val="90000"/>
              </a:lnSpc>
              <a:spcBef>
                <a:spcPct val="60000"/>
              </a:spcBef>
            </a:pPr>
            <a:r>
              <a:rPr lang="en-US" sz="1800">
                <a:latin typeface="Courier New" pitchFamily="49" charset="0"/>
              </a:rPr>
              <a:t>boolean</a:t>
            </a:r>
            <a:endParaRPr lang="en-US" sz="1800"/>
          </a:p>
        </p:txBody>
      </p:sp>
      <p:pic>
        <p:nvPicPr>
          <p:cNvPr id="70661" name="Picture 5" descr="neanderthal"/>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205413" y="3001963"/>
            <a:ext cx="2693987" cy="22256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23696051"/>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2" name="projctor.wav"/>
          </p:stSnd>
        </p:sndAc>
      </p:transition>
    </mc:Choice>
    <mc:Fallback xmlns="">
      <p:transition spd="slow">
        <p:plus/>
        <p:sndAc>
          <p:stSnd>
            <p:snd r:embed="rId4" name="projctor.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a:ln/>
        </p:spPr>
        <p:txBody>
          <a:bodyPr anchor="ctr"/>
          <a:lstStyle/>
          <a:p>
            <a:r>
              <a:rPr lang="en-US"/>
              <a:t>Boolean</a:t>
            </a:r>
          </a:p>
        </p:txBody>
      </p:sp>
      <p:sp>
        <p:nvSpPr>
          <p:cNvPr id="72707" name="Rectangle 3"/>
          <p:cNvSpPr>
            <a:spLocks noGrp="1" noChangeArrowheads="1"/>
          </p:cNvSpPr>
          <p:nvPr>
            <p:ph type="body" idx="1"/>
          </p:nvPr>
        </p:nvSpPr>
        <p:spPr>
          <a:noFill/>
          <a:ln/>
        </p:spPr>
        <p:txBody>
          <a:bodyPr/>
          <a:lstStyle/>
          <a:p>
            <a:pPr>
              <a:spcBef>
                <a:spcPct val="85000"/>
              </a:spcBef>
            </a:pPr>
            <a:r>
              <a:rPr lang="en-US" sz="2400"/>
              <a:t>A</a:t>
            </a:r>
            <a:r>
              <a:rPr lang="en-US" sz="2400">
                <a:latin typeface="Courier New" pitchFamily="49" charset="0"/>
              </a:rPr>
              <a:t> boolean </a:t>
            </a:r>
            <a:r>
              <a:rPr lang="en-US" sz="2400"/>
              <a:t>value represents a true or false condition</a:t>
            </a:r>
          </a:p>
          <a:p>
            <a:pPr>
              <a:spcBef>
                <a:spcPct val="85000"/>
              </a:spcBef>
            </a:pPr>
            <a:r>
              <a:rPr lang="en-US" sz="2400"/>
              <a:t>A boolean also can be used to represent any two states, such as a light bulb being on or off</a:t>
            </a:r>
          </a:p>
          <a:p>
            <a:pPr>
              <a:spcBef>
                <a:spcPct val="85000"/>
              </a:spcBef>
            </a:pPr>
            <a:r>
              <a:rPr lang="en-US" sz="2400"/>
              <a:t>The reserved words</a:t>
            </a:r>
            <a:r>
              <a:rPr lang="en-US" sz="2400">
                <a:latin typeface="Courier New" pitchFamily="49" charset="0"/>
              </a:rPr>
              <a:t> true </a:t>
            </a:r>
            <a:r>
              <a:rPr lang="en-US" sz="2400"/>
              <a:t>and</a:t>
            </a:r>
            <a:r>
              <a:rPr lang="en-US" sz="2400">
                <a:latin typeface="Courier New" pitchFamily="49" charset="0"/>
              </a:rPr>
              <a:t> false </a:t>
            </a:r>
            <a:r>
              <a:rPr lang="en-US" sz="2400"/>
              <a:t>are the only valid values for a boolean type</a:t>
            </a:r>
          </a:p>
          <a:p>
            <a:pPr algn="ctr">
              <a:spcBef>
                <a:spcPct val="85000"/>
              </a:spcBef>
              <a:buFontTx/>
              <a:buNone/>
            </a:pPr>
            <a:r>
              <a:rPr lang="en-US" sz="2400">
                <a:latin typeface="Courier New" pitchFamily="49" charset="0"/>
              </a:rPr>
              <a:t>boolean done = false;</a:t>
            </a:r>
            <a:endParaRPr lang="en-US" sz="2400"/>
          </a:p>
        </p:txBody>
      </p:sp>
    </p:spTree>
    <p:extLst>
      <p:ext uri="{BB962C8B-B14F-4D97-AF65-F5344CB8AC3E}">
        <p14:creationId xmlns:p14="http://schemas.microsoft.com/office/powerpoint/2010/main" val="654672351"/>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2" name="projctor.wav"/>
          </p:stSnd>
        </p:sndAc>
      </p:transition>
    </mc:Choice>
    <mc:Fallback xmlns="">
      <p:transition spd="slow">
        <p:plus/>
        <p:sndAc>
          <p:stSnd>
            <p:snd r:embed="rId3" name="projctor.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0"/>
            <a:ext cx="7772400" cy="12192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r>
              <a:rPr lang="en-US" dirty="0"/>
              <a:t>Data Type: Why it Matters</a:t>
            </a:r>
          </a:p>
        </p:txBody>
      </p:sp>
      <p:sp>
        <p:nvSpPr>
          <p:cNvPr id="18435" name="Rectangle 3"/>
          <p:cNvSpPr>
            <a:spLocks noGrp="1" noChangeArrowheads="1"/>
          </p:cNvSpPr>
          <p:nvPr>
            <p:ph type="body" idx="1"/>
          </p:nvPr>
        </p:nvSpPr>
        <p:spPr>
          <a:xfrm>
            <a:off x="685800" y="1752600"/>
            <a:ext cx="7772400" cy="27432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pPr>
              <a:lnSpc>
                <a:spcPct val="90000"/>
              </a:lnSpc>
            </a:pPr>
            <a:r>
              <a:rPr lang="en-US" dirty="0"/>
              <a:t>Java not only stores the value of each number, it also keeps track of its data type</a:t>
            </a:r>
          </a:p>
          <a:p>
            <a:pPr>
              <a:lnSpc>
                <a:spcPct val="90000"/>
              </a:lnSpc>
            </a:pPr>
            <a:endParaRPr lang="en-US" dirty="0"/>
          </a:p>
          <a:p>
            <a:pPr>
              <a:lnSpc>
                <a:spcPct val="90000"/>
              </a:lnSpc>
            </a:pPr>
            <a:r>
              <a:rPr lang="en-US" dirty="0"/>
              <a:t>EXAMPLE -- INTEGER DIVISION</a:t>
            </a:r>
          </a:p>
          <a:p>
            <a:pPr lvl="1">
              <a:lnSpc>
                <a:spcPct val="90000"/>
              </a:lnSpc>
              <a:buFontTx/>
              <a:buNone/>
            </a:pPr>
            <a:r>
              <a:rPr lang="en-US" sz="3200" dirty="0" err="1"/>
              <a:t>int</a:t>
            </a:r>
            <a:r>
              <a:rPr lang="en-US" sz="3200" dirty="0"/>
              <a:t> a = 2, b = 3;</a:t>
            </a:r>
          </a:p>
          <a:p>
            <a:pPr lvl="1">
              <a:lnSpc>
                <a:spcPct val="90000"/>
              </a:lnSpc>
              <a:buFontTx/>
              <a:buNone/>
            </a:pPr>
            <a:r>
              <a:rPr lang="en-US" sz="3200" dirty="0" err="1"/>
              <a:t>System.out.print</a:t>
            </a:r>
            <a:r>
              <a:rPr lang="en-US" sz="3200" dirty="0"/>
              <a:t> (a / b);</a:t>
            </a:r>
          </a:p>
          <a:p>
            <a:pPr lvl="1">
              <a:lnSpc>
                <a:spcPct val="90000"/>
              </a:lnSpc>
              <a:buFontTx/>
              <a:buNone/>
            </a:pPr>
            <a:endParaRPr lang="en-US" sz="3200" dirty="0"/>
          </a:p>
          <a:p>
            <a:pPr lvl="1">
              <a:lnSpc>
                <a:spcPct val="90000"/>
              </a:lnSpc>
              <a:buFontTx/>
              <a:buNone/>
            </a:pPr>
            <a:endParaRPr lang="en-US" sz="3200" dirty="0"/>
          </a:p>
        </p:txBody>
      </p:sp>
      <p:sp>
        <p:nvSpPr>
          <p:cNvPr id="18436" name="Text Box 4"/>
          <p:cNvSpPr txBox="1">
            <a:spLocks noChangeArrowheads="1"/>
          </p:cNvSpPr>
          <p:nvPr/>
        </p:nvSpPr>
        <p:spPr bwMode="auto">
          <a:xfrm>
            <a:off x="1355725" y="4997450"/>
            <a:ext cx="407035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lvl="1" eaLnBrk="0" fontAlgn="base" hangingPunct="0">
              <a:spcBef>
                <a:spcPct val="20000"/>
              </a:spcBef>
              <a:spcAft>
                <a:spcPct val="0"/>
              </a:spcAft>
            </a:pPr>
            <a:r>
              <a:rPr lang="en-US" sz="3600">
                <a:latin typeface="Times New Roman" pitchFamily="18" charset="0"/>
              </a:rPr>
              <a:t>RESULTS: 	0	1</a:t>
            </a:r>
          </a:p>
          <a:p>
            <a:pPr eaLnBrk="0" fontAlgn="base" hangingPunct="0">
              <a:spcBef>
                <a:spcPct val="0"/>
              </a:spcBef>
              <a:spcAft>
                <a:spcPct val="0"/>
              </a:spcAft>
            </a:pPr>
            <a:endParaRPr lang="en-US" sz="2400">
              <a:latin typeface="Arial" charset="0"/>
            </a:endParaRPr>
          </a:p>
        </p:txBody>
      </p:sp>
    </p:spTree>
    <p:extLst>
      <p:ext uri="{BB962C8B-B14F-4D97-AF65-F5344CB8AC3E}">
        <p14:creationId xmlns:p14="http://schemas.microsoft.com/office/powerpoint/2010/main" val="2831189730"/>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3" name="projctor.wav"/>
          </p:stSnd>
        </p:sndAc>
      </p:transition>
    </mc:Choice>
    <mc:Fallback xmlns="">
      <p:transition spd="slow">
        <p:plus/>
        <p:sndAc>
          <p:stSnd>
            <p:snd r:embed="rId5" name="projctor.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1+#ppt_w/2"/>
                                          </p:val>
                                        </p:tav>
                                        <p:tav tm="100000">
                                          <p:val>
                                            <p:strVal val="#ppt_x"/>
                                          </p:val>
                                        </p:tav>
                                      </p:tavLst>
                                    </p:anim>
                                    <p:anim calcmode="lin" valueType="num">
                                      <p:cBhvr additive="base">
                                        <p:cTn id="8" dur="500" fill="hold"/>
                                        <p:tgtEl>
                                          <p:spTgt spid="18436"/>
                                        </p:tgtEl>
                                        <p:attrNameLst>
                                          <p:attrName>ppt_y</p:attrName>
                                        </p:attrNameLst>
                                      </p:cBhvr>
                                      <p:tavLst>
                                        <p:tav tm="0">
                                          <p:val>
                                            <p:strVal val="#ppt_y"/>
                                          </p:val>
                                        </p:tav>
                                        <p:tav tm="100000">
                                          <p:val>
                                            <p:strVal val="#ppt_y"/>
                                          </p:val>
                                        </p:tav>
                                      </p:tavLst>
                                    </p:anim>
                                  </p:childTnLst>
                                  <p:subTnLst>
                                    <p:audio>
                                      <p:cMediaNode>
                                        <p:cTn display="0" masterRel="sameClick" nodeType="withEffect">
                                          <p:stCondLst>
                                            <p:cond evt="begin" delay="0">
                                              <p:tn val="5"/>
                                            </p:cond>
                                          </p:stCondLst>
                                          <p:endCondLst>
                                            <p:cond evt="onStopAudio" delay="0">
                                              <p:tgtEl>
                                                <p:sldTgt/>
                                              </p:tgtEl>
                                            </p:cond>
                                          </p:endCondLst>
                                        </p:cTn>
                                        <p:tgtEl>
                                          <p:sndTgt r:embed="rId4"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Creating a constant variable</a:t>
            </a:r>
          </a:p>
        </p:txBody>
      </p:sp>
      <p:sp>
        <p:nvSpPr>
          <p:cNvPr id="96259" name="Rectangle 3"/>
          <p:cNvSpPr>
            <a:spLocks noGrp="1" noChangeArrowheads="1"/>
          </p:cNvSpPr>
          <p:nvPr>
            <p:ph type="body" sz="half" idx="1"/>
          </p:nvPr>
        </p:nvSpPr>
        <p:spPr>
          <a:xfrm>
            <a:off x="685800" y="2057400"/>
            <a:ext cx="7543800" cy="4114800"/>
          </a:xfrm>
        </p:spPr>
        <p:txBody>
          <a:bodyPr/>
          <a:lstStyle/>
          <a:p>
            <a:r>
              <a:rPr lang="en-US" sz="2800" dirty="0"/>
              <a:t>Variables are made constant with the use of the </a:t>
            </a:r>
            <a:r>
              <a:rPr lang="en-US" sz="2800" i="1" dirty="0"/>
              <a:t>final</a:t>
            </a:r>
            <a:r>
              <a:rPr lang="en-US" sz="2800" dirty="0"/>
              <a:t> modifier.</a:t>
            </a:r>
          </a:p>
          <a:p>
            <a:pPr marL="0" indent="0">
              <a:buNone/>
            </a:pPr>
            <a:endParaRPr lang="en-US" sz="2800" dirty="0"/>
          </a:p>
          <a:p>
            <a:r>
              <a:rPr lang="en-US" sz="2800" dirty="0"/>
              <a:t>Why is that useful?</a:t>
            </a:r>
          </a:p>
          <a:p>
            <a:endParaRPr lang="en-US" sz="2800" dirty="0"/>
          </a:p>
          <a:p>
            <a:pPr marL="0" indent="0">
              <a:buNone/>
            </a:pPr>
            <a:r>
              <a:rPr lang="en-US" sz="2800" dirty="0"/>
              <a:t>final double TAX_RATE = .065 // 6.5 percent</a:t>
            </a:r>
          </a:p>
        </p:txBody>
      </p:sp>
    </p:spTree>
    <p:extLst>
      <p:ext uri="{BB962C8B-B14F-4D97-AF65-F5344CB8AC3E}">
        <p14:creationId xmlns:p14="http://schemas.microsoft.com/office/powerpoint/2010/main" val="330083413"/>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2" name="projctor.wav"/>
          </p:stSnd>
        </p:sndAc>
      </p:transition>
    </mc:Choice>
    <mc:Fallback xmlns="">
      <p:transition spd="slow">
        <p:plus/>
        <p:sndAc>
          <p:stSnd>
            <p:snd r:embed="rId3" name="projctor.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Constant variables in action</a:t>
            </a:r>
          </a:p>
        </p:txBody>
      </p:sp>
      <p:pic>
        <p:nvPicPr>
          <p:cNvPr id="7" name="Content Placeholder 6"/>
          <p:cNvPicPr>
            <a:picLocks noGrp="1" noChangeAspect="1"/>
          </p:cNvPicPr>
          <p:nvPr>
            <p:ph idx="1"/>
          </p:nvPr>
        </p:nvPicPr>
        <p:blipFill>
          <a:blip r:embed="rId3"/>
          <a:srcRect l="9629" r="9629"/>
          <a:stretch>
            <a:fillRect/>
          </a:stretch>
        </p:blipFill>
        <p:spPr/>
      </p:pic>
      <p:sp>
        <p:nvSpPr>
          <p:cNvPr id="8" name="TextBox 7"/>
          <p:cNvSpPr txBox="1"/>
          <p:nvPr/>
        </p:nvSpPr>
        <p:spPr>
          <a:xfrm>
            <a:off x="1143000" y="6248400"/>
            <a:ext cx="6375776" cy="369332"/>
          </a:xfrm>
          <a:prstGeom prst="rect">
            <a:avLst/>
          </a:prstGeom>
          <a:noFill/>
        </p:spPr>
        <p:txBody>
          <a:bodyPr wrap="none" rtlCol="0">
            <a:spAutoFit/>
          </a:bodyPr>
          <a:lstStyle/>
          <a:p>
            <a:r>
              <a:rPr lang="en-US" dirty="0"/>
              <a:t>Tinker with the constants declared in </a:t>
            </a:r>
            <a:r>
              <a:rPr lang="en-US" dirty="0" err="1"/>
              <a:t>NightSky</a:t>
            </a:r>
            <a:r>
              <a:rPr lang="en-US" dirty="0"/>
              <a:t> (and Building too!)</a:t>
            </a:r>
          </a:p>
        </p:txBody>
      </p:sp>
    </p:spTree>
    <p:extLst>
      <p:ext uri="{BB962C8B-B14F-4D97-AF65-F5344CB8AC3E}">
        <p14:creationId xmlns:p14="http://schemas.microsoft.com/office/powerpoint/2010/main" val="1148002542"/>
      </p:ext>
    </p:extLst>
  </p:cSld>
  <p:clrMapOvr>
    <a:masterClrMapping/>
  </p:clrMapOvr>
  <mc:AlternateContent xmlns:mc="http://schemas.openxmlformats.org/markup-compatibility/2006" xmlns:p14="http://schemas.microsoft.com/office/powerpoint/2010/main">
    <mc:Choice Requires="p14">
      <p:transition spd="slow" p14:dur="2000">
        <p:plus/>
        <p:sndAc>
          <p:stSnd>
            <p:snd r:embed="rId2" name="projctor.wav"/>
          </p:stSnd>
        </p:sndAc>
      </p:transition>
    </mc:Choice>
    <mc:Fallback xmlns="">
      <p:transition spd="slow">
        <p:plus/>
        <p:sndAc>
          <p:stSnd>
            <p:snd r:embed="rId4" name="projctor.wav"/>
          </p:stSnd>
        </p:sndAc>
      </p:transition>
    </mc:Fallback>
  </mc:AlternateContent>
</p:sld>
</file>

<file path=ppt/theme/theme1.xml><?xml version="1.0" encoding="utf-8"?>
<a:theme xmlns:a="http://schemas.openxmlformats.org/drawingml/2006/main" name="Fireball">
  <a:themeElements>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Firebal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Fireball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Firebal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6210</TotalTime>
  <Words>969</Words>
  <Application>Microsoft Office PowerPoint</Application>
  <PresentationFormat>On-screen Show (4:3)</PresentationFormat>
  <Paragraphs>186</Paragraphs>
  <Slides>19</Slides>
  <Notes>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Courier New</vt:lpstr>
      <vt:lpstr>Impact</vt:lpstr>
      <vt:lpstr>Times New Roman</vt:lpstr>
      <vt:lpstr>Fireball</vt:lpstr>
      <vt:lpstr>Java Basics:  Variables and Expressions</vt:lpstr>
      <vt:lpstr>Variable Declaration</vt:lpstr>
      <vt:lpstr>Variable Initialization</vt:lpstr>
      <vt:lpstr>Variables</vt:lpstr>
      <vt:lpstr>Primitive Data</vt:lpstr>
      <vt:lpstr>Boolean</vt:lpstr>
      <vt:lpstr>Data Type: Why it Matters</vt:lpstr>
      <vt:lpstr>Creating a constant variable</vt:lpstr>
      <vt:lpstr>Constant variables in action</vt:lpstr>
      <vt:lpstr>Assignment operator: rather a simple tool . . . </vt:lpstr>
      <vt:lpstr>Expressions in Assignment Statements</vt:lpstr>
      <vt:lpstr>Assignment Variations</vt:lpstr>
      <vt:lpstr>Assignment Shorthand</vt:lpstr>
      <vt:lpstr>Additional Shorthand Method</vt:lpstr>
      <vt:lpstr>Increment/Decrement Operators</vt:lpstr>
      <vt:lpstr>A new mathematical operator is born: Modulus (Remainder)</vt:lpstr>
      <vt:lpstr>Combining operators</vt:lpstr>
      <vt:lpstr>Operator precedence</vt:lpstr>
      <vt:lpstr>Practice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Chapter 2</dc:title>
  <dc:creator>McCullough, Casey</dc:creator>
  <cp:lastModifiedBy>McCullough, Casey</cp:lastModifiedBy>
  <cp:revision>35</cp:revision>
  <dcterms:created xsi:type="dcterms:W3CDTF">2010-09-08T18:21:11Z</dcterms:created>
  <dcterms:modified xsi:type="dcterms:W3CDTF">2023-08-10T19:15:42Z</dcterms:modified>
</cp:coreProperties>
</file>