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9446-B1C2-4B91-8338-9428062CF01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015A-BE2F-4764-A9FB-B40D958B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PnR</a:t>
            </a:r>
            <a:r>
              <a:rPr lang="en-US" dirty="0"/>
              <a:t> stands for Pricing and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015A-BE2F-4764-A9FB-B40D958B6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Density functions can exceed 1 as they do not represent cumulative probability which can only go to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015A-BE2F-4764-A9FB-B40D958B6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015A-BE2F-4764-A9FB-B40D958B6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clusters referring to price and rating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015A-BE2F-4764-A9FB-B40D958B6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0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41EC9B-5BD7-4675-AF48-55854CC46CF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67AC-5895-4D7A-B74F-BF87004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8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3140-54D7-4D23-B971-834817097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Neighborhood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878AF-E4F8-4BF3-93B8-D287CFA9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Joe Battafarano</a:t>
            </a:r>
          </a:p>
        </p:txBody>
      </p:sp>
    </p:spTree>
    <p:extLst>
      <p:ext uri="{BB962C8B-B14F-4D97-AF65-F5344CB8AC3E}">
        <p14:creationId xmlns:p14="http://schemas.microsoft.com/office/powerpoint/2010/main" val="424923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3" y="493830"/>
            <a:ext cx="9055649" cy="1507067"/>
          </a:xfrm>
        </p:spPr>
        <p:txBody>
          <a:bodyPr/>
          <a:lstStyle/>
          <a:p>
            <a:r>
              <a:rPr lang="en-US" dirty="0"/>
              <a:t>Pricing and Rating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C06D-2743-46A7-B76F-43190624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524" y="1935698"/>
            <a:ext cx="5264370" cy="43344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 Seattle is split into multiple clusters</a:t>
            </a:r>
          </a:p>
          <a:p>
            <a:r>
              <a:rPr lang="en-US" dirty="0">
                <a:solidFill>
                  <a:schemeClr val="tx1"/>
                </a:solidFill>
              </a:rPr>
              <a:t>Higher Rating/Lower Costs and Lower Rating/Higher Costs clusters begin to form</a:t>
            </a:r>
          </a:p>
          <a:p>
            <a:r>
              <a:rPr lang="en-US" dirty="0">
                <a:solidFill>
                  <a:schemeClr val="tx1"/>
                </a:solidFill>
              </a:rPr>
              <a:t>Clusters begin to become more widespread across </a:t>
            </a:r>
            <a:r>
              <a:rPr lang="en-US" dirty="0"/>
              <a:t>Seattle focusing less on venue frequency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BA7A-62A3-4A21-8C15-8519C5C0F3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41" y="5036568"/>
            <a:ext cx="1430655" cy="114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0D6A0C-9EA6-49A1-A880-0AC7DD7285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85310" y="1835379"/>
            <a:ext cx="4642087" cy="4745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982AED-420B-4468-8D8B-A3FD396E19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3666" y="3991229"/>
            <a:ext cx="4310412" cy="26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AA55-3EC8-4BC2-9425-9192B381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1" y="319659"/>
            <a:ext cx="9523478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318A-EB51-490A-875B-1B5776CF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257" y="1762622"/>
            <a:ext cx="5150532" cy="477571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Businesses: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Small to medium businesses can seek advantages in </a:t>
            </a:r>
            <a:r>
              <a:rPr lang="en-US" dirty="0"/>
              <a:t>l</a:t>
            </a:r>
            <a:r>
              <a:rPr lang="en-US" sz="1800" dirty="0">
                <a:solidFill>
                  <a:schemeClr val="tx1"/>
                </a:solidFill>
              </a:rPr>
              <a:t>ow costs, lower ranked clusters 0 and 3</a:t>
            </a:r>
          </a:p>
          <a:p>
            <a:r>
              <a:rPr lang="en-US" dirty="0"/>
              <a:t>Medium to Large can push boundaries and grow in clusters 0, 1, 4</a:t>
            </a:r>
          </a:p>
          <a:p>
            <a:r>
              <a:rPr lang="en-US" sz="1800" dirty="0">
                <a:solidFill>
                  <a:schemeClr val="tx1"/>
                </a:solidFill>
              </a:rPr>
              <a:t>Able to identify frequency of</a:t>
            </a:r>
            <a:r>
              <a:rPr lang="en-US" dirty="0"/>
              <a:t> similar and complimentary venues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3E444-2049-456C-8486-BE283C669503}"/>
              </a:ext>
            </a:extLst>
          </p:cNvPr>
          <p:cNvSpPr txBox="1">
            <a:spLocks/>
          </p:cNvSpPr>
          <p:nvPr/>
        </p:nvSpPr>
        <p:spPr>
          <a:xfrm>
            <a:off x="5864727" y="1972346"/>
            <a:ext cx="5150532" cy="477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Individuals/Families: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Able to find neighborhoods with similar venues at lower cost</a:t>
            </a:r>
          </a:p>
          <a:p>
            <a:r>
              <a:rPr lang="en-US" sz="1800" dirty="0">
                <a:solidFill>
                  <a:schemeClr val="tx1"/>
                </a:solidFill>
              </a:rPr>
              <a:t>Widespread cluster locations yields more options to meet needs and wants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Find the highest ranked venues at the lowest possible cost</a:t>
            </a:r>
          </a:p>
          <a:p>
            <a:r>
              <a:rPr lang="en-US" sz="1800" dirty="0">
                <a:solidFill>
                  <a:schemeClr val="tx1"/>
                </a:solidFill>
              </a:rPr>
              <a:t>Avoid overpaying for rent in areas that lack venue preferences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AA55-3EC8-4BC2-9425-9192B381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1" y="319659"/>
            <a:ext cx="9523478" cy="1507067"/>
          </a:xfrm>
        </p:spPr>
        <p:txBody>
          <a:bodyPr/>
          <a:lstStyle/>
          <a:p>
            <a:r>
              <a:rPr lang="en-US" dirty="0"/>
              <a:t>Why Research your Neighborhood?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318A-EB51-490A-875B-1B5776CF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257" y="1762622"/>
            <a:ext cx="5150532" cy="477571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Businesses: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Cost savings</a:t>
            </a:r>
          </a:p>
          <a:p>
            <a:r>
              <a:rPr lang="en-US" sz="1800" dirty="0">
                <a:solidFill>
                  <a:schemeClr val="tx1"/>
                </a:solidFill>
              </a:rPr>
              <a:t>Know competition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Know venue compliments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Commercial leasing are long-term commitments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Reach target audience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3E444-2049-456C-8486-BE283C669503}"/>
              </a:ext>
            </a:extLst>
          </p:cNvPr>
          <p:cNvSpPr txBox="1">
            <a:spLocks/>
          </p:cNvSpPr>
          <p:nvPr/>
        </p:nvSpPr>
        <p:spPr>
          <a:xfrm>
            <a:off x="5740319" y="1530697"/>
            <a:ext cx="5150532" cy="477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Individuals/Families: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Cost savings</a:t>
            </a:r>
          </a:p>
          <a:p>
            <a:r>
              <a:rPr lang="en-US" sz="1800" dirty="0">
                <a:solidFill>
                  <a:schemeClr val="tx1"/>
                </a:solidFill>
              </a:rPr>
              <a:t>Time savings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Increase happiness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Meet needs and not comprise wants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Residential leases are annual commitments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A6F-8E52-447C-A626-DE700683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51" y="400871"/>
            <a:ext cx="8534400" cy="1507067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7032-4E92-4601-8CE7-36657395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6" y="1819316"/>
            <a:ext cx="9031841" cy="38512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Seattle Neighborhoods: 118 scraped from Wikipedia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Location Mapping: Latitude and Longitude obtained via </a:t>
            </a:r>
            <a:r>
              <a:rPr lang="en-US" sz="2400" dirty="0" err="1">
                <a:solidFill>
                  <a:schemeClr val="tx1"/>
                </a:solidFill>
              </a:rPr>
              <a:t>GeoPy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Seattle Venues: 3370 obtained via Foursquare Explore Endpoint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Seattle Venues Pricing and Rating: 1113 obtained via Foursquare Details Endpoint</a:t>
            </a:r>
          </a:p>
        </p:txBody>
      </p:sp>
    </p:spTree>
    <p:extLst>
      <p:ext uri="{BB962C8B-B14F-4D97-AF65-F5344CB8AC3E}">
        <p14:creationId xmlns:p14="http://schemas.microsoft.com/office/powerpoint/2010/main" val="25304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A6F-8E52-447C-A626-DE700683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51" y="400871"/>
            <a:ext cx="8534400" cy="1507067"/>
          </a:xfrm>
        </p:spPr>
        <p:txBody>
          <a:bodyPr/>
          <a:lstStyle/>
          <a:p>
            <a:r>
              <a:rPr lang="en-US" dirty="0"/>
              <a:t>Data Previews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B7D49-342A-4BC1-8E59-AD678A59CF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4622" y="1684271"/>
            <a:ext cx="6144087" cy="2472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C83E0-F84D-427D-9CE3-FAFD012164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34622" y="4385125"/>
            <a:ext cx="7081701" cy="247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DDCB8B-F8C7-4594-9A9F-1B9A7E49E3A1}"/>
              </a:ext>
            </a:extLst>
          </p:cNvPr>
          <p:cNvSpPr txBox="1"/>
          <p:nvPr/>
        </p:nvSpPr>
        <p:spPr>
          <a:xfrm>
            <a:off x="1093645" y="2500200"/>
            <a:ext cx="147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 Venues: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FB276-3707-4EA0-B41D-7A8F0C0729EE}"/>
              </a:ext>
            </a:extLst>
          </p:cNvPr>
          <p:cNvSpPr txBox="1"/>
          <p:nvPr/>
        </p:nvSpPr>
        <p:spPr>
          <a:xfrm>
            <a:off x="1093645" y="5031214"/>
            <a:ext cx="147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 Venues </a:t>
            </a:r>
            <a:r>
              <a:rPr lang="en-US" dirty="0" err="1"/>
              <a:t>PnR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37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4" y="493830"/>
            <a:ext cx="8534400" cy="1507067"/>
          </a:xfrm>
        </p:spPr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B7D2C-D891-412B-800F-4C7C9FEA206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8704" y="1850631"/>
            <a:ext cx="4599616" cy="361526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1DAD-6644-4F84-A555-4AAAB781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604" y="2002167"/>
            <a:ext cx="4934479" cy="3615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Tiers 1 and 2 make  up over 90% of venues</a:t>
            </a:r>
          </a:p>
          <a:p>
            <a:r>
              <a:rPr lang="en-US" dirty="0">
                <a:solidFill>
                  <a:schemeClr val="tx1"/>
                </a:solidFill>
              </a:rPr>
              <a:t>Pricing averages per neighborhood will be used to demonstrate cost of living</a:t>
            </a:r>
          </a:p>
          <a:p>
            <a:r>
              <a:rPr lang="en-US" dirty="0">
                <a:solidFill>
                  <a:schemeClr val="tx1"/>
                </a:solidFill>
              </a:rPr>
              <a:t>Tier 1: $0 - $10</a:t>
            </a:r>
          </a:p>
          <a:p>
            <a:r>
              <a:rPr lang="en-US" dirty="0">
                <a:solidFill>
                  <a:schemeClr val="tx1"/>
                </a:solidFill>
              </a:rPr>
              <a:t>Tier 2: $10 - $20</a:t>
            </a:r>
          </a:p>
          <a:p>
            <a:r>
              <a:rPr lang="en-US" dirty="0">
                <a:solidFill>
                  <a:schemeClr val="tx1"/>
                </a:solidFill>
              </a:rPr>
              <a:t>Tier 3: $20 - $30</a:t>
            </a:r>
          </a:p>
          <a:p>
            <a:r>
              <a:rPr lang="en-US" dirty="0">
                <a:solidFill>
                  <a:schemeClr val="tx1"/>
                </a:solidFill>
              </a:rPr>
              <a:t>Tier 4: $30 - $40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4" y="493830"/>
            <a:ext cx="8534400" cy="1507067"/>
          </a:xfrm>
        </p:spPr>
        <p:txBody>
          <a:bodyPr/>
          <a:lstStyle/>
          <a:p>
            <a:r>
              <a:rPr lang="en-US" dirty="0"/>
              <a:t>Rating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C06D-2743-46A7-B76F-43190624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524" y="1935698"/>
            <a:ext cx="5264370" cy="43344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Most venues have “acceptable” ratings, hinting at lack of importance?</a:t>
            </a:r>
          </a:p>
          <a:p>
            <a:r>
              <a:rPr lang="en-US" dirty="0">
                <a:solidFill>
                  <a:schemeClr val="tx1"/>
                </a:solidFill>
              </a:rPr>
              <a:t>Close to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Range: 5.3 to 9.5</a:t>
            </a:r>
          </a:p>
          <a:p>
            <a:r>
              <a:rPr lang="en-US" dirty="0">
                <a:solidFill>
                  <a:schemeClr val="tx1"/>
                </a:solidFill>
              </a:rPr>
              <a:t>Mean: 7.6</a:t>
            </a:r>
          </a:p>
          <a:p>
            <a:r>
              <a:rPr lang="en-US" dirty="0">
                <a:solidFill>
                  <a:schemeClr val="tx1"/>
                </a:solidFill>
              </a:rPr>
              <a:t>Median: 7.7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1DAD-6644-4F84-A555-4AAAB781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745" y="3420612"/>
            <a:ext cx="4934479" cy="361526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A7A6F-2329-4716-859F-A01FF2A942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2822" y="2000897"/>
            <a:ext cx="5433678" cy="40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4" y="493830"/>
            <a:ext cx="8534400" cy="1507067"/>
          </a:xfrm>
        </p:spPr>
        <p:txBody>
          <a:bodyPr/>
          <a:lstStyle/>
          <a:p>
            <a:r>
              <a:rPr lang="en-US" dirty="0"/>
              <a:t>Pricing and Rating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1DAD-6644-4F84-A555-4AAAB781E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745" y="3420612"/>
            <a:ext cx="4934479" cy="361526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5568-B73F-496B-B33A-B4CA70CE8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910" y="3482304"/>
            <a:ext cx="6905094" cy="288186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763E667-5A9C-4416-80C7-8E1C0D0F8885}"/>
              </a:ext>
            </a:extLst>
          </p:cNvPr>
          <p:cNvSpPr txBox="1">
            <a:spLocks/>
          </p:cNvSpPr>
          <p:nvPr/>
        </p:nvSpPr>
        <p:spPr>
          <a:xfrm>
            <a:off x="864604" y="2330643"/>
            <a:ext cx="9220549" cy="1790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 price increases each quartile increases</a:t>
            </a:r>
          </a:p>
          <a:p>
            <a:r>
              <a:rPr lang="en-US" dirty="0">
                <a:solidFill>
                  <a:schemeClr val="tx1"/>
                </a:solidFill>
              </a:rPr>
              <a:t>As price decreases  maximum rating increases</a:t>
            </a:r>
          </a:p>
          <a:p>
            <a:r>
              <a:rPr lang="en-US" dirty="0">
                <a:solidFill>
                  <a:schemeClr val="tx1"/>
                </a:solidFill>
              </a:rPr>
              <a:t>Low correlation: 0.16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9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4" y="493830"/>
            <a:ext cx="8534400" cy="1507067"/>
          </a:xfrm>
        </p:spPr>
        <p:txBody>
          <a:bodyPr/>
          <a:lstStyle/>
          <a:p>
            <a:r>
              <a:rPr lang="en-US" dirty="0"/>
              <a:t>Pricing and Rating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C06D-2743-46A7-B76F-43190624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176" y="1902983"/>
            <a:ext cx="5264370" cy="433447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1DAD-6644-4F84-A555-4AAAB781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176" y="1935697"/>
            <a:ext cx="4934479" cy="3615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Tier 4 has the best ratings, but consists of far fewer venues</a:t>
            </a:r>
          </a:p>
          <a:p>
            <a:r>
              <a:rPr lang="en-US" dirty="0">
                <a:solidFill>
                  <a:schemeClr val="tx1"/>
                </a:solidFill>
              </a:rPr>
              <a:t>Most venues have great ratings between 7 to 9</a:t>
            </a:r>
          </a:p>
          <a:p>
            <a:r>
              <a:rPr lang="en-US" dirty="0">
                <a:solidFill>
                  <a:schemeClr val="tx1"/>
                </a:solidFill>
              </a:rPr>
              <a:t>Lower price tiers have many lower rating venues, but higher density at higher rankings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8AB9-23F4-422A-B250-5532E6E767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9638" y="1935697"/>
            <a:ext cx="5761186" cy="42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151-43DB-4743-997D-A18B3BEB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03" y="493830"/>
            <a:ext cx="9055649" cy="1507067"/>
          </a:xfrm>
        </p:spPr>
        <p:txBody>
          <a:bodyPr/>
          <a:lstStyle/>
          <a:p>
            <a:r>
              <a:rPr lang="en-US" dirty="0"/>
              <a:t>Most Common Venues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C06D-2743-46A7-B76F-43190624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524" y="1935698"/>
            <a:ext cx="5264370" cy="43344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Cluster 1: All central Seattle, common venues include parks, trails, and coffee shops</a:t>
            </a:r>
          </a:p>
          <a:p>
            <a:r>
              <a:rPr lang="en-US" dirty="0">
                <a:solidFill>
                  <a:schemeClr val="tx1"/>
                </a:solidFill>
              </a:rPr>
              <a:t>Cluster 4: Costal neighborhoods with a beach and unique set of venues</a:t>
            </a:r>
          </a:p>
          <a:p>
            <a:r>
              <a:rPr lang="en-US" dirty="0">
                <a:solidFill>
                  <a:schemeClr val="tx1"/>
                </a:solidFill>
              </a:rPr>
              <a:t>Without pricing and rating many clusters become homogenous especially in densely packed areas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AB93D-752D-4CB3-A062-2CAE6105C1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78741" y="1772614"/>
            <a:ext cx="5003186" cy="4591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ABA7A-62A3-4A21-8C15-8519C5C0F3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55" y="5214185"/>
            <a:ext cx="1430655" cy="114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38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455</Words>
  <Application>Microsoft Office PowerPoint</Application>
  <PresentationFormat>Widescreen</PresentationFormat>
  <Paragraphs>87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Seattle Neighborhood Clustering</vt:lpstr>
      <vt:lpstr>Why Research your Neighborhood?</vt:lpstr>
      <vt:lpstr>Data Acquisition</vt:lpstr>
      <vt:lpstr>Data Previews</vt:lpstr>
      <vt:lpstr>Pricing</vt:lpstr>
      <vt:lpstr>Rating</vt:lpstr>
      <vt:lpstr>Pricing and Rating</vt:lpstr>
      <vt:lpstr>Pricing and Rating</vt:lpstr>
      <vt:lpstr>Most Common Venues Clustering</vt:lpstr>
      <vt:lpstr>Pricing and Rating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Neighborhood Clustering</dc:title>
  <dc:creator>Joe Battafarano</dc:creator>
  <cp:lastModifiedBy>Joe Battafarano</cp:lastModifiedBy>
  <cp:revision>7</cp:revision>
  <dcterms:created xsi:type="dcterms:W3CDTF">2020-09-06T14:33:34Z</dcterms:created>
  <dcterms:modified xsi:type="dcterms:W3CDTF">2020-09-06T15:28:53Z</dcterms:modified>
</cp:coreProperties>
</file>