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5" r:id="rId4"/>
    <p:sldId id="269" r:id="rId5"/>
    <p:sldId id="263" r:id="rId6"/>
    <p:sldId id="266" r:id="rId7"/>
    <p:sldId id="268" r:id="rId8"/>
    <p:sldId id="267" r:id="rId9"/>
    <p:sldId id="270" r:id="rId10"/>
    <p:sldId id="271" r:id="rId11"/>
    <p:sldId id="272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0BCD8-9A52-42AA-871E-3B186609221F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8F202-69BE-4929-BB9F-31A68046D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80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DE0D-3A3E-4CA3-894E-6D99A18B2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FBAC1-BCE5-45DA-85FD-09D41E4E3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1901-9D31-4FEF-A3BD-BA23A3D0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16B7A-5FA3-498C-8B8A-B215BDB0C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54FD-E92B-4FC9-9B5E-2DF4936B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03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1636-6C4A-4627-8A92-8C8C5EB1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675C8-7E5F-4DE6-9836-A5B5BC2E2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8E63C-C89F-4CA2-BBBE-5BD0025C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7F221-A1C0-461F-A6C8-91A4DFE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5D81F-ABC3-4167-8652-7C896B78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06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2B166E-55FF-4E46-9C72-BD15E1D9FF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C79E3-1B2E-4C66-B7B8-4B79AECAA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7B775-19D6-4A26-987D-55872F29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9560-66F0-4AE8-8A63-21F2CDC1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E7F47-D247-4D82-B983-B9849C65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39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BABC-BB59-4578-9C05-8E8A2AB8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E717-69C4-44B7-951E-D19CF07F2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5DD0A-6B3B-4C4C-B235-941DA2AE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69FFF-8646-45AA-B9CA-0A722288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5009E-B3CA-434B-8A0A-2B85E225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69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D90A-55D7-4A08-AB9C-7315F297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9F98-2210-4BBC-BAE7-7246FBD47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8B2A2-EE7F-42E8-96DB-ABF79AE3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5118-3F43-4C7C-BC05-33D1E3BB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DCE9-C8BF-4112-90A9-D5D10987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73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9553-D797-4276-9DE5-96E0CC5F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B501-F15E-4D23-B7C9-33256E74E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A5E33-6EE2-4D9F-B8E6-A552B12C9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4D9B5-03B2-4F19-A3D5-8FF2850F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A7486-50F1-42D0-B7F2-F5B3496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0AE30-54B8-4969-A9AE-F0E9C2EA9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895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9962-E46A-45C4-9631-4CCC3560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9383C-9183-48C0-B49E-964CB921E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8B432-1887-41AF-870D-F05A00B3D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35F197-9A99-47C2-BC44-8A3A3E004F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D04D6A-A8E7-43D9-BF4B-700FA586C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7E2C7-E75C-424C-84F0-28BEDA38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B9CE6-5690-4688-A7D9-32D0183FE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A291A-AB00-496A-A2AF-7C174EAD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87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6C97-F84B-4FCC-A362-CDBBE6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B4884-673C-49E4-8349-C5E0A824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63C008-C847-4D55-BAFB-7DD7F4151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1F8EB-AA64-4593-9BB5-DFDE29E0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36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52C6B-26A5-445C-B00F-AB15987F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0429F-D8B3-4D56-8205-703AB895A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4BDCA-6B56-4690-A394-5943B631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52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ADAB-0A04-4D6D-93BB-D8BAF96D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13455-2F71-4045-8442-3830FD33C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45242-4BB3-421B-9250-6D906D1D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06FDB-128D-4A31-912D-0B654A64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1F397-3306-4045-A6B1-697AB315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D824-795D-4AF4-A7D0-4492CB2C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0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0C81F-662E-46B7-A1A0-1B088CCC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5F759-FE36-4B28-9376-BA053B7B6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DB737-2CCE-4662-BB2A-98563AFAD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44A22-D73E-4BF4-BE02-86CC9955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E9934-95A3-4A6F-BA7C-CBF6150E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3B77C-6183-44C8-8945-2F5643DA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9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CF975F-CBCE-4202-B25E-A5C75CBEA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61D36-86C1-4F04-BA40-2E5BDD9D3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4853B-D879-42B3-AF32-F047BD07B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D0BFE-6116-4955-8C04-CB8BA3A97BA5}" type="datetimeFigureOut">
              <a:rPr lang="en-GB" smtClean="0"/>
              <a:t>23/03/2021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F5BB-8A3B-48D7-9201-F0288F2A8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33DF6-084B-460A-B057-4639050AB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C62E4-4CA3-489B-8BF7-8046F37669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3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AB3C2A63-5F24-4EEB-9DED-E7FE1295F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296186" y="-689446"/>
            <a:ext cx="1715478" cy="83078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632" y="857786"/>
            <a:ext cx="7661510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4EDA1-2029-4CD4-940A-7C88D443D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337" y="1471351"/>
            <a:ext cx="6724997" cy="4016621"/>
          </a:xfrm>
        </p:spPr>
        <p:txBody>
          <a:bodyPr anchor="ctr">
            <a:normAutofit/>
          </a:bodyPr>
          <a:lstStyle/>
          <a:p>
            <a:pPr algn="l"/>
            <a:r>
              <a:rPr lang="en-GB" sz="6600" b="1" dirty="0"/>
              <a:t>Live Demo</a:t>
            </a:r>
            <a:r>
              <a:rPr lang="en-GB" sz="6600" dirty="0"/>
              <a:t> for </a:t>
            </a:r>
            <a:br>
              <a:rPr lang="en-GB" sz="6600" dirty="0"/>
            </a:br>
            <a:r>
              <a:rPr lang="en-GB" sz="6600" b="1" dirty="0"/>
              <a:t>Data Visualisations for Workforce</a:t>
            </a:r>
            <a:br>
              <a:rPr lang="en-GB" sz="6600" b="1" dirty="0"/>
            </a:br>
            <a:r>
              <a:rPr lang="en-GB" sz="6600" b="1" dirty="0"/>
              <a:t>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866E6-2FC2-403C-A874-363036201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14011" y="1836951"/>
            <a:ext cx="2881749" cy="3268794"/>
          </a:xfrm>
        </p:spPr>
        <p:txBody>
          <a:bodyPr anchor="ctr">
            <a:normAutofit/>
          </a:bodyPr>
          <a:lstStyle/>
          <a:p>
            <a:pPr algn="l"/>
            <a:r>
              <a:rPr lang="en-GB" b="1" dirty="0"/>
              <a:t>Project 3b:</a:t>
            </a:r>
          </a:p>
          <a:p>
            <a:pPr algn="l"/>
            <a:r>
              <a:rPr lang="en-GB" dirty="0"/>
              <a:t>Lakshay Bhala,</a:t>
            </a:r>
          </a:p>
          <a:p>
            <a:pPr algn="l"/>
            <a:r>
              <a:rPr lang="en-GB" dirty="0"/>
              <a:t>Laura Camilleri,</a:t>
            </a:r>
          </a:p>
          <a:p>
            <a:pPr algn="l"/>
            <a:r>
              <a:rPr lang="en-GB" dirty="0"/>
              <a:t>Joe Baxendale,</a:t>
            </a:r>
          </a:p>
          <a:p>
            <a:pPr algn="l"/>
            <a:r>
              <a:rPr lang="en-GB" dirty="0"/>
              <a:t>Ghadah Abugharrarh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4872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4EF35-70F3-4743-B71F-E23551856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86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Summary of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4" y="2855023"/>
            <a:ext cx="9583200" cy="3434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b="1" dirty="0"/>
              <a:t>General:</a:t>
            </a:r>
          </a:p>
          <a:p>
            <a:r>
              <a:rPr lang="en-GB" sz="2400" dirty="0"/>
              <a:t>The ID of the row and task needs to be an integer.</a:t>
            </a:r>
          </a:p>
          <a:p>
            <a:r>
              <a:rPr lang="en-GB" sz="2400" dirty="0"/>
              <a:t>Limited colours (currently only orange, green and blue).</a:t>
            </a:r>
          </a:p>
          <a:p>
            <a:pPr marL="0" indent="0">
              <a:buNone/>
            </a:pPr>
            <a:r>
              <a:rPr lang="en-GB" sz="2400" b="1" dirty="0"/>
              <a:t>Specific to our implementation:</a:t>
            </a:r>
          </a:p>
          <a:p>
            <a:r>
              <a:rPr lang="en-GB" sz="2400" dirty="0"/>
              <a:t>The JSON test harness does not update when a bar is added.</a:t>
            </a:r>
          </a:p>
          <a:p>
            <a:r>
              <a:rPr lang="en-GB" sz="2400" dirty="0"/>
              <a:t>Demo new chart may not render all rows and tasks.</a:t>
            </a:r>
          </a:p>
          <a:p>
            <a:pPr marL="0" indent="0">
              <a:buNone/>
            </a:pPr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36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Other “little” processes we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2754831"/>
            <a:ext cx="9581802" cy="343440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Usage of labels in GitLab issue board.</a:t>
            </a:r>
          </a:p>
          <a:p>
            <a:r>
              <a:rPr lang="en-GB" sz="2400" dirty="0"/>
              <a:t>Usage of tags to show the transition phase of the project.</a:t>
            </a:r>
          </a:p>
          <a:p>
            <a:r>
              <a:rPr lang="en-GB" sz="2400" dirty="0"/>
              <a:t>Initial research projects from </a:t>
            </a:r>
            <a:r>
              <a:rPr lang="en-GB" sz="3200" b="1" dirty="0"/>
              <a:t>S</a:t>
            </a:r>
            <a:r>
              <a:rPr lang="en-GB" sz="2400" dirty="0"/>
              <a:t>PIDR (spikes).</a:t>
            </a:r>
          </a:p>
          <a:p>
            <a:r>
              <a:rPr lang="en-GB" sz="2400" dirty="0"/>
              <a:t>Following Agile methodology – have working agreements to work as a team instead of a group of individuals; show and tell.</a:t>
            </a:r>
          </a:p>
          <a:p>
            <a:r>
              <a:rPr lang="en-GB" sz="2400" dirty="0"/>
              <a:t>Pair programming.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9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Thank you for attending the live demo.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08CA848-CC9D-4CFA-9CD1-AACB70C4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2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97" y="2967021"/>
            <a:ext cx="9673248" cy="327701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 component for visualisation of different events.</a:t>
            </a:r>
          </a:p>
          <a:p>
            <a:r>
              <a:rPr lang="en-GB" sz="2400" dirty="0"/>
              <a:t>Core to the project as it is to be used by both the extending developer and the consuming developer.</a:t>
            </a:r>
          </a:p>
          <a:p>
            <a:r>
              <a:rPr lang="en-GB" sz="2400" dirty="0"/>
              <a:t>Includes interactivity, time horizon, and ability to add new bar.</a:t>
            </a:r>
          </a:p>
          <a:p>
            <a:r>
              <a:rPr lang="en-GB" sz="2400" dirty="0"/>
              <a:t>Can be customised for domain of work.</a:t>
            </a:r>
          </a:p>
          <a:p>
            <a:r>
              <a:rPr lang="en-GB" sz="2400" dirty="0"/>
              <a:t>Original library being used is written in Svelte.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9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JSON Test Harness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2809720"/>
            <a:ext cx="9581802" cy="343432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View the JSON data that renders the Gantt chart.</a:t>
            </a:r>
          </a:p>
          <a:p>
            <a:r>
              <a:rPr lang="en-GB" sz="2400" dirty="0"/>
              <a:t>Edit the data to view the changes directly on the chart.</a:t>
            </a:r>
          </a:p>
          <a:p>
            <a:r>
              <a:rPr lang="en-GB" sz="2400" dirty="0"/>
              <a:t>Useful to demonstrate the </a:t>
            </a:r>
            <a:r>
              <a:rPr lang="en-GB" sz="2400" b="1" dirty="0"/>
              <a:t>generic</a:t>
            </a:r>
            <a:r>
              <a:rPr lang="en-GB" sz="2400" dirty="0"/>
              <a:t> data being passed.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0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Demo New Chart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E28FA-B4F5-4A08-9622-297D368CEDE8}"/>
              </a:ext>
            </a:extLst>
          </p:cNvPr>
          <p:cNvSpPr txBox="1">
            <a:spLocks/>
          </p:cNvSpPr>
          <p:nvPr/>
        </p:nvSpPr>
        <p:spPr>
          <a:xfrm>
            <a:off x="731525" y="2779528"/>
            <a:ext cx="9581802" cy="3434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Input JSON data for a new Gantt chart to render.</a:t>
            </a:r>
          </a:p>
          <a:p>
            <a:r>
              <a:rPr lang="en-GB" sz="2400" dirty="0"/>
              <a:t>Links with the aim of demonstrating JSON generic vocabulary.</a:t>
            </a:r>
          </a:p>
          <a:p>
            <a:r>
              <a:rPr lang="en-GB" sz="2400" dirty="0"/>
              <a:t>Useful to show the usage of the required JSON schema.</a:t>
            </a:r>
          </a:p>
        </p:txBody>
      </p:sp>
    </p:spTree>
    <p:extLst>
      <p:ext uri="{BB962C8B-B14F-4D97-AF65-F5344CB8AC3E}">
        <p14:creationId xmlns:p14="http://schemas.microsoft.com/office/powerpoint/2010/main" val="2885018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2851268"/>
            <a:ext cx="9583200" cy="343440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Logs the information about the bar that has been moved (in the browser).</a:t>
            </a:r>
          </a:p>
          <a:p>
            <a:r>
              <a:rPr lang="en-GB" sz="2400" dirty="0"/>
              <a:t>Useful for the developers to see what data is being given out (without leaking too many internal details).</a:t>
            </a:r>
          </a:p>
          <a:p>
            <a:r>
              <a:rPr lang="en-GB" sz="2400" dirty="0"/>
              <a:t>Also logs the HTTP requests being made into a file to show which requests are being made. This is useful for the extending developer.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47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CI/CD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27" y="2809646"/>
            <a:ext cx="9583200" cy="343440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 pipeline builds, tests, and deploys both the backend API and the frontend application.</a:t>
            </a:r>
          </a:p>
          <a:p>
            <a:r>
              <a:rPr lang="en-GB" sz="2400" dirty="0"/>
              <a:t>Infrastructure as code.</a:t>
            </a:r>
          </a:p>
          <a:p>
            <a:r>
              <a:rPr lang="en-GB" sz="2400" dirty="0"/>
              <a:t>Done as part of delivering a quality solution for an open source-style project.</a:t>
            </a:r>
          </a:p>
          <a:p>
            <a:r>
              <a:rPr lang="en-GB" sz="2400" dirty="0"/>
              <a:t>Deployed using OpenShift initially; changed to Heroku later.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4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Architecture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2809646"/>
            <a:ext cx="9583200" cy="3434400"/>
          </a:xfrm>
        </p:spPr>
        <p:txBody>
          <a:bodyPr anchor="ctr">
            <a:normAutofit/>
          </a:bodyPr>
          <a:lstStyle/>
          <a:p>
            <a:r>
              <a:rPr lang="en-GB" sz="2400" dirty="0" err="1"/>
              <a:t>Structurizr</a:t>
            </a:r>
            <a:r>
              <a:rPr lang="en-GB" sz="2400" dirty="0"/>
              <a:t> diagrams illustrate the architecture and its artefacts.</a:t>
            </a:r>
          </a:p>
          <a:p>
            <a:r>
              <a:rPr lang="en-GB" sz="2400" dirty="0"/>
              <a:t>Useful for the various stakeholders.</a:t>
            </a:r>
          </a:p>
          <a:p>
            <a:r>
              <a:rPr lang="en-GB" sz="2400" dirty="0"/>
              <a:t>Provides different “altitudes” of view.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2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Black-Box Reuse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52DFE02-7C12-4A12-8F8D-E389DEFA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2809646"/>
            <a:ext cx="9583200" cy="343440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Part of the disciplines of building a product.</a:t>
            </a:r>
          </a:p>
          <a:p>
            <a:r>
              <a:rPr lang="en-GB" sz="2400" dirty="0"/>
              <a:t>Addresses how the component can be integrated into another application.</a:t>
            </a:r>
          </a:p>
          <a:p>
            <a:r>
              <a:rPr lang="en-GB" sz="2400" dirty="0"/>
              <a:t>Shows where the adapting takes place.</a:t>
            </a:r>
          </a:p>
          <a:p>
            <a:r>
              <a:rPr lang="en-GB" sz="2400" dirty="0"/>
              <a:t>To be used by the consuming developer.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10363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7A4CA-F1DB-4D8D-8FC6-FE43EF0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Summary of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F681E-0033-4F00-AB39-9B32E8CD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5" y="2754831"/>
            <a:ext cx="9581802" cy="3434400"/>
          </a:xfrm>
        </p:spPr>
        <p:txBody>
          <a:bodyPr anchor="ctr">
            <a:normAutofit/>
          </a:bodyPr>
          <a:lstStyle/>
          <a:p>
            <a:r>
              <a:rPr lang="en-GB" sz="2400" dirty="0"/>
              <a:t>Not a static view.</a:t>
            </a:r>
          </a:p>
          <a:p>
            <a:r>
              <a:rPr lang="en-GB" sz="2400" dirty="0"/>
              <a:t>Interactive chart links to a key measurement of the number of clicks.</a:t>
            </a:r>
          </a:p>
          <a:p>
            <a:r>
              <a:rPr lang="en-GB" sz="2400" dirty="0"/>
              <a:t>Time horizon in hours, days, and weeks.</a:t>
            </a:r>
          </a:p>
          <a:p>
            <a:r>
              <a:rPr lang="en-GB" sz="2400" dirty="0"/>
              <a:t>Fully customisable.</a:t>
            </a:r>
          </a:p>
          <a:p>
            <a:r>
              <a:rPr lang="en-GB" sz="2400" dirty="0"/>
              <a:t>Reusability for any domain of work.</a:t>
            </a:r>
          </a:p>
          <a:p>
            <a:r>
              <a:rPr lang="en-GB" sz="2400" dirty="0"/>
              <a:t>Aligns with the technology BT is using i.e. React.</a:t>
            </a:r>
          </a:p>
          <a:p>
            <a:r>
              <a:rPr lang="en-GB" sz="2400" dirty="0"/>
              <a:t>Gantt chart library being extended from has MIT license.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A6CD6FD-36E2-4E02-9F40-11D210081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321" y="5295695"/>
            <a:ext cx="1432684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00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5637</TotalTime>
  <Words>520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Live Demo for  Data Visualisations for Workforce Planning</vt:lpstr>
      <vt:lpstr>Gantt Chart</vt:lpstr>
      <vt:lpstr>JSON Test Harness</vt:lpstr>
      <vt:lpstr>Demo New Chart</vt:lpstr>
      <vt:lpstr>Logging</vt:lpstr>
      <vt:lpstr>CI/CD Pipeline</vt:lpstr>
      <vt:lpstr>Architecture Diagrams</vt:lpstr>
      <vt:lpstr>Black-Box Reuse</vt:lpstr>
      <vt:lpstr>Summary of Benefits</vt:lpstr>
      <vt:lpstr>Summary of Limitations</vt:lpstr>
      <vt:lpstr>Other “little” processes we followed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Live Demo for  Data Visualisations for Workforce Planning</dc:title>
  <dc:creator>Lakshay Bhala</dc:creator>
  <cp:lastModifiedBy>Lakshay Bhala</cp:lastModifiedBy>
  <cp:revision>79</cp:revision>
  <dcterms:created xsi:type="dcterms:W3CDTF">2021-03-15T17:59:34Z</dcterms:created>
  <dcterms:modified xsi:type="dcterms:W3CDTF">2021-03-23T18:33:16Z</dcterms:modified>
</cp:coreProperties>
</file>