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256" r:id="rId5"/>
    <p:sldId id="556" r:id="rId6"/>
    <p:sldId id="555" r:id="rId7"/>
    <p:sldId id="557" r:id="rId8"/>
    <p:sldId id="558" r:id="rId9"/>
    <p:sldId id="559" r:id="rId10"/>
    <p:sldId id="560" r:id="rId11"/>
    <p:sldId id="561" r:id="rId12"/>
    <p:sldId id="567" r:id="rId13"/>
    <p:sldId id="544" r:id="rId14"/>
    <p:sldId id="582" r:id="rId15"/>
    <p:sldId id="590" r:id="rId16"/>
    <p:sldId id="562" r:id="rId17"/>
    <p:sldId id="563" r:id="rId18"/>
    <p:sldId id="564" r:id="rId19"/>
    <p:sldId id="589" r:id="rId20"/>
    <p:sldId id="566" r:id="rId21"/>
    <p:sldId id="592" r:id="rId22"/>
    <p:sldId id="581" r:id="rId23"/>
    <p:sldId id="576" r:id="rId24"/>
    <p:sldId id="577" r:id="rId25"/>
    <p:sldId id="578" r:id="rId26"/>
    <p:sldId id="579" r:id="rId27"/>
    <p:sldId id="580" r:id="rId28"/>
    <p:sldId id="572" r:id="rId29"/>
    <p:sldId id="573" r:id="rId30"/>
    <p:sldId id="569" r:id="rId31"/>
    <p:sldId id="337" r:id="rId32"/>
    <p:sldId id="574" r:id="rId33"/>
    <p:sldId id="575" r:id="rId34"/>
    <p:sldId id="583" r:id="rId35"/>
    <p:sldId id="549" r:id="rId36"/>
    <p:sldId id="584" r:id="rId37"/>
    <p:sldId id="591" r:id="rId38"/>
    <p:sldId id="585" r:id="rId39"/>
    <p:sldId id="588" r:id="rId40"/>
    <p:sldId id="586" r:id="rId41"/>
    <p:sldId id="593" r:id="rId42"/>
    <p:sldId id="594" r:id="rId43"/>
    <p:sldId id="454" r:id="rId44"/>
    <p:sldId id="495" r:id="rId45"/>
    <p:sldId id="535" r:id="rId46"/>
    <p:sldId id="551" r:id="rId47"/>
    <p:sldId id="536" r:id="rId48"/>
    <p:sldId id="554" r:id="rId49"/>
    <p:sldId id="492" r:id="rId50"/>
    <p:sldId id="537" r:id="rId51"/>
    <p:sldId id="538" r:id="rId52"/>
    <p:sldId id="496" r:id="rId53"/>
    <p:sldId id="543" r:id="rId54"/>
    <p:sldId id="565" r:id="rId55"/>
    <p:sldId id="539" r:id="rId5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256"/>
            <p14:sldId id="556"/>
            <p14:sldId id="555"/>
            <p14:sldId id="557"/>
            <p14:sldId id="558"/>
            <p14:sldId id="559"/>
            <p14:sldId id="560"/>
            <p14:sldId id="561"/>
            <p14:sldId id="567"/>
            <p14:sldId id="544"/>
            <p14:sldId id="582"/>
            <p14:sldId id="590"/>
            <p14:sldId id="562"/>
            <p14:sldId id="563"/>
            <p14:sldId id="564"/>
            <p14:sldId id="589"/>
            <p14:sldId id="566"/>
            <p14:sldId id="592"/>
            <p14:sldId id="581"/>
            <p14:sldId id="576"/>
            <p14:sldId id="577"/>
            <p14:sldId id="578"/>
            <p14:sldId id="579"/>
            <p14:sldId id="580"/>
            <p14:sldId id="572"/>
            <p14:sldId id="573"/>
            <p14:sldId id="569"/>
            <p14:sldId id="337"/>
            <p14:sldId id="574"/>
            <p14:sldId id="575"/>
            <p14:sldId id="583"/>
            <p14:sldId id="549"/>
            <p14:sldId id="584"/>
            <p14:sldId id="591"/>
            <p14:sldId id="585"/>
            <p14:sldId id="588"/>
            <p14:sldId id="586"/>
            <p14:sldId id="593"/>
            <p14:sldId id="594"/>
            <p14:sldId id="454"/>
            <p14:sldId id="495"/>
          </p14:sldIdLst>
        </p14:section>
        <p14:section name="Appendix" id="{AB4CDA6B-D3C3-413A-BF33-2295A13BE361}">
          <p14:sldIdLst>
            <p14:sldId id="535"/>
            <p14:sldId id="551"/>
            <p14:sldId id="536"/>
            <p14:sldId id="554"/>
            <p14:sldId id="492"/>
            <p14:sldId id="537"/>
            <p14:sldId id="538"/>
            <p14:sldId id="496"/>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77614" autoAdjust="0"/>
  </p:normalViewPr>
  <p:slideViewPr>
    <p:cSldViewPr snapToGrid="0">
      <p:cViewPr varScale="1">
        <p:scale>
          <a:sx n="92" d="100"/>
          <a:sy n="92" d="100"/>
        </p:scale>
        <p:origin x="108" y="32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Hosting Plan is a</a:t>
            </a:r>
            <a:r>
              <a:rPr lang="en-US" baseline="0" dirty="0" smtClean="0"/>
              <a:t> scale unit for websites. It is comprised of a Geographic Region and a Pricing Tier within the same Azure Subscription. When you scale a site to either Basic or Standard all of the sites within the Web Hosting 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0387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Azure Website creation</a:t>
            </a:r>
          </a:p>
          <a:p>
            <a:pPr marL="228600" indent="-228600">
              <a:buAutoNum type="arabicPeriod"/>
            </a:pPr>
            <a:r>
              <a:rPr lang="en-US" baseline="0" dirty="0" smtClean="0"/>
              <a:t>Cancel publish</a:t>
            </a:r>
          </a:p>
          <a:p>
            <a:pPr marL="228600" indent="-228600">
              <a:buAutoNum type="arabicPeriod"/>
            </a:pPr>
            <a:r>
              <a:rPr lang="en-US" baseline="0" dirty="0" smtClean="0"/>
              <a:t>Show Azure Websites in Server Explorer</a:t>
            </a:r>
          </a:p>
          <a:p>
            <a:pPr marL="228600" indent="-228600">
              <a:buAutoNum type="arabicPeriod"/>
            </a:pPr>
            <a:r>
              <a:rPr lang="en-US" baseline="0" dirty="0" smtClean="0"/>
              <a:t>Right-click one Website and </a:t>
            </a:r>
            <a:r>
              <a:rPr lang="en-US" baseline="0" smtClean="0"/>
              <a:t>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7/21/2014 11:12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212024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6.png"/><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5.emf"/><Relationship Id="rId17" Type="http://schemas.openxmlformats.org/officeDocument/2006/relationships/image" Target="../media/image21.emf"/><Relationship Id="rId2" Type="http://schemas.openxmlformats.org/officeDocument/2006/relationships/image" Target="../media/image31.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20.emf"/><Relationship Id="rId5" Type="http://schemas.openxmlformats.org/officeDocument/2006/relationships/image" Target="../media/image10.emf"/><Relationship Id="rId15" Type="http://schemas.openxmlformats.org/officeDocument/2006/relationships/image" Target="../media/image19.emf"/><Relationship Id="rId10" Type="http://schemas.openxmlformats.org/officeDocument/2006/relationships/image" Target="../media/image17.emf"/><Relationship Id="rId4" Type="http://schemas.openxmlformats.org/officeDocument/2006/relationships/image" Target="../media/image9.emf"/><Relationship Id="rId9" Type="http://schemas.openxmlformats.org/officeDocument/2006/relationships/image" Target="../media/image13.emf"/><Relationship Id="rId14" Type="http://schemas.openxmlformats.org/officeDocument/2006/relationships/image" Target="../media/image18.emf"/></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1.emf"/><Relationship Id="rId2" Type="http://schemas.openxmlformats.org/officeDocument/2006/relationships/image" Target="../media/image31.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2.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1.emf"/></Relationships>
</file>

<file path=ppt/slides/_rels/slide1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20.emf"/><Relationship Id="rId3" Type="http://schemas.openxmlformats.org/officeDocument/2006/relationships/image" Target="../media/image11.emf"/><Relationship Id="rId7" Type="http://schemas.openxmlformats.org/officeDocument/2006/relationships/image" Target="../media/image9.emf"/><Relationship Id="rId12" Type="http://schemas.openxmlformats.org/officeDocument/2006/relationships/image" Target="../media/image17.emf"/><Relationship Id="rId17" Type="http://schemas.openxmlformats.org/officeDocument/2006/relationships/image" Target="../media/image21.emf"/><Relationship Id="rId2" Type="http://schemas.openxmlformats.org/officeDocument/2006/relationships/image" Target="../media/image8.emf"/><Relationship Id="rId16"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7.emf"/><Relationship Id="rId11" Type="http://schemas.openxmlformats.org/officeDocument/2006/relationships/image" Target="../media/image16.png"/><Relationship Id="rId5" Type="http://schemas.openxmlformats.org/officeDocument/2006/relationships/image" Target="../media/image31.emf"/><Relationship Id="rId15" Type="http://schemas.openxmlformats.org/officeDocument/2006/relationships/image" Target="../media/image19.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13.emf"/><Relationship Id="rId1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8.emf"/><Relationship Id="rId18" Type="http://schemas.openxmlformats.org/officeDocument/2006/relationships/image" Target="../media/image21.emf"/><Relationship Id="rId3" Type="http://schemas.openxmlformats.org/officeDocument/2006/relationships/image" Target="../media/image7.emf"/><Relationship Id="rId7" Type="http://schemas.openxmlformats.org/officeDocument/2006/relationships/image" Target="../media/image13.emf"/><Relationship Id="rId12" Type="http://schemas.openxmlformats.org/officeDocument/2006/relationships/image" Target="../media/image32.emf"/><Relationship Id="rId17" Type="http://schemas.openxmlformats.org/officeDocument/2006/relationships/image" Target="../media/image14.emf"/><Relationship Id="rId2" Type="http://schemas.openxmlformats.org/officeDocument/2006/relationships/image" Target="../media/image31.emf"/><Relationship Id="rId16"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1.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20.emf"/><Relationship Id="rId14" Type="http://schemas.openxmlformats.org/officeDocument/2006/relationships/image" Target="../media/image19.emf"/></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5.emf"/><Relationship Id="rId18" Type="http://schemas.openxmlformats.org/officeDocument/2006/relationships/image" Target="../media/image34.emf"/><Relationship Id="rId3" Type="http://schemas.openxmlformats.org/officeDocument/2006/relationships/image" Target="../media/image10.emf"/><Relationship Id="rId21" Type="http://schemas.openxmlformats.org/officeDocument/2006/relationships/image" Target="../media/image21.emf"/><Relationship Id="rId7" Type="http://schemas.openxmlformats.org/officeDocument/2006/relationships/image" Target="../media/image31.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33.emf"/><Relationship Id="rId16" Type="http://schemas.openxmlformats.org/officeDocument/2006/relationships/image" Target="../media/image18.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32.emf"/><Relationship Id="rId10" Type="http://schemas.openxmlformats.org/officeDocument/2006/relationships/image" Target="../media/image13.emf"/><Relationship Id="rId19" Type="http://schemas.openxmlformats.org/officeDocument/2006/relationships/image" Target="../media/image35.emf"/><Relationship Id="rId4" Type="http://schemas.openxmlformats.org/officeDocument/2006/relationships/image" Target="../media/image8.emf"/><Relationship Id="rId9" Type="http://schemas.openxmlformats.org/officeDocument/2006/relationships/image" Target="../media/image9.emf"/><Relationship Id="rId1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20.emf"/><Relationship Id="rId18" Type="http://schemas.openxmlformats.org/officeDocument/2006/relationships/image" Target="../media/image38.emf"/><Relationship Id="rId3" Type="http://schemas.openxmlformats.org/officeDocument/2006/relationships/image" Target="../media/image11.emf"/><Relationship Id="rId21" Type="http://schemas.openxmlformats.org/officeDocument/2006/relationships/image" Target="../media/image35.emf"/><Relationship Id="rId7" Type="http://schemas.openxmlformats.org/officeDocument/2006/relationships/image" Target="../media/image36.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33.emf"/><Relationship Id="rId16" Type="http://schemas.openxmlformats.org/officeDocument/2006/relationships/image" Target="../media/image18.emf"/><Relationship Id="rId20" Type="http://schemas.openxmlformats.org/officeDocument/2006/relationships/image" Target="../media/image3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6.png"/><Relationship Id="rId23" Type="http://schemas.openxmlformats.org/officeDocument/2006/relationships/image" Target="../media/image21.emf"/><Relationship Id="rId10" Type="http://schemas.openxmlformats.org/officeDocument/2006/relationships/image" Target="../media/image31.emf"/><Relationship Id="rId19" Type="http://schemas.openxmlformats.org/officeDocument/2006/relationships/image" Target="../media/image39.emf"/><Relationship Id="rId4" Type="http://schemas.openxmlformats.org/officeDocument/2006/relationships/image" Target="../media/image12.emf"/><Relationship Id="rId9" Type="http://schemas.openxmlformats.org/officeDocument/2006/relationships/image" Target="../media/image37.emf"/><Relationship Id="rId14" Type="http://schemas.openxmlformats.org/officeDocument/2006/relationships/image" Target="../media/image15.emf"/><Relationship Id="rId22" Type="http://schemas.openxmlformats.org/officeDocument/2006/relationships/image" Target="../media/image14.emf"/></Relationships>
</file>

<file path=ppt/slides/_rels/slide23.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5.emf"/><Relationship Id="rId18" Type="http://schemas.openxmlformats.org/officeDocument/2006/relationships/image" Target="../media/image39.emf"/><Relationship Id="rId3" Type="http://schemas.openxmlformats.org/officeDocument/2006/relationships/image" Target="../media/image33.emf"/><Relationship Id="rId21" Type="http://schemas.openxmlformats.org/officeDocument/2006/relationships/image" Target="../media/image21.emf"/><Relationship Id="rId7" Type="http://schemas.openxmlformats.org/officeDocument/2006/relationships/image" Target="../media/image12.emf"/><Relationship Id="rId12" Type="http://schemas.openxmlformats.org/officeDocument/2006/relationships/image" Target="../media/image20.emf"/><Relationship Id="rId17" Type="http://schemas.openxmlformats.org/officeDocument/2006/relationships/image" Target="../media/image38.emf"/><Relationship Id="rId2" Type="http://schemas.openxmlformats.org/officeDocument/2006/relationships/image" Target="../media/image7.emf"/><Relationship Id="rId16" Type="http://schemas.openxmlformats.org/officeDocument/2006/relationships/image" Target="../media/image19.emf"/><Relationship Id="rId20" Type="http://schemas.openxmlformats.org/officeDocument/2006/relationships/image" Target="../media/image14.emf"/><Relationship Id="rId1" Type="http://schemas.openxmlformats.org/officeDocument/2006/relationships/slideLayout" Target="../slideLayouts/slideLayout11.xml"/><Relationship Id="rId6" Type="http://schemas.openxmlformats.org/officeDocument/2006/relationships/image" Target="../media/image37.emf"/><Relationship Id="rId11" Type="http://schemas.openxmlformats.org/officeDocument/2006/relationships/image" Target="../media/image17.emf"/><Relationship Id="rId5" Type="http://schemas.openxmlformats.org/officeDocument/2006/relationships/image" Target="../media/image36.emf"/><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34.emf"/><Relationship Id="rId4" Type="http://schemas.openxmlformats.org/officeDocument/2006/relationships/image" Target="../media/image8.emf"/><Relationship Id="rId9" Type="http://schemas.openxmlformats.org/officeDocument/2006/relationships/image" Target="../media/image31.emf"/><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2.emf"/><Relationship Id="rId18" Type="http://schemas.openxmlformats.org/officeDocument/2006/relationships/image" Target="../media/image42.emf"/><Relationship Id="rId3" Type="http://schemas.openxmlformats.org/officeDocument/2006/relationships/image" Target="../media/image31.emf"/><Relationship Id="rId21" Type="http://schemas.openxmlformats.org/officeDocument/2006/relationships/image" Target="../media/image43.emf"/><Relationship Id="rId7" Type="http://schemas.openxmlformats.org/officeDocument/2006/relationships/image" Target="../media/image8.emf"/><Relationship Id="rId12" Type="http://schemas.openxmlformats.org/officeDocument/2006/relationships/image" Target="../media/image16.png"/><Relationship Id="rId17" Type="http://schemas.openxmlformats.org/officeDocument/2006/relationships/image" Target="../media/image41.emf"/><Relationship Id="rId2" Type="http://schemas.openxmlformats.org/officeDocument/2006/relationships/image" Target="../media/image40.emf"/><Relationship Id="rId16" Type="http://schemas.openxmlformats.org/officeDocument/2006/relationships/image" Target="../media/image14.emf"/><Relationship Id="rId20" Type="http://schemas.openxmlformats.org/officeDocument/2006/relationships/image" Target="../media/image12.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5.emf"/><Relationship Id="rId24" Type="http://schemas.openxmlformats.org/officeDocument/2006/relationships/image" Target="../media/image21.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45.emf"/><Relationship Id="rId10" Type="http://schemas.openxmlformats.org/officeDocument/2006/relationships/image" Target="../media/image20.emf"/><Relationship Id="rId19" Type="http://schemas.openxmlformats.org/officeDocument/2006/relationships/image" Target="../media/image11.emf"/><Relationship Id="rId4" Type="http://schemas.openxmlformats.org/officeDocument/2006/relationships/image" Target="../media/image7.emf"/><Relationship Id="rId9" Type="http://schemas.openxmlformats.org/officeDocument/2006/relationships/image" Target="../media/image17.emf"/><Relationship Id="rId14" Type="http://schemas.openxmlformats.org/officeDocument/2006/relationships/image" Target="../media/image18.emf"/><Relationship Id="rId22" Type="http://schemas.openxmlformats.org/officeDocument/2006/relationships/image" Target="../media/image44.emf"/></Relationships>
</file>

<file path=ppt/slides/_rels/slide26.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15.emf"/><Relationship Id="rId18" Type="http://schemas.openxmlformats.org/officeDocument/2006/relationships/image" Target="../media/image11.emf"/><Relationship Id="rId26" Type="http://schemas.openxmlformats.org/officeDocument/2006/relationships/image" Target="../media/image50.emf"/><Relationship Id="rId3" Type="http://schemas.openxmlformats.org/officeDocument/2006/relationships/image" Target="../media/image46.emf"/><Relationship Id="rId21" Type="http://schemas.openxmlformats.org/officeDocument/2006/relationships/image" Target="../media/image43.emf"/><Relationship Id="rId7" Type="http://schemas.openxmlformats.org/officeDocument/2006/relationships/image" Target="../media/image8.emf"/><Relationship Id="rId12" Type="http://schemas.openxmlformats.org/officeDocument/2006/relationships/image" Target="../media/image20.emf"/><Relationship Id="rId17" Type="http://schemas.openxmlformats.org/officeDocument/2006/relationships/image" Target="../media/image41.emf"/><Relationship Id="rId25" Type="http://schemas.openxmlformats.org/officeDocument/2006/relationships/image" Target="../media/image49.emf"/><Relationship Id="rId2" Type="http://schemas.openxmlformats.org/officeDocument/2006/relationships/image" Target="../media/image31.emf"/><Relationship Id="rId16" Type="http://schemas.openxmlformats.org/officeDocument/2006/relationships/image" Target="../media/image19.emf"/><Relationship Id="rId20" Type="http://schemas.openxmlformats.org/officeDocument/2006/relationships/image" Target="../media/image47.emf"/><Relationship Id="rId1" Type="http://schemas.openxmlformats.org/officeDocument/2006/relationships/slideLayout" Target="../slideLayouts/slideLayout11.xml"/><Relationship Id="rId6" Type="http://schemas.openxmlformats.org/officeDocument/2006/relationships/image" Target="../media/image17.emf"/><Relationship Id="rId11" Type="http://schemas.openxmlformats.org/officeDocument/2006/relationships/image" Target="../media/image13.emf"/><Relationship Id="rId24" Type="http://schemas.openxmlformats.org/officeDocument/2006/relationships/image" Target="../media/image48.emf"/><Relationship Id="rId5" Type="http://schemas.openxmlformats.org/officeDocument/2006/relationships/image" Target="../media/image14.emf"/><Relationship Id="rId15" Type="http://schemas.openxmlformats.org/officeDocument/2006/relationships/image" Target="../media/image18.emf"/><Relationship Id="rId23" Type="http://schemas.openxmlformats.org/officeDocument/2006/relationships/image" Target="../media/image45.emf"/><Relationship Id="rId10" Type="http://schemas.openxmlformats.org/officeDocument/2006/relationships/image" Target="../media/image9.emf"/><Relationship Id="rId19" Type="http://schemas.openxmlformats.org/officeDocument/2006/relationships/image" Target="../media/image12.emf"/><Relationship Id="rId4" Type="http://schemas.openxmlformats.org/officeDocument/2006/relationships/image" Target="../media/image40.emf"/><Relationship Id="rId9" Type="http://schemas.openxmlformats.org/officeDocument/2006/relationships/image" Target="../media/image7.emf"/><Relationship Id="rId14" Type="http://schemas.openxmlformats.org/officeDocument/2006/relationships/image" Target="../media/image16.png"/><Relationship Id="rId22" Type="http://schemas.openxmlformats.org/officeDocument/2006/relationships/image" Target="../media/image44.emf"/><Relationship Id="rId27" Type="http://schemas.openxmlformats.org/officeDocument/2006/relationships/image" Target="../media/image2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emf"/><Relationship Id="rId7" Type="http://schemas.openxmlformats.org/officeDocument/2006/relationships/image" Target="../media/image60.png"/><Relationship Id="rId2" Type="http://schemas.openxmlformats.org/officeDocument/2006/relationships/image" Target="../media/image55.emf"/><Relationship Id="rId1" Type="http://schemas.openxmlformats.org/officeDocument/2006/relationships/slideLayout" Target="../slideLayouts/slideLayout15.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image" Target="../media/image5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8.emf"/><Relationship Id="rId7" Type="http://schemas.openxmlformats.org/officeDocument/2006/relationships/image" Target="../media/image54.emf"/><Relationship Id="rId2" Type="http://schemas.openxmlformats.org/officeDocument/2006/relationships/image" Target="../media/image67.emf"/><Relationship Id="rId1" Type="http://schemas.openxmlformats.org/officeDocument/2006/relationships/slideLayout" Target="../slideLayouts/slideLayout8.xml"/><Relationship Id="rId6" Type="http://schemas.openxmlformats.org/officeDocument/2006/relationships/image" Target="../media/image71.emf"/><Relationship Id="rId11" Type="http://schemas.openxmlformats.org/officeDocument/2006/relationships/image" Target="../media/image75.emf"/><Relationship Id="rId5" Type="http://schemas.openxmlformats.org/officeDocument/2006/relationships/image" Target="../media/image70.emf"/><Relationship Id="rId10" Type="http://schemas.openxmlformats.org/officeDocument/2006/relationships/image" Target="../media/image74.emf"/><Relationship Id="rId4" Type="http://schemas.openxmlformats.org/officeDocument/2006/relationships/image" Target="../media/image69.emf"/><Relationship Id="rId9" Type="http://schemas.openxmlformats.org/officeDocument/2006/relationships/image" Target="../media/image73.emf"/></Relationships>
</file>

<file path=ppt/slides/_rels/slide43.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76.emf"/><Relationship Id="rId7" Type="http://schemas.openxmlformats.org/officeDocument/2006/relationships/image" Target="../media/image80.emf"/><Relationship Id="rId2" Type="http://schemas.openxmlformats.org/officeDocument/2006/relationships/image" Target="../media/image58.emf"/><Relationship Id="rId1" Type="http://schemas.openxmlformats.org/officeDocument/2006/relationships/slideLayout" Target="../slideLayouts/slideLayout8.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 Id="rId9" Type="http://schemas.openxmlformats.org/officeDocument/2006/relationships/image" Target="../media/image81.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55.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8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Websites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10</a:t>
            </a:fld>
            <a:endParaRPr lang="en-US"/>
          </a:p>
        </p:txBody>
      </p:sp>
      <p:pic>
        <p:nvPicPr>
          <p:cNvPr id="3" name="Picture 2"/>
          <p:cNvPicPr>
            <a:picLocks noChangeAspect="1"/>
          </p:cNvPicPr>
          <p:nvPr/>
        </p:nvPicPr>
        <p:blipFill>
          <a:blip r:embed="rId2"/>
          <a:stretch>
            <a:fillRect/>
          </a:stretch>
        </p:blipFill>
        <p:spPr>
          <a:xfrm>
            <a:off x="582472" y="1015632"/>
            <a:ext cx="11027057" cy="5573621"/>
          </a:xfrm>
          <a:prstGeom prst="rect">
            <a:avLst/>
          </a:prstGeom>
        </p:spPr>
      </p:pic>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Deployments</a:t>
            </a:r>
            <a:endParaRPr lang="en-US" sz="3600" dirty="0">
              <a:solidFill>
                <a:prstClr val="white"/>
              </a:solidFill>
            </a:endParaRPr>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Manual Scaling</a:t>
            </a:r>
            <a:endParaRPr lang="en-US" sz="3600" dirty="0">
              <a:solidFill>
                <a:prstClr val="white"/>
              </a:solidFill>
            </a:endParaRPr>
          </a:p>
        </p:txBody>
      </p:sp>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Tree>
    <p:extLst>
      <p:ext uri="{BB962C8B-B14F-4D97-AF65-F5344CB8AC3E}">
        <p14:creationId xmlns:p14="http://schemas.microsoft.com/office/powerpoint/2010/main" val="3582745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1" name="Picture 40"/>
          <p:cNvPicPr>
            <a:picLocks noChangeAspect="1"/>
          </p:cNvPicPr>
          <p:nvPr/>
        </p:nvPicPr>
        <p:blipFill>
          <a:blip r:embed="rId16"/>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pic>
        <p:nvPicPr>
          <p:cNvPr id="84" name="Picture 83"/>
          <p:cNvPicPr>
            <a:picLocks noChangeAspect="1"/>
          </p:cNvPicPr>
          <p:nvPr/>
        </p:nvPicPr>
        <p:blipFill>
          <a:blip r:embed="rId16"/>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a:solidFill>
                  <a:prstClr val="white"/>
                </a:solidFill>
              </a:rPr>
              <a:t>Auto-Scaling (Metric)</a:t>
            </a:r>
          </a:p>
        </p:txBody>
      </p:sp>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Tree>
    <p:extLst>
      <p:ext uri="{BB962C8B-B14F-4D97-AF65-F5344CB8AC3E}">
        <p14:creationId xmlns:p14="http://schemas.microsoft.com/office/powerpoint/2010/main" val="3555751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Manual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Auto-Scale Considerations</a:t>
            </a:r>
            <a:endParaRPr lang="en-US" sz="3600" dirty="0">
              <a:solidFill>
                <a:prstClr val="white"/>
              </a:solidFill>
            </a:endParaRPr>
          </a:p>
        </p:txBody>
      </p:sp>
      <p:sp>
        <p:nvSpPr>
          <p:cNvPr id="5" name="Content Placeholder 4"/>
          <p:cNvSpPr>
            <a:spLocks noGrp="1"/>
          </p:cNvSpPr>
          <p:nvPr>
            <p:ph idx="1"/>
          </p:nvPr>
        </p:nvSpPr>
        <p:spPr/>
        <p:txBody>
          <a:bodyPr/>
          <a:lstStyle/>
          <a:p>
            <a:r>
              <a:rPr lang="en-US" dirty="0" smtClean="0"/>
              <a:t>Only Scales the Web Tier</a:t>
            </a:r>
          </a:p>
          <a:p>
            <a:r>
              <a:rPr lang="en-US" dirty="0" smtClean="0"/>
              <a:t>Scale Up/Down is not instantaneous </a:t>
            </a:r>
          </a:p>
          <a:p>
            <a:endParaRPr lang="en-US" dirty="0"/>
          </a:p>
        </p:txBody>
      </p:sp>
    </p:spTree>
    <p:extLst>
      <p:ext uri="{BB962C8B-B14F-4D97-AF65-F5344CB8AC3E}">
        <p14:creationId xmlns:p14="http://schemas.microsoft.com/office/powerpoint/2010/main" val="1166939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Site Slots</a:t>
            </a:r>
            <a:endParaRPr lang="en-US" sz="8800" dirty="0"/>
          </a:p>
        </p:txBody>
      </p:sp>
    </p:spTree>
    <p:extLst>
      <p:ext uri="{BB962C8B-B14F-4D97-AF65-F5344CB8AC3E}">
        <p14:creationId xmlns:p14="http://schemas.microsoft.com/office/powerpoint/2010/main" val="348593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err="1" smtClean="0">
                <a:solidFill>
                  <a:schemeClr val="bg1"/>
                </a:solidFill>
                <a:latin typeface="+mj-lt"/>
                <a:sym typeface="Wingdings" panose="05000000000000000000" pitchFamily="2" charset="2"/>
              </a:rPr>
              <a:t>Redis</a:t>
            </a:r>
            <a:r>
              <a:rPr lang="en-US" sz="4000" dirty="0" smtClean="0">
                <a:solidFill>
                  <a:schemeClr val="bg1"/>
                </a:solidFill>
                <a:latin typeface="+mj-lt"/>
                <a:sym typeface="Wingdings" panose="05000000000000000000" pitchFamily="2" charset="2"/>
              </a:rPr>
              <a:t> Cache</a:t>
            </a: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pic>
        <p:nvPicPr>
          <p:cNvPr id="58" name="Picture 57"/>
          <p:cNvPicPr>
            <a:picLocks noChangeAspect="1"/>
          </p:cNvPicPr>
          <p:nvPr/>
        </p:nvPicPr>
        <p:blipFill>
          <a:blip r:embed="rId20"/>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a:ea typeface="メイリオ" pitchFamily="50" charset="-128"/>
                <a:cs typeface="Segoe UI Light" panose="020B0502040204020203" pitchFamily="34" charset="0"/>
              </a:rPr>
              <a:t>Azure</a:t>
            </a:r>
            <a:endParaRPr lang="en-US" altLang="ja-JP" sz="4799" dirty="0">
              <a:ea typeface="メイリオ" pitchFamily="50" charset="-128"/>
              <a:cs typeface="Segoe UI Light" panose="020B0502040204020203" pitchFamily="34" charset="0"/>
            </a:endParaRPr>
          </a:p>
          <a:p>
            <a:pPr>
              <a:lnSpc>
                <a:spcPct val="100000"/>
              </a:lnSpc>
            </a:pPr>
            <a:r>
              <a:rPr lang="en-US" altLang="ja-JP" sz="4799">
                <a:ea typeface="メイリオ" pitchFamily="50" charset="-128"/>
                <a:cs typeface="Segoe UI Light" panose="020B0502040204020203" pitchFamily="34" charset="0"/>
              </a:rPr>
              <a:t>Websites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chemeClr val="bg1">
              <a:lumMod val="75000"/>
              <a:alpha val="80000"/>
            </a:scheme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a:solidFill>
                  <a:srgbClr val="92D050"/>
                </a:solidFill>
              </a:rPr>
              <a:t>14 </a:t>
            </a:r>
            <a:r>
              <a:rPr lang="en-US" sz="3600" smtClean="0">
                <a:solidFill>
                  <a:srgbClr val="92D050"/>
                </a:solidFill>
              </a:rPr>
              <a:t>regions </a:t>
            </a:r>
            <a:r>
              <a:rPr lang="en-US" sz="3600" dirty="0">
                <a:solidFill>
                  <a:srgbClr val="92D050"/>
                </a:solidFill>
              </a:rPr>
              <a:t>worldwide in 2014</a:t>
            </a: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6"/>
                                        </p:tgtEl>
                                        <p:attrNameLst>
                                          <p:attrName>style.visibility</p:attrName>
                                        </p:attrNameLst>
                                      </p:cBhvr>
                                      <p:to>
                                        <p:strVal val="visible"/>
                                      </p:to>
                                    </p:set>
                                    <p:animEffect transition="in" filter="fade">
                                      <p:cBhvr>
                                        <p:cTn id="11" dur="250"/>
                                        <p:tgtEl>
                                          <p:spTgt spid="124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247"/>
                                        </p:tgtEl>
                                        <p:attrNameLst>
                                          <p:attrName>style.visibility</p:attrName>
                                        </p:attrNameLst>
                                      </p:cBhvr>
                                      <p:to>
                                        <p:strVal val="visible"/>
                                      </p:to>
                                    </p:set>
                                    <p:animEffect transition="in" filter="fade">
                                      <p:cBhvr>
                                        <p:cTn id="15" dur="250"/>
                                        <p:tgtEl>
                                          <p:spTgt spid="124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48"/>
                                        </p:tgtEl>
                                        <p:attrNameLst>
                                          <p:attrName>style.visibility</p:attrName>
                                        </p:attrNameLst>
                                      </p:cBhvr>
                                      <p:to>
                                        <p:strVal val="visible"/>
                                      </p:to>
                                    </p:set>
                                    <p:animEffect transition="in" filter="fade">
                                      <p:cBhvr>
                                        <p:cTn id="19" dur="250"/>
                                        <p:tgtEl>
                                          <p:spTgt spid="1248"/>
                                        </p:tgtEl>
                                      </p:cBhvr>
                                    </p:animEffect>
                                  </p:childTnLst>
                                </p:cTn>
                              </p:par>
                            </p:childTnLst>
                          </p:cTn>
                        </p:par>
                        <p:par>
                          <p:cTn id="20" fill="hold">
                            <p:stCondLst>
                              <p:cond delay="1250"/>
                            </p:stCondLst>
                            <p:childTnLst>
                              <p:par>
                                <p:cTn id="21" presetID="10" presetClass="entr" presetSubtype="0" fill="hold" grpId="0" nodeType="afterEffect">
                                  <p:stCondLst>
                                    <p:cond delay="250"/>
                                  </p:stCondLst>
                                  <p:childTnLst>
                                    <p:set>
                                      <p:cBhvr>
                                        <p:cTn id="22" dur="1" fill="hold">
                                          <p:stCondLst>
                                            <p:cond delay="0"/>
                                          </p:stCondLst>
                                        </p:cTn>
                                        <p:tgtEl>
                                          <p:spTgt spid="1228"/>
                                        </p:tgtEl>
                                        <p:attrNameLst>
                                          <p:attrName>style.visibility</p:attrName>
                                        </p:attrNameLst>
                                      </p:cBhvr>
                                      <p:to>
                                        <p:strVal val="visible"/>
                                      </p:to>
                                    </p:set>
                                    <p:animEffect transition="in" filter="fade">
                                      <p:cBhvr>
                                        <p:cTn id="23" dur="500"/>
                                        <p:tgtEl>
                                          <p:spTgt spid="12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0"/>
                                        </p:tgtEl>
                                        <p:attrNameLst>
                                          <p:attrName>style.visibility</p:attrName>
                                        </p:attrNameLst>
                                      </p:cBhvr>
                                      <p:to>
                                        <p:strVal val="visible"/>
                                      </p:to>
                                    </p:set>
                                    <p:animEffect transition="in" filter="fade">
                                      <p:cBhvr>
                                        <p:cTn id="28" dur="500"/>
                                        <p:tgtEl>
                                          <p:spTgt spid="125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256"/>
                                        </p:tgtEl>
                                        <p:attrNameLst>
                                          <p:attrName>style.visibility</p:attrName>
                                        </p:attrNameLst>
                                      </p:cBhvr>
                                      <p:to>
                                        <p:strVal val="visible"/>
                                      </p:to>
                                    </p:set>
                                    <p:animEffect transition="in" filter="fade">
                                      <p:cBhvr>
                                        <p:cTn id="32" dur="500"/>
                                        <p:tgtEl>
                                          <p:spTgt spid="125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254"/>
                                        </p:tgtEl>
                                        <p:attrNameLst>
                                          <p:attrName>style.visibility</p:attrName>
                                        </p:attrNameLst>
                                      </p:cBhvr>
                                      <p:to>
                                        <p:strVal val="visible"/>
                                      </p:to>
                                    </p:set>
                                    <p:animEffect transition="in" filter="fade">
                                      <p:cBhvr>
                                        <p:cTn id="3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753" y="3044280"/>
            <a:ext cx="12057247" cy="769441"/>
          </a:xfrm>
          <a:prstGeom prst="rect">
            <a:avLst/>
          </a:prstGeom>
          <a:noFill/>
        </p:spPr>
        <p:txBody>
          <a:bodyPr wrap="square" rtlCol="0">
            <a:spAutoFit/>
          </a:bodyPr>
          <a:lstStyle/>
          <a:p>
            <a:pPr algn="ctr"/>
            <a:r>
              <a:rPr lang="en-US" sz="4400" b="1" dirty="0">
                <a:solidFill>
                  <a:prstClr val="white"/>
                </a:solidFill>
              </a:rPr>
              <a:t>Fastest way to build for the cloud</a:t>
            </a:r>
            <a:endParaRPr lang="en-US" sz="4400" dirty="0">
              <a:solidFill>
                <a:prstClr val="white"/>
              </a:solidFill>
            </a:endParaRP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1256"/>
                                        </p:tgtEl>
                                      </p:cBhvr>
                                    </p:animEffect>
                                    <p:set>
                                      <p:cBhvr>
                                        <p:cTn id="11" dur="1" fill="hold">
                                          <p:stCondLst>
                                            <p:cond delay="499"/>
                                          </p:stCondLst>
                                        </p:cTn>
                                        <p:tgtEl>
                                          <p:spTgt spid="1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Websites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7514" y="3776804"/>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345898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80574" y="3761814"/>
            <a:ext cx="4092315" cy="461665"/>
          </a:xfrm>
          <a:prstGeom prst="rect">
            <a:avLst/>
          </a:prstGeom>
          <a:noFill/>
        </p:spPr>
        <p:txBody>
          <a:bodyPr wrap="square" rtlCol="0">
            <a:spAutoFit/>
          </a:bodyPr>
          <a:lstStyle/>
          <a:p>
            <a:pPr algn="ctr"/>
            <a:r>
              <a:rPr lang="en-US" sz="2400" dirty="0" smtClean="0">
                <a:solidFill>
                  <a:schemeClr val="bg1"/>
                </a:solidFill>
              </a:rPr>
              <a:t>Websites Files</a:t>
            </a:r>
            <a:endParaRPr lang="en-US" sz="2400" dirty="0">
              <a:solidFill>
                <a:schemeClr val="bg1"/>
              </a:solidFill>
            </a:endParaRPr>
          </a:p>
        </p:txBody>
      </p:sp>
      <p:cxnSp>
        <p:nvCxnSpPr>
          <p:cNvPr id="15" name="Straight Arrow Connector 14"/>
          <p:cNvCxnSpPr/>
          <p:nvPr/>
        </p:nvCxnSpPr>
        <p:spPr>
          <a:xfrm>
            <a:off x="3552996" y="342900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14"/>
                                        </p:tgtEl>
                                        <p:attrNameLst>
                                          <p:attrName>ppt_x</p:attrName>
                                          <p:attrName>ppt_y</p:attrName>
                                        </p:attrNameLst>
                                      </p:cBhvr>
                                    </p:animMotion>
                                  </p:childTnLst>
                                </p:cTn>
                              </p:par>
                              <p:par>
                                <p:cTn id="17" presetID="42" presetClass="path" presetSubtype="0" accel="50000" decel="50000" fill="hold" grpId="1" nodeType="withEffect">
                                  <p:stCondLst>
                                    <p:cond delay="0"/>
                                  </p:stCondLst>
                                  <p:childTnLst>
                                    <p:animMotion origin="layout" path="M 0 0 L 0 0.25 E" pathEditMode="relative" ptsTypes="">
                                      <p:cBhvr>
                                        <p:cTn id="18" dur="2000" fill="hold"/>
                                        <p:tgtEl>
                                          <p:spTgt spid="1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0 0 L 0 -0.25 E" pathEditMode="relative" ptsTypes="">
                                      <p:cBhvr>
                                        <p:cTn id="32" dur="2000" fill="hold"/>
                                        <p:tgtEl>
                                          <p:spTgt spid="15"/>
                                        </p:tgtEl>
                                        <p:attrNameLst>
                                          <p:attrName>ppt_x</p:attrName>
                                          <p:attrName>ppt_y</p:attrName>
                                        </p:attrNameLst>
                                      </p:cBhvr>
                                    </p:animMotion>
                                  </p:childTnLst>
                                </p:cTn>
                              </p:par>
                              <p:par>
                                <p:cTn id="33" presetID="64" presetClass="path" presetSubtype="0" accel="50000" decel="50000" fill="hold" grpId="1" nodeType="withEffect">
                                  <p:stCondLst>
                                    <p:cond delay="0"/>
                                  </p:stCondLst>
                                  <p:childTnLst>
                                    <p:animMotion origin="layout" path="M 0 0 L 0 -0.25 E" pathEditMode="relative" ptsTypes="">
                                      <p:cBhvr>
                                        <p:cTn id="34" dur="2000" fill="hold"/>
                                        <p:tgtEl>
                                          <p:spTgt spid="16"/>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6" grpId="0"/>
      <p:bldP spid="1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err="1" smtClean="0"/>
              <a:t>Redis</a:t>
            </a:r>
            <a:r>
              <a:rPr lang="en-US" sz="8800" dirty="0" smtClean="0"/>
              <a:t> Cache</a:t>
            </a:r>
            <a:endParaRPr lang="en-US" sz="8800" dirty="0"/>
          </a:p>
        </p:txBody>
      </p:sp>
    </p:spTree>
    <p:extLst>
      <p:ext uri="{BB962C8B-B14F-4D97-AF65-F5344CB8AC3E}">
        <p14:creationId xmlns:p14="http://schemas.microsoft.com/office/powerpoint/2010/main" val="2089280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Redis</a:t>
            </a:r>
            <a:r>
              <a:rPr lang="en-US" sz="3600" dirty="0" smtClean="0">
                <a:solidFill>
                  <a:prstClr val="white"/>
                </a:solidFill>
              </a:rPr>
              <a:t> Cache Service</a:t>
            </a:r>
            <a:endParaRPr lang="en-US" sz="3600" dirty="0">
              <a:solidFill>
                <a:prstClr val="white"/>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49" y="2160125"/>
            <a:ext cx="2952249" cy="2537751"/>
          </a:xfrm>
          <a:prstGeom prst="rect">
            <a:avLst/>
          </a:prstGeom>
        </p:spPr>
      </p:pic>
      <p:sp>
        <p:nvSpPr>
          <p:cNvPr id="4" name="TextBox 3"/>
          <p:cNvSpPr txBox="1"/>
          <p:nvPr/>
        </p:nvSpPr>
        <p:spPr>
          <a:xfrm>
            <a:off x="5023413" y="2644170"/>
            <a:ext cx="5574155"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rPr>
              <a:t>Full Functionality </a:t>
            </a:r>
            <a:r>
              <a:rPr lang="en-US" sz="2400" dirty="0" err="1" smtClean="0">
                <a:solidFill>
                  <a:schemeClr val="bg1"/>
                </a:solidFill>
              </a:rPr>
              <a:t>Redis</a:t>
            </a:r>
            <a:r>
              <a:rPr lang="en-US" sz="2400" dirty="0" smtClean="0">
                <a:solidFill>
                  <a:schemeClr val="bg1"/>
                </a:solidFill>
              </a:rPr>
              <a:t> Cache Cluster</a:t>
            </a:r>
          </a:p>
          <a:p>
            <a:pPr marL="342900" indent="-342900">
              <a:buFont typeface="Arial" panose="020B0604020202020204" pitchFamily="34" charset="0"/>
              <a:buChar char="•"/>
            </a:pPr>
            <a:r>
              <a:rPr lang="en-US" sz="2400" dirty="0" smtClean="0">
                <a:solidFill>
                  <a:schemeClr val="bg1"/>
                </a:solidFill>
              </a:rPr>
              <a:t>Master/Slave Configuration</a:t>
            </a:r>
          </a:p>
          <a:p>
            <a:pPr marL="342900" indent="-342900">
              <a:buFont typeface="Arial" panose="020B0604020202020204" pitchFamily="34" charset="0"/>
              <a:buChar char="•"/>
            </a:pPr>
            <a:r>
              <a:rPr lang="en-US" sz="2400" dirty="0" smtClean="0">
                <a:solidFill>
                  <a:schemeClr val="bg1"/>
                </a:solidFill>
              </a:rPr>
              <a:t>Up </a:t>
            </a:r>
            <a:r>
              <a:rPr lang="en-US" sz="2400" smtClean="0">
                <a:solidFill>
                  <a:schemeClr val="bg1"/>
                </a:solidFill>
              </a:rPr>
              <a:t>to 26GB</a:t>
            </a: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SSL Supported</a:t>
            </a:r>
          </a:p>
        </p:txBody>
      </p:sp>
    </p:spTree>
    <p:extLst>
      <p:ext uri="{BB962C8B-B14F-4D97-AF65-F5344CB8AC3E}">
        <p14:creationId xmlns:p14="http://schemas.microsoft.com/office/powerpoint/2010/main" val="3500904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smtClean="0">
                <a:latin typeface="+mj-lt"/>
              </a:rPr>
              <a:t> Cache</a:t>
            </a:r>
            <a:endParaRPr lang="en-US" sz="4400" dirty="0" smtClean="0">
              <a:latin typeface="+mj-lt"/>
            </a:endParaRPr>
          </a:p>
        </p:txBody>
      </p:sp>
    </p:spTree>
    <p:extLst>
      <p:ext uri="{BB962C8B-B14F-4D97-AF65-F5344CB8AC3E}">
        <p14:creationId xmlns:p14="http://schemas.microsoft.com/office/powerpoint/2010/main" val="18314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Azure Website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a:solidFill>
                  <a:prstClr val="white"/>
                </a:solidFill>
              </a:rPr>
              <a:t>Web Sites Service Architecture</a:t>
            </a: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896" y="138896"/>
            <a:ext cx="12053104" cy="646331"/>
          </a:xfrm>
          <a:prstGeom prst="rect">
            <a:avLst/>
          </a:prstGeom>
          <a:noFill/>
        </p:spPr>
        <p:txBody>
          <a:bodyPr wrap="square" rtlCol="0">
            <a:spAutoFit/>
          </a:bodyPr>
          <a:lstStyle/>
          <a:p>
            <a:pPr algn="r"/>
            <a:r>
              <a:rPr lang="en-US" sz="3600" dirty="0">
                <a:solidFill>
                  <a:prstClr val="white"/>
                </a:solidFill>
              </a:rPr>
              <a:t>Debug Console (Kudu)</a:t>
            </a:r>
          </a:p>
        </p:txBody>
      </p:sp>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Tree>
    <p:extLst>
      <p:ext uri="{BB962C8B-B14F-4D97-AF65-F5344CB8AC3E}">
        <p14:creationId xmlns:p14="http://schemas.microsoft.com/office/powerpoint/2010/main" val="4033480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28" y="99165"/>
            <a:ext cx="12066873" cy="646331"/>
          </a:xfrm>
          <a:prstGeom prst="rect">
            <a:avLst/>
          </a:prstGeom>
          <a:noFill/>
        </p:spPr>
        <p:txBody>
          <a:bodyPr wrap="square" rtlCol="0">
            <a:spAutoFit/>
          </a:bodyPr>
          <a:lstStyle/>
          <a:p>
            <a:pPr algn="r"/>
            <a:r>
              <a:rPr lang="en-US" sz="3600" dirty="0">
                <a:solidFill>
                  <a:prstClr val="white"/>
                </a:solidFill>
              </a:rPr>
              <a:t>Web Site</a:t>
            </a:r>
          </a:p>
        </p:txBody>
      </p:sp>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prstClr val="white"/>
                    </a:solidFill>
                  </a:rPr>
                  <a:t>Microsoft </a:t>
                </a:r>
                <a:r>
                  <a:rPr lang="en-US" sz="2400" dirty="0">
                    <a:solidFill>
                      <a:prstClr val="white"/>
                    </a:solidFill>
                  </a:rPr>
                  <a:t>Azure Web Site</a:t>
                </a: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rPr>
                <a:t>MSDeploy</a:t>
              </a:r>
              <a:endParaRPr lang="en-US" sz="2400" dirty="0">
                <a:solidFill>
                  <a:prstClr val="white"/>
                </a:solidFill>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rPr>
                <a:t>Gallery</a:t>
              </a:r>
              <a:endParaRPr lang="en-US" sz="2400" dirty="0">
                <a:solidFill>
                  <a:prstClr val="white"/>
                </a:solidFill>
              </a:endParaRPr>
            </a:p>
          </p:txBody>
        </p:sp>
      </p:grpSp>
    </p:spTree>
    <p:extLst>
      <p:ext uri="{BB962C8B-B14F-4D97-AF65-F5344CB8AC3E}">
        <p14:creationId xmlns:p14="http://schemas.microsoft.com/office/powerpoint/2010/main" val="374113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a:solidFill>
                  <a:prstClr val="white"/>
                </a:solidFill>
              </a:rPr>
              <a:t>Customizing the Deployment</a:t>
            </a:r>
          </a:p>
        </p:txBody>
      </p:sp>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6673951" y="6289754"/>
            <a:ext cx="5518049" cy="369332"/>
          </a:xfrm>
          <a:prstGeom prst="rect">
            <a:avLst/>
          </a:prstGeom>
          <a:noFill/>
        </p:spPr>
        <p:txBody>
          <a:bodyPr wrap="none" rtlCol="0">
            <a:spAutoFit/>
          </a:bodyPr>
          <a:lstStyle/>
          <a:p>
            <a:r>
              <a:rPr lang="en-US" smtClean="0">
                <a:solidFill>
                  <a:prstClr val="white"/>
                </a:solidFill>
              </a:rPr>
              <a:t>Microsoft Azure </a:t>
            </a:r>
            <a:r>
              <a:rPr lang="en-US" dirty="0">
                <a:solidFill>
                  <a:prstClr val="white"/>
                </a:solidFill>
              </a:rPr>
              <a:t>Cross Platform Command-Line Tools</a:t>
            </a:r>
          </a:p>
        </p:txBody>
      </p:sp>
    </p:spTree>
    <p:extLst>
      <p:ext uri="{BB962C8B-B14F-4D97-AF65-F5344CB8AC3E}">
        <p14:creationId xmlns:p14="http://schemas.microsoft.com/office/powerpoint/2010/main" val="3390890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1134" y="0"/>
            <a:ext cx="10729732" cy="6860121"/>
          </a:xfrm>
          <a:prstGeom prst="rect">
            <a:avLst/>
          </a:prstGeom>
        </p:spPr>
      </p:pic>
    </p:spTree>
    <p:extLst>
      <p:ext uri="{BB962C8B-B14F-4D97-AF65-F5344CB8AC3E}">
        <p14:creationId xmlns:p14="http://schemas.microsoft.com/office/powerpoint/2010/main" val="2965555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9560" y="0"/>
            <a:ext cx="10752881" cy="6859190"/>
          </a:xfrm>
          <a:prstGeom prst="rect">
            <a:avLst/>
          </a:prstGeom>
        </p:spPr>
      </p:pic>
    </p:spTree>
    <p:extLst>
      <p:ext uri="{BB962C8B-B14F-4D97-AF65-F5344CB8AC3E}">
        <p14:creationId xmlns:p14="http://schemas.microsoft.com/office/powerpoint/2010/main" val="2993936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19" name="Picture 18"/>
          <p:cNvPicPr>
            <a:picLocks noChangeAspect="1"/>
          </p:cNvPicPr>
          <p:nvPr/>
        </p:nvPicPr>
        <p:blipFill>
          <a:blip r:embed="rId9"/>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Web Hosting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Language Support</a:t>
            </a:r>
            <a:endParaRPr lang="en-US" sz="4400" dirty="0">
              <a:latin typeface="+mj-lt"/>
            </a:endParaRPr>
          </a:p>
        </p:txBody>
      </p:sp>
    </p:spTree>
    <p:extLst>
      <p:ext uri="{BB962C8B-B14F-4D97-AF65-F5344CB8AC3E}">
        <p14:creationId xmlns:p14="http://schemas.microsoft.com/office/powerpoint/2010/main" val="51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 Azure Websites</a:t>
            </a:r>
            <a:endParaRPr lang="en-US"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819355" y="3305908"/>
            <a:ext cx="7630068" cy="5047840"/>
          </a:xfrm>
          <a:prstGeom prst="rect">
            <a:avLst/>
          </a:prstGeom>
        </p:spPr>
      </p:pic>
      <p:sp>
        <p:nvSpPr>
          <p:cNvPr id="6" name="Content Placeholder 2"/>
          <p:cNvSpPr txBox="1">
            <a:spLocks/>
          </p:cNvSpPr>
          <p:nvPr/>
        </p:nvSpPr>
        <p:spPr>
          <a:xfrm>
            <a:off x="560798" y="1482812"/>
            <a:ext cx="11079822" cy="441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t>Create Azure Resources during File / New</a:t>
            </a:r>
          </a:p>
          <a:p>
            <a:r>
              <a:rPr lang="en-US" sz="2800" dirty="0" smtClean="0"/>
              <a:t>Create Azure Website during deploy</a:t>
            </a:r>
          </a:p>
          <a:p>
            <a:r>
              <a:rPr lang="en-US" sz="2800" dirty="0" smtClean="0"/>
              <a:t>Manage with Server Explorer</a:t>
            </a:r>
            <a:endParaRPr lang="en-US" sz="2800" dirty="0"/>
          </a:p>
        </p:txBody>
      </p:sp>
    </p:spTree>
    <p:extLst>
      <p:ext uri="{BB962C8B-B14F-4D97-AF65-F5344CB8AC3E}">
        <p14:creationId xmlns:p14="http://schemas.microsoft.com/office/powerpoint/2010/main" val="1288029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886108" y="4681140"/>
            <a:ext cx="10419785" cy="1256040"/>
            <a:chOff x="704438" y="2991238"/>
            <a:chExt cx="10419785" cy="1256040"/>
          </a:xfrm>
        </p:grpSpPr>
        <p:grpSp>
          <p:nvGrpSpPr>
            <p:cNvPr id="32" name="Group 31"/>
            <p:cNvGrpSpPr/>
            <p:nvPr/>
          </p:nvGrpSpPr>
          <p:grpSpPr>
            <a:xfrm>
              <a:off x="5692095" y="3005203"/>
              <a:ext cx="907621" cy="974159"/>
              <a:chOff x="5692095" y="3005203"/>
              <a:chExt cx="907621" cy="974159"/>
            </a:xfrm>
          </p:grpSpPr>
          <p:pic>
            <p:nvPicPr>
              <p:cNvPr id="7" name="Picture 6"/>
              <p:cNvPicPr>
                <a:picLocks noChangeAspect="1"/>
              </p:cNvPicPr>
              <p:nvPr/>
            </p:nvPicPr>
            <p:blipFill>
              <a:blip r:embed="rId3">
                <a:biLevel thresh="25000"/>
              </a:blip>
              <a:stretch>
                <a:fillRect/>
              </a:stretch>
            </p:blipFill>
            <p:spPr>
              <a:xfrm>
                <a:off x="5857719" y="3005203"/>
                <a:ext cx="576373" cy="572607"/>
              </a:xfrm>
              <a:prstGeom prst="rect">
                <a:avLst/>
              </a:prstGeom>
            </p:spPr>
          </p:pic>
          <p:sp>
            <p:nvSpPr>
              <p:cNvPr id="12" name="TextBox 11"/>
              <p:cNvSpPr txBox="1"/>
              <p:nvPr/>
            </p:nvSpPr>
            <p:spPr>
              <a:xfrm>
                <a:off x="5692095" y="361003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grpSp>
        <p:grpSp>
          <p:nvGrpSpPr>
            <p:cNvPr id="29" name="Group 28"/>
            <p:cNvGrpSpPr/>
            <p:nvPr/>
          </p:nvGrpSpPr>
          <p:grpSpPr>
            <a:xfrm>
              <a:off x="704438" y="3033136"/>
              <a:ext cx="1498102" cy="1214142"/>
              <a:chOff x="704438" y="3033136"/>
              <a:chExt cx="1498102" cy="1214142"/>
            </a:xfrm>
          </p:grpSpPr>
          <p:pic>
            <p:nvPicPr>
              <p:cNvPr id="5" name="Picture 4"/>
              <p:cNvPicPr>
                <a:picLocks noChangeAspect="1"/>
              </p:cNvPicPr>
              <p:nvPr/>
            </p:nvPicPr>
            <p:blipFill>
              <a:blip r:embed="rId4">
                <a:biLevel thresh="25000"/>
              </a:blip>
              <a:stretch>
                <a:fillRect/>
              </a:stretch>
            </p:blipFill>
            <p:spPr>
              <a:xfrm>
                <a:off x="1193419" y="3033136"/>
                <a:ext cx="520141" cy="516741"/>
              </a:xfrm>
              <a:prstGeom prst="rect">
                <a:avLst/>
              </a:prstGeom>
            </p:spPr>
          </p:pic>
          <p:sp>
            <p:nvSpPr>
              <p:cNvPr id="2" name="TextBox 1"/>
              <p:cNvSpPr txBox="1"/>
              <p:nvPr/>
            </p:nvSpPr>
            <p:spPr>
              <a:xfrm>
                <a:off x="704438" y="3600947"/>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grpSp>
        <p:grpSp>
          <p:nvGrpSpPr>
            <p:cNvPr id="31" name="Group 30"/>
            <p:cNvGrpSpPr/>
            <p:nvPr/>
          </p:nvGrpSpPr>
          <p:grpSpPr>
            <a:xfrm>
              <a:off x="4494470" y="2991238"/>
              <a:ext cx="604489" cy="985161"/>
              <a:chOff x="4494470" y="2991238"/>
              <a:chExt cx="604489" cy="985161"/>
            </a:xfrm>
          </p:grpSpPr>
          <p:pic>
            <p:nvPicPr>
              <p:cNvPr id="6" name="Picture 5"/>
              <p:cNvPicPr>
                <a:picLocks noChangeAspect="1"/>
              </p:cNvPicPr>
              <p:nvPr/>
            </p:nvPicPr>
            <p:blipFill>
              <a:blip r:embed="rId5">
                <a:biLevel thresh="25000"/>
              </a:blip>
              <a:stretch>
                <a:fillRect/>
              </a:stretch>
            </p:blipFill>
            <p:spPr>
              <a:xfrm>
                <a:off x="4494470" y="2991238"/>
                <a:ext cx="604489" cy="600537"/>
              </a:xfrm>
              <a:prstGeom prst="rect">
                <a:avLst/>
              </a:prstGeom>
            </p:spPr>
          </p:pic>
          <p:sp>
            <p:nvSpPr>
              <p:cNvPr id="3" name="TextBox 2"/>
              <p:cNvSpPr txBox="1"/>
              <p:nvPr/>
            </p:nvSpPr>
            <p:spPr>
              <a:xfrm>
                <a:off x="4557706" y="3607067"/>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grpSp>
        <p:grpSp>
          <p:nvGrpSpPr>
            <p:cNvPr id="33" name="Group 32"/>
            <p:cNvGrpSpPr/>
            <p:nvPr/>
          </p:nvGrpSpPr>
          <p:grpSpPr>
            <a:xfrm>
              <a:off x="7192859" y="3019169"/>
              <a:ext cx="1132233" cy="960193"/>
              <a:chOff x="7192859" y="3019169"/>
              <a:chExt cx="1132233" cy="960193"/>
            </a:xfrm>
          </p:grpSpPr>
          <p:pic>
            <p:nvPicPr>
              <p:cNvPr id="9" name="Picture 8"/>
              <p:cNvPicPr>
                <a:picLocks noChangeAspect="1"/>
              </p:cNvPicPr>
              <p:nvPr/>
            </p:nvPicPr>
            <p:blipFill>
              <a:blip r:embed="rId6">
                <a:biLevel thresh="25000"/>
              </a:blip>
              <a:stretch>
                <a:fillRect/>
              </a:stretch>
            </p:blipFill>
            <p:spPr>
              <a:xfrm>
                <a:off x="7519991" y="3019169"/>
                <a:ext cx="477968" cy="544674"/>
              </a:xfrm>
              <a:prstGeom prst="rect">
                <a:avLst/>
              </a:prstGeom>
            </p:spPr>
          </p:pic>
          <p:sp>
            <p:nvSpPr>
              <p:cNvPr id="13" name="TextBox 12"/>
              <p:cNvSpPr txBox="1"/>
              <p:nvPr/>
            </p:nvSpPr>
            <p:spPr>
              <a:xfrm>
                <a:off x="7192859" y="361003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grpSp>
        <p:grpSp>
          <p:nvGrpSpPr>
            <p:cNvPr id="30" name="Group 29"/>
            <p:cNvGrpSpPr/>
            <p:nvPr/>
          </p:nvGrpSpPr>
          <p:grpSpPr>
            <a:xfrm>
              <a:off x="2798555" y="3075034"/>
              <a:ext cx="1130438" cy="894732"/>
              <a:chOff x="2798555" y="3075034"/>
              <a:chExt cx="1130438" cy="894732"/>
            </a:xfrm>
          </p:grpSpPr>
          <p:pic>
            <p:nvPicPr>
              <p:cNvPr id="10" name="Picture 9"/>
              <p:cNvPicPr>
                <a:picLocks noChangeAspect="1"/>
              </p:cNvPicPr>
              <p:nvPr/>
            </p:nvPicPr>
            <p:blipFill>
              <a:blip r:embed="rId7">
                <a:biLevel thresh="25000"/>
              </a:blip>
              <a:stretch>
                <a:fillRect/>
              </a:stretch>
            </p:blipFill>
            <p:spPr>
              <a:xfrm>
                <a:off x="3082617" y="3075034"/>
                <a:ext cx="562315" cy="432945"/>
              </a:xfrm>
              <a:prstGeom prst="rect">
                <a:avLst/>
              </a:prstGeom>
            </p:spPr>
          </p:pic>
          <p:sp>
            <p:nvSpPr>
              <p:cNvPr id="14" name="TextBox 13"/>
              <p:cNvSpPr txBox="1"/>
              <p:nvPr/>
            </p:nvSpPr>
            <p:spPr>
              <a:xfrm>
                <a:off x="2798555" y="3600434"/>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grpSp>
        <p:grpSp>
          <p:nvGrpSpPr>
            <p:cNvPr id="34" name="Group 33"/>
            <p:cNvGrpSpPr/>
            <p:nvPr/>
          </p:nvGrpSpPr>
          <p:grpSpPr>
            <a:xfrm>
              <a:off x="8918233" y="3012187"/>
              <a:ext cx="1065292" cy="971439"/>
              <a:chOff x="8918233" y="3012187"/>
              <a:chExt cx="1065292" cy="971439"/>
            </a:xfrm>
          </p:grpSpPr>
          <p:pic>
            <p:nvPicPr>
              <p:cNvPr id="8" name="Picture 7"/>
              <p:cNvPicPr>
                <a:picLocks noChangeAspect="1"/>
              </p:cNvPicPr>
              <p:nvPr/>
            </p:nvPicPr>
            <p:blipFill>
              <a:blip r:embed="rId8">
                <a:biLevel thresh="25000"/>
              </a:blip>
              <a:stretch>
                <a:fillRect/>
              </a:stretch>
            </p:blipFill>
            <p:spPr>
              <a:xfrm>
                <a:off x="9148635" y="3012187"/>
                <a:ext cx="604489" cy="558639"/>
              </a:xfrm>
              <a:prstGeom prst="rect">
                <a:avLst/>
              </a:prstGeom>
            </p:spPr>
          </p:pic>
          <p:sp>
            <p:nvSpPr>
              <p:cNvPr id="16" name="Rectangle 15"/>
              <p:cNvSpPr/>
              <p:nvPr/>
            </p:nvSpPr>
            <p:spPr>
              <a:xfrm>
                <a:off x="8918233" y="3614294"/>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grpSp>
        <p:grpSp>
          <p:nvGrpSpPr>
            <p:cNvPr id="35" name="Group 34"/>
            <p:cNvGrpSpPr/>
            <p:nvPr/>
          </p:nvGrpSpPr>
          <p:grpSpPr>
            <a:xfrm>
              <a:off x="10575675" y="3010480"/>
              <a:ext cx="548548" cy="965919"/>
              <a:chOff x="10575675" y="3010480"/>
              <a:chExt cx="548548" cy="965919"/>
            </a:xfrm>
          </p:grpSpPr>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26081" y="3010480"/>
                <a:ext cx="447737" cy="562053"/>
              </a:xfrm>
              <a:prstGeom prst="rect">
                <a:avLst/>
              </a:prstGeom>
            </p:spPr>
          </p:pic>
          <p:sp>
            <p:nvSpPr>
              <p:cNvPr id="27" name="TextBox 26"/>
              <p:cNvSpPr txBox="1"/>
              <p:nvPr/>
            </p:nvSpPr>
            <p:spPr>
              <a:xfrm>
                <a:off x="10575675" y="3607067"/>
                <a:ext cx="548548" cy="369332"/>
              </a:xfrm>
              <a:prstGeom prst="rect">
                <a:avLst/>
              </a:prstGeom>
              <a:noFill/>
            </p:spPr>
            <p:txBody>
              <a:bodyPr wrap="none" rtlCol="0">
                <a:spAutoFit/>
              </a:bodyPr>
              <a:lstStyle/>
              <a:p>
                <a:r>
                  <a:rPr lang="en-US" dirty="0">
                    <a:solidFill>
                      <a:prstClr val="white"/>
                    </a:solidFill>
                  </a:rPr>
                  <a:t>FTP</a:t>
                </a:r>
              </a:p>
            </p:txBody>
          </p:sp>
        </p:grpSp>
      </p:grpSp>
      <p:sp>
        <p:nvSpPr>
          <p:cNvPr id="37" name="TextBox 36"/>
          <p:cNvSpPr txBox="1"/>
          <p:nvPr/>
        </p:nvSpPr>
        <p:spPr>
          <a:xfrm>
            <a:off x="125129" y="2465545"/>
            <a:ext cx="12066871" cy="769441"/>
          </a:xfrm>
          <a:prstGeom prst="rect">
            <a:avLst/>
          </a:prstGeom>
          <a:noFill/>
        </p:spPr>
        <p:txBody>
          <a:bodyPr wrap="square" rtlCol="0">
            <a:spAutoFit/>
          </a:bodyPr>
          <a:lstStyle/>
          <a:p>
            <a:pPr algn="ctr"/>
            <a:r>
              <a:rPr lang="en-US" sz="4400" b="1" dirty="0">
                <a:solidFill>
                  <a:prstClr val="white"/>
                </a:solidFill>
              </a:rPr>
              <a:t>Choose your own Adventure!</a:t>
            </a:r>
          </a:p>
        </p:txBody>
      </p:sp>
    </p:spTree>
    <p:extLst>
      <p:ext uri="{BB962C8B-B14F-4D97-AF65-F5344CB8AC3E}">
        <p14:creationId xmlns:p14="http://schemas.microsoft.com/office/powerpoint/2010/main" val="2210986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6719</TotalTime>
  <Words>980</Words>
  <Application>Microsoft Office PowerPoint</Application>
  <PresentationFormat>Widescreen</PresentationFormat>
  <Paragraphs>244</Paragraphs>
  <Slides>52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メイリオ</vt:lpstr>
      <vt:lpstr>Arial</vt:lpstr>
      <vt:lpstr>Calibri</vt:lpstr>
      <vt:lpstr>Consolas</vt:lpstr>
      <vt:lpstr>Segoe UI</vt:lpstr>
      <vt:lpstr>Segoe UI Light</vt:lpstr>
      <vt:lpstr>Wingdings</vt:lpstr>
      <vt:lpstr>Azure Medium</vt:lpstr>
      <vt:lpstr>Azure Websites</vt:lpstr>
      <vt:lpstr>Agenda</vt:lpstr>
      <vt:lpstr>PowerPoint Presentation</vt:lpstr>
      <vt:lpstr>Demo</vt:lpstr>
      <vt:lpstr>PowerPoint Presentation</vt:lpstr>
      <vt:lpstr>Demo</vt:lpstr>
      <vt:lpstr>Visual Studio + Azure Websites</vt:lpstr>
      <vt:lpstr>Demo</vt:lpstr>
      <vt:lpstr>PowerPoint Presentation</vt:lpstr>
      <vt:lpstr>PowerPoint Presentation</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Site Slots</vt:lpstr>
      <vt:lpstr>PowerPoint Presentation</vt:lpstr>
      <vt:lpstr>PowerPoint Presentation</vt:lpstr>
      <vt:lpstr>PowerPoint Presentation</vt:lpstr>
      <vt:lpstr>PowerPoint Presentation</vt:lpstr>
      <vt:lpstr>Web Jobs</vt:lpstr>
      <vt:lpstr>PowerPoint Presentation</vt:lpstr>
      <vt:lpstr>PowerPoint Presentation</vt:lpstr>
      <vt:lpstr>Traffic Manager</vt:lpstr>
      <vt:lpstr>PowerPoint Presentation</vt:lpstr>
      <vt:lpstr>Intelligent customer routing with Traffic Manager</vt:lpstr>
      <vt:lpstr>Intelligent customer routing with Traffic Manager</vt:lpstr>
      <vt:lpstr>Backup</vt:lpstr>
      <vt:lpstr>PowerPoint Presentation</vt:lpstr>
      <vt:lpstr>Hybrid Connections</vt:lpstr>
      <vt:lpstr>PowerPoint Presentation</vt:lpstr>
      <vt:lpstr>Redis Cache</vt:lpstr>
      <vt:lpstr>PowerPoint Presentation</vt:lpstr>
      <vt:lpstr>Demo</vt:lpstr>
      <vt:lpstr>Application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319</cp:revision>
  <cp:lastPrinted>2014-03-26T17:46:13Z</cp:lastPrinted>
  <dcterms:created xsi:type="dcterms:W3CDTF">2014-03-19T23:21:38Z</dcterms:created>
  <dcterms:modified xsi:type="dcterms:W3CDTF">2014-07-21T18:18:45Z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