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0"/>
  </p:notesMasterIdLst>
  <p:sldIdLst>
    <p:sldId id="256" r:id="rId5"/>
    <p:sldId id="575" r:id="rId6"/>
    <p:sldId id="576" r:id="rId7"/>
    <p:sldId id="544" r:id="rId8"/>
    <p:sldId id="546" r:id="rId9"/>
    <p:sldId id="547" r:id="rId10"/>
    <p:sldId id="548" r:id="rId11"/>
    <p:sldId id="549" r:id="rId12"/>
    <p:sldId id="550" r:id="rId13"/>
    <p:sldId id="551" r:id="rId14"/>
    <p:sldId id="553" r:id="rId15"/>
    <p:sldId id="571" r:id="rId16"/>
    <p:sldId id="555" r:id="rId17"/>
    <p:sldId id="556" r:id="rId18"/>
    <p:sldId id="557" r:id="rId19"/>
    <p:sldId id="558" r:id="rId20"/>
    <p:sldId id="572" r:id="rId21"/>
    <p:sldId id="560" r:id="rId22"/>
    <p:sldId id="561" r:id="rId23"/>
    <p:sldId id="562" r:id="rId24"/>
    <p:sldId id="563" r:id="rId25"/>
    <p:sldId id="564" r:id="rId26"/>
    <p:sldId id="565" r:id="rId27"/>
    <p:sldId id="615" r:id="rId28"/>
    <p:sldId id="620" r:id="rId29"/>
    <p:sldId id="621" r:id="rId30"/>
    <p:sldId id="522" r:id="rId31"/>
    <p:sldId id="523" r:id="rId32"/>
    <p:sldId id="524" r:id="rId33"/>
    <p:sldId id="525" r:id="rId34"/>
    <p:sldId id="526" r:id="rId35"/>
    <p:sldId id="527" r:id="rId36"/>
    <p:sldId id="528" r:id="rId37"/>
    <p:sldId id="542" r:id="rId38"/>
    <p:sldId id="530" r:id="rId39"/>
    <p:sldId id="531" r:id="rId40"/>
    <p:sldId id="532" r:id="rId41"/>
    <p:sldId id="534" r:id="rId42"/>
    <p:sldId id="535" r:id="rId43"/>
    <p:sldId id="536" r:id="rId44"/>
    <p:sldId id="537" r:id="rId45"/>
    <p:sldId id="543" r:id="rId46"/>
    <p:sldId id="539" r:id="rId47"/>
    <p:sldId id="540" r:id="rId48"/>
    <p:sldId id="541" r:id="rId49"/>
    <p:sldId id="586" r:id="rId50"/>
    <p:sldId id="587" r:id="rId51"/>
    <p:sldId id="588" r:id="rId52"/>
    <p:sldId id="589" r:id="rId53"/>
    <p:sldId id="590" r:id="rId54"/>
    <p:sldId id="591" r:id="rId55"/>
    <p:sldId id="592" r:id="rId56"/>
    <p:sldId id="593" r:id="rId57"/>
    <p:sldId id="594" r:id="rId58"/>
    <p:sldId id="595" r:id="rId59"/>
    <p:sldId id="596" r:id="rId60"/>
    <p:sldId id="597" r:id="rId61"/>
    <p:sldId id="598" r:id="rId62"/>
    <p:sldId id="599" r:id="rId63"/>
    <p:sldId id="600" r:id="rId64"/>
    <p:sldId id="612" r:id="rId65"/>
    <p:sldId id="617" r:id="rId66"/>
    <p:sldId id="614" r:id="rId67"/>
    <p:sldId id="605" r:id="rId68"/>
    <p:sldId id="609" r:id="rId69"/>
    <p:sldId id="611" r:id="rId70"/>
    <p:sldId id="606" r:id="rId71"/>
    <p:sldId id="607" r:id="rId72"/>
    <p:sldId id="608" r:id="rId73"/>
    <p:sldId id="533" r:id="rId74"/>
    <p:sldId id="577" r:id="rId75"/>
    <p:sldId id="579" r:id="rId76"/>
    <p:sldId id="580" r:id="rId77"/>
    <p:sldId id="581" r:id="rId78"/>
    <p:sldId id="582" r:id="rId79"/>
    <p:sldId id="583" r:id="rId80"/>
    <p:sldId id="584" r:id="rId81"/>
    <p:sldId id="585" r:id="rId82"/>
    <p:sldId id="619" r:id="rId83"/>
    <p:sldId id="337" r:id="rId84"/>
    <p:sldId id="496" r:id="rId85"/>
    <p:sldId id="492" r:id="rId86"/>
    <p:sldId id="495" r:id="rId87"/>
    <p:sldId id="573" r:id="rId88"/>
    <p:sldId id="574" r:id="rId8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714972-6486-4087-9E5C-8365BEAF11E5}">
          <p14:sldIdLst>
            <p14:sldId id="256"/>
          </p14:sldIdLst>
        </p14:section>
        <p14:section name="SQL Database" id="{6788CFD5-1B7A-4072-BEB9-1342AF89675A}">
          <p14:sldIdLst>
            <p14:sldId id="575"/>
            <p14:sldId id="576"/>
            <p14:sldId id="544"/>
            <p14:sldId id="546"/>
            <p14:sldId id="547"/>
            <p14:sldId id="548"/>
            <p14:sldId id="549"/>
            <p14:sldId id="550"/>
            <p14:sldId id="551"/>
            <p14:sldId id="553"/>
            <p14:sldId id="571"/>
            <p14:sldId id="555"/>
            <p14:sldId id="556"/>
            <p14:sldId id="557"/>
            <p14:sldId id="558"/>
            <p14:sldId id="572"/>
            <p14:sldId id="560"/>
            <p14:sldId id="561"/>
            <p14:sldId id="562"/>
            <p14:sldId id="563"/>
            <p14:sldId id="564"/>
            <p14:sldId id="565"/>
          </p14:sldIdLst>
        </p14:section>
        <p14:section name="SQL IaaS" id="{F408553B-F18D-4720-BAEF-52AD7167790C}">
          <p14:sldIdLst>
            <p14:sldId id="615"/>
            <p14:sldId id="620"/>
            <p14:sldId id="621"/>
          </p14:sldIdLst>
        </p14:section>
        <p14:section name="Azure Storage Files" id="{7BD6A192-62CA-4EE0-8220-83920A3420D7}">
          <p14:sldIdLst>
            <p14:sldId id="522"/>
            <p14:sldId id="523"/>
            <p14:sldId id="524"/>
            <p14:sldId id="525"/>
            <p14:sldId id="526"/>
            <p14:sldId id="527"/>
            <p14:sldId id="528"/>
            <p14:sldId id="542"/>
            <p14:sldId id="530"/>
            <p14:sldId id="531"/>
            <p14:sldId id="532"/>
            <p14:sldId id="534"/>
            <p14:sldId id="535"/>
            <p14:sldId id="536"/>
            <p14:sldId id="537"/>
            <p14:sldId id="543"/>
            <p14:sldId id="539"/>
            <p14:sldId id="540"/>
            <p14:sldId id="541"/>
          </p14:sldIdLst>
        </p14:section>
        <p14:section name="Blob Storage" id="{9537C4D5-6085-485D-980C-7A4EE7AE1F14}">
          <p14:sldIdLst>
            <p14:sldId id="586"/>
            <p14:sldId id="587"/>
            <p14:sldId id="588"/>
            <p14:sldId id="589"/>
            <p14:sldId id="590"/>
            <p14:sldId id="591"/>
            <p14:sldId id="592"/>
            <p14:sldId id="593"/>
            <p14:sldId id="594"/>
            <p14:sldId id="595"/>
            <p14:sldId id="596"/>
            <p14:sldId id="597"/>
            <p14:sldId id="598"/>
            <p14:sldId id="599"/>
            <p14:sldId id="600"/>
          </p14:sldIdLst>
        </p14:section>
        <p14:section name="NoSql" id="{162625D5-9FAE-4661-95B9-A7DD0CC74EB7}">
          <p14:sldIdLst>
            <p14:sldId id="612"/>
            <p14:sldId id="617"/>
            <p14:sldId id="614"/>
          </p14:sldIdLst>
        </p14:section>
        <p14:section name="Queues" id="{0F6597B3-7F0A-4FCA-8DD0-560CE2292A49}">
          <p14:sldIdLst>
            <p14:sldId id="605"/>
            <p14:sldId id="609"/>
            <p14:sldId id="611"/>
            <p14:sldId id="606"/>
            <p14:sldId id="607"/>
            <p14:sldId id="608"/>
          </p14:sldIdLst>
        </p14:section>
        <p14:section name="Tables" id="{CF6DFC42-D1C6-4C1D-8417-D121290B8A38}">
          <p14:sldIdLst>
            <p14:sldId id="533"/>
            <p14:sldId id="577"/>
            <p14:sldId id="579"/>
            <p14:sldId id="580"/>
            <p14:sldId id="581"/>
            <p14:sldId id="582"/>
            <p14:sldId id="583"/>
            <p14:sldId id="584"/>
            <p14:sldId id="585"/>
          </p14:sldIdLst>
        </p14:section>
        <p14:section name="Close" id="{00D3D8B1-E403-4E21-9A68-5DB578B087B8}">
          <p14:sldIdLst>
            <p14:sldId id="619"/>
          </p14:sldIdLst>
        </p14:section>
        <p14:section name="format" id="{FD6797D5-E70A-4ED9-93AC-7D33CDAA9F17}">
          <p14:sldIdLst>
            <p14:sldId id="337"/>
            <p14:sldId id="496"/>
            <p14:sldId id="492"/>
            <p14:sldId id="495"/>
            <p14:sldId id="573"/>
            <p14:sldId id="5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6C"/>
    <a:srgbClr val="081C23"/>
    <a:srgbClr val="F15A29"/>
    <a:srgbClr val="92D050"/>
    <a:srgbClr val="AC75D5"/>
    <a:srgbClr val="7F498F"/>
    <a:srgbClr val="D5B8EA"/>
    <a:srgbClr val="0075C9"/>
    <a:srgbClr val="000000"/>
    <a:srgbClr val="1D4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76643" autoAdjust="0"/>
  </p:normalViewPr>
  <p:slideViewPr>
    <p:cSldViewPr snapToGrid="0">
      <p:cViewPr varScale="1">
        <p:scale>
          <a:sx n="101" d="100"/>
          <a:sy n="101" d="100"/>
        </p:scale>
        <p:origin x="198" y="114"/>
      </p:cViewPr>
      <p:guideLst/>
    </p:cSldViewPr>
  </p:slideViewPr>
  <p:notesTextViewPr>
    <p:cViewPr>
      <p:scale>
        <a:sx n="3" d="2"/>
        <a:sy n="3" d="2"/>
      </p:scale>
      <p:origin x="0" y="0"/>
    </p:cViewPr>
  </p:notesTextViewPr>
  <p:sorterViewPr>
    <p:cViewPr>
      <p:scale>
        <a:sx n="61" d="100"/>
        <a:sy n="61" d="100"/>
      </p:scale>
      <p:origin x="0" y="-5741"/>
    </p:cViewPr>
  </p:sorterViewPr>
  <p:notesViewPr>
    <p:cSldViewPr snapToGrid="0">
      <p:cViewPr varScale="1">
        <p:scale>
          <a:sx n="59" d="100"/>
          <a:sy n="59" d="100"/>
        </p:scale>
        <p:origin x="3269"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B1662F-7421-4F7B-A5C0-57390BFE577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4B70E5F-85FA-42B8-A7FE-FD42B697C579}">
      <dgm:prSet/>
      <dgm:spPr/>
      <dgm:t>
        <a:bodyPr/>
        <a:lstStyle/>
        <a:p>
          <a:pPr rtl="0"/>
          <a:r>
            <a:rPr lang="en-US" smtClean="0"/>
            <a:t>SQL Database</a:t>
          </a:r>
          <a:endParaRPr lang="en-US"/>
        </a:p>
      </dgm:t>
    </dgm:pt>
    <dgm:pt modelId="{606FCD52-B795-4D11-9A2E-065852207DB8}" type="parTrans" cxnId="{F059DFAD-3473-4686-92B5-8534745B486F}">
      <dgm:prSet/>
      <dgm:spPr/>
      <dgm:t>
        <a:bodyPr/>
        <a:lstStyle/>
        <a:p>
          <a:endParaRPr lang="en-US"/>
        </a:p>
      </dgm:t>
    </dgm:pt>
    <dgm:pt modelId="{799BB488-3E9F-4420-817A-B2F52C536B57}" type="sibTrans" cxnId="{F059DFAD-3473-4686-92B5-8534745B486F}">
      <dgm:prSet/>
      <dgm:spPr/>
      <dgm:t>
        <a:bodyPr/>
        <a:lstStyle/>
        <a:p>
          <a:endParaRPr lang="en-US"/>
        </a:p>
      </dgm:t>
    </dgm:pt>
    <dgm:pt modelId="{F5192B22-188D-4905-865D-FB0F06FA51E5}">
      <dgm:prSet/>
      <dgm:spPr/>
      <dgm:t>
        <a:bodyPr/>
        <a:lstStyle/>
        <a:p>
          <a:pPr rtl="0"/>
          <a:r>
            <a:rPr lang="en-US" dirty="0" smtClean="0"/>
            <a:t>SQL on </a:t>
          </a:r>
          <a:r>
            <a:rPr lang="en-US" dirty="0" err="1" smtClean="0"/>
            <a:t>IaaS</a:t>
          </a:r>
          <a:endParaRPr lang="en-US" dirty="0"/>
        </a:p>
      </dgm:t>
    </dgm:pt>
    <dgm:pt modelId="{F3897636-FAF3-4731-A778-8862D438D943}" type="parTrans" cxnId="{BF56899C-E163-4BDC-B41F-D3BEBE6D497E}">
      <dgm:prSet/>
      <dgm:spPr/>
      <dgm:t>
        <a:bodyPr/>
        <a:lstStyle/>
        <a:p>
          <a:endParaRPr lang="en-US"/>
        </a:p>
      </dgm:t>
    </dgm:pt>
    <dgm:pt modelId="{099547DA-0E7A-45EB-BC6D-7C666533B622}" type="sibTrans" cxnId="{BF56899C-E163-4BDC-B41F-D3BEBE6D497E}">
      <dgm:prSet/>
      <dgm:spPr/>
      <dgm:t>
        <a:bodyPr/>
        <a:lstStyle/>
        <a:p>
          <a:endParaRPr lang="en-US"/>
        </a:p>
      </dgm:t>
    </dgm:pt>
    <dgm:pt modelId="{406F4984-FC10-4787-B966-9284F3C31374}">
      <dgm:prSet/>
      <dgm:spPr/>
      <dgm:t>
        <a:bodyPr/>
        <a:lstStyle/>
        <a:p>
          <a:pPr rtl="0"/>
          <a:r>
            <a:rPr lang="en-US" dirty="0" smtClean="0"/>
            <a:t>NoSQL</a:t>
          </a:r>
          <a:endParaRPr lang="en-US" dirty="0"/>
        </a:p>
      </dgm:t>
    </dgm:pt>
    <dgm:pt modelId="{3F975BDF-E6C5-4FF7-941D-22B1C67CCF5E}" type="parTrans" cxnId="{D3733545-5E00-4060-AC91-873C54B6CBFE}">
      <dgm:prSet/>
      <dgm:spPr/>
      <dgm:t>
        <a:bodyPr/>
        <a:lstStyle/>
        <a:p>
          <a:endParaRPr lang="en-US"/>
        </a:p>
      </dgm:t>
    </dgm:pt>
    <dgm:pt modelId="{D903C70D-0EED-4CB0-A037-F96A76E4220B}" type="sibTrans" cxnId="{D3733545-5E00-4060-AC91-873C54B6CBFE}">
      <dgm:prSet/>
      <dgm:spPr/>
      <dgm:t>
        <a:bodyPr/>
        <a:lstStyle/>
        <a:p>
          <a:endParaRPr lang="en-US"/>
        </a:p>
      </dgm:t>
    </dgm:pt>
    <dgm:pt modelId="{EE04E910-B718-41E3-981F-4497DB1B9065}">
      <dgm:prSet/>
      <dgm:spPr/>
      <dgm:t>
        <a:bodyPr/>
        <a:lstStyle/>
        <a:p>
          <a:pPr rtl="0"/>
          <a:r>
            <a:rPr lang="en-US" smtClean="0"/>
            <a:t>Blobs</a:t>
          </a:r>
          <a:endParaRPr lang="en-US"/>
        </a:p>
      </dgm:t>
    </dgm:pt>
    <dgm:pt modelId="{31407110-DF65-4B9B-B7A2-BAE86FB77B68}" type="parTrans" cxnId="{883833EF-0D1A-4B8D-8E58-0F9245186DA6}">
      <dgm:prSet/>
      <dgm:spPr/>
      <dgm:t>
        <a:bodyPr/>
        <a:lstStyle/>
        <a:p>
          <a:endParaRPr lang="en-US"/>
        </a:p>
      </dgm:t>
    </dgm:pt>
    <dgm:pt modelId="{6B02695B-3EBB-40B6-A59E-64EE79F93842}" type="sibTrans" cxnId="{883833EF-0D1A-4B8D-8E58-0F9245186DA6}">
      <dgm:prSet/>
      <dgm:spPr/>
      <dgm:t>
        <a:bodyPr/>
        <a:lstStyle/>
        <a:p>
          <a:endParaRPr lang="en-US"/>
        </a:p>
      </dgm:t>
    </dgm:pt>
    <dgm:pt modelId="{DA5427AB-9FDE-421B-AE3A-29752E2815AA}">
      <dgm:prSet/>
      <dgm:spPr/>
      <dgm:t>
        <a:bodyPr/>
        <a:lstStyle/>
        <a:p>
          <a:pPr rtl="0"/>
          <a:r>
            <a:rPr lang="en-US" dirty="0" smtClean="0"/>
            <a:t>Files</a:t>
          </a:r>
          <a:endParaRPr lang="en-US" dirty="0"/>
        </a:p>
      </dgm:t>
    </dgm:pt>
    <dgm:pt modelId="{20F29CD3-019D-480C-9159-E8BC9EB1AFEA}" type="parTrans" cxnId="{2C8B9B1D-1D0D-4E07-8B9D-46B7091EE948}">
      <dgm:prSet/>
      <dgm:spPr/>
      <dgm:t>
        <a:bodyPr/>
        <a:lstStyle/>
        <a:p>
          <a:endParaRPr lang="en-US"/>
        </a:p>
      </dgm:t>
    </dgm:pt>
    <dgm:pt modelId="{75C51E17-7A96-42B3-926B-B7744ACA8F7B}" type="sibTrans" cxnId="{2C8B9B1D-1D0D-4E07-8B9D-46B7091EE948}">
      <dgm:prSet/>
      <dgm:spPr/>
      <dgm:t>
        <a:bodyPr/>
        <a:lstStyle/>
        <a:p>
          <a:endParaRPr lang="en-US"/>
        </a:p>
      </dgm:t>
    </dgm:pt>
    <dgm:pt modelId="{2AFE754E-A9BE-43F0-99CC-FD0E25860E09}" type="pres">
      <dgm:prSet presAssocID="{FAB1662F-7421-4F7B-A5C0-57390BFE5777}" presName="diagram" presStyleCnt="0">
        <dgm:presLayoutVars>
          <dgm:dir/>
          <dgm:resizeHandles val="exact"/>
        </dgm:presLayoutVars>
      </dgm:prSet>
      <dgm:spPr/>
      <dgm:t>
        <a:bodyPr/>
        <a:lstStyle/>
        <a:p>
          <a:endParaRPr lang="en-US"/>
        </a:p>
      </dgm:t>
    </dgm:pt>
    <dgm:pt modelId="{AD9EF522-A474-43A3-8895-E1B5C946DABC}" type="pres">
      <dgm:prSet presAssocID="{74B70E5F-85FA-42B8-A7FE-FD42B697C579}" presName="node" presStyleLbl="node1" presStyleIdx="0" presStyleCnt="5">
        <dgm:presLayoutVars>
          <dgm:bulletEnabled val="1"/>
        </dgm:presLayoutVars>
      </dgm:prSet>
      <dgm:spPr/>
      <dgm:t>
        <a:bodyPr/>
        <a:lstStyle/>
        <a:p>
          <a:endParaRPr lang="en-US"/>
        </a:p>
      </dgm:t>
    </dgm:pt>
    <dgm:pt modelId="{0337DDA8-12A4-4D35-A6BA-A52F916C71F9}" type="pres">
      <dgm:prSet presAssocID="{799BB488-3E9F-4420-817A-B2F52C536B57}" presName="sibTrans" presStyleCnt="0"/>
      <dgm:spPr/>
    </dgm:pt>
    <dgm:pt modelId="{F626D2C1-E362-4EE4-A84D-3ECF9A9E587C}" type="pres">
      <dgm:prSet presAssocID="{F5192B22-188D-4905-865D-FB0F06FA51E5}" presName="node" presStyleLbl="node1" presStyleIdx="1" presStyleCnt="5">
        <dgm:presLayoutVars>
          <dgm:bulletEnabled val="1"/>
        </dgm:presLayoutVars>
      </dgm:prSet>
      <dgm:spPr/>
      <dgm:t>
        <a:bodyPr/>
        <a:lstStyle/>
        <a:p>
          <a:endParaRPr lang="en-US"/>
        </a:p>
      </dgm:t>
    </dgm:pt>
    <dgm:pt modelId="{B0E36A32-ED2F-4B07-A82C-07B5A09FFFAF}" type="pres">
      <dgm:prSet presAssocID="{099547DA-0E7A-45EB-BC6D-7C666533B622}" presName="sibTrans" presStyleCnt="0"/>
      <dgm:spPr/>
    </dgm:pt>
    <dgm:pt modelId="{97237022-73FC-449F-89C2-53EE5B01A9C2}" type="pres">
      <dgm:prSet presAssocID="{406F4984-FC10-4787-B966-9284F3C31374}" presName="node" presStyleLbl="node1" presStyleIdx="2" presStyleCnt="5">
        <dgm:presLayoutVars>
          <dgm:bulletEnabled val="1"/>
        </dgm:presLayoutVars>
      </dgm:prSet>
      <dgm:spPr/>
      <dgm:t>
        <a:bodyPr/>
        <a:lstStyle/>
        <a:p>
          <a:endParaRPr lang="en-US"/>
        </a:p>
      </dgm:t>
    </dgm:pt>
    <dgm:pt modelId="{915E3883-8312-4418-86F6-41CCC392C83A}" type="pres">
      <dgm:prSet presAssocID="{D903C70D-0EED-4CB0-A037-F96A76E4220B}" presName="sibTrans" presStyleCnt="0"/>
      <dgm:spPr/>
    </dgm:pt>
    <dgm:pt modelId="{3CD72782-970E-4CB6-8963-650DF0D8BBBC}" type="pres">
      <dgm:prSet presAssocID="{EE04E910-B718-41E3-981F-4497DB1B9065}" presName="node" presStyleLbl="node1" presStyleIdx="3" presStyleCnt="5">
        <dgm:presLayoutVars>
          <dgm:bulletEnabled val="1"/>
        </dgm:presLayoutVars>
      </dgm:prSet>
      <dgm:spPr/>
      <dgm:t>
        <a:bodyPr/>
        <a:lstStyle/>
        <a:p>
          <a:endParaRPr lang="en-US"/>
        </a:p>
      </dgm:t>
    </dgm:pt>
    <dgm:pt modelId="{B03630BE-DEDE-4E47-AC9D-BB07A95199D7}" type="pres">
      <dgm:prSet presAssocID="{6B02695B-3EBB-40B6-A59E-64EE79F93842}" presName="sibTrans" presStyleCnt="0"/>
      <dgm:spPr/>
    </dgm:pt>
    <dgm:pt modelId="{50AAB65B-8B00-4327-ABCC-127D8E5D1F77}" type="pres">
      <dgm:prSet presAssocID="{DA5427AB-9FDE-421B-AE3A-29752E2815AA}" presName="node" presStyleLbl="node1" presStyleIdx="4" presStyleCnt="5">
        <dgm:presLayoutVars>
          <dgm:bulletEnabled val="1"/>
        </dgm:presLayoutVars>
      </dgm:prSet>
      <dgm:spPr/>
      <dgm:t>
        <a:bodyPr/>
        <a:lstStyle/>
        <a:p>
          <a:endParaRPr lang="en-US"/>
        </a:p>
      </dgm:t>
    </dgm:pt>
  </dgm:ptLst>
  <dgm:cxnLst>
    <dgm:cxn modelId="{1E109AB7-2F80-4915-A155-9361AE66BCBC}" type="presOf" srcId="{DA5427AB-9FDE-421B-AE3A-29752E2815AA}" destId="{50AAB65B-8B00-4327-ABCC-127D8E5D1F77}" srcOrd="0" destOrd="0" presId="urn:microsoft.com/office/officeart/2005/8/layout/default"/>
    <dgm:cxn modelId="{4AF606E1-B163-41F5-99A4-5A1FD63BF267}" type="presOf" srcId="{EE04E910-B718-41E3-981F-4497DB1B9065}" destId="{3CD72782-970E-4CB6-8963-650DF0D8BBBC}" srcOrd="0" destOrd="0" presId="urn:microsoft.com/office/officeart/2005/8/layout/default"/>
    <dgm:cxn modelId="{883833EF-0D1A-4B8D-8E58-0F9245186DA6}" srcId="{FAB1662F-7421-4F7B-A5C0-57390BFE5777}" destId="{EE04E910-B718-41E3-981F-4497DB1B9065}" srcOrd="3" destOrd="0" parTransId="{31407110-DF65-4B9B-B7A2-BAE86FB77B68}" sibTransId="{6B02695B-3EBB-40B6-A59E-64EE79F93842}"/>
    <dgm:cxn modelId="{2C8B9B1D-1D0D-4E07-8B9D-46B7091EE948}" srcId="{FAB1662F-7421-4F7B-A5C0-57390BFE5777}" destId="{DA5427AB-9FDE-421B-AE3A-29752E2815AA}" srcOrd="4" destOrd="0" parTransId="{20F29CD3-019D-480C-9159-E8BC9EB1AFEA}" sibTransId="{75C51E17-7A96-42B3-926B-B7744ACA8F7B}"/>
    <dgm:cxn modelId="{F059DFAD-3473-4686-92B5-8534745B486F}" srcId="{FAB1662F-7421-4F7B-A5C0-57390BFE5777}" destId="{74B70E5F-85FA-42B8-A7FE-FD42B697C579}" srcOrd="0" destOrd="0" parTransId="{606FCD52-B795-4D11-9A2E-065852207DB8}" sibTransId="{799BB488-3E9F-4420-817A-B2F52C536B57}"/>
    <dgm:cxn modelId="{D3733545-5E00-4060-AC91-873C54B6CBFE}" srcId="{FAB1662F-7421-4F7B-A5C0-57390BFE5777}" destId="{406F4984-FC10-4787-B966-9284F3C31374}" srcOrd="2" destOrd="0" parTransId="{3F975BDF-E6C5-4FF7-941D-22B1C67CCF5E}" sibTransId="{D903C70D-0EED-4CB0-A037-F96A76E4220B}"/>
    <dgm:cxn modelId="{290BE47B-0E59-41B4-A6ED-E3BE92CE4EA8}" type="presOf" srcId="{406F4984-FC10-4787-B966-9284F3C31374}" destId="{97237022-73FC-449F-89C2-53EE5B01A9C2}" srcOrd="0" destOrd="0" presId="urn:microsoft.com/office/officeart/2005/8/layout/default"/>
    <dgm:cxn modelId="{BF56899C-E163-4BDC-B41F-D3BEBE6D497E}" srcId="{FAB1662F-7421-4F7B-A5C0-57390BFE5777}" destId="{F5192B22-188D-4905-865D-FB0F06FA51E5}" srcOrd="1" destOrd="0" parTransId="{F3897636-FAF3-4731-A778-8862D438D943}" sibTransId="{099547DA-0E7A-45EB-BC6D-7C666533B622}"/>
    <dgm:cxn modelId="{8EA81EAA-0C3D-4CEE-A885-57E189EB9081}" type="presOf" srcId="{74B70E5F-85FA-42B8-A7FE-FD42B697C579}" destId="{AD9EF522-A474-43A3-8895-E1B5C946DABC}" srcOrd="0" destOrd="0" presId="urn:microsoft.com/office/officeart/2005/8/layout/default"/>
    <dgm:cxn modelId="{B6E2FE99-67E3-42C4-9A6D-9AD11BF30D7C}" type="presOf" srcId="{F5192B22-188D-4905-865D-FB0F06FA51E5}" destId="{F626D2C1-E362-4EE4-A84D-3ECF9A9E587C}" srcOrd="0" destOrd="0" presId="urn:microsoft.com/office/officeart/2005/8/layout/default"/>
    <dgm:cxn modelId="{B96A1799-2D86-4AF7-A5B3-9E5BF83C3E57}" type="presOf" srcId="{FAB1662F-7421-4F7B-A5C0-57390BFE5777}" destId="{2AFE754E-A9BE-43F0-99CC-FD0E25860E09}" srcOrd="0" destOrd="0" presId="urn:microsoft.com/office/officeart/2005/8/layout/default"/>
    <dgm:cxn modelId="{6B10F417-AE09-4F98-832F-B920674F4A51}" type="presParOf" srcId="{2AFE754E-A9BE-43F0-99CC-FD0E25860E09}" destId="{AD9EF522-A474-43A3-8895-E1B5C946DABC}" srcOrd="0" destOrd="0" presId="urn:microsoft.com/office/officeart/2005/8/layout/default"/>
    <dgm:cxn modelId="{F6324F9B-14B3-4909-9C77-B58F9DF801B7}" type="presParOf" srcId="{2AFE754E-A9BE-43F0-99CC-FD0E25860E09}" destId="{0337DDA8-12A4-4D35-A6BA-A52F916C71F9}" srcOrd="1" destOrd="0" presId="urn:microsoft.com/office/officeart/2005/8/layout/default"/>
    <dgm:cxn modelId="{DB21158C-B954-42C8-AB04-4FF4C36A3911}" type="presParOf" srcId="{2AFE754E-A9BE-43F0-99CC-FD0E25860E09}" destId="{F626D2C1-E362-4EE4-A84D-3ECF9A9E587C}" srcOrd="2" destOrd="0" presId="urn:microsoft.com/office/officeart/2005/8/layout/default"/>
    <dgm:cxn modelId="{4E32AAAA-2F83-4ADC-B01D-0C95F784C2F5}" type="presParOf" srcId="{2AFE754E-A9BE-43F0-99CC-FD0E25860E09}" destId="{B0E36A32-ED2F-4B07-A82C-07B5A09FFFAF}" srcOrd="3" destOrd="0" presId="urn:microsoft.com/office/officeart/2005/8/layout/default"/>
    <dgm:cxn modelId="{5B96502A-728D-41B1-95B1-BEEDE035CCA9}" type="presParOf" srcId="{2AFE754E-A9BE-43F0-99CC-FD0E25860E09}" destId="{97237022-73FC-449F-89C2-53EE5B01A9C2}" srcOrd="4" destOrd="0" presId="urn:microsoft.com/office/officeart/2005/8/layout/default"/>
    <dgm:cxn modelId="{78523F1C-BF0B-449D-9B97-3EE35577573E}" type="presParOf" srcId="{2AFE754E-A9BE-43F0-99CC-FD0E25860E09}" destId="{915E3883-8312-4418-86F6-41CCC392C83A}" srcOrd="5" destOrd="0" presId="urn:microsoft.com/office/officeart/2005/8/layout/default"/>
    <dgm:cxn modelId="{677C2917-4819-4375-AB02-B86555BDC88F}" type="presParOf" srcId="{2AFE754E-A9BE-43F0-99CC-FD0E25860E09}" destId="{3CD72782-970E-4CB6-8963-650DF0D8BBBC}" srcOrd="6" destOrd="0" presId="urn:microsoft.com/office/officeart/2005/8/layout/default"/>
    <dgm:cxn modelId="{E106B7D7-0773-4A76-B485-8A4D2190F95D}" type="presParOf" srcId="{2AFE754E-A9BE-43F0-99CC-FD0E25860E09}" destId="{B03630BE-DEDE-4E47-AC9D-BB07A95199D7}" srcOrd="7" destOrd="0" presId="urn:microsoft.com/office/officeart/2005/8/layout/default"/>
    <dgm:cxn modelId="{9FEB5FC1-28D2-44CF-82F9-B23BE5891157}" type="presParOf" srcId="{2AFE754E-A9BE-43F0-99CC-FD0E25860E09}" destId="{50AAB65B-8B00-4327-ABCC-127D8E5D1F77}"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EF522-A474-43A3-8895-E1B5C946DABC}">
      <dsp:nvSpPr>
        <dsp:cNvPr id="0" name=""/>
        <dsp:cNvSpPr/>
      </dsp:nvSpPr>
      <dsp:spPr>
        <a:xfrm>
          <a:off x="0" y="218857"/>
          <a:ext cx="3429334" cy="20576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kern="1200" smtClean="0"/>
            <a:t>SQL Database</a:t>
          </a:r>
          <a:endParaRPr lang="en-US" sz="5400" kern="1200"/>
        </a:p>
      </dsp:txBody>
      <dsp:txXfrm>
        <a:off x="0" y="218857"/>
        <a:ext cx="3429334" cy="2057600"/>
      </dsp:txXfrm>
    </dsp:sp>
    <dsp:sp modelId="{F626D2C1-E362-4EE4-A84D-3ECF9A9E587C}">
      <dsp:nvSpPr>
        <dsp:cNvPr id="0" name=""/>
        <dsp:cNvSpPr/>
      </dsp:nvSpPr>
      <dsp:spPr>
        <a:xfrm>
          <a:off x="3772267" y="218857"/>
          <a:ext cx="3429334" cy="20576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kern="1200" dirty="0" smtClean="0"/>
            <a:t>SQL on </a:t>
          </a:r>
          <a:r>
            <a:rPr lang="en-US" sz="5400" kern="1200" dirty="0" err="1" smtClean="0"/>
            <a:t>IaaS</a:t>
          </a:r>
          <a:endParaRPr lang="en-US" sz="5400" kern="1200" dirty="0"/>
        </a:p>
      </dsp:txBody>
      <dsp:txXfrm>
        <a:off x="3772267" y="218857"/>
        <a:ext cx="3429334" cy="2057600"/>
      </dsp:txXfrm>
    </dsp:sp>
    <dsp:sp modelId="{97237022-73FC-449F-89C2-53EE5B01A9C2}">
      <dsp:nvSpPr>
        <dsp:cNvPr id="0" name=""/>
        <dsp:cNvSpPr/>
      </dsp:nvSpPr>
      <dsp:spPr>
        <a:xfrm>
          <a:off x="7544534" y="218857"/>
          <a:ext cx="3429334" cy="20576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kern="1200" dirty="0" smtClean="0"/>
            <a:t>NoSQL</a:t>
          </a:r>
          <a:endParaRPr lang="en-US" sz="5400" kern="1200" dirty="0"/>
        </a:p>
      </dsp:txBody>
      <dsp:txXfrm>
        <a:off x="7544534" y="218857"/>
        <a:ext cx="3429334" cy="2057600"/>
      </dsp:txXfrm>
    </dsp:sp>
    <dsp:sp modelId="{3CD72782-970E-4CB6-8963-650DF0D8BBBC}">
      <dsp:nvSpPr>
        <dsp:cNvPr id="0" name=""/>
        <dsp:cNvSpPr/>
      </dsp:nvSpPr>
      <dsp:spPr>
        <a:xfrm>
          <a:off x="1886133" y="2619391"/>
          <a:ext cx="3429334" cy="20576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kern="1200" smtClean="0"/>
            <a:t>Blobs</a:t>
          </a:r>
          <a:endParaRPr lang="en-US" sz="5400" kern="1200"/>
        </a:p>
      </dsp:txBody>
      <dsp:txXfrm>
        <a:off x="1886133" y="2619391"/>
        <a:ext cx="3429334" cy="2057600"/>
      </dsp:txXfrm>
    </dsp:sp>
    <dsp:sp modelId="{50AAB65B-8B00-4327-ABCC-127D8E5D1F77}">
      <dsp:nvSpPr>
        <dsp:cNvPr id="0" name=""/>
        <dsp:cNvSpPr/>
      </dsp:nvSpPr>
      <dsp:spPr>
        <a:xfrm>
          <a:off x="5658401" y="2619391"/>
          <a:ext cx="3429334" cy="20576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lvl="0" algn="ctr" defTabSz="2400300" rtl="0">
            <a:lnSpc>
              <a:spcPct val="90000"/>
            </a:lnSpc>
            <a:spcBef>
              <a:spcPct val="0"/>
            </a:spcBef>
            <a:spcAft>
              <a:spcPct val="35000"/>
            </a:spcAft>
          </a:pPr>
          <a:r>
            <a:rPr lang="en-US" sz="5400" kern="1200" dirty="0" smtClean="0"/>
            <a:t>Files</a:t>
          </a:r>
          <a:endParaRPr lang="en-US" sz="5400" kern="1200" dirty="0"/>
        </a:p>
      </dsp:txBody>
      <dsp:txXfrm>
        <a:off x="5658401" y="2619391"/>
        <a:ext cx="3429334" cy="20576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7/21/2014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47.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Microsoft’ continuous Private to Public Cloud Offering</a:t>
            </a:r>
            <a:r>
              <a:rPr lang="en-US" baseline="0" dirty="0" smtClean="0">
                <a:effectLst/>
                <a:latin typeface="Segoe UI" panose="020B0502040204020203" pitchFamily="34" charset="0"/>
              </a:rPr>
              <a:t>, but this presentation will focus on Microsoft’s relational database </a:t>
            </a:r>
            <a:r>
              <a:rPr lang="en-US" baseline="0" dirty="0" err="1" smtClean="0">
                <a:effectLst/>
                <a:latin typeface="Segoe UI" panose="020B0502040204020203" pitchFamily="34" charset="0"/>
              </a:rPr>
              <a:t>PaaS</a:t>
            </a:r>
            <a:r>
              <a:rPr lang="en-US" baseline="0" dirty="0" smtClean="0">
                <a:effectLst/>
                <a:latin typeface="Segoe UI" panose="020B0502040204020203" pitchFamily="34" charset="0"/>
              </a:rPr>
              <a:t> offering.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with new </a:t>
            </a:r>
            <a:r>
              <a:rPr lang="en-US" baseline="0" dirty="0" err="1" smtClean="0"/>
              <a:t>IaaS</a:t>
            </a:r>
            <a:r>
              <a:rPr lang="en-US" baseline="0" dirty="0" smtClean="0"/>
              <a:t> offerings that making it easier to bring this same level of trust and ease of use to the public cloud. </a:t>
            </a:r>
            <a:r>
              <a:rPr lang="en-US" sz="800" b="1" baseline="0" dirty="0" smtClean="0"/>
              <a:t>However, Windows Azure SQL Database extends SQL Server capabilities to the cloud by offering SQL Server as a relational database service.</a:t>
            </a:r>
            <a:endParaRPr lang="en-US" sz="800" dirty="0" smtClean="0">
              <a:effectLst/>
            </a:endParaRPr>
          </a:p>
          <a:p>
            <a:pPr rtl="0"/>
            <a:r>
              <a:rPr lang="en-US" sz="1000" b="1" dirty="0" smtClean="0">
                <a:effectLst/>
                <a:latin typeface="Segoe UI" panose="020B0502040204020203" pitchFamily="34" charset="0"/>
              </a:rPr>
              <a:t>Speaking Points:</a:t>
            </a:r>
            <a:endParaRPr lang="en-US" sz="1000" dirty="0" smtClean="0">
              <a:effectLst/>
            </a:endParaRPr>
          </a:p>
          <a:p>
            <a:pPr rtl="0"/>
            <a:r>
              <a:rPr lang="en-US" dirty="0" smtClean="0">
                <a:effectLst/>
                <a:latin typeface="Segoe UI" panose="020B0502040204020203" pitchFamily="34" charset="0"/>
              </a:rPr>
              <a:t>Announced</a:t>
            </a:r>
            <a:r>
              <a:rPr lang="en-US" baseline="0" dirty="0" smtClean="0">
                <a:effectLst/>
                <a:latin typeface="Segoe UI" panose="020B0502040204020203" pitchFamily="34" charset="0"/>
              </a:rPr>
              <a:t> New </a:t>
            </a:r>
            <a:r>
              <a:rPr lang="en-US" baseline="0" dirty="0" err="1" smtClean="0">
                <a:effectLst/>
                <a:latin typeface="Segoe UI" panose="020B0502040204020203" pitchFamily="34" charset="0"/>
              </a:rPr>
              <a:t>IaaS</a:t>
            </a:r>
            <a:r>
              <a:rPr lang="en-US" baseline="0" dirty="0" smtClean="0">
                <a:effectLst/>
                <a:latin typeface="Segoe UI" panose="020B0502040204020203" pitchFamily="34" charset="0"/>
              </a:rPr>
              <a:t> offering in June</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provides SQL Server as a relational service.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314597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13</a:t>
            </a:fld>
            <a:endParaRPr lang="en-US" dirty="0"/>
          </a:p>
        </p:txBody>
      </p:sp>
    </p:spTree>
    <p:extLst>
      <p:ext uri="{BB962C8B-B14F-4D97-AF65-F5344CB8AC3E}">
        <p14:creationId xmlns:p14="http://schemas.microsoft.com/office/powerpoint/2010/main" val="1236857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Point</a:t>
            </a:r>
            <a:r>
              <a:rPr lang="en-US" baseline="0" dirty="0" smtClean="0">
                <a:effectLst/>
                <a:latin typeface="Segoe UI" panose="020B0502040204020203" pitchFamily="34" charset="0"/>
              </a:rPr>
              <a:t> out that 1) The same great technologies that developers use today on-premises works with SQL Database 2) high-level differences between on-premises and SQL Database 3) SQL Database features currently unsupported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Creating,</a:t>
            </a:r>
            <a:r>
              <a:rPr lang="en-US" baseline="0" dirty="0" smtClean="0">
                <a:effectLst/>
                <a:latin typeface="Segoe UI" panose="020B0502040204020203" pitchFamily="34" charset="0"/>
              </a:rPr>
              <a:t> managing, and deploying a database in Windows Azure SQL Database isn’t difficult. The key is understanding the features that are supported and how SQL Database compares to on-premises SQL Server and the technologies that can be used with SQL Database.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baseline="0" dirty="0" smtClean="0">
                <a:effectLst/>
                <a:latin typeface="Segoe UI" panose="020B0502040204020203" pitchFamily="34" charset="0"/>
              </a:rPr>
              <a:t>The same great technologies that developers use today on-premises works with SQL Database, including developer languages, Frameworks, and Tools. </a:t>
            </a:r>
            <a:r>
              <a:rPr lang="en-US" b="1" baseline="0" dirty="0" smtClean="0">
                <a:effectLst/>
                <a:latin typeface="Segoe UI" panose="020B0502040204020203" pitchFamily="34" charset="0"/>
              </a:rPr>
              <a:t>Nothing new to learn!</a:t>
            </a:r>
            <a:endParaRPr lang="en-US" b="1" dirty="0" smtClean="0">
              <a:effectLst/>
            </a:endParaRPr>
          </a:p>
          <a:p>
            <a:pPr rtl="0"/>
            <a:r>
              <a:rPr lang="en-US" dirty="0" smtClean="0">
                <a:effectLst/>
                <a:latin typeface="Segoe UI" panose="020B0502040204020203" pitchFamily="34" charset="0"/>
              </a:rPr>
              <a:t>SQL Server Comparison</a:t>
            </a:r>
            <a:r>
              <a:rPr lang="en-US" baseline="0" dirty="0" smtClean="0">
                <a:effectLst/>
                <a:latin typeface="Segoe UI" panose="020B0502040204020203" pitchFamily="34" charset="0"/>
              </a:rPr>
              <a:t> -&gt; highlight the </a:t>
            </a:r>
            <a:r>
              <a:rPr lang="en-US" b="1" baseline="0" dirty="0" smtClean="0">
                <a:effectLst/>
                <a:latin typeface="Segoe UI" panose="020B0502040204020203" pitchFamily="34" charset="0"/>
              </a:rPr>
              <a:t>physical vs. logical</a:t>
            </a:r>
            <a:r>
              <a:rPr lang="en-US" baseline="0" dirty="0" smtClean="0">
                <a:effectLst/>
                <a:latin typeface="Segoe UI" panose="020B0502040204020203" pitchFamily="34" charset="0"/>
              </a:rPr>
              <a:t> administration. Developers and DBAs can now focus on things they love to do and not worry about the physical aspect.</a:t>
            </a:r>
          </a:p>
          <a:p>
            <a:pPr rtl="0"/>
            <a:r>
              <a:rPr lang="en-US" baseline="0" dirty="0" smtClean="0">
                <a:effectLst/>
                <a:latin typeface="Segoe UI" panose="020B0502040204020203" pitchFamily="34" charset="0"/>
              </a:rPr>
              <a:t>Features unsupported by SQL Database -&gt; Many of the unsupported features are hardware based and thus don’t need to be in SQL Database. Other features, such as encryption, are server-based and become a challenge in solving in a shared-environment.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rPr>
              <a:t>CLR data</a:t>
            </a:r>
            <a:r>
              <a:rPr lang="en-US" baseline="0" dirty="0" smtClean="0">
                <a:effectLst/>
              </a:rPr>
              <a:t> types ARE supported, SQLCLR is not yet supported. </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Backup/Restore: PIT Coming;</a:t>
            </a:r>
            <a:r>
              <a:rPr lang="en-US" baseline="0" dirty="0" smtClean="0"/>
              <a:t> Import/Export can be used for backup to BLOB storage. Third-party backup products available via </a:t>
            </a:r>
            <a:r>
              <a:rPr lang="en-US" baseline="0" dirty="0" err="1" smtClean="0"/>
              <a:t>RedGate</a:t>
            </a:r>
            <a:r>
              <a:rPr lang="en-US" baseline="0" dirty="0" smtClean="0"/>
              <a:t> and </a:t>
            </a:r>
            <a:r>
              <a:rPr lang="en-US" baseline="0" dirty="0" err="1" smtClean="0"/>
              <a:t>Enzo</a:t>
            </a:r>
            <a:r>
              <a:rPr lang="en-US" baseline="0" dirty="0" smtClean="0"/>
              <a:t>.</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Data can be stored encrypted but the encryption must be done at the application level. </a:t>
            </a:r>
          </a:p>
          <a:p>
            <a:pPr marL="0" marR="0" indent="0" algn="l" defTabSz="914363" rtl="0" eaLnBrk="1" fontAlgn="auto" latinLnBrk="0" hangingPunct="1">
              <a:lnSpc>
                <a:spcPct val="90000"/>
              </a:lnSpc>
              <a:spcBef>
                <a:spcPts val="0"/>
              </a:spcBef>
              <a:spcAft>
                <a:spcPts val="333"/>
              </a:spcAft>
              <a:buClrTx/>
              <a:buSzTx/>
              <a:buFontTx/>
              <a:buNone/>
              <a:tabLst/>
              <a:defRPr/>
            </a:pPr>
            <a:r>
              <a:rPr lang="en-US" baseline="0" dirty="0" smtClean="0"/>
              <a:t>Native encryption is being looked at.</a:t>
            </a:r>
          </a:p>
          <a:p>
            <a:pPr marL="0" marR="0" indent="0" algn="l" defTabSz="914363" rtl="0" eaLnBrk="1" fontAlgn="auto" latinLnBrk="0" hangingPunct="1">
              <a:lnSpc>
                <a:spcPct val="90000"/>
              </a:lnSpc>
              <a:spcBef>
                <a:spcPts val="0"/>
              </a:spcBef>
              <a:spcAft>
                <a:spcPts val="333"/>
              </a:spcAft>
              <a:buClrTx/>
              <a:buSzTx/>
              <a:buFontTx/>
              <a:buNone/>
              <a:tabLst/>
              <a:defRPr/>
            </a:pPr>
            <a:r>
              <a:rPr lang="en-US" b="1" baseline="0" dirty="0" smtClean="0"/>
              <a:t>**Linked Servers and Distributed Queries are now supported, </a:t>
            </a:r>
            <a:r>
              <a:rPr lang="en-US" b="0" baseline="0" dirty="0" smtClean="0"/>
              <a:t>linking a SQL Database instance from an on-premises server. Linking two SQL Database instances is </a:t>
            </a:r>
            <a:r>
              <a:rPr lang="en-US" b="0" baseline="0" smtClean="0"/>
              <a:t>NOT supported.</a:t>
            </a:r>
            <a:endParaRPr lang="en-US" b="1"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291648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set of tools </a:t>
            </a:r>
            <a:r>
              <a:rPr lang="en-US" sz="900" baseline="0" dirty="0" smtClean="0"/>
              <a:t>for developers when interacting with Windows Azure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Database Management Portal -&gt; Cross Browser, Unified Management Experience</a:t>
            </a:r>
            <a:endParaRPr lang="en-US" dirty="0" smtClean="0">
              <a:effectLst/>
            </a:endParaRPr>
          </a:p>
          <a:p>
            <a:pPr rtl="0"/>
            <a:r>
              <a:rPr lang="en-US" dirty="0" smtClean="0">
                <a:effectLst/>
                <a:latin typeface="Segoe UI" panose="020B0502040204020203" pitchFamily="34" charset="0"/>
              </a:rPr>
              <a:t>SQL Server Data Tools -&gt; Integrated Database</a:t>
            </a:r>
            <a:r>
              <a:rPr lang="en-US" baseline="0" dirty="0" smtClean="0">
                <a:effectLst/>
                <a:latin typeface="Segoe UI" panose="020B0502040204020203" pitchFamily="34" charset="0"/>
              </a:rPr>
              <a:t> Design Environment, Table Designer, Debugging, T-SQL Editor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marL="167970" indent="-167970">
              <a:buFont typeface="Arial" pitchFamily="34" charset="0"/>
              <a:buChar char="•"/>
            </a:pPr>
            <a:r>
              <a:rPr lang="en-US" sz="900" dirty="0" smtClean="0"/>
              <a:t>IntelliSense in T-SQL Editor</a:t>
            </a:r>
          </a:p>
          <a:p>
            <a:pPr marL="167970" indent="-167970">
              <a:buFont typeface="Arial" pitchFamily="34" charset="0"/>
              <a:buChar char="•"/>
            </a:pPr>
            <a:r>
              <a:rPr lang="en-US" sz="900" spc="-51" dirty="0" smtClean="0">
                <a:solidFill>
                  <a:schemeClr val="tx1"/>
                </a:solidFill>
              </a:rPr>
              <a:t>SQL Server Data Tools</a:t>
            </a:r>
            <a:endParaRPr lang="en-US" sz="900" dirty="0" smtClean="0"/>
          </a:p>
          <a:p>
            <a:pPr marL="167970" indent="-167970">
              <a:buFont typeface="Arial" pitchFamily="34" charset="0"/>
              <a:buChar char="•"/>
            </a:pPr>
            <a:r>
              <a:rPr lang="en-US" sz="900" dirty="0" smtClean="0"/>
              <a:t>Strive to make it consistent as possible</a:t>
            </a:r>
          </a:p>
          <a:p>
            <a:pPr marL="167970" indent="-167970">
              <a:buFont typeface="Arial" pitchFamily="34" charset="0"/>
              <a:buChar char="•"/>
            </a:pPr>
            <a:r>
              <a:rPr lang="en-US" sz="900" dirty="0" smtClean="0"/>
              <a:t>Intersection with the cloud</a:t>
            </a:r>
          </a:p>
          <a:p>
            <a:pPr marL="167970" indent="-167970">
              <a:buFont typeface="Arial" pitchFamily="34" charset="0"/>
              <a:buChar char="•"/>
            </a:pPr>
            <a:r>
              <a:rPr lang="en-US" sz="900" dirty="0" smtClean="0"/>
              <a:t>Bridging you to the new cloud world</a:t>
            </a:r>
          </a:p>
          <a:p>
            <a:pPr marL="167970" indent="-167970">
              <a:buFont typeface="Arial" pitchFamily="34" charset="0"/>
              <a:buChar char="•"/>
            </a:pPr>
            <a:r>
              <a:rPr lang="en-US" sz="900" dirty="0" smtClean="0"/>
              <a:t>Consistency to the new</a:t>
            </a:r>
            <a:r>
              <a:rPr lang="en-US" sz="900" baseline="0" dirty="0" smtClean="0"/>
              <a:t> developer experience</a:t>
            </a:r>
          </a:p>
          <a:p>
            <a:pPr marL="167970" indent="-167970">
              <a:buFont typeface="Arial" pitchFamily="34" charset="0"/>
              <a:buChar char="•"/>
            </a:pPr>
            <a:r>
              <a:rPr lang="en-US" sz="900" baseline="0" dirty="0" smtClean="0"/>
              <a:t>Consistency with the new cloud model</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86908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a:t>
            </a:r>
            <a:r>
              <a:rPr lang="en-US" baseline="0" dirty="0" smtClean="0">
                <a:effectLst/>
                <a:latin typeface="Segoe UI" panose="020B0502040204020203" pitchFamily="34" charset="0"/>
              </a:rPr>
              <a:t> deployment options for migrating your on-premises database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There are many ways to migrate</a:t>
            </a:r>
            <a:r>
              <a:rPr lang="en-US" baseline="0" dirty="0" smtClean="0">
                <a:effectLst/>
                <a:latin typeface="Segoe UI" panose="020B0502040204020203" pitchFamily="34" charset="0"/>
              </a:rPr>
              <a:t> your on-premises SQL Server database to Windows Azure SQL Database, but there have been great enhancements and improvements in both DAC and SSDT to dramatically improve and simplify deployment and migration options.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DAC Framework</a:t>
            </a:r>
            <a:r>
              <a:rPr lang="en-US" baseline="0" dirty="0" smtClean="0">
                <a:effectLst/>
                <a:latin typeface="Segoe UI" panose="020B0502040204020203" pitchFamily="34" charset="0"/>
              </a:rPr>
              <a:t> – A new unit of deployment called a </a:t>
            </a:r>
            <a:r>
              <a:rPr lang="en-US" baseline="0" dirty="0" err="1" smtClean="0">
                <a:effectLst/>
                <a:latin typeface="Segoe UI" panose="020B0502040204020203" pitchFamily="34" charset="0"/>
              </a:rPr>
              <a:t>bacpac</a:t>
            </a:r>
            <a:r>
              <a:rPr lang="en-US" baseline="0" dirty="0" smtClean="0">
                <a:effectLst/>
                <a:latin typeface="Segoe UI" panose="020B0502040204020203" pitchFamily="34" charset="0"/>
              </a:rPr>
              <a:t> which contains both schema AND data. </a:t>
            </a:r>
            <a:endParaRPr lang="en-US" dirty="0" smtClean="0">
              <a:effectLst/>
            </a:endParaRPr>
          </a:p>
          <a:p>
            <a:pPr rtl="0"/>
            <a:r>
              <a:rPr lang="en-US" dirty="0" smtClean="0">
                <a:effectLst/>
                <a:latin typeface="Segoe UI" panose="020B0502040204020203" pitchFamily="34" charset="0"/>
              </a:rPr>
              <a:t>SQL Server Data Tools –</a:t>
            </a:r>
            <a:r>
              <a:rPr lang="en-US" baseline="0" dirty="0" smtClean="0">
                <a:effectLst/>
                <a:latin typeface="Segoe UI" panose="020B0502040204020203" pitchFamily="34" charset="0"/>
              </a:rPr>
              <a:t> Easily determine “Azure read” status. Provide single Publish capability.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Both DAC and SSDT provide instant feedback as to the</a:t>
            </a:r>
            <a:r>
              <a:rPr lang="en-US" baseline="0" dirty="0" smtClean="0">
                <a:effectLst/>
                <a:latin typeface="Segoe UI" panose="020B0502040204020203" pitchFamily="34" charset="0"/>
              </a:rPr>
              <a:t> “azure-ready” status of your on-premises database. SSDT provides a single publish from source to destination, but DAC creates a deployment unit which can be stored in Azure storage or on-premises and used to create multiple SQL Database instances.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530781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SSMS to deploy</a:t>
            </a:r>
            <a:r>
              <a:rPr lang="en-US" baseline="0" dirty="0" smtClean="0"/>
              <a:t> DAC pack to previously provisioned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3033661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3262515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two areas where Windows Azure SQL Database can be secured.</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Security is vitally important and</a:t>
            </a:r>
            <a:r>
              <a:rPr lang="en-US" baseline="0" dirty="0" smtClean="0">
                <a:effectLst/>
              </a:rPr>
              <a:t> has not be overlooked. Windows Azure SQL Database takes security seriously.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Set security</a:t>
            </a:r>
            <a:r>
              <a:rPr lang="en-US" baseline="0" dirty="0" smtClean="0">
                <a:effectLst/>
                <a:latin typeface="Segoe UI" panose="020B0502040204020203" pitchFamily="34" charset="0"/>
              </a:rPr>
              <a:t> options on the server itself</a:t>
            </a:r>
            <a:endParaRPr lang="en-US" dirty="0" smtClean="0">
              <a:effectLst/>
            </a:endParaRPr>
          </a:p>
          <a:p>
            <a:pPr rtl="0"/>
            <a:r>
              <a:rPr lang="en-US" dirty="0" smtClean="0">
                <a:effectLst/>
                <a:latin typeface="Segoe UI" panose="020B0502040204020203" pitchFamily="34" charset="0"/>
              </a:rPr>
              <a:t>Security within the database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This</a:t>
            </a:r>
            <a:r>
              <a:rPr lang="en-US" baseline="0" dirty="0" smtClean="0">
                <a:effectLst/>
                <a:latin typeface="Segoe UI" panose="020B0502040204020203" pitchFamily="34" charset="0"/>
              </a:rPr>
              <a:t> doesn’t leave the application free of any responsibility…some settings are required to be set within the application.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897161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server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From</a:t>
            </a:r>
            <a:r>
              <a:rPr lang="en-US" baseline="0" dirty="0" smtClean="0">
                <a:effectLst/>
                <a:latin typeface="Segoe UI" panose="020B0502040204020203" pitchFamily="34" charset="0"/>
              </a:rPr>
              <a:t> the server perspective, there are several things that should be things that should be considered when managing the security of your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r>
              <a:rPr lang="en-US" dirty="0" smtClean="0"/>
              <a:t>No</a:t>
            </a:r>
            <a:r>
              <a:rPr lang="en-US" baseline="0" dirty="0" smtClean="0"/>
              <a:t> Integrated Authentication</a:t>
            </a:r>
            <a:endParaRPr lang="en-US" dirty="0" smtClean="0"/>
          </a:p>
          <a:p>
            <a:r>
              <a:rPr lang="en-US" dirty="0" smtClean="0"/>
              <a:t>Use Master to create and drop databases</a:t>
            </a:r>
          </a:p>
          <a:p>
            <a:r>
              <a:rPr lang="en-US" dirty="0" smtClean="0"/>
              <a:t>The </a:t>
            </a:r>
            <a:r>
              <a:rPr lang="en-US" b="1" dirty="0" smtClean="0"/>
              <a:t>Admin</a:t>
            </a:r>
            <a:r>
              <a:rPr lang="en-US" baseline="0" dirty="0" smtClean="0"/>
              <a:t> login (</a:t>
            </a:r>
            <a:r>
              <a:rPr lang="en-US" i="1" baseline="0" dirty="0" smtClean="0"/>
              <a:t>which was created during server provisioning</a:t>
            </a:r>
            <a:r>
              <a:rPr lang="en-US" baseline="0" dirty="0" smtClean="0"/>
              <a:t>) is equivalent to </a:t>
            </a:r>
            <a:r>
              <a:rPr lang="en-US" b="1" baseline="0" dirty="0" err="1" smtClean="0"/>
              <a:t>sa</a:t>
            </a:r>
            <a:r>
              <a:rPr lang="en-US" baseline="0" dirty="0" smtClean="0"/>
              <a:t>. It has full rights on the server (and all databases) and should only be used for administration.</a:t>
            </a:r>
          </a:p>
          <a:p>
            <a:r>
              <a:rPr lang="en-US" baseline="0" dirty="0" smtClean="0"/>
              <a:t>The </a:t>
            </a:r>
            <a:r>
              <a:rPr lang="en-US" b="1" baseline="0" dirty="0" err="1" smtClean="0"/>
              <a:t>loginmanager</a:t>
            </a:r>
            <a:r>
              <a:rPr lang="en-US" baseline="0" dirty="0" smtClean="0"/>
              <a:t> role is used for creating logins: membership in this role grants CREATE / ALTER / DROP Login privileges</a:t>
            </a:r>
          </a:p>
          <a:p>
            <a:r>
              <a:rPr lang="en-US" baseline="0" dirty="0" smtClean="0"/>
              <a:t>The </a:t>
            </a:r>
            <a:r>
              <a:rPr lang="en-US" baseline="0" dirty="0" err="1" smtClean="0"/>
              <a:t>db</a:t>
            </a:r>
            <a:r>
              <a:rPr lang="en-US" b="1" baseline="0" dirty="0" err="1" smtClean="0"/>
              <a:t>manager</a:t>
            </a:r>
            <a:r>
              <a:rPr lang="en-US" baseline="0" dirty="0" smtClean="0"/>
              <a:t> role is used for creating databases: membership in this role grants CREATE / ALTER / DROP Database privileges</a:t>
            </a: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spc="-51" dirty="0" smtClean="0"/>
              <a:t>Manage logins with  CREATE / ALTER / DROP LOGIN commands</a:t>
            </a:r>
          </a:p>
          <a:p>
            <a:pPr rtl="0"/>
            <a:r>
              <a:rPr lang="en-US" b="1" dirty="0" smtClean="0">
                <a:effectLst/>
                <a:latin typeface="Segoe UI" panose="020B0502040204020203" pitchFamily="34" charset="0"/>
              </a:rPr>
              <a:t>Notes:</a:t>
            </a:r>
            <a:endParaRPr lang="en-US" dirty="0" smtClean="0">
              <a:effectLst/>
            </a:endParaRPr>
          </a:p>
          <a:p>
            <a:pPr marL="0" marR="0" lvl="1" indent="0" algn="l" defTabSz="914363" rtl="0" eaLnBrk="1" fontAlgn="auto" latinLnBrk="0" hangingPunct="1">
              <a:lnSpc>
                <a:spcPct val="90000"/>
              </a:lnSpc>
              <a:spcBef>
                <a:spcPts val="0"/>
              </a:spcBef>
              <a:spcAft>
                <a:spcPts val="333"/>
              </a:spcAft>
              <a:buClrTx/>
              <a:buSzTx/>
              <a:buFontTx/>
              <a:buNone/>
              <a:tabLst/>
              <a:defRPr/>
            </a:pPr>
            <a:r>
              <a:rPr lang="en-US" sz="1600" dirty="0" smtClean="0"/>
              <a:t>Although the server-level principal login is not a member of the two database roles </a:t>
            </a:r>
            <a:r>
              <a:rPr lang="en-US" sz="1600" dirty="0" err="1" smtClean="0"/>
              <a:t>dbmanager</a:t>
            </a:r>
            <a:r>
              <a:rPr lang="en-US" sz="1600" dirty="0" smtClean="0"/>
              <a:t> and </a:t>
            </a:r>
            <a:r>
              <a:rPr lang="en-US" sz="1600" dirty="0" err="1" smtClean="0"/>
              <a:t>loginmanager</a:t>
            </a:r>
            <a:r>
              <a:rPr lang="en-US" sz="1600" dirty="0" smtClean="0"/>
              <a:t> in the master database, it has all permissions granted to these two roles.</a:t>
            </a: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4074636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rPr>
              <a:t>Highlight the important database security aspects and benefits of SQL Database security</a:t>
            </a: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At</a:t>
            </a:r>
            <a:r>
              <a:rPr lang="en-US" baseline="0" dirty="0" smtClean="0">
                <a:effectLst/>
                <a:latin typeface="Segoe UI" panose="020B0502040204020203" pitchFamily="34" charset="0"/>
              </a:rPr>
              <a:t> the database level, you’ll notice security similarities as that of on-premises. Much of the same security design principles that apply on-premises also apply in SQL Database.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3175" lvl="1" indent="0" defTabSz="914325">
              <a:spcBef>
                <a:spcPts val="900"/>
              </a:spcBef>
              <a:buNone/>
            </a:pPr>
            <a:r>
              <a:rPr lang="en-US" sz="1600" spc="-51" dirty="0" smtClean="0"/>
              <a:t>Logins must have an associated user account to connect to a database</a:t>
            </a:r>
          </a:p>
          <a:p>
            <a:pPr marL="3175" lvl="1" indent="0" defTabSz="914325">
              <a:spcBef>
                <a:spcPts val="900"/>
              </a:spcBef>
              <a:buNone/>
            </a:pPr>
            <a:r>
              <a:rPr lang="en-US" sz="1600" spc="-51" dirty="0" smtClean="0"/>
              <a:t>The admin login is automatically associated with a special user known as </a:t>
            </a:r>
            <a:r>
              <a:rPr lang="en-US" sz="1600" b="1" spc="-51" dirty="0" err="1" smtClean="0"/>
              <a:t>dbo</a:t>
            </a:r>
            <a:r>
              <a:rPr lang="en-US" sz="1600" spc="-51" dirty="0" smtClean="0"/>
              <a:t> (database owner)</a:t>
            </a:r>
          </a:p>
          <a:p>
            <a:pPr marL="3175" lvl="1" indent="0" defTabSz="914325">
              <a:spcBef>
                <a:spcPts val="900"/>
              </a:spcBef>
              <a:buNone/>
            </a:pPr>
            <a:r>
              <a:rPr lang="en-US" sz="1600" spc="-51" dirty="0" smtClean="0"/>
              <a:t>The </a:t>
            </a:r>
            <a:r>
              <a:rPr lang="en-US" sz="1600" spc="-51" dirty="0" err="1" smtClean="0"/>
              <a:t>dbo</a:t>
            </a:r>
            <a:r>
              <a:rPr lang="en-US" sz="1600" spc="-51" dirty="0" smtClean="0"/>
              <a:t> has full rights in the database and should only be used for administration</a:t>
            </a:r>
          </a:p>
          <a:p>
            <a:pPr marL="3175" lvl="1" indent="0" defTabSz="914325">
              <a:spcBef>
                <a:spcPts val="900"/>
              </a:spcBef>
              <a:buNone/>
            </a:pPr>
            <a:r>
              <a:rPr lang="en-US" sz="1600" spc="-51" dirty="0" smtClean="0"/>
              <a:t>Manage users with CREATE / ALTER / DROP USER commands</a:t>
            </a:r>
          </a:p>
          <a:p>
            <a:pPr marL="3175" lvl="1" indent="0" defTabSz="914325">
              <a:spcBef>
                <a:spcPts val="900"/>
              </a:spcBef>
              <a:buNone/>
            </a:pPr>
            <a:r>
              <a:rPr lang="en-US" sz="1600" spc="-51" dirty="0" smtClean="0"/>
              <a:t>Add users to system or user-defined database roles to grant privileges via </a:t>
            </a:r>
            <a:r>
              <a:rPr lang="en-US" sz="1600" spc="-51" dirty="0" err="1" smtClean="0"/>
              <a:t>sp_add_rolemember</a:t>
            </a:r>
            <a:endParaRPr lang="en-US" sz="1600" spc="-51" dirty="0" smtClean="0"/>
          </a:p>
          <a:p>
            <a:pPr marL="3175" lvl="1" indent="0" defTabSz="914325">
              <a:spcBef>
                <a:spcPts val="900"/>
              </a:spcBef>
              <a:buNone/>
            </a:pPr>
            <a:r>
              <a:rPr lang="en-US" sz="1600" spc="-51" dirty="0" smtClean="0"/>
              <a:t>Organize database objects into schema containers based upon common access control requirements, and grant privileges to schema containers instead of individual objects for better productivity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3175" lvl="1" indent="0" defTabSz="914325">
              <a:spcBef>
                <a:spcPts val="900"/>
              </a:spcBef>
              <a:buNone/>
            </a:pPr>
            <a:endParaRPr lang="en-US" sz="1600" spc="-51"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034572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Illustrate</a:t>
            </a:r>
            <a:r>
              <a:rPr lang="en-US" baseline="0" dirty="0" smtClean="0">
                <a:effectLst/>
                <a:latin typeface="Segoe UI" panose="020B0502040204020203" pitchFamily="34" charset="0"/>
              </a:rPr>
              <a:t> the how SQL Database Firewall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Transition statement(s) to setup the slide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By</a:t>
            </a:r>
            <a:r>
              <a:rPr lang="en-US" baseline="0" dirty="0" smtClean="0">
                <a:effectLst/>
                <a:latin typeface="Segoe UI" panose="020B0502040204020203" pitchFamily="34" charset="0"/>
              </a:rPr>
              <a:t> default, no-one is allowed to access the database.</a:t>
            </a:r>
          </a:p>
          <a:p>
            <a:pPr rtl="0"/>
            <a:r>
              <a:rPr lang="en-US" baseline="0" dirty="0" smtClean="0">
                <a:effectLst/>
                <a:latin typeface="Segoe UI" panose="020B0502040204020203" pitchFamily="34" charset="0"/>
              </a:rPr>
              <a:t>Server Rules enable clients to access your entire SQL Database server</a:t>
            </a:r>
          </a:p>
          <a:p>
            <a:pPr rtl="0"/>
            <a:r>
              <a:rPr lang="en-US" baseline="0" dirty="0" smtClean="0">
                <a:effectLst/>
                <a:latin typeface="Segoe UI" panose="020B0502040204020203" pitchFamily="34" charset="0"/>
              </a:rPr>
              <a:t>Database rules enable clients to access individual databases within your SQL Database server</a:t>
            </a:r>
            <a:endParaRPr lang="en-US" dirty="0" smtClean="0">
              <a:effectLst/>
            </a:endParaRPr>
          </a:p>
          <a:p>
            <a:pPr rtl="0"/>
            <a:r>
              <a:rPr lang="en-US" dirty="0" smtClean="0">
                <a:effectLst/>
                <a:latin typeface="Segoe UI" panose="020B0502040204020203" pitchFamily="34" charset="0"/>
              </a:rPr>
              <a:t>Rules are originating IP Address</a:t>
            </a:r>
            <a:r>
              <a:rPr lang="en-US" baseline="0" dirty="0" smtClean="0">
                <a:effectLst/>
                <a:latin typeface="Segoe UI" panose="020B0502040204020203" pitchFamily="34" charset="0"/>
              </a:rPr>
              <a:t>-based.</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sz="1200" b="0" i="0" u="none" strike="noStrike" kern="1200" baseline="0" dirty="0" smtClean="0">
                <a:solidFill>
                  <a:schemeClr val="tx1"/>
                </a:solidFill>
                <a:latin typeface="Segoe UI" pitchFamily="34" charset="0"/>
                <a:ea typeface="+mn-ea"/>
                <a:cs typeface="+mn-cs"/>
              </a:rPr>
              <a:t>Maximum of 128 Rules</a:t>
            </a:r>
          </a:p>
          <a:p>
            <a:endParaRPr lang="en-US" sz="1200" b="0" i="0" u="none" strike="noStrike" kern="1200" baseline="0" dirty="0" smtClean="0">
              <a:solidFill>
                <a:schemeClr val="tx1"/>
              </a:solidFill>
              <a:latin typeface="Segoe UI" pitchFamily="34" charset="0"/>
              <a:ea typeface="+mn-ea"/>
              <a:cs typeface="+mn-cs"/>
            </a:endParaRPr>
          </a:p>
          <a:p>
            <a:r>
              <a:rPr lang="en-US" sz="1200" b="0" i="0" u="none" strike="noStrike" kern="1200" baseline="0" dirty="0" smtClean="0">
                <a:solidFill>
                  <a:schemeClr val="tx1"/>
                </a:solidFill>
                <a:latin typeface="Segoe UI" pitchFamily="34" charset="0"/>
                <a:ea typeface="+mn-ea"/>
                <a:cs typeface="+mn-cs"/>
              </a:rPr>
              <a:t>Rather than using a REST API like the other Azure storage services, SQL Database is accessed via Tabular Data Stream (TDS), the same protocol used by Microsoft SQL Server (operating over port TCP/1433). </a:t>
            </a:r>
            <a:r>
              <a:rPr lang="en-US" dirty="0" smtClean="0"/>
              <a:t>To help protect the</a:t>
            </a:r>
            <a:r>
              <a:rPr lang="en-US" baseline="0" dirty="0" smtClean="0"/>
              <a:t> </a:t>
            </a:r>
            <a:r>
              <a:rPr lang="en-US" dirty="0" smtClean="0"/>
              <a:t>data, the SQL Database firewall prevents all access to your SQL Database server until you specify which computers have permission. </a:t>
            </a:r>
            <a:endParaRPr lang="en-US" sz="1200" b="0" i="0" u="none" strike="noStrike" kern="1200" baseline="0" dirty="0" smtClean="0">
              <a:solidFill>
                <a:schemeClr val="tx1"/>
              </a:solidFill>
              <a:latin typeface="Segoe UI" pitchFamily="34" charset="0"/>
              <a:ea typeface="+mn-ea"/>
              <a:cs typeface="+mn-cs"/>
            </a:endParaRPr>
          </a:p>
          <a:p>
            <a:endParaRPr lang="en-US" dirty="0" smtClean="0"/>
          </a:p>
          <a:p>
            <a:r>
              <a:rPr lang="en-US" dirty="0" smtClean="0"/>
              <a:t>Initially, all access to your SQL Database server is blocked by the SQL Database firewall; connection attempts originating from the Internet or Windows Azure will not be able to reach your SQL Database server. In order to begin using your SQL Database server, you must go to the SQL Database</a:t>
            </a:r>
            <a:r>
              <a:rPr lang="en-US" baseline="0" dirty="0" smtClean="0"/>
              <a:t> Portal</a:t>
            </a:r>
            <a:r>
              <a:rPr lang="en-US" dirty="0" smtClean="0"/>
              <a:t> and specify one or more firewall settings that enable access to your SQL Database server. Use the firewall settings to specify which IP address ranges from the Internet are allowed, and whether or not Windows Azure applications can attempt to connect to your SQL Database server.</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ADA9749E-FBCD-4239-AFBA-6C4AFE6C59B7}" type="slidenum">
              <a:rPr lang="en-US" smtClean="0"/>
              <a:pPr/>
              <a:t>22</a:t>
            </a:fld>
            <a:endParaRPr lang="en-US"/>
          </a:p>
        </p:txBody>
      </p:sp>
    </p:spTree>
    <p:extLst>
      <p:ext uri="{BB962C8B-B14F-4D97-AF65-F5344CB8AC3E}">
        <p14:creationId xmlns:p14="http://schemas.microsoft.com/office/powerpoint/2010/main" val="58229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5</a:t>
            </a:fld>
            <a:endParaRPr lang="en-US" dirty="0"/>
          </a:p>
        </p:txBody>
      </p:sp>
    </p:spTree>
    <p:extLst>
      <p:ext uri="{BB962C8B-B14F-4D97-AF65-F5344CB8AC3E}">
        <p14:creationId xmlns:p14="http://schemas.microsoft.com/office/powerpoint/2010/main" val="976225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Windows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748713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3598685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4954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F58FA693-B166-436D-9B9C-02726D1BE385}"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38</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61737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7/21/2014</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637937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799458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48</a:t>
            </a:fld>
            <a:endParaRPr lang="en-US" dirty="0"/>
          </a:p>
        </p:txBody>
      </p:sp>
    </p:spTree>
    <p:extLst>
      <p:ext uri="{BB962C8B-B14F-4D97-AF65-F5344CB8AC3E}">
        <p14:creationId xmlns:p14="http://schemas.microsoft.com/office/powerpoint/2010/main" val="1929062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49</a:t>
            </a:fld>
            <a:endParaRPr lang="en-US" dirty="0"/>
          </a:p>
        </p:txBody>
      </p:sp>
    </p:spTree>
    <p:extLst>
      <p:ext uri="{BB962C8B-B14F-4D97-AF65-F5344CB8AC3E}">
        <p14:creationId xmlns:p14="http://schemas.microsoft.com/office/powerpoint/2010/main" val="2319748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50</a:t>
            </a:fld>
            <a:endParaRPr lang="en-US" dirty="0"/>
          </a:p>
        </p:txBody>
      </p:sp>
    </p:spTree>
    <p:extLst>
      <p:ext uri="{BB962C8B-B14F-4D97-AF65-F5344CB8AC3E}">
        <p14:creationId xmlns:p14="http://schemas.microsoft.com/office/powerpoint/2010/main" val="5954323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51</a:t>
            </a:fld>
            <a:endParaRPr lang="en-US" dirty="0"/>
          </a:p>
        </p:txBody>
      </p:sp>
    </p:spTree>
    <p:extLst>
      <p:ext uri="{BB962C8B-B14F-4D97-AF65-F5344CB8AC3E}">
        <p14:creationId xmlns:p14="http://schemas.microsoft.com/office/powerpoint/2010/main" val="3436588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that</a:t>
            </a:r>
            <a:r>
              <a:rPr lang="en-US" baseline="0" dirty="0" smtClean="0">
                <a:effectLst/>
                <a:latin typeface="Segoe UI" panose="020B0502040204020203" pitchFamily="34" charset="0"/>
              </a:rPr>
              <a:t> while there are physical SQL Server boxes behind the scenes, when connecting to SQL Database, you are not connecting to a physical server, but to a TDS endpoint.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 key to understanding SQL Database</a:t>
            </a:r>
            <a:r>
              <a:rPr lang="en-US" baseline="0" dirty="0" smtClean="0">
                <a:effectLst/>
                <a:latin typeface="Segoe UI" panose="020B0502040204020203" pitchFamily="34" charset="0"/>
              </a:rPr>
              <a:t> is understanding while SQL Database is SQL Server, we do not interact with them in the same physical manner.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dirty="0" smtClean="0">
                <a:effectLst/>
                <a:latin typeface="Segoe UI" panose="020B0502040204020203" pitchFamily="34" charset="0"/>
              </a:rPr>
              <a:t>.</a:t>
            </a:r>
            <a:endParaRPr lang="en-US" dirty="0" smtClean="0">
              <a:effectLst/>
            </a:endParaRPr>
          </a:p>
          <a:p>
            <a:pPr rtl="0"/>
            <a:r>
              <a:rPr lang="en-US" dirty="0" smtClean="0">
                <a:effectLst/>
                <a:latin typeface="Segoe UI" panose="020B0502040204020203" pitchFamily="34" charset="0"/>
              </a:rPr>
              <a:t>In</a:t>
            </a:r>
            <a:r>
              <a:rPr lang="en-US" baseline="0" dirty="0" smtClean="0">
                <a:effectLst/>
                <a:latin typeface="Segoe UI" panose="020B0502040204020203" pitchFamily="34" charset="0"/>
              </a:rPr>
              <a:t> Windows Azure, we do not have physical access to the actual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It is</a:t>
            </a:r>
            <a:r>
              <a:rPr lang="en-US" baseline="0" dirty="0" smtClean="0">
                <a:effectLst/>
                <a:latin typeface="Segoe UI" panose="020B0502040204020203" pitchFamily="34" charset="0"/>
              </a:rPr>
              <a:t> important that the attendee understands that it IS INDEED SQL Server at the platform layer. There are physical boxes running SQL Server 2012 Enterprise Edition. However, due to the nature of the Azure environment to provide the high-availability and scalability necessary, access to the physical boxes is currently not supported.</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961557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extLst>
      <p:ext uri="{BB962C8B-B14F-4D97-AF65-F5344CB8AC3E}">
        <p14:creationId xmlns:p14="http://schemas.microsoft.com/office/powerpoint/2010/main" val="34275910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pagination when listing blobs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Reponses over multiple pages return</a:t>
            </a:r>
            <a:r>
              <a:rPr lang="en-NZ" baseline="0" dirty="0" smtClean="0"/>
              <a:t> a marker value</a:t>
            </a:r>
          </a:p>
          <a:p>
            <a:pPr marL="171450" indent="-171450">
              <a:buFont typeface="Arial" pitchFamily="34" charset="0"/>
              <a:buChar char="•"/>
            </a:pPr>
            <a:r>
              <a:rPr lang="en-NZ" baseline="0" dirty="0" smtClean="0"/>
              <a:t>This marker is sent to get subsequent page</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Tree>
    <p:extLst>
      <p:ext uri="{BB962C8B-B14F-4D97-AF65-F5344CB8AC3E}">
        <p14:creationId xmlns:p14="http://schemas.microsoft.com/office/powerpoint/2010/main" val="2283472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extLst>
      <p:ext uri="{BB962C8B-B14F-4D97-AF65-F5344CB8AC3E}">
        <p14:creationId xmlns:p14="http://schemas.microsoft.com/office/powerpoint/2010/main" val="4212451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Windows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extLst>
      <p:ext uri="{BB962C8B-B14F-4D97-AF65-F5344CB8AC3E}">
        <p14:creationId xmlns:p14="http://schemas.microsoft.com/office/powerpoint/2010/main" val="344869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uploading a block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Block blobs let you upload large blobs efficiently. Block blobs are comprised of blocks, each of which is identified by a block ID.</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When you upload a block to a blob in your storage account, it is associated with the specified block blob, but it does not become part of the blob until you commit a list of blocks that includes the new block's ID. </a:t>
            </a:r>
          </a:p>
          <a:p>
            <a:pPr marL="285750" indent="-285750">
              <a:buFont typeface="Arial" pitchFamily="34" charset="0"/>
              <a:buChar char="•"/>
            </a:pPr>
            <a:r>
              <a:rPr lang="en-US" dirty="0" smtClean="0"/>
              <a:t>New blocks remain in an uncommitted state until they are specifically committed or discarded. </a:t>
            </a:r>
          </a:p>
          <a:p>
            <a:pPr marL="285750" indent="-285750">
              <a:buFont typeface="Arial" pitchFamily="34" charset="0"/>
              <a:buChar char="•"/>
            </a:pPr>
            <a:r>
              <a:rPr lang="en-US" dirty="0" smtClean="0"/>
              <a:t>Writing a block does not update the last modified time of an existing blob.</a:t>
            </a:r>
          </a:p>
          <a:p>
            <a:pPr marL="285750" indent="-285750">
              <a:buFont typeface="Arial" pitchFamily="34" charset="0"/>
              <a:buChar char="•"/>
            </a:pPr>
            <a:r>
              <a:rPr lang="en-US" dirty="0" smtClean="0"/>
              <a:t>With a block blob, you can upload multiple blocks in parallel to decrease upload time. </a:t>
            </a:r>
          </a:p>
          <a:p>
            <a:pPr marL="285750" indent="-285750">
              <a:buFont typeface="Arial" pitchFamily="34" charset="0"/>
              <a:buChar char="•"/>
            </a:pPr>
            <a:r>
              <a:rPr lang="en-US" dirty="0" smtClean="0"/>
              <a:t>Each block can include an MD5 hash to verify the transfer, so you can track upload progress and re-send blocks as needed. </a:t>
            </a:r>
          </a:p>
          <a:p>
            <a:pPr marL="285750" indent="-285750">
              <a:buFont typeface="Arial" pitchFamily="34" charset="0"/>
              <a:buChar char="•"/>
            </a:pPr>
            <a:r>
              <a:rPr lang="en-US" dirty="0" smtClean="0"/>
              <a:t>You can upload blocks in any order, and determine their sequence in the final block list commitment step.</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56</a:t>
            </a:fld>
            <a:endParaRPr lang="en-US" dirty="0"/>
          </a:p>
        </p:txBody>
      </p:sp>
    </p:spTree>
    <p:extLst>
      <p:ext uri="{BB962C8B-B14F-4D97-AF65-F5344CB8AC3E}">
        <p14:creationId xmlns:p14="http://schemas.microsoft.com/office/powerpoint/2010/main" val="2570604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page blob</a:t>
            </a:r>
          </a:p>
          <a:p>
            <a:pPr marL="0" indent="0">
              <a:buFont typeface="Arial" pitchFamily="34" charset="0"/>
              <a:buNone/>
            </a:pPr>
            <a:endParaRPr lang="en-US" baseline="0" dirty="0" smtClean="0"/>
          </a:p>
          <a:p>
            <a:pPr marL="0" marR="0" indent="0" algn="l" defTabSz="685864" rtl="0" eaLnBrk="1" fontAlgn="auto" latinLnBrk="0" hangingPunct="1">
              <a:lnSpc>
                <a:spcPct val="90000"/>
              </a:lnSpc>
              <a:spcBef>
                <a:spcPts val="0"/>
              </a:spcBef>
              <a:spcAft>
                <a:spcPts val="250"/>
              </a:spcAft>
              <a:buClrTx/>
              <a:buSzTx/>
              <a:buFont typeface="Arial" pitchFamily="34" charset="0"/>
              <a:buNone/>
              <a:tabLst/>
              <a:defRPr/>
            </a:pPr>
            <a:r>
              <a:rPr lang="en-US" sz="1600" b="1" dirty="0" smtClean="0"/>
              <a:t>VALUE PROP</a:t>
            </a:r>
          </a:p>
          <a:p>
            <a:pPr marL="0" indent="0">
              <a:buFont typeface="Arial" pitchFamily="34" charset="0"/>
              <a:buNone/>
            </a:pPr>
            <a:r>
              <a:rPr lang="en-US" i="1" dirty="0" smtClean="0"/>
              <a:t>Page blobs are a collection of 512-byte pages optimized for random read and write operations.</a:t>
            </a:r>
            <a:endParaRPr lang="en-US" i="1"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notes</a:t>
            </a:r>
          </a:p>
          <a:p>
            <a:pPr marL="285750" indent="-285750">
              <a:buFont typeface="Arial" pitchFamily="34" charset="0"/>
              <a:buChar char="•"/>
            </a:pPr>
            <a:r>
              <a:rPr lang="en-US" dirty="0" smtClean="0"/>
              <a:t>The maximum size for a page blob is 1 TB.</a:t>
            </a:r>
          </a:p>
          <a:p>
            <a:pPr marL="285750" indent="-285750">
              <a:buFont typeface="Arial" pitchFamily="34" charset="0"/>
              <a:buChar char="•"/>
            </a:pPr>
            <a:r>
              <a:rPr lang="en-US" dirty="0" smtClean="0"/>
              <a:t>To create a page blob, you initialize the page blob and specify the maximum size the page blob will grow. </a:t>
            </a:r>
          </a:p>
          <a:p>
            <a:pPr marL="285750" indent="-285750">
              <a:buFont typeface="Arial" pitchFamily="34" charset="0"/>
              <a:buChar char="•"/>
            </a:pPr>
            <a:r>
              <a:rPr lang="en-US" dirty="0" smtClean="0"/>
              <a:t>To add or update the contents of a page blob, you write a page or pages by specifying an offset and a range that align to 512-byte page boundaries. </a:t>
            </a:r>
          </a:p>
          <a:p>
            <a:pPr marL="285750" indent="-285750">
              <a:buFont typeface="Arial" pitchFamily="34" charset="0"/>
              <a:buChar char="•"/>
            </a:pPr>
            <a:r>
              <a:rPr lang="en-US" dirty="0" smtClean="0"/>
              <a:t>A write to a page blob can overwrite just one page, some pages, or up to 4 MB of the page blob. </a:t>
            </a:r>
          </a:p>
          <a:p>
            <a:pPr marL="285750" indent="-285750">
              <a:buFont typeface="Arial" pitchFamily="34" charset="0"/>
              <a:buChar char="•"/>
            </a:pPr>
            <a:r>
              <a:rPr lang="en-US" dirty="0" smtClean="0"/>
              <a:t>Writes to page blobs happen in-place and are immediately committed to the blob. </a:t>
            </a:r>
          </a:p>
          <a:p>
            <a:pPr marL="0" indent="0">
              <a:buFont typeface="Arial" pitchFamily="34" charset="0"/>
              <a:buNone/>
            </a:pPr>
            <a:endParaRPr lang="en-US" dirty="0" smtClean="0"/>
          </a:p>
          <a:p>
            <a:pPr marL="0" marR="0" indent="0" algn="l" defTabSz="1218987" rtl="0" eaLnBrk="1" fontAlgn="auto" latinLnBrk="0" hangingPunct="1">
              <a:lnSpc>
                <a:spcPct val="100000"/>
              </a:lnSpc>
              <a:spcBef>
                <a:spcPts val="0"/>
              </a:spcBef>
              <a:spcAft>
                <a:spcPts val="0"/>
              </a:spcAft>
              <a:buClrTx/>
              <a:buSzTx/>
              <a:buFont typeface="Arial" pitchFamily="34" charset="0"/>
              <a:buNone/>
              <a:tabLst/>
              <a:defRPr/>
            </a:pPr>
            <a:r>
              <a:rPr lang="en-US" sz="1600" b="1" dirty="0" smtClean="0"/>
              <a:t>Notes</a:t>
            </a:r>
          </a:p>
          <a:p>
            <a:pPr marL="0" indent="0">
              <a:buFont typeface="Arial" pitchFamily="34" charset="0"/>
              <a:buNone/>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extLst>
      <p:ext uri="{BB962C8B-B14F-4D97-AF65-F5344CB8AC3E}">
        <p14:creationId xmlns:p14="http://schemas.microsoft.com/office/powerpoint/2010/main" val="29627705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2504786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extLst>
      <p:ext uri="{BB962C8B-B14F-4D97-AF65-F5344CB8AC3E}">
        <p14:creationId xmlns:p14="http://schemas.microsoft.com/office/powerpoint/2010/main" val="4075539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extLst>
      <p:ext uri="{BB962C8B-B14F-4D97-AF65-F5344CB8AC3E}">
        <p14:creationId xmlns:p14="http://schemas.microsoft.com/office/powerpoint/2010/main" val="19144551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65</a:t>
            </a:fld>
            <a:endParaRPr lang="en-US"/>
          </a:p>
        </p:txBody>
      </p:sp>
    </p:spTree>
    <p:extLst>
      <p:ext uri="{BB962C8B-B14F-4D97-AF65-F5344CB8AC3E}">
        <p14:creationId xmlns:p14="http://schemas.microsoft.com/office/powerpoint/2010/main" val="3160637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To understand the actual architecture</a:t>
            </a:r>
            <a:r>
              <a:rPr lang="en-US" baseline="0" dirty="0" smtClean="0">
                <a:effectLst/>
                <a:latin typeface="Segoe UI" panose="020B0502040204020203" pitchFamily="34" charset="0"/>
              </a:rPr>
              <a:t> that provides the enterprise-ready SQL Database service.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Developers have spent years working</a:t>
            </a:r>
            <a:r>
              <a:rPr lang="en-US" baseline="0" dirty="0" smtClean="0">
                <a:effectLst/>
              </a:rPr>
              <a:t> with their technology of choice, and Microsoft wanted to ensure that the technologies and tools you use today will continue to work with SQL Database without learning a whole new set of technologies.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Familiar technology</a:t>
            </a:r>
            <a:r>
              <a:rPr lang="en-US" baseline="0" dirty="0" smtClean="0">
                <a:effectLst/>
                <a:latin typeface="Segoe UI" panose="020B0502040204020203" pitchFamily="34" charset="0"/>
              </a:rPr>
              <a:t> and tools</a:t>
            </a:r>
          </a:p>
          <a:p>
            <a:pPr rtl="0"/>
            <a:r>
              <a:rPr lang="en-US" baseline="0" dirty="0" smtClean="0">
                <a:effectLst/>
                <a:latin typeface="Segoe UI" panose="020B0502040204020203" pitchFamily="34" charset="0"/>
              </a:rPr>
              <a:t>Similar architecture as that of on-premises</a:t>
            </a:r>
            <a:endParaRPr lang="en-US" dirty="0" smtClean="0">
              <a:effectLst/>
            </a:endParaRPr>
          </a:p>
          <a:p>
            <a:pPr rtl="0"/>
            <a:r>
              <a:rPr lang="en-US" dirty="0" smtClean="0">
                <a:effectLst/>
                <a:latin typeface="Segoe UI" panose="020B0502040204020203" pitchFamily="34" charset="0"/>
              </a:rPr>
              <a:t>Additional layer providing</a:t>
            </a:r>
            <a:r>
              <a:rPr lang="en-US" baseline="0" dirty="0" smtClean="0">
                <a:effectLst/>
                <a:latin typeface="Segoe UI" panose="020B0502040204020203" pitchFamily="34" charset="0"/>
              </a:rPr>
              <a:t> server and database partitioning, client connection routing, and billing. </a:t>
            </a:r>
          </a:p>
          <a:p>
            <a:pPr rtl="0"/>
            <a:r>
              <a:rPr lang="en-US" baseline="0" dirty="0" smtClean="0">
                <a:effectLst/>
                <a:latin typeface="Segoe UI" panose="020B0502040204020203" pitchFamily="34" charset="0"/>
              </a:rPr>
              <a:t>Same great SQL Server technology on the backend.</a:t>
            </a:r>
          </a:p>
          <a:p>
            <a:pPr rtl="0"/>
            <a:r>
              <a:rPr lang="en-US" baseline="0" dirty="0" smtClean="0">
                <a:effectLst/>
                <a:latin typeface="Segoe UI" panose="020B0502040204020203" pitchFamily="34" charset="0"/>
              </a:rPr>
              <a:t>Additional services (SQL Database Fabric) to ensure SLAs are met and to ensure optimum performance.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r>
              <a:rPr lang="en-US" b="1" dirty="0" smtClean="0"/>
              <a:t>Client</a:t>
            </a:r>
            <a:r>
              <a:rPr lang="en-US" baseline="0" dirty="0" smtClean="0"/>
              <a:t> - </a:t>
            </a:r>
            <a:r>
              <a:rPr lang="en-US" dirty="0" smtClean="0"/>
              <a:t>The client layer resides closest to your application, and is used by your application to communicate directly with SQL Database. The client layer can reside on-premise in your datacenter or be hosted in Windows Azure. Because SQL Database provides the same tabular data stream (TDS) interface as SQL Server, you can use familiar tools and libraries to build client applications for data that is in the cloud.</a:t>
            </a:r>
          </a:p>
          <a:p>
            <a:endParaRPr lang="en-US" dirty="0" smtClean="0"/>
          </a:p>
          <a:p>
            <a:r>
              <a:rPr lang="en-US" b="1" dirty="0" smtClean="0"/>
              <a:t>Services</a:t>
            </a:r>
            <a:r>
              <a:rPr lang="en-US" dirty="0" smtClean="0"/>
              <a:t> - The services layer functions as a gateway between the client layer and the platform layer, where the data resides. The services layer provides three functions: provisioning, billing and metering, and connection routing. </a:t>
            </a:r>
          </a:p>
          <a:p>
            <a:r>
              <a:rPr lang="en-US" dirty="0" smtClean="0"/>
              <a:t>The services layer provisions the databases that you specify with your Windows Azure platform account. The billing and metering aspect of the services layer enables multi-tenant support by providing monitoring and billing for database usage based on individual Windows Azure platform accounts. SQL Database is built on a scalable platform involving numerous physical servers; this layer handles all the connections routing between your application and the physical servers where your data resides.</a:t>
            </a:r>
          </a:p>
          <a:p>
            <a:endParaRPr lang="en-US" dirty="0" smtClean="0"/>
          </a:p>
          <a:p>
            <a:r>
              <a:rPr lang="en-US" b="1" dirty="0" smtClean="0"/>
              <a:t>Platform</a:t>
            </a:r>
            <a:r>
              <a:rPr lang="en-US" dirty="0" smtClean="0"/>
              <a:t> - The platform layer includes the physical servers and services that support the services layer. The platform layer consists of many instances of SQL Server, each of which is managed by the SQL Database fabric. </a:t>
            </a:r>
          </a:p>
          <a:p>
            <a:r>
              <a:rPr lang="en-US" dirty="0" smtClean="0"/>
              <a:t>The SQL Database fabric is a distributed computing system composed of tightly integrated networks, servers, and storage. It enables automatic failover, load balancing, and automatic replication between physical servers. </a:t>
            </a:r>
          </a:p>
          <a:p>
            <a:r>
              <a:rPr lang="en-US" dirty="0" smtClean="0"/>
              <a:t>Management services monitor the health of individual servers and enable automated installation of service upgrades and software patches. </a:t>
            </a:r>
          </a:p>
          <a:p>
            <a:endParaRPr lang="en-US" dirty="0" smtClean="0"/>
          </a:p>
          <a:p>
            <a:r>
              <a:rPr lang="en-US" b="1" dirty="0" smtClean="0"/>
              <a:t>Infrastructure</a:t>
            </a:r>
            <a:r>
              <a:rPr lang="en-US" baseline="0" dirty="0" smtClean="0"/>
              <a:t> - </a:t>
            </a:r>
            <a:r>
              <a:rPr lang="en-US" dirty="0" smtClean="0"/>
              <a:t>The infrastructure layer represents the IT administration of the physical hardware and operating systems that support the services layer.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083363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66</a:t>
            </a:fld>
            <a:endParaRPr lang="en-US"/>
          </a:p>
        </p:txBody>
      </p:sp>
    </p:spTree>
    <p:extLst>
      <p:ext uri="{BB962C8B-B14F-4D97-AF65-F5344CB8AC3E}">
        <p14:creationId xmlns:p14="http://schemas.microsoft.com/office/powerpoint/2010/main" val="8765138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67</a:t>
            </a:fld>
            <a:endParaRPr lang="en-US"/>
          </a:p>
        </p:txBody>
      </p:sp>
    </p:spTree>
    <p:extLst>
      <p:ext uri="{BB962C8B-B14F-4D97-AF65-F5344CB8AC3E}">
        <p14:creationId xmlns:p14="http://schemas.microsoft.com/office/powerpoint/2010/main" val="28586063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52CFDC-D2D5-4B9F-BA75-89F771E01AEB}" type="slidenum">
              <a:rPr lang="en-US" smtClean="0"/>
              <a:t>68</a:t>
            </a:fld>
            <a:endParaRPr lang="en-US"/>
          </a:p>
        </p:txBody>
      </p:sp>
    </p:spTree>
    <p:extLst>
      <p:ext uri="{BB962C8B-B14F-4D97-AF65-F5344CB8AC3E}">
        <p14:creationId xmlns:p14="http://schemas.microsoft.com/office/powerpoint/2010/main" val="5790122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of all, the queue length directly reflects how well the backend processing nodes are catching up with the overall workload.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the use of queues decouples different parts of the application, making it easier to scale different parts of the application independently.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Third, the use of queues allows the flexibility of efficient resource usage within an application, allowing the application to scale more efficiently.  That is, separate queues can be used for work items of different priorities and/or different weights, and separate pools of backend servers can process these different queues.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Queues provide buffering to absorb traffic bursts and reduce the impact of individual component failures. </a:t>
            </a:r>
            <a:endParaRPr lang="en-US" dirty="0" smtClean="0"/>
          </a:p>
          <a:p>
            <a:endParaRPr lang="en-US" dirty="0"/>
          </a:p>
        </p:txBody>
      </p:sp>
      <p:sp>
        <p:nvSpPr>
          <p:cNvPr id="4" name="Slide Number Placeholder 3"/>
          <p:cNvSpPr>
            <a:spLocks noGrp="1"/>
          </p:cNvSpPr>
          <p:nvPr>
            <p:ph type="sldNum" sz="quarter" idx="10"/>
          </p:nvPr>
        </p:nvSpPr>
        <p:spPr/>
        <p:txBody>
          <a:bodyPr/>
          <a:lstStyle/>
          <a:p>
            <a:fld id="{FA26E5E5-F476-4DA6-B9AA-CF3C112633E7}" type="slidenum">
              <a:rPr lang="en-US" smtClean="0"/>
              <a:t>69</a:t>
            </a:fld>
            <a:endParaRPr lang="en-US"/>
          </a:p>
        </p:txBody>
      </p:sp>
    </p:spTree>
    <p:extLst>
      <p:ext uri="{BB962C8B-B14F-4D97-AF65-F5344CB8AC3E}">
        <p14:creationId xmlns:p14="http://schemas.microsoft.com/office/powerpoint/2010/main" val="11596321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72</a:t>
            </a:fld>
            <a:endParaRPr lang="en-US" dirty="0"/>
          </a:p>
        </p:txBody>
      </p:sp>
    </p:spTree>
    <p:extLst>
      <p:ext uri="{BB962C8B-B14F-4D97-AF65-F5344CB8AC3E}">
        <p14:creationId xmlns:p14="http://schemas.microsoft.com/office/powerpoint/2010/main" val="27698912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73</a:t>
            </a:fld>
            <a:endParaRPr lang="en-US" dirty="0"/>
          </a:p>
        </p:txBody>
      </p:sp>
    </p:spTree>
    <p:extLst>
      <p:ext uri="{BB962C8B-B14F-4D97-AF65-F5344CB8AC3E}">
        <p14:creationId xmlns:p14="http://schemas.microsoft.com/office/powerpoint/2010/main" val="118479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74</a:t>
            </a:fld>
            <a:endParaRPr lang="en-US" dirty="0"/>
          </a:p>
        </p:txBody>
      </p:sp>
    </p:spTree>
    <p:extLst>
      <p:ext uri="{BB962C8B-B14F-4D97-AF65-F5344CB8AC3E}">
        <p14:creationId xmlns:p14="http://schemas.microsoft.com/office/powerpoint/2010/main" val="24085175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75</a:t>
            </a:fld>
            <a:endParaRPr lang="en-US" dirty="0"/>
          </a:p>
        </p:txBody>
      </p:sp>
    </p:spTree>
    <p:extLst>
      <p:ext uri="{BB962C8B-B14F-4D97-AF65-F5344CB8AC3E}">
        <p14:creationId xmlns:p14="http://schemas.microsoft.com/office/powerpoint/2010/main" val="35715330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76</a:t>
            </a:fld>
            <a:endParaRPr lang="en-US" dirty="0"/>
          </a:p>
        </p:txBody>
      </p:sp>
    </p:spTree>
    <p:extLst>
      <p:ext uri="{BB962C8B-B14F-4D97-AF65-F5344CB8AC3E}">
        <p14:creationId xmlns:p14="http://schemas.microsoft.com/office/powerpoint/2010/main" val="2866890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77</a:t>
            </a:fld>
            <a:endParaRPr lang="en-US" dirty="0"/>
          </a:p>
        </p:txBody>
      </p:sp>
    </p:spTree>
    <p:extLst>
      <p:ext uri="{BB962C8B-B14F-4D97-AF65-F5344CB8AC3E}">
        <p14:creationId xmlns:p14="http://schemas.microsoft.com/office/powerpoint/2010/main" val="3704379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8</a:t>
            </a:fld>
            <a:endParaRPr lang="en-US" dirty="0"/>
          </a:p>
        </p:txBody>
      </p:sp>
    </p:spTree>
    <p:extLst>
      <p:ext uri="{BB962C8B-B14F-4D97-AF65-F5344CB8AC3E}">
        <p14:creationId xmlns:p14="http://schemas.microsoft.com/office/powerpoint/2010/main" val="34089695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Partition Ranges</a:t>
            </a:r>
          </a:p>
          <a:p>
            <a:endParaRPr lang="en-US" dirty="0" smtClean="0"/>
          </a:p>
          <a:p>
            <a:r>
              <a:rPr lang="en-US" b="1" dirty="0" smtClean="0"/>
              <a:t>Speaker Notes</a:t>
            </a:r>
          </a:p>
          <a:p>
            <a:pPr marL="285750" indent="-285750">
              <a:buFont typeface="Arial" pitchFamily="34" charset="0"/>
              <a:buChar char="•"/>
            </a:pPr>
            <a:r>
              <a:rPr lang="en-US" baseline="0" dirty="0" smtClean="0"/>
              <a:t>DON’T use unique </a:t>
            </a:r>
            <a:r>
              <a:rPr lang="en-US" baseline="0" dirty="0" err="1" smtClean="0"/>
              <a:t>PartionKey</a:t>
            </a:r>
            <a:r>
              <a:rPr lang="en-US" baseline="0" dirty="0" smtClean="0"/>
              <a:t> values for your entities – each entity will then belong to its own partition</a:t>
            </a:r>
          </a:p>
          <a:p>
            <a:pPr marL="285750" indent="-285750">
              <a:buFont typeface="Arial" pitchFamily="34" charset="0"/>
              <a:buChar char="•"/>
            </a:pPr>
            <a:r>
              <a:rPr lang="en-US" dirty="0" smtClean="0"/>
              <a:t>Range partitions group entities that have sequentially, unique </a:t>
            </a:r>
            <a:r>
              <a:rPr lang="en-US" dirty="0" err="1" smtClean="0"/>
              <a:t>PartitionKey</a:t>
            </a:r>
            <a:r>
              <a:rPr lang="en-US" dirty="0" smtClean="0"/>
              <a:t> values to improve the performance of range queries. </a:t>
            </a:r>
          </a:p>
          <a:p>
            <a:pPr marL="285750" indent="-285750">
              <a:buFont typeface="Arial" pitchFamily="34" charset="0"/>
              <a:buChar char="•"/>
            </a:pPr>
            <a:r>
              <a:rPr lang="en-US" dirty="0" smtClean="0"/>
              <a:t>Without range partitions, a range query will need to cross partition boundaries or server boundaries, which can decrease the performance of the query. </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endParaRPr lang="en-US" dirty="0" smtClean="0"/>
          </a:p>
        </p:txBody>
      </p:sp>
      <p:sp>
        <p:nvSpPr>
          <p:cNvPr id="4" name="Slide Number Placeholder 3"/>
          <p:cNvSpPr>
            <a:spLocks noGrp="1"/>
          </p:cNvSpPr>
          <p:nvPr>
            <p:ph type="sldNum" sz="quarter" idx="10"/>
          </p:nvPr>
        </p:nvSpPr>
        <p:spPr/>
        <p:txBody>
          <a:bodyPr/>
          <a:lstStyle/>
          <a:p>
            <a:fld id="{508C3800-5C46-4493-B456-B5C0A0B190CA}" type="slidenum">
              <a:rPr lang="en-US" smtClean="0"/>
              <a:pPr/>
              <a:t>78</a:t>
            </a:fld>
            <a:endParaRPr lang="en-US" dirty="0"/>
          </a:p>
        </p:txBody>
      </p:sp>
    </p:spTree>
    <p:extLst>
      <p:ext uri="{BB962C8B-B14F-4D97-AF65-F5344CB8AC3E}">
        <p14:creationId xmlns:p14="http://schemas.microsoft.com/office/powerpoint/2010/main" val="35740806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50655"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7/21/2014 1:48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80</a:t>
            </a:fld>
            <a:endParaRPr lang="en-US" dirty="0">
              <a:solidFill>
                <a:prstClr val="black"/>
              </a:solidFill>
            </a:endParaRPr>
          </a:p>
        </p:txBody>
      </p:sp>
    </p:spTree>
    <p:extLst>
      <p:ext uri="{BB962C8B-B14F-4D97-AF65-F5344CB8AC3E}">
        <p14:creationId xmlns:p14="http://schemas.microsoft.com/office/powerpoint/2010/main" val="32431484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A28030-5D59-4E14-AFE9-B93D391AF3AF}" type="datetime1">
              <a:rPr lang="en-US" smtClean="0"/>
              <a:t>7/21/2014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39881826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82</a:t>
            </a:fld>
            <a:endParaRPr lang="en-US"/>
          </a:p>
        </p:txBody>
      </p:sp>
    </p:spTree>
    <p:extLst>
      <p:ext uri="{BB962C8B-B14F-4D97-AF65-F5344CB8AC3E}">
        <p14:creationId xmlns:p14="http://schemas.microsoft.com/office/powerpoint/2010/main" val="12642250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83</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SQL</a:t>
            </a:r>
            <a:r>
              <a:rPr lang="en-US" baseline="0" dirty="0" smtClean="0">
                <a:effectLst/>
                <a:latin typeface="Segoe UI" panose="020B0502040204020203" pitchFamily="34" charset="0"/>
              </a:rPr>
              <a:t> Database pricing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rPr>
              <a:t>Reduced database rates as of February 2012</a:t>
            </a:r>
          </a:p>
          <a:p>
            <a:pPr rtl="0"/>
            <a:r>
              <a:rPr lang="en-US" b="1" dirty="0" smtClean="0">
                <a:effectLst/>
                <a:latin typeface="Segoe UI" panose="020B0502040204020203" pitchFamily="34" charset="0"/>
              </a:rPr>
              <a:t>Notes:</a:t>
            </a:r>
            <a:endParaRPr lang="en-US" dirty="0" smtClean="0">
              <a:effectLst/>
            </a:endParaRPr>
          </a:p>
          <a:p>
            <a:r>
              <a:rPr lang="en-US" dirty="0" smtClean="0"/>
              <a:t>http://www.windowsazure.com/en-us/pricing/details/#data-management</a:t>
            </a:r>
          </a:p>
          <a:p>
            <a:r>
              <a:rPr lang="en-US" dirty="0" smtClean="0"/>
              <a:t>http://www.windowsazure.com/en-us/pricing/details/#data-transfers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84</a:t>
            </a:fld>
            <a:endParaRPr lang="en-US" dirty="0"/>
          </a:p>
        </p:txBody>
      </p:sp>
    </p:spTree>
    <p:extLst>
      <p:ext uri="{BB962C8B-B14F-4D97-AF65-F5344CB8AC3E}">
        <p14:creationId xmlns:p14="http://schemas.microsoft.com/office/powerpoint/2010/main" val="3173363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Understand the overall</a:t>
            </a:r>
            <a:r>
              <a:rPr lang="en-US" baseline="0" dirty="0" smtClean="0">
                <a:effectLst/>
                <a:latin typeface="Segoe UI" panose="020B0502040204020203" pitchFamily="34" charset="0"/>
              </a:rPr>
              <a:t> concepts and benefits of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Let’s clear up</a:t>
            </a:r>
            <a:r>
              <a:rPr lang="en-US" baseline="0" dirty="0" smtClean="0">
                <a:effectLst/>
                <a:latin typeface="Segoe UI" panose="020B0502040204020203" pitchFamily="34" charset="0"/>
              </a:rPr>
              <a:t> any confusion and look at the basics of what SQL Database really is and some of its benefits.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same great SQL Server database technology that you know, love, and use on-premises provided</a:t>
            </a:r>
            <a:r>
              <a:rPr lang="en-US" baseline="0" dirty="0" smtClean="0">
                <a:effectLst/>
                <a:latin typeface="Segoe UI" panose="020B0502040204020203" pitchFamily="34" charset="0"/>
              </a:rPr>
              <a:t> as a service</a:t>
            </a:r>
            <a:endParaRPr lang="en-US" dirty="0" smtClean="0">
              <a:effectLst/>
            </a:endParaRPr>
          </a:p>
          <a:p>
            <a:pPr rtl="0"/>
            <a:r>
              <a:rPr lang="en-US" dirty="0" smtClean="0">
                <a:effectLst/>
                <a:latin typeface="Segoe UI" panose="020B0502040204020203" pitchFamily="34" charset="0"/>
              </a:rPr>
              <a:t>Enterprise-ready</a:t>
            </a:r>
            <a:r>
              <a:rPr lang="en-US" baseline="0" dirty="0" smtClean="0">
                <a:effectLst/>
                <a:latin typeface="Segoe UI" panose="020B0502040204020203" pitchFamily="34" charset="0"/>
              </a:rPr>
              <a:t> </a:t>
            </a:r>
          </a:p>
          <a:p>
            <a:pPr rtl="0"/>
            <a:r>
              <a:rPr lang="en-US" baseline="0" dirty="0" smtClean="0">
                <a:effectLst/>
                <a:latin typeface="Segoe UI" panose="020B0502040204020203" pitchFamily="34" charset="0"/>
              </a:rPr>
              <a:t>Automatic support for High-Availability</a:t>
            </a:r>
          </a:p>
          <a:p>
            <a:pPr rtl="0"/>
            <a:r>
              <a:rPr lang="en-US" baseline="0" dirty="0" smtClean="0">
                <a:effectLst/>
                <a:latin typeface="Segoe UI" panose="020B0502040204020203" pitchFamily="34" charset="0"/>
              </a:rPr>
              <a:t>Designed to scale on-demand to provide the same great elasticity</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High-availability – 3 copies of the database free for the cost of the one database. Always</a:t>
            </a:r>
            <a:r>
              <a:rPr lang="en-US" baseline="0" dirty="0" smtClean="0">
                <a:effectLst/>
                <a:latin typeface="Segoe UI" panose="020B0502040204020203" pitchFamily="34" charset="0"/>
              </a:rPr>
              <a:t> in sync. The cost to do this on-premises isn’t cheap. This is </a:t>
            </a:r>
            <a:r>
              <a:rPr lang="en-US" b="1" baseline="0" dirty="0" smtClean="0">
                <a:effectLst/>
                <a:latin typeface="Segoe UI" panose="020B0502040204020203" pitchFamily="34" charset="0"/>
              </a:rPr>
              <a:t>FREE</a:t>
            </a:r>
            <a:r>
              <a:rPr lang="en-US" baseline="0" dirty="0" smtClean="0">
                <a:effectLst/>
                <a:latin typeface="Segoe UI" panose="020B0502040204020203" pitchFamily="34" charset="0"/>
              </a:rPr>
              <a:t> in SQL Database.</a:t>
            </a:r>
          </a:p>
          <a:p>
            <a:pPr rtl="0"/>
            <a:r>
              <a:rPr lang="en-US" baseline="0" dirty="0" smtClean="0">
                <a:effectLst/>
                <a:latin typeface="Segoe UI" panose="020B0502040204020203" pitchFamily="34" charset="0"/>
              </a:rPr>
              <a:t>Scalability using SQL Federation (discussed later in the presentation).</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760502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Show the different methods of provisioning a SQL Database server</a:t>
            </a:r>
            <a:r>
              <a:rPr lang="en-US" baseline="0" dirty="0" smtClean="0">
                <a:effectLst/>
                <a:latin typeface="Segoe UI" panose="020B0502040204020203" pitchFamily="34" charset="0"/>
              </a:rPr>
              <a:t> along with </a:t>
            </a:r>
            <a:r>
              <a:rPr lang="en-US" b="1" baseline="0" dirty="0" smtClean="0">
                <a:effectLst/>
                <a:latin typeface="Segoe UI" panose="020B0502040204020203" pitchFamily="34" charset="0"/>
              </a:rPr>
              <a:t>how easy it is</a:t>
            </a:r>
            <a:r>
              <a:rPr lang="en-US" baseline="0" dirty="0" smtClean="0">
                <a:effectLst/>
                <a:latin typeface="Segoe UI" panose="020B0502040204020203" pitchFamily="34" charset="0"/>
              </a:rPr>
              <a:t>. Plus, help the attendees understand what a SQL Database “server” really is.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Provisioning an on-premises</a:t>
            </a:r>
            <a:r>
              <a:rPr lang="en-US" baseline="0" dirty="0" smtClean="0">
                <a:effectLst/>
              </a:rPr>
              <a:t> SQL Server box can be time consuming, costly, and at times, a challenge. With SQL Database, provisioning a “server” is painless, quick, and provisioned in a matter of seconds.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Provision servers interactively using the Management Portal</a:t>
            </a:r>
            <a:endParaRPr lang="en-US" dirty="0" smtClean="0">
              <a:effectLst/>
            </a:endParaRPr>
          </a:p>
          <a:p>
            <a:pPr rtl="0"/>
            <a:r>
              <a:rPr lang="en-US" dirty="0" smtClean="0">
                <a:effectLst/>
                <a:latin typeface="Segoe UI" panose="020B0502040204020203" pitchFamily="34" charset="0"/>
              </a:rPr>
              <a:t>Automate server provisioning using the Windows Azure Management</a:t>
            </a:r>
            <a:r>
              <a:rPr lang="en-US" baseline="0" dirty="0" smtClean="0">
                <a:effectLst/>
                <a:latin typeface="Segoe UI" panose="020B0502040204020203" pitchFamily="34" charset="0"/>
              </a:rPr>
              <a:t> API or PowerShell.</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While</a:t>
            </a:r>
            <a:r>
              <a:rPr lang="en-US" baseline="0" dirty="0" smtClean="0">
                <a:effectLst/>
                <a:latin typeface="Segoe UI" panose="020B0502040204020203" pitchFamily="34" charset="0"/>
              </a:rPr>
              <a:t> the “server” is technically a TDS endpoint, much of the SQL Server process is similar. Administration login credentials are still needed for security, and more importantly defining service access is essential, and required, for maintaining the integrity of your server through firewall rules.</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2773430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baseline="0" dirty="0" smtClean="0">
                <a:effectLst/>
                <a:latin typeface="Segoe UI" panose="020B0502040204020203" pitchFamily="34" charset="0"/>
              </a:rPr>
              <a:t>Highlight what’s new in the latest SQL Database service update.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rPr>
              <a:t>In late September</a:t>
            </a:r>
            <a:r>
              <a:rPr lang="en-US" baseline="0" dirty="0" smtClean="0">
                <a:effectLst/>
              </a:rPr>
              <a:t> a service update was deployed to Windows Azure SQL Database that included new functionality.</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Linked Server – </a:t>
            </a:r>
            <a:r>
              <a:rPr lang="en-US" dirty="0" smtClean="0"/>
              <a:t>This is a new component for database hybrid solutions spanning on-premises corporate networks and the Windows Azure cloud.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Recursive Trigger – </a:t>
            </a:r>
            <a:r>
              <a:rPr lang="en-US" dirty="0" smtClean="0"/>
              <a:t>Just like SQL Server 2012, the option can be configured via ALTER</a:t>
            </a:r>
            <a:r>
              <a:rPr lang="en-US" baseline="0" dirty="0" smtClean="0"/>
              <a:t> DATABASE </a:t>
            </a:r>
            <a:r>
              <a:rPr lang="en-US" baseline="0" dirty="0" err="1" smtClean="0"/>
              <a:t>dbname</a:t>
            </a:r>
            <a:r>
              <a:rPr lang="en-US" baseline="0" dirty="0" smtClean="0"/>
              <a:t> SET RECURSIVE_TRIGGERS ON|OFF </a:t>
            </a:r>
            <a:endParaRPr lang="en-US" dirty="0" smtClean="0">
              <a:effectLst/>
              <a:latin typeface="Segoe UI" panose="020B0502040204020203" pitchFamily="34" charset="0"/>
            </a:endParaRPr>
          </a:p>
          <a:p>
            <a:pPr rtl="0"/>
            <a:r>
              <a:rPr lang="en-US" dirty="0" smtClean="0">
                <a:effectLst/>
                <a:latin typeface="Segoe UI" panose="020B0502040204020203" pitchFamily="34" charset="0"/>
              </a:rPr>
              <a:t>DBCC –</a:t>
            </a:r>
            <a:r>
              <a:rPr lang="en-US" baseline="0" dirty="0" smtClean="0">
                <a:effectLst/>
                <a:latin typeface="Segoe UI" panose="020B0502040204020203" pitchFamily="34" charset="0"/>
              </a:rPr>
              <a:t> </a:t>
            </a:r>
            <a:r>
              <a:rPr lang="en-US" dirty="0" smtClean="0"/>
              <a:t>The query optimizer uses statistics to estimate the cardinality or number of rows in the query result, which enables the query optimizer to create a high quality query plan.</a:t>
            </a:r>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Firewall Rules – </a:t>
            </a:r>
            <a:r>
              <a:rPr lang="en-US" dirty="0" smtClean="0"/>
              <a:t>different rules for different databases hosted on the same logical SQL Database server</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702854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Azure Portal (Ibiza) to create a new database server</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697201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510319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3935976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799"/>
            <a:ext cx="11151917"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143710752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804" y="6372547"/>
            <a:ext cx="1682359" cy="195501"/>
          </a:xfrm>
          <a:prstGeom prst="rect">
            <a:avLst/>
          </a:prstGeom>
        </p:spPr>
      </p:pic>
    </p:spTree>
    <p:extLst>
      <p:ext uri="{BB962C8B-B14F-4D97-AF65-F5344CB8AC3E}">
        <p14:creationId xmlns:p14="http://schemas.microsoft.com/office/powerpoint/2010/main" val="59237930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33066037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24190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06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9"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92" r:id="rId9"/>
    <p:sldLayoutId id="2147483667" r:id="rId10"/>
    <p:sldLayoutId id="2147483688" r:id="rId11"/>
    <p:sldLayoutId id="2147483693" r:id="rId12"/>
    <p:sldLayoutId id="2147483696" r:id="rId13"/>
    <p:sldLayoutId id="2147483697" r:id="rId14"/>
    <p:sldLayoutId id="2147483699" r:id="rId15"/>
    <p:sldLayoutId id="2147483700" r:id="rId16"/>
    <p:sldLayoutId id="2147483701"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myaccount.blob.core.windows.net/mycontainer/myblob"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hyperlink" Target="http://myaccount.file.core.windows.net/myshare/myfile.txt" TargetMode="External"/><Relationship Id="rId4" Type="http://schemas.openxmlformats.org/officeDocument/2006/relationships/hyperlink" Target="file:///\\myaccount.file.core.windows.net\myshare\myfile.tx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hyperlink" Target="http://blogs.msdn.com/b/windowsazurestorage/archive/2011/11/20/windows-azure-storage-a-highly-available-cloud-storage-service-with-strong-consistency.aspx" TargetMode="Externa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solidFill>
                  <a:schemeClr val="bg1"/>
                </a:solidFill>
              </a:rPr>
              <a:t>Azure </a:t>
            </a:r>
            <a:r>
              <a:rPr lang="en-US" sz="9600" smtClean="0">
                <a:solidFill>
                  <a:schemeClr val="bg1"/>
                </a:solidFill>
              </a:rPr>
              <a:t>Data Overview</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520701" y="342900"/>
            <a:ext cx="11671299" cy="957263"/>
          </a:xfrm>
        </p:spPr>
        <p:txBody>
          <a:bodyPr/>
          <a:lstStyle/>
          <a:p>
            <a:r>
              <a:rPr lang="en-US" dirty="0" smtClean="0"/>
              <a:t>Server Provisioning</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554" y="4413738"/>
            <a:ext cx="5066198" cy="2139462"/>
          </a:xfrm>
          <a:prstGeom prst="rect">
            <a:avLst/>
          </a:prstGeom>
          <a:noFill/>
          <a:ln w="9525">
            <a:noFill/>
            <a:miter lim="800000"/>
            <a:headEnd/>
            <a:tailEnd/>
          </a:ln>
          <a:effectLst>
            <a:outerShdw blurRad="50800" dist="25400" dir="2700000" algn="tl" rotWithShape="0">
              <a:prstClr val="black">
                <a:alpha val="20000"/>
              </a:prstClr>
            </a:outerShdw>
          </a:effectLst>
        </p:spPr>
      </p:pic>
      <p:sp>
        <p:nvSpPr>
          <p:cNvPr id="9" name="Content Placeholder 2"/>
          <p:cNvSpPr txBox="1">
            <a:spLocks/>
          </p:cNvSpPr>
          <p:nvPr/>
        </p:nvSpPr>
        <p:spPr>
          <a:xfrm>
            <a:off x="520701" y="1316823"/>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Server Defined</a:t>
            </a:r>
          </a:p>
          <a:p>
            <a:pPr marL="3175" lvl="1" indent="0" defTabSz="914325">
              <a:spcBef>
                <a:spcPts val="600"/>
              </a:spcBef>
              <a:buNone/>
            </a:pPr>
            <a:r>
              <a:rPr lang="en-US" sz="1600" spc="-51" dirty="0">
                <a:solidFill>
                  <a:schemeClr val="bg2"/>
                </a:solidFill>
              </a:rPr>
              <a:t>Service head that contains databases</a:t>
            </a:r>
          </a:p>
          <a:p>
            <a:pPr marL="3175" lvl="1" indent="0" defTabSz="914325">
              <a:spcBef>
                <a:spcPts val="600"/>
              </a:spcBef>
              <a:buNone/>
            </a:pPr>
            <a:r>
              <a:rPr lang="en-US" sz="1600" spc="-51" dirty="0">
                <a:solidFill>
                  <a:schemeClr val="bg2"/>
                </a:solidFill>
              </a:rPr>
              <a:t>Connect via automatically generated FQDN (xxx.database.windows.net)</a:t>
            </a:r>
          </a:p>
          <a:p>
            <a:pPr marL="3175" lvl="1" indent="0" defTabSz="914325">
              <a:spcBef>
                <a:spcPts val="600"/>
              </a:spcBef>
              <a:buNone/>
            </a:pPr>
            <a:r>
              <a:rPr lang="en-US" sz="1600" spc="-51" dirty="0">
                <a:solidFill>
                  <a:schemeClr val="bg2"/>
                </a:solidFill>
              </a:rPr>
              <a:t>Initially contains only a </a:t>
            </a:r>
            <a:r>
              <a:rPr lang="en-US" sz="1600" b="1" spc="-51" dirty="0">
                <a:solidFill>
                  <a:schemeClr val="bg2"/>
                </a:solidFill>
              </a:rPr>
              <a:t>master</a:t>
            </a:r>
            <a:r>
              <a:rPr lang="en-US" sz="1600" spc="-51" dirty="0">
                <a:solidFill>
                  <a:schemeClr val="bg2"/>
                </a:solidFill>
              </a:rPr>
              <a:t> database</a:t>
            </a:r>
            <a:r>
              <a:rPr lang="en-US" sz="1400" spc="-51" dirty="0"/>
              <a:t/>
            </a:r>
            <a:br>
              <a:rPr lang="en-US" sz="1400" spc="-51" dirty="0"/>
            </a:br>
            <a:endParaRPr lang="en-US" sz="1800" dirty="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Provision Servers Interactively</a:t>
            </a:r>
          </a:p>
          <a:p>
            <a:pPr marL="3175" lvl="1" indent="0" defTabSz="914325">
              <a:spcBef>
                <a:spcPts val="600"/>
              </a:spcBef>
              <a:buNone/>
            </a:pPr>
            <a:r>
              <a:rPr lang="en-US" sz="1600" spc="-51" dirty="0">
                <a:solidFill>
                  <a:schemeClr val="bg2"/>
                </a:solidFill>
              </a:rPr>
              <a:t>Log on to </a:t>
            </a:r>
            <a:r>
              <a:rPr lang="en-US" sz="1600" spc="-51" dirty="0" smtClean="0">
                <a:solidFill>
                  <a:schemeClr val="bg2"/>
                </a:solidFill>
              </a:rPr>
              <a:t>Microsoft Azure </a:t>
            </a:r>
            <a:r>
              <a:rPr lang="en-US" sz="1600" spc="-51" dirty="0">
                <a:solidFill>
                  <a:schemeClr val="bg2"/>
                </a:solidFill>
              </a:rPr>
              <a:t>Management Portal</a:t>
            </a:r>
          </a:p>
          <a:p>
            <a:pPr marL="3175" lvl="1" indent="0" defTabSz="914325">
              <a:spcBef>
                <a:spcPts val="600"/>
              </a:spcBef>
              <a:buNone/>
            </a:pPr>
            <a:r>
              <a:rPr lang="en-US" sz="1600" spc="-51" dirty="0">
                <a:solidFill>
                  <a:schemeClr val="bg2"/>
                </a:solidFill>
              </a:rPr>
              <a:t>Create a SQL Database server</a:t>
            </a:r>
          </a:p>
          <a:p>
            <a:pPr marL="3175" lvl="1" indent="0" defTabSz="914325">
              <a:spcBef>
                <a:spcPts val="600"/>
              </a:spcBef>
              <a:buNone/>
            </a:pPr>
            <a:r>
              <a:rPr lang="en-US" sz="1600" spc="-51" dirty="0">
                <a:solidFill>
                  <a:schemeClr val="bg2"/>
                </a:solidFill>
              </a:rPr>
              <a:t>Specify admin login credentials</a:t>
            </a:r>
          </a:p>
          <a:p>
            <a:pPr marL="3175" lvl="1" indent="0" defTabSz="914325">
              <a:spcBef>
                <a:spcPts val="600"/>
              </a:spcBef>
              <a:buNone/>
            </a:pPr>
            <a:r>
              <a:rPr lang="en-US" sz="1600" spc="-51" dirty="0">
                <a:solidFill>
                  <a:schemeClr val="bg2"/>
                </a:solidFill>
              </a:rPr>
              <a:t>Add firewall rules and enable service access</a:t>
            </a:r>
            <a:r>
              <a:rPr lang="en-US" sz="1400" spc="-51" dirty="0"/>
              <a:t/>
            </a:r>
            <a:br>
              <a:rPr lang="en-US" sz="1400" spc="-51" dirty="0"/>
            </a:br>
            <a:endParaRPr lang="en-US" sz="1400" spc="-51" dirty="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Automate Server Provisioning</a:t>
            </a:r>
          </a:p>
          <a:p>
            <a:pPr marL="3175" lvl="1" indent="0" defTabSz="914325">
              <a:spcBef>
                <a:spcPts val="600"/>
              </a:spcBef>
              <a:buNone/>
            </a:pPr>
            <a:r>
              <a:rPr lang="en-US" sz="1600" spc="-51" dirty="0">
                <a:solidFill>
                  <a:schemeClr val="bg2"/>
                </a:solidFill>
              </a:rPr>
              <a:t>Use </a:t>
            </a:r>
            <a:r>
              <a:rPr lang="en-US" sz="1600" spc="-51" dirty="0" smtClean="0">
                <a:solidFill>
                  <a:schemeClr val="bg2"/>
                </a:solidFill>
              </a:rPr>
              <a:t>Microsoft Azure </a:t>
            </a:r>
            <a:r>
              <a:rPr lang="en-US" sz="1600" spc="-51" dirty="0">
                <a:solidFill>
                  <a:schemeClr val="bg2"/>
                </a:solidFill>
              </a:rPr>
              <a:t>Platform PowerShell cmdlets </a:t>
            </a:r>
            <a:br>
              <a:rPr lang="en-US" sz="1600" spc="-51" dirty="0">
                <a:solidFill>
                  <a:schemeClr val="bg2"/>
                </a:solidFill>
              </a:rPr>
            </a:br>
            <a:r>
              <a:rPr lang="en-US" sz="1600" spc="-51" dirty="0">
                <a:solidFill>
                  <a:schemeClr val="bg2"/>
                </a:solidFill>
              </a:rPr>
              <a:t>(or use REST API directly)</a:t>
            </a:r>
          </a:p>
          <a:p>
            <a:pPr marL="3175" lvl="1" indent="0" defTabSz="914325">
              <a:spcBef>
                <a:spcPts val="600"/>
              </a:spcBef>
              <a:buNone/>
            </a:pPr>
            <a:r>
              <a:rPr lang="en-US" sz="1600" b="1" spc="-51" dirty="0">
                <a:solidFill>
                  <a:schemeClr val="bg2"/>
                </a:solidFill>
              </a:rPr>
              <a:t>wappowershell.codeplex.com</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2413" y="1495123"/>
            <a:ext cx="3103263" cy="2707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4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fade">
                                      <p:cBhvr>
                                        <p:cTn id="27" dur="500"/>
                                        <p:tgtEl>
                                          <p:spTgt spid="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fade">
                                      <p:cBhvr>
                                        <p:cTn id="30" dur="500"/>
                                        <p:tgtEl>
                                          <p:spTgt spid="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fade">
                                      <p:cBhvr>
                                        <p:cTn id="33" dur="500"/>
                                        <p:tgtEl>
                                          <p:spTgt spid="9">
                                            <p:txEl>
                                              <p:pRg st="8" end="8"/>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0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fade">
                                      <p:cBhvr>
                                        <p:cTn id="40" dur="500"/>
                                        <p:tgtEl>
                                          <p:spTgt spid="9">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fade">
                                      <p:cBhvr>
                                        <p:cTn id="43" dur="500"/>
                                        <p:tgtEl>
                                          <p:spTgt spid="9">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fade">
                                      <p:cBhvr>
                                        <p:cTn id="46" dur="500"/>
                                        <p:tgtEl>
                                          <p:spTgt spid="9">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1474" y="228600"/>
            <a:ext cx="10780713" cy="747713"/>
          </a:xfrm>
        </p:spPr>
        <p:txBody>
          <a:bodyPr>
            <a:normAutofit fontScale="90000"/>
          </a:bodyPr>
          <a:lstStyle/>
          <a:p>
            <a:pPr algn="l"/>
            <a:r>
              <a:rPr lang="en-US" dirty="0" smtClean="0"/>
              <a:t>Selecting the right Edition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89977515"/>
              </p:ext>
            </p:extLst>
          </p:nvPr>
        </p:nvGraphicFramePr>
        <p:xfrm>
          <a:off x="390521" y="1116198"/>
          <a:ext cx="11510966" cy="3883065"/>
        </p:xfrm>
        <a:graphic>
          <a:graphicData uri="http://schemas.openxmlformats.org/drawingml/2006/table">
            <a:tbl>
              <a:tblPr firstRow="1" bandRow="1">
                <a:tableStyleId>{93296810-A885-4BE3-A3E7-6D5BEEA58F35}</a:tableStyleId>
              </a:tblPr>
              <a:tblGrid>
                <a:gridCol w="1198567"/>
                <a:gridCol w="1674812"/>
                <a:gridCol w="2071688"/>
                <a:gridCol w="1016000"/>
                <a:gridCol w="1841500"/>
                <a:gridCol w="830658"/>
                <a:gridCol w="960042"/>
                <a:gridCol w="1917699"/>
              </a:tblGrid>
              <a:tr h="566310">
                <a:tc rowSpan="2">
                  <a:txBody>
                    <a:bodyPr/>
                    <a:lstStyle/>
                    <a:p>
                      <a:r>
                        <a:rPr lang="en-US" dirty="0" smtClean="0"/>
                        <a:t>Service</a:t>
                      </a:r>
                      <a:r>
                        <a:rPr lang="en-US" baseline="0" dirty="0" smtClean="0"/>
                        <a:t> Tier</a:t>
                      </a:r>
                      <a:endParaRPr lang="en-US" dirty="0"/>
                    </a:p>
                  </a:txBody>
                  <a:tcPr/>
                </a:tc>
                <a:tc rowSpan="2">
                  <a:txBody>
                    <a:bodyPr/>
                    <a:lstStyle/>
                    <a:p>
                      <a:r>
                        <a:rPr lang="en-US" dirty="0" smtClean="0"/>
                        <a:t>Performance Level</a:t>
                      </a:r>
                      <a:endParaRPr lang="en-US" dirty="0"/>
                    </a:p>
                  </a:txBody>
                  <a:tcPr/>
                </a:tc>
                <a:tc rowSpan="2">
                  <a:txBody>
                    <a:bodyPr/>
                    <a:lstStyle/>
                    <a:p>
                      <a:r>
                        <a:rPr lang="en-US" dirty="0" smtClean="0"/>
                        <a:t>Common App Pattern</a:t>
                      </a:r>
                      <a:endParaRPr lang="en-US" dirty="0"/>
                    </a:p>
                  </a:txBody>
                  <a:tcPr/>
                </a:tc>
                <a:tc gridSpan="3">
                  <a:txBody>
                    <a:bodyPr/>
                    <a:lstStyle/>
                    <a:p>
                      <a:pPr algn="ctr"/>
                      <a:r>
                        <a:rPr lang="en-US" dirty="0" smtClean="0"/>
                        <a:t>Performance</a:t>
                      </a:r>
                      <a:endParaRPr lang="en-US" dirty="0"/>
                    </a:p>
                  </a:txBody>
                  <a:tcPr/>
                </a:tc>
                <a:tc hMerge="1">
                  <a:txBody>
                    <a:bodyPr/>
                    <a:lstStyle/>
                    <a:p>
                      <a:endParaRPr lang="en-US" dirty="0"/>
                    </a:p>
                  </a:txBody>
                  <a:tcPr/>
                </a:tc>
                <a:tc hMerge="1">
                  <a:txBody>
                    <a:bodyPr/>
                    <a:lstStyle/>
                    <a:p>
                      <a:endParaRPr lang="en-US" dirty="0"/>
                    </a:p>
                  </a:txBody>
                  <a:tcPr/>
                </a:tc>
                <a:tc gridSpan="2">
                  <a:txBody>
                    <a:bodyPr/>
                    <a:lstStyle/>
                    <a:p>
                      <a:r>
                        <a:rPr lang="en-US" dirty="0" smtClean="0"/>
                        <a:t>Business Continuity </a:t>
                      </a:r>
                      <a:endParaRPr lang="en-US" dirty="0"/>
                    </a:p>
                  </a:txBody>
                  <a:tcPr/>
                </a:tc>
                <a:tc hMerge="1">
                  <a:txBody>
                    <a:bodyPr/>
                    <a:lstStyle/>
                    <a:p>
                      <a:endParaRPr lang="en-US" dirty="0"/>
                    </a:p>
                  </a:txBody>
                  <a:tcPr/>
                </a:tc>
              </a:tr>
              <a:tr h="718636">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r>
                        <a:rPr lang="en-US" dirty="0" smtClean="0"/>
                        <a:t>Max DB Size</a:t>
                      </a:r>
                      <a:endParaRPr lang="en-US" dirty="0"/>
                    </a:p>
                  </a:txBody>
                  <a:tcPr/>
                </a:tc>
                <a:tc>
                  <a:txBody>
                    <a:bodyPr/>
                    <a:lstStyle/>
                    <a:p>
                      <a:r>
                        <a:rPr lang="en-US" dirty="0" smtClean="0"/>
                        <a:t>Trans. </a:t>
                      </a:r>
                      <a:r>
                        <a:rPr lang="en-US" dirty="0" err="1" smtClean="0"/>
                        <a:t>Perf</a:t>
                      </a:r>
                      <a:r>
                        <a:rPr lang="en-US" dirty="0" smtClean="0"/>
                        <a:t>. Objective</a:t>
                      </a:r>
                      <a:endParaRPr lang="en-US" dirty="0"/>
                    </a:p>
                  </a:txBody>
                  <a:tcPr/>
                </a:tc>
                <a:tc>
                  <a:txBody>
                    <a:bodyPr/>
                    <a:lstStyle/>
                    <a:p>
                      <a:r>
                        <a:rPr lang="en-US" dirty="0" smtClean="0"/>
                        <a:t>DTUs</a:t>
                      </a:r>
                      <a:endParaRPr lang="en-US" dirty="0"/>
                    </a:p>
                  </a:txBody>
                  <a:tcPr/>
                </a:tc>
                <a:tc>
                  <a:txBody>
                    <a:bodyPr/>
                    <a:lstStyle/>
                    <a:p>
                      <a:r>
                        <a:rPr lang="en-US" dirty="0" smtClean="0"/>
                        <a:t>PITR</a:t>
                      </a:r>
                      <a:endParaRPr lang="en-US" dirty="0"/>
                    </a:p>
                  </a:txBody>
                  <a:tcPr/>
                </a:tc>
                <a:tc>
                  <a:txBody>
                    <a:bodyPr/>
                    <a:lstStyle/>
                    <a:p>
                      <a:r>
                        <a:rPr lang="en-US" dirty="0" smtClean="0"/>
                        <a:t>DR / GEO-Rep</a:t>
                      </a:r>
                      <a:endParaRPr lang="en-US" dirty="0"/>
                    </a:p>
                  </a:txBody>
                  <a:tcPr/>
                </a:tc>
              </a:tr>
              <a:tr h="854541">
                <a:tc>
                  <a:txBody>
                    <a:bodyPr/>
                    <a:lstStyle/>
                    <a:p>
                      <a:r>
                        <a:rPr lang="en-US" dirty="0" smtClean="0"/>
                        <a:t>Basic</a:t>
                      </a:r>
                      <a:endParaRPr lang="en-US" dirty="0"/>
                    </a:p>
                  </a:txBody>
                  <a:tcPr/>
                </a:tc>
                <a:tc>
                  <a:txBody>
                    <a:bodyPr/>
                    <a:lstStyle/>
                    <a:p>
                      <a:r>
                        <a:rPr lang="en-US" dirty="0" smtClean="0"/>
                        <a:t>Basic</a:t>
                      </a:r>
                      <a:endParaRPr lang="en-US" dirty="0"/>
                    </a:p>
                  </a:txBody>
                  <a:tcPr/>
                </a:tc>
                <a:tc>
                  <a:txBody>
                    <a:bodyPr/>
                    <a:lstStyle/>
                    <a:p>
                      <a:r>
                        <a:rPr lang="en-US" sz="1600" dirty="0" smtClean="0"/>
                        <a:t>Small</a:t>
                      </a:r>
                      <a:r>
                        <a:rPr lang="en-US" sz="1600" baseline="0" dirty="0" smtClean="0"/>
                        <a:t> DB, SQL </a:t>
                      </a:r>
                      <a:r>
                        <a:rPr lang="en-US" sz="1600" baseline="0" dirty="0" err="1" smtClean="0"/>
                        <a:t>opp</a:t>
                      </a:r>
                      <a:endParaRPr lang="en-US" dirty="0"/>
                    </a:p>
                  </a:txBody>
                  <a:tcPr/>
                </a:tc>
                <a:tc>
                  <a:txBody>
                    <a:bodyPr/>
                    <a:lstStyle/>
                    <a:p>
                      <a:r>
                        <a:rPr lang="en-US" dirty="0" smtClean="0"/>
                        <a:t>2 GB</a:t>
                      </a:r>
                      <a:endParaRPr lang="en-US" dirty="0"/>
                    </a:p>
                  </a:txBody>
                  <a:tcPr/>
                </a:tc>
                <a:tc>
                  <a:txBody>
                    <a:bodyPr/>
                    <a:lstStyle/>
                    <a:p>
                      <a:r>
                        <a:rPr lang="en-US" dirty="0" smtClean="0"/>
                        <a:t>Reliability</a:t>
                      </a:r>
                      <a:r>
                        <a:rPr lang="en-US" baseline="0" dirty="0" smtClean="0"/>
                        <a:t> / Hr.</a:t>
                      </a:r>
                      <a:endParaRPr lang="en-US" dirty="0"/>
                    </a:p>
                  </a:txBody>
                  <a:tcPr/>
                </a:tc>
                <a:tc>
                  <a:txBody>
                    <a:bodyPr/>
                    <a:lstStyle/>
                    <a:p>
                      <a:r>
                        <a:rPr lang="en-US" dirty="0" smtClean="0"/>
                        <a:t>5</a:t>
                      </a:r>
                      <a:endParaRPr lang="en-US" dirty="0"/>
                    </a:p>
                  </a:txBody>
                  <a:tcPr/>
                </a:tc>
                <a:tc>
                  <a:txBody>
                    <a:bodyPr/>
                    <a:lstStyle/>
                    <a:p>
                      <a:r>
                        <a:rPr lang="en-US" dirty="0" smtClean="0"/>
                        <a:t>Past 7 Days</a:t>
                      </a:r>
                      <a:endParaRPr lang="en-US" dirty="0"/>
                    </a:p>
                  </a:txBody>
                  <a:tcPr/>
                </a:tc>
                <a:tc>
                  <a:txBody>
                    <a:bodyPr/>
                    <a:lstStyle/>
                    <a:p>
                      <a:r>
                        <a:rPr lang="en-US" dirty="0" smtClean="0"/>
                        <a:t>DB Copy + Manual Export</a:t>
                      </a:r>
                      <a:endParaRPr lang="en-US" dirty="0"/>
                    </a:p>
                  </a:txBody>
                  <a:tcPr/>
                </a:tc>
              </a:tr>
              <a:tr h="829178">
                <a:tc>
                  <a:txBody>
                    <a:bodyPr/>
                    <a:lstStyle/>
                    <a:p>
                      <a:r>
                        <a:rPr lang="en-US" dirty="0" smtClean="0"/>
                        <a:t>Standard</a:t>
                      </a:r>
                      <a:endParaRPr lang="en-US" dirty="0"/>
                    </a:p>
                  </a:txBody>
                  <a:tcPr/>
                </a:tc>
                <a:tc>
                  <a:txBody>
                    <a:bodyPr/>
                    <a:lstStyle/>
                    <a:p>
                      <a:r>
                        <a:rPr lang="en-US" dirty="0" smtClean="0"/>
                        <a:t>S1 / S2</a:t>
                      </a:r>
                      <a:endParaRPr lang="en-US" dirty="0"/>
                    </a:p>
                  </a:txBody>
                  <a:tcPr/>
                </a:tc>
                <a:tc>
                  <a:txBody>
                    <a:bodyPr/>
                    <a:lstStyle/>
                    <a:p>
                      <a:r>
                        <a:rPr lang="en-US" sz="1600" dirty="0" err="1" smtClean="0"/>
                        <a:t>Wrkgp</a:t>
                      </a:r>
                      <a:r>
                        <a:rPr lang="en-US" sz="1600" dirty="0" smtClean="0"/>
                        <a:t>/cloud</a:t>
                      </a:r>
                      <a:r>
                        <a:rPr lang="en-US" sz="1600" baseline="0" dirty="0" smtClean="0"/>
                        <a:t> app, multiple concurrent  operations</a:t>
                      </a:r>
                      <a:endParaRPr lang="en-US" sz="1600" dirty="0"/>
                    </a:p>
                  </a:txBody>
                  <a:tcPr/>
                </a:tc>
                <a:tc>
                  <a:txBody>
                    <a:bodyPr/>
                    <a:lstStyle/>
                    <a:p>
                      <a:r>
                        <a:rPr lang="en-US" dirty="0" smtClean="0"/>
                        <a:t>250 GB</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Reliability</a:t>
                      </a:r>
                      <a:r>
                        <a:rPr lang="en-US" baseline="0" dirty="0" smtClean="0"/>
                        <a:t> / Min.</a:t>
                      </a:r>
                      <a:endParaRPr lang="en-US" dirty="0" smtClean="0"/>
                    </a:p>
                  </a:txBody>
                  <a:tcPr/>
                </a:tc>
                <a:tc>
                  <a:txBody>
                    <a:bodyPr/>
                    <a:lstStyle/>
                    <a:p>
                      <a:r>
                        <a:rPr lang="en-US" dirty="0" smtClean="0"/>
                        <a:t>15/ 50</a:t>
                      </a:r>
                      <a:endParaRPr lang="en-US" dirty="0"/>
                    </a:p>
                  </a:txBody>
                  <a:tcPr/>
                </a:tc>
                <a:tc>
                  <a:txBody>
                    <a:bodyPr/>
                    <a:lstStyle/>
                    <a:p>
                      <a:r>
                        <a:rPr lang="en-US" dirty="0" smtClean="0"/>
                        <a:t>Past 14 Days</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DB Copy + Manual Export</a:t>
                      </a:r>
                    </a:p>
                  </a:txBody>
                  <a:tcPr/>
                </a:tc>
              </a:tr>
              <a:tr h="899032">
                <a:tc>
                  <a:txBody>
                    <a:bodyPr/>
                    <a:lstStyle/>
                    <a:p>
                      <a:r>
                        <a:rPr lang="en-US" dirty="0" smtClean="0"/>
                        <a:t>Premium</a:t>
                      </a:r>
                      <a:endParaRPr lang="en-US" dirty="0"/>
                    </a:p>
                  </a:txBody>
                  <a:tcPr/>
                </a:tc>
                <a:tc>
                  <a:txBody>
                    <a:bodyPr/>
                    <a:lstStyle/>
                    <a:p>
                      <a:r>
                        <a:rPr lang="en-US" dirty="0" smtClean="0"/>
                        <a:t>P1</a:t>
                      </a:r>
                      <a:r>
                        <a:rPr lang="en-US" baseline="0" dirty="0" smtClean="0"/>
                        <a:t> / P2 / P3</a:t>
                      </a:r>
                      <a:endParaRPr lang="en-US" dirty="0"/>
                    </a:p>
                  </a:txBody>
                  <a:tcPr/>
                </a:tc>
                <a:tc>
                  <a:txBody>
                    <a:bodyPr/>
                    <a:lstStyle/>
                    <a:p>
                      <a:r>
                        <a:rPr lang="en-US" sz="1600" dirty="0" smtClean="0"/>
                        <a:t>Mission</a:t>
                      </a:r>
                      <a:r>
                        <a:rPr lang="en-US" sz="1600" baseline="0" dirty="0" smtClean="0"/>
                        <a:t> Critical, High volume, Many concurrent Users</a:t>
                      </a:r>
                      <a:endParaRPr lang="en-US" sz="1600" dirty="0"/>
                    </a:p>
                  </a:txBody>
                  <a:tcPr/>
                </a:tc>
                <a:tc>
                  <a:txBody>
                    <a:bodyPr/>
                    <a:lstStyle/>
                    <a:p>
                      <a:r>
                        <a:rPr lang="en-US" dirty="0" smtClean="0"/>
                        <a:t>500 GB</a:t>
                      </a:r>
                      <a:endParaRPr lang="en-US" dirty="0"/>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t>Reliability</a:t>
                      </a:r>
                      <a:r>
                        <a:rPr lang="en-US" baseline="0" dirty="0" smtClean="0"/>
                        <a:t> / sec.</a:t>
                      </a:r>
                      <a:endParaRPr lang="en-US" dirty="0" smtClean="0"/>
                    </a:p>
                  </a:txBody>
                  <a:tcPr/>
                </a:tc>
                <a:tc>
                  <a:txBody>
                    <a:bodyPr/>
                    <a:lstStyle/>
                    <a:p>
                      <a:r>
                        <a:rPr lang="en-US" dirty="0" smtClean="0"/>
                        <a:t>100/</a:t>
                      </a:r>
                    </a:p>
                    <a:p>
                      <a:r>
                        <a:rPr lang="en-US" dirty="0" smtClean="0"/>
                        <a:t>200/</a:t>
                      </a:r>
                    </a:p>
                    <a:p>
                      <a:r>
                        <a:rPr lang="en-US" dirty="0" smtClean="0"/>
                        <a:t>800</a:t>
                      </a:r>
                      <a:endParaRPr lang="en-US" dirty="0"/>
                    </a:p>
                  </a:txBody>
                  <a:tcPr/>
                </a:tc>
                <a:tc>
                  <a:txBody>
                    <a:bodyPr/>
                    <a:lstStyle/>
                    <a:p>
                      <a:r>
                        <a:rPr lang="en-US" dirty="0" smtClean="0"/>
                        <a:t>Past 35 Days</a:t>
                      </a:r>
                      <a:endParaRPr lang="en-US" dirty="0"/>
                    </a:p>
                  </a:txBody>
                  <a:tcPr/>
                </a:tc>
                <a:tc>
                  <a:txBody>
                    <a:bodyPr/>
                    <a:lstStyle/>
                    <a:p>
                      <a:r>
                        <a:rPr lang="en-US" dirty="0" smtClean="0"/>
                        <a:t>Active Geo-replication</a:t>
                      </a:r>
                      <a:endParaRPr lang="en-US" dirty="0"/>
                    </a:p>
                  </a:txBody>
                  <a:tcPr/>
                </a:tc>
              </a:tr>
            </a:tbl>
          </a:graphicData>
        </a:graphic>
      </p:graphicFrame>
    </p:spTree>
    <p:extLst>
      <p:ext uri="{BB962C8B-B14F-4D97-AF65-F5344CB8AC3E}">
        <p14:creationId xmlns:p14="http://schemas.microsoft.com/office/powerpoint/2010/main" val="420790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a:latin typeface="+mj-lt"/>
              </a:rPr>
              <a:t>Creating A SQL </a:t>
            </a:r>
            <a:r>
              <a:rPr lang="en-US" sz="4400" dirty="0" smtClean="0">
                <a:latin typeface="+mj-lt"/>
              </a:rPr>
              <a:t>Database </a:t>
            </a:r>
            <a:r>
              <a:rPr lang="en-US" sz="4400" dirty="0">
                <a:latin typeface="+mj-lt"/>
              </a:rPr>
              <a:t>Server</a:t>
            </a:r>
          </a:p>
        </p:txBody>
      </p:sp>
    </p:spTree>
    <p:extLst>
      <p:ext uri="{BB962C8B-B14F-4D97-AF65-F5344CB8AC3E}">
        <p14:creationId xmlns:p14="http://schemas.microsoft.com/office/powerpoint/2010/main" val="115098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a:t>Create And Deploy </a:t>
            </a:r>
            <a:br>
              <a:rPr lang="en-US" sz="9600" dirty="0"/>
            </a:br>
            <a:r>
              <a:rPr lang="en-US" sz="9600" dirty="0"/>
              <a:t>Your Database</a:t>
            </a:r>
          </a:p>
        </p:txBody>
      </p:sp>
    </p:spTree>
    <p:extLst>
      <p:ext uri="{BB962C8B-B14F-4D97-AF65-F5344CB8AC3E}">
        <p14:creationId xmlns:p14="http://schemas.microsoft.com/office/powerpoint/2010/main" val="84786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2288" y="228600"/>
            <a:ext cx="10629899" cy="747713"/>
          </a:xfrm>
        </p:spPr>
        <p:txBody>
          <a:bodyPr>
            <a:normAutofit fontScale="90000"/>
          </a:bodyPr>
          <a:lstStyle/>
          <a:p>
            <a:r>
              <a:rPr lang="en-US" dirty="0" smtClean="0"/>
              <a:t>Create Database…</a:t>
            </a:r>
            <a:endParaRPr lang="en-US" dirty="0">
              <a:solidFill>
                <a:srgbClr val="92D050"/>
              </a:solidFill>
            </a:endParaRPr>
          </a:p>
        </p:txBody>
      </p:sp>
      <p:sp>
        <p:nvSpPr>
          <p:cNvPr id="7" name="Content Placeholder 2"/>
          <p:cNvSpPr txBox="1">
            <a:spLocks/>
          </p:cNvSpPr>
          <p:nvPr/>
        </p:nvSpPr>
        <p:spPr>
          <a:xfrm>
            <a:off x="522289"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Use Familiar Technologies</a:t>
            </a:r>
          </a:p>
          <a:p>
            <a:pPr marL="3175" lvl="1" indent="0" defTabSz="914325">
              <a:spcBef>
                <a:spcPts val="900"/>
              </a:spcBef>
              <a:buNone/>
            </a:pPr>
            <a:r>
              <a:rPr lang="en-US" sz="1800" spc="-51" dirty="0">
                <a:solidFill>
                  <a:schemeClr val="bg2"/>
                </a:solidFill>
              </a:rPr>
              <a:t>Transact-SQL</a:t>
            </a:r>
          </a:p>
          <a:p>
            <a:pPr marL="3175" lvl="1" indent="0" defTabSz="914325">
              <a:spcBef>
                <a:spcPts val="900"/>
              </a:spcBef>
              <a:buNone/>
            </a:pPr>
            <a:r>
              <a:rPr lang="en-US" sz="1800" spc="-51" dirty="0">
                <a:solidFill>
                  <a:schemeClr val="bg2"/>
                </a:solidFill>
              </a:rPr>
              <a:t>Languages</a:t>
            </a:r>
          </a:p>
          <a:p>
            <a:pPr marL="228600" lvl="1" indent="0" defTabSz="914325">
              <a:spcBef>
                <a:spcPts val="600"/>
              </a:spcBef>
              <a:buNone/>
            </a:pPr>
            <a:r>
              <a:rPr lang="en-US" sz="1600" spc="-51" dirty="0">
                <a:solidFill>
                  <a:schemeClr val="bg2"/>
                </a:solidFill>
              </a:rPr>
              <a:t>.NET Framework (C#, Visual Basic, F#) via ADO.NET</a:t>
            </a:r>
          </a:p>
          <a:p>
            <a:pPr marL="228600" lvl="1" indent="0" defTabSz="914325">
              <a:spcBef>
                <a:spcPts val="600"/>
              </a:spcBef>
              <a:buNone/>
            </a:pPr>
            <a:r>
              <a:rPr lang="en-US" sz="1600" spc="-51" dirty="0">
                <a:solidFill>
                  <a:schemeClr val="bg2"/>
                </a:solidFill>
              </a:rPr>
              <a:t>C / C++ via ODBC</a:t>
            </a:r>
          </a:p>
          <a:p>
            <a:pPr marL="228600" lvl="1" indent="0" defTabSz="914325">
              <a:spcBef>
                <a:spcPts val="600"/>
              </a:spcBef>
              <a:buNone/>
            </a:pPr>
            <a:r>
              <a:rPr lang="en-US" sz="1600" spc="-51" dirty="0">
                <a:solidFill>
                  <a:schemeClr val="bg2"/>
                </a:solidFill>
              </a:rPr>
              <a:t>Java via Microsoft JDBC provider</a:t>
            </a:r>
          </a:p>
          <a:p>
            <a:pPr marL="228600" lvl="1" indent="0" defTabSz="914325">
              <a:spcBef>
                <a:spcPts val="600"/>
              </a:spcBef>
              <a:buNone/>
            </a:pPr>
            <a:r>
              <a:rPr lang="en-US" sz="1600" spc="-51" dirty="0">
                <a:solidFill>
                  <a:schemeClr val="bg2"/>
                </a:solidFill>
              </a:rPr>
              <a:t>PHP via Microsoft PHP provider</a:t>
            </a:r>
          </a:p>
          <a:p>
            <a:pPr marL="3175" lvl="1" indent="0" defTabSz="914325">
              <a:spcBef>
                <a:spcPts val="900"/>
              </a:spcBef>
              <a:buNone/>
            </a:pPr>
            <a:r>
              <a:rPr lang="en-US" sz="1800" spc="-51" dirty="0">
                <a:solidFill>
                  <a:schemeClr val="bg2"/>
                </a:solidFill>
              </a:rPr>
              <a:t>Frameworks</a:t>
            </a:r>
          </a:p>
          <a:p>
            <a:pPr marL="228600" lvl="1" indent="0" defTabSz="914325">
              <a:spcBef>
                <a:spcPts val="600"/>
              </a:spcBef>
              <a:buNone/>
            </a:pPr>
            <a:r>
              <a:rPr lang="en-US" sz="1600" spc="-51" dirty="0">
                <a:solidFill>
                  <a:schemeClr val="bg2"/>
                </a:solidFill>
              </a:rPr>
              <a:t>OData, Entity Framework, WCF Data Services, NHibernate</a:t>
            </a:r>
          </a:p>
          <a:p>
            <a:pPr marL="3175" lvl="1" indent="0" defTabSz="914325">
              <a:spcBef>
                <a:spcPts val="900"/>
              </a:spcBef>
              <a:buNone/>
            </a:pPr>
            <a:r>
              <a:rPr lang="en-US" sz="1800" spc="-51" dirty="0">
                <a:solidFill>
                  <a:schemeClr val="bg2"/>
                </a:solidFill>
              </a:rPr>
              <a:t>Tools</a:t>
            </a:r>
          </a:p>
          <a:p>
            <a:pPr marL="228600" lvl="1" indent="0" defTabSz="914325">
              <a:spcBef>
                <a:spcPts val="600"/>
              </a:spcBef>
              <a:buNone/>
            </a:pPr>
            <a:r>
              <a:rPr lang="en-US" sz="1600" spc="-51" dirty="0">
                <a:solidFill>
                  <a:schemeClr val="bg2"/>
                </a:solidFill>
              </a:rPr>
              <a:t>SQL Server Management Studio (2008 R2 and later)</a:t>
            </a:r>
          </a:p>
          <a:p>
            <a:pPr marL="228600" lvl="1" indent="0" defTabSz="914325">
              <a:spcBef>
                <a:spcPts val="600"/>
              </a:spcBef>
              <a:buNone/>
            </a:pPr>
            <a:r>
              <a:rPr lang="en-US" sz="1600" spc="-51" dirty="0">
                <a:solidFill>
                  <a:schemeClr val="bg2"/>
                </a:solidFill>
              </a:rPr>
              <a:t>SQL Server command-line utilities (SQLCMD, BCP)</a:t>
            </a:r>
          </a:p>
          <a:p>
            <a:pPr marL="228600" lvl="1" indent="0" defTabSz="914325">
              <a:spcBef>
                <a:spcPts val="600"/>
              </a:spcBef>
              <a:buNone/>
            </a:pPr>
            <a:r>
              <a:rPr lang="en-US" sz="1600" spc="-51" dirty="0">
                <a:solidFill>
                  <a:schemeClr val="bg2"/>
                </a:solidFill>
              </a:rPr>
              <a:t>CA Erwin</a:t>
            </a:r>
            <a:r>
              <a:rPr lang="en-US" sz="1600" spc="-51" baseline="30000" dirty="0">
                <a:solidFill>
                  <a:schemeClr val="bg2"/>
                </a:solidFill>
              </a:rPr>
              <a:t>®</a:t>
            </a:r>
            <a:r>
              <a:rPr lang="en-US" sz="1600" spc="-51" dirty="0">
                <a:solidFill>
                  <a:schemeClr val="bg2"/>
                </a:solidFill>
              </a:rPr>
              <a:t> Data Modeler</a:t>
            </a:r>
          </a:p>
          <a:p>
            <a:pPr marL="228600" lvl="1" indent="0" defTabSz="914325">
              <a:spcBef>
                <a:spcPts val="600"/>
              </a:spcBef>
              <a:buNone/>
            </a:pPr>
            <a:r>
              <a:rPr lang="en-US" sz="1600" spc="-51" dirty="0">
                <a:solidFill>
                  <a:schemeClr val="bg2"/>
                </a:solidFill>
              </a:rPr>
              <a:t>Embarcadero Technologies DBArtisan</a:t>
            </a:r>
            <a:r>
              <a:rPr lang="en-US" sz="1600" spc="-51" baseline="30000" dirty="0">
                <a:solidFill>
                  <a:schemeClr val="bg2"/>
                </a:solidFill>
              </a:rPr>
              <a:t>®</a:t>
            </a:r>
          </a:p>
        </p:txBody>
      </p:sp>
      <p:sp>
        <p:nvSpPr>
          <p:cNvPr id="8" name="Content Placeholder 2"/>
          <p:cNvSpPr txBox="1">
            <a:spLocks/>
          </p:cNvSpPr>
          <p:nvPr/>
        </p:nvSpPr>
        <p:spPr>
          <a:xfrm>
            <a:off x="6096001" y="1434269"/>
            <a:ext cx="5573712" cy="2072875"/>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latin typeface="Segoe UI Light" pitchFamily="34" charset="0"/>
              </a:rPr>
              <a:t>SQL Server Comparison</a:t>
            </a:r>
          </a:p>
          <a:p>
            <a:pPr marL="3175" lvl="1" indent="0" defTabSz="914325">
              <a:spcBef>
                <a:spcPts val="900"/>
              </a:spcBef>
              <a:buNone/>
            </a:pPr>
            <a:r>
              <a:rPr lang="en-US" sz="1600" spc="-51" dirty="0">
                <a:solidFill>
                  <a:schemeClr val="bg2"/>
                </a:solidFill>
              </a:rPr>
              <a:t>Focus on logical vs. physical administration</a:t>
            </a:r>
          </a:p>
          <a:p>
            <a:pPr marL="3175" lvl="1" indent="0" defTabSz="914325">
              <a:spcBef>
                <a:spcPts val="900"/>
              </a:spcBef>
              <a:buNone/>
            </a:pPr>
            <a:r>
              <a:rPr lang="en-US" sz="1600" spc="-51" dirty="0">
                <a:solidFill>
                  <a:schemeClr val="bg2"/>
                </a:solidFill>
              </a:rPr>
              <a:t>Database and log files automatically placed</a:t>
            </a:r>
          </a:p>
          <a:p>
            <a:pPr marL="3175" lvl="1" indent="0" defTabSz="914325">
              <a:spcBef>
                <a:spcPts val="900"/>
              </a:spcBef>
              <a:buNone/>
            </a:pPr>
            <a:r>
              <a:rPr lang="en-US" sz="1600" spc="-51" dirty="0">
                <a:solidFill>
                  <a:schemeClr val="bg2"/>
                </a:solidFill>
              </a:rPr>
              <a:t>Three high-availability replicas maintained for every database</a:t>
            </a:r>
          </a:p>
          <a:p>
            <a:pPr marL="3175" lvl="1" indent="0" defTabSz="914325">
              <a:spcBef>
                <a:spcPts val="900"/>
              </a:spcBef>
              <a:buNone/>
            </a:pPr>
            <a:r>
              <a:rPr lang="en-US" sz="1600" spc="-51" dirty="0">
                <a:solidFill>
                  <a:schemeClr val="bg2"/>
                </a:solidFill>
              </a:rPr>
              <a:t>Tables require a clustered index</a:t>
            </a:r>
          </a:p>
          <a:p>
            <a:pPr marL="3175" lvl="1" indent="0" defTabSz="914325">
              <a:spcBef>
                <a:spcPts val="900"/>
              </a:spcBef>
              <a:buNone/>
            </a:pPr>
            <a:r>
              <a:rPr lang="en-US" sz="1600" spc="-51" dirty="0">
                <a:solidFill>
                  <a:schemeClr val="bg2"/>
                </a:solidFill>
              </a:rPr>
              <a:t>Maximum database size is 500 GB</a:t>
            </a:r>
          </a:p>
        </p:txBody>
      </p:sp>
      <p:sp>
        <p:nvSpPr>
          <p:cNvPr id="9" name="Content Placeholder 2"/>
          <p:cNvSpPr txBox="1">
            <a:spLocks/>
          </p:cNvSpPr>
          <p:nvPr/>
        </p:nvSpPr>
        <p:spPr>
          <a:xfrm>
            <a:off x="6096001" y="3705317"/>
            <a:ext cx="5573712" cy="2409890"/>
          </a:xfrm>
          <a:prstGeom prst="rect">
            <a:avLst/>
          </a:prstGeom>
        </p:spPr>
        <p:txBody>
          <a:bodyPr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latin typeface="Segoe UI Light" pitchFamily="34" charset="0"/>
              </a:rPr>
              <a:t>Unsupported SQL Server Features</a:t>
            </a:r>
          </a:p>
          <a:p>
            <a:pPr marL="3175" lvl="1" indent="0" defTabSz="914325">
              <a:spcBef>
                <a:spcPts val="900"/>
              </a:spcBef>
              <a:buNone/>
            </a:pPr>
            <a:r>
              <a:rPr lang="en-US" sz="1600" spc="-51" dirty="0">
                <a:solidFill>
                  <a:schemeClr val="bg2"/>
                </a:solidFill>
              </a:rPr>
              <a:t>Use command, distributed transactions, distributed views</a:t>
            </a:r>
          </a:p>
          <a:p>
            <a:pPr marL="3175" lvl="1" indent="0" defTabSz="914325">
              <a:spcBef>
                <a:spcPts val="900"/>
              </a:spcBef>
              <a:buNone/>
            </a:pPr>
            <a:r>
              <a:rPr lang="en-US" sz="1600" spc="-51" dirty="0">
                <a:solidFill>
                  <a:schemeClr val="bg2"/>
                </a:solidFill>
              </a:rPr>
              <a:t>Service Broker</a:t>
            </a:r>
          </a:p>
          <a:p>
            <a:pPr marL="3175" lvl="1" indent="0" defTabSz="914325">
              <a:spcBef>
                <a:spcPts val="900"/>
              </a:spcBef>
              <a:buNone/>
            </a:pPr>
            <a:r>
              <a:rPr lang="en-US" sz="1600" spc="-51" dirty="0">
                <a:solidFill>
                  <a:schemeClr val="bg2"/>
                </a:solidFill>
              </a:rPr>
              <a:t>Common Language Runtime (CLR)</a:t>
            </a:r>
          </a:p>
          <a:p>
            <a:pPr marL="3175" lvl="1" indent="0" defTabSz="914325">
              <a:spcBef>
                <a:spcPts val="900"/>
              </a:spcBef>
              <a:buNone/>
            </a:pPr>
            <a:r>
              <a:rPr lang="en-US" sz="1600" spc="-51" dirty="0">
                <a:solidFill>
                  <a:schemeClr val="bg2"/>
                </a:solidFill>
              </a:rPr>
              <a:t>SQL </a:t>
            </a:r>
            <a:r>
              <a:rPr lang="en-US" sz="1600" spc="-51" dirty="0" smtClean="0">
                <a:solidFill>
                  <a:schemeClr val="bg2"/>
                </a:solidFill>
              </a:rPr>
              <a:t>Agent</a:t>
            </a:r>
          </a:p>
          <a:p>
            <a:pPr marL="3175" lvl="1" indent="0" defTabSz="914325">
              <a:spcBef>
                <a:spcPts val="900"/>
              </a:spcBef>
              <a:buNone/>
            </a:pPr>
            <a:r>
              <a:rPr lang="en-US" sz="1600" spc="-51" dirty="0" smtClean="0">
                <a:solidFill>
                  <a:schemeClr val="bg2"/>
                </a:solidFill>
              </a:rPr>
              <a:t>SQL Profiler</a:t>
            </a:r>
            <a:endParaRPr lang="en-US" sz="1600" spc="-51" dirty="0">
              <a:solidFill>
                <a:schemeClr val="bg2"/>
              </a:solidFill>
            </a:endParaRPr>
          </a:p>
          <a:p>
            <a:pPr marL="3175" lvl="1" indent="0" defTabSz="914325">
              <a:spcBef>
                <a:spcPts val="900"/>
              </a:spcBef>
              <a:buNone/>
            </a:pPr>
            <a:r>
              <a:rPr lang="en-US" sz="1600" spc="-51" dirty="0">
                <a:solidFill>
                  <a:schemeClr val="bg2"/>
                </a:solidFill>
              </a:rPr>
              <a:t>Native Encryption</a:t>
            </a:r>
          </a:p>
        </p:txBody>
      </p:sp>
    </p:spTree>
    <p:extLst>
      <p:ext uri="{BB962C8B-B14F-4D97-AF65-F5344CB8AC3E}">
        <p14:creationId xmlns:p14="http://schemas.microsoft.com/office/powerpoint/2010/main" val="248950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286" y="228600"/>
            <a:ext cx="10618901" cy="747713"/>
          </a:xfrm>
        </p:spPr>
        <p:txBody>
          <a:bodyPr>
            <a:normAutofit fontScale="90000"/>
          </a:bodyPr>
          <a:lstStyle/>
          <a:p>
            <a:r>
              <a:rPr lang="en-US" dirty="0" smtClean="0"/>
              <a:t>Enhanced Tooling</a:t>
            </a:r>
            <a:endParaRPr lang="en-US" dirty="0">
              <a:solidFill>
                <a:srgbClr val="92D050"/>
              </a:solidFill>
            </a:endParaRPr>
          </a:p>
        </p:txBody>
      </p:sp>
      <p:pic>
        <p:nvPicPr>
          <p:cNvPr id="5"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287" y="1461687"/>
            <a:ext cx="3954577" cy="2243103"/>
          </a:xfrm>
          <a:prstGeom prst="rect">
            <a:avLst/>
          </a:prstGeom>
        </p:spPr>
      </p:pic>
      <p:pic>
        <p:nvPicPr>
          <p:cNvPr id="6" name="Content Placeholder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287" y="3824742"/>
            <a:ext cx="3954577" cy="2319364"/>
          </a:xfrm>
          <a:prstGeom prst="rect">
            <a:avLst/>
          </a:prstGeom>
        </p:spPr>
      </p:pic>
      <p:sp>
        <p:nvSpPr>
          <p:cNvPr id="7" name="Content Placeholder 2"/>
          <p:cNvSpPr txBox="1">
            <a:spLocks/>
          </p:cNvSpPr>
          <p:nvPr/>
        </p:nvSpPr>
        <p:spPr>
          <a:xfrm>
            <a:off x="63246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SQL Database Management Portal</a:t>
            </a:r>
          </a:p>
          <a:p>
            <a:pPr marL="3175" lvl="1" indent="0" defTabSz="914325">
              <a:spcBef>
                <a:spcPts val="900"/>
              </a:spcBef>
              <a:buNone/>
            </a:pPr>
            <a:r>
              <a:rPr lang="en-US" sz="1600" spc="-51" dirty="0">
                <a:solidFill>
                  <a:schemeClr val="bg2"/>
                </a:solidFill>
              </a:rPr>
              <a:t>Web designers for tables, views, stored procs</a:t>
            </a:r>
          </a:p>
          <a:p>
            <a:pPr marL="3175" lvl="1" indent="0" defTabSz="914325">
              <a:spcBef>
                <a:spcPts val="900"/>
              </a:spcBef>
              <a:buNone/>
            </a:pPr>
            <a:r>
              <a:rPr lang="en-US" sz="1600" spc="-51" dirty="0">
                <a:solidFill>
                  <a:schemeClr val="bg2"/>
                </a:solidFill>
              </a:rPr>
              <a:t>Interactive query editing and execution</a:t>
            </a:r>
            <a:r>
              <a:rPr lang="en-US" sz="1600" spc="-51" dirty="0"/>
              <a:t/>
            </a:r>
            <a:br>
              <a:rPr lang="en-US" sz="1600" spc="-51" dirty="0"/>
            </a:br>
            <a:endParaRPr lang="en-US" sz="2000" dirty="0"/>
          </a:p>
          <a:p>
            <a:pPr marL="3175" indent="0" defTabSz="914325">
              <a:spcBef>
                <a:spcPts val="0"/>
              </a:spcBef>
              <a:spcAft>
                <a:spcPts val="300"/>
              </a:spcAft>
              <a:buNone/>
            </a:pPr>
            <a:r>
              <a:rPr lang="en-US" spc="-100" dirty="0">
                <a:solidFill>
                  <a:schemeClr val="accent2">
                    <a:alpha val="99000"/>
                  </a:schemeClr>
                </a:solidFill>
                <a:latin typeface="Segoe UI Light" pitchFamily="34" charset="0"/>
              </a:rPr>
              <a:t>SQL Server Data Tools (SSDT)</a:t>
            </a:r>
          </a:p>
          <a:p>
            <a:pPr marL="3175" lvl="1" indent="0" defTabSz="914325">
              <a:spcBef>
                <a:spcPts val="900"/>
              </a:spcBef>
              <a:buNone/>
            </a:pPr>
            <a:r>
              <a:rPr lang="en-US" sz="1600" spc="-51" dirty="0">
                <a:solidFill>
                  <a:schemeClr val="bg2"/>
                </a:solidFill>
              </a:rPr>
              <a:t>Visual Studio IDE for database development</a:t>
            </a:r>
          </a:p>
          <a:p>
            <a:pPr marL="3175" lvl="1" indent="0" defTabSz="914325">
              <a:spcBef>
                <a:spcPts val="900"/>
              </a:spcBef>
              <a:buNone/>
            </a:pPr>
            <a:r>
              <a:rPr lang="en-US" sz="1600" spc="-51" dirty="0">
                <a:solidFill>
                  <a:schemeClr val="bg2"/>
                </a:solidFill>
              </a:rPr>
              <a:t>Includes modern designers and projects with declarative, </a:t>
            </a:r>
            <a:br>
              <a:rPr lang="en-US" sz="1600" spc="-51" dirty="0">
                <a:solidFill>
                  <a:schemeClr val="bg2"/>
                </a:solidFill>
              </a:rPr>
            </a:br>
            <a:r>
              <a:rPr lang="en-US" sz="1600" spc="-51" dirty="0">
                <a:solidFill>
                  <a:schemeClr val="bg2"/>
                </a:solidFill>
              </a:rPr>
              <a:t>model-driven development</a:t>
            </a:r>
          </a:p>
          <a:p>
            <a:pPr marL="3175" lvl="1" indent="0" defTabSz="914325">
              <a:spcBef>
                <a:spcPts val="900"/>
              </a:spcBef>
              <a:buNone/>
            </a:pPr>
            <a:r>
              <a:rPr lang="en-US" sz="1600" spc="-51" dirty="0">
                <a:solidFill>
                  <a:schemeClr val="bg2"/>
                </a:solidFill>
              </a:rPr>
              <a:t>Develop and test in both connected and disconnected states</a:t>
            </a:r>
          </a:p>
          <a:p>
            <a:pPr marL="3175" lvl="1" indent="0" defTabSz="914325">
              <a:spcBef>
                <a:spcPts val="900"/>
              </a:spcBef>
              <a:buNone/>
            </a:pPr>
            <a:r>
              <a:rPr lang="en-US" sz="1600" spc="-51" dirty="0">
                <a:solidFill>
                  <a:schemeClr val="bg2"/>
                </a:solidFill>
              </a:rPr>
              <a:t>Platform targeting for both SQL Server (2005 and above) </a:t>
            </a:r>
            <a:br>
              <a:rPr lang="en-US" sz="1600" spc="-51" dirty="0">
                <a:solidFill>
                  <a:schemeClr val="bg2"/>
                </a:solidFill>
              </a:rPr>
            </a:br>
            <a:r>
              <a:rPr lang="en-US" sz="1600" spc="-51" dirty="0">
                <a:solidFill>
                  <a:schemeClr val="bg2"/>
                </a:solidFill>
              </a:rPr>
              <a:t>and SQL Database</a:t>
            </a:r>
          </a:p>
          <a:p>
            <a:pPr marL="3175" lvl="1" indent="0" defTabSz="914325">
              <a:spcBef>
                <a:spcPts val="900"/>
              </a:spcBef>
              <a:buNone/>
            </a:pPr>
            <a:r>
              <a:rPr lang="en-US" sz="1600" spc="-51" dirty="0">
                <a:solidFill>
                  <a:schemeClr val="bg2"/>
                </a:solidFill>
              </a:rPr>
              <a:t>Get it free with Web PI, with SQL Server 2012 and with Visual Studio 11</a:t>
            </a:r>
          </a:p>
        </p:txBody>
      </p:sp>
    </p:spTree>
    <p:extLst>
      <p:ext uri="{BB962C8B-B14F-4D97-AF65-F5344CB8AC3E}">
        <p14:creationId xmlns:p14="http://schemas.microsoft.com/office/powerpoint/2010/main" val="243311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500"/>
                                        <p:tgtEl>
                                          <p:spTgt spid="7">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500"/>
                                        <p:tgtEl>
                                          <p:spTgt spid="7">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500"/>
                                        <p:tgtEl>
                                          <p:spTgt spid="7">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500"/>
                                        <p:tgtEl>
                                          <p:spTgt spid="7">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8" end="8"/>
                                            </p:txEl>
                                          </p:spTgt>
                                        </p:tgtEl>
                                        <p:attrNameLst>
                                          <p:attrName>style.visibility</p:attrName>
                                        </p:attrNameLst>
                                      </p:cBhvr>
                                      <p:to>
                                        <p:strVal val="visible"/>
                                      </p:to>
                                    </p:set>
                                    <p:animEffect transition="in" filter="fade">
                                      <p:cBhvr>
                                        <p:cTn id="36" dur="500"/>
                                        <p:tgtEl>
                                          <p:spTgt spid="7">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31312" y="228600"/>
            <a:ext cx="10420876" cy="747713"/>
          </a:xfrm>
        </p:spPr>
        <p:txBody>
          <a:bodyPr>
            <a:normAutofit fontScale="90000"/>
          </a:bodyPr>
          <a:lstStyle/>
          <a:p>
            <a:r>
              <a:rPr lang="en-US" dirty="0" smtClean="0"/>
              <a:t>Database Deployment</a:t>
            </a:r>
            <a:endParaRPr lang="en-US" dirty="0">
              <a:solidFill>
                <a:srgbClr val="92D050"/>
              </a:solidFill>
            </a:endParaRPr>
          </a:p>
        </p:txBody>
      </p:sp>
      <p:pic>
        <p:nvPicPr>
          <p:cNvPr id="7"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312" y="1434270"/>
            <a:ext cx="4916928" cy="2765773"/>
          </a:xfrm>
          <a:prstGeom prst="rect">
            <a:avLst/>
          </a:prstGeom>
        </p:spPr>
      </p:pic>
      <p:sp>
        <p:nvSpPr>
          <p:cNvPr id="6" name="Content Placeholder 2"/>
          <p:cNvSpPr txBox="1">
            <a:spLocks/>
          </p:cNvSpPr>
          <p:nvPr/>
        </p:nvSpPr>
        <p:spPr>
          <a:xfrm>
            <a:off x="6324601" y="976313"/>
            <a:ext cx="5573712" cy="5751344"/>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Data-Tier Application Framework </a:t>
            </a:r>
            <a:br>
              <a:rPr lang="en-US" sz="2800" spc="-100" dirty="0">
                <a:solidFill>
                  <a:schemeClr val="accent2">
                    <a:alpha val="99000"/>
                  </a:schemeClr>
                </a:solidFill>
                <a:latin typeface="Segoe UI Light" pitchFamily="34" charset="0"/>
              </a:rPr>
            </a:br>
            <a:r>
              <a:rPr lang="en-US" sz="2800" spc="-100" dirty="0">
                <a:solidFill>
                  <a:schemeClr val="accent2">
                    <a:alpha val="99000"/>
                  </a:schemeClr>
                </a:solidFill>
                <a:latin typeface="Segoe UI Light" pitchFamily="34" charset="0"/>
              </a:rPr>
              <a:t>(DAC Fx)</a:t>
            </a:r>
          </a:p>
          <a:p>
            <a:pPr marL="3175" lvl="1" indent="0" defTabSz="914325">
              <a:spcBef>
                <a:spcPts val="900"/>
              </a:spcBef>
              <a:buNone/>
            </a:pPr>
            <a:r>
              <a:rPr lang="en-US" sz="1600" spc="-51" dirty="0">
                <a:solidFill>
                  <a:schemeClr val="bg2"/>
                </a:solidFill>
              </a:rPr>
              <a:t>Alternative to traditional script based approach</a:t>
            </a:r>
          </a:p>
          <a:p>
            <a:pPr marL="3175" lvl="1" indent="0" defTabSz="914325">
              <a:spcBef>
                <a:spcPts val="900"/>
              </a:spcBef>
              <a:buNone/>
            </a:pPr>
            <a:r>
              <a:rPr lang="en-US" sz="1600" spc="-51" dirty="0">
                <a:solidFill>
                  <a:schemeClr val="bg2"/>
                </a:solidFill>
              </a:rPr>
              <a:t>Dramatically simplifies deployment, migration and versioning of databases</a:t>
            </a:r>
          </a:p>
          <a:p>
            <a:pPr marL="3175" lvl="1" indent="0" defTabSz="914325">
              <a:spcBef>
                <a:spcPts val="900"/>
              </a:spcBef>
              <a:buNone/>
            </a:pPr>
            <a:r>
              <a:rPr lang="en-US" sz="1600" spc="-51" dirty="0">
                <a:solidFill>
                  <a:schemeClr val="bg2"/>
                </a:solidFill>
              </a:rPr>
              <a:t>Provides a single unit of deployment for schema (dacpac) or for schema </a:t>
            </a:r>
            <a:r>
              <a:rPr lang="en-US" sz="1600" spc="-51" dirty="0" smtClean="0">
                <a:solidFill>
                  <a:schemeClr val="bg2"/>
                </a:solidFill>
              </a:rPr>
              <a:t>+ </a:t>
            </a:r>
            <a:r>
              <a:rPr lang="en-US" sz="1600" spc="-51" dirty="0">
                <a:solidFill>
                  <a:schemeClr val="bg2"/>
                </a:solidFill>
              </a:rPr>
              <a:t>data (bacpac)</a:t>
            </a:r>
          </a:p>
          <a:p>
            <a:pPr marL="3175" lvl="1" indent="0" defTabSz="914325">
              <a:spcBef>
                <a:spcPts val="900"/>
              </a:spcBef>
              <a:buNone/>
            </a:pPr>
            <a:r>
              <a:rPr lang="en-US" sz="1600" spc="-51" dirty="0">
                <a:solidFill>
                  <a:schemeClr val="bg2"/>
                </a:solidFill>
              </a:rPr>
              <a:t>Supports automatic versioning of database schemas</a:t>
            </a:r>
          </a:p>
          <a:p>
            <a:pPr marL="3175" lvl="1" indent="0" defTabSz="914325">
              <a:spcBef>
                <a:spcPts val="900"/>
              </a:spcBef>
              <a:buNone/>
            </a:pPr>
            <a:r>
              <a:rPr lang="en-US" sz="1600" spc="-51" dirty="0">
                <a:solidFill>
                  <a:schemeClr val="bg2"/>
                </a:solidFill>
              </a:rPr>
              <a:t>Supports platform targeting for both SQL Server (2005 and above) </a:t>
            </a:r>
            <a:br>
              <a:rPr lang="en-US" sz="1600" spc="-51" dirty="0">
                <a:solidFill>
                  <a:schemeClr val="bg2"/>
                </a:solidFill>
              </a:rPr>
            </a:br>
            <a:r>
              <a:rPr lang="en-US" sz="1600" spc="-51" dirty="0">
                <a:solidFill>
                  <a:schemeClr val="bg2"/>
                </a:solidFill>
              </a:rPr>
              <a:t>and SQL Database</a:t>
            </a:r>
          </a:p>
          <a:p>
            <a:pPr marL="3175" lvl="1" indent="0" defTabSz="914325">
              <a:spcBef>
                <a:spcPts val="900"/>
              </a:spcBef>
              <a:buNone/>
            </a:pPr>
            <a:r>
              <a:rPr lang="en-US" sz="1600" spc="-51" dirty="0">
                <a:solidFill>
                  <a:schemeClr val="bg2"/>
                </a:solidFill>
              </a:rPr>
              <a:t>Build from scratch or extract from existing db</a:t>
            </a:r>
            <a:r>
              <a:rPr lang="en-US" sz="1400" spc="-51" dirty="0"/>
              <a:t/>
            </a:r>
            <a:br>
              <a:rPr lang="en-US" sz="1400" spc="-51" dirty="0"/>
            </a:br>
            <a:endParaRPr lang="en-US" sz="1800" dirty="0"/>
          </a:p>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How To Get The Latest DAC Fx</a:t>
            </a:r>
          </a:p>
          <a:p>
            <a:pPr marL="3175" lvl="1" indent="0" defTabSz="914325">
              <a:spcBef>
                <a:spcPts val="900"/>
              </a:spcBef>
              <a:buNone/>
            </a:pPr>
            <a:r>
              <a:rPr lang="en-US" sz="1600" spc="-51" dirty="0">
                <a:solidFill>
                  <a:schemeClr val="bg2"/>
                </a:solidFill>
              </a:rPr>
              <a:t>With SQL Server Data Tools</a:t>
            </a:r>
          </a:p>
          <a:p>
            <a:pPr marL="3175" lvl="1" indent="0" defTabSz="914325">
              <a:spcBef>
                <a:spcPts val="900"/>
              </a:spcBef>
              <a:buNone/>
            </a:pPr>
            <a:r>
              <a:rPr lang="en-US" sz="1600" spc="-51" dirty="0">
                <a:solidFill>
                  <a:schemeClr val="bg2"/>
                </a:solidFill>
              </a:rPr>
              <a:t>With SQL Server 2012/2014 Management Studio</a:t>
            </a:r>
          </a:p>
          <a:p>
            <a:pPr marL="3175" lvl="1" indent="0" defTabSz="914325">
              <a:spcBef>
                <a:spcPts val="900"/>
              </a:spcBef>
              <a:buNone/>
            </a:pPr>
            <a:r>
              <a:rPr lang="en-US" sz="1600" spc="-51" dirty="0">
                <a:solidFill>
                  <a:schemeClr val="bg2"/>
                </a:solidFill>
              </a:rPr>
              <a:t>With SQL Database Import/Export Service</a:t>
            </a:r>
          </a:p>
          <a:p>
            <a:pPr marL="3175" lvl="1" indent="0" defTabSz="914325">
              <a:spcBef>
                <a:spcPts val="900"/>
              </a:spcBef>
              <a:buNone/>
            </a:pPr>
            <a:r>
              <a:rPr lang="en-US" sz="1600" b="1" spc="-51" dirty="0">
                <a:solidFill>
                  <a:schemeClr val="bg2"/>
                </a:solidFill>
              </a:rPr>
              <a:t>Via sqldacexamples.codeplex.com</a:t>
            </a:r>
          </a:p>
        </p:txBody>
      </p:sp>
    </p:spTree>
    <p:extLst>
      <p:ext uri="{BB962C8B-B14F-4D97-AF65-F5344CB8AC3E}">
        <p14:creationId xmlns:p14="http://schemas.microsoft.com/office/powerpoint/2010/main" val="243918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500"/>
                                        <p:tgtEl>
                                          <p:spTgt spid="6">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Effect transition="in" filter="fade">
                                      <p:cBhvr>
                                        <p:cTn id="25" dur="500"/>
                                        <p:tgtEl>
                                          <p:spTgt spid="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500"/>
                                        <p:tgtEl>
                                          <p:spTgt spid="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fade">
                                      <p:cBhvr>
                                        <p:cTn id="36" dur="500"/>
                                        <p:tgtEl>
                                          <p:spTgt spid="6">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fade">
                                      <p:cBhvr>
                                        <p:cTn id="39" dur="500"/>
                                        <p:tgtEl>
                                          <p:spTgt spid="6">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500"/>
                                        <p:tgtEl>
                                          <p:spTgt spid="6">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animEffect transition="in" filter="fade">
                                      <p:cBhvr>
                                        <p:cTn id="45"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3" name="Subtitle 2"/>
          <p:cNvSpPr>
            <a:spLocks noGrp="1"/>
          </p:cNvSpPr>
          <p:nvPr>
            <p:ph type="subTitle" idx="1"/>
          </p:nvPr>
        </p:nvSpPr>
        <p:spPr/>
        <p:txBody>
          <a:bodyPr>
            <a:normAutofit/>
          </a:bodyPr>
          <a:lstStyle/>
          <a:p>
            <a:r>
              <a:rPr lang="en-US" sz="4400" dirty="0">
                <a:latin typeface="+mj-lt"/>
              </a:rPr>
              <a:t>DAC Deployment </a:t>
            </a:r>
            <a:br>
              <a:rPr lang="en-US" sz="4400" dirty="0">
                <a:latin typeface="+mj-lt"/>
              </a:rPr>
            </a:br>
            <a:r>
              <a:rPr lang="en-US" sz="4400" dirty="0">
                <a:latin typeface="+mj-lt"/>
              </a:rPr>
              <a:t>From SQL Server Management Studio</a:t>
            </a:r>
          </a:p>
        </p:txBody>
      </p:sp>
    </p:spTree>
    <p:extLst>
      <p:ext uri="{BB962C8B-B14F-4D97-AF65-F5344CB8AC3E}">
        <p14:creationId xmlns:p14="http://schemas.microsoft.com/office/powerpoint/2010/main" val="192560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9600" dirty="0"/>
              <a:t>Secure Your </a:t>
            </a:r>
            <a:br>
              <a:rPr lang="en-US" sz="9600" dirty="0"/>
            </a:br>
            <a:r>
              <a:rPr lang="en-US" sz="9600" dirty="0"/>
              <a:t>Database</a:t>
            </a:r>
          </a:p>
        </p:txBody>
      </p:sp>
      <p:sp>
        <p:nvSpPr>
          <p:cNvPr id="4" name="Subtitle 3"/>
          <p:cNvSpPr>
            <a:spLocks noGrp="1"/>
          </p:cNvSpPr>
          <p:nvPr>
            <p:ph type="subTitle" idx="1"/>
          </p:nvPr>
        </p:nvSpPr>
        <p:spPr/>
        <p:txBody>
          <a:bodyPr/>
          <a:lstStyle/>
          <a:p>
            <a:r>
              <a:rPr lang="en-US" dirty="0" smtClean="0"/>
              <a:t>SQL Database</a:t>
            </a:r>
            <a:endParaRPr lang="en-US" dirty="0"/>
          </a:p>
        </p:txBody>
      </p:sp>
    </p:spTree>
    <p:extLst>
      <p:ext uri="{BB962C8B-B14F-4D97-AF65-F5344CB8AC3E}">
        <p14:creationId xmlns:p14="http://schemas.microsoft.com/office/powerpoint/2010/main" val="3002263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701" y="1447801"/>
            <a:ext cx="5803901" cy="2243691"/>
          </a:xfrm>
        </p:spPr>
        <p:txBody>
          <a:bodyPr>
            <a:normAutofit fontScale="90000"/>
          </a:bodyPr>
          <a:lstStyle/>
          <a:p>
            <a:r>
              <a:rPr lang="en-US" dirty="0"/>
              <a:t>There </a:t>
            </a:r>
            <a:r>
              <a:rPr lang="en-US" dirty="0" smtClean="0"/>
              <a:t>Are </a:t>
            </a:r>
            <a:r>
              <a:rPr lang="en-US" dirty="0"/>
              <a:t>T</a:t>
            </a:r>
            <a:r>
              <a:rPr lang="en-US" dirty="0" smtClean="0"/>
              <a:t>wo </a:t>
            </a:r>
            <a:br>
              <a:rPr lang="en-US" dirty="0" smtClean="0"/>
            </a:br>
            <a:r>
              <a:rPr lang="en-US" dirty="0" smtClean="0"/>
              <a:t>Ways </a:t>
            </a:r>
            <a:r>
              <a:rPr lang="en-US" dirty="0"/>
              <a:t>T</a:t>
            </a:r>
            <a:r>
              <a:rPr lang="en-US" dirty="0" smtClean="0"/>
              <a:t>o </a:t>
            </a:r>
            <a:r>
              <a:rPr lang="en-US" dirty="0"/>
              <a:t>S</a:t>
            </a:r>
            <a:r>
              <a:rPr lang="en-US" dirty="0" smtClean="0"/>
              <a:t>ecure </a:t>
            </a:r>
            <a:br>
              <a:rPr lang="en-US" dirty="0" smtClean="0"/>
            </a:br>
            <a:r>
              <a:rPr lang="en-US" dirty="0"/>
              <a:t>A</a:t>
            </a:r>
            <a:r>
              <a:rPr lang="en-US" dirty="0" smtClean="0"/>
              <a:t> Database:</a:t>
            </a:r>
            <a:endParaRPr lang="en-US" dirty="0"/>
          </a:p>
        </p:txBody>
      </p:sp>
      <p:sp>
        <p:nvSpPr>
          <p:cNvPr id="5" name="Rounded Rectangle 4"/>
          <p:cNvSpPr/>
          <p:nvPr/>
        </p:nvSpPr>
        <p:spPr bwMode="auto">
          <a:xfrm>
            <a:off x="5867401" y="319872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TextBox 6"/>
          <p:cNvSpPr txBox="1"/>
          <p:nvPr/>
        </p:nvSpPr>
        <p:spPr>
          <a:xfrm>
            <a:off x="7416165" y="3480068"/>
            <a:ext cx="3368278" cy="1077218"/>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a:t>Within The Database</a:t>
            </a:r>
          </a:p>
        </p:txBody>
      </p:sp>
      <p:sp>
        <p:nvSpPr>
          <p:cNvPr id="9" name="Rounded Rectangle 8"/>
          <p:cNvSpPr/>
          <p:nvPr/>
        </p:nvSpPr>
        <p:spPr bwMode="auto">
          <a:xfrm>
            <a:off x="5867401" y="1447800"/>
            <a:ext cx="5802312" cy="1639914"/>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10" name="TextBox 9"/>
          <p:cNvSpPr txBox="1"/>
          <p:nvPr/>
        </p:nvSpPr>
        <p:spPr>
          <a:xfrm>
            <a:off x="7416165" y="1975371"/>
            <a:ext cx="3368278" cy="584775"/>
          </a:xfrm>
          <a:prstGeom prst="rect">
            <a:avLst/>
          </a:prstGeom>
        </p:spPr>
        <p:txBody>
          <a:bodyPr wrap="square">
            <a:spAutoFit/>
          </a:bodyPr>
          <a:lstStyle>
            <a:defPPr>
              <a:defRPr lang="en-US"/>
            </a:defPPr>
            <a:lvl1pPr defTabSz="914361">
              <a:defRPr sz="2800" kern="0">
                <a:gradFill>
                  <a:gsLst>
                    <a:gs pos="0">
                      <a:srgbClr val="FFFFFF"/>
                    </a:gs>
                    <a:gs pos="100000">
                      <a:srgbClr val="FFFFFF"/>
                    </a:gs>
                  </a:gsLst>
                  <a:lin ang="5400000" scaled="0"/>
                </a:gradFill>
              </a:defRPr>
            </a:lvl1pPr>
          </a:lstStyle>
          <a:p>
            <a:r>
              <a:rPr lang="en-US" altLang="zh-CN" sz="3200" dirty="0"/>
              <a:t>On The Server</a:t>
            </a:r>
          </a:p>
        </p:txBody>
      </p:sp>
      <p:sp>
        <p:nvSpPr>
          <p:cNvPr id="12" name="Freeform 58"/>
          <p:cNvSpPr>
            <a:spLocks noEditPoints="1"/>
          </p:cNvSpPr>
          <p:nvPr/>
        </p:nvSpPr>
        <p:spPr bwMode="black">
          <a:xfrm>
            <a:off x="6033884" y="1705536"/>
            <a:ext cx="1024996" cy="109861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13" name="Freeform 83"/>
          <p:cNvSpPr>
            <a:spLocks noEditPoints="1"/>
          </p:cNvSpPr>
          <p:nvPr/>
        </p:nvSpPr>
        <p:spPr bwMode="black">
          <a:xfrm>
            <a:off x="6037386" y="3465419"/>
            <a:ext cx="1027116" cy="1084254"/>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27522063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12" name="Diagram 11"/>
          <p:cNvGraphicFramePr/>
          <p:nvPr>
            <p:extLst>
              <p:ext uri="{D42A27DB-BD31-4B8C-83A1-F6EECF244321}">
                <p14:modId xmlns:p14="http://schemas.microsoft.com/office/powerpoint/2010/main" val="644457914"/>
              </p:ext>
            </p:extLst>
          </p:nvPr>
        </p:nvGraphicFramePr>
        <p:xfrm>
          <a:off x="666750" y="1400175"/>
          <a:ext cx="10973869" cy="4895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959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Server Benefits</a:t>
            </a:r>
            <a:endParaRPr lang="en-US" dirty="0"/>
          </a:p>
        </p:txBody>
      </p:sp>
      <p:sp>
        <p:nvSpPr>
          <p:cNvPr id="6" name="Content Placeholder 2"/>
          <p:cNvSpPr txBox="1">
            <a:spLocks/>
          </p:cNvSpPr>
          <p:nvPr/>
        </p:nvSpPr>
        <p:spPr>
          <a:xfrm>
            <a:off x="5353050" y="1664933"/>
            <a:ext cx="6316663" cy="3697642"/>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Server identity and access control</a:t>
            </a:r>
          </a:p>
          <a:p>
            <a:pPr marL="3175" lvl="1" indent="0" defTabSz="914325">
              <a:spcBef>
                <a:spcPts val="900"/>
              </a:spcBef>
              <a:buNone/>
            </a:pPr>
            <a:r>
              <a:rPr lang="en-US" sz="1800" spc="-51" dirty="0">
                <a:solidFill>
                  <a:schemeClr val="bg2"/>
                </a:solidFill>
              </a:rPr>
              <a:t>SQL authentication supported (No Integrated authentication)</a:t>
            </a:r>
          </a:p>
          <a:p>
            <a:pPr marL="3175" lvl="1" indent="0" defTabSz="914325">
              <a:spcBef>
                <a:spcPts val="900"/>
              </a:spcBef>
              <a:buNone/>
            </a:pPr>
            <a:r>
              <a:rPr lang="en-US" sz="1800" spc="-51" dirty="0">
                <a:solidFill>
                  <a:schemeClr val="bg2"/>
                </a:solidFill>
              </a:rPr>
              <a:t>The Admin login is similar to </a:t>
            </a:r>
            <a:r>
              <a:rPr lang="en-US" sz="1800" b="1" spc="-51" dirty="0" err="1">
                <a:solidFill>
                  <a:schemeClr val="bg2"/>
                </a:solidFill>
              </a:rPr>
              <a:t>sa</a:t>
            </a:r>
            <a:endParaRPr lang="en-US" sz="1800" spc="-51" dirty="0">
              <a:solidFill>
                <a:schemeClr val="bg2"/>
              </a:solidFill>
            </a:endParaRPr>
          </a:p>
          <a:p>
            <a:pPr marL="3175" lvl="1" indent="0" defTabSz="914325">
              <a:spcBef>
                <a:spcPts val="900"/>
              </a:spcBef>
              <a:buNone/>
            </a:pPr>
            <a:r>
              <a:rPr lang="en-US" sz="1800" spc="-51" dirty="0">
                <a:solidFill>
                  <a:schemeClr val="bg2"/>
                </a:solidFill>
              </a:rPr>
              <a:t>Connect to </a:t>
            </a:r>
            <a:r>
              <a:rPr lang="en-US" sz="1800" b="1" spc="-51" dirty="0">
                <a:solidFill>
                  <a:schemeClr val="bg2"/>
                </a:solidFill>
              </a:rPr>
              <a:t>master</a:t>
            </a:r>
            <a:r>
              <a:rPr lang="en-US" sz="1800" spc="-51" dirty="0">
                <a:solidFill>
                  <a:schemeClr val="bg2"/>
                </a:solidFill>
              </a:rPr>
              <a:t> to administer logins</a:t>
            </a:r>
          </a:p>
          <a:p>
            <a:pPr marL="3175" lvl="1" indent="0" defTabSz="914325">
              <a:spcBef>
                <a:spcPts val="900"/>
              </a:spcBef>
              <a:buNone/>
            </a:pPr>
            <a:r>
              <a:rPr lang="en-US" sz="1800" b="1" spc="-51" dirty="0" err="1">
                <a:solidFill>
                  <a:schemeClr val="bg2"/>
                </a:solidFill>
              </a:rPr>
              <a:t>loginmanager</a:t>
            </a:r>
            <a:r>
              <a:rPr lang="en-US" sz="1800" b="1" spc="-51" dirty="0">
                <a:solidFill>
                  <a:schemeClr val="bg2"/>
                </a:solidFill>
              </a:rPr>
              <a:t>:</a:t>
            </a:r>
            <a:r>
              <a:rPr lang="en-US" sz="1800" spc="-51" dirty="0">
                <a:solidFill>
                  <a:schemeClr val="bg2"/>
                </a:solidFill>
              </a:rPr>
              <a:t> Server-Level security role for creating logins</a:t>
            </a:r>
          </a:p>
          <a:p>
            <a:pPr marL="3175" lvl="1" indent="0" defTabSz="914325">
              <a:spcBef>
                <a:spcPts val="900"/>
              </a:spcBef>
              <a:buNone/>
            </a:pPr>
            <a:r>
              <a:rPr lang="en-US" sz="1800" b="1" spc="-51" dirty="0" err="1">
                <a:solidFill>
                  <a:schemeClr val="bg2"/>
                </a:solidFill>
              </a:rPr>
              <a:t>dbmanager</a:t>
            </a:r>
            <a:r>
              <a:rPr lang="en-US" sz="1800" b="1" spc="-51" dirty="0">
                <a:solidFill>
                  <a:schemeClr val="bg2"/>
                </a:solidFill>
              </a:rPr>
              <a:t>:</a:t>
            </a:r>
            <a:r>
              <a:rPr lang="en-US" sz="1800" spc="-51" dirty="0">
                <a:solidFill>
                  <a:schemeClr val="bg2"/>
                </a:solidFill>
              </a:rPr>
              <a:t> Server-Level security role for creating databases</a:t>
            </a:r>
          </a:p>
        </p:txBody>
      </p:sp>
      <p:sp>
        <p:nvSpPr>
          <p:cNvPr id="9" name="Freeform 58"/>
          <p:cNvSpPr>
            <a:spLocks noEditPoints="1"/>
          </p:cNvSpPr>
          <p:nvPr/>
        </p:nvSpPr>
        <p:spPr bwMode="black">
          <a:xfrm>
            <a:off x="1066105" y="1668036"/>
            <a:ext cx="3551570" cy="380664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9463121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Database Benefits</a:t>
            </a:r>
            <a:endParaRPr lang="en-US" dirty="0"/>
          </a:p>
        </p:txBody>
      </p:sp>
      <p:sp>
        <p:nvSpPr>
          <p:cNvPr id="7" name="Content Placeholder 2"/>
          <p:cNvSpPr txBox="1">
            <a:spLocks/>
          </p:cNvSpPr>
          <p:nvPr/>
        </p:nvSpPr>
        <p:spPr>
          <a:xfrm>
            <a:off x="522288" y="1566076"/>
            <a:ext cx="6694887" cy="2576090"/>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latin typeface="Segoe UI Light" pitchFamily="34" charset="0"/>
              </a:rPr>
              <a:t>Database identity and access control</a:t>
            </a:r>
          </a:p>
          <a:p>
            <a:pPr marL="3175" lvl="1" indent="0" defTabSz="914325">
              <a:spcBef>
                <a:spcPts val="900"/>
              </a:spcBef>
              <a:buNone/>
            </a:pPr>
            <a:r>
              <a:rPr lang="en-US" sz="1800" spc="-51" dirty="0">
                <a:solidFill>
                  <a:schemeClr val="bg2"/>
                </a:solidFill>
              </a:rPr>
              <a:t>Logins require an associated user account</a:t>
            </a:r>
          </a:p>
          <a:p>
            <a:pPr marL="3175" lvl="1" indent="0" defTabSz="914325">
              <a:spcBef>
                <a:spcPts val="900"/>
              </a:spcBef>
              <a:buNone/>
            </a:pPr>
            <a:r>
              <a:rPr lang="en-US" sz="1800" spc="-51" dirty="0">
                <a:solidFill>
                  <a:schemeClr val="bg2"/>
                </a:solidFill>
              </a:rPr>
              <a:t>The Admin login is automatically associated with </a:t>
            </a:r>
            <a:r>
              <a:rPr lang="en-US" sz="1800" b="1" spc="-51" dirty="0" err="1">
                <a:solidFill>
                  <a:schemeClr val="bg2"/>
                </a:solidFill>
              </a:rPr>
              <a:t>dbo</a:t>
            </a:r>
            <a:endParaRPr lang="en-US" sz="1800" spc="-51" dirty="0">
              <a:solidFill>
                <a:schemeClr val="bg2"/>
              </a:solidFill>
            </a:endParaRPr>
          </a:p>
          <a:p>
            <a:pPr marL="3175" lvl="1" indent="0" defTabSz="914325">
              <a:spcBef>
                <a:spcPts val="900"/>
              </a:spcBef>
              <a:buNone/>
            </a:pPr>
            <a:r>
              <a:rPr lang="en-US" sz="1800" spc="-51" dirty="0">
                <a:solidFill>
                  <a:schemeClr val="bg2"/>
                </a:solidFill>
              </a:rPr>
              <a:t>The dbo has full rights in the database</a:t>
            </a:r>
          </a:p>
          <a:p>
            <a:pPr marL="3175" lvl="1" indent="0" defTabSz="914325">
              <a:spcBef>
                <a:spcPts val="900"/>
              </a:spcBef>
              <a:buNone/>
            </a:pPr>
            <a:r>
              <a:rPr lang="en-US" sz="1800" spc="-51" dirty="0">
                <a:solidFill>
                  <a:schemeClr val="bg2"/>
                </a:solidFill>
              </a:rPr>
              <a:t>Manage users with CREATE / ALTER / DROP USER commands</a:t>
            </a:r>
          </a:p>
          <a:p>
            <a:pPr marL="3175" lvl="1" indent="0" defTabSz="914325">
              <a:spcBef>
                <a:spcPts val="900"/>
              </a:spcBef>
              <a:buNone/>
            </a:pPr>
            <a:r>
              <a:rPr lang="en-US" sz="1800" spc="-51" dirty="0">
                <a:solidFill>
                  <a:schemeClr val="bg2"/>
                </a:solidFill>
              </a:rPr>
              <a:t>Add users to roles via </a:t>
            </a:r>
            <a:r>
              <a:rPr lang="en-US" sz="1800" spc="-51" dirty="0" err="1">
                <a:solidFill>
                  <a:schemeClr val="bg2"/>
                </a:solidFill>
              </a:rPr>
              <a:t>sp_add_rolemember</a:t>
            </a:r>
            <a:r>
              <a:rPr lang="en-US" sz="1800" spc="-51" dirty="0">
                <a:solidFill>
                  <a:schemeClr val="bg2"/>
                </a:solidFill>
              </a:rPr>
              <a:t> to grant privileges</a:t>
            </a:r>
          </a:p>
          <a:p>
            <a:pPr marL="3175" lvl="1" indent="0" defTabSz="914325">
              <a:spcBef>
                <a:spcPts val="900"/>
              </a:spcBef>
              <a:buNone/>
            </a:pPr>
            <a:r>
              <a:rPr lang="en-US" sz="1800" spc="-51" dirty="0">
                <a:solidFill>
                  <a:schemeClr val="bg2"/>
                </a:solidFill>
              </a:rPr>
              <a:t>Utilize schemas where appropriate</a:t>
            </a:r>
          </a:p>
        </p:txBody>
      </p:sp>
      <p:sp>
        <p:nvSpPr>
          <p:cNvPr id="8" name="Freeform 83"/>
          <p:cNvSpPr>
            <a:spLocks noEditPoints="1"/>
          </p:cNvSpPr>
          <p:nvPr/>
        </p:nvSpPr>
        <p:spPr bwMode="black">
          <a:xfrm>
            <a:off x="7217176" y="1566077"/>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760498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SQL Database Firewall</a:t>
            </a:r>
            <a:endParaRPr lang="en-US" dirty="0"/>
          </a:p>
        </p:txBody>
      </p:sp>
      <p:sp>
        <p:nvSpPr>
          <p:cNvPr id="5" name="Content Placeholder 4"/>
          <p:cNvSpPr>
            <a:spLocks noGrp="1"/>
          </p:cNvSpPr>
          <p:nvPr>
            <p:ph type="body" sz="quarter" idx="4294967295"/>
          </p:nvPr>
        </p:nvSpPr>
        <p:spPr>
          <a:xfrm>
            <a:off x="6362700" y="1619250"/>
            <a:ext cx="5829300" cy="3028950"/>
          </a:xfrm>
        </p:spPr>
        <p:txBody>
          <a:bodyPr>
            <a:normAutofit/>
          </a:bodyPr>
          <a:lstStyle/>
          <a:p>
            <a:r>
              <a:rPr lang="en-US" sz="2800" dirty="0">
                <a:solidFill>
                  <a:schemeClr val="accent2">
                    <a:alpha val="99000"/>
                  </a:schemeClr>
                </a:solidFill>
              </a:rPr>
              <a:t>Securing your data</a:t>
            </a:r>
            <a:endParaRPr lang="en-US" sz="2800" dirty="0"/>
          </a:p>
          <a:p>
            <a:r>
              <a:rPr lang="en-US" sz="1900" dirty="0">
                <a:solidFill>
                  <a:schemeClr val="bg2"/>
                </a:solidFill>
                <a:latin typeface="+mn-lt"/>
              </a:rPr>
              <a:t>IP Address-based access control for SQL Database</a:t>
            </a:r>
          </a:p>
          <a:p>
            <a:r>
              <a:rPr lang="en-US" sz="1900" dirty="0">
                <a:solidFill>
                  <a:schemeClr val="bg2"/>
                </a:solidFill>
                <a:latin typeface="+mn-lt"/>
              </a:rPr>
              <a:t>Rules can be defined at the </a:t>
            </a:r>
            <a:r>
              <a:rPr lang="en-US" sz="1900" i="1" dirty="0">
                <a:solidFill>
                  <a:schemeClr val="bg2"/>
                </a:solidFill>
                <a:latin typeface="+mn-lt"/>
              </a:rPr>
              <a:t>server </a:t>
            </a:r>
            <a:r>
              <a:rPr lang="en-US" sz="1900" dirty="0">
                <a:solidFill>
                  <a:schemeClr val="bg2"/>
                </a:solidFill>
                <a:latin typeface="+mn-lt"/>
              </a:rPr>
              <a:t>and </a:t>
            </a:r>
            <a:r>
              <a:rPr lang="en-US" sz="1900" i="1" dirty="0">
                <a:solidFill>
                  <a:schemeClr val="bg2"/>
                </a:solidFill>
                <a:latin typeface="+mn-lt"/>
              </a:rPr>
              <a:t>database</a:t>
            </a:r>
          </a:p>
          <a:p>
            <a:r>
              <a:rPr lang="en-US" sz="1900" dirty="0">
                <a:solidFill>
                  <a:schemeClr val="bg2"/>
                </a:solidFill>
                <a:latin typeface="+mn-lt"/>
              </a:rPr>
              <a:t>No IP authorized by default</a:t>
            </a:r>
          </a:p>
          <a:p>
            <a:r>
              <a:rPr lang="en-US" sz="1900" dirty="0">
                <a:solidFill>
                  <a:schemeClr val="bg2"/>
                </a:solidFill>
                <a:latin typeface="+mn-lt"/>
              </a:rPr>
              <a:t>Configurable using the SQL Database Portal and REST API</a:t>
            </a:r>
          </a:p>
          <a:p>
            <a:r>
              <a:rPr lang="en-US" sz="1900" dirty="0">
                <a:solidFill>
                  <a:schemeClr val="bg2"/>
                </a:solidFill>
                <a:latin typeface="+mn-lt"/>
              </a:rPr>
              <a:t>Option to disable/enable access from applications hosted </a:t>
            </a:r>
            <a:r>
              <a:rPr lang="en-US" sz="1900">
                <a:solidFill>
                  <a:schemeClr val="bg2"/>
                </a:solidFill>
                <a:latin typeface="+mn-lt"/>
              </a:rPr>
              <a:t>in </a:t>
            </a:r>
            <a:r>
              <a:rPr lang="en-US" sz="1900" smtClean="0">
                <a:solidFill>
                  <a:schemeClr val="bg2"/>
                </a:solidFill>
                <a:latin typeface="+mn-lt"/>
              </a:rPr>
              <a:t>Microsoft Azure</a:t>
            </a:r>
            <a:endParaRPr lang="en-US" sz="1900" dirty="0">
              <a:solidFill>
                <a:schemeClr val="bg2"/>
              </a:solidFill>
              <a:latin typeface="+mn-lt"/>
            </a:endParaRPr>
          </a:p>
        </p:txBody>
      </p:sp>
      <p:pic>
        <p:nvPicPr>
          <p:cNvPr id="75" name="Picture 74"/>
          <p:cNvPicPr>
            <a:picLocks noChangeAspect="1"/>
          </p:cNvPicPr>
          <p:nvPr/>
        </p:nvPicPr>
        <p:blipFill>
          <a:blip r:embed="rId3"/>
          <a:stretch>
            <a:fillRect/>
          </a:stretch>
        </p:blipFill>
        <p:spPr>
          <a:xfrm>
            <a:off x="1183574" y="1299955"/>
            <a:ext cx="4209411" cy="4966380"/>
          </a:xfrm>
          <a:prstGeom prst="rect">
            <a:avLst/>
          </a:prstGeom>
        </p:spPr>
      </p:pic>
    </p:spTree>
    <p:extLst>
      <p:ext uri="{BB962C8B-B14F-4D97-AF65-F5344CB8AC3E}">
        <p14:creationId xmlns:p14="http://schemas.microsoft.com/office/powerpoint/2010/main" val="150346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Connectivity</a:t>
            </a:r>
            <a:endParaRPr lang="en-US" dirty="0">
              <a:solidFill>
                <a:srgbClr val="92D050"/>
              </a:solidFill>
            </a:endParaRPr>
          </a:p>
        </p:txBody>
      </p:sp>
      <p:sp>
        <p:nvSpPr>
          <p:cNvPr id="8" name="Content Placeholder 2"/>
          <p:cNvSpPr txBox="1">
            <a:spLocks/>
          </p:cNvSpPr>
          <p:nvPr/>
        </p:nvSpPr>
        <p:spPr>
          <a:xfrm>
            <a:off x="522289"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rPr>
              <a:t>Connecting To SQL Database</a:t>
            </a:r>
          </a:p>
          <a:p>
            <a:pPr marL="234950" lvl="1" indent="-231775" defTabSz="914325">
              <a:spcBef>
                <a:spcPts val="900"/>
              </a:spcBef>
              <a:buClr>
                <a:schemeClr val="accent2"/>
              </a:buClr>
              <a:buFont typeface="+mj-lt"/>
              <a:buAutoNum type="arabicPeriod"/>
            </a:pPr>
            <a:r>
              <a:rPr lang="en-US" sz="1600" spc="-51" dirty="0">
                <a:solidFill>
                  <a:schemeClr val="bg2"/>
                </a:solidFill>
              </a:rPr>
              <a:t>TDS (Tabular Data Stream) protocol over TCP/IP supported</a:t>
            </a:r>
          </a:p>
          <a:p>
            <a:pPr marL="234950" lvl="1" indent="-231775" defTabSz="914325">
              <a:spcBef>
                <a:spcPts val="900"/>
              </a:spcBef>
              <a:buClr>
                <a:schemeClr val="accent2"/>
              </a:buClr>
              <a:buFont typeface="+mj-lt"/>
              <a:buAutoNum type="arabicPeriod"/>
            </a:pPr>
            <a:r>
              <a:rPr lang="en-US" sz="1600" spc="-51" dirty="0">
                <a:solidFill>
                  <a:schemeClr val="bg2"/>
                </a:solidFill>
              </a:rPr>
              <a:t>SSL required</a:t>
            </a:r>
          </a:p>
          <a:p>
            <a:pPr marL="234950" lvl="1" indent="-231775" defTabSz="914325">
              <a:spcBef>
                <a:spcPts val="900"/>
              </a:spcBef>
              <a:buClr>
                <a:schemeClr val="accent2"/>
              </a:buClr>
              <a:buFont typeface="+mj-lt"/>
              <a:buAutoNum type="arabicPeriod"/>
            </a:pPr>
            <a:r>
              <a:rPr lang="en-US" sz="1600" spc="-51" dirty="0">
                <a:solidFill>
                  <a:schemeClr val="bg2"/>
                </a:solidFill>
              </a:rPr>
              <a:t>Use firewall rules to connect from outside Microsoft data center</a:t>
            </a:r>
          </a:p>
          <a:p>
            <a:pPr marL="3175" lvl="1" indent="0" defTabSz="914325">
              <a:spcBef>
                <a:spcPts val="900"/>
              </a:spcBef>
              <a:buNone/>
            </a:pPr>
            <a:r>
              <a:rPr lang="en-US" sz="1600" b="1" spc="-51" dirty="0">
                <a:solidFill>
                  <a:schemeClr val="bg2"/>
                </a:solidFill>
              </a:rPr>
              <a:t>ASP.NET EXAMPLE:</a:t>
            </a:r>
          </a:p>
        </p:txBody>
      </p:sp>
      <p:sp>
        <p:nvSpPr>
          <p:cNvPr id="9" name="Content Placeholder 2"/>
          <p:cNvSpPr txBox="1">
            <a:spLocks/>
          </p:cNvSpPr>
          <p:nvPr/>
        </p:nvSpPr>
        <p:spPr>
          <a:xfrm>
            <a:off x="6559063" y="1434269"/>
            <a:ext cx="5345112" cy="3420936"/>
          </a:xfrm>
          <a:prstGeom prst="rect">
            <a:avLst/>
          </a:prstGeom>
        </p:spPr>
        <p:txBody>
          <a:bodyPr wrap="square" lIns="0" tIns="0" rIns="0" bIns="0">
            <a:sp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buNone/>
            </a:pPr>
            <a:r>
              <a:rPr lang="en-US" sz="2800" spc="-100" dirty="0">
                <a:solidFill>
                  <a:schemeClr val="accent2">
                    <a:alpha val="99000"/>
                  </a:schemeClr>
                </a:solidFill>
              </a:rPr>
              <a:t>Considerations And Best Practices</a:t>
            </a:r>
          </a:p>
          <a:p>
            <a:pPr marL="234950" lvl="1" indent="-231775" defTabSz="914325">
              <a:spcBef>
                <a:spcPts val="900"/>
              </a:spcBef>
              <a:buClr>
                <a:schemeClr val="accent2"/>
              </a:buClr>
              <a:buFont typeface="+mj-lt"/>
              <a:buAutoNum type="arabicPeriod"/>
            </a:pPr>
            <a:r>
              <a:rPr lang="en-US" sz="1600" spc="-51" dirty="0">
                <a:solidFill>
                  <a:schemeClr val="bg2"/>
                </a:solidFill>
              </a:rPr>
              <a:t>login: </a:t>
            </a:r>
            <a:r>
              <a:rPr lang="en-US" sz="1600" b="1" spc="-51" dirty="0">
                <a:solidFill>
                  <a:schemeClr val="bg2"/>
                </a:solidFill>
              </a:rPr>
              <a:t>[login]@[server]</a:t>
            </a:r>
          </a:p>
          <a:p>
            <a:pPr marL="234950" lvl="1" indent="-231775" defTabSz="914325">
              <a:spcBef>
                <a:spcPts val="900"/>
              </a:spcBef>
              <a:buClr>
                <a:schemeClr val="accent2"/>
              </a:buClr>
              <a:buFont typeface="+mj-lt"/>
              <a:buAutoNum type="arabicPeriod"/>
            </a:pPr>
            <a:r>
              <a:rPr lang="en-US" sz="1600" spc="-51" dirty="0">
                <a:solidFill>
                  <a:schemeClr val="bg2"/>
                </a:solidFill>
              </a:rPr>
              <a:t>Idle connections</a:t>
            </a:r>
          </a:p>
          <a:p>
            <a:pPr marL="234950" lvl="1" indent="-231775" defTabSz="914325">
              <a:spcBef>
                <a:spcPts val="900"/>
              </a:spcBef>
              <a:buClr>
                <a:schemeClr val="accent2"/>
              </a:buClr>
              <a:buFont typeface="+mj-lt"/>
              <a:buAutoNum type="arabicPeriod"/>
            </a:pPr>
            <a:r>
              <a:rPr lang="en-US" sz="1600" spc="-51" dirty="0">
                <a:solidFill>
                  <a:schemeClr val="bg2"/>
                </a:solidFill>
              </a:rPr>
              <a:t>Long running transactions</a:t>
            </a:r>
          </a:p>
          <a:p>
            <a:pPr marL="234950" lvl="1" indent="-231775" defTabSz="914325">
              <a:spcBef>
                <a:spcPts val="900"/>
              </a:spcBef>
              <a:buClr>
                <a:schemeClr val="accent2"/>
              </a:buClr>
              <a:buFont typeface="+mj-lt"/>
              <a:buAutoNum type="arabicPeriod"/>
            </a:pPr>
            <a:r>
              <a:rPr lang="en-US" sz="1600" spc="-51" dirty="0" err="1">
                <a:solidFill>
                  <a:schemeClr val="bg2"/>
                </a:solidFill>
              </a:rPr>
              <a:t>DoS</a:t>
            </a:r>
            <a:r>
              <a:rPr lang="en-US" sz="1600" spc="-51" dirty="0">
                <a:solidFill>
                  <a:schemeClr val="bg2"/>
                </a:solidFill>
              </a:rPr>
              <a:t> guard</a:t>
            </a:r>
          </a:p>
          <a:p>
            <a:pPr marL="234950" lvl="1" indent="-231775" defTabSz="914325">
              <a:spcBef>
                <a:spcPts val="900"/>
              </a:spcBef>
              <a:buClr>
                <a:schemeClr val="accent2"/>
              </a:buClr>
              <a:buFont typeface="+mj-lt"/>
              <a:buAutoNum type="arabicPeriod"/>
            </a:pPr>
            <a:r>
              <a:rPr lang="en-US" sz="1600" spc="-51" dirty="0">
                <a:solidFill>
                  <a:schemeClr val="bg2"/>
                </a:solidFill>
              </a:rPr>
              <a:t>Failover events</a:t>
            </a:r>
          </a:p>
          <a:p>
            <a:pPr marL="234950" lvl="1" indent="-231775" defTabSz="914325">
              <a:spcBef>
                <a:spcPts val="900"/>
              </a:spcBef>
              <a:buClr>
                <a:schemeClr val="accent2"/>
              </a:buClr>
              <a:buFont typeface="+mj-lt"/>
              <a:buAutoNum type="arabicPeriod"/>
            </a:pPr>
            <a:r>
              <a:rPr lang="en-US" sz="1600" spc="-51" dirty="0">
                <a:solidFill>
                  <a:schemeClr val="bg2"/>
                </a:solidFill>
              </a:rPr>
              <a:t>Throttling</a:t>
            </a:r>
          </a:p>
          <a:p>
            <a:pPr marL="234950" lvl="1" indent="-231775" defTabSz="914325">
              <a:spcBef>
                <a:spcPts val="900"/>
              </a:spcBef>
              <a:buClr>
                <a:schemeClr val="accent2"/>
              </a:buClr>
              <a:buFont typeface="+mj-lt"/>
              <a:buAutoNum type="arabicPeriod"/>
            </a:pPr>
            <a:r>
              <a:rPr lang="en-US" sz="1600" spc="-51" dirty="0">
                <a:solidFill>
                  <a:schemeClr val="bg2"/>
                </a:solidFill>
              </a:rPr>
              <a:t>Connection pooling and Retry logic</a:t>
            </a:r>
          </a:p>
          <a:p>
            <a:pPr marL="234950" lvl="1" indent="-231775" defTabSz="914325">
              <a:spcBef>
                <a:spcPts val="900"/>
              </a:spcBef>
              <a:buClr>
                <a:schemeClr val="accent2"/>
              </a:buClr>
              <a:buFont typeface="+mj-lt"/>
              <a:buAutoNum type="arabicPeriod"/>
            </a:pPr>
            <a:r>
              <a:rPr lang="en-US" sz="1600" spc="-51" dirty="0">
                <a:solidFill>
                  <a:schemeClr val="bg2"/>
                </a:solidFill>
              </a:rPr>
              <a:t>Latency introduced for updates</a:t>
            </a:r>
          </a:p>
          <a:p>
            <a:pPr marL="234950" lvl="1" indent="-231775" defTabSz="914325">
              <a:spcBef>
                <a:spcPts val="900"/>
              </a:spcBef>
              <a:buClr>
                <a:schemeClr val="accent2"/>
              </a:buClr>
              <a:buFont typeface="+mj-lt"/>
              <a:buAutoNum type="arabicPeriod"/>
            </a:pPr>
            <a:r>
              <a:rPr lang="en-US" sz="1600" spc="-51" dirty="0">
                <a:solidFill>
                  <a:schemeClr val="bg2"/>
                </a:solidFill>
              </a:rPr>
              <a:t>No cross-database dependencies</a:t>
            </a:r>
          </a:p>
        </p:txBody>
      </p:sp>
      <p:sp>
        <p:nvSpPr>
          <p:cNvPr id="10" name="TextBox 9"/>
          <p:cNvSpPr txBox="1"/>
          <p:nvPr/>
        </p:nvSpPr>
        <p:spPr>
          <a:xfrm>
            <a:off x="520703" y="3269155"/>
            <a:ext cx="5153553" cy="3000821"/>
          </a:xfrm>
          <a:prstGeom prst="rect">
            <a:avLst/>
          </a:prstGeom>
          <a:solidFill>
            <a:schemeClr val="bg1"/>
          </a:solid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add</a:t>
            </a:r>
            <a:r>
              <a:rPr lang="en-US" sz="1600" dirty="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AdventureWorks</a:t>
            </a:r>
            <a:r>
              <a:rPr lang="en-US" sz="1600" dirty="0">
                <a:solidFill>
                  <a:srgbClr val="000000"/>
                </a:solidFill>
                <a:latin typeface="Consolas"/>
              </a:rPr>
              <a:t>"</a:t>
            </a:r>
            <a:r>
              <a:rPr lang="en-US" sz="1600" dirty="0">
                <a:solidFill>
                  <a:srgbClr val="FF0000"/>
                </a:solidFill>
                <a:latin typeface="Consolas"/>
              </a:rPr>
              <a:t>connectionString</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00"/>
                </a:solidFill>
                <a:latin typeface="Consolas"/>
              </a:rPr>
              <a:t>"</a:t>
            </a:r>
            <a:r>
              <a:rPr lang="en-US" sz="1600" dirty="0">
                <a:solidFill>
                  <a:srgbClr val="0000FF"/>
                </a:solidFill>
                <a:latin typeface="Consolas"/>
              </a:rPr>
              <a:t>Data Source=</a:t>
            </a:r>
            <a:r>
              <a:rPr lang="en-US" sz="1600" dirty="0">
                <a:solidFill>
                  <a:srgbClr val="0000FF"/>
                </a:solidFill>
                <a:highlight>
                  <a:srgbClr val="FFFF00"/>
                </a:highlight>
                <a:latin typeface="Consolas"/>
              </a:rPr>
              <a:t>[server].database.windows.net</a:t>
            </a:r>
            <a:r>
              <a:rPr lang="en-US" sz="1600" dirty="0">
                <a:solidFill>
                  <a:srgbClr val="0000FF"/>
                </a:solidFill>
                <a:latin typeface="Consolas"/>
              </a:rPr>
              <a:t>;</a:t>
            </a:r>
            <a:endParaRPr lang="en-US" sz="800" dirty="0">
              <a:latin typeface="Segoe UI" pitchFamily="34" charset="0"/>
              <a:ea typeface="Segoe UI" pitchFamily="34" charset="0"/>
            </a:endParaRPr>
          </a:p>
          <a:p>
            <a:pPr marL="457120"/>
            <a:r>
              <a:rPr lang="en-US" sz="1600" dirty="0">
                <a:solidFill>
                  <a:srgbClr val="0000FF"/>
                </a:solidFill>
                <a:latin typeface="Consolas"/>
              </a:rPr>
              <a:t>Integrated Security=False;</a:t>
            </a:r>
            <a:endParaRPr lang="en-US" sz="800" dirty="0">
              <a:latin typeface="Segoe UI" pitchFamily="34" charset="0"/>
              <a:ea typeface="Segoe UI" pitchFamily="34" charset="0"/>
            </a:endParaRPr>
          </a:p>
          <a:p>
            <a:pPr marL="457120"/>
            <a:r>
              <a:rPr lang="en-US" sz="1600" dirty="0">
                <a:solidFill>
                  <a:srgbClr val="0000FF"/>
                </a:solidFill>
                <a:latin typeface="Consolas"/>
              </a:rPr>
              <a:t>Initial Catalog=ProductsDb;</a:t>
            </a:r>
            <a:endParaRPr lang="en-US" sz="800" dirty="0">
              <a:latin typeface="Segoe UI" pitchFamily="34" charset="0"/>
              <a:ea typeface="Segoe UI" pitchFamily="34" charset="0"/>
            </a:endParaRPr>
          </a:p>
          <a:p>
            <a:pPr marL="457120"/>
            <a:r>
              <a:rPr lang="en-US" sz="1600" dirty="0">
                <a:solidFill>
                  <a:srgbClr val="0000FF"/>
                </a:solidFill>
                <a:latin typeface="Consolas"/>
              </a:rPr>
              <a:t>User Id=[login];</a:t>
            </a:r>
            <a:endParaRPr lang="en-US" sz="800" dirty="0">
              <a:latin typeface="Segoe UI" pitchFamily="34" charset="0"/>
              <a:ea typeface="Segoe UI" pitchFamily="34" charset="0"/>
            </a:endParaRPr>
          </a:p>
          <a:p>
            <a:pPr marL="457120"/>
            <a:r>
              <a:rPr lang="en-US" sz="1600" dirty="0">
                <a:solidFill>
                  <a:srgbClr val="0000FF"/>
                </a:solidFill>
                <a:latin typeface="Consolas"/>
              </a:rPr>
              <a:t>Password=[password];</a:t>
            </a:r>
          </a:p>
          <a:p>
            <a:pPr marL="457120"/>
            <a:r>
              <a:rPr lang="en-US" sz="1600" dirty="0" err="1">
                <a:solidFill>
                  <a:srgbClr val="0000FF"/>
                </a:solidFill>
                <a:latin typeface="Consolas"/>
                <a:ea typeface="Segoe UI" pitchFamily="34" charset="0"/>
              </a:rPr>
              <a:t>Trusted_Connection</a:t>
            </a:r>
            <a:r>
              <a:rPr lang="en-US" sz="1600" dirty="0">
                <a:solidFill>
                  <a:srgbClr val="0000FF"/>
                </a:solidFill>
                <a:latin typeface="Consolas"/>
                <a:ea typeface="Segoe UI" pitchFamily="34" charset="0"/>
              </a:rPr>
              <a:t>=False;</a:t>
            </a:r>
            <a:endParaRPr lang="en-US" sz="800" dirty="0">
              <a:latin typeface="Segoe UI" pitchFamily="34" charset="0"/>
              <a:ea typeface="Segoe UI" pitchFamily="34" charset="0"/>
            </a:endParaRPr>
          </a:p>
          <a:p>
            <a:pPr marL="457120"/>
            <a:r>
              <a:rPr lang="en-US" sz="1600" dirty="0">
                <a:solidFill>
                  <a:srgbClr val="0000FF"/>
                </a:solidFill>
                <a:highlight>
                  <a:srgbClr val="FFFF00"/>
                </a:highlight>
                <a:latin typeface="Consolas"/>
              </a:rPr>
              <a:t>Encrypt=true</a:t>
            </a:r>
            <a:r>
              <a:rPr lang="en-US" sz="1600" dirty="0">
                <a:solidFill>
                  <a:srgbClr val="0000FF"/>
                </a:solidFill>
                <a:latin typeface="Consolas"/>
              </a:rPr>
              <a:t>;</a:t>
            </a:r>
            <a:r>
              <a:rPr lang="en-US" sz="1600" dirty="0">
                <a:solidFill>
                  <a:srgbClr val="000000"/>
                </a:solidFill>
                <a:latin typeface="Consolas"/>
              </a:rPr>
              <a:t>"</a:t>
            </a:r>
            <a:endParaRPr lang="en-US" sz="800" dirty="0">
              <a:latin typeface="Segoe UI" pitchFamily="34" charset="0"/>
              <a:ea typeface="Segoe UI" pitchFamily="34" charset="0"/>
            </a:endParaRPr>
          </a:p>
          <a:p>
            <a:r>
              <a:rPr lang="en-US" sz="1600" dirty="0">
                <a:solidFill>
                  <a:srgbClr val="FF0000"/>
                </a:solidFill>
                <a:latin typeface="Consolas"/>
              </a:rPr>
              <a:t>providerName</a:t>
            </a:r>
            <a:r>
              <a:rPr lang="en-US" sz="1600" dirty="0">
                <a:solidFill>
                  <a:srgbClr val="0000FF"/>
                </a:solidFill>
                <a:latin typeface="Consolas"/>
              </a:rPr>
              <a:t>=</a:t>
            </a:r>
            <a:r>
              <a:rPr lang="en-US" sz="1600" dirty="0">
                <a:solidFill>
                  <a:srgbClr val="000000"/>
                </a:solidFill>
                <a:latin typeface="Consolas"/>
              </a:rPr>
              <a:t>"</a:t>
            </a:r>
            <a:r>
              <a:rPr lang="en-US" sz="1600" dirty="0">
                <a:solidFill>
                  <a:srgbClr val="0000FF"/>
                </a:solidFill>
                <a:latin typeface="Consolas"/>
              </a:rPr>
              <a:t>System.Data.SqlClient</a:t>
            </a:r>
            <a:r>
              <a:rPr lang="en-US" sz="1600" dirty="0">
                <a:solidFill>
                  <a:srgbClr val="000000"/>
                </a:solidFill>
                <a:latin typeface="Consolas"/>
              </a:rPr>
              <a:t>"</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2433153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solidFill>
                  <a:schemeClr val="bg1"/>
                </a:solidFill>
              </a:rPr>
              <a:t>SQL on </a:t>
            </a:r>
            <a:r>
              <a:rPr lang="en-US" sz="13800" dirty="0" err="1" smtClean="0">
                <a:solidFill>
                  <a:schemeClr val="bg1"/>
                </a:solidFill>
              </a:rPr>
              <a:t>IaaS</a:t>
            </a:r>
            <a:endParaRPr lang="en-US" sz="13800" dirty="0">
              <a:solidFill>
                <a:schemeClr val="bg1"/>
              </a:solidFill>
            </a:endParaRPr>
          </a:p>
        </p:txBody>
      </p:sp>
    </p:spTree>
    <p:extLst>
      <p:ext uri="{BB962C8B-B14F-4D97-AF65-F5344CB8AC3E}">
        <p14:creationId xmlns:p14="http://schemas.microsoft.com/office/powerpoint/2010/main" val="303547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rPr>
              <a:t>Run SQL on VM</a:t>
            </a:r>
            <a:endParaRPr lang="en-US" dirty="0"/>
          </a:p>
        </p:txBody>
      </p:sp>
      <p:sp>
        <p:nvSpPr>
          <p:cNvPr id="3" name="Content Placeholder 2"/>
          <p:cNvSpPr>
            <a:spLocks noGrp="1"/>
          </p:cNvSpPr>
          <p:nvPr>
            <p:ph idx="1"/>
          </p:nvPr>
        </p:nvSpPr>
        <p:spPr/>
        <p:txBody>
          <a:bodyPr>
            <a:noAutofit/>
          </a:bodyPr>
          <a:lstStyle/>
          <a:p>
            <a:r>
              <a:rPr lang="en-US" sz="3200" dirty="0" smtClean="0"/>
              <a:t>Run </a:t>
            </a:r>
            <a:r>
              <a:rPr lang="en-US" sz="3200" dirty="0"/>
              <a:t>any SQL product on cloud VM </a:t>
            </a:r>
          </a:p>
          <a:p>
            <a:r>
              <a:rPr lang="en-US" sz="3200" dirty="0" smtClean="0"/>
              <a:t>Support </a:t>
            </a:r>
            <a:r>
              <a:rPr lang="en-US" sz="3200" dirty="0"/>
              <a:t>for SQL Server, Oracle, </a:t>
            </a:r>
            <a:r>
              <a:rPr lang="en-US" sz="3200" dirty="0" err="1" smtClean="0"/>
              <a:t>MySql</a:t>
            </a:r>
            <a:endParaRPr lang="en-US" sz="3200" dirty="0" smtClean="0"/>
          </a:p>
          <a:p>
            <a:r>
              <a:rPr lang="en-US" sz="3200" dirty="0" smtClean="0"/>
              <a:t>Ready to go VM images available in Gallery</a:t>
            </a:r>
            <a:endParaRPr lang="en-US" sz="3200" dirty="0"/>
          </a:p>
          <a:p>
            <a:r>
              <a:rPr lang="en-US" sz="3200" dirty="0" smtClean="0"/>
              <a:t>Persistent </a:t>
            </a:r>
            <a:r>
              <a:rPr lang="en-US" sz="3200" dirty="0"/>
              <a:t>storage using attached disk in blob storage</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25</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14412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2"/>
                </a:solidFill>
              </a:rPr>
              <a:t>SQL Database vs SQL </a:t>
            </a:r>
            <a:r>
              <a:rPr lang="en-US" dirty="0" err="1" smtClean="0">
                <a:solidFill>
                  <a:schemeClr val="bg2"/>
                </a:solidFill>
              </a:rPr>
              <a:t>IaaS</a:t>
            </a:r>
            <a:r>
              <a:rPr lang="en-US" dirty="0" smtClean="0">
                <a:solidFill>
                  <a:schemeClr val="bg2"/>
                </a:solidFill>
              </a:rPr>
              <a:t> Comparison</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26</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7" name="Rectangle 6"/>
          <p:cNvSpPr/>
          <p:nvPr/>
        </p:nvSpPr>
        <p:spPr bwMode="auto">
          <a:xfrm>
            <a:off x="1779230" y="1746611"/>
            <a:ext cx="4220035" cy="41339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SQL Database</a:t>
            </a:r>
            <a:endParaRPr lang="en-US" sz="32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Fully managed SQL Server environment</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HA/DR features automatically included</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Automatic backup enabled by default</a:t>
            </a:r>
            <a:endParaRPr lang="en-US" sz="1600" dirty="0">
              <a:gradFill>
                <a:gsLst>
                  <a:gs pos="0">
                    <a:srgbClr val="FFFFFF"/>
                  </a:gs>
                  <a:gs pos="100000">
                    <a:srgbClr val="FFFFFF"/>
                  </a:gs>
                </a:gsLst>
                <a:lin ang="5400000" scaled="0"/>
              </a:gradFill>
            </a:endParaRPr>
          </a:p>
        </p:txBody>
      </p:sp>
      <p:sp>
        <p:nvSpPr>
          <p:cNvPr id="9" name="Rectangle 8"/>
          <p:cNvSpPr/>
          <p:nvPr/>
        </p:nvSpPr>
        <p:spPr bwMode="auto">
          <a:xfrm>
            <a:off x="6193914" y="1746611"/>
            <a:ext cx="4220035" cy="41339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SQL </a:t>
            </a:r>
            <a:r>
              <a:rPr lang="en-US" sz="3600" dirty="0" err="1" smtClean="0">
                <a:gradFill>
                  <a:gsLst>
                    <a:gs pos="0">
                      <a:srgbClr val="FFFFFF"/>
                    </a:gs>
                    <a:gs pos="100000">
                      <a:srgbClr val="FFFFFF"/>
                    </a:gs>
                  </a:gsLst>
                  <a:lin ang="5400000" scaled="0"/>
                </a:gradFill>
                <a:latin typeface="Segoe UI Light" pitchFamily="34" charset="0"/>
              </a:rPr>
              <a:t>IaaS</a:t>
            </a:r>
            <a:endParaRPr lang="en-US" sz="36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Choice of a variety of DB engines (SQL Server, Oracle, </a:t>
            </a:r>
            <a:r>
              <a:rPr lang="en-US" sz="1600" dirty="0" err="1" smtClean="0">
                <a:gradFill>
                  <a:gsLst>
                    <a:gs pos="0">
                      <a:srgbClr val="FFFFFF"/>
                    </a:gs>
                    <a:gs pos="100000">
                      <a:srgbClr val="FFFFFF"/>
                    </a:gs>
                  </a:gsLst>
                  <a:lin ang="5400000" scaled="0"/>
                </a:gradFill>
              </a:rPr>
              <a:t>MySql</a:t>
            </a:r>
            <a:r>
              <a:rPr lang="en-US" sz="1600" dirty="0" smtClean="0">
                <a:gradFill>
                  <a:gsLst>
                    <a:gs pos="0">
                      <a:srgbClr val="FFFFFF"/>
                    </a:gs>
                    <a:gs pos="100000">
                      <a:srgbClr val="FFFFFF"/>
                    </a:gs>
                  </a:gsLst>
                  <a:lin ang="5400000" scaled="0"/>
                </a:gradFill>
              </a:rPr>
              <a:t>)</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Larger database sizes possible (16TB)</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All features of native DB available</a:t>
            </a:r>
          </a:p>
          <a:p>
            <a:pPr defTabSz="914099" fontAlgn="base">
              <a:spcBef>
                <a:spcPct val="0"/>
              </a:spcBef>
              <a:spcAft>
                <a:spcPts val="1800"/>
              </a:spcAft>
            </a:pPr>
            <a:r>
              <a:rPr lang="en-US" sz="1600" dirty="0" smtClean="0">
                <a:gradFill>
                  <a:gsLst>
                    <a:gs pos="0">
                      <a:srgbClr val="FFFFFF"/>
                    </a:gs>
                    <a:gs pos="100000">
                      <a:srgbClr val="FFFFFF"/>
                    </a:gs>
                  </a:gsLst>
                  <a:lin ang="5400000" scaled="0"/>
                </a:gradFill>
              </a:rPr>
              <a:t>Windows authentication available (requires VM to be joined to on-premises domain)</a:t>
            </a:r>
          </a:p>
        </p:txBody>
      </p:sp>
    </p:spTree>
    <p:extLst>
      <p:ext uri="{BB962C8B-B14F-4D97-AF65-F5344CB8AC3E}">
        <p14:creationId xmlns:p14="http://schemas.microsoft.com/office/powerpoint/2010/main" val="35627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1500" dirty="0" smtClean="0"/>
              <a:t>Azure Files</a:t>
            </a:r>
            <a:endParaRPr lang="en-US" sz="11500" dirty="0"/>
          </a:p>
        </p:txBody>
      </p:sp>
    </p:spTree>
    <p:extLst>
      <p:ext uri="{BB962C8B-B14F-4D97-AF65-F5344CB8AC3E}">
        <p14:creationId xmlns:p14="http://schemas.microsoft.com/office/powerpoint/2010/main" val="1233756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3"/>
            <a:ext cx="11651870" cy="1509009"/>
          </a:xfrm>
          <a:prstGeom prst="rect">
            <a:avLst/>
          </a:prstGeom>
        </p:spPr>
        <p:txBody>
          <a:bodyPr/>
          <a:lstStyle/>
          <a:p>
            <a:pPr marL="0" indent="0">
              <a:buNone/>
            </a:pPr>
            <a:r>
              <a:rPr lang="en-US" sz="3196" dirty="0"/>
              <a:t>“I wish I could go to storage and provision a cloud drive, giving it a namespace, and that drive would then be UNC-addressable by the </a:t>
            </a:r>
            <a:r>
              <a:rPr lang="en-US" sz="3196" dirty="0" err="1"/>
              <a:t>OSes</a:t>
            </a:r>
            <a:r>
              <a:rPr lang="en-US" sz="3196" dirty="0"/>
              <a:t>.”</a:t>
            </a:r>
          </a:p>
        </p:txBody>
      </p:sp>
      <p:sp>
        <p:nvSpPr>
          <p:cNvPr id="3" name="Title 2"/>
          <p:cNvSpPr>
            <a:spLocks noGrp="1"/>
          </p:cNvSpPr>
          <p:nvPr>
            <p:ph type="title"/>
          </p:nvPr>
        </p:nvSpPr>
        <p:spPr/>
        <p:txBody>
          <a:bodyPr/>
          <a:lstStyle/>
          <a:p>
            <a:r>
              <a:rPr lang="en-US" dirty="0" smtClean="0"/>
              <a:t>Azure Files – Customer Quotes</a:t>
            </a:r>
            <a:endParaRPr lang="en-US" dirty="0"/>
          </a:p>
        </p:txBody>
      </p:sp>
      <p:sp>
        <p:nvSpPr>
          <p:cNvPr id="5" name="Text Placeholder 1"/>
          <p:cNvSpPr txBox="1">
            <a:spLocks/>
          </p:cNvSpPr>
          <p:nvPr/>
        </p:nvSpPr>
        <p:spPr>
          <a:xfrm>
            <a:off x="450111" y="2732182"/>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 need two VM's running with a shared drive. One will write to the drive, the other will read [it].”</a:t>
            </a:r>
          </a:p>
        </p:txBody>
      </p:sp>
      <p:sp>
        <p:nvSpPr>
          <p:cNvPr id="6" name="Text Placeholder 1"/>
          <p:cNvSpPr txBox="1">
            <a:spLocks/>
          </p:cNvSpPr>
          <p:nvPr/>
        </p:nvSpPr>
        <p:spPr>
          <a:xfrm>
            <a:off x="449317" y="3831416"/>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“Hi, I have two VM's in Microsoft Azure. All I want to do is set up a file share between them. Is this possible?”</a:t>
            </a:r>
          </a:p>
        </p:txBody>
      </p:sp>
      <p:sp>
        <p:nvSpPr>
          <p:cNvPr id="7" name="Text Placeholder 1"/>
          <p:cNvSpPr txBox="1">
            <a:spLocks/>
          </p:cNvSpPr>
          <p:nvPr/>
        </p:nvSpPr>
        <p:spPr>
          <a:xfrm>
            <a:off x="449316" y="4930650"/>
            <a:ext cx="11651870" cy="886397"/>
          </a:xfrm>
          <a:prstGeom prst="rect">
            <a:avLst/>
          </a:prstGeom>
        </p:spPr>
        <p:txBody>
          <a:bodyPr vert="horz" wrap="square" lIns="0" tIns="0" rIns="0" bIns="0" rtlCol="0">
            <a:spAutoFit/>
          </a:bodyPr>
          <a:lst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353"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1961"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gradFill>
                  <a:gsLst>
                    <a:gs pos="0">
                      <a:srgbClr val="FFFFFF">
                        <a:lumMod val="75000"/>
                        <a:lumOff val="25000"/>
                      </a:srgbClr>
                    </a:gs>
                    <a:gs pos="86000">
                      <a:srgbClr val="FFFFFF">
                        <a:lumMod val="75000"/>
                        <a:lumOff val="25000"/>
                      </a:srgbClr>
                    </a:gs>
                  </a:gsLst>
                  <a:lin ang="5400000" scaled="0"/>
                </a:gradFill>
                <a:latin typeface="Segoe UI Light"/>
              </a:rPr>
              <a:t>“Is it possible to share a secondary disk between different VM instances?”</a:t>
            </a:r>
          </a:p>
        </p:txBody>
      </p:sp>
    </p:spTree>
    <p:extLst>
      <p:ext uri="{BB962C8B-B14F-4D97-AF65-F5344CB8AC3E}">
        <p14:creationId xmlns:p14="http://schemas.microsoft.com/office/powerpoint/2010/main" val="1900490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1+#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6248" y="1189495"/>
            <a:ext cx="11645688" cy="2490104"/>
          </a:xfrm>
          <a:prstGeom prst="rect">
            <a:avLst/>
          </a:prstGeom>
        </p:spPr>
        <p:txBody>
          <a:bodyPr>
            <a:normAutofit fontScale="85000" lnSpcReduction="20000"/>
          </a:bodyPr>
          <a:lstStyle/>
          <a:p>
            <a:pPr>
              <a:buFont typeface="Arial" panose="020B0604020202020204" pitchFamily="34" charset="0"/>
              <a:buChar char="•"/>
            </a:pPr>
            <a:r>
              <a:rPr lang="en-US" dirty="0" smtClean="0"/>
              <a:t>Setup an </a:t>
            </a:r>
            <a:r>
              <a:rPr lang="en-US" dirty="0" err="1" smtClean="0"/>
              <a:t>IaaS</a:t>
            </a:r>
            <a:r>
              <a:rPr lang="en-US" dirty="0" smtClean="0"/>
              <a:t> VM to host a File Share backed by an </a:t>
            </a:r>
            <a:r>
              <a:rPr lang="en-US" dirty="0" err="1" smtClean="0"/>
              <a:t>IaaS</a:t>
            </a:r>
            <a:r>
              <a:rPr lang="en-US" dirty="0" smtClean="0"/>
              <a:t> Disk</a:t>
            </a:r>
          </a:p>
          <a:p>
            <a:pPr>
              <a:buFont typeface="Arial" panose="020B0604020202020204" pitchFamily="34" charset="0"/>
              <a:buChar char="•"/>
            </a:pPr>
            <a:r>
              <a:rPr lang="en-US" dirty="0" smtClean="0"/>
              <a:t>Write code to find the </a:t>
            </a:r>
            <a:r>
              <a:rPr lang="en-US" dirty="0" err="1" smtClean="0"/>
              <a:t>IaaS</a:t>
            </a:r>
            <a:r>
              <a:rPr lang="en-US" dirty="0" smtClean="0"/>
              <a:t> File Share from the rest of the VMs in your service.</a:t>
            </a:r>
          </a:p>
          <a:p>
            <a:pPr>
              <a:buFont typeface="Arial" panose="020B0604020202020204" pitchFamily="34" charset="0"/>
              <a:buChar char="•"/>
            </a:pPr>
            <a:r>
              <a:rPr lang="en-US" dirty="0" smtClean="0"/>
              <a:t>Write some code to provide high availability </a:t>
            </a:r>
            <a:endParaRPr lang="en-US" dirty="0"/>
          </a:p>
          <a:p>
            <a:pPr lvl="1">
              <a:buFont typeface="Arial" panose="020B0604020202020204" pitchFamily="34" charset="0"/>
              <a:buChar char="•"/>
            </a:pPr>
            <a:r>
              <a:rPr lang="en-US" dirty="0" smtClean="0"/>
              <a:t>Handle host upgrades, node failures</a:t>
            </a:r>
          </a:p>
          <a:p>
            <a:pPr>
              <a:buFont typeface="Arial" panose="020B0604020202020204" pitchFamily="34" charset="0"/>
              <a:buChar char="•"/>
            </a:pPr>
            <a:r>
              <a:rPr lang="en-US" dirty="0" smtClean="0"/>
              <a:t>You can only access the File Share from other VMs</a:t>
            </a:r>
          </a:p>
        </p:txBody>
      </p:sp>
      <p:sp>
        <p:nvSpPr>
          <p:cNvPr id="3" name="Title 2"/>
          <p:cNvSpPr>
            <a:spLocks noGrp="1"/>
          </p:cNvSpPr>
          <p:nvPr>
            <p:ph type="title"/>
          </p:nvPr>
        </p:nvSpPr>
        <p:spPr/>
        <p:txBody>
          <a:bodyPr/>
          <a:lstStyle/>
          <a:p>
            <a:r>
              <a:rPr lang="en-US" dirty="0" smtClean="0"/>
              <a:t>Sharing Files – The old way</a:t>
            </a:r>
            <a:endParaRPr lang="en-US" dirty="0"/>
          </a:p>
        </p:txBody>
      </p:sp>
      <p:sp>
        <p:nvSpPr>
          <p:cNvPr id="4" name="Flowchart: Process 3"/>
          <p:cNvSpPr/>
          <p:nvPr/>
        </p:nvSpPr>
        <p:spPr bwMode="auto">
          <a:xfrm>
            <a:off x="2549606"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5" name="Flowchart: Process 4"/>
          <p:cNvSpPr/>
          <p:nvPr/>
        </p:nvSpPr>
        <p:spPr bwMode="auto">
          <a:xfrm>
            <a:off x="415697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6" name="Flowchart: Process 5"/>
          <p:cNvSpPr/>
          <p:nvPr/>
        </p:nvSpPr>
        <p:spPr bwMode="auto">
          <a:xfrm>
            <a:off x="5726959"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7299203" y="385484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cxnSp>
        <p:nvCxnSpPr>
          <p:cNvPr id="9" name="Straight Arrow Connector 8"/>
          <p:cNvCxnSpPr/>
          <p:nvPr/>
        </p:nvCxnSpPr>
        <p:spPr>
          <a:xfrm>
            <a:off x="3236934" y="4737888"/>
            <a:ext cx="1685121" cy="7495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a:off x="4874010" y="4751131"/>
            <a:ext cx="352319"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516219" y="4751131"/>
            <a:ext cx="940514" cy="736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887874" y="4789325"/>
            <a:ext cx="2092549" cy="69807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p:cNvSpPr/>
          <p:nvPr/>
        </p:nvSpPr>
        <p:spPr bwMode="auto">
          <a:xfrm>
            <a:off x="3542693" y="5522023"/>
            <a:ext cx="3617497"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(Sharing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Disk)</a:t>
            </a:r>
          </a:p>
        </p:txBody>
      </p:sp>
      <p:sp>
        <p:nvSpPr>
          <p:cNvPr id="22" name="Flowchart: Process 21"/>
          <p:cNvSpPr/>
          <p:nvPr/>
        </p:nvSpPr>
        <p:spPr bwMode="auto">
          <a:xfrm>
            <a:off x="7487498" y="5522023"/>
            <a:ext cx="3077043" cy="1195371"/>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Backup </a:t>
            </a: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VMs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(Mount/Share after failover)</a:t>
            </a:r>
          </a:p>
        </p:txBody>
      </p:sp>
    </p:spTree>
    <p:extLst>
      <p:ext uri="{BB962C8B-B14F-4D97-AF65-F5344CB8AC3E}">
        <p14:creationId xmlns:p14="http://schemas.microsoft.com/office/powerpoint/2010/main" val="3994760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3800" dirty="0" smtClean="0"/>
              <a:t>SQL Database</a:t>
            </a:r>
            <a:endParaRPr lang="en-US" sz="13800" dirty="0"/>
          </a:p>
        </p:txBody>
      </p:sp>
    </p:spTree>
    <p:extLst>
      <p:ext uri="{BB962C8B-B14F-4D97-AF65-F5344CB8AC3E}">
        <p14:creationId xmlns:p14="http://schemas.microsoft.com/office/powerpoint/2010/main" val="7214004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a:t>
            </a:r>
            <a:endParaRPr lang="en-US" sz="1765" dirty="0">
              <a:gradFill>
                <a:gsLst>
                  <a:gs pos="1250">
                    <a:schemeClr val="tx2"/>
                  </a:gs>
                  <a:gs pos="100000">
                    <a:schemeClr val="tx2"/>
                  </a:gs>
                </a:gsLst>
                <a:lin ang="5400000" scaled="0"/>
              </a:gradFill>
            </a:endParaRPr>
          </a:p>
        </p:txBody>
      </p:sp>
      <p:sp>
        <p:nvSpPr>
          <p:cNvPr id="4" name="Content Placeholder 2"/>
          <p:cNvSpPr txBox="1">
            <a:spLocks/>
          </p:cNvSpPr>
          <p:nvPr/>
        </p:nvSpPr>
        <p:spPr>
          <a:xfrm>
            <a:off x="270066" y="1189814"/>
            <a:ext cx="11651870" cy="72404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Shared Network File Storage for Azure</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Availability, durability, scalability are managed automatically</a:t>
            </a:r>
          </a:p>
          <a:p>
            <a:pPr>
              <a:buClr>
                <a:srgbClr val="FFFFFF"/>
              </a:buClr>
              <a:buFont typeface="Arial" panose="020B0604020202020204" pitchFamily="34" charset="0"/>
              <a:buChar char="•"/>
            </a:pPr>
            <a:r>
              <a:rPr lang="en-US" sz="2800" dirty="0">
                <a:gradFill>
                  <a:gsLst>
                    <a:gs pos="1250">
                      <a:srgbClr val="FFFFFF"/>
                    </a:gs>
                    <a:gs pos="100000">
                      <a:srgbClr val="FFFFFF"/>
                    </a:gs>
                  </a:gsLst>
                  <a:lin ang="5400000" scaled="0"/>
                </a:gradFill>
                <a:latin typeface="Segoe UI"/>
              </a:rPr>
              <a:t>Supports two interfaces: SMB and REST</a:t>
            </a:r>
          </a:p>
          <a:p>
            <a:pPr>
              <a:buClr>
                <a:srgbClr val="FFFFFF"/>
              </a:buClr>
              <a:buFont typeface="Arial" panose="020B0604020202020204" pitchFamily="34" charset="0"/>
              <a:buChar char="•"/>
            </a:pPr>
            <a:endParaRPr lang="en-US" sz="3920" dirty="0">
              <a:gradFill>
                <a:gsLst>
                  <a:gs pos="1250">
                    <a:srgbClr val="FFFFFF"/>
                  </a:gs>
                  <a:gs pos="100000">
                    <a:srgbClr val="FFFFFF"/>
                  </a:gs>
                </a:gsLst>
                <a:lin ang="5400000" scaled="0"/>
              </a:gradFill>
            </a:endParaRPr>
          </a:p>
        </p:txBody>
      </p:sp>
      <p:sp>
        <p:nvSpPr>
          <p:cNvPr id="5" name="Flowchart: Process 4"/>
          <p:cNvSpPr/>
          <p:nvPr/>
        </p:nvSpPr>
        <p:spPr bwMode="auto">
          <a:xfrm>
            <a:off x="2549607"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7" name="Flowchart: Process 6"/>
          <p:cNvSpPr/>
          <p:nvPr/>
        </p:nvSpPr>
        <p:spPr bwMode="auto">
          <a:xfrm>
            <a:off x="415698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8" name="Flowchart: Process 7"/>
          <p:cNvSpPr/>
          <p:nvPr/>
        </p:nvSpPr>
        <p:spPr bwMode="auto">
          <a:xfrm>
            <a:off x="5726960"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IaaS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9" name="Flowchart: Process 8"/>
          <p:cNvSpPr/>
          <p:nvPr/>
        </p:nvSpPr>
        <p:spPr bwMode="auto">
          <a:xfrm>
            <a:off x="7299204" y="3407562"/>
            <a:ext cx="1434060" cy="896288"/>
          </a:xfrm>
          <a:prstGeom prst="flowChartProcess">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 VM</a:t>
            </a:r>
          </a:p>
        </p:txBody>
      </p:sp>
      <p:sp>
        <p:nvSpPr>
          <p:cNvPr id="10" name="Cloud 9"/>
          <p:cNvSpPr/>
          <p:nvPr/>
        </p:nvSpPr>
        <p:spPr bwMode="auto">
          <a:xfrm>
            <a:off x="3409354" y="4790187"/>
            <a:ext cx="4212554" cy="1575124"/>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t>
            </a:r>
            <a:r>
              <a:rPr lang="en-US" sz="2353" dirty="0" err="1">
                <a:gradFill>
                  <a:gsLst>
                    <a:gs pos="0">
                      <a:srgbClr val="FFFFFF"/>
                    </a:gs>
                    <a:gs pos="100000">
                      <a:srgbClr val="FFFFFF"/>
                    </a:gs>
                  </a:gsLst>
                  <a:lin ang="5400000" scaled="0"/>
                </a:gradFill>
                <a:ea typeface="Segoe UI" pitchFamily="34" charset="0"/>
                <a:cs typeface="Segoe UI" pitchFamily="34" charset="0"/>
              </a:rPr>
              <a:t>PaaS</a:t>
            </a:r>
            <a:r>
              <a:rPr lang="en-US" sz="2353" dirty="0">
                <a:gradFill>
                  <a:gsLst>
                    <a:gs pos="0">
                      <a:srgbClr val="FFFFFF"/>
                    </a:gs>
                    <a:gs pos="100000">
                      <a:srgbClr val="FFFFFF"/>
                    </a:gs>
                  </a:gsLst>
                  <a:lin ang="5400000" scaled="0"/>
                </a:gradFill>
                <a:ea typeface="Segoe UI" pitchFamily="34" charset="0"/>
                <a:cs typeface="Segoe UI" pitchFamily="34" charset="0"/>
              </a:rPr>
              <a:t>)</a:t>
            </a:r>
          </a:p>
        </p:txBody>
      </p:sp>
      <p:cxnSp>
        <p:nvCxnSpPr>
          <p:cNvPr id="12" name="Straight Arrow Connector 11"/>
          <p:cNvCxnSpPr/>
          <p:nvPr/>
        </p:nvCxnSpPr>
        <p:spPr>
          <a:xfrm>
            <a:off x="3236936" y="4290607"/>
            <a:ext cx="746733" cy="64064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p:cNvCxnSpPr>
          <p:nvPr/>
        </p:nvCxnSpPr>
        <p:spPr>
          <a:xfrm>
            <a:off x="4874010" y="4303849"/>
            <a:ext cx="0" cy="53777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456733" y="4303849"/>
            <a:ext cx="0" cy="486337"/>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7295458" y="4342044"/>
            <a:ext cx="684966" cy="49957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195644"/>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2"/>
            <a:ext cx="11651870" cy="4224169"/>
          </a:xfrm>
          <a:prstGeom prst="rect">
            <a:avLst/>
          </a:prstGeom>
        </p:spPr>
        <p:txBody>
          <a:bodyPr>
            <a:normAutofit fontScale="92500" lnSpcReduction="20000"/>
          </a:bodyPr>
          <a:lstStyle/>
          <a:p>
            <a:pPr>
              <a:buFont typeface="Arial" panose="020B0604020202020204" pitchFamily="34" charset="0"/>
              <a:buChar char="•"/>
            </a:pPr>
            <a:r>
              <a:rPr lang="en-US" dirty="0" smtClean="0"/>
              <a:t>Share </a:t>
            </a:r>
            <a:r>
              <a:rPr lang="en-US" dirty="0"/>
              <a:t>data </a:t>
            </a:r>
            <a:r>
              <a:rPr lang="en-US" dirty="0" smtClean="0"/>
              <a:t>across VMs and applications</a:t>
            </a:r>
          </a:p>
          <a:p>
            <a:pPr lvl="1">
              <a:buFont typeface="Arial" panose="020B0604020202020204" pitchFamily="34" charset="0"/>
              <a:buChar char="•"/>
            </a:pPr>
            <a:r>
              <a:rPr lang="en-US" dirty="0" smtClean="0"/>
              <a:t>Multiple writers, multiple readers using standard file system semantics.</a:t>
            </a:r>
          </a:p>
          <a:p>
            <a:pPr>
              <a:buFont typeface="Arial" panose="020B0604020202020204" pitchFamily="34" charset="0"/>
              <a:buChar char="•"/>
            </a:pPr>
            <a:r>
              <a:rPr lang="en-US" dirty="0" smtClean="0"/>
              <a:t>Share settings throughout services</a:t>
            </a:r>
          </a:p>
          <a:p>
            <a:pPr lvl="1">
              <a:buFont typeface="Arial" panose="020B0604020202020204" pitchFamily="34" charset="0"/>
              <a:buChar char="•"/>
            </a:pPr>
            <a:r>
              <a:rPr lang="en-US" dirty="0" smtClean="0"/>
              <a:t>VMs can read settings and files from a common, shared location.  These can be updated externally via REST.</a:t>
            </a:r>
          </a:p>
          <a:p>
            <a:pPr>
              <a:buFont typeface="Arial" panose="020B0604020202020204" pitchFamily="34" charset="0"/>
              <a:buChar char="•"/>
            </a:pPr>
            <a:r>
              <a:rPr lang="en-US" dirty="0" smtClean="0"/>
              <a:t>Dev/Test/Debug</a:t>
            </a:r>
          </a:p>
          <a:p>
            <a:pPr lvl="1">
              <a:buFont typeface="Arial" panose="020B0604020202020204" pitchFamily="34" charset="0"/>
              <a:buChar char="•"/>
            </a:pPr>
            <a:r>
              <a:rPr lang="en-US" dirty="0" smtClean="0"/>
              <a:t>Very useful to have a shared location for installing applications, setting up VMs, running tools, and keeping notes while developing, testing, and debugging cloud services.</a:t>
            </a:r>
          </a:p>
        </p:txBody>
      </p:sp>
      <p:sp>
        <p:nvSpPr>
          <p:cNvPr id="3" name="Title 2"/>
          <p:cNvSpPr>
            <a:spLocks noGrp="1"/>
          </p:cNvSpPr>
          <p:nvPr>
            <p:ph type="title"/>
          </p:nvPr>
        </p:nvSpPr>
        <p:spPr/>
        <p:txBody>
          <a:bodyPr/>
          <a:lstStyle/>
          <a:p>
            <a:r>
              <a:rPr lang="en-US" dirty="0" smtClean="0"/>
              <a:t>Azure Files - Scenarios</a:t>
            </a:r>
            <a:endParaRPr lang="en-US" dirty="0"/>
          </a:p>
        </p:txBody>
      </p:sp>
    </p:spTree>
    <p:extLst>
      <p:ext uri="{BB962C8B-B14F-4D97-AF65-F5344CB8AC3E}">
        <p14:creationId xmlns:p14="http://schemas.microsoft.com/office/powerpoint/2010/main" val="631908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 SMB 2.1 Protocol</a:t>
            </a:r>
            <a:endParaRPr lang="en-US" dirty="0"/>
          </a:p>
        </p:txBody>
      </p:sp>
      <p:sp>
        <p:nvSpPr>
          <p:cNvPr id="4" name="Content Placeholder 2"/>
          <p:cNvSpPr txBox="1">
            <a:spLocks/>
          </p:cNvSpPr>
          <p:nvPr/>
        </p:nvSpPr>
        <p:spPr>
          <a:xfrm>
            <a:off x="270066" y="1189812"/>
            <a:ext cx="11651870" cy="501768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Enables moving on-premises applications that rely on shared file storage to Azure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Azure VMs can “net use” to a share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Natively supported by OS APIs, libraries, and tools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Windows (</a:t>
            </a:r>
            <a:r>
              <a:rPr lang="en-US" sz="2000" dirty="0" err="1">
                <a:gradFill>
                  <a:gsLst>
                    <a:gs pos="1250">
                      <a:srgbClr val="FFFFFF"/>
                    </a:gs>
                    <a:gs pos="100000">
                      <a:srgbClr val="FFFFFF"/>
                    </a:gs>
                  </a:gsLst>
                  <a:lin ang="5400000" scaled="0"/>
                </a:gradFill>
              </a:rPr>
              <a:t>CreateFile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ReadFile</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WriteFile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CRTs (</a:t>
            </a:r>
            <a:r>
              <a:rPr lang="en-US" sz="2000" dirty="0" err="1">
                <a:gradFill>
                  <a:gsLst>
                    <a:gs pos="1250">
                      <a:srgbClr val="FFFFFF"/>
                    </a:gs>
                    <a:gs pos="100000">
                      <a:srgbClr val="FFFFFF"/>
                    </a:gs>
                  </a:gsLst>
                  <a:lin ang="5400000" scaled="0"/>
                </a:gradFill>
              </a:rPr>
              <a:t>fopen</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err="1">
                <a:gradFill>
                  <a:gsLst>
                    <a:gs pos="1250">
                      <a:srgbClr val="FFFFFF"/>
                    </a:gs>
                    <a:gs pos="100000">
                      <a:srgbClr val="FFFFFF"/>
                    </a:gs>
                  </a:gsLst>
                  <a:lin ang="5400000" scaled="0"/>
                </a:gradFill>
              </a:rPr>
              <a:t>.Net</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FileStream.Read</a:t>
            </a:r>
            <a:r>
              <a:rPr lang="en-US" sz="2000" dirty="0">
                <a:gradFill>
                  <a:gsLst>
                    <a:gs pos="1250">
                      <a:srgbClr val="FFFFFF"/>
                    </a:gs>
                    <a:gs pos="100000">
                      <a:srgbClr val="FFFFFF"/>
                    </a:gs>
                  </a:gsLst>
                  <a:lin ang="5400000" scaled="0"/>
                </a:gradFill>
              </a:rPr>
              <a:t>, </a:t>
            </a:r>
            <a:r>
              <a:rPr lang="en-US" sz="2000" dirty="0" err="1">
                <a:gradFill>
                  <a:gsLst>
                    <a:gs pos="1250">
                      <a:srgbClr val="FFFFFF"/>
                    </a:gs>
                    <a:gs pos="100000">
                      <a:srgbClr val="FFFFFF"/>
                    </a:gs>
                  </a:gsLst>
                  <a:lin ang="5400000" scaled="0"/>
                </a:gradFill>
              </a:rPr>
              <a:t>FileStream.Write</a:t>
            </a:r>
            <a:r>
              <a:rPr lang="en-US" sz="2000" dirty="0">
                <a:gradFill>
                  <a:gsLst>
                    <a:gs pos="1250">
                      <a:srgbClr val="FFFFFF"/>
                    </a:gs>
                    <a:gs pos="100000">
                      <a:srgbClr val="FFFFFF"/>
                    </a:gs>
                  </a:gsLst>
                  <a:lin ang="5400000" scaled="0"/>
                </a:gradFill>
              </a:rPr>
              <a:t>, …)</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Many more</a:t>
            </a:r>
          </a:p>
          <a:p>
            <a:pPr>
              <a:buClr>
                <a:srgbClr val="FFFFFF"/>
              </a:buClr>
              <a:buFont typeface="Arial" panose="020B0604020202020204" pitchFamily="34" charset="0"/>
              <a:buChar char="•"/>
            </a:pPr>
            <a:r>
              <a:rPr lang="en-US" sz="3600" dirty="0">
                <a:gradFill>
                  <a:gsLst>
                    <a:gs pos="1250">
                      <a:srgbClr val="FFFFFF"/>
                    </a:gs>
                    <a:gs pos="100000">
                      <a:srgbClr val="FFFFFF"/>
                    </a:gs>
                  </a:gsLst>
                  <a:lin ang="5400000" scaled="0"/>
                </a:gradFill>
              </a:rPr>
              <a:t>Supports standard file system semantics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Move and rename files and directories</a:t>
            </a:r>
          </a:p>
          <a:p>
            <a:pPr lvl="1">
              <a:buClr>
                <a:srgbClr val="FFFFFF"/>
              </a:buClr>
              <a:buFont typeface="Arial" panose="020B0604020202020204" pitchFamily="34" charset="0"/>
              <a:buChar char="•"/>
            </a:pPr>
            <a:r>
              <a:rPr lang="en-US" sz="2000" dirty="0">
                <a:gradFill>
                  <a:gsLst>
                    <a:gs pos="1250">
                      <a:srgbClr val="FFFFFF"/>
                    </a:gs>
                    <a:gs pos="100000">
                      <a:srgbClr val="FFFFFF"/>
                    </a:gs>
                  </a:gsLst>
                  <a:lin ang="5400000" scaled="0"/>
                </a:gradFill>
              </a:rPr>
              <a:t>Read-only, write through, overlapped</a:t>
            </a:r>
          </a:p>
          <a:p>
            <a:pPr lvl="1">
              <a:buClr>
                <a:srgbClr val="FFFFFF"/>
              </a:buClr>
              <a:buFont typeface="Arial" panose="020B0604020202020204" pitchFamily="34" charset="0"/>
              <a:buChar char="•"/>
            </a:pPr>
            <a:r>
              <a:rPr lang="en-US" sz="2000" dirty="0">
                <a:solidFill>
                  <a:srgbClr val="FFFFFF"/>
                </a:solidFill>
              </a:rPr>
              <a:t>Change notifications</a:t>
            </a:r>
          </a:p>
        </p:txBody>
      </p:sp>
    </p:spTree>
    <p:extLst>
      <p:ext uri="{BB962C8B-B14F-4D97-AF65-F5344CB8AC3E}">
        <p14:creationId xmlns:p14="http://schemas.microsoft.com/office/powerpoint/2010/main" val="3709699987"/>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814"/>
            <a:ext cx="11651870" cy="3644854"/>
          </a:xfrm>
          <a:prstGeom prst="rect">
            <a:avLst/>
          </a:prstGeom>
        </p:spPr>
        <p:txBody>
          <a:bodyPr>
            <a:normAutofit lnSpcReduction="10000"/>
          </a:bodyPr>
          <a:lstStyle/>
          <a:p>
            <a:pPr>
              <a:buFont typeface="Arial" panose="020B0604020202020204" pitchFamily="34" charset="0"/>
              <a:buChar char="•"/>
            </a:pPr>
            <a:r>
              <a:rPr lang="en-US" dirty="0" smtClean="0"/>
              <a:t>Allows internet </a:t>
            </a:r>
            <a:r>
              <a:rPr lang="en-US" dirty="0"/>
              <a:t>access to the same shared file system</a:t>
            </a:r>
          </a:p>
          <a:p>
            <a:pPr>
              <a:buFont typeface="Arial" panose="020B0604020202020204" pitchFamily="34" charset="0"/>
              <a:buChar char="•"/>
            </a:pPr>
            <a:r>
              <a:rPr lang="en-US" dirty="0"/>
              <a:t>Build hybrid applications (on premises + cloud)</a:t>
            </a:r>
          </a:p>
          <a:p>
            <a:pPr>
              <a:buFont typeface="Arial" panose="020B0604020202020204" pitchFamily="34" charset="0"/>
              <a:buChar char="•"/>
            </a:pPr>
            <a:r>
              <a:rPr lang="en-US" dirty="0" smtClean="0"/>
              <a:t>Supports a variety of common APIs:</a:t>
            </a:r>
          </a:p>
          <a:p>
            <a:pPr lvl="1">
              <a:buFont typeface="Arial" panose="020B0604020202020204" pitchFamily="34" charset="0"/>
              <a:buChar char="•"/>
            </a:pPr>
            <a:r>
              <a:rPr lang="en-US" dirty="0" smtClean="0"/>
              <a:t>Create/Delete Files and Directories</a:t>
            </a:r>
          </a:p>
          <a:p>
            <a:pPr lvl="1">
              <a:buFont typeface="Arial" panose="020B0604020202020204" pitchFamily="34" charset="0"/>
              <a:buChar char="•"/>
            </a:pPr>
            <a:r>
              <a:rPr lang="en-US" dirty="0" smtClean="0"/>
              <a:t>Write/Read Files</a:t>
            </a:r>
          </a:p>
          <a:p>
            <a:pPr lvl="1">
              <a:buFont typeface="Arial" panose="020B0604020202020204" pitchFamily="34" charset="0"/>
              <a:buChar char="•"/>
            </a:pPr>
            <a:r>
              <a:rPr lang="en-US" dirty="0" smtClean="0"/>
              <a:t>Get File and Directory properties</a:t>
            </a:r>
          </a:p>
          <a:p>
            <a:pPr lvl="1">
              <a:buFont typeface="Arial" panose="020B0604020202020204" pitchFamily="34" charset="0"/>
              <a:buChar char="•"/>
            </a:pPr>
            <a:r>
              <a:rPr lang="en-US" dirty="0" smtClean="0"/>
              <a:t>List Files</a:t>
            </a:r>
          </a:p>
        </p:txBody>
      </p:sp>
      <p:sp>
        <p:nvSpPr>
          <p:cNvPr id="3" name="Title 2"/>
          <p:cNvSpPr>
            <a:spLocks noGrp="1"/>
          </p:cNvSpPr>
          <p:nvPr>
            <p:ph type="title"/>
          </p:nvPr>
        </p:nvSpPr>
        <p:spPr/>
        <p:txBody>
          <a:bodyPr/>
          <a:lstStyle/>
          <a:p>
            <a:r>
              <a:rPr lang="en-US" dirty="0" smtClean="0"/>
              <a:t>Azure Files - File REST APIs</a:t>
            </a:r>
            <a:endParaRPr lang="en-US" dirty="0"/>
          </a:p>
        </p:txBody>
      </p:sp>
    </p:spTree>
    <p:extLst>
      <p:ext uri="{BB962C8B-B14F-4D97-AF65-F5344CB8AC3E}">
        <p14:creationId xmlns:p14="http://schemas.microsoft.com/office/powerpoint/2010/main" val="746496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3717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1115835" y="1189495"/>
            <a:ext cx="9958745" cy="5053251"/>
          </a:xfrm>
          <a:prstGeom prst="rect">
            <a:avLst/>
          </a:prstGeom>
        </p:spPr>
      </p:pic>
    </p:spTree>
    <p:extLst>
      <p:ext uri="{BB962C8B-B14F-4D97-AF65-F5344CB8AC3E}">
        <p14:creationId xmlns:p14="http://schemas.microsoft.com/office/powerpoint/2010/main" val="209459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2" name="Picture 1"/>
          <p:cNvPicPr>
            <a:picLocks noChangeAspect="1"/>
          </p:cNvPicPr>
          <p:nvPr/>
        </p:nvPicPr>
        <p:blipFill>
          <a:blip r:embed="rId2"/>
          <a:stretch>
            <a:fillRect/>
          </a:stretch>
        </p:blipFill>
        <p:spPr>
          <a:xfrm>
            <a:off x="2859311" y="1173731"/>
            <a:ext cx="5779832" cy="5317974"/>
          </a:xfrm>
          <a:prstGeom prst="rect">
            <a:avLst/>
          </a:prstGeom>
        </p:spPr>
      </p:pic>
    </p:spTree>
    <p:extLst>
      <p:ext uri="{BB962C8B-B14F-4D97-AF65-F5344CB8AC3E}">
        <p14:creationId xmlns:p14="http://schemas.microsoft.com/office/powerpoint/2010/main" val="2516061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Azure Files</a:t>
            </a:r>
            <a:endParaRPr lang="en-US" dirty="0"/>
          </a:p>
        </p:txBody>
      </p:sp>
      <p:pic>
        <p:nvPicPr>
          <p:cNvPr id="5" name="Picture 4"/>
          <p:cNvPicPr>
            <a:picLocks noChangeAspect="1"/>
          </p:cNvPicPr>
          <p:nvPr/>
        </p:nvPicPr>
        <p:blipFill>
          <a:blip r:embed="rId2"/>
          <a:stretch>
            <a:fillRect/>
          </a:stretch>
        </p:blipFill>
        <p:spPr>
          <a:xfrm>
            <a:off x="675302" y="1332627"/>
            <a:ext cx="10839812" cy="4311113"/>
          </a:xfrm>
          <a:prstGeom prst="rect">
            <a:avLst/>
          </a:prstGeom>
        </p:spPr>
      </p:pic>
    </p:spTree>
    <p:extLst>
      <p:ext uri="{BB962C8B-B14F-4D97-AF65-F5344CB8AC3E}">
        <p14:creationId xmlns:p14="http://schemas.microsoft.com/office/powerpoint/2010/main" val="2220842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12265"/>
            <a:ext cx="11655840" cy="899537"/>
          </a:xfrm>
        </p:spPr>
        <p:txBody>
          <a:bodyPr/>
          <a:lstStyle/>
          <a:p>
            <a:r>
              <a:rPr lang="en-US" dirty="0" smtClean="0"/>
              <a:t>Azure Files vs Blobs</a:t>
            </a:r>
            <a:endParaRPr lang="en-US" sz="1765" dirty="0">
              <a:gradFill>
                <a:gsLst>
                  <a:gs pos="1250">
                    <a:schemeClr val="tx2"/>
                  </a:gs>
                  <a:gs pos="100000">
                    <a:schemeClr val="tx2"/>
                  </a:gs>
                </a:gsLst>
                <a:lin ang="5400000" scaled="0"/>
              </a:gradFill>
            </a:endParaRPr>
          </a:p>
        </p:txBody>
      </p:sp>
      <p:graphicFrame>
        <p:nvGraphicFramePr>
          <p:cNvPr id="3" name="Table 2"/>
          <p:cNvGraphicFramePr>
            <a:graphicFrameLocks noGrp="1"/>
          </p:cNvGraphicFramePr>
          <p:nvPr>
            <p:extLst/>
          </p:nvPr>
        </p:nvGraphicFramePr>
        <p:xfrm>
          <a:off x="512672" y="1011802"/>
          <a:ext cx="11294830" cy="5808108"/>
        </p:xfrm>
        <a:graphic>
          <a:graphicData uri="http://schemas.openxmlformats.org/drawingml/2006/table">
            <a:tbl>
              <a:tblPr firstRow="1">
                <a:tableStyleId>{5C22544A-7EE6-4342-B048-85BDC9FD1C3A}</a:tableStyleId>
              </a:tblPr>
              <a:tblGrid>
                <a:gridCol w="2383209"/>
                <a:gridCol w="3411039"/>
                <a:gridCol w="5500582"/>
              </a:tblGrid>
              <a:tr h="429715">
                <a:tc>
                  <a:txBody>
                    <a:bodyPr/>
                    <a:lstStyle/>
                    <a:p>
                      <a:pPr marL="0" marR="0" algn="l">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gn="l">
                        <a:lnSpc>
                          <a:spcPct val="115000"/>
                        </a:lnSpc>
                        <a:spcBef>
                          <a:spcPts val="0"/>
                        </a:spcBef>
                        <a:spcAft>
                          <a:spcPts val="1000"/>
                        </a:spcAft>
                      </a:pPr>
                      <a:r>
                        <a:rPr lang="en-US" sz="1400">
                          <a:effectLst/>
                        </a:rPr>
                        <a:t>Azure Blobs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Durability  </a:t>
                      </a:r>
                      <a:br>
                        <a:rPr lang="en-US" sz="1400" b="1">
                          <a:solidFill>
                            <a:schemeClr val="tx1"/>
                          </a:solidFill>
                          <a:effectLst/>
                        </a:rPr>
                      </a:br>
                      <a:r>
                        <a:rPr lang="en-US" sz="1400" b="1">
                          <a:solidFill>
                            <a:schemeClr val="tx1"/>
                          </a:solidFill>
                          <a:effectLst/>
                        </a:rPr>
                        <a:t>Options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LRS, ZRS, GRS (and  RA-GRS for higher availability)</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LRS, GRS</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Accessibility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APIs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(standard file system APIs)</a:t>
                      </a:r>
                      <a:br>
                        <a:rPr lang="en-US" sz="1400">
                          <a:effectLst/>
                        </a:rPr>
                      </a:br>
                      <a:r>
                        <a:rPr lang="en-US" sz="1400">
                          <a:effectLst/>
                        </a:rPr>
                        <a:t>REST APIs </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Connectivity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REST – Worldwide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SMB 2.1 - Within region</a:t>
                      </a:r>
                      <a:br>
                        <a:rPr lang="en-US" sz="1400">
                          <a:effectLst/>
                        </a:rPr>
                      </a:br>
                      <a:r>
                        <a:rPr lang="en-US" sz="1400">
                          <a:effectLst/>
                        </a:rPr>
                        <a:t>REST – Worldwide</a:t>
                      </a:r>
                      <a:endParaRPr lang="en-US" sz="1400">
                        <a:effectLst/>
                        <a:latin typeface="Calibri"/>
                        <a:ea typeface="Calibri"/>
                        <a:cs typeface="Times New Roman"/>
                      </a:endParaRPr>
                    </a:p>
                  </a:txBody>
                  <a:tcPr marL="64227" marR="64227" marT="32113" marB="32113" anchor="ctr"/>
                </a:tc>
              </a:tr>
              <a:tr h="791502">
                <a:tc>
                  <a:txBody>
                    <a:bodyPr/>
                    <a:lstStyle/>
                    <a:p>
                      <a:pPr marL="0" marR="0" algn="l">
                        <a:lnSpc>
                          <a:spcPct val="115000"/>
                        </a:lnSpc>
                        <a:spcBef>
                          <a:spcPts val="0"/>
                        </a:spcBef>
                        <a:spcAft>
                          <a:spcPts val="1000"/>
                        </a:spcAft>
                      </a:pPr>
                      <a:r>
                        <a:rPr lang="en-US" sz="1400" b="1">
                          <a:solidFill>
                            <a:schemeClr val="tx1"/>
                          </a:solidFill>
                          <a:effectLst/>
                        </a:rPr>
                        <a:t>Endpoints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u="sng">
                          <a:effectLst/>
                          <a:hlinkClick r:id="rId3"/>
                        </a:rPr>
                        <a:t>http://myaccount.blob.core.windows.net/mycontainer/myblob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u="sng">
                          <a:effectLst/>
                          <a:hlinkClick r:id="rId4"/>
                        </a:rPr>
                        <a:t>\\myaccount.file.core.windows.net\myshare\myfile.txt</a:t>
                      </a:r>
                      <a:endParaRPr lang="en-US" sz="1400">
                        <a:effectLst/>
                      </a:endParaRPr>
                    </a:p>
                    <a:p>
                      <a:pPr marL="0" marR="0" algn="l">
                        <a:lnSpc>
                          <a:spcPct val="115000"/>
                        </a:lnSpc>
                        <a:spcBef>
                          <a:spcPts val="0"/>
                        </a:spcBef>
                        <a:spcAft>
                          <a:spcPts val="1000"/>
                        </a:spcAft>
                      </a:pPr>
                      <a:r>
                        <a:rPr lang="en-US" sz="1400" u="sng">
                          <a:effectLst/>
                          <a:hlinkClick r:id="rId5"/>
                        </a:rPr>
                        <a:t>http://myaccount.file.core.windows.net/myshare/myfile.txt</a:t>
                      </a:r>
                      <a:endParaRPr lang="en-US" sz="1400">
                        <a:effectLst/>
                        <a:latin typeface="Calibri"/>
                        <a:ea typeface="Calibri"/>
                        <a:cs typeface="Times New Roman"/>
                      </a:endParaRPr>
                    </a:p>
                  </a:txBody>
                  <a:tcPr marL="64227" marR="64227" marT="32113" marB="32113" anchor="ctr"/>
                </a:tc>
              </a:tr>
              <a:tr h="545307">
                <a:tc>
                  <a:txBody>
                    <a:bodyPr/>
                    <a:lstStyle/>
                    <a:p>
                      <a:pPr marL="0" marR="0" algn="l">
                        <a:lnSpc>
                          <a:spcPct val="115000"/>
                        </a:lnSpc>
                        <a:spcBef>
                          <a:spcPts val="0"/>
                        </a:spcBef>
                        <a:spcAft>
                          <a:spcPts val="1000"/>
                        </a:spcAft>
                      </a:pPr>
                      <a:r>
                        <a:rPr lang="en-US" sz="1400" b="1">
                          <a:solidFill>
                            <a:schemeClr val="tx1"/>
                          </a:solidFill>
                          <a:effectLst/>
                        </a:rPr>
                        <a:t>Directories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Flat namespace  however prefix listing can simulate virtual directories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True directory objects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Case Sensitivity of Names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Case sensitive</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Case insensitive, but case preserving</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Capacity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500TB containers</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5TB file shares</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Throughput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60 MB/s per 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60 MB/s per share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a:solidFill>
                            <a:schemeClr val="tx1"/>
                          </a:solidFill>
                          <a:effectLst/>
                        </a:rPr>
                        <a:t>Object size </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Up to 1 TB/blob</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a:effectLst/>
                        </a:rPr>
                        <a:t>Up to 1 TB/file</a:t>
                      </a:r>
                      <a:endParaRPr lang="en-US" sz="1400">
                        <a:effectLst/>
                        <a:latin typeface="Calibri"/>
                        <a:ea typeface="Calibri"/>
                        <a:cs typeface="Times New Roman"/>
                      </a:endParaRPr>
                    </a:p>
                  </a:txBody>
                  <a:tcPr marL="64227" marR="64227" marT="32113" marB="32113" anchor="ctr"/>
                </a:tc>
              </a:tr>
              <a:tr h="473415">
                <a:tc>
                  <a:txBody>
                    <a:bodyPr/>
                    <a:lstStyle/>
                    <a:p>
                      <a:pPr marL="0" marR="0" algn="l">
                        <a:lnSpc>
                          <a:spcPct val="115000"/>
                        </a:lnSpc>
                        <a:spcBef>
                          <a:spcPts val="0"/>
                        </a:spcBef>
                        <a:spcAft>
                          <a:spcPts val="1000"/>
                        </a:spcAft>
                      </a:pPr>
                      <a:r>
                        <a:rPr lang="en-US" sz="1400" b="1" dirty="0">
                          <a:solidFill>
                            <a:schemeClr val="tx1"/>
                          </a:solidFill>
                          <a:effectLst/>
                        </a:rPr>
                        <a:t>Billed capacity</a:t>
                      </a:r>
                      <a:endParaRPr lang="en-US" sz="1400" b="1"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gn="l">
                        <a:lnSpc>
                          <a:spcPct val="115000"/>
                        </a:lnSpc>
                        <a:spcBef>
                          <a:spcPts val="0"/>
                        </a:spcBef>
                        <a:spcAft>
                          <a:spcPts val="1000"/>
                        </a:spcAft>
                      </a:pPr>
                      <a:r>
                        <a:rPr lang="en-US" sz="1400">
                          <a:effectLst/>
                        </a:rPr>
                        <a:t>Based on bytes written</a:t>
                      </a:r>
                      <a:endParaRPr lang="en-US" sz="1400">
                        <a:effectLst/>
                        <a:latin typeface="Calibri"/>
                        <a:ea typeface="Calibri"/>
                        <a:cs typeface="Times New Roman"/>
                      </a:endParaRPr>
                    </a:p>
                  </a:txBody>
                  <a:tcPr marL="64227" marR="64227" marT="32113" marB="32113" anchor="ctr"/>
                </a:tc>
                <a:tc>
                  <a:txBody>
                    <a:bodyPr/>
                    <a:lstStyle/>
                    <a:p>
                      <a:pPr marL="0" marR="0" algn="l">
                        <a:lnSpc>
                          <a:spcPct val="115000"/>
                        </a:lnSpc>
                        <a:spcBef>
                          <a:spcPts val="0"/>
                        </a:spcBef>
                        <a:spcAft>
                          <a:spcPts val="1000"/>
                        </a:spcAft>
                      </a:pPr>
                      <a:r>
                        <a:rPr lang="en-US" sz="1400" dirty="0">
                          <a:effectLst/>
                        </a:rPr>
                        <a:t>Based on file size</a:t>
                      </a:r>
                      <a:endParaRPr lang="en-US" sz="1400" dirty="0">
                        <a:effectLst/>
                        <a:latin typeface="Calibri"/>
                        <a:ea typeface="Calibri"/>
                        <a:cs typeface="Times New Roman"/>
                      </a:endParaRPr>
                    </a:p>
                  </a:txBody>
                  <a:tcPr marL="64227" marR="64227" marT="32113" marB="32113" anchor="ctr"/>
                </a:tc>
              </a:tr>
            </a:tbl>
          </a:graphicData>
        </a:graphic>
      </p:graphicFrame>
    </p:spTree>
    <p:extLst>
      <p:ext uri="{BB962C8B-B14F-4D97-AF65-F5344CB8AC3E}">
        <p14:creationId xmlns:p14="http://schemas.microsoft.com/office/powerpoint/2010/main" val="58359152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Files vs Disks</a:t>
            </a:r>
            <a:endParaRPr lang="en-US" dirty="0"/>
          </a:p>
        </p:txBody>
      </p:sp>
      <p:graphicFrame>
        <p:nvGraphicFramePr>
          <p:cNvPr id="3" name="Table 2"/>
          <p:cNvGraphicFramePr>
            <a:graphicFrameLocks noGrp="1"/>
          </p:cNvGraphicFramePr>
          <p:nvPr>
            <p:extLst/>
          </p:nvPr>
        </p:nvGraphicFramePr>
        <p:xfrm>
          <a:off x="358943" y="1150341"/>
          <a:ext cx="11384471" cy="5742286"/>
        </p:xfrm>
        <a:graphic>
          <a:graphicData uri="http://schemas.openxmlformats.org/drawingml/2006/table">
            <a:tbl>
              <a:tblPr firstRow="1">
                <a:tableStyleId>{5C22544A-7EE6-4342-B048-85BDC9FD1C3A}</a:tableStyleId>
              </a:tblPr>
              <a:tblGrid>
                <a:gridCol w="2258679"/>
                <a:gridCol w="5360850"/>
                <a:gridCol w="3764942"/>
              </a:tblGrid>
              <a:tr h="487507">
                <a:tc>
                  <a:txBody>
                    <a:bodyPr/>
                    <a:lstStyle/>
                    <a:p>
                      <a:pPr marL="0" marR="0">
                        <a:lnSpc>
                          <a:spcPct val="115000"/>
                        </a:lnSpc>
                        <a:spcBef>
                          <a:spcPts val="0"/>
                        </a:spcBef>
                        <a:spcAft>
                          <a:spcPts val="1000"/>
                        </a:spcAft>
                      </a:pPr>
                      <a:r>
                        <a:rPr lang="en-US" sz="1400" dirty="0">
                          <a:effectLst/>
                        </a:rPr>
                        <a:t>Description</a:t>
                      </a:r>
                      <a:endParaRPr lang="en-US" sz="1400" dirty="0">
                        <a:effectLst/>
                        <a:latin typeface="Calibri"/>
                        <a:ea typeface="Calibri"/>
                        <a:cs typeface="Times New Roman"/>
                      </a:endParaRPr>
                    </a:p>
                  </a:txBody>
                  <a:tcPr marL="0" marR="0" marT="0" marB="0" anchor="ctr"/>
                </a:tc>
                <a:tc>
                  <a:txBody>
                    <a:bodyPr/>
                    <a:lstStyle/>
                    <a:p>
                      <a:pPr marL="0" marR="0">
                        <a:lnSpc>
                          <a:spcPct val="115000"/>
                        </a:lnSpc>
                        <a:spcBef>
                          <a:spcPts val="0"/>
                        </a:spcBef>
                        <a:spcAft>
                          <a:spcPts val="1000"/>
                        </a:spcAft>
                      </a:pPr>
                      <a:r>
                        <a:rPr lang="en-US" sz="1400">
                          <a:effectLst/>
                        </a:rPr>
                        <a:t>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Azure Files</a:t>
                      </a:r>
                      <a:endParaRPr lang="en-US" sz="1400">
                        <a:effectLst/>
                        <a:latin typeface="Calibri"/>
                        <a:ea typeface="Calibri"/>
                        <a:cs typeface="Times New Roman"/>
                      </a:endParaRPr>
                    </a:p>
                  </a:txBody>
                  <a:tcPr marL="64162" marR="64162" marT="32082" marB="32082" anchor="ctr"/>
                </a:tc>
              </a:tr>
              <a:tr h="481081">
                <a:tc>
                  <a:txBody>
                    <a:bodyPr/>
                    <a:lstStyle/>
                    <a:p>
                      <a:pPr marL="0" marR="0">
                        <a:lnSpc>
                          <a:spcPct val="115000"/>
                        </a:lnSpc>
                        <a:spcBef>
                          <a:spcPts val="0"/>
                        </a:spcBef>
                        <a:spcAft>
                          <a:spcPts val="1000"/>
                        </a:spcAft>
                      </a:pPr>
                      <a:r>
                        <a:rPr lang="en-US" sz="1400" b="1">
                          <a:solidFill>
                            <a:schemeClr val="tx1"/>
                          </a:solidFill>
                          <a:effectLst/>
                        </a:rPr>
                        <a:t>Relationship with Azure VMs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Required for booting (OS Disk)</a:t>
                      </a:r>
                      <a:endParaRPr lang="en-US" sz="1400">
                        <a:effectLst/>
                        <a:latin typeface="Calibri"/>
                        <a:ea typeface="Calibri"/>
                        <a:cs typeface="Times New Roman"/>
                      </a:endParaRPr>
                    </a:p>
                  </a:txBody>
                  <a:tcPr marL="64162" marR="64162" marT="32082" marB="32082" anchor="ctr"/>
                </a:tc>
                <a:tc>
                  <a:txBody>
                    <a:bodyPr/>
                    <a:lstStyle/>
                    <a:p>
                      <a:pPr>
                        <a:lnSpc>
                          <a:spcPct val="107000"/>
                        </a:lnSpc>
                      </a:pPr>
                      <a:endParaRPr lang="en-US" sz="1400">
                        <a:effectLst/>
                        <a:latin typeface="Calibri"/>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Scope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Exclusive/Isolated to a single VM</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Shared access across multiple VMs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Snapshots and Copy</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Yes </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No</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Configuration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Configured via portal/Management APIs and available at boot time</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Connect after boot (via net use on windows)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Built-in authentication</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Built-in authentication</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Set up authentication on net use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Cleanup</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Resources can be cleaned up with VM if needed</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Manually via standard file APIs or REST APIs</a:t>
                      </a:r>
                      <a:endParaRPr lang="en-US" sz="1400">
                        <a:effectLst/>
                        <a:latin typeface="Calibri"/>
                        <a:ea typeface="Calibri"/>
                        <a:cs typeface="Times New Roman"/>
                      </a:endParaRPr>
                    </a:p>
                  </a:txBody>
                  <a:tcPr marL="64162" marR="64162" marT="32082" marB="32082" anchor="ctr"/>
                </a:tc>
              </a:tr>
              <a:tr h="545245">
                <a:tc>
                  <a:txBody>
                    <a:bodyPr/>
                    <a:lstStyle/>
                    <a:p>
                      <a:pPr marL="0" marR="0">
                        <a:lnSpc>
                          <a:spcPct val="115000"/>
                        </a:lnSpc>
                        <a:spcBef>
                          <a:spcPts val="0"/>
                        </a:spcBef>
                        <a:spcAft>
                          <a:spcPts val="1000"/>
                        </a:spcAft>
                      </a:pPr>
                      <a:r>
                        <a:rPr lang="en-US" sz="1400" b="1">
                          <a:solidFill>
                            <a:schemeClr val="tx1"/>
                          </a:solidFill>
                          <a:effectLst/>
                        </a:rPr>
                        <a:t>Access via REST</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Can only access as fixed formatted VHD (single blob) via REST. Files stored in VHD cannot be accessed via REST.</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Individual files stored in share are accessible via REST</a:t>
                      </a:r>
                      <a:endParaRPr lang="en-US" sz="1400">
                        <a:effectLst/>
                        <a:latin typeface="Calibri"/>
                        <a:ea typeface="Calibri"/>
                        <a:cs typeface="Times New Roman"/>
                      </a:endParaRPr>
                    </a:p>
                  </a:txBody>
                  <a:tcPr marL="64162" marR="64162" marT="32082" marB="32082" anchor="ctr"/>
                </a:tc>
              </a:tr>
              <a:tr h="796857">
                <a:tc>
                  <a:txBody>
                    <a:bodyPr/>
                    <a:lstStyle/>
                    <a:p>
                      <a:pPr marL="0" marR="0">
                        <a:lnSpc>
                          <a:spcPct val="115000"/>
                        </a:lnSpc>
                        <a:spcBef>
                          <a:spcPts val="0"/>
                        </a:spcBef>
                        <a:spcAft>
                          <a:spcPts val="1000"/>
                        </a:spcAft>
                      </a:pPr>
                      <a:r>
                        <a:rPr lang="en-US" sz="1400" b="1">
                          <a:solidFill>
                            <a:schemeClr val="tx1"/>
                          </a:solidFill>
                          <a:effectLst/>
                        </a:rPr>
                        <a:t>Max Size</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1TB Disk</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5TB File Share</a:t>
                      </a:r>
                    </a:p>
                    <a:p>
                      <a:pPr marL="0" marR="0">
                        <a:lnSpc>
                          <a:spcPct val="115000"/>
                        </a:lnSpc>
                        <a:spcBef>
                          <a:spcPts val="0"/>
                        </a:spcBef>
                        <a:spcAft>
                          <a:spcPts val="1000"/>
                        </a:spcAft>
                      </a:pPr>
                      <a:r>
                        <a:rPr lang="en-US" sz="1400">
                          <a:effectLst/>
                        </a:rPr>
                        <a:t>1TB file within share</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a:solidFill>
                            <a:schemeClr val="tx1"/>
                          </a:solidFill>
                          <a:effectLst/>
                        </a:rPr>
                        <a:t>Max 8KB IOps</a:t>
                      </a:r>
                      <a:endParaRPr lang="en-US" sz="1400" b="1">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a:effectLst/>
                        </a:rPr>
                        <a:t>500 IOps</a:t>
                      </a:r>
                      <a:endParaRPr lang="en-US" sz="1400">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a:effectLst/>
                        </a:rPr>
                        <a:t>1000 IOps</a:t>
                      </a:r>
                      <a:endParaRPr lang="en-US" sz="1400">
                        <a:effectLst/>
                        <a:latin typeface="Calibri"/>
                        <a:ea typeface="Calibri"/>
                        <a:cs typeface="Times New Roman"/>
                      </a:endParaRPr>
                    </a:p>
                  </a:txBody>
                  <a:tcPr marL="64162" marR="64162" marT="32082" marB="32082" anchor="ctr"/>
                </a:tc>
              </a:tr>
              <a:tr h="476235">
                <a:tc>
                  <a:txBody>
                    <a:bodyPr/>
                    <a:lstStyle/>
                    <a:p>
                      <a:pPr marL="0" marR="0">
                        <a:lnSpc>
                          <a:spcPct val="115000"/>
                        </a:lnSpc>
                        <a:spcBef>
                          <a:spcPts val="0"/>
                        </a:spcBef>
                        <a:spcAft>
                          <a:spcPts val="1000"/>
                        </a:spcAft>
                      </a:pPr>
                      <a:r>
                        <a:rPr lang="en-US" sz="1400" b="1" u="none" dirty="0">
                          <a:solidFill>
                            <a:schemeClr val="tx1"/>
                          </a:solidFill>
                          <a:effectLst/>
                        </a:rPr>
                        <a:t>Throughput</a:t>
                      </a:r>
                      <a:endParaRPr lang="en-US" sz="1400" b="1" u="none" dirty="0">
                        <a:solidFill>
                          <a:schemeClr val="tx1"/>
                        </a:solidFill>
                        <a:effectLst/>
                        <a:latin typeface="Calibri"/>
                        <a:ea typeface="Calibri"/>
                        <a:cs typeface="Times New Roman"/>
                      </a:endParaRPr>
                    </a:p>
                  </a:txBody>
                  <a:tcPr marL="0" marR="0" marT="0" marB="0" anchor="ctr">
                    <a:solidFill>
                      <a:schemeClr val="accent1">
                        <a:lumMod val="75000"/>
                      </a:schemeClr>
                    </a:solidFill>
                  </a:tcPr>
                </a:tc>
                <a:tc>
                  <a:txBody>
                    <a:bodyPr/>
                    <a:lstStyle/>
                    <a:p>
                      <a:pPr marL="0" marR="0">
                        <a:lnSpc>
                          <a:spcPct val="115000"/>
                        </a:lnSpc>
                        <a:spcBef>
                          <a:spcPts val="0"/>
                        </a:spcBef>
                        <a:spcAft>
                          <a:spcPts val="1000"/>
                        </a:spcAft>
                      </a:pPr>
                      <a:r>
                        <a:rPr lang="en-US" sz="1400" u="none">
                          <a:effectLst/>
                        </a:rPr>
                        <a:t>Up to 60 MB/s per Disk</a:t>
                      </a:r>
                      <a:endParaRPr lang="en-US" sz="1400" u="none">
                        <a:effectLst/>
                        <a:latin typeface="Calibri"/>
                        <a:ea typeface="Calibri"/>
                        <a:cs typeface="Times New Roman"/>
                      </a:endParaRPr>
                    </a:p>
                  </a:txBody>
                  <a:tcPr marL="64162" marR="64162" marT="32082" marB="32082" anchor="ctr"/>
                </a:tc>
                <a:tc>
                  <a:txBody>
                    <a:bodyPr/>
                    <a:lstStyle/>
                    <a:p>
                      <a:pPr marL="0" marR="0">
                        <a:lnSpc>
                          <a:spcPct val="115000"/>
                        </a:lnSpc>
                        <a:spcBef>
                          <a:spcPts val="0"/>
                        </a:spcBef>
                        <a:spcAft>
                          <a:spcPts val="1000"/>
                        </a:spcAft>
                      </a:pPr>
                      <a:r>
                        <a:rPr lang="en-US" sz="1400" u="none" dirty="0">
                          <a:effectLst/>
                        </a:rPr>
                        <a:t>Up to 60 MB/s per File Share</a:t>
                      </a:r>
                      <a:endParaRPr lang="en-US" sz="1400" u="none" dirty="0">
                        <a:effectLst/>
                        <a:latin typeface="Calibri"/>
                        <a:ea typeface="Calibri"/>
                        <a:cs typeface="Times New Roman"/>
                      </a:endParaRPr>
                    </a:p>
                  </a:txBody>
                  <a:tcPr marL="64162" marR="64162" marT="32082" marB="32082" anchor="ctr"/>
                </a:tc>
              </a:tr>
            </a:tbl>
          </a:graphicData>
        </a:graphic>
      </p:graphicFrame>
    </p:spTree>
    <p:extLst>
      <p:ext uri="{BB962C8B-B14F-4D97-AF65-F5344CB8AC3E}">
        <p14:creationId xmlns:p14="http://schemas.microsoft.com/office/powerpoint/2010/main" val="346917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bwMode="auto">
          <a:xfrm>
            <a:off x="8073834"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endParaRPr lang="en-US" kern="0" dirty="0">
              <a:gradFill>
                <a:gsLst>
                  <a:gs pos="85000">
                    <a:srgbClr val="FFFFFF"/>
                  </a:gs>
                  <a:gs pos="0">
                    <a:srgbClr val="FFFFFF"/>
                  </a:gs>
                </a:gsLst>
                <a:lin ang="5400000" scaled="0"/>
              </a:gradFill>
            </a:endParaRPr>
          </a:p>
        </p:txBody>
      </p:sp>
      <p:sp>
        <p:nvSpPr>
          <p:cNvPr id="61" name="Rectangle 60"/>
          <p:cNvSpPr/>
          <p:nvPr/>
        </p:nvSpPr>
        <p:spPr bwMode="auto">
          <a:xfrm>
            <a:off x="8072313"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0" name="Rectangle 79"/>
          <p:cNvSpPr/>
          <p:nvPr/>
        </p:nvSpPr>
        <p:spPr bwMode="auto">
          <a:xfrm>
            <a:off x="6478175" y="4168401"/>
            <a:ext cx="1549840" cy="518916"/>
          </a:xfrm>
          <a:prstGeom prst="rect">
            <a:avLst/>
          </a:prstGeom>
          <a:solidFill>
            <a:schemeClr val="accent6"/>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endParaRPr lang="en-US" kern="0" dirty="0">
              <a:gradFill>
                <a:gsLst>
                  <a:gs pos="85000">
                    <a:srgbClr val="FFFFFF"/>
                  </a:gs>
                  <a:gs pos="0">
                    <a:srgbClr val="FFFFFF"/>
                  </a:gs>
                </a:gsLst>
                <a:lin ang="5400000" scaled="0"/>
              </a:gradFill>
            </a:endParaRPr>
          </a:p>
        </p:txBody>
      </p:sp>
      <p:sp>
        <p:nvSpPr>
          <p:cNvPr id="28" name="Rectangle 27"/>
          <p:cNvSpPr/>
          <p:nvPr/>
        </p:nvSpPr>
        <p:spPr bwMode="auto">
          <a:xfrm>
            <a:off x="6478175"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pPr>
            <a:r>
              <a:rPr lang="en-US" kern="0" dirty="0" err="1" smtClean="0">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6478175"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81" name="Rectangle 80"/>
          <p:cNvSpPr/>
          <p:nvPr/>
        </p:nvSpPr>
        <p:spPr bwMode="auto">
          <a:xfrm>
            <a:off x="8076003" y="0"/>
            <a:ext cx="154984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fontAlgn="base">
              <a:spcBef>
                <a:spcPct val="0"/>
              </a:spcBef>
              <a:spcAft>
                <a:spcPct val="0"/>
              </a:spcAft>
            </a:pPr>
            <a:endParaRPr lang="en-US" sz="2700">
              <a:gradFill>
                <a:gsLst>
                  <a:gs pos="0">
                    <a:srgbClr val="FFFFFF"/>
                  </a:gs>
                  <a:gs pos="100000">
                    <a:srgbClr val="FFFFFF"/>
                  </a:gs>
                </a:gsLst>
                <a:lin ang="5400000" scaled="0"/>
              </a:gradFill>
            </a:endParaRPr>
          </a:p>
        </p:txBody>
      </p:sp>
      <p:sp>
        <p:nvSpPr>
          <p:cNvPr id="60" name="Rectangle 59"/>
          <p:cNvSpPr/>
          <p:nvPr/>
        </p:nvSpPr>
        <p:spPr bwMode="auto">
          <a:xfrm>
            <a:off x="9667972"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0" rIns="121877" bIns="0" numCol="1" rtlCol="0" anchor="ctr" anchorCtr="1" compatLnSpc="1">
            <a:prstTxWarp prst="textNoShape">
              <a:avLst/>
            </a:prstTxWarp>
          </a:bodyPr>
          <a:lstStyle/>
          <a:p>
            <a:pPr defTabSz="914209">
              <a:lnSpc>
                <a:spcPct val="90000"/>
              </a:lnSpc>
              <a:buSzPct val="90000"/>
              <a:defRPr/>
            </a:pPr>
            <a:r>
              <a:rPr lang="en-US" kern="0" dirty="0">
                <a:gradFill>
                  <a:gsLst>
                    <a:gs pos="85000">
                      <a:srgbClr val="FFFFFF"/>
                    </a:gs>
                    <a:gs pos="0">
                      <a:srgbClr val="FFFFFF"/>
                    </a:gs>
                  </a:gsLst>
                  <a:lin ang="5400000" scaled="0"/>
                </a:gradFill>
              </a:rPr>
              <a:t>SaaS</a:t>
            </a:r>
          </a:p>
        </p:txBody>
      </p:sp>
      <p:sp>
        <p:nvSpPr>
          <p:cNvPr id="62" name="Rectangle 61"/>
          <p:cNvSpPr/>
          <p:nvPr/>
        </p:nvSpPr>
        <p:spPr bwMode="auto">
          <a:xfrm>
            <a:off x="9667972"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64" name="Rectangle 63"/>
          <p:cNvSpPr/>
          <p:nvPr/>
        </p:nvSpPr>
        <p:spPr bwMode="auto">
          <a:xfrm>
            <a:off x="3291425" y="4168401"/>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21877" tIns="0" rIns="0" bIns="0" numCol="1" rtlCol="0" anchor="ctr" anchorCtr="1" compatLnSpc="1">
            <a:prstTxWarp prst="textNoShape">
              <a:avLst/>
            </a:prstTxWarp>
          </a:bodyPr>
          <a:lstStyle/>
          <a:p>
            <a:pPr algn="ctr" defTabSz="914209">
              <a:buSzPct val="90000"/>
              <a:defRPr/>
            </a:pPr>
            <a:r>
              <a:rPr lang="en-US" kern="0" dirty="0">
                <a:gradFill>
                  <a:gsLst>
                    <a:gs pos="85000">
                      <a:srgbClr val="FFFFFF"/>
                    </a:gs>
                    <a:gs pos="0">
                      <a:srgbClr val="FFFFFF"/>
                    </a:gs>
                  </a:gsLst>
                  <a:lin ang="5400000" scaled="0"/>
                </a:gradFill>
              </a:rPr>
              <a:t>Physical</a:t>
            </a:r>
          </a:p>
        </p:txBody>
      </p:sp>
      <p:sp>
        <p:nvSpPr>
          <p:cNvPr id="65" name="Rectangle 64"/>
          <p:cNvSpPr/>
          <p:nvPr/>
        </p:nvSpPr>
        <p:spPr bwMode="auto">
          <a:xfrm>
            <a:off x="3289904"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pic>
        <p:nvPicPr>
          <p:cNvPr id="72" name="Picture 2" descr="\\MAGNUM\Projects\Microsoft\Cloud Power FY12\Design\Icons\PNGs\Web.png"/>
          <p:cNvPicPr>
            <a:picLocks noChangeAspect="1" noChangeArrowheads="1"/>
          </p:cNvPicPr>
          <p:nvPr/>
        </p:nvPicPr>
        <p:blipFill rotWithShape="1">
          <a:blip r:embed="rId3" cstate="print">
            <a:lum bright="100000"/>
          </a:blip>
          <a:srcRect t="1" b="-1316"/>
          <a:stretch/>
        </p:blipFill>
        <p:spPr bwMode="auto">
          <a:xfrm>
            <a:off x="9833511" y="2535042"/>
            <a:ext cx="676969" cy="685872"/>
          </a:xfrm>
          <a:prstGeom prst="rect">
            <a:avLst/>
          </a:prstGeom>
          <a:noFill/>
        </p:spPr>
      </p:pic>
      <p:sp>
        <p:nvSpPr>
          <p:cNvPr id="76" name="Rectangle 75"/>
          <p:cNvSpPr/>
          <p:nvPr/>
        </p:nvSpPr>
        <p:spPr bwMode="auto">
          <a:xfrm>
            <a:off x="4885561" y="4168399"/>
            <a:ext cx="1549840" cy="518916"/>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algn="ctr" defTabSz="914209">
              <a:lnSpc>
                <a:spcPct val="90000"/>
              </a:lnSpc>
              <a:buSzPct val="90000"/>
              <a:defRPr/>
            </a:pPr>
            <a:r>
              <a:rPr lang="en-US" kern="0" dirty="0">
                <a:gradFill>
                  <a:gsLst>
                    <a:gs pos="85000">
                      <a:srgbClr val="FFFFFF"/>
                    </a:gs>
                    <a:gs pos="0">
                      <a:srgbClr val="FFFFFF"/>
                    </a:gs>
                  </a:gsLst>
                  <a:lin ang="5400000" scaled="0"/>
                </a:gradFill>
              </a:rPr>
              <a:t>Virtual</a:t>
            </a:r>
          </a:p>
        </p:txBody>
      </p:sp>
      <p:sp>
        <p:nvSpPr>
          <p:cNvPr id="77" name="Rectangle 76"/>
          <p:cNvSpPr/>
          <p:nvPr/>
        </p:nvSpPr>
        <p:spPr bwMode="auto">
          <a:xfrm>
            <a:off x="4884040" y="2208992"/>
            <a:ext cx="1549840" cy="1908524"/>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243757" tIns="243757" rIns="121877" bIns="60936" numCol="1" rtlCol="0" anchor="t" anchorCtr="0" compatLnSpc="1">
            <a:prstTxWarp prst="textNoShape">
              <a:avLst/>
            </a:prstTxWarp>
          </a:bodyPr>
          <a:lstStyle/>
          <a:p>
            <a:pPr defTabSz="914209">
              <a:lnSpc>
                <a:spcPct val="90000"/>
              </a:lnSpc>
              <a:buSzPct val="90000"/>
            </a:pPr>
            <a:endParaRPr lang="en-US" sz="2900" kern="0">
              <a:gradFill>
                <a:gsLst>
                  <a:gs pos="85000">
                    <a:srgbClr val="FFFFFF"/>
                  </a:gs>
                  <a:gs pos="0">
                    <a:srgbClr val="FFFFFF"/>
                  </a:gs>
                </a:gsLst>
                <a:lin ang="5400000" scaled="0"/>
              </a:gradFill>
            </a:endParaRPr>
          </a:p>
        </p:txBody>
      </p:sp>
      <p:sp>
        <p:nvSpPr>
          <p:cNvPr id="5" name="Title 4"/>
          <p:cNvSpPr>
            <a:spLocks noGrp="1"/>
          </p:cNvSpPr>
          <p:nvPr>
            <p:ph type="title"/>
          </p:nvPr>
        </p:nvSpPr>
        <p:spPr>
          <a:xfrm>
            <a:off x="520702" y="228600"/>
            <a:ext cx="11149013" cy="1994392"/>
          </a:xfrm>
        </p:spPr>
        <p:txBody>
          <a:bodyPr>
            <a:normAutofit fontScale="90000"/>
          </a:bodyPr>
          <a:lstStyle/>
          <a:p>
            <a:r>
              <a:rPr lang="en-US" sz="4800" dirty="0"/>
              <a:t>A Continuous Offering </a:t>
            </a:r>
            <a:br>
              <a:rPr lang="en-US" sz="4800" dirty="0"/>
            </a:br>
            <a:r>
              <a:rPr lang="en-US" sz="4800" dirty="0"/>
              <a:t>		From Private To </a:t>
            </a:r>
            <a:br>
              <a:rPr lang="en-US" sz="4800" dirty="0"/>
            </a:br>
            <a:r>
              <a:rPr lang="en-US" sz="4800" dirty="0"/>
              <a:t>			Public Cloud</a:t>
            </a:r>
          </a:p>
        </p:txBody>
      </p:sp>
      <p:sp>
        <p:nvSpPr>
          <p:cNvPr id="31" name="Freeform 6"/>
          <p:cNvSpPr>
            <a:spLocks noChangeAspect="1" noEditPoints="1"/>
          </p:cNvSpPr>
          <p:nvPr/>
        </p:nvSpPr>
        <p:spPr bwMode="auto">
          <a:xfrm>
            <a:off x="3727238" y="2719472"/>
            <a:ext cx="675171" cy="887563"/>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3" name="Freeform 17"/>
          <p:cNvSpPr>
            <a:spLocks noEditPoints="1"/>
          </p:cNvSpPr>
          <p:nvPr/>
        </p:nvSpPr>
        <p:spPr bwMode="auto">
          <a:xfrm>
            <a:off x="5225441" y="2725867"/>
            <a:ext cx="867039" cy="874773"/>
          </a:xfrm>
          <a:custGeom>
            <a:avLst/>
            <a:gdLst>
              <a:gd name="T0" fmla="*/ 57 w 293"/>
              <a:gd name="T1" fmla="*/ 195 h 296"/>
              <a:gd name="T2" fmla="*/ 112 w 293"/>
              <a:gd name="T3" fmla="*/ 187 h 296"/>
              <a:gd name="T4" fmla="*/ 229 w 293"/>
              <a:gd name="T5" fmla="*/ 213 h 296"/>
              <a:gd name="T6" fmla="*/ 44 w 293"/>
              <a:gd name="T7" fmla="*/ 120 h 296"/>
              <a:gd name="T8" fmla="*/ 61 w 293"/>
              <a:gd name="T9" fmla="*/ 101 h 296"/>
              <a:gd name="T10" fmla="*/ 44 w 293"/>
              <a:gd name="T11" fmla="*/ 217 h 296"/>
              <a:gd name="T12" fmla="*/ 52 w 293"/>
              <a:gd name="T13" fmla="*/ 236 h 296"/>
              <a:gd name="T14" fmla="*/ 183 w 293"/>
              <a:gd name="T15" fmla="*/ 236 h 296"/>
              <a:gd name="T16" fmla="*/ 223 w 293"/>
              <a:gd name="T17" fmla="*/ 244 h 296"/>
              <a:gd name="T18" fmla="*/ 229 w 293"/>
              <a:gd name="T19" fmla="*/ 179 h 296"/>
              <a:gd name="T20" fmla="*/ 223 w 293"/>
              <a:gd name="T21" fmla="*/ 143 h 296"/>
              <a:gd name="T22" fmla="*/ 32 w 293"/>
              <a:gd name="T23" fmla="*/ 139 h 296"/>
              <a:gd name="T24" fmla="*/ 56 w 293"/>
              <a:gd name="T25" fmla="*/ 142 h 296"/>
              <a:gd name="T26" fmla="*/ 179 w 293"/>
              <a:gd name="T27" fmla="*/ 150 h 296"/>
              <a:gd name="T28" fmla="*/ 57 w 293"/>
              <a:gd name="T29" fmla="*/ 60 h 296"/>
              <a:gd name="T30" fmla="*/ 112 w 293"/>
              <a:gd name="T31" fmla="*/ 52 h 296"/>
              <a:gd name="T32" fmla="*/ 261 w 293"/>
              <a:gd name="T33" fmla="*/ 194 h 296"/>
              <a:gd name="T34" fmla="*/ 277 w 293"/>
              <a:gd name="T35" fmla="*/ 147 h 296"/>
              <a:gd name="T36" fmla="*/ 246 w 293"/>
              <a:gd name="T37" fmla="*/ 279 h 296"/>
              <a:gd name="T38" fmla="*/ 261 w 293"/>
              <a:gd name="T39" fmla="*/ 254 h 296"/>
              <a:gd name="T40" fmla="*/ 223 w 293"/>
              <a:gd name="T41" fmla="*/ 87 h 296"/>
              <a:gd name="T42" fmla="*/ 253 w 293"/>
              <a:gd name="T43" fmla="*/ 254 h 296"/>
              <a:gd name="T44" fmla="*/ 79 w 293"/>
              <a:gd name="T45" fmla="*/ 272 h 296"/>
              <a:gd name="T46" fmla="*/ 43 w 293"/>
              <a:gd name="T47" fmla="*/ 23 h 296"/>
              <a:gd name="T48" fmla="*/ 226 w 293"/>
              <a:gd name="T49" fmla="*/ 109 h 296"/>
              <a:gd name="T50" fmla="*/ 4 w 293"/>
              <a:gd name="T51" fmla="*/ 96 h 296"/>
              <a:gd name="T52" fmla="*/ 61 w 293"/>
              <a:gd name="T53" fmla="*/ 4 h 296"/>
              <a:gd name="T54" fmla="*/ 4 w 293"/>
              <a:gd name="T55" fmla="*/ 24 h 296"/>
              <a:gd name="T56" fmla="*/ 69 w 293"/>
              <a:gd name="T57" fmla="*/ 0 h 296"/>
              <a:gd name="T58" fmla="*/ 0 w 293"/>
              <a:gd name="T59" fmla="*/ 56 h 296"/>
              <a:gd name="T60" fmla="*/ 4 w 293"/>
              <a:gd name="T61" fmla="*/ 42 h 296"/>
              <a:gd name="T62" fmla="*/ 4 w 293"/>
              <a:gd name="T63" fmla="*/ 72 h 296"/>
              <a:gd name="T64" fmla="*/ 109 w 293"/>
              <a:gd name="T65" fmla="*/ 0 h 296"/>
              <a:gd name="T66" fmla="*/ 259 w 293"/>
              <a:gd name="T67" fmla="*/ 61 h 296"/>
              <a:gd name="T68" fmla="*/ 274 w 293"/>
              <a:gd name="T69" fmla="*/ 89 h 296"/>
              <a:gd name="T70" fmla="*/ 243 w 293"/>
              <a:gd name="T71" fmla="*/ 33 h 296"/>
              <a:gd name="T72" fmla="*/ 205 w 293"/>
              <a:gd name="T73" fmla="*/ 4 h 296"/>
              <a:gd name="T74" fmla="*/ 172 w 293"/>
              <a:gd name="T75" fmla="*/ 0 h 296"/>
              <a:gd name="T76" fmla="*/ 210 w 293"/>
              <a:gd name="T77" fmla="*/ 11 h 296"/>
              <a:gd name="T78" fmla="*/ 291 w 293"/>
              <a:gd name="T79" fmla="*/ 142 h 296"/>
              <a:gd name="T80" fmla="*/ 234 w 293"/>
              <a:gd name="T81" fmla="*/ 292 h 296"/>
              <a:gd name="T82" fmla="*/ 218 w 293"/>
              <a:gd name="T83" fmla="*/ 292 h 296"/>
              <a:gd name="T84" fmla="*/ 171 w 293"/>
              <a:gd name="T85" fmla="*/ 292 h 296"/>
              <a:gd name="T86" fmla="*/ 203 w 293"/>
              <a:gd name="T87" fmla="*/ 292 h 296"/>
              <a:gd name="T88" fmla="*/ 281 w 293"/>
              <a:gd name="T89" fmla="*/ 284 h 296"/>
              <a:gd name="T90" fmla="*/ 293 w 293"/>
              <a:gd name="T91" fmla="*/ 175 h 296"/>
              <a:gd name="T92" fmla="*/ 282 w 293"/>
              <a:gd name="T93" fmla="*/ 120 h 296"/>
              <a:gd name="T94" fmla="*/ 283 w 293"/>
              <a:gd name="T95" fmla="*/ 276 h 296"/>
              <a:gd name="T96" fmla="*/ 288 w 293"/>
              <a:gd name="T97" fmla="*/ 262 h 296"/>
              <a:gd name="T98" fmla="*/ 289 w 293"/>
              <a:gd name="T99" fmla="*/ 246 h 296"/>
              <a:gd name="T100" fmla="*/ 4 w 293"/>
              <a:gd name="T101" fmla="*/ 215 h 296"/>
              <a:gd name="T102" fmla="*/ 4 w 293"/>
              <a:gd name="T103" fmla="*/ 247 h 296"/>
              <a:gd name="T104" fmla="*/ 4 w 293"/>
              <a:gd name="T105" fmla="*/ 183 h 296"/>
              <a:gd name="T106" fmla="*/ 4 w 293"/>
              <a:gd name="T107" fmla="*/ 104 h 296"/>
              <a:gd name="T108" fmla="*/ 4 w 293"/>
              <a:gd name="T109" fmla="*/ 151 h 296"/>
              <a:gd name="T110" fmla="*/ 51 w 293"/>
              <a:gd name="T111" fmla="*/ 296 h 296"/>
              <a:gd name="T112" fmla="*/ 67 w 293"/>
              <a:gd name="T113" fmla="*/ 296 h 296"/>
              <a:gd name="T114" fmla="*/ 20 w 293"/>
              <a:gd name="T115" fmla="*/ 290 h 296"/>
              <a:gd name="T116" fmla="*/ 43 w 293"/>
              <a:gd name="T117"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3" h="296">
                <a:moveTo>
                  <a:pt x="187" y="172"/>
                </a:moveTo>
                <a:cubicBezTo>
                  <a:pt x="44" y="172"/>
                  <a:pt x="44" y="172"/>
                  <a:pt x="44" y="172"/>
                </a:cubicBezTo>
                <a:cubicBezTo>
                  <a:pt x="38" y="172"/>
                  <a:pt x="32" y="178"/>
                  <a:pt x="32" y="184"/>
                </a:cubicBezTo>
                <a:cubicBezTo>
                  <a:pt x="32" y="198"/>
                  <a:pt x="32" y="198"/>
                  <a:pt x="32" y="198"/>
                </a:cubicBezTo>
                <a:cubicBezTo>
                  <a:pt x="32" y="205"/>
                  <a:pt x="38" y="210"/>
                  <a:pt x="44" y="210"/>
                </a:cubicBezTo>
                <a:cubicBezTo>
                  <a:pt x="187" y="210"/>
                  <a:pt x="187" y="210"/>
                  <a:pt x="187" y="210"/>
                </a:cubicBezTo>
                <a:cubicBezTo>
                  <a:pt x="194" y="210"/>
                  <a:pt x="199" y="205"/>
                  <a:pt x="199" y="198"/>
                </a:cubicBezTo>
                <a:cubicBezTo>
                  <a:pt x="199" y="184"/>
                  <a:pt x="199" y="184"/>
                  <a:pt x="199" y="184"/>
                </a:cubicBezTo>
                <a:cubicBezTo>
                  <a:pt x="199" y="178"/>
                  <a:pt x="194" y="172"/>
                  <a:pt x="187" y="172"/>
                </a:cubicBezTo>
                <a:close/>
                <a:moveTo>
                  <a:pt x="57" y="195"/>
                </a:moveTo>
                <a:cubicBezTo>
                  <a:pt x="56" y="195"/>
                  <a:pt x="56" y="195"/>
                  <a:pt x="56" y="195"/>
                </a:cubicBezTo>
                <a:cubicBezTo>
                  <a:pt x="54" y="195"/>
                  <a:pt x="52" y="193"/>
                  <a:pt x="52" y="191"/>
                </a:cubicBezTo>
                <a:cubicBezTo>
                  <a:pt x="52" y="189"/>
                  <a:pt x="54" y="187"/>
                  <a:pt x="56" y="187"/>
                </a:cubicBezTo>
                <a:cubicBezTo>
                  <a:pt x="57" y="187"/>
                  <a:pt x="57" y="187"/>
                  <a:pt x="57" y="187"/>
                </a:cubicBezTo>
                <a:cubicBezTo>
                  <a:pt x="59" y="187"/>
                  <a:pt x="61" y="189"/>
                  <a:pt x="61" y="191"/>
                </a:cubicBezTo>
                <a:cubicBezTo>
                  <a:pt x="61" y="193"/>
                  <a:pt x="59" y="195"/>
                  <a:pt x="57" y="195"/>
                </a:cubicBezTo>
                <a:close/>
                <a:moveTo>
                  <a:pt x="179" y="195"/>
                </a:moveTo>
                <a:cubicBezTo>
                  <a:pt x="112" y="195"/>
                  <a:pt x="112" y="195"/>
                  <a:pt x="112" y="195"/>
                </a:cubicBezTo>
                <a:cubicBezTo>
                  <a:pt x="110" y="195"/>
                  <a:pt x="108" y="193"/>
                  <a:pt x="108" y="191"/>
                </a:cubicBezTo>
                <a:cubicBezTo>
                  <a:pt x="108" y="189"/>
                  <a:pt x="110" y="187"/>
                  <a:pt x="112" y="187"/>
                </a:cubicBezTo>
                <a:cubicBezTo>
                  <a:pt x="179" y="187"/>
                  <a:pt x="179" y="187"/>
                  <a:pt x="179" y="187"/>
                </a:cubicBezTo>
                <a:cubicBezTo>
                  <a:pt x="181" y="187"/>
                  <a:pt x="183" y="189"/>
                  <a:pt x="183" y="191"/>
                </a:cubicBezTo>
                <a:cubicBezTo>
                  <a:pt x="183" y="193"/>
                  <a:pt x="181" y="195"/>
                  <a:pt x="179" y="195"/>
                </a:cubicBezTo>
                <a:close/>
                <a:moveTo>
                  <a:pt x="241" y="218"/>
                </a:moveTo>
                <a:cubicBezTo>
                  <a:pt x="241" y="208"/>
                  <a:pt x="241" y="208"/>
                  <a:pt x="241" y="208"/>
                </a:cubicBezTo>
                <a:cubicBezTo>
                  <a:pt x="241" y="203"/>
                  <a:pt x="237" y="199"/>
                  <a:pt x="232" y="199"/>
                </a:cubicBezTo>
                <a:cubicBezTo>
                  <a:pt x="223" y="199"/>
                  <a:pt x="223" y="199"/>
                  <a:pt x="223" y="199"/>
                </a:cubicBezTo>
                <a:cubicBezTo>
                  <a:pt x="223" y="210"/>
                  <a:pt x="223" y="210"/>
                  <a:pt x="223" y="210"/>
                </a:cubicBezTo>
                <a:cubicBezTo>
                  <a:pt x="226" y="210"/>
                  <a:pt x="226" y="210"/>
                  <a:pt x="226" y="210"/>
                </a:cubicBezTo>
                <a:cubicBezTo>
                  <a:pt x="228" y="210"/>
                  <a:pt x="229" y="212"/>
                  <a:pt x="229" y="213"/>
                </a:cubicBezTo>
                <a:cubicBezTo>
                  <a:pt x="229" y="215"/>
                  <a:pt x="228" y="216"/>
                  <a:pt x="226" y="216"/>
                </a:cubicBezTo>
                <a:cubicBezTo>
                  <a:pt x="223" y="216"/>
                  <a:pt x="223" y="216"/>
                  <a:pt x="223" y="216"/>
                </a:cubicBezTo>
                <a:cubicBezTo>
                  <a:pt x="223" y="227"/>
                  <a:pt x="223" y="227"/>
                  <a:pt x="223" y="227"/>
                </a:cubicBezTo>
                <a:cubicBezTo>
                  <a:pt x="232" y="227"/>
                  <a:pt x="232" y="227"/>
                  <a:pt x="232" y="227"/>
                </a:cubicBezTo>
                <a:cubicBezTo>
                  <a:pt x="237" y="227"/>
                  <a:pt x="241" y="223"/>
                  <a:pt x="241" y="218"/>
                </a:cubicBezTo>
                <a:close/>
                <a:moveTo>
                  <a:pt x="187" y="82"/>
                </a:moveTo>
                <a:cubicBezTo>
                  <a:pt x="44" y="82"/>
                  <a:pt x="44" y="82"/>
                  <a:pt x="44" y="82"/>
                </a:cubicBezTo>
                <a:cubicBezTo>
                  <a:pt x="38" y="82"/>
                  <a:pt x="32" y="88"/>
                  <a:pt x="32" y="94"/>
                </a:cubicBezTo>
                <a:cubicBezTo>
                  <a:pt x="32" y="108"/>
                  <a:pt x="32" y="108"/>
                  <a:pt x="32" y="108"/>
                </a:cubicBezTo>
                <a:cubicBezTo>
                  <a:pt x="32" y="115"/>
                  <a:pt x="38" y="120"/>
                  <a:pt x="44" y="120"/>
                </a:cubicBezTo>
                <a:cubicBezTo>
                  <a:pt x="187" y="120"/>
                  <a:pt x="187" y="120"/>
                  <a:pt x="187" y="120"/>
                </a:cubicBezTo>
                <a:cubicBezTo>
                  <a:pt x="194" y="120"/>
                  <a:pt x="199" y="115"/>
                  <a:pt x="199" y="108"/>
                </a:cubicBezTo>
                <a:cubicBezTo>
                  <a:pt x="199" y="94"/>
                  <a:pt x="199" y="94"/>
                  <a:pt x="199" y="94"/>
                </a:cubicBezTo>
                <a:cubicBezTo>
                  <a:pt x="199" y="88"/>
                  <a:pt x="194" y="82"/>
                  <a:pt x="187" y="82"/>
                </a:cubicBezTo>
                <a:close/>
                <a:moveTo>
                  <a:pt x="57" y="105"/>
                </a:moveTo>
                <a:cubicBezTo>
                  <a:pt x="56" y="105"/>
                  <a:pt x="56" y="105"/>
                  <a:pt x="56" y="105"/>
                </a:cubicBezTo>
                <a:cubicBezTo>
                  <a:pt x="54" y="105"/>
                  <a:pt x="52" y="103"/>
                  <a:pt x="52" y="101"/>
                </a:cubicBezTo>
                <a:cubicBezTo>
                  <a:pt x="52" y="99"/>
                  <a:pt x="54" y="97"/>
                  <a:pt x="56" y="97"/>
                </a:cubicBezTo>
                <a:cubicBezTo>
                  <a:pt x="57" y="97"/>
                  <a:pt x="57" y="97"/>
                  <a:pt x="57" y="97"/>
                </a:cubicBezTo>
                <a:cubicBezTo>
                  <a:pt x="59" y="97"/>
                  <a:pt x="61" y="99"/>
                  <a:pt x="61" y="101"/>
                </a:cubicBezTo>
                <a:cubicBezTo>
                  <a:pt x="61" y="103"/>
                  <a:pt x="59" y="105"/>
                  <a:pt x="57" y="105"/>
                </a:cubicBezTo>
                <a:close/>
                <a:moveTo>
                  <a:pt x="179" y="105"/>
                </a:moveTo>
                <a:cubicBezTo>
                  <a:pt x="112" y="105"/>
                  <a:pt x="112" y="105"/>
                  <a:pt x="112" y="105"/>
                </a:cubicBezTo>
                <a:cubicBezTo>
                  <a:pt x="110" y="105"/>
                  <a:pt x="108" y="103"/>
                  <a:pt x="108" y="101"/>
                </a:cubicBezTo>
                <a:cubicBezTo>
                  <a:pt x="108" y="99"/>
                  <a:pt x="110" y="97"/>
                  <a:pt x="112" y="97"/>
                </a:cubicBezTo>
                <a:cubicBezTo>
                  <a:pt x="179" y="97"/>
                  <a:pt x="179" y="97"/>
                  <a:pt x="179" y="97"/>
                </a:cubicBezTo>
                <a:cubicBezTo>
                  <a:pt x="181" y="97"/>
                  <a:pt x="183" y="99"/>
                  <a:pt x="183" y="101"/>
                </a:cubicBezTo>
                <a:cubicBezTo>
                  <a:pt x="183" y="103"/>
                  <a:pt x="181" y="105"/>
                  <a:pt x="179" y="105"/>
                </a:cubicBezTo>
                <a:close/>
                <a:moveTo>
                  <a:pt x="187" y="217"/>
                </a:moveTo>
                <a:cubicBezTo>
                  <a:pt x="44" y="217"/>
                  <a:pt x="44" y="217"/>
                  <a:pt x="44" y="217"/>
                </a:cubicBezTo>
                <a:cubicBezTo>
                  <a:pt x="38" y="217"/>
                  <a:pt x="32" y="223"/>
                  <a:pt x="32" y="229"/>
                </a:cubicBezTo>
                <a:cubicBezTo>
                  <a:pt x="32" y="243"/>
                  <a:pt x="32" y="243"/>
                  <a:pt x="32" y="243"/>
                </a:cubicBezTo>
                <a:cubicBezTo>
                  <a:pt x="32" y="250"/>
                  <a:pt x="38" y="255"/>
                  <a:pt x="44" y="255"/>
                </a:cubicBezTo>
                <a:cubicBezTo>
                  <a:pt x="187" y="255"/>
                  <a:pt x="187" y="255"/>
                  <a:pt x="187" y="255"/>
                </a:cubicBezTo>
                <a:cubicBezTo>
                  <a:pt x="194" y="255"/>
                  <a:pt x="199" y="250"/>
                  <a:pt x="199" y="243"/>
                </a:cubicBezTo>
                <a:cubicBezTo>
                  <a:pt x="199" y="229"/>
                  <a:pt x="199" y="229"/>
                  <a:pt x="199" y="229"/>
                </a:cubicBezTo>
                <a:cubicBezTo>
                  <a:pt x="199" y="223"/>
                  <a:pt x="194" y="217"/>
                  <a:pt x="187" y="217"/>
                </a:cubicBezTo>
                <a:close/>
                <a:moveTo>
                  <a:pt x="57" y="240"/>
                </a:moveTo>
                <a:cubicBezTo>
                  <a:pt x="56" y="240"/>
                  <a:pt x="56" y="240"/>
                  <a:pt x="56" y="240"/>
                </a:cubicBezTo>
                <a:cubicBezTo>
                  <a:pt x="54" y="240"/>
                  <a:pt x="52" y="238"/>
                  <a:pt x="52" y="236"/>
                </a:cubicBezTo>
                <a:cubicBezTo>
                  <a:pt x="52" y="234"/>
                  <a:pt x="54" y="232"/>
                  <a:pt x="56" y="232"/>
                </a:cubicBezTo>
                <a:cubicBezTo>
                  <a:pt x="57" y="232"/>
                  <a:pt x="57" y="232"/>
                  <a:pt x="57" y="232"/>
                </a:cubicBezTo>
                <a:cubicBezTo>
                  <a:pt x="59" y="232"/>
                  <a:pt x="61" y="234"/>
                  <a:pt x="61" y="236"/>
                </a:cubicBezTo>
                <a:cubicBezTo>
                  <a:pt x="61" y="238"/>
                  <a:pt x="59" y="240"/>
                  <a:pt x="57" y="240"/>
                </a:cubicBezTo>
                <a:close/>
                <a:moveTo>
                  <a:pt x="179" y="240"/>
                </a:moveTo>
                <a:cubicBezTo>
                  <a:pt x="112" y="240"/>
                  <a:pt x="112" y="240"/>
                  <a:pt x="112" y="240"/>
                </a:cubicBezTo>
                <a:cubicBezTo>
                  <a:pt x="110" y="240"/>
                  <a:pt x="108" y="238"/>
                  <a:pt x="108" y="236"/>
                </a:cubicBezTo>
                <a:cubicBezTo>
                  <a:pt x="108" y="234"/>
                  <a:pt x="110" y="232"/>
                  <a:pt x="112" y="232"/>
                </a:cubicBezTo>
                <a:cubicBezTo>
                  <a:pt x="179" y="232"/>
                  <a:pt x="179" y="232"/>
                  <a:pt x="179" y="232"/>
                </a:cubicBezTo>
                <a:cubicBezTo>
                  <a:pt x="181" y="232"/>
                  <a:pt x="183" y="234"/>
                  <a:pt x="183" y="236"/>
                </a:cubicBezTo>
                <a:cubicBezTo>
                  <a:pt x="183" y="238"/>
                  <a:pt x="181" y="240"/>
                  <a:pt x="179" y="240"/>
                </a:cubicBezTo>
                <a:close/>
                <a:moveTo>
                  <a:pt x="226" y="250"/>
                </a:moveTo>
                <a:cubicBezTo>
                  <a:pt x="223" y="250"/>
                  <a:pt x="223" y="250"/>
                  <a:pt x="223" y="250"/>
                </a:cubicBezTo>
                <a:cubicBezTo>
                  <a:pt x="222" y="254"/>
                  <a:pt x="221" y="258"/>
                  <a:pt x="219" y="261"/>
                </a:cubicBezTo>
                <a:cubicBezTo>
                  <a:pt x="232" y="261"/>
                  <a:pt x="232" y="261"/>
                  <a:pt x="232" y="261"/>
                </a:cubicBezTo>
                <a:cubicBezTo>
                  <a:pt x="237" y="261"/>
                  <a:pt x="241" y="257"/>
                  <a:pt x="241" y="252"/>
                </a:cubicBezTo>
                <a:cubicBezTo>
                  <a:pt x="241" y="242"/>
                  <a:pt x="241" y="242"/>
                  <a:pt x="241" y="242"/>
                </a:cubicBezTo>
                <a:cubicBezTo>
                  <a:pt x="241" y="237"/>
                  <a:pt x="237" y="233"/>
                  <a:pt x="232" y="233"/>
                </a:cubicBezTo>
                <a:cubicBezTo>
                  <a:pt x="223" y="233"/>
                  <a:pt x="223" y="233"/>
                  <a:pt x="223" y="233"/>
                </a:cubicBezTo>
                <a:cubicBezTo>
                  <a:pt x="223" y="244"/>
                  <a:pt x="223" y="244"/>
                  <a:pt x="223" y="244"/>
                </a:cubicBezTo>
                <a:cubicBezTo>
                  <a:pt x="226" y="244"/>
                  <a:pt x="226" y="244"/>
                  <a:pt x="226" y="244"/>
                </a:cubicBezTo>
                <a:cubicBezTo>
                  <a:pt x="228" y="244"/>
                  <a:pt x="229" y="245"/>
                  <a:pt x="229" y="247"/>
                </a:cubicBezTo>
                <a:cubicBezTo>
                  <a:pt x="229" y="249"/>
                  <a:pt x="228" y="250"/>
                  <a:pt x="226" y="250"/>
                </a:cubicBezTo>
                <a:close/>
                <a:moveTo>
                  <a:pt x="241" y="185"/>
                </a:moveTo>
                <a:cubicBezTo>
                  <a:pt x="241" y="174"/>
                  <a:pt x="241" y="174"/>
                  <a:pt x="241" y="174"/>
                </a:cubicBezTo>
                <a:cubicBezTo>
                  <a:pt x="241" y="169"/>
                  <a:pt x="237" y="165"/>
                  <a:pt x="232" y="165"/>
                </a:cubicBezTo>
                <a:cubicBezTo>
                  <a:pt x="223" y="165"/>
                  <a:pt x="223" y="165"/>
                  <a:pt x="223" y="165"/>
                </a:cubicBezTo>
                <a:cubicBezTo>
                  <a:pt x="223" y="176"/>
                  <a:pt x="223" y="176"/>
                  <a:pt x="223" y="176"/>
                </a:cubicBezTo>
                <a:cubicBezTo>
                  <a:pt x="226" y="176"/>
                  <a:pt x="226" y="176"/>
                  <a:pt x="226" y="176"/>
                </a:cubicBezTo>
                <a:cubicBezTo>
                  <a:pt x="228" y="176"/>
                  <a:pt x="229" y="178"/>
                  <a:pt x="229" y="179"/>
                </a:cubicBezTo>
                <a:cubicBezTo>
                  <a:pt x="229" y="181"/>
                  <a:pt x="228" y="182"/>
                  <a:pt x="226" y="182"/>
                </a:cubicBezTo>
                <a:cubicBezTo>
                  <a:pt x="223" y="182"/>
                  <a:pt x="223" y="182"/>
                  <a:pt x="223" y="182"/>
                </a:cubicBezTo>
                <a:cubicBezTo>
                  <a:pt x="223" y="194"/>
                  <a:pt x="223" y="194"/>
                  <a:pt x="223" y="194"/>
                </a:cubicBezTo>
                <a:cubicBezTo>
                  <a:pt x="232" y="194"/>
                  <a:pt x="232" y="194"/>
                  <a:pt x="232" y="194"/>
                </a:cubicBezTo>
                <a:cubicBezTo>
                  <a:pt x="237" y="194"/>
                  <a:pt x="241" y="190"/>
                  <a:pt x="241" y="185"/>
                </a:cubicBezTo>
                <a:close/>
                <a:moveTo>
                  <a:pt x="241" y="151"/>
                </a:moveTo>
                <a:cubicBezTo>
                  <a:pt x="241" y="141"/>
                  <a:pt x="241" y="141"/>
                  <a:pt x="241" y="141"/>
                </a:cubicBezTo>
                <a:cubicBezTo>
                  <a:pt x="241" y="136"/>
                  <a:pt x="237" y="132"/>
                  <a:pt x="232" y="132"/>
                </a:cubicBezTo>
                <a:cubicBezTo>
                  <a:pt x="223" y="132"/>
                  <a:pt x="223" y="132"/>
                  <a:pt x="223" y="132"/>
                </a:cubicBezTo>
                <a:cubicBezTo>
                  <a:pt x="223" y="143"/>
                  <a:pt x="223" y="143"/>
                  <a:pt x="223" y="143"/>
                </a:cubicBezTo>
                <a:cubicBezTo>
                  <a:pt x="226" y="143"/>
                  <a:pt x="226" y="143"/>
                  <a:pt x="226" y="143"/>
                </a:cubicBezTo>
                <a:cubicBezTo>
                  <a:pt x="228" y="143"/>
                  <a:pt x="229" y="144"/>
                  <a:pt x="229" y="146"/>
                </a:cubicBezTo>
                <a:cubicBezTo>
                  <a:pt x="229" y="147"/>
                  <a:pt x="228" y="149"/>
                  <a:pt x="226" y="149"/>
                </a:cubicBezTo>
                <a:cubicBezTo>
                  <a:pt x="223" y="149"/>
                  <a:pt x="223" y="149"/>
                  <a:pt x="223" y="149"/>
                </a:cubicBezTo>
                <a:cubicBezTo>
                  <a:pt x="223" y="160"/>
                  <a:pt x="223" y="160"/>
                  <a:pt x="223" y="160"/>
                </a:cubicBezTo>
                <a:cubicBezTo>
                  <a:pt x="232" y="160"/>
                  <a:pt x="232" y="160"/>
                  <a:pt x="232" y="160"/>
                </a:cubicBezTo>
                <a:cubicBezTo>
                  <a:pt x="237" y="160"/>
                  <a:pt x="241" y="156"/>
                  <a:pt x="241" y="151"/>
                </a:cubicBezTo>
                <a:close/>
                <a:moveTo>
                  <a:pt x="187" y="127"/>
                </a:moveTo>
                <a:cubicBezTo>
                  <a:pt x="44" y="127"/>
                  <a:pt x="44" y="127"/>
                  <a:pt x="44" y="127"/>
                </a:cubicBezTo>
                <a:cubicBezTo>
                  <a:pt x="38" y="127"/>
                  <a:pt x="32" y="133"/>
                  <a:pt x="32" y="139"/>
                </a:cubicBezTo>
                <a:cubicBezTo>
                  <a:pt x="32" y="153"/>
                  <a:pt x="32" y="153"/>
                  <a:pt x="32" y="153"/>
                </a:cubicBezTo>
                <a:cubicBezTo>
                  <a:pt x="32" y="160"/>
                  <a:pt x="38" y="165"/>
                  <a:pt x="44" y="165"/>
                </a:cubicBezTo>
                <a:cubicBezTo>
                  <a:pt x="187" y="165"/>
                  <a:pt x="187" y="165"/>
                  <a:pt x="187" y="165"/>
                </a:cubicBezTo>
                <a:cubicBezTo>
                  <a:pt x="194" y="165"/>
                  <a:pt x="199" y="160"/>
                  <a:pt x="199" y="153"/>
                </a:cubicBezTo>
                <a:cubicBezTo>
                  <a:pt x="199" y="139"/>
                  <a:pt x="199" y="139"/>
                  <a:pt x="199" y="139"/>
                </a:cubicBezTo>
                <a:cubicBezTo>
                  <a:pt x="199" y="133"/>
                  <a:pt x="194" y="127"/>
                  <a:pt x="187" y="127"/>
                </a:cubicBezTo>
                <a:close/>
                <a:moveTo>
                  <a:pt x="57" y="150"/>
                </a:moveTo>
                <a:cubicBezTo>
                  <a:pt x="56" y="150"/>
                  <a:pt x="56" y="150"/>
                  <a:pt x="56" y="150"/>
                </a:cubicBezTo>
                <a:cubicBezTo>
                  <a:pt x="54" y="150"/>
                  <a:pt x="52" y="148"/>
                  <a:pt x="52" y="146"/>
                </a:cubicBezTo>
                <a:cubicBezTo>
                  <a:pt x="52" y="144"/>
                  <a:pt x="54" y="142"/>
                  <a:pt x="56" y="142"/>
                </a:cubicBezTo>
                <a:cubicBezTo>
                  <a:pt x="57" y="142"/>
                  <a:pt x="57" y="142"/>
                  <a:pt x="57" y="142"/>
                </a:cubicBezTo>
                <a:cubicBezTo>
                  <a:pt x="59" y="142"/>
                  <a:pt x="61" y="144"/>
                  <a:pt x="61" y="146"/>
                </a:cubicBezTo>
                <a:cubicBezTo>
                  <a:pt x="61" y="148"/>
                  <a:pt x="59" y="150"/>
                  <a:pt x="57" y="150"/>
                </a:cubicBezTo>
                <a:close/>
                <a:moveTo>
                  <a:pt x="179" y="150"/>
                </a:moveTo>
                <a:cubicBezTo>
                  <a:pt x="112" y="150"/>
                  <a:pt x="112" y="150"/>
                  <a:pt x="112" y="150"/>
                </a:cubicBezTo>
                <a:cubicBezTo>
                  <a:pt x="110" y="150"/>
                  <a:pt x="108" y="148"/>
                  <a:pt x="108" y="146"/>
                </a:cubicBezTo>
                <a:cubicBezTo>
                  <a:pt x="108" y="144"/>
                  <a:pt x="110" y="142"/>
                  <a:pt x="112" y="142"/>
                </a:cubicBezTo>
                <a:cubicBezTo>
                  <a:pt x="179" y="142"/>
                  <a:pt x="179" y="142"/>
                  <a:pt x="179" y="142"/>
                </a:cubicBezTo>
                <a:cubicBezTo>
                  <a:pt x="181" y="142"/>
                  <a:pt x="183" y="144"/>
                  <a:pt x="183" y="146"/>
                </a:cubicBezTo>
                <a:cubicBezTo>
                  <a:pt x="183" y="148"/>
                  <a:pt x="181" y="150"/>
                  <a:pt x="179" y="150"/>
                </a:cubicBezTo>
                <a:close/>
                <a:moveTo>
                  <a:pt x="187" y="37"/>
                </a:moveTo>
                <a:cubicBezTo>
                  <a:pt x="44" y="37"/>
                  <a:pt x="44" y="37"/>
                  <a:pt x="44" y="37"/>
                </a:cubicBezTo>
                <a:cubicBezTo>
                  <a:pt x="38" y="37"/>
                  <a:pt x="32" y="43"/>
                  <a:pt x="32" y="49"/>
                </a:cubicBezTo>
                <a:cubicBezTo>
                  <a:pt x="32" y="63"/>
                  <a:pt x="32" y="63"/>
                  <a:pt x="32" y="63"/>
                </a:cubicBezTo>
                <a:cubicBezTo>
                  <a:pt x="32" y="70"/>
                  <a:pt x="38" y="75"/>
                  <a:pt x="44" y="75"/>
                </a:cubicBezTo>
                <a:cubicBezTo>
                  <a:pt x="187" y="75"/>
                  <a:pt x="187" y="75"/>
                  <a:pt x="187" y="75"/>
                </a:cubicBezTo>
                <a:cubicBezTo>
                  <a:pt x="194" y="75"/>
                  <a:pt x="199" y="70"/>
                  <a:pt x="199" y="63"/>
                </a:cubicBezTo>
                <a:cubicBezTo>
                  <a:pt x="199" y="49"/>
                  <a:pt x="199" y="49"/>
                  <a:pt x="199" y="49"/>
                </a:cubicBezTo>
                <a:cubicBezTo>
                  <a:pt x="199" y="43"/>
                  <a:pt x="194" y="37"/>
                  <a:pt x="187" y="37"/>
                </a:cubicBezTo>
                <a:close/>
                <a:moveTo>
                  <a:pt x="57" y="60"/>
                </a:moveTo>
                <a:cubicBezTo>
                  <a:pt x="56" y="60"/>
                  <a:pt x="56" y="60"/>
                  <a:pt x="56" y="60"/>
                </a:cubicBezTo>
                <a:cubicBezTo>
                  <a:pt x="54" y="60"/>
                  <a:pt x="52" y="58"/>
                  <a:pt x="52" y="56"/>
                </a:cubicBezTo>
                <a:cubicBezTo>
                  <a:pt x="52" y="54"/>
                  <a:pt x="54" y="52"/>
                  <a:pt x="56" y="52"/>
                </a:cubicBezTo>
                <a:cubicBezTo>
                  <a:pt x="57" y="52"/>
                  <a:pt x="57" y="52"/>
                  <a:pt x="57" y="52"/>
                </a:cubicBezTo>
                <a:cubicBezTo>
                  <a:pt x="59" y="52"/>
                  <a:pt x="61" y="54"/>
                  <a:pt x="61" y="56"/>
                </a:cubicBezTo>
                <a:cubicBezTo>
                  <a:pt x="61" y="58"/>
                  <a:pt x="59" y="60"/>
                  <a:pt x="57" y="60"/>
                </a:cubicBezTo>
                <a:close/>
                <a:moveTo>
                  <a:pt x="179" y="60"/>
                </a:moveTo>
                <a:cubicBezTo>
                  <a:pt x="112" y="60"/>
                  <a:pt x="112" y="60"/>
                  <a:pt x="112" y="60"/>
                </a:cubicBezTo>
                <a:cubicBezTo>
                  <a:pt x="110" y="60"/>
                  <a:pt x="108" y="58"/>
                  <a:pt x="108" y="56"/>
                </a:cubicBezTo>
                <a:cubicBezTo>
                  <a:pt x="108" y="54"/>
                  <a:pt x="110" y="52"/>
                  <a:pt x="112" y="52"/>
                </a:cubicBezTo>
                <a:cubicBezTo>
                  <a:pt x="179" y="52"/>
                  <a:pt x="179" y="52"/>
                  <a:pt x="179" y="52"/>
                </a:cubicBezTo>
                <a:cubicBezTo>
                  <a:pt x="181" y="52"/>
                  <a:pt x="183" y="54"/>
                  <a:pt x="183" y="56"/>
                </a:cubicBezTo>
                <a:cubicBezTo>
                  <a:pt x="183" y="58"/>
                  <a:pt x="181" y="60"/>
                  <a:pt x="179" y="60"/>
                </a:cubicBezTo>
                <a:close/>
                <a:moveTo>
                  <a:pt x="268" y="175"/>
                </a:moveTo>
                <a:cubicBezTo>
                  <a:pt x="268" y="172"/>
                  <a:pt x="265" y="169"/>
                  <a:pt x="261" y="169"/>
                </a:cubicBezTo>
                <a:cubicBezTo>
                  <a:pt x="261" y="190"/>
                  <a:pt x="261" y="190"/>
                  <a:pt x="261" y="190"/>
                </a:cubicBezTo>
                <a:cubicBezTo>
                  <a:pt x="265" y="189"/>
                  <a:pt x="268" y="187"/>
                  <a:pt x="268" y="183"/>
                </a:cubicBezTo>
                <a:lnTo>
                  <a:pt x="268" y="175"/>
                </a:lnTo>
                <a:close/>
                <a:moveTo>
                  <a:pt x="268" y="201"/>
                </a:moveTo>
                <a:cubicBezTo>
                  <a:pt x="268" y="197"/>
                  <a:pt x="265" y="194"/>
                  <a:pt x="261" y="194"/>
                </a:cubicBezTo>
                <a:cubicBezTo>
                  <a:pt x="261" y="215"/>
                  <a:pt x="261" y="215"/>
                  <a:pt x="261" y="215"/>
                </a:cubicBezTo>
                <a:cubicBezTo>
                  <a:pt x="265" y="215"/>
                  <a:pt x="268" y="212"/>
                  <a:pt x="268" y="208"/>
                </a:cubicBezTo>
                <a:lnTo>
                  <a:pt x="268" y="201"/>
                </a:lnTo>
                <a:close/>
                <a:moveTo>
                  <a:pt x="268" y="150"/>
                </a:moveTo>
                <a:cubicBezTo>
                  <a:pt x="268" y="146"/>
                  <a:pt x="265" y="143"/>
                  <a:pt x="261" y="143"/>
                </a:cubicBezTo>
                <a:cubicBezTo>
                  <a:pt x="261" y="164"/>
                  <a:pt x="261" y="164"/>
                  <a:pt x="261" y="164"/>
                </a:cubicBezTo>
                <a:cubicBezTo>
                  <a:pt x="265" y="164"/>
                  <a:pt x="268" y="161"/>
                  <a:pt x="268" y="158"/>
                </a:cubicBezTo>
                <a:lnTo>
                  <a:pt x="268" y="150"/>
                </a:lnTo>
                <a:close/>
                <a:moveTo>
                  <a:pt x="277" y="260"/>
                </a:moveTo>
                <a:cubicBezTo>
                  <a:pt x="277" y="147"/>
                  <a:pt x="277" y="147"/>
                  <a:pt x="277" y="147"/>
                </a:cubicBezTo>
                <a:cubicBezTo>
                  <a:pt x="277" y="139"/>
                  <a:pt x="270" y="132"/>
                  <a:pt x="261" y="132"/>
                </a:cubicBezTo>
                <a:cubicBezTo>
                  <a:pt x="261" y="132"/>
                  <a:pt x="261" y="132"/>
                  <a:pt x="261" y="132"/>
                </a:cubicBezTo>
                <a:cubicBezTo>
                  <a:pt x="261" y="135"/>
                  <a:pt x="261" y="135"/>
                  <a:pt x="261" y="135"/>
                </a:cubicBezTo>
                <a:cubicBezTo>
                  <a:pt x="261" y="135"/>
                  <a:pt x="261" y="135"/>
                  <a:pt x="261" y="135"/>
                </a:cubicBezTo>
                <a:cubicBezTo>
                  <a:pt x="268" y="135"/>
                  <a:pt x="273" y="141"/>
                  <a:pt x="273" y="147"/>
                </a:cubicBezTo>
                <a:cubicBezTo>
                  <a:pt x="273" y="260"/>
                  <a:pt x="273" y="260"/>
                  <a:pt x="273" y="260"/>
                </a:cubicBezTo>
                <a:cubicBezTo>
                  <a:pt x="273" y="267"/>
                  <a:pt x="268" y="272"/>
                  <a:pt x="261" y="272"/>
                </a:cubicBezTo>
                <a:cubicBezTo>
                  <a:pt x="254" y="272"/>
                  <a:pt x="254" y="272"/>
                  <a:pt x="254" y="272"/>
                </a:cubicBezTo>
                <a:cubicBezTo>
                  <a:pt x="252" y="275"/>
                  <a:pt x="249" y="277"/>
                  <a:pt x="246" y="279"/>
                </a:cubicBezTo>
                <a:cubicBezTo>
                  <a:pt x="246" y="279"/>
                  <a:pt x="246" y="279"/>
                  <a:pt x="246" y="279"/>
                </a:cubicBezTo>
                <a:cubicBezTo>
                  <a:pt x="264" y="279"/>
                  <a:pt x="264" y="279"/>
                  <a:pt x="264" y="279"/>
                </a:cubicBezTo>
                <a:cubicBezTo>
                  <a:pt x="267" y="274"/>
                  <a:pt x="267" y="274"/>
                  <a:pt x="267" y="274"/>
                </a:cubicBezTo>
                <a:cubicBezTo>
                  <a:pt x="273" y="272"/>
                  <a:pt x="277" y="267"/>
                  <a:pt x="277" y="260"/>
                </a:cubicBezTo>
                <a:close/>
                <a:moveTo>
                  <a:pt x="268" y="226"/>
                </a:moveTo>
                <a:cubicBezTo>
                  <a:pt x="268" y="222"/>
                  <a:pt x="265" y="219"/>
                  <a:pt x="261" y="219"/>
                </a:cubicBezTo>
                <a:cubicBezTo>
                  <a:pt x="261" y="240"/>
                  <a:pt x="261" y="240"/>
                  <a:pt x="261" y="240"/>
                </a:cubicBezTo>
                <a:cubicBezTo>
                  <a:pt x="265" y="240"/>
                  <a:pt x="268" y="237"/>
                  <a:pt x="268" y="234"/>
                </a:cubicBezTo>
                <a:lnTo>
                  <a:pt x="268" y="226"/>
                </a:lnTo>
                <a:close/>
                <a:moveTo>
                  <a:pt x="261" y="245"/>
                </a:moveTo>
                <a:cubicBezTo>
                  <a:pt x="261" y="254"/>
                  <a:pt x="261" y="254"/>
                  <a:pt x="261" y="254"/>
                </a:cubicBezTo>
                <a:cubicBezTo>
                  <a:pt x="261" y="258"/>
                  <a:pt x="260" y="262"/>
                  <a:pt x="259" y="266"/>
                </a:cubicBezTo>
                <a:cubicBezTo>
                  <a:pt x="261" y="266"/>
                  <a:pt x="261" y="266"/>
                  <a:pt x="261" y="266"/>
                </a:cubicBezTo>
                <a:cubicBezTo>
                  <a:pt x="265" y="266"/>
                  <a:pt x="268" y="263"/>
                  <a:pt x="268" y="259"/>
                </a:cubicBezTo>
                <a:cubicBezTo>
                  <a:pt x="268" y="251"/>
                  <a:pt x="268" y="251"/>
                  <a:pt x="268" y="251"/>
                </a:cubicBezTo>
                <a:cubicBezTo>
                  <a:pt x="268" y="248"/>
                  <a:pt x="265" y="245"/>
                  <a:pt x="261" y="245"/>
                </a:cubicBezTo>
                <a:close/>
                <a:moveTo>
                  <a:pt x="253" y="254"/>
                </a:moveTo>
                <a:cubicBezTo>
                  <a:pt x="253" y="103"/>
                  <a:pt x="253" y="103"/>
                  <a:pt x="253" y="103"/>
                </a:cubicBezTo>
                <a:cubicBezTo>
                  <a:pt x="253" y="92"/>
                  <a:pt x="244" y="83"/>
                  <a:pt x="233" y="83"/>
                </a:cubicBezTo>
                <a:cubicBezTo>
                  <a:pt x="223" y="83"/>
                  <a:pt x="223" y="83"/>
                  <a:pt x="223" y="83"/>
                </a:cubicBezTo>
                <a:cubicBezTo>
                  <a:pt x="223" y="87"/>
                  <a:pt x="223" y="87"/>
                  <a:pt x="223" y="87"/>
                </a:cubicBezTo>
                <a:cubicBezTo>
                  <a:pt x="233" y="87"/>
                  <a:pt x="233" y="87"/>
                  <a:pt x="233" y="87"/>
                </a:cubicBezTo>
                <a:cubicBezTo>
                  <a:pt x="242" y="87"/>
                  <a:pt x="249" y="94"/>
                  <a:pt x="249" y="103"/>
                </a:cubicBezTo>
                <a:cubicBezTo>
                  <a:pt x="249" y="254"/>
                  <a:pt x="249" y="254"/>
                  <a:pt x="249" y="254"/>
                </a:cubicBezTo>
                <a:cubicBezTo>
                  <a:pt x="249" y="262"/>
                  <a:pt x="242" y="269"/>
                  <a:pt x="233" y="269"/>
                </a:cubicBezTo>
                <a:cubicBezTo>
                  <a:pt x="213" y="269"/>
                  <a:pt x="213" y="269"/>
                  <a:pt x="213" y="269"/>
                </a:cubicBezTo>
                <a:cubicBezTo>
                  <a:pt x="211" y="271"/>
                  <a:pt x="209" y="273"/>
                  <a:pt x="207" y="275"/>
                </a:cubicBezTo>
                <a:cubicBezTo>
                  <a:pt x="209" y="279"/>
                  <a:pt x="209" y="279"/>
                  <a:pt x="209" y="279"/>
                </a:cubicBezTo>
                <a:cubicBezTo>
                  <a:pt x="237" y="279"/>
                  <a:pt x="237" y="279"/>
                  <a:pt x="237" y="279"/>
                </a:cubicBezTo>
                <a:cubicBezTo>
                  <a:pt x="240" y="273"/>
                  <a:pt x="240" y="273"/>
                  <a:pt x="240" y="273"/>
                </a:cubicBezTo>
                <a:cubicBezTo>
                  <a:pt x="248" y="270"/>
                  <a:pt x="253" y="262"/>
                  <a:pt x="253" y="254"/>
                </a:cubicBezTo>
                <a:close/>
                <a:moveTo>
                  <a:pt x="215" y="245"/>
                </a:moveTo>
                <a:cubicBezTo>
                  <a:pt x="215" y="44"/>
                  <a:pt x="215" y="44"/>
                  <a:pt x="215" y="44"/>
                </a:cubicBezTo>
                <a:cubicBezTo>
                  <a:pt x="215" y="29"/>
                  <a:pt x="203" y="17"/>
                  <a:pt x="188" y="17"/>
                </a:cubicBezTo>
                <a:cubicBezTo>
                  <a:pt x="43" y="17"/>
                  <a:pt x="43" y="17"/>
                  <a:pt x="43" y="17"/>
                </a:cubicBezTo>
                <a:cubicBezTo>
                  <a:pt x="28" y="17"/>
                  <a:pt x="16" y="29"/>
                  <a:pt x="16" y="44"/>
                </a:cubicBezTo>
                <a:cubicBezTo>
                  <a:pt x="16" y="245"/>
                  <a:pt x="16" y="245"/>
                  <a:pt x="16" y="245"/>
                </a:cubicBezTo>
                <a:cubicBezTo>
                  <a:pt x="16" y="257"/>
                  <a:pt x="24" y="266"/>
                  <a:pt x="34" y="270"/>
                </a:cubicBezTo>
                <a:cubicBezTo>
                  <a:pt x="38" y="279"/>
                  <a:pt x="38" y="279"/>
                  <a:pt x="38" y="279"/>
                </a:cubicBezTo>
                <a:cubicBezTo>
                  <a:pt x="75" y="279"/>
                  <a:pt x="75" y="279"/>
                  <a:pt x="75" y="279"/>
                </a:cubicBezTo>
                <a:cubicBezTo>
                  <a:pt x="79" y="272"/>
                  <a:pt x="79" y="272"/>
                  <a:pt x="79" y="272"/>
                </a:cubicBezTo>
                <a:cubicBezTo>
                  <a:pt x="153" y="272"/>
                  <a:pt x="153" y="272"/>
                  <a:pt x="153" y="272"/>
                </a:cubicBezTo>
                <a:cubicBezTo>
                  <a:pt x="156" y="279"/>
                  <a:pt x="156" y="279"/>
                  <a:pt x="156" y="279"/>
                </a:cubicBezTo>
                <a:cubicBezTo>
                  <a:pt x="193" y="279"/>
                  <a:pt x="193" y="279"/>
                  <a:pt x="193" y="279"/>
                </a:cubicBezTo>
                <a:cubicBezTo>
                  <a:pt x="198" y="270"/>
                  <a:pt x="198" y="270"/>
                  <a:pt x="198" y="270"/>
                </a:cubicBezTo>
                <a:cubicBezTo>
                  <a:pt x="208" y="266"/>
                  <a:pt x="215" y="257"/>
                  <a:pt x="215" y="245"/>
                </a:cubicBezTo>
                <a:close/>
                <a:moveTo>
                  <a:pt x="188" y="266"/>
                </a:moveTo>
                <a:cubicBezTo>
                  <a:pt x="43" y="266"/>
                  <a:pt x="43" y="266"/>
                  <a:pt x="43" y="266"/>
                </a:cubicBezTo>
                <a:cubicBezTo>
                  <a:pt x="32" y="266"/>
                  <a:pt x="22" y="257"/>
                  <a:pt x="22" y="245"/>
                </a:cubicBezTo>
                <a:cubicBezTo>
                  <a:pt x="22" y="44"/>
                  <a:pt x="22" y="44"/>
                  <a:pt x="22" y="44"/>
                </a:cubicBezTo>
                <a:cubicBezTo>
                  <a:pt x="22" y="32"/>
                  <a:pt x="32" y="23"/>
                  <a:pt x="43" y="23"/>
                </a:cubicBezTo>
                <a:cubicBezTo>
                  <a:pt x="188" y="23"/>
                  <a:pt x="188" y="23"/>
                  <a:pt x="188" y="23"/>
                </a:cubicBezTo>
                <a:cubicBezTo>
                  <a:pt x="200" y="23"/>
                  <a:pt x="209" y="32"/>
                  <a:pt x="209" y="44"/>
                </a:cubicBezTo>
                <a:cubicBezTo>
                  <a:pt x="209" y="245"/>
                  <a:pt x="209" y="245"/>
                  <a:pt x="209" y="245"/>
                </a:cubicBezTo>
                <a:cubicBezTo>
                  <a:pt x="209" y="257"/>
                  <a:pt x="200" y="266"/>
                  <a:pt x="188" y="266"/>
                </a:cubicBezTo>
                <a:close/>
                <a:moveTo>
                  <a:pt x="241" y="117"/>
                </a:moveTo>
                <a:cubicBezTo>
                  <a:pt x="241" y="107"/>
                  <a:pt x="241" y="107"/>
                  <a:pt x="241" y="107"/>
                </a:cubicBezTo>
                <a:cubicBezTo>
                  <a:pt x="241" y="102"/>
                  <a:pt x="237" y="98"/>
                  <a:pt x="232" y="98"/>
                </a:cubicBezTo>
                <a:cubicBezTo>
                  <a:pt x="223" y="98"/>
                  <a:pt x="223" y="98"/>
                  <a:pt x="223" y="98"/>
                </a:cubicBezTo>
                <a:cubicBezTo>
                  <a:pt x="223" y="109"/>
                  <a:pt x="223" y="109"/>
                  <a:pt x="223" y="109"/>
                </a:cubicBezTo>
                <a:cubicBezTo>
                  <a:pt x="226" y="109"/>
                  <a:pt x="226" y="109"/>
                  <a:pt x="226" y="109"/>
                </a:cubicBezTo>
                <a:cubicBezTo>
                  <a:pt x="228" y="109"/>
                  <a:pt x="229" y="110"/>
                  <a:pt x="229" y="112"/>
                </a:cubicBezTo>
                <a:cubicBezTo>
                  <a:pt x="229" y="114"/>
                  <a:pt x="228" y="115"/>
                  <a:pt x="226" y="115"/>
                </a:cubicBezTo>
                <a:cubicBezTo>
                  <a:pt x="223" y="115"/>
                  <a:pt x="223" y="115"/>
                  <a:pt x="223" y="115"/>
                </a:cubicBezTo>
                <a:cubicBezTo>
                  <a:pt x="223" y="126"/>
                  <a:pt x="223" y="126"/>
                  <a:pt x="223" y="126"/>
                </a:cubicBezTo>
                <a:cubicBezTo>
                  <a:pt x="232" y="126"/>
                  <a:pt x="232" y="126"/>
                  <a:pt x="232" y="126"/>
                </a:cubicBezTo>
                <a:cubicBezTo>
                  <a:pt x="237" y="126"/>
                  <a:pt x="241" y="122"/>
                  <a:pt x="241" y="117"/>
                </a:cubicBezTo>
                <a:close/>
                <a:moveTo>
                  <a:pt x="4" y="88"/>
                </a:moveTo>
                <a:cubicBezTo>
                  <a:pt x="0" y="88"/>
                  <a:pt x="0" y="88"/>
                  <a:pt x="0" y="88"/>
                </a:cubicBezTo>
                <a:cubicBezTo>
                  <a:pt x="0" y="96"/>
                  <a:pt x="0" y="96"/>
                  <a:pt x="0" y="96"/>
                </a:cubicBezTo>
                <a:cubicBezTo>
                  <a:pt x="4" y="96"/>
                  <a:pt x="4" y="96"/>
                  <a:pt x="4" y="96"/>
                </a:cubicBezTo>
                <a:lnTo>
                  <a:pt x="4" y="88"/>
                </a:lnTo>
                <a:close/>
                <a:moveTo>
                  <a:pt x="125" y="0"/>
                </a:moveTo>
                <a:cubicBezTo>
                  <a:pt x="117" y="0"/>
                  <a:pt x="117" y="0"/>
                  <a:pt x="117" y="0"/>
                </a:cubicBezTo>
                <a:cubicBezTo>
                  <a:pt x="117" y="4"/>
                  <a:pt x="117" y="4"/>
                  <a:pt x="117" y="4"/>
                </a:cubicBezTo>
                <a:cubicBezTo>
                  <a:pt x="125" y="4"/>
                  <a:pt x="125" y="4"/>
                  <a:pt x="125" y="4"/>
                </a:cubicBezTo>
                <a:lnTo>
                  <a:pt x="125" y="0"/>
                </a:lnTo>
                <a:close/>
                <a:moveTo>
                  <a:pt x="61" y="0"/>
                </a:moveTo>
                <a:cubicBezTo>
                  <a:pt x="53" y="0"/>
                  <a:pt x="53" y="0"/>
                  <a:pt x="53" y="0"/>
                </a:cubicBezTo>
                <a:cubicBezTo>
                  <a:pt x="53" y="4"/>
                  <a:pt x="53" y="4"/>
                  <a:pt x="53" y="4"/>
                </a:cubicBezTo>
                <a:cubicBezTo>
                  <a:pt x="61" y="4"/>
                  <a:pt x="61" y="4"/>
                  <a:pt x="61" y="4"/>
                </a:cubicBezTo>
                <a:lnTo>
                  <a:pt x="61" y="0"/>
                </a:lnTo>
                <a:close/>
                <a:moveTo>
                  <a:pt x="42" y="4"/>
                </a:moveTo>
                <a:cubicBezTo>
                  <a:pt x="45" y="4"/>
                  <a:pt x="45" y="4"/>
                  <a:pt x="45" y="4"/>
                </a:cubicBezTo>
                <a:cubicBezTo>
                  <a:pt x="45" y="0"/>
                  <a:pt x="45" y="0"/>
                  <a:pt x="45" y="0"/>
                </a:cubicBezTo>
                <a:cubicBezTo>
                  <a:pt x="42" y="0"/>
                  <a:pt x="42" y="0"/>
                  <a:pt x="42" y="0"/>
                </a:cubicBezTo>
                <a:cubicBezTo>
                  <a:pt x="40" y="0"/>
                  <a:pt x="39" y="0"/>
                  <a:pt x="37" y="1"/>
                </a:cubicBezTo>
                <a:cubicBezTo>
                  <a:pt x="37" y="5"/>
                  <a:pt x="37" y="5"/>
                  <a:pt x="37" y="5"/>
                </a:cubicBezTo>
                <a:cubicBezTo>
                  <a:pt x="39" y="4"/>
                  <a:pt x="40" y="4"/>
                  <a:pt x="42" y="4"/>
                </a:cubicBezTo>
                <a:close/>
                <a:moveTo>
                  <a:pt x="8" y="25"/>
                </a:moveTo>
                <a:cubicBezTo>
                  <a:pt x="4" y="24"/>
                  <a:pt x="4" y="24"/>
                  <a:pt x="4" y="24"/>
                </a:cubicBezTo>
                <a:cubicBezTo>
                  <a:pt x="3" y="26"/>
                  <a:pt x="2" y="29"/>
                  <a:pt x="1" y="32"/>
                </a:cubicBezTo>
                <a:cubicBezTo>
                  <a:pt x="5" y="33"/>
                  <a:pt x="5" y="33"/>
                  <a:pt x="5" y="33"/>
                </a:cubicBezTo>
                <a:cubicBezTo>
                  <a:pt x="6" y="30"/>
                  <a:pt x="7" y="28"/>
                  <a:pt x="8" y="25"/>
                </a:cubicBezTo>
                <a:close/>
                <a:moveTo>
                  <a:pt x="93" y="0"/>
                </a:moveTo>
                <a:cubicBezTo>
                  <a:pt x="85" y="0"/>
                  <a:pt x="85" y="0"/>
                  <a:pt x="85" y="0"/>
                </a:cubicBezTo>
                <a:cubicBezTo>
                  <a:pt x="85" y="4"/>
                  <a:pt x="85" y="4"/>
                  <a:pt x="85" y="4"/>
                </a:cubicBezTo>
                <a:cubicBezTo>
                  <a:pt x="93" y="4"/>
                  <a:pt x="93" y="4"/>
                  <a:pt x="93" y="4"/>
                </a:cubicBezTo>
                <a:lnTo>
                  <a:pt x="93" y="0"/>
                </a:lnTo>
                <a:close/>
                <a:moveTo>
                  <a:pt x="77" y="0"/>
                </a:moveTo>
                <a:cubicBezTo>
                  <a:pt x="69" y="0"/>
                  <a:pt x="69" y="0"/>
                  <a:pt x="69" y="0"/>
                </a:cubicBezTo>
                <a:cubicBezTo>
                  <a:pt x="69" y="4"/>
                  <a:pt x="69" y="4"/>
                  <a:pt x="69" y="4"/>
                </a:cubicBezTo>
                <a:cubicBezTo>
                  <a:pt x="77" y="4"/>
                  <a:pt x="77" y="4"/>
                  <a:pt x="77" y="4"/>
                </a:cubicBezTo>
                <a:lnTo>
                  <a:pt x="77" y="0"/>
                </a:lnTo>
                <a:close/>
                <a:moveTo>
                  <a:pt x="141" y="0"/>
                </a:moveTo>
                <a:cubicBezTo>
                  <a:pt x="133" y="0"/>
                  <a:pt x="133" y="0"/>
                  <a:pt x="133" y="0"/>
                </a:cubicBezTo>
                <a:cubicBezTo>
                  <a:pt x="133" y="4"/>
                  <a:pt x="133" y="4"/>
                  <a:pt x="133" y="4"/>
                </a:cubicBezTo>
                <a:cubicBezTo>
                  <a:pt x="141" y="4"/>
                  <a:pt x="141" y="4"/>
                  <a:pt x="141" y="4"/>
                </a:cubicBezTo>
                <a:lnTo>
                  <a:pt x="141" y="0"/>
                </a:lnTo>
                <a:close/>
                <a:moveTo>
                  <a:pt x="4" y="56"/>
                </a:moveTo>
                <a:cubicBezTo>
                  <a:pt x="0" y="56"/>
                  <a:pt x="0" y="56"/>
                  <a:pt x="0" y="56"/>
                </a:cubicBezTo>
                <a:cubicBezTo>
                  <a:pt x="0" y="64"/>
                  <a:pt x="0" y="64"/>
                  <a:pt x="0" y="64"/>
                </a:cubicBezTo>
                <a:cubicBezTo>
                  <a:pt x="4" y="64"/>
                  <a:pt x="4" y="64"/>
                  <a:pt x="4" y="64"/>
                </a:cubicBezTo>
                <a:lnTo>
                  <a:pt x="4" y="56"/>
                </a:lnTo>
                <a:close/>
                <a:moveTo>
                  <a:pt x="4" y="42"/>
                </a:moveTo>
                <a:cubicBezTo>
                  <a:pt x="4" y="42"/>
                  <a:pt x="4" y="41"/>
                  <a:pt x="4" y="40"/>
                </a:cubicBezTo>
                <a:cubicBezTo>
                  <a:pt x="0" y="40"/>
                  <a:pt x="0" y="40"/>
                  <a:pt x="0" y="40"/>
                </a:cubicBezTo>
                <a:cubicBezTo>
                  <a:pt x="0" y="41"/>
                  <a:pt x="0" y="41"/>
                  <a:pt x="0" y="42"/>
                </a:cubicBezTo>
                <a:cubicBezTo>
                  <a:pt x="0" y="48"/>
                  <a:pt x="0" y="48"/>
                  <a:pt x="0" y="48"/>
                </a:cubicBezTo>
                <a:cubicBezTo>
                  <a:pt x="4" y="48"/>
                  <a:pt x="4" y="48"/>
                  <a:pt x="4" y="48"/>
                </a:cubicBezTo>
                <a:lnTo>
                  <a:pt x="4" y="42"/>
                </a:lnTo>
                <a:close/>
                <a:moveTo>
                  <a:pt x="17" y="14"/>
                </a:moveTo>
                <a:cubicBezTo>
                  <a:pt x="14" y="11"/>
                  <a:pt x="14" y="11"/>
                  <a:pt x="14" y="11"/>
                </a:cubicBezTo>
                <a:cubicBezTo>
                  <a:pt x="12" y="12"/>
                  <a:pt x="10" y="14"/>
                  <a:pt x="9" y="17"/>
                </a:cubicBezTo>
                <a:cubicBezTo>
                  <a:pt x="12" y="19"/>
                  <a:pt x="12" y="19"/>
                  <a:pt x="12" y="19"/>
                </a:cubicBezTo>
                <a:cubicBezTo>
                  <a:pt x="13" y="17"/>
                  <a:pt x="15" y="15"/>
                  <a:pt x="17" y="14"/>
                </a:cubicBezTo>
                <a:close/>
                <a:moveTo>
                  <a:pt x="4" y="72"/>
                </a:moveTo>
                <a:cubicBezTo>
                  <a:pt x="0" y="72"/>
                  <a:pt x="0" y="72"/>
                  <a:pt x="0" y="72"/>
                </a:cubicBezTo>
                <a:cubicBezTo>
                  <a:pt x="0" y="80"/>
                  <a:pt x="0" y="80"/>
                  <a:pt x="0" y="80"/>
                </a:cubicBezTo>
                <a:cubicBezTo>
                  <a:pt x="4" y="80"/>
                  <a:pt x="4" y="80"/>
                  <a:pt x="4" y="80"/>
                </a:cubicBezTo>
                <a:lnTo>
                  <a:pt x="4" y="72"/>
                </a:lnTo>
                <a:close/>
                <a:moveTo>
                  <a:pt x="30" y="6"/>
                </a:moveTo>
                <a:cubicBezTo>
                  <a:pt x="29" y="2"/>
                  <a:pt x="29" y="2"/>
                  <a:pt x="29" y="2"/>
                </a:cubicBezTo>
                <a:cubicBezTo>
                  <a:pt x="26" y="3"/>
                  <a:pt x="24" y="4"/>
                  <a:pt x="21" y="6"/>
                </a:cubicBezTo>
                <a:cubicBezTo>
                  <a:pt x="23" y="9"/>
                  <a:pt x="23" y="9"/>
                  <a:pt x="23" y="9"/>
                </a:cubicBezTo>
                <a:cubicBezTo>
                  <a:pt x="25" y="8"/>
                  <a:pt x="28" y="7"/>
                  <a:pt x="30" y="6"/>
                </a:cubicBezTo>
                <a:close/>
                <a:moveTo>
                  <a:pt x="109" y="0"/>
                </a:moveTo>
                <a:cubicBezTo>
                  <a:pt x="101" y="0"/>
                  <a:pt x="101" y="0"/>
                  <a:pt x="101" y="0"/>
                </a:cubicBezTo>
                <a:cubicBezTo>
                  <a:pt x="101" y="4"/>
                  <a:pt x="101" y="4"/>
                  <a:pt x="101" y="4"/>
                </a:cubicBezTo>
                <a:cubicBezTo>
                  <a:pt x="109" y="4"/>
                  <a:pt x="109" y="4"/>
                  <a:pt x="109" y="4"/>
                </a:cubicBezTo>
                <a:lnTo>
                  <a:pt x="109" y="0"/>
                </a:lnTo>
                <a:close/>
                <a:moveTo>
                  <a:pt x="251" y="47"/>
                </a:moveTo>
                <a:cubicBezTo>
                  <a:pt x="247" y="40"/>
                  <a:pt x="247" y="40"/>
                  <a:pt x="247" y="40"/>
                </a:cubicBezTo>
                <a:cubicBezTo>
                  <a:pt x="244" y="42"/>
                  <a:pt x="244" y="42"/>
                  <a:pt x="244" y="42"/>
                </a:cubicBezTo>
                <a:cubicBezTo>
                  <a:pt x="247" y="49"/>
                  <a:pt x="247" y="49"/>
                  <a:pt x="247" y="49"/>
                </a:cubicBezTo>
                <a:lnTo>
                  <a:pt x="251" y="47"/>
                </a:lnTo>
                <a:close/>
                <a:moveTo>
                  <a:pt x="259" y="61"/>
                </a:moveTo>
                <a:cubicBezTo>
                  <a:pt x="255" y="54"/>
                  <a:pt x="255" y="54"/>
                  <a:pt x="255" y="54"/>
                </a:cubicBezTo>
                <a:cubicBezTo>
                  <a:pt x="251" y="56"/>
                  <a:pt x="251" y="56"/>
                  <a:pt x="251" y="56"/>
                </a:cubicBezTo>
                <a:cubicBezTo>
                  <a:pt x="255" y="63"/>
                  <a:pt x="255" y="63"/>
                  <a:pt x="255" y="63"/>
                </a:cubicBezTo>
                <a:lnTo>
                  <a:pt x="259" y="61"/>
                </a:lnTo>
                <a:close/>
                <a:moveTo>
                  <a:pt x="266" y="75"/>
                </a:moveTo>
                <a:cubicBezTo>
                  <a:pt x="262" y="68"/>
                  <a:pt x="262" y="68"/>
                  <a:pt x="262" y="68"/>
                </a:cubicBezTo>
                <a:cubicBezTo>
                  <a:pt x="259" y="70"/>
                  <a:pt x="259" y="70"/>
                  <a:pt x="259" y="70"/>
                </a:cubicBezTo>
                <a:cubicBezTo>
                  <a:pt x="263" y="77"/>
                  <a:pt x="263" y="77"/>
                  <a:pt x="263" y="77"/>
                </a:cubicBezTo>
                <a:lnTo>
                  <a:pt x="266" y="75"/>
                </a:lnTo>
                <a:close/>
                <a:moveTo>
                  <a:pt x="274" y="89"/>
                </a:moveTo>
                <a:cubicBezTo>
                  <a:pt x="270" y="82"/>
                  <a:pt x="270" y="82"/>
                  <a:pt x="270" y="82"/>
                </a:cubicBezTo>
                <a:cubicBezTo>
                  <a:pt x="266" y="84"/>
                  <a:pt x="266" y="84"/>
                  <a:pt x="266" y="84"/>
                </a:cubicBezTo>
                <a:cubicBezTo>
                  <a:pt x="270" y="91"/>
                  <a:pt x="270" y="91"/>
                  <a:pt x="270" y="91"/>
                </a:cubicBezTo>
                <a:lnTo>
                  <a:pt x="274" y="89"/>
                </a:lnTo>
                <a:close/>
                <a:moveTo>
                  <a:pt x="232" y="20"/>
                </a:moveTo>
                <a:cubicBezTo>
                  <a:pt x="231" y="19"/>
                  <a:pt x="228" y="17"/>
                  <a:pt x="226" y="15"/>
                </a:cubicBezTo>
                <a:cubicBezTo>
                  <a:pt x="224" y="19"/>
                  <a:pt x="224" y="19"/>
                  <a:pt x="224" y="19"/>
                </a:cubicBezTo>
                <a:cubicBezTo>
                  <a:pt x="226" y="20"/>
                  <a:pt x="228" y="22"/>
                  <a:pt x="230" y="23"/>
                </a:cubicBezTo>
                <a:lnTo>
                  <a:pt x="232" y="20"/>
                </a:lnTo>
                <a:close/>
                <a:moveTo>
                  <a:pt x="243" y="33"/>
                </a:moveTo>
                <a:cubicBezTo>
                  <a:pt x="242" y="31"/>
                  <a:pt x="240" y="28"/>
                  <a:pt x="238" y="26"/>
                </a:cubicBezTo>
                <a:cubicBezTo>
                  <a:pt x="235" y="29"/>
                  <a:pt x="235" y="29"/>
                  <a:pt x="235" y="29"/>
                </a:cubicBezTo>
                <a:cubicBezTo>
                  <a:pt x="237" y="31"/>
                  <a:pt x="239" y="33"/>
                  <a:pt x="240" y="35"/>
                </a:cubicBezTo>
                <a:lnTo>
                  <a:pt x="243" y="33"/>
                </a:lnTo>
                <a:close/>
                <a:moveTo>
                  <a:pt x="277" y="105"/>
                </a:moveTo>
                <a:cubicBezTo>
                  <a:pt x="280" y="104"/>
                  <a:pt x="280" y="104"/>
                  <a:pt x="280" y="104"/>
                </a:cubicBezTo>
                <a:cubicBezTo>
                  <a:pt x="279" y="101"/>
                  <a:pt x="278" y="99"/>
                  <a:pt x="277" y="96"/>
                </a:cubicBezTo>
                <a:cubicBezTo>
                  <a:pt x="274" y="98"/>
                  <a:pt x="274" y="98"/>
                  <a:pt x="274" y="98"/>
                </a:cubicBezTo>
                <a:cubicBezTo>
                  <a:pt x="275" y="100"/>
                  <a:pt x="276" y="103"/>
                  <a:pt x="277" y="105"/>
                </a:cubicBezTo>
                <a:close/>
                <a:moveTo>
                  <a:pt x="205" y="4"/>
                </a:moveTo>
                <a:cubicBezTo>
                  <a:pt x="202" y="3"/>
                  <a:pt x="199" y="2"/>
                  <a:pt x="197" y="2"/>
                </a:cubicBezTo>
                <a:cubicBezTo>
                  <a:pt x="196" y="6"/>
                  <a:pt x="196" y="6"/>
                  <a:pt x="196" y="6"/>
                </a:cubicBezTo>
                <a:cubicBezTo>
                  <a:pt x="198" y="6"/>
                  <a:pt x="201" y="7"/>
                  <a:pt x="203" y="8"/>
                </a:cubicBezTo>
                <a:lnTo>
                  <a:pt x="205" y="4"/>
                </a:lnTo>
                <a:close/>
                <a:moveTo>
                  <a:pt x="157" y="0"/>
                </a:moveTo>
                <a:cubicBezTo>
                  <a:pt x="149" y="0"/>
                  <a:pt x="149" y="0"/>
                  <a:pt x="149" y="0"/>
                </a:cubicBezTo>
                <a:cubicBezTo>
                  <a:pt x="149" y="4"/>
                  <a:pt x="149" y="4"/>
                  <a:pt x="149" y="4"/>
                </a:cubicBezTo>
                <a:cubicBezTo>
                  <a:pt x="157" y="4"/>
                  <a:pt x="157" y="4"/>
                  <a:pt x="157" y="4"/>
                </a:cubicBezTo>
                <a:lnTo>
                  <a:pt x="157" y="0"/>
                </a:lnTo>
                <a:close/>
                <a:moveTo>
                  <a:pt x="172" y="0"/>
                </a:moveTo>
                <a:cubicBezTo>
                  <a:pt x="165" y="0"/>
                  <a:pt x="165" y="0"/>
                  <a:pt x="165" y="0"/>
                </a:cubicBezTo>
                <a:cubicBezTo>
                  <a:pt x="165" y="4"/>
                  <a:pt x="165" y="4"/>
                  <a:pt x="165" y="4"/>
                </a:cubicBezTo>
                <a:cubicBezTo>
                  <a:pt x="172" y="4"/>
                  <a:pt x="172" y="4"/>
                  <a:pt x="172" y="4"/>
                </a:cubicBezTo>
                <a:lnTo>
                  <a:pt x="172" y="0"/>
                </a:lnTo>
                <a:close/>
                <a:moveTo>
                  <a:pt x="188" y="4"/>
                </a:moveTo>
                <a:cubicBezTo>
                  <a:pt x="189" y="0"/>
                  <a:pt x="189" y="0"/>
                  <a:pt x="189" y="0"/>
                </a:cubicBezTo>
                <a:cubicBezTo>
                  <a:pt x="187" y="0"/>
                  <a:pt x="186" y="0"/>
                  <a:pt x="185" y="0"/>
                </a:cubicBezTo>
                <a:cubicBezTo>
                  <a:pt x="180" y="0"/>
                  <a:pt x="180" y="0"/>
                  <a:pt x="180" y="0"/>
                </a:cubicBezTo>
                <a:cubicBezTo>
                  <a:pt x="180" y="4"/>
                  <a:pt x="180" y="4"/>
                  <a:pt x="180" y="4"/>
                </a:cubicBezTo>
                <a:cubicBezTo>
                  <a:pt x="185" y="4"/>
                  <a:pt x="185" y="4"/>
                  <a:pt x="185" y="4"/>
                </a:cubicBezTo>
                <a:cubicBezTo>
                  <a:pt x="186" y="4"/>
                  <a:pt x="187" y="4"/>
                  <a:pt x="188" y="4"/>
                </a:cubicBezTo>
                <a:close/>
                <a:moveTo>
                  <a:pt x="219" y="11"/>
                </a:moveTo>
                <a:cubicBezTo>
                  <a:pt x="217" y="9"/>
                  <a:pt x="215" y="8"/>
                  <a:pt x="212" y="7"/>
                </a:cubicBezTo>
                <a:cubicBezTo>
                  <a:pt x="210" y="11"/>
                  <a:pt x="210" y="11"/>
                  <a:pt x="210" y="11"/>
                </a:cubicBezTo>
                <a:cubicBezTo>
                  <a:pt x="213" y="12"/>
                  <a:pt x="215" y="13"/>
                  <a:pt x="217" y="14"/>
                </a:cubicBezTo>
                <a:lnTo>
                  <a:pt x="219" y="11"/>
                </a:lnTo>
                <a:close/>
                <a:moveTo>
                  <a:pt x="285" y="135"/>
                </a:moveTo>
                <a:cubicBezTo>
                  <a:pt x="289" y="135"/>
                  <a:pt x="289" y="135"/>
                  <a:pt x="289" y="135"/>
                </a:cubicBezTo>
                <a:cubicBezTo>
                  <a:pt x="289" y="132"/>
                  <a:pt x="288" y="129"/>
                  <a:pt x="288" y="127"/>
                </a:cubicBezTo>
                <a:cubicBezTo>
                  <a:pt x="284" y="128"/>
                  <a:pt x="284" y="128"/>
                  <a:pt x="284" y="128"/>
                </a:cubicBezTo>
                <a:cubicBezTo>
                  <a:pt x="284" y="130"/>
                  <a:pt x="285" y="133"/>
                  <a:pt x="285" y="135"/>
                </a:cubicBezTo>
                <a:close/>
                <a:moveTo>
                  <a:pt x="288" y="151"/>
                </a:moveTo>
                <a:cubicBezTo>
                  <a:pt x="292" y="150"/>
                  <a:pt x="292" y="150"/>
                  <a:pt x="292" y="150"/>
                </a:cubicBezTo>
                <a:cubicBezTo>
                  <a:pt x="292" y="148"/>
                  <a:pt x="291" y="145"/>
                  <a:pt x="291" y="142"/>
                </a:cubicBezTo>
                <a:cubicBezTo>
                  <a:pt x="287" y="143"/>
                  <a:pt x="287" y="143"/>
                  <a:pt x="287" y="143"/>
                </a:cubicBezTo>
                <a:cubicBezTo>
                  <a:pt x="287" y="146"/>
                  <a:pt x="288" y="148"/>
                  <a:pt x="288" y="151"/>
                </a:cubicBezTo>
                <a:close/>
                <a:moveTo>
                  <a:pt x="242" y="296"/>
                </a:moveTo>
                <a:cubicBezTo>
                  <a:pt x="250" y="296"/>
                  <a:pt x="250" y="296"/>
                  <a:pt x="250" y="296"/>
                </a:cubicBezTo>
                <a:cubicBezTo>
                  <a:pt x="250" y="292"/>
                  <a:pt x="250" y="292"/>
                  <a:pt x="250" y="292"/>
                </a:cubicBezTo>
                <a:cubicBezTo>
                  <a:pt x="242" y="292"/>
                  <a:pt x="242" y="292"/>
                  <a:pt x="242" y="292"/>
                </a:cubicBezTo>
                <a:lnTo>
                  <a:pt x="242" y="296"/>
                </a:lnTo>
                <a:close/>
                <a:moveTo>
                  <a:pt x="226" y="296"/>
                </a:moveTo>
                <a:cubicBezTo>
                  <a:pt x="234" y="296"/>
                  <a:pt x="234" y="296"/>
                  <a:pt x="234" y="296"/>
                </a:cubicBezTo>
                <a:cubicBezTo>
                  <a:pt x="234" y="292"/>
                  <a:pt x="234" y="292"/>
                  <a:pt x="234" y="292"/>
                </a:cubicBezTo>
                <a:cubicBezTo>
                  <a:pt x="226" y="292"/>
                  <a:pt x="226" y="292"/>
                  <a:pt x="226" y="292"/>
                </a:cubicBezTo>
                <a:lnTo>
                  <a:pt x="226" y="296"/>
                </a:lnTo>
                <a:close/>
                <a:moveTo>
                  <a:pt x="258" y="292"/>
                </a:moveTo>
                <a:cubicBezTo>
                  <a:pt x="259" y="296"/>
                  <a:pt x="259" y="296"/>
                  <a:pt x="259" y="296"/>
                </a:cubicBezTo>
                <a:cubicBezTo>
                  <a:pt x="261" y="295"/>
                  <a:pt x="264" y="294"/>
                  <a:pt x="267" y="293"/>
                </a:cubicBezTo>
                <a:cubicBezTo>
                  <a:pt x="265" y="290"/>
                  <a:pt x="265" y="290"/>
                  <a:pt x="265" y="290"/>
                </a:cubicBezTo>
                <a:cubicBezTo>
                  <a:pt x="263" y="291"/>
                  <a:pt x="260" y="291"/>
                  <a:pt x="258" y="292"/>
                </a:cubicBezTo>
                <a:close/>
                <a:moveTo>
                  <a:pt x="210" y="296"/>
                </a:moveTo>
                <a:cubicBezTo>
                  <a:pt x="218" y="296"/>
                  <a:pt x="218" y="296"/>
                  <a:pt x="218" y="296"/>
                </a:cubicBezTo>
                <a:cubicBezTo>
                  <a:pt x="218" y="292"/>
                  <a:pt x="218" y="292"/>
                  <a:pt x="218" y="292"/>
                </a:cubicBezTo>
                <a:cubicBezTo>
                  <a:pt x="210" y="292"/>
                  <a:pt x="210" y="292"/>
                  <a:pt x="210" y="292"/>
                </a:cubicBezTo>
                <a:lnTo>
                  <a:pt x="210" y="296"/>
                </a:lnTo>
                <a:close/>
                <a:moveTo>
                  <a:pt x="179" y="296"/>
                </a:moveTo>
                <a:cubicBezTo>
                  <a:pt x="187" y="296"/>
                  <a:pt x="187" y="296"/>
                  <a:pt x="187" y="296"/>
                </a:cubicBezTo>
                <a:cubicBezTo>
                  <a:pt x="187" y="292"/>
                  <a:pt x="187" y="292"/>
                  <a:pt x="187" y="292"/>
                </a:cubicBezTo>
                <a:cubicBezTo>
                  <a:pt x="179" y="292"/>
                  <a:pt x="179" y="292"/>
                  <a:pt x="179" y="292"/>
                </a:cubicBezTo>
                <a:lnTo>
                  <a:pt x="179" y="296"/>
                </a:lnTo>
                <a:close/>
                <a:moveTo>
                  <a:pt x="163" y="296"/>
                </a:moveTo>
                <a:cubicBezTo>
                  <a:pt x="171" y="296"/>
                  <a:pt x="171" y="296"/>
                  <a:pt x="171" y="296"/>
                </a:cubicBezTo>
                <a:cubicBezTo>
                  <a:pt x="171" y="292"/>
                  <a:pt x="171" y="292"/>
                  <a:pt x="171" y="292"/>
                </a:cubicBezTo>
                <a:cubicBezTo>
                  <a:pt x="163" y="292"/>
                  <a:pt x="163" y="292"/>
                  <a:pt x="163" y="292"/>
                </a:cubicBezTo>
                <a:lnTo>
                  <a:pt x="163" y="296"/>
                </a:lnTo>
                <a:close/>
                <a:moveTo>
                  <a:pt x="147" y="296"/>
                </a:moveTo>
                <a:cubicBezTo>
                  <a:pt x="155" y="296"/>
                  <a:pt x="155" y="296"/>
                  <a:pt x="155" y="296"/>
                </a:cubicBezTo>
                <a:cubicBezTo>
                  <a:pt x="155" y="292"/>
                  <a:pt x="155" y="292"/>
                  <a:pt x="155" y="292"/>
                </a:cubicBezTo>
                <a:cubicBezTo>
                  <a:pt x="147" y="292"/>
                  <a:pt x="147" y="292"/>
                  <a:pt x="147" y="292"/>
                </a:cubicBezTo>
                <a:lnTo>
                  <a:pt x="147" y="296"/>
                </a:lnTo>
                <a:close/>
                <a:moveTo>
                  <a:pt x="195" y="296"/>
                </a:moveTo>
                <a:cubicBezTo>
                  <a:pt x="203" y="296"/>
                  <a:pt x="203" y="296"/>
                  <a:pt x="203" y="296"/>
                </a:cubicBezTo>
                <a:cubicBezTo>
                  <a:pt x="203" y="292"/>
                  <a:pt x="203" y="292"/>
                  <a:pt x="203" y="292"/>
                </a:cubicBezTo>
                <a:cubicBezTo>
                  <a:pt x="195" y="292"/>
                  <a:pt x="195" y="292"/>
                  <a:pt x="195" y="292"/>
                </a:cubicBezTo>
                <a:lnTo>
                  <a:pt x="195" y="296"/>
                </a:lnTo>
                <a:close/>
                <a:moveTo>
                  <a:pt x="131" y="296"/>
                </a:moveTo>
                <a:cubicBezTo>
                  <a:pt x="139" y="296"/>
                  <a:pt x="139" y="296"/>
                  <a:pt x="139" y="296"/>
                </a:cubicBezTo>
                <a:cubicBezTo>
                  <a:pt x="139" y="292"/>
                  <a:pt x="139" y="292"/>
                  <a:pt x="139" y="292"/>
                </a:cubicBezTo>
                <a:cubicBezTo>
                  <a:pt x="131" y="292"/>
                  <a:pt x="131" y="292"/>
                  <a:pt x="131" y="292"/>
                </a:cubicBezTo>
                <a:lnTo>
                  <a:pt x="131" y="296"/>
                </a:lnTo>
                <a:close/>
                <a:moveTo>
                  <a:pt x="272" y="286"/>
                </a:moveTo>
                <a:cubicBezTo>
                  <a:pt x="274" y="289"/>
                  <a:pt x="274" y="289"/>
                  <a:pt x="274" y="289"/>
                </a:cubicBezTo>
                <a:cubicBezTo>
                  <a:pt x="276" y="288"/>
                  <a:pt x="279" y="286"/>
                  <a:pt x="281" y="284"/>
                </a:cubicBezTo>
                <a:cubicBezTo>
                  <a:pt x="278" y="281"/>
                  <a:pt x="278" y="281"/>
                  <a:pt x="278" y="281"/>
                </a:cubicBezTo>
                <a:cubicBezTo>
                  <a:pt x="276" y="283"/>
                  <a:pt x="274" y="285"/>
                  <a:pt x="272" y="286"/>
                </a:cubicBezTo>
                <a:close/>
                <a:moveTo>
                  <a:pt x="289" y="214"/>
                </a:moveTo>
                <a:cubicBezTo>
                  <a:pt x="293" y="214"/>
                  <a:pt x="293" y="214"/>
                  <a:pt x="293" y="214"/>
                </a:cubicBezTo>
                <a:cubicBezTo>
                  <a:pt x="293" y="206"/>
                  <a:pt x="293" y="206"/>
                  <a:pt x="293" y="206"/>
                </a:cubicBezTo>
                <a:cubicBezTo>
                  <a:pt x="289" y="206"/>
                  <a:pt x="289" y="206"/>
                  <a:pt x="289" y="206"/>
                </a:cubicBezTo>
                <a:lnTo>
                  <a:pt x="289" y="214"/>
                </a:lnTo>
                <a:close/>
                <a:moveTo>
                  <a:pt x="289" y="182"/>
                </a:moveTo>
                <a:cubicBezTo>
                  <a:pt x="293" y="182"/>
                  <a:pt x="293" y="182"/>
                  <a:pt x="293" y="182"/>
                </a:cubicBezTo>
                <a:cubicBezTo>
                  <a:pt x="293" y="175"/>
                  <a:pt x="293" y="175"/>
                  <a:pt x="293" y="175"/>
                </a:cubicBezTo>
                <a:cubicBezTo>
                  <a:pt x="289" y="175"/>
                  <a:pt x="289" y="175"/>
                  <a:pt x="289" y="175"/>
                </a:cubicBezTo>
                <a:lnTo>
                  <a:pt x="289" y="182"/>
                </a:lnTo>
                <a:close/>
                <a:moveTo>
                  <a:pt x="289" y="198"/>
                </a:moveTo>
                <a:cubicBezTo>
                  <a:pt x="293" y="198"/>
                  <a:pt x="293" y="198"/>
                  <a:pt x="293" y="198"/>
                </a:cubicBezTo>
                <a:cubicBezTo>
                  <a:pt x="293" y="190"/>
                  <a:pt x="293" y="190"/>
                  <a:pt x="293" y="190"/>
                </a:cubicBezTo>
                <a:cubicBezTo>
                  <a:pt x="289" y="190"/>
                  <a:pt x="289" y="190"/>
                  <a:pt x="289" y="190"/>
                </a:cubicBezTo>
                <a:lnTo>
                  <a:pt x="289" y="198"/>
                </a:lnTo>
                <a:close/>
                <a:moveTo>
                  <a:pt x="283" y="111"/>
                </a:moveTo>
                <a:cubicBezTo>
                  <a:pt x="279" y="113"/>
                  <a:pt x="279" y="113"/>
                  <a:pt x="279" y="113"/>
                </a:cubicBezTo>
                <a:cubicBezTo>
                  <a:pt x="280" y="115"/>
                  <a:pt x="281" y="118"/>
                  <a:pt x="282" y="120"/>
                </a:cubicBezTo>
                <a:cubicBezTo>
                  <a:pt x="285" y="119"/>
                  <a:pt x="285" y="119"/>
                  <a:pt x="285" y="119"/>
                </a:cubicBezTo>
                <a:cubicBezTo>
                  <a:pt x="285" y="116"/>
                  <a:pt x="284" y="114"/>
                  <a:pt x="283" y="111"/>
                </a:cubicBezTo>
                <a:close/>
                <a:moveTo>
                  <a:pt x="293" y="158"/>
                </a:moveTo>
                <a:cubicBezTo>
                  <a:pt x="289" y="159"/>
                  <a:pt x="289" y="159"/>
                  <a:pt x="289" y="159"/>
                </a:cubicBezTo>
                <a:cubicBezTo>
                  <a:pt x="289" y="161"/>
                  <a:pt x="289" y="163"/>
                  <a:pt x="289" y="166"/>
                </a:cubicBezTo>
                <a:cubicBezTo>
                  <a:pt x="289" y="167"/>
                  <a:pt x="289" y="167"/>
                  <a:pt x="289" y="167"/>
                </a:cubicBezTo>
                <a:cubicBezTo>
                  <a:pt x="293" y="167"/>
                  <a:pt x="293" y="167"/>
                  <a:pt x="293" y="167"/>
                </a:cubicBezTo>
                <a:cubicBezTo>
                  <a:pt x="293" y="166"/>
                  <a:pt x="293" y="166"/>
                  <a:pt x="293" y="166"/>
                </a:cubicBezTo>
                <a:cubicBezTo>
                  <a:pt x="293" y="163"/>
                  <a:pt x="293" y="161"/>
                  <a:pt x="293" y="158"/>
                </a:cubicBezTo>
                <a:close/>
                <a:moveTo>
                  <a:pt x="283" y="276"/>
                </a:moveTo>
                <a:cubicBezTo>
                  <a:pt x="286" y="278"/>
                  <a:pt x="286" y="278"/>
                  <a:pt x="286" y="278"/>
                </a:cubicBezTo>
                <a:cubicBezTo>
                  <a:pt x="287" y="276"/>
                  <a:pt x="289" y="273"/>
                  <a:pt x="290" y="271"/>
                </a:cubicBezTo>
                <a:cubicBezTo>
                  <a:pt x="286" y="269"/>
                  <a:pt x="286" y="269"/>
                  <a:pt x="286" y="269"/>
                </a:cubicBezTo>
                <a:cubicBezTo>
                  <a:pt x="285" y="271"/>
                  <a:pt x="284" y="274"/>
                  <a:pt x="283" y="276"/>
                </a:cubicBezTo>
                <a:close/>
                <a:moveTo>
                  <a:pt x="288" y="262"/>
                </a:moveTo>
                <a:cubicBezTo>
                  <a:pt x="292" y="263"/>
                  <a:pt x="292" y="263"/>
                  <a:pt x="292" y="263"/>
                </a:cubicBezTo>
                <a:cubicBezTo>
                  <a:pt x="293" y="260"/>
                  <a:pt x="293" y="257"/>
                  <a:pt x="293" y="254"/>
                </a:cubicBezTo>
                <a:cubicBezTo>
                  <a:pt x="293" y="254"/>
                  <a:pt x="293" y="254"/>
                  <a:pt x="293" y="254"/>
                </a:cubicBezTo>
                <a:cubicBezTo>
                  <a:pt x="289" y="254"/>
                  <a:pt x="289" y="254"/>
                  <a:pt x="289" y="254"/>
                </a:cubicBezTo>
                <a:cubicBezTo>
                  <a:pt x="289" y="257"/>
                  <a:pt x="289" y="259"/>
                  <a:pt x="288" y="262"/>
                </a:cubicBezTo>
                <a:close/>
                <a:moveTo>
                  <a:pt x="289" y="230"/>
                </a:moveTo>
                <a:cubicBezTo>
                  <a:pt x="293" y="230"/>
                  <a:pt x="293" y="230"/>
                  <a:pt x="293" y="230"/>
                </a:cubicBezTo>
                <a:cubicBezTo>
                  <a:pt x="293" y="222"/>
                  <a:pt x="293" y="222"/>
                  <a:pt x="293" y="222"/>
                </a:cubicBezTo>
                <a:cubicBezTo>
                  <a:pt x="289" y="222"/>
                  <a:pt x="289" y="222"/>
                  <a:pt x="289" y="222"/>
                </a:cubicBezTo>
                <a:lnTo>
                  <a:pt x="289" y="230"/>
                </a:lnTo>
                <a:close/>
                <a:moveTo>
                  <a:pt x="289" y="246"/>
                </a:moveTo>
                <a:cubicBezTo>
                  <a:pt x="293" y="246"/>
                  <a:pt x="293" y="246"/>
                  <a:pt x="293" y="246"/>
                </a:cubicBezTo>
                <a:cubicBezTo>
                  <a:pt x="293" y="238"/>
                  <a:pt x="293" y="238"/>
                  <a:pt x="293" y="238"/>
                </a:cubicBezTo>
                <a:cubicBezTo>
                  <a:pt x="289" y="238"/>
                  <a:pt x="289" y="238"/>
                  <a:pt x="289" y="238"/>
                </a:cubicBezTo>
                <a:lnTo>
                  <a:pt x="289" y="246"/>
                </a:lnTo>
                <a:close/>
                <a:moveTo>
                  <a:pt x="4" y="119"/>
                </a:moveTo>
                <a:cubicBezTo>
                  <a:pt x="0" y="119"/>
                  <a:pt x="0" y="119"/>
                  <a:pt x="0" y="119"/>
                </a:cubicBezTo>
                <a:cubicBezTo>
                  <a:pt x="0" y="127"/>
                  <a:pt x="0" y="127"/>
                  <a:pt x="0" y="127"/>
                </a:cubicBezTo>
                <a:cubicBezTo>
                  <a:pt x="4" y="127"/>
                  <a:pt x="4" y="127"/>
                  <a:pt x="4" y="127"/>
                </a:cubicBezTo>
                <a:lnTo>
                  <a:pt x="4" y="119"/>
                </a:lnTo>
                <a:close/>
                <a:moveTo>
                  <a:pt x="4" y="215"/>
                </a:moveTo>
                <a:cubicBezTo>
                  <a:pt x="0" y="215"/>
                  <a:pt x="0" y="215"/>
                  <a:pt x="0" y="215"/>
                </a:cubicBezTo>
                <a:cubicBezTo>
                  <a:pt x="0" y="223"/>
                  <a:pt x="0" y="223"/>
                  <a:pt x="0" y="223"/>
                </a:cubicBezTo>
                <a:cubicBezTo>
                  <a:pt x="4" y="223"/>
                  <a:pt x="4" y="223"/>
                  <a:pt x="4" y="223"/>
                </a:cubicBezTo>
                <a:lnTo>
                  <a:pt x="4" y="215"/>
                </a:lnTo>
                <a:close/>
                <a:moveTo>
                  <a:pt x="115" y="296"/>
                </a:moveTo>
                <a:cubicBezTo>
                  <a:pt x="123" y="296"/>
                  <a:pt x="123" y="296"/>
                  <a:pt x="123" y="296"/>
                </a:cubicBezTo>
                <a:cubicBezTo>
                  <a:pt x="123" y="292"/>
                  <a:pt x="123" y="292"/>
                  <a:pt x="123" y="292"/>
                </a:cubicBezTo>
                <a:cubicBezTo>
                  <a:pt x="115" y="292"/>
                  <a:pt x="115" y="292"/>
                  <a:pt x="115" y="292"/>
                </a:cubicBezTo>
                <a:lnTo>
                  <a:pt x="115" y="296"/>
                </a:lnTo>
                <a:close/>
                <a:moveTo>
                  <a:pt x="4" y="247"/>
                </a:moveTo>
                <a:cubicBezTo>
                  <a:pt x="0" y="247"/>
                  <a:pt x="0" y="247"/>
                  <a:pt x="0" y="247"/>
                </a:cubicBezTo>
                <a:cubicBezTo>
                  <a:pt x="0" y="255"/>
                  <a:pt x="0" y="255"/>
                  <a:pt x="0" y="255"/>
                </a:cubicBezTo>
                <a:cubicBezTo>
                  <a:pt x="4" y="255"/>
                  <a:pt x="4" y="255"/>
                  <a:pt x="4" y="255"/>
                </a:cubicBezTo>
                <a:lnTo>
                  <a:pt x="4" y="247"/>
                </a:lnTo>
                <a:close/>
                <a:moveTo>
                  <a:pt x="4" y="231"/>
                </a:moveTo>
                <a:cubicBezTo>
                  <a:pt x="0" y="231"/>
                  <a:pt x="0" y="231"/>
                  <a:pt x="0" y="231"/>
                </a:cubicBezTo>
                <a:cubicBezTo>
                  <a:pt x="0" y="239"/>
                  <a:pt x="0" y="239"/>
                  <a:pt x="0" y="239"/>
                </a:cubicBezTo>
                <a:cubicBezTo>
                  <a:pt x="4" y="239"/>
                  <a:pt x="4" y="239"/>
                  <a:pt x="4" y="239"/>
                </a:cubicBezTo>
                <a:lnTo>
                  <a:pt x="4" y="231"/>
                </a:lnTo>
                <a:close/>
                <a:moveTo>
                  <a:pt x="4" y="183"/>
                </a:moveTo>
                <a:cubicBezTo>
                  <a:pt x="0" y="183"/>
                  <a:pt x="0" y="183"/>
                  <a:pt x="0" y="183"/>
                </a:cubicBezTo>
                <a:cubicBezTo>
                  <a:pt x="0" y="191"/>
                  <a:pt x="0" y="191"/>
                  <a:pt x="0" y="191"/>
                </a:cubicBezTo>
                <a:cubicBezTo>
                  <a:pt x="4" y="191"/>
                  <a:pt x="4" y="191"/>
                  <a:pt x="4" y="191"/>
                </a:cubicBezTo>
                <a:lnTo>
                  <a:pt x="4" y="183"/>
                </a:lnTo>
                <a:close/>
                <a:moveTo>
                  <a:pt x="4" y="135"/>
                </a:moveTo>
                <a:cubicBezTo>
                  <a:pt x="0" y="135"/>
                  <a:pt x="0" y="135"/>
                  <a:pt x="0" y="135"/>
                </a:cubicBezTo>
                <a:cubicBezTo>
                  <a:pt x="0" y="143"/>
                  <a:pt x="0" y="143"/>
                  <a:pt x="0" y="143"/>
                </a:cubicBezTo>
                <a:cubicBezTo>
                  <a:pt x="4" y="143"/>
                  <a:pt x="4" y="143"/>
                  <a:pt x="4" y="143"/>
                </a:cubicBezTo>
                <a:lnTo>
                  <a:pt x="4" y="135"/>
                </a:lnTo>
                <a:close/>
                <a:moveTo>
                  <a:pt x="4" y="104"/>
                </a:moveTo>
                <a:cubicBezTo>
                  <a:pt x="0" y="104"/>
                  <a:pt x="0" y="104"/>
                  <a:pt x="0" y="104"/>
                </a:cubicBezTo>
                <a:cubicBezTo>
                  <a:pt x="0" y="112"/>
                  <a:pt x="0" y="112"/>
                  <a:pt x="0" y="112"/>
                </a:cubicBezTo>
                <a:cubicBezTo>
                  <a:pt x="4" y="112"/>
                  <a:pt x="4" y="112"/>
                  <a:pt x="4" y="112"/>
                </a:cubicBezTo>
                <a:lnTo>
                  <a:pt x="4" y="104"/>
                </a:lnTo>
                <a:close/>
                <a:moveTo>
                  <a:pt x="4" y="167"/>
                </a:moveTo>
                <a:cubicBezTo>
                  <a:pt x="0" y="167"/>
                  <a:pt x="0" y="167"/>
                  <a:pt x="0" y="167"/>
                </a:cubicBezTo>
                <a:cubicBezTo>
                  <a:pt x="0" y="175"/>
                  <a:pt x="0" y="175"/>
                  <a:pt x="0" y="175"/>
                </a:cubicBezTo>
                <a:cubicBezTo>
                  <a:pt x="4" y="175"/>
                  <a:pt x="4" y="175"/>
                  <a:pt x="4" y="175"/>
                </a:cubicBezTo>
                <a:lnTo>
                  <a:pt x="4" y="167"/>
                </a:lnTo>
                <a:close/>
                <a:moveTo>
                  <a:pt x="4" y="151"/>
                </a:moveTo>
                <a:cubicBezTo>
                  <a:pt x="0" y="151"/>
                  <a:pt x="0" y="151"/>
                  <a:pt x="0" y="151"/>
                </a:cubicBezTo>
                <a:cubicBezTo>
                  <a:pt x="0" y="159"/>
                  <a:pt x="0" y="159"/>
                  <a:pt x="0" y="159"/>
                </a:cubicBezTo>
                <a:cubicBezTo>
                  <a:pt x="4" y="159"/>
                  <a:pt x="4" y="159"/>
                  <a:pt x="4" y="159"/>
                </a:cubicBezTo>
                <a:lnTo>
                  <a:pt x="4" y="151"/>
                </a:lnTo>
                <a:close/>
                <a:moveTo>
                  <a:pt x="4" y="199"/>
                </a:moveTo>
                <a:cubicBezTo>
                  <a:pt x="0" y="199"/>
                  <a:pt x="0" y="199"/>
                  <a:pt x="0" y="199"/>
                </a:cubicBezTo>
                <a:cubicBezTo>
                  <a:pt x="0" y="207"/>
                  <a:pt x="0" y="207"/>
                  <a:pt x="0" y="207"/>
                </a:cubicBezTo>
                <a:cubicBezTo>
                  <a:pt x="4" y="207"/>
                  <a:pt x="4" y="207"/>
                  <a:pt x="4" y="207"/>
                </a:cubicBezTo>
                <a:lnTo>
                  <a:pt x="4" y="199"/>
                </a:lnTo>
                <a:close/>
                <a:moveTo>
                  <a:pt x="51" y="296"/>
                </a:moveTo>
                <a:cubicBezTo>
                  <a:pt x="59" y="296"/>
                  <a:pt x="59" y="296"/>
                  <a:pt x="59" y="296"/>
                </a:cubicBezTo>
                <a:cubicBezTo>
                  <a:pt x="59" y="292"/>
                  <a:pt x="59" y="292"/>
                  <a:pt x="59" y="292"/>
                </a:cubicBezTo>
                <a:cubicBezTo>
                  <a:pt x="51" y="292"/>
                  <a:pt x="51" y="292"/>
                  <a:pt x="51" y="292"/>
                </a:cubicBezTo>
                <a:lnTo>
                  <a:pt x="51" y="296"/>
                </a:lnTo>
                <a:close/>
                <a:moveTo>
                  <a:pt x="83" y="296"/>
                </a:moveTo>
                <a:cubicBezTo>
                  <a:pt x="91" y="296"/>
                  <a:pt x="91" y="296"/>
                  <a:pt x="91" y="296"/>
                </a:cubicBezTo>
                <a:cubicBezTo>
                  <a:pt x="91" y="292"/>
                  <a:pt x="91" y="292"/>
                  <a:pt x="91" y="292"/>
                </a:cubicBezTo>
                <a:cubicBezTo>
                  <a:pt x="83" y="292"/>
                  <a:pt x="83" y="292"/>
                  <a:pt x="83" y="292"/>
                </a:cubicBezTo>
                <a:lnTo>
                  <a:pt x="83" y="296"/>
                </a:lnTo>
                <a:close/>
                <a:moveTo>
                  <a:pt x="67" y="296"/>
                </a:moveTo>
                <a:cubicBezTo>
                  <a:pt x="75" y="296"/>
                  <a:pt x="75" y="296"/>
                  <a:pt x="75" y="296"/>
                </a:cubicBezTo>
                <a:cubicBezTo>
                  <a:pt x="75" y="292"/>
                  <a:pt x="75" y="292"/>
                  <a:pt x="75" y="292"/>
                </a:cubicBezTo>
                <a:cubicBezTo>
                  <a:pt x="67" y="292"/>
                  <a:pt x="67" y="292"/>
                  <a:pt x="67" y="292"/>
                </a:cubicBezTo>
                <a:lnTo>
                  <a:pt x="67" y="296"/>
                </a:lnTo>
                <a:close/>
                <a:moveTo>
                  <a:pt x="99" y="296"/>
                </a:moveTo>
                <a:cubicBezTo>
                  <a:pt x="107" y="296"/>
                  <a:pt x="107" y="296"/>
                  <a:pt x="107" y="296"/>
                </a:cubicBezTo>
                <a:cubicBezTo>
                  <a:pt x="107" y="292"/>
                  <a:pt x="107" y="292"/>
                  <a:pt x="107" y="292"/>
                </a:cubicBezTo>
                <a:cubicBezTo>
                  <a:pt x="99" y="292"/>
                  <a:pt x="99" y="292"/>
                  <a:pt x="99" y="292"/>
                </a:cubicBezTo>
                <a:lnTo>
                  <a:pt x="99" y="296"/>
                </a:lnTo>
                <a:close/>
                <a:moveTo>
                  <a:pt x="20" y="290"/>
                </a:moveTo>
                <a:cubicBezTo>
                  <a:pt x="22" y="291"/>
                  <a:pt x="24" y="293"/>
                  <a:pt x="27" y="294"/>
                </a:cubicBezTo>
                <a:cubicBezTo>
                  <a:pt x="28" y="290"/>
                  <a:pt x="28" y="290"/>
                  <a:pt x="28" y="290"/>
                </a:cubicBezTo>
                <a:cubicBezTo>
                  <a:pt x="26" y="289"/>
                  <a:pt x="24" y="288"/>
                  <a:pt x="22" y="286"/>
                </a:cubicBezTo>
                <a:lnTo>
                  <a:pt x="20" y="290"/>
                </a:lnTo>
                <a:close/>
                <a:moveTo>
                  <a:pt x="7" y="278"/>
                </a:moveTo>
                <a:cubicBezTo>
                  <a:pt x="9" y="281"/>
                  <a:pt x="11" y="283"/>
                  <a:pt x="13" y="285"/>
                </a:cubicBezTo>
                <a:cubicBezTo>
                  <a:pt x="16" y="282"/>
                  <a:pt x="16" y="282"/>
                  <a:pt x="16" y="282"/>
                </a:cubicBezTo>
                <a:cubicBezTo>
                  <a:pt x="14" y="280"/>
                  <a:pt x="12" y="278"/>
                  <a:pt x="11" y="276"/>
                </a:cubicBezTo>
                <a:lnTo>
                  <a:pt x="7" y="278"/>
                </a:lnTo>
                <a:close/>
                <a:moveTo>
                  <a:pt x="36" y="292"/>
                </a:moveTo>
                <a:cubicBezTo>
                  <a:pt x="35" y="296"/>
                  <a:pt x="35" y="296"/>
                  <a:pt x="35" y="296"/>
                </a:cubicBezTo>
                <a:cubicBezTo>
                  <a:pt x="37" y="296"/>
                  <a:pt x="40" y="296"/>
                  <a:pt x="42" y="296"/>
                </a:cubicBezTo>
                <a:cubicBezTo>
                  <a:pt x="43" y="296"/>
                  <a:pt x="43" y="296"/>
                  <a:pt x="43" y="296"/>
                </a:cubicBezTo>
                <a:cubicBezTo>
                  <a:pt x="43" y="292"/>
                  <a:pt x="43" y="292"/>
                  <a:pt x="43" y="292"/>
                </a:cubicBezTo>
                <a:cubicBezTo>
                  <a:pt x="42" y="292"/>
                  <a:pt x="42" y="292"/>
                  <a:pt x="42" y="292"/>
                </a:cubicBezTo>
                <a:cubicBezTo>
                  <a:pt x="40" y="292"/>
                  <a:pt x="38" y="292"/>
                  <a:pt x="36" y="292"/>
                </a:cubicBezTo>
                <a:close/>
                <a:moveTo>
                  <a:pt x="1" y="263"/>
                </a:moveTo>
                <a:cubicBezTo>
                  <a:pt x="1" y="266"/>
                  <a:pt x="2" y="269"/>
                  <a:pt x="3" y="271"/>
                </a:cubicBezTo>
                <a:cubicBezTo>
                  <a:pt x="7" y="269"/>
                  <a:pt x="7" y="269"/>
                  <a:pt x="7" y="269"/>
                </a:cubicBezTo>
                <a:cubicBezTo>
                  <a:pt x="6" y="267"/>
                  <a:pt x="5" y="265"/>
                  <a:pt x="5" y="262"/>
                </a:cubicBezTo>
                <a:lnTo>
                  <a:pt x="1" y="263"/>
                </a:ln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35" name="Freeform 6"/>
          <p:cNvSpPr>
            <a:spLocks noChangeAspect="1" noEditPoints="1"/>
          </p:cNvSpPr>
          <p:nvPr/>
        </p:nvSpPr>
        <p:spPr bwMode="auto">
          <a:xfrm>
            <a:off x="6705443" y="2579193"/>
            <a:ext cx="442311" cy="581451"/>
          </a:xfrm>
          <a:custGeom>
            <a:avLst/>
            <a:gdLst>
              <a:gd name="T0" fmla="*/ 16 w 199"/>
              <a:gd name="T1" fmla="*/ 212 h 262"/>
              <a:gd name="T2" fmla="*/ 171 w 199"/>
              <a:gd name="T3" fmla="*/ 238 h 262"/>
              <a:gd name="T4" fmla="*/ 171 w 199"/>
              <a:gd name="T5" fmla="*/ 200 h 262"/>
              <a:gd name="T6" fmla="*/ 36 w 199"/>
              <a:gd name="T7" fmla="*/ 219 h 262"/>
              <a:gd name="T8" fmla="*/ 45 w 199"/>
              <a:gd name="T9" fmla="*/ 219 h 262"/>
              <a:gd name="T10" fmla="*/ 96 w 199"/>
              <a:gd name="T11" fmla="*/ 223 h 262"/>
              <a:gd name="T12" fmla="*/ 162 w 199"/>
              <a:gd name="T13" fmla="*/ 215 h 262"/>
              <a:gd name="T14" fmla="*/ 171 w 199"/>
              <a:gd name="T15" fmla="*/ 65 h 262"/>
              <a:gd name="T16" fmla="*/ 16 w 199"/>
              <a:gd name="T17" fmla="*/ 91 h 262"/>
              <a:gd name="T18" fmla="*/ 183 w 199"/>
              <a:gd name="T19" fmla="*/ 91 h 262"/>
              <a:gd name="T20" fmla="*/ 41 w 199"/>
              <a:gd name="T21" fmla="*/ 88 h 262"/>
              <a:gd name="T22" fmla="*/ 40 w 199"/>
              <a:gd name="T23" fmla="*/ 80 h 262"/>
              <a:gd name="T24" fmla="*/ 41 w 199"/>
              <a:gd name="T25" fmla="*/ 88 h 262"/>
              <a:gd name="T26" fmla="*/ 92 w 199"/>
              <a:gd name="T27" fmla="*/ 84 h 262"/>
              <a:gd name="T28" fmla="*/ 166 w 199"/>
              <a:gd name="T29" fmla="*/ 84 h 262"/>
              <a:gd name="T30" fmla="*/ 27 w 199"/>
              <a:gd name="T31" fmla="*/ 0 h 262"/>
              <a:gd name="T32" fmla="*/ 18 w 199"/>
              <a:gd name="T33" fmla="*/ 253 h 262"/>
              <a:gd name="T34" fmla="*/ 63 w 199"/>
              <a:gd name="T35" fmla="*/ 255 h 262"/>
              <a:gd name="T36" fmla="*/ 177 w 199"/>
              <a:gd name="T37" fmla="*/ 262 h 262"/>
              <a:gd name="T38" fmla="*/ 199 w 199"/>
              <a:gd name="T39" fmla="*/ 27 h 262"/>
              <a:gd name="T40" fmla="*/ 172 w 199"/>
              <a:gd name="T41" fmla="*/ 249 h 262"/>
              <a:gd name="T42" fmla="*/ 6 w 199"/>
              <a:gd name="T43" fmla="*/ 27 h 262"/>
              <a:gd name="T44" fmla="*/ 193 w 199"/>
              <a:gd name="T45" fmla="*/ 27 h 262"/>
              <a:gd name="T46" fmla="*/ 28 w 199"/>
              <a:gd name="T47" fmla="*/ 20 h 262"/>
              <a:gd name="T48" fmla="*/ 28 w 199"/>
              <a:gd name="T49" fmla="*/ 58 h 262"/>
              <a:gd name="T50" fmla="*/ 183 w 199"/>
              <a:gd name="T51" fmla="*/ 32 h 262"/>
              <a:gd name="T52" fmla="*/ 40 w 199"/>
              <a:gd name="T53" fmla="*/ 43 h 262"/>
              <a:gd name="T54" fmla="*/ 41 w 199"/>
              <a:gd name="T55" fmla="*/ 35 h 262"/>
              <a:gd name="T56" fmla="*/ 162 w 199"/>
              <a:gd name="T57" fmla="*/ 43 h 262"/>
              <a:gd name="T58" fmla="*/ 96 w 199"/>
              <a:gd name="T59" fmla="*/ 35 h 262"/>
              <a:gd name="T60" fmla="*/ 162 w 199"/>
              <a:gd name="T61" fmla="*/ 43 h 262"/>
              <a:gd name="T62" fmla="*/ 16 w 199"/>
              <a:gd name="T63" fmla="*/ 122 h 262"/>
              <a:gd name="T64" fmla="*/ 171 w 199"/>
              <a:gd name="T65" fmla="*/ 148 h 262"/>
              <a:gd name="T66" fmla="*/ 171 w 199"/>
              <a:gd name="T67" fmla="*/ 110 h 262"/>
              <a:gd name="T68" fmla="*/ 36 w 199"/>
              <a:gd name="T69" fmla="*/ 129 h 262"/>
              <a:gd name="T70" fmla="*/ 45 w 199"/>
              <a:gd name="T71" fmla="*/ 129 h 262"/>
              <a:gd name="T72" fmla="*/ 96 w 199"/>
              <a:gd name="T73" fmla="*/ 133 h 262"/>
              <a:gd name="T74" fmla="*/ 162 w 199"/>
              <a:gd name="T75" fmla="*/ 125 h 262"/>
              <a:gd name="T76" fmla="*/ 171 w 199"/>
              <a:gd name="T77" fmla="*/ 155 h 262"/>
              <a:gd name="T78" fmla="*/ 16 w 199"/>
              <a:gd name="T79" fmla="*/ 181 h 262"/>
              <a:gd name="T80" fmla="*/ 183 w 199"/>
              <a:gd name="T81" fmla="*/ 181 h 262"/>
              <a:gd name="T82" fmla="*/ 41 w 199"/>
              <a:gd name="T83" fmla="*/ 178 h 262"/>
              <a:gd name="T84" fmla="*/ 40 w 199"/>
              <a:gd name="T85" fmla="*/ 170 h 262"/>
              <a:gd name="T86" fmla="*/ 41 w 199"/>
              <a:gd name="T87" fmla="*/ 178 h 262"/>
              <a:gd name="T88" fmla="*/ 92 w 199"/>
              <a:gd name="T89" fmla="*/ 174 h 262"/>
              <a:gd name="T90" fmla="*/ 166 w 199"/>
              <a:gd name="T91" fmla="*/ 17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9" h="262">
                <a:moveTo>
                  <a:pt x="171" y="200"/>
                </a:moveTo>
                <a:cubicBezTo>
                  <a:pt x="28" y="200"/>
                  <a:pt x="28" y="200"/>
                  <a:pt x="28" y="200"/>
                </a:cubicBezTo>
                <a:cubicBezTo>
                  <a:pt x="22" y="200"/>
                  <a:pt x="16" y="206"/>
                  <a:pt x="16" y="212"/>
                </a:cubicBezTo>
                <a:cubicBezTo>
                  <a:pt x="16" y="226"/>
                  <a:pt x="16" y="226"/>
                  <a:pt x="16" y="226"/>
                </a:cubicBezTo>
                <a:cubicBezTo>
                  <a:pt x="16" y="233"/>
                  <a:pt x="22" y="238"/>
                  <a:pt x="28" y="238"/>
                </a:cubicBezTo>
                <a:cubicBezTo>
                  <a:pt x="171" y="238"/>
                  <a:pt x="171" y="238"/>
                  <a:pt x="171" y="238"/>
                </a:cubicBezTo>
                <a:cubicBezTo>
                  <a:pt x="178" y="238"/>
                  <a:pt x="183" y="233"/>
                  <a:pt x="183" y="226"/>
                </a:cubicBezTo>
                <a:cubicBezTo>
                  <a:pt x="183" y="212"/>
                  <a:pt x="183" y="212"/>
                  <a:pt x="183" y="212"/>
                </a:cubicBezTo>
                <a:cubicBezTo>
                  <a:pt x="183" y="206"/>
                  <a:pt x="178" y="200"/>
                  <a:pt x="171" y="200"/>
                </a:cubicBezTo>
                <a:close/>
                <a:moveTo>
                  <a:pt x="41" y="223"/>
                </a:moveTo>
                <a:cubicBezTo>
                  <a:pt x="40" y="223"/>
                  <a:pt x="40" y="223"/>
                  <a:pt x="40" y="223"/>
                </a:cubicBezTo>
                <a:cubicBezTo>
                  <a:pt x="38" y="223"/>
                  <a:pt x="36" y="221"/>
                  <a:pt x="36" y="219"/>
                </a:cubicBezTo>
                <a:cubicBezTo>
                  <a:pt x="36" y="217"/>
                  <a:pt x="38" y="215"/>
                  <a:pt x="40" y="215"/>
                </a:cubicBezTo>
                <a:cubicBezTo>
                  <a:pt x="41" y="215"/>
                  <a:pt x="41" y="215"/>
                  <a:pt x="41" y="215"/>
                </a:cubicBezTo>
                <a:cubicBezTo>
                  <a:pt x="43" y="215"/>
                  <a:pt x="45" y="217"/>
                  <a:pt x="45" y="219"/>
                </a:cubicBezTo>
                <a:cubicBezTo>
                  <a:pt x="45" y="221"/>
                  <a:pt x="43" y="223"/>
                  <a:pt x="41" y="223"/>
                </a:cubicBezTo>
                <a:close/>
                <a:moveTo>
                  <a:pt x="162" y="223"/>
                </a:moveTo>
                <a:cubicBezTo>
                  <a:pt x="96" y="223"/>
                  <a:pt x="96" y="223"/>
                  <a:pt x="96" y="223"/>
                </a:cubicBezTo>
                <a:cubicBezTo>
                  <a:pt x="94" y="223"/>
                  <a:pt x="92" y="221"/>
                  <a:pt x="92" y="219"/>
                </a:cubicBezTo>
                <a:cubicBezTo>
                  <a:pt x="92" y="217"/>
                  <a:pt x="94" y="215"/>
                  <a:pt x="96" y="215"/>
                </a:cubicBezTo>
                <a:cubicBezTo>
                  <a:pt x="162" y="215"/>
                  <a:pt x="162" y="215"/>
                  <a:pt x="162" y="215"/>
                </a:cubicBezTo>
                <a:cubicBezTo>
                  <a:pt x="165" y="215"/>
                  <a:pt x="166" y="217"/>
                  <a:pt x="166" y="219"/>
                </a:cubicBezTo>
                <a:cubicBezTo>
                  <a:pt x="166" y="221"/>
                  <a:pt x="165" y="223"/>
                  <a:pt x="162" y="223"/>
                </a:cubicBezTo>
                <a:close/>
                <a:moveTo>
                  <a:pt x="171" y="65"/>
                </a:moveTo>
                <a:cubicBezTo>
                  <a:pt x="28" y="65"/>
                  <a:pt x="28" y="65"/>
                  <a:pt x="28" y="65"/>
                </a:cubicBezTo>
                <a:cubicBezTo>
                  <a:pt x="22" y="65"/>
                  <a:pt x="16" y="71"/>
                  <a:pt x="16" y="77"/>
                </a:cubicBezTo>
                <a:cubicBezTo>
                  <a:pt x="16" y="91"/>
                  <a:pt x="16" y="91"/>
                  <a:pt x="16" y="91"/>
                </a:cubicBezTo>
                <a:cubicBezTo>
                  <a:pt x="16" y="98"/>
                  <a:pt x="22" y="103"/>
                  <a:pt x="28" y="103"/>
                </a:cubicBezTo>
                <a:cubicBezTo>
                  <a:pt x="171" y="103"/>
                  <a:pt x="171" y="103"/>
                  <a:pt x="171" y="103"/>
                </a:cubicBezTo>
                <a:cubicBezTo>
                  <a:pt x="178" y="103"/>
                  <a:pt x="183" y="98"/>
                  <a:pt x="183" y="91"/>
                </a:cubicBezTo>
                <a:cubicBezTo>
                  <a:pt x="183" y="77"/>
                  <a:pt x="183" y="77"/>
                  <a:pt x="183" y="77"/>
                </a:cubicBezTo>
                <a:cubicBezTo>
                  <a:pt x="183" y="71"/>
                  <a:pt x="178" y="65"/>
                  <a:pt x="171" y="65"/>
                </a:cubicBezTo>
                <a:close/>
                <a:moveTo>
                  <a:pt x="41" y="88"/>
                </a:moveTo>
                <a:cubicBezTo>
                  <a:pt x="40" y="88"/>
                  <a:pt x="40" y="88"/>
                  <a:pt x="40" y="88"/>
                </a:cubicBezTo>
                <a:cubicBezTo>
                  <a:pt x="38" y="88"/>
                  <a:pt x="36" y="86"/>
                  <a:pt x="36" y="84"/>
                </a:cubicBezTo>
                <a:cubicBezTo>
                  <a:pt x="36" y="82"/>
                  <a:pt x="38" y="80"/>
                  <a:pt x="40" y="80"/>
                </a:cubicBezTo>
                <a:cubicBezTo>
                  <a:pt x="41" y="80"/>
                  <a:pt x="41" y="80"/>
                  <a:pt x="41" y="80"/>
                </a:cubicBezTo>
                <a:cubicBezTo>
                  <a:pt x="43" y="80"/>
                  <a:pt x="45" y="82"/>
                  <a:pt x="45" y="84"/>
                </a:cubicBezTo>
                <a:cubicBezTo>
                  <a:pt x="45" y="86"/>
                  <a:pt x="43" y="88"/>
                  <a:pt x="41" y="88"/>
                </a:cubicBezTo>
                <a:close/>
                <a:moveTo>
                  <a:pt x="162" y="88"/>
                </a:moveTo>
                <a:cubicBezTo>
                  <a:pt x="96" y="88"/>
                  <a:pt x="96" y="88"/>
                  <a:pt x="96" y="88"/>
                </a:cubicBezTo>
                <a:cubicBezTo>
                  <a:pt x="94" y="88"/>
                  <a:pt x="92" y="86"/>
                  <a:pt x="92" y="84"/>
                </a:cubicBezTo>
                <a:cubicBezTo>
                  <a:pt x="92" y="82"/>
                  <a:pt x="94" y="80"/>
                  <a:pt x="96" y="80"/>
                </a:cubicBezTo>
                <a:cubicBezTo>
                  <a:pt x="162" y="80"/>
                  <a:pt x="162" y="80"/>
                  <a:pt x="162" y="80"/>
                </a:cubicBezTo>
                <a:cubicBezTo>
                  <a:pt x="165" y="80"/>
                  <a:pt x="166" y="82"/>
                  <a:pt x="166" y="84"/>
                </a:cubicBezTo>
                <a:cubicBezTo>
                  <a:pt x="166" y="86"/>
                  <a:pt x="165" y="88"/>
                  <a:pt x="162" y="88"/>
                </a:cubicBezTo>
                <a:close/>
                <a:moveTo>
                  <a:pt x="172" y="0"/>
                </a:moveTo>
                <a:cubicBezTo>
                  <a:pt x="27" y="0"/>
                  <a:pt x="27" y="0"/>
                  <a:pt x="27" y="0"/>
                </a:cubicBezTo>
                <a:cubicBezTo>
                  <a:pt x="12" y="0"/>
                  <a:pt x="0" y="12"/>
                  <a:pt x="0" y="27"/>
                </a:cubicBezTo>
                <a:cubicBezTo>
                  <a:pt x="0" y="228"/>
                  <a:pt x="0" y="228"/>
                  <a:pt x="0" y="228"/>
                </a:cubicBezTo>
                <a:cubicBezTo>
                  <a:pt x="0" y="240"/>
                  <a:pt x="7" y="249"/>
                  <a:pt x="18" y="253"/>
                </a:cubicBezTo>
                <a:cubicBezTo>
                  <a:pt x="22" y="262"/>
                  <a:pt x="22" y="262"/>
                  <a:pt x="22" y="262"/>
                </a:cubicBezTo>
                <a:cubicBezTo>
                  <a:pt x="59" y="262"/>
                  <a:pt x="59" y="262"/>
                  <a:pt x="59" y="262"/>
                </a:cubicBezTo>
                <a:cubicBezTo>
                  <a:pt x="63" y="255"/>
                  <a:pt x="63" y="255"/>
                  <a:pt x="63" y="255"/>
                </a:cubicBezTo>
                <a:cubicBezTo>
                  <a:pt x="137" y="255"/>
                  <a:pt x="137" y="255"/>
                  <a:pt x="137" y="255"/>
                </a:cubicBezTo>
                <a:cubicBezTo>
                  <a:pt x="140" y="262"/>
                  <a:pt x="140" y="262"/>
                  <a:pt x="140" y="262"/>
                </a:cubicBezTo>
                <a:cubicBezTo>
                  <a:pt x="177" y="262"/>
                  <a:pt x="177" y="262"/>
                  <a:pt x="177" y="262"/>
                </a:cubicBezTo>
                <a:cubicBezTo>
                  <a:pt x="182" y="253"/>
                  <a:pt x="182" y="253"/>
                  <a:pt x="182" y="253"/>
                </a:cubicBezTo>
                <a:cubicBezTo>
                  <a:pt x="192" y="249"/>
                  <a:pt x="199" y="240"/>
                  <a:pt x="199" y="228"/>
                </a:cubicBezTo>
                <a:cubicBezTo>
                  <a:pt x="199" y="27"/>
                  <a:pt x="199" y="27"/>
                  <a:pt x="199" y="27"/>
                </a:cubicBezTo>
                <a:cubicBezTo>
                  <a:pt x="199" y="12"/>
                  <a:pt x="187" y="0"/>
                  <a:pt x="172" y="0"/>
                </a:cubicBezTo>
                <a:close/>
                <a:moveTo>
                  <a:pt x="193" y="228"/>
                </a:moveTo>
                <a:cubicBezTo>
                  <a:pt x="193" y="240"/>
                  <a:pt x="184" y="249"/>
                  <a:pt x="172" y="249"/>
                </a:cubicBezTo>
                <a:cubicBezTo>
                  <a:pt x="27" y="249"/>
                  <a:pt x="27" y="249"/>
                  <a:pt x="27" y="249"/>
                </a:cubicBezTo>
                <a:cubicBezTo>
                  <a:pt x="16" y="249"/>
                  <a:pt x="6" y="240"/>
                  <a:pt x="6" y="228"/>
                </a:cubicBezTo>
                <a:cubicBezTo>
                  <a:pt x="6" y="27"/>
                  <a:pt x="6" y="27"/>
                  <a:pt x="6" y="27"/>
                </a:cubicBezTo>
                <a:cubicBezTo>
                  <a:pt x="6" y="15"/>
                  <a:pt x="16" y="6"/>
                  <a:pt x="27" y="6"/>
                </a:cubicBezTo>
                <a:cubicBezTo>
                  <a:pt x="172" y="6"/>
                  <a:pt x="172" y="6"/>
                  <a:pt x="172" y="6"/>
                </a:cubicBezTo>
                <a:cubicBezTo>
                  <a:pt x="184" y="6"/>
                  <a:pt x="193" y="15"/>
                  <a:pt x="193" y="27"/>
                </a:cubicBezTo>
                <a:lnTo>
                  <a:pt x="193" y="228"/>
                </a:lnTo>
                <a:close/>
                <a:moveTo>
                  <a:pt x="171" y="20"/>
                </a:moveTo>
                <a:cubicBezTo>
                  <a:pt x="28" y="20"/>
                  <a:pt x="28" y="20"/>
                  <a:pt x="28" y="20"/>
                </a:cubicBezTo>
                <a:cubicBezTo>
                  <a:pt x="22" y="20"/>
                  <a:pt x="16" y="26"/>
                  <a:pt x="16" y="32"/>
                </a:cubicBezTo>
                <a:cubicBezTo>
                  <a:pt x="16" y="46"/>
                  <a:pt x="16" y="46"/>
                  <a:pt x="16" y="46"/>
                </a:cubicBezTo>
                <a:cubicBezTo>
                  <a:pt x="16" y="53"/>
                  <a:pt x="22" y="58"/>
                  <a:pt x="28" y="58"/>
                </a:cubicBezTo>
                <a:cubicBezTo>
                  <a:pt x="171" y="58"/>
                  <a:pt x="171" y="58"/>
                  <a:pt x="171" y="58"/>
                </a:cubicBezTo>
                <a:cubicBezTo>
                  <a:pt x="178" y="58"/>
                  <a:pt x="183" y="53"/>
                  <a:pt x="183" y="46"/>
                </a:cubicBezTo>
                <a:cubicBezTo>
                  <a:pt x="183" y="32"/>
                  <a:pt x="183" y="32"/>
                  <a:pt x="183" y="32"/>
                </a:cubicBezTo>
                <a:cubicBezTo>
                  <a:pt x="183" y="26"/>
                  <a:pt x="178" y="20"/>
                  <a:pt x="171" y="20"/>
                </a:cubicBezTo>
                <a:close/>
                <a:moveTo>
                  <a:pt x="41" y="43"/>
                </a:moveTo>
                <a:cubicBezTo>
                  <a:pt x="40" y="43"/>
                  <a:pt x="40" y="43"/>
                  <a:pt x="40" y="43"/>
                </a:cubicBezTo>
                <a:cubicBezTo>
                  <a:pt x="38" y="43"/>
                  <a:pt x="36" y="41"/>
                  <a:pt x="36" y="39"/>
                </a:cubicBezTo>
                <a:cubicBezTo>
                  <a:pt x="36" y="37"/>
                  <a:pt x="38" y="35"/>
                  <a:pt x="40" y="35"/>
                </a:cubicBezTo>
                <a:cubicBezTo>
                  <a:pt x="41" y="35"/>
                  <a:pt x="41" y="35"/>
                  <a:pt x="41" y="35"/>
                </a:cubicBezTo>
                <a:cubicBezTo>
                  <a:pt x="43" y="35"/>
                  <a:pt x="45" y="37"/>
                  <a:pt x="45" y="39"/>
                </a:cubicBezTo>
                <a:cubicBezTo>
                  <a:pt x="45" y="41"/>
                  <a:pt x="43" y="43"/>
                  <a:pt x="41" y="43"/>
                </a:cubicBezTo>
                <a:close/>
                <a:moveTo>
                  <a:pt x="162" y="43"/>
                </a:moveTo>
                <a:cubicBezTo>
                  <a:pt x="96" y="43"/>
                  <a:pt x="96" y="43"/>
                  <a:pt x="96" y="43"/>
                </a:cubicBezTo>
                <a:cubicBezTo>
                  <a:pt x="94" y="43"/>
                  <a:pt x="92" y="41"/>
                  <a:pt x="92" y="39"/>
                </a:cubicBezTo>
                <a:cubicBezTo>
                  <a:pt x="92" y="37"/>
                  <a:pt x="94" y="35"/>
                  <a:pt x="96" y="35"/>
                </a:cubicBezTo>
                <a:cubicBezTo>
                  <a:pt x="162" y="35"/>
                  <a:pt x="162" y="35"/>
                  <a:pt x="162" y="35"/>
                </a:cubicBezTo>
                <a:cubicBezTo>
                  <a:pt x="165" y="35"/>
                  <a:pt x="166" y="37"/>
                  <a:pt x="166" y="39"/>
                </a:cubicBezTo>
                <a:cubicBezTo>
                  <a:pt x="166" y="41"/>
                  <a:pt x="165" y="43"/>
                  <a:pt x="162" y="43"/>
                </a:cubicBezTo>
                <a:close/>
                <a:moveTo>
                  <a:pt x="171" y="110"/>
                </a:moveTo>
                <a:cubicBezTo>
                  <a:pt x="28" y="110"/>
                  <a:pt x="28" y="110"/>
                  <a:pt x="28" y="110"/>
                </a:cubicBezTo>
                <a:cubicBezTo>
                  <a:pt x="22" y="110"/>
                  <a:pt x="16" y="116"/>
                  <a:pt x="16" y="122"/>
                </a:cubicBezTo>
                <a:cubicBezTo>
                  <a:pt x="16" y="136"/>
                  <a:pt x="16" y="136"/>
                  <a:pt x="16" y="136"/>
                </a:cubicBezTo>
                <a:cubicBezTo>
                  <a:pt x="16" y="143"/>
                  <a:pt x="22" y="148"/>
                  <a:pt x="28" y="148"/>
                </a:cubicBezTo>
                <a:cubicBezTo>
                  <a:pt x="171" y="148"/>
                  <a:pt x="171" y="148"/>
                  <a:pt x="171" y="148"/>
                </a:cubicBezTo>
                <a:cubicBezTo>
                  <a:pt x="178" y="148"/>
                  <a:pt x="183" y="143"/>
                  <a:pt x="183" y="136"/>
                </a:cubicBezTo>
                <a:cubicBezTo>
                  <a:pt x="183" y="122"/>
                  <a:pt x="183" y="122"/>
                  <a:pt x="183" y="122"/>
                </a:cubicBezTo>
                <a:cubicBezTo>
                  <a:pt x="183" y="116"/>
                  <a:pt x="178" y="110"/>
                  <a:pt x="171" y="110"/>
                </a:cubicBezTo>
                <a:close/>
                <a:moveTo>
                  <a:pt x="41" y="133"/>
                </a:moveTo>
                <a:cubicBezTo>
                  <a:pt x="40" y="133"/>
                  <a:pt x="40" y="133"/>
                  <a:pt x="40" y="133"/>
                </a:cubicBezTo>
                <a:cubicBezTo>
                  <a:pt x="38" y="133"/>
                  <a:pt x="36" y="131"/>
                  <a:pt x="36" y="129"/>
                </a:cubicBezTo>
                <a:cubicBezTo>
                  <a:pt x="36" y="127"/>
                  <a:pt x="38" y="125"/>
                  <a:pt x="40" y="125"/>
                </a:cubicBezTo>
                <a:cubicBezTo>
                  <a:pt x="41" y="125"/>
                  <a:pt x="41" y="125"/>
                  <a:pt x="41" y="125"/>
                </a:cubicBezTo>
                <a:cubicBezTo>
                  <a:pt x="43" y="125"/>
                  <a:pt x="45" y="127"/>
                  <a:pt x="45" y="129"/>
                </a:cubicBezTo>
                <a:cubicBezTo>
                  <a:pt x="45" y="131"/>
                  <a:pt x="43" y="133"/>
                  <a:pt x="41" y="133"/>
                </a:cubicBezTo>
                <a:close/>
                <a:moveTo>
                  <a:pt x="162" y="133"/>
                </a:moveTo>
                <a:cubicBezTo>
                  <a:pt x="96" y="133"/>
                  <a:pt x="96" y="133"/>
                  <a:pt x="96" y="133"/>
                </a:cubicBezTo>
                <a:cubicBezTo>
                  <a:pt x="94" y="133"/>
                  <a:pt x="92" y="131"/>
                  <a:pt x="92" y="129"/>
                </a:cubicBezTo>
                <a:cubicBezTo>
                  <a:pt x="92" y="127"/>
                  <a:pt x="94" y="125"/>
                  <a:pt x="96" y="125"/>
                </a:cubicBezTo>
                <a:cubicBezTo>
                  <a:pt x="162" y="125"/>
                  <a:pt x="162" y="125"/>
                  <a:pt x="162" y="125"/>
                </a:cubicBezTo>
                <a:cubicBezTo>
                  <a:pt x="165" y="125"/>
                  <a:pt x="166" y="127"/>
                  <a:pt x="166" y="129"/>
                </a:cubicBezTo>
                <a:cubicBezTo>
                  <a:pt x="166" y="131"/>
                  <a:pt x="165" y="133"/>
                  <a:pt x="162" y="133"/>
                </a:cubicBezTo>
                <a:close/>
                <a:moveTo>
                  <a:pt x="171" y="155"/>
                </a:moveTo>
                <a:cubicBezTo>
                  <a:pt x="28" y="155"/>
                  <a:pt x="28" y="155"/>
                  <a:pt x="28" y="155"/>
                </a:cubicBezTo>
                <a:cubicBezTo>
                  <a:pt x="22" y="155"/>
                  <a:pt x="16" y="161"/>
                  <a:pt x="16" y="167"/>
                </a:cubicBezTo>
                <a:cubicBezTo>
                  <a:pt x="16" y="181"/>
                  <a:pt x="16" y="181"/>
                  <a:pt x="16" y="181"/>
                </a:cubicBezTo>
                <a:cubicBezTo>
                  <a:pt x="16" y="188"/>
                  <a:pt x="22" y="193"/>
                  <a:pt x="28" y="193"/>
                </a:cubicBezTo>
                <a:cubicBezTo>
                  <a:pt x="171" y="193"/>
                  <a:pt x="171" y="193"/>
                  <a:pt x="171" y="193"/>
                </a:cubicBezTo>
                <a:cubicBezTo>
                  <a:pt x="178" y="193"/>
                  <a:pt x="183" y="188"/>
                  <a:pt x="183" y="181"/>
                </a:cubicBezTo>
                <a:cubicBezTo>
                  <a:pt x="183" y="167"/>
                  <a:pt x="183" y="167"/>
                  <a:pt x="183" y="167"/>
                </a:cubicBezTo>
                <a:cubicBezTo>
                  <a:pt x="183" y="161"/>
                  <a:pt x="178" y="155"/>
                  <a:pt x="171" y="155"/>
                </a:cubicBezTo>
                <a:close/>
                <a:moveTo>
                  <a:pt x="41" y="178"/>
                </a:moveTo>
                <a:cubicBezTo>
                  <a:pt x="40" y="178"/>
                  <a:pt x="40" y="178"/>
                  <a:pt x="40" y="178"/>
                </a:cubicBezTo>
                <a:cubicBezTo>
                  <a:pt x="38" y="178"/>
                  <a:pt x="36" y="176"/>
                  <a:pt x="36" y="174"/>
                </a:cubicBezTo>
                <a:cubicBezTo>
                  <a:pt x="36" y="172"/>
                  <a:pt x="38" y="170"/>
                  <a:pt x="40" y="170"/>
                </a:cubicBezTo>
                <a:cubicBezTo>
                  <a:pt x="41" y="170"/>
                  <a:pt x="41" y="170"/>
                  <a:pt x="41" y="170"/>
                </a:cubicBezTo>
                <a:cubicBezTo>
                  <a:pt x="43" y="170"/>
                  <a:pt x="45" y="172"/>
                  <a:pt x="45" y="174"/>
                </a:cubicBezTo>
                <a:cubicBezTo>
                  <a:pt x="45" y="176"/>
                  <a:pt x="43" y="178"/>
                  <a:pt x="41" y="178"/>
                </a:cubicBezTo>
                <a:close/>
                <a:moveTo>
                  <a:pt x="162" y="178"/>
                </a:moveTo>
                <a:cubicBezTo>
                  <a:pt x="96" y="178"/>
                  <a:pt x="96" y="178"/>
                  <a:pt x="96" y="178"/>
                </a:cubicBezTo>
                <a:cubicBezTo>
                  <a:pt x="94" y="178"/>
                  <a:pt x="92" y="176"/>
                  <a:pt x="92" y="174"/>
                </a:cubicBezTo>
                <a:cubicBezTo>
                  <a:pt x="92" y="172"/>
                  <a:pt x="94" y="170"/>
                  <a:pt x="96" y="170"/>
                </a:cubicBezTo>
                <a:cubicBezTo>
                  <a:pt x="162" y="170"/>
                  <a:pt x="162" y="170"/>
                  <a:pt x="162" y="170"/>
                </a:cubicBezTo>
                <a:cubicBezTo>
                  <a:pt x="165" y="170"/>
                  <a:pt x="166" y="172"/>
                  <a:pt x="166" y="174"/>
                </a:cubicBezTo>
                <a:cubicBezTo>
                  <a:pt x="166" y="176"/>
                  <a:pt x="165" y="178"/>
                  <a:pt x="162" y="178"/>
                </a:cubicBezTo>
                <a:close/>
              </a:path>
            </a:pathLst>
          </a:custGeom>
          <a:solidFill>
            <a:schemeClr val="bg1"/>
          </a:solidFill>
          <a:ln>
            <a:noFill/>
          </a:ln>
        </p:spPr>
        <p:txBody>
          <a:bodyPr vert="horz" wrap="square" lIns="121899" tIns="60949" rIns="121899" bIns="60949" numCol="1" anchor="t" anchorCtr="0" compatLnSpc="1">
            <a:prstTxWarp prst="textNoShape">
              <a:avLst/>
            </a:prstTxWarp>
          </a:bodyPr>
          <a:lstStyle/>
          <a:p>
            <a:endParaRPr lang="en-US"/>
          </a:p>
        </p:txBody>
      </p:sp>
      <p:sp>
        <p:nvSpPr>
          <p:cNvPr id="24" name="Freeform 128"/>
          <p:cNvSpPr>
            <a:spLocks noChangeAspect="1"/>
          </p:cNvSpPr>
          <p:nvPr/>
        </p:nvSpPr>
        <p:spPr bwMode="black">
          <a:xfrm>
            <a:off x="7097892" y="3386591"/>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rapezoid 1"/>
          <p:cNvSpPr/>
          <p:nvPr/>
        </p:nvSpPr>
        <p:spPr bwMode="auto">
          <a:xfrm rot="8419041">
            <a:off x="6915480" y="2911222"/>
            <a:ext cx="549101" cy="678034"/>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9101" h="678034">
                <a:moveTo>
                  <a:pt x="0" y="678034"/>
                </a:moveTo>
                <a:lnTo>
                  <a:pt x="142540" y="0"/>
                </a:lnTo>
                <a:lnTo>
                  <a:pt x="430299" y="0"/>
                </a:lnTo>
                <a:lnTo>
                  <a:pt x="549101" y="643388"/>
                </a:lnTo>
                <a:lnTo>
                  <a:pt x="250203" y="389765"/>
                </a:lnTo>
                <a:lnTo>
                  <a:pt x="0" y="678034"/>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128"/>
          <p:cNvSpPr>
            <a:spLocks noChangeAspect="1"/>
          </p:cNvSpPr>
          <p:nvPr/>
        </p:nvSpPr>
        <p:spPr bwMode="black">
          <a:xfrm>
            <a:off x="10208803" y="3386244"/>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Trapezoid 1"/>
          <p:cNvSpPr/>
          <p:nvPr/>
        </p:nvSpPr>
        <p:spPr bwMode="auto">
          <a:xfrm rot="9184644">
            <a:off x="10107883" y="2917660"/>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pic>
        <p:nvPicPr>
          <p:cNvPr id="70" name="Picture 69" descr="\\MAGNUM\Projects\Microsoft\Cloud Power FY12\Design\ICONS_PNG\Application.png"/>
          <p:cNvPicPr>
            <a:picLocks noChangeAspect="1" noChangeArrowheads="1"/>
          </p:cNvPicPr>
          <p:nvPr/>
        </p:nvPicPr>
        <p:blipFill>
          <a:blip r:embed="rId4" cstate="print">
            <a:lum bright="100000"/>
          </a:blip>
          <a:srcRect/>
          <a:stretch>
            <a:fillRect/>
          </a:stretch>
        </p:blipFill>
        <p:spPr bwMode="auto">
          <a:xfrm>
            <a:off x="8189942" y="2450520"/>
            <a:ext cx="857527" cy="857304"/>
          </a:xfrm>
          <a:prstGeom prst="rect">
            <a:avLst/>
          </a:prstGeom>
          <a:noFill/>
        </p:spPr>
      </p:pic>
      <p:sp>
        <p:nvSpPr>
          <p:cNvPr id="26" name="Freeform 128"/>
          <p:cNvSpPr>
            <a:spLocks noChangeAspect="1"/>
          </p:cNvSpPr>
          <p:nvPr/>
        </p:nvSpPr>
        <p:spPr bwMode="black">
          <a:xfrm>
            <a:off x="8668565" y="3386245"/>
            <a:ext cx="652994" cy="360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Trapezoid 1"/>
          <p:cNvSpPr/>
          <p:nvPr/>
        </p:nvSpPr>
        <p:spPr bwMode="auto">
          <a:xfrm rot="9184644">
            <a:off x="8567645" y="2917661"/>
            <a:ext cx="575091" cy="661425"/>
          </a:xfrm>
          <a:custGeom>
            <a:avLst/>
            <a:gdLst>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0 w 575519"/>
              <a:gd name="connsiteY4"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93050 w 575519"/>
              <a:gd name="connsiteY4" fmla="*/ 636375 h 638732"/>
              <a:gd name="connsiteX5" fmla="*/ 0 w 575519"/>
              <a:gd name="connsiteY5" fmla="*/ 638732 h 638732"/>
              <a:gd name="connsiteX0" fmla="*/ 0 w 575519"/>
              <a:gd name="connsiteY0" fmla="*/ 638732 h 638732"/>
              <a:gd name="connsiteX1" fmla="*/ 143880 w 575519"/>
              <a:gd name="connsiteY1" fmla="*/ 0 h 638732"/>
              <a:gd name="connsiteX2" fmla="*/ 431639 w 575519"/>
              <a:gd name="connsiteY2" fmla="*/ 0 h 638732"/>
              <a:gd name="connsiteX3" fmla="*/ 575519 w 575519"/>
              <a:gd name="connsiteY3" fmla="*/ 638732 h 638732"/>
              <a:gd name="connsiteX4" fmla="*/ 251543 w 575519"/>
              <a:gd name="connsiteY4" fmla="*/ 389765 h 638732"/>
              <a:gd name="connsiteX5" fmla="*/ 0 w 575519"/>
              <a:gd name="connsiteY5" fmla="*/ 638732 h 638732"/>
              <a:gd name="connsiteX0" fmla="*/ 0 w 574179"/>
              <a:gd name="connsiteY0" fmla="*/ 678034 h 678034"/>
              <a:gd name="connsiteX1" fmla="*/ 142540 w 574179"/>
              <a:gd name="connsiteY1" fmla="*/ 0 h 678034"/>
              <a:gd name="connsiteX2" fmla="*/ 430299 w 574179"/>
              <a:gd name="connsiteY2" fmla="*/ 0 h 678034"/>
              <a:gd name="connsiteX3" fmla="*/ 574179 w 574179"/>
              <a:gd name="connsiteY3" fmla="*/ 638732 h 678034"/>
              <a:gd name="connsiteX4" fmla="*/ 250203 w 574179"/>
              <a:gd name="connsiteY4" fmla="*/ 389765 h 678034"/>
              <a:gd name="connsiteX5" fmla="*/ 0 w 574179"/>
              <a:gd name="connsiteY5" fmla="*/ 678034 h 678034"/>
              <a:gd name="connsiteX0" fmla="*/ 0 w 549101"/>
              <a:gd name="connsiteY0" fmla="*/ 678034 h 678034"/>
              <a:gd name="connsiteX1" fmla="*/ 142540 w 549101"/>
              <a:gd name="connsiteY1" fmla="*/ 0 h 678034"/>
              <a:gd name="connsiteX2" fmla="*/ 430299 w 549101"/>
              <a:gd name="connsiteY2" fmla="*/ 0 h 678034"/>
              <a:gd name="connsiteX3" fmla="*/ 549101 w 549101"/>
              <a:gd name="connsiteY3" fmla="*/ 643388 h 678034"/>
              <a:gd name="connsiteX4" fmla="*/ 250203 w 549101"/>
              <a:gd name="connsiteY4" fmla="*/ 389765 h 678034"/>
              <a:gd name="connsiteX5" fmla="*/ 0 w 549101"/>
              <a:gd name="connsiteY5" fmla="*/ 678034 h 678034"/>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282909 w 581807"/>
              <a:gd name="connsiteY4" fmla="*/ 389765 h 661425"/>
              <a:gd name="connsiteX5" fmla="*/ 0 w 581807"/>
              <a:gd name="connsiteY5" fmla="*/ 661425 h 661425"/>
              <a:gd name="connsiteX0" fmla="*/ 0 w 581807"/>
              <a:gd name="connsiteY0" fmla="*/ 661425 h 661425"/>
              <a:gd name="connsiteX1" fmla="*/ 175246 w 581807"/>
              <a:gd name="connsiteY1" fmla="*/ 0 h 661425"/>
              <a:gd name="connsiteX2" fmla="*/ 463005 w 581807"/>
              <a:gd name="connsiteY2" fmla="*/ 0 h 661425"/>
              <a:gd name="connsiteX3" fmla="*/ 581807 w 581807"/>
              <a:gd name="connsiteY3" fmla="*/ 643388 h 661425"/>
              <a:gd name="connsiteX4" fmla="*/ 151795 w 581807"/>
              <a:gd name="connsiteY4" fmla="*/ 370198 h 661425"/>
              <a:gd name="connsiteX5" fmla="*/ 0 w 581807"/>
              <a:gd name="connsiteY5" fmla="*/ 661425 h 661425"/>
              <a:gd name="connsiteX0" fmla="*/ 0 w 575091"/>
              <a:gd name="connsiteY0" fmla="*/ 661425 h 661425"/>
              <a:gd name="connsiteX1" fmla="*/ 175246 w 575091"/>
              <a:gd name="connsiteY1" fmla="*/ 0 h 661425"/>
              <a:gd name="connsiteX2" fmla="*/ 463005 w 575091"/>
              <a:gd name="connsiteY2" fmla="*/ 0 h 661425"/>
              <a:gd name="connsiteX3" fmla="*/ 575091 w 575091"/>
              <a:gd name="connsiteY3" fmla="*/ 592961 h 661425"/>
              <a:gd name="connsiteX4" fmla="*/ 151795 w 575091"/>
              <a:gd name="connsiteY4" fmla="*/ 370198 h 661425"/>
              <a:gd name="connsiteX5" fmla="*/ 0 w 575091"/>
              <a:gd name="connsiteY5" fmla="*/ 661425 h 6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091" h="661425">
                <a:moveTo>
                  <a:pt x="0" y="661425"/>
                </a:moveTo>
                <a:lnTo>
                  <a:pt x="175246" y="0"/>
                </a:lnTo>
                <a:lnTo>
                  <a:pt x="463005" y="0"/>
                </a:lnTo>
                <a:lnTo>
                  <a:pt x="575091" y="592961"/>
                </a:lnTo>
                <a:lnTo>
                  <a:pt x="151795" y="370198"/>
                </a:lnTo>
                <a:lnTo>
                  <a:pt x="0" y="661425"/>
                </a:lnTo>
                <a:close/>
              </a:path>
            </a:pathLst>
          </a:custGeom>
          <a:gradFill>
            <a:gsLst>
              <a:gs pos="0">
                <a:schemeClr val="bg1"/>
              </a:gs>
              <a:gs pos="100000">
                <a:schemeClr val="bg1">
                  <a:alpha val="0"/>
                </a:schemeClr>
              </a:gs>
            </a:gsLst>
            <a:lin ang="162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a:xfrm>
            <a:off x="8480487" y="4241666"/>
            <a:ext cx="733492" cy="372387"/>
          </a:xfrm>
          <a:prstGeom prst="rect">
            <a:avLst/>
          </a:prstGeom>
        </p:spPr>
        <p:txBody>
          <a:bodyPr wrap="none" lIns="121899" tIns="60949" rIns="121899" bIns="60949">
            <a:spAutoFit/>
          </a:bodyPr>
          <a:lstStyle/>
          <a:p>
            <a:pPr defTabSz="914209">
              <a:lnSpc>
                <a:spcPct val="90000"/>
              </a:lnSpc>
              <a:buSzPct val="90000"/>
              <a:defRPr/>
            </a:pPr>
            <a:r>
              <a:rPr lang="en-US" kern="0" dirty="0" err="1">
                <a:gradFill>
                  <a:gsLst>
                    <a:gs pos="85000">
                      <a:srgbClr val="FFFFFF"/>
                    </a:gs>
                    <a:gs pos="0">
                      <a:srgbClr val="FFFFFF"/>
                    </a:gs>
                  </a:gsLst>
                  <a:lin ang="5400000" scaled="0"/>
                </a:gradFill>
              </a:rPr>
              <a:t>PaaS</a:t>
            </a:r>
            <a:endParaRPr lang="en-US" kern="0" dirty="0">
              <a:gradFill>
                <a:gsLst>
                  <a:gs pos="85000">
                    <a:srgbClr val="FFFFFF"/>
                  </a:gs>
                  <a:gs pos="0">
                    <a:srgbClr val="FFFFFF"/>
                  </a:gs>
                </a:gsLst>
                <a:lin ang="5400000" scaled="0"/>
              </a:gradFill>
            </a:endParaRPr>
          </a:p>
        </p:txBody>
      </p:sp>
    </p:spTree>
    <p:extLst>
      <p:ext uri="{BB962C8B-B14F-4D97-AF65-F5344CB8AC3E}">
        <p14:creationId xmlns:p14="http://schemas.microsoft.com/office/powerpoint/2010/main" val="188952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066" y="1189495"/>
            <a:ext cx="11651870" cy="3828197"/>
          </a:xfrm>
          <a:prstGeom prst="rect">
            <a:avLst/>
          </a:prstGeom>
        </p:spPr>
        <p:txBody>
          <a:bodyPr>
            <a:normAutofit lnSpcReduction="10000"/>
          </a:bodyPr>
          <a:lstStyle/>
          <a:p>
            <a:pPr>
              <a:buFont typeface="Arial" panose="020B0604020202020204" pitchFamily="34" charset="0"/>
              <a:buChar char="•"/>
            </a:pPr>
            <a:r>
              <a:rPr lang="en-US" dirty="0" smtClean="0"/>
              <a:t>Windows Supported:</a:t>
            </a:r>
          </a:p>
          <a:p>
            <a:pPr lvl="1">
              <a:buFont typeface="Arial" panose="020B0604020202020204" pitchFamily="34" charset="0"/>
              <a:buChar char="•"/>
            </a:pPr>
            <a:r>
              <a:rPr lang="en-US" dirty="0" smtClean="0"/>
              <a:t>Windows Server 2008 R2</a:t>
            </a:r>
          </a:p>
          <a:p>
            <a:pPr lvl="1">
              <a:buFont typeface="Arial" panose="020B0604020202020204" pitchFamily="34" charset="0"/>
              <a:buChar char="•"/>
            </a:pPr>
            <a:r>
              <a:rPr lang="en-US" dirty="0"/>
              <a:t>Windows </a:t>
            </a:r>
            <a:r>
              <a:rPr lang="en-US" dirty="0" smtClean="0"/>
              <a:t>Server 2012</a:t>
            </a:r>
          </a:p>
          <a:p>
            <a:pPr lvl="1">
              <a:buFont typeface="Arial" panose="020B0604020202020204" pitchFamily="34" charset="0"/>
              <a:buChar char="•"/>
            </a:pPr>
            <a:r>
              <a:rPr lang="en-US" dirty="0"/>
              <a:t>Windows Server </a:t>
            </a:r>
            <a:r>
              <a:rPr lang="en-US" dirty="0" smtClean="0"/>
              <a:t>2012 R2</a:t>
            </a:r>
          </a:p>
          <a:p>
            <a:pPr lvl="1">
              <a:buFont typeface="Arial" panose="020B0604020202020204" pitchFamily="34" charset="0"/>
              <a:buChar char="•"/>
            </a:pPr>
            <a:endParaRPr lang="en-US" dirty="0" smtClean="0"/>
          </a:p>
          <a:p>
            <a:pPr>
              <a:buFont typeface="Arial" panose="020B0604020202020204" pitchFamily="34" charset="0"/>
              <a:buChar char="•"/>
            </a:pPr>
            <a:r>
              <a:rPr lang="en-US" dirty="0" smtClean="0"/>
              <a:t>Investigating Linux Support:</a:t>
            </a:r>
          </a:p>
          <a:p>
            <a:pPr lvl="1">
              <a:buFont typeface="Arial" panose="020B0604020202020204" pitchFamily="34" charset="0"/>
              <a:buChar char="•"/>
            </a:pPr>
            <a:r>
              <a:rPr lang="en-US" dirty="0" smtClean="0"/>
              <a:t>Ubuntu 13.10</a:t>
            </a:r>
          </a:p>
          <a:p>
            <a:pPr lvl="1">
              <a:buFont typeface="Arial" panose="020B0604020202020204" pitchFamily="34" charset="0"/>
              <a:buChar char="•"/>
            </a:pPr>
            <a:r>
              <a:rPr lang="en-US" dirty="0" smtClean="0"/>
              <a:t>Ubuntu 14.04 LTS</a:t>
            </a:r>
            <a:endParaRPr lang="en-US" dirty="0"/>
          </a:p>
        </p:txBody>
      </p:sp>
      <p:sp>
        <p:nvSpPr>
          <p:cNvPr id="3" name="Title 2"/>
          <p:cNvSpPr>
            <a:spLocks noGrp="1"/>
          </p:cNvSpPr>
          <p:nvPr>
            <p:ph type="title"/>
          </p:nvPr>
        </p:nvSpPr>
        <p:spPr/>
        <p:txBody>
          <a:bodyPr/>
          <a:lstStyle/>
          <a:p>
            <a:r>
              <a:rPr lang="en-US" dirty="0" smtClean="0"/>
              <a:t>Azure Files – Client OS Support</a:t>
            </a:r>
            <a:endParaRPr lang="en-US" dirty="0"/>
          </a:p>
        </p:txBody>
      </p:sp>
    </p:spTree>
    <p:extLst>
      <p:ext uri="{BB962C8B-B14F-4D97-AF65-F5344CB8AC3E}">
        <p14:creationId xmlns:p14="http://schemas.microsoft.com/office/powerpoint/2010/main" val="3546704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0066" y="1189814"/>
            <a:ext cx="11651870" cy="3378856"/>
          </a:xfrm>
          <a:prstGeom prst="rect">
            <a:avLst/>
          </a:prstGeom>
        </p:spPr>
        <p:txBody>
          <a:bodyPr>
            <a:normAutofit fontScale="92500" lnSpcReduction="10000"/>
          </a:bodyPr>
          <a:lstStyle/>
          <a:p>
            <a:pPr>
              <a:buFont typeface="Arial" panose="020B0604020202020204" pitchFamily="34" charset="0"/>
              <a:buChar char="•"/>
            </a:pPr>
            <a:r>
              <a:rPr lang="en-US" dirty="0" smtClean="0"/>
              <a:t>Request a token</a:t>
            </a:r>
          </a:p>
          <a:p>
            <a:pPr lvl="1">
              <a:buFont typeface="Arial" panose="020B0604020202020204" pitchFamily="34" charset="0"/>
              <a:buChar char="•"/>
            </a:pPr>
            <a:r>
              <a:rPr lang="en-US" dirty="0" smtClean="0"/>
              <a:t>Tokens will start to be granted in batches by end of May 2014</a:t>
            </a:r>
          </a:p>
          <a:p>
            <a:pPr>
              <a:buFont typeface="Arial" panose="020B0604020202020204" pitchFamily="34" charset="0"/>
              <a:buChar char="•"/>
            </a:pPr>
            <a:r>
              <a:rPr lang="en-US" dirty="0" smtClean="0"/>
              <a:t>Redeem token</a:t>
            </a:r>
          </a:p>
          <a:p>
            <a:pPr lvl="1">
              <a:buFont typeface="Arial" panose="020B0604020202020204" pitchFamily="34" charset="0"/>
              <a:buChar char="•"/>
            </a:pPr>
            <a:r>
              <a:rPr lang="en-US" dirty="0" smtClean="0"/>
              <a:t>Create </a:t>
            </a:r>
            <a:r>
              <a:rPr lang="en-US" dirty="0" smtClean="0">
                <a:solidFill>
                  <a:schemeClr val="tx2"/>
                </a:solidFill>
              </a:rPr>
              <a:t>new</a:t>
            </a:r>
            <a:r>
              <a:rPr lang="en-US" dirty="0" smtClean="0"/>
              <a:t> storage account</a:t>
            </a:r>
          </a:p>
          <a:p>
            <a:pPr lvl="1">
              <a:buFont typeface="Arial" panose="020B0604020202020204" pitchFamily="34" charset="0"/>
              <a:buChar char="•"/>
            </a:pPr>
            <a:r>
              <a:rPr lang="en-US" dirty="0" smtClean="0"/>
              <a:t>Create share (using </a:t>
            </a:r>
            <a:r>
              <a:rPr lang="en-US" dirty="0" err="1" smtClean="0"/>
              <a:t>powershell</a:t>
            </a:r>
            <a:r>
              <a:rPr lang="en-US" dirty="0" smtClean="0"/>
              <a:t>)</a:t>
            </a:r>
          </a:p>
          <a:p>
            <a:pPr lvl="1">
              <a:buFont typeface="Arial" panose="020B0604020202020204" pitchFamily="34" charset="0"/>
              <a:buChar char="•"/>
            </a:pPr>
            <a:r>
              <a:rPr lang="en-US" dirty="0" smtClean="0"/>
              <a:t>Put files into share (</a:t>
            </a:r>
            <a:r>
              <a:rPr lang="en-US" dirty="0" err="1" smtClean="0"/>
              <a:t>azcopy</a:t>
            </a:r>
            <a:r>
              <a:rPr lang="en-US" dirty="0" smtClean="0"/>
              <a:t>)</a:t>
            </a:r>
          </a:p>
          <a:p>
            <a:pPr lvl="1">
              <a:buFont typeface="Arial" panose="020B0604020202020204" pitchFamily="34" charset="0"/>
              <a:buChar char="•"/>
            </a:pPr>
            <a:r>
              <a:rPr lang="en-US" dirty="0" smtClean="0"/>
              <a:t>Connect to share from VM</a:t>
            </a:r>
          </a:p>
        </p:txBody>
      </p:sp>
      <p:sp>
        <p:nvSpPr>
          <p:cNvPr id="2" name="Title 1"/>
          <p:cNvSpPr>
            <a:spLocks noGrp="1"/>
          </p:cNvSpPr>
          <p:nvPr>
            <p:ph type="title"/>
          </p:nvPr>
        </p:nvSpPr>
        <p:spPr/>
        <p:txBody>
          <a:bodyPr/>
          <a:lstStyle/>
          <a:p>
            <a:r>
              <a:rPr lang="en-US" dirty="0" smtClean="0"/>
              <a:t>Azure Files: Getting Started</a:t>
            </a:r>
            <a:endParaRPr lang="en-US" dirty="0"/>
          </a:p>
        </p:txBody>
      </p:sp>
    </p:spTree>
    <p:extLst>
      <p:ext uri="{BB962C8B-B14F-4D97-AF65-F5344CB8AC3E}">
        <p14:creationId xmlns:p14="http://schemas.microsoft.com/office/powerpoint/2010/main" val="16419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Azure Files – Part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7252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Website Served From Azure File Share</a:t>
            </a:r>
            <a:endParaRPr lang="en-US" dirty="0"/>
          </a:p>
        </p:txBody>
      </p:sp>
      <p:sp>
        <p:nvSpPr>
          <p:cNvPr id="4" name="Rectangle 3"/>
          <p:cNvSpPr/>
          <p:nvPr/>
        </p:nvSpPr>
        <p:spPr>
          <a:xfrm>
            <a:off x="4319242" y="2396282"/>
            <a:ext cx="4212555" cy="799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Load Balancer</a:t>
            </a:r>
          </a:p>
        </p:txBody>
      </p:sp>
      <p:sp>
        <p:nvSpPr>
          <p:cNvPr id="8" name="Rectangle 7"/>
          <p:cNvSpPr/>
          <p:nvPr/>
        </p:nvSpPr>
        <p:spPr>
          <a:xfrm>
            <a:off x="5450655"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9" name="Rectangle 8"/>
          <p:cNvSpPr/>
          <p:nvPr/>
        </p:nvSpPr>
        <p:spPr>
          <a:xfrm>
            <a:off x="6633849" y="3612640"/>
            <a:ext cx="914270" cy="91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dirty="0">
                <a:solidFill>
                  <a:srgbClr val="FFFFFF"/>
                </a:solidFill>
              </a:rPr>
              <a:t>Azure VM</a:t>
            </a:r>
          </a:p>
        </p:txBody>
      </p:sp>
      <p:sp>
        <p:nvSpPr>
          <p:cNvPr id="12" name="Cloud 11"/>
          <p:cNvSpPr/>
          <p:nvPr/>
        </p:nvSpPr>
        <p:spPr bwMode="auto">
          <a:xfrm>
            <a:off x="4564206" y="4972626"/>
            <a:ext cx="3628199" cy="1248001"/>
          </a:xfrm>
          <a:prstGeom prst="cloud">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 File Share</a:t>
            </a:r>
          </a:p>
        </p:txBody>
      </p:sp>
      <p:pic>
        <p:nvPicPr>
          <p:cNvPr id="13" name="Picture 2" descr="C:\Program Files (x86)\Microsoft Office\MEDIA\CAGCAT10\j0292020.wmf"/>
          <p:cNvPicPr>
            <a:picLocks noChangeAspect="1" noChangeArrowheads="1"/>
          </p:cNvPicPr>
          <p:nvPr/>
        </p:nvPicPr>
        <p:blipFill>
          <a:blip r:embed="rId2" cstate="print"/>
          <a:srcRect/>
          <a:stretch>
            <a:fillRect/>
          </a:stretch>
        </p:blipFill>
        <p:spPr bwMode="auto">
          <a:xfrm>
            <a:off x="6996549" y="1289147"/>
            <a:ext cx="854111" cy="810653"/>
          </a:xfrm>
          <a:prstGeom prst="rect">
            <a:avLst/>
          </a:prstGeom>
          <a:noFill/>
        </p:spPr>
      </p:pic>
      <p:pic>
        <p:nvPicPr>
          <p:cNvPr id="14" name="Picture 2" descr="C:\Program Files (x86)\Microsoft Office\MEDIA\CAGCAT10\j0292020.wmf"/>
          <p:cNvPicPr>
            <a:picLocks noChangeAspect="1" noChangeArrowheads="1"/>
          </p:cNvPicPr>
          <p:nvPr/>
        </p:nvPicPr>
        <p:blipFill>
          <a:blip r:embed="rId2" cstate="print"/>
          <a:srcRect/>
          <a:stretch>
            <a:fillRect/>
          </a:stretch>
        </p:blipFill>
        <p:spPr bwMode="auto">
          <a:xfrm>
            <a:off x="5234718" y="1285546"/>
            <a:ext cx="854111" cy="810653"/>
          </a:xfrm>
          <a:prstGeom prst="rect">
            <a:avLst/>
          </a:prstGeom>
          <a:noFill/>
        </p:spPr>
      </p:pic>
      <p:sp>
        <p:nvSpPr>
          <p:cNvPr id="15" name="Rectangle 14"/>
          <p:cNvSpPr/>
          <p:nvPr/>
        </p:nvSpPr>
        <p:spPr>
          <a:xfrm>
            <a:off x="6108978" y="1478207"/>
            <a:ext cx="976607" cy="4051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r>
              <a:rPr lang="en-US" sz="4400" dirty="0">
                <a:solidFill>
                  <a:srgbClr val="0072C6">
                    <a:lumMod val="50000"/>
                  </a:srgbClr>
                </a:solidFill>
              </a:rPr>
              <a:t>…</a:t>
            </a:r>
            <a:endParaRPr lang="en-US" dirty="0">
              <a:solidFill>
                <a:srgbClr val="0072C6">
                  <a:lumMod val="50000"/>
                </a:srgbClr>
              </a:solidFill>
            </a:endParaRPr>
          </a:p>
        </p:txBody>
      </p:sp>
      <p:cxnSp>
        <p:nvCxnSpPr>
          <p:cNvPr id="17" name="Straight Arrow Connector 16"/>
          <p:cNvCxnSpPr/>
          <p:nvPr/>
        </p:nvCxnSpPr>
        <p:spPr>
          <a:xfrm>
            <a:off x="5523057" y="1988360"/>
            <a:ext cx="587003" cy="418694"/>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874843" y="1947067"/>
            <a:ext cx="645411" cy="47973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813132" y="3302987"/>
            <a:ext cx="277852" cy="248438"/>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p:cNvCxnSpPr>
          <p:nvPr/>
        </p:nvCxnSpPr>
        <p:spPr>
          <a:xfrm>
            <a:off x="5907790" y="4526909"/>
            <a:ext cx="181039"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flipH="1">
            <a:off x="6874843" y="4526909"/>
            <a:ext cx="216142" cy="540661"/>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2" idx="2"/>
          </p:cNvCxnSpPr>
          <p:nvPr/>
        </p:nvCxnSpPr>
        <p:spPr>
          <a:xfrm>
            <a:off x="3400526" y="5596627"/>
            <a:ext cx="1174934" cy="0"/>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pic>
        <p:nvPicPr>
          <p:cNvPr id="27" name="Picture 8"/>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5027" y="5067570"/>
            <a:ext cx="615581" cy="1058113"/>
          </a:xfrm>
          <a:prstGeom prst="rect">
            <a:avLst/>
          </a:prstGeom>
          <a:solidFill>
            <a:schemeClr val="bg2"/>
          </a:solidFill>
          <a:ln w="9525">
            <a:noFill/>
            <a:miter lim="800000"/>
            <a:headEnd/>
            <a:tailEnd/>
          </a:ln>
          <a:effectLst/>
          <a:extLst/>
        </p:spPr>
      </p:pic>
      <p:sp>
        <p:nvSpPr>
          <p:cNvPr id="3" name="TextBox 2"/>
          <p:cNvSpPr txBox="1"/>
          <p:nvPr/>
        </p:nvSpPr>
        <p:spPr>
          <a:xfrm>
            <a:off x="3491564" y="5755784"/>
            <a:ext cx="1330000"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REST APIs</a:t>
            </a:r>
          </a:p>
        </p:txBody>
      </p:sp>
      <p:sp>
        <p:nvSpPr>
          <p:cNvPr id="29" name="TextBox 28"/>
          <p:cNvSpPr txBox="1"/>
          <p:nvPr/>
        </p:nvSpPr>
        <p:spPr>
          <a:xfrm>
            <a:off x="5827076" y="4549376"/>
            <a:ext cx="1258509" cy="307777"/>
          </a:xfrm>
          <a:prstGeom prst="rect">
            <a:avLst/>
          </a:prstGeom>
          <a:noFill/>
        </p:spPr>
        <p:txBody>
          <a:bodyPr wrap="square" lIns="0" tIns="0" rIns="0" bIns="0" rtlCol="0">
            <a:spAutoFit/>
          </a:bodyPr>
          <a:lstStyle/>
          <a:p>
            <a:pPr defTabSz="914367"/>
            <a:r>
              <a:rPr lang="en-US" sz="2000" b="1" dirty="0">
                <a:gradFill>
                  <a:gsLst>
                    <a:gs pos="0">
                      <a:srgbClr val="FFFFFF"/>
                    </a:gs>
                    <a:gs pos="86000">
                      <a:srgbClr val="FFFFFF"/>
                    </a:gs>
                  </a:gsLst>
                  <a:lin ang="5400000" scaled="0"/>
                </a:gradFill>
                <a:latin typeface="Segoe UI Light" pitchFamily="34" charset="0"/>
              </a:rPr>
              <a:t>   SMB 2.1</a:t>
            </a:r>
          </a:p>
        </p:txBody>
      </p:sp>
      <p:cxnSp>
        <p:nvCxnSpPr>
          <p:cNvPr id="33" name="Straight Arrow Connector 32"/>
          <p:cNvCxnSpPr/>
          <p:nvPr/>
        </p:nvCxnSpPr>
        <p:spPr>
          <a:xfrm flipH="1">
            <a:off x="5875459" y="3290556"/>
            <a:ext cx="310182" cy="260869"/>
          </a:xfrm>
          <a:prstGeom prst="straightConnector1">
            <a:avLst/>
          </a:prstGeom>
          <a:ln w="57150" cmpd="sng">
            <a:solidFill>
              <a:schemeClr val="tx2"/>
            </a:solidFill>
            <a:headEnd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115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2" grpId="0" animBg="1"/>
      <p:bldP spid="15" grpId="0"/>
      <p:bldP spid="3" grpId="0"/>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3686" y="1705220"/>
            <a:ext cx="7904629" cy="3447561"/>
          </a:xfrm>
          <a:prstGeom prst="rect">
            <a:avLst/>
          </a:prstGeom>
        </p:spPr>
      </p:pic>
      <p:sp>
        <p:nvSpPr>
          <p:cNvPr id="6" name="Title 2"/>
          <p:cNvSpPr>
            <a:spLocks noGrp="1"/>
          </p:cNvSpPr>
          <p:nvPr>
            <p:ph type="title"/>
          </p:nvPr>
        </p:nvSpPr>
        <p:spPr>
          <a:xfrm>
            <a:off x="520041" y="229060"/>
            <a:ext cx="11150336" cy="747791"/>
          </a:xfrm>
        </p:spPr>
        <p:txBody>
          <a:bodyPr>
            <a:normAutofit fontScale="90000"/>
          </a:bodyPr>
          <a:lstStyle/>
          <a:p>
            <a:r>
              <a:rPr lang="en-US" dirty="0" smtClean="0"/>
              <a:t>Azure Files</a:t>
            </a:r>
            <a:endParaRPr lang="en-US" dirty="0"/>
          </a:p>
        </p:txBody>
      </p:sp>
    </p:spTree>
    <p:extLst>
      <p:ext uri="{BB962C8B-B14F-4D97-AF65-F5344CB8AC3E}">
        <p14:creationId xmlns:p14="http://schemas.microsoft.com/office/powerpoint/2010/main" val="3116835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97234" y="1341346"/>
            <a:ext cx="9195946" cy="4728876"/>
          </a:xfrm>
          <a:prstGeom prst="rect">
            <a:avLst/>
          </a:prstGeom>
        </p:spPr>
      </p:pic>
      <p:sp>
        <p:nvSpPr>
          <p:cNvPr id="6" name="Title 2"/>
          <p:cNvSpPr txBox="1">
            <a:spLocks/>
          </p:cNvSpPr>
          <p:nvPr/>
        </p:nvSpPr>
        <p:spPr>
          <a:xfrm>
            <a:off x="520041" y="229060"/>
            <a:ext cx="11150336" cy="747791"/>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a:lstStyle>
          <a:p>
            <a:r>
              <a:rPr sz="5399">
                <a:gradFill flip="none" rotWithShape="1">
                  <a:gsLst>
                    <a:gs pos="0">
                      <a:srgbClr val="FFFFFF">
                        <a:lumMod val="75000"/>
                        <a:lumOff val="25000"/>
                      </a:srgbClr>
                    </a:gs>
                    <a:gs pos="86000">
                      <a:srgbClr val="FFFFFF">
                        <a:lumMod val="75000"/>
                        <a:lumOff val="25000"/>
                      </a:srgbClr>
                    </a:gs>
                  </a:gsLst>
                  <a:lin ang="5400000" scaled="0"/>
                  <a:tileRect/>
                </a:gradFill>
              </a:rPr>
              <a:t>Azure Files</a:t>
            </a:r>
          </a:p>
        </p:txBody>
      </p:sp>
    </p:spTree>
    <p:extLst>
      <p:ext uri="{BB962C8B-B14F-4D97-AF65-F5344CB8AC3E}">
        <p14:creationId xmlns:p14="http://schemas.microsoft.com/office/powerpoint/2010/main" val="32653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1500" dirty="0" smtClean="0"/>
              <a:t>Blob Storage</a:t>
            </a:r>
            <a:endParaRPr lang="en-US" sz="11500" dirty="0"/>
          </a:p>
        </p:txBody>
      </p:sp>
    </p:spTree>
    <p:extLst>
      <p:ext uri="{BB962C8B-B14F-4D97-AF65-F5344CB8AC3E}">
        <p14:creationId xmlns:p14="http://schemas.microsoft.com/office/powerpoint/2010/main" val="34566275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9179"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5874"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20701"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20701"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a:solidFill>
                  <a:srgbClr val="FFFFFF">
                    <a:alpha val="99000"/>
                  </a:srgbClr>
                </a:solidFill>
                <a:latin typeface="Consolas" pitchFamily="49" charset="0"/>
                <a:cs typeface="Consolas" pitchFamily="49" charset="0"/>
              </a:rPr>
              <a:t>http://&lt;account&gt;.</a:t>
            </a:r>
            <a:r>
              <a:rPr lang="en-US" sz="2000" b="1" dirty="0">
                <a:solidFill>
                  <a:srgbClr val="FFFFFF">
                    <a:alpha val="99000"/>
                  </a:srgbClr>
                </a:solidFill>
                <a:latin typeface="Consolas" pitchFamily="49" charset="0"/>
                <a:cs typeface="Consolas" pitchFamily="49" charset="0"/>
              </a:rPr>
              <a:t>blob</a:t>
            </a:r>
            <a:r>
              <a:rPr lang="en-US" sz="2000" dirty="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6936"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2166"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30957" y="1803400"/>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8667"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7547" y="4551219"/>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7157"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8296"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5274"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2539" y="3709555"/>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2538"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6748"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6356"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6592"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7377"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7167"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6591"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PIC02.JPG</a:t>
            </a:r>
          </a:p>
        </p:txBody>
      </p:sp>
      <p:sp>
        <p:nvSpPr>
          <p:cNvPr id="79" name="Rectangle 78"/>
          <p:cNvSpPr/>
          <p:nvPr/>
        </p:nvSpPr>
        <p:spPr>
          <a:xfrm>
            <a:off x="3521808"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6592"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VID1.AVI</a:t>
            </a:r>
          </a:p>
        </p:txBody>
      </p:sp>
      <p:sp>
        <p:nvSpPr>
          <p:cNvPr id="92" name="Rectangle 91"/>
          <p:cNvSpPr/>
          <p:nvPr/>
        </p:nvSpPr>
        <p:spPr>
          <a:xfrm>
            <a:off x="3521809"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3697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108075"/>
          </a:xfrm>
        </p:spPr>
        <p:txBody>
          <a:bodyPr>
            <a:normAutofit/>
          </a:bodyPr>
          <a:lstStyle/>
          <a:p>
            <a:pPr marL="0" indent="0" algn="r">
              <a:buNone/>
            </a:pPr>
            <a:r>
              <a:rPr lang="en-US" dirty="0" smtClean="0">
                <a:solidFill>
                  <a:schemeClr val="accent2">
                    <a:alpha val="99000"/>
                  </a:schemeClr>
                </a:solidFill>
              </a:rPr>
              <a:t>Main Web Service Operations</a:t>
            </a:r>
          </a:p>
        </p:txBody>
      </p:sp>
      <p:sp>
        <p:nvSpPr>
          <p:cNvPr id="8" name="Rectangle 7"/>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gradFill>
                  <a:gsLst>
                    <a:gs pos="0">
                      <a:srgbClr val="FFFFFF"/>
                    </a:gs>
                    <a:gs pos="100000">
                      <a:srgbClr val="FFFFFF"/>
                    </a:gs>
                  </a:gsLst>
                  <a:lin ang="5400000" scaled="0"/>
                </a:gradFill>
              </a:rPr>
              <a:t>PutBlob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GetBlob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DeleteBlob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CopyBlob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SnapshotBlob</a:t>
            </a:r>
            <a:r>
              <a:rPr lang="en-US" sz="2800" dirty="0">
                <a:gradFill>
                  <a:gsLst>
                    <a:gs pos="0">
                      <a:srgbClr val="FFFFFF"/>
                    </a:gs>
                    <a:gs pos="100000">
                      <a:srgbClr val="FFFFFF"/>
                    </a:gs>
                  </a:gsLst>
                  <a:lin ang="5400000" scaled="0"/>
                </a:gradFill>
              </a:rPr>
              <a:t> </a:t>
            </a:r>
          </a:p>
          <a:p>
            <a:pPr defTabSz="914099" fontAlgn="base">
              <a:spcBef>
                <a:spcPct val="0"/>
              </a:spcBef>
              <a:spcAft>
                <a:spcPct val="0"/>
              </a:spcAft>
            </a:pPr>
            <a:r>
              <a:rPr lang="en-US" sz="2800" dirty="0" err="1">
                <a:gradFill>
                  <a:gsLst>
                    <a:gs pos="0">
                      <a:srgbClr val="FFFFFF"/>
                    </a:gs>
                    <a:gs pos="100000">
                      <a:srgbClr val="FFFFFF"/>
                    </a:gs>
                  </a:gsLst>
                  <a:lin ang="5400000" scaled="0"/>
                </a:gradFill>
              </a:rPr>
              <a:t>LeaseBlob</a:t>
            </a:r>
            <a:r>
              <a:rPr lang="en-US" sz="28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9194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Blob Details</a:t>
            </a:r>
            <a:endParaRPr lang="en-US" dirty="0"/>
          </a:p>
        </p:txBody>
      </p:sp>
      <p:sp>
        <p:nvSpPr>
          <p:cNvPr id="3" name="Content Placeholder 2"/>
          <p:cNvSpPr>
            <a:spLocks noGrp="1"/>
          </p:cNvSpPr>
          <p:nvPr>
            <p:ph type="body" sz="quarter" idx="4294967295"/>
          </p:nvPr>
        </p:nvSpPr>
        <p:spPr>
          <a:xfrm>
            <a:off x="-1" y="2700338"/>
            <a:ext cx="4752561" cy="1662112"/>
          </a:xfrm>
        </p:spPr>
        <p:txBody>
          <a:bodyPr>
            <a:normAutofit/>
          </a:bodyPr>
          <a:lstStyle/>
          <a:p>
            <a:pPr marL="0" indent="0" algn="r">
              <a:buNone/>
            </a:pP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7620"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Either as part of </a:t>
            </a:r>
            <a:r>
              <a:rPr lang="en-US" dirty="0" err="1">
                <a:gradFill>
                  <a:gsLst>
                    <a:gs pos="0">
                      <a:srgbClr val="FFFFFF"/>
                    </a:gs>
                    <a:gs pos="100000">
                      <a:srgbClr val="FFFFFF"/>
                    </a:gs>
                  </a:gsLst>
                  <a:lin ang="5400000" scaled="0"/>
                </a:gradFill>
              </a:rPr>
              <a:t>PutBlob</a:t>
            </a:r>
            <a:r>
              <a:rPr lang="en-US"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932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
            </a:r>
            <a:br>
              <a:rPr lang="en-US" dirty="0" smtClean="0"/>
            </a:br>
            <a:r>
              <a:rPr lang="en-US" dirty="0" smtClean="0"/>
              <a:t>Architecture</a:t>
            </a:r>
            <a:endParaRPr lang="en-US" dirty="0"/>
          </a:p>
        </p:txBody>
      </p:sp>
      <p:sp>
        <p:nvSpPr>
          <p:cNvPr id="4" name="Subtitle 3"/>
          <p:cNvSpPr>
            <a:spLocks noGrp="1"/>
          </p:cNvSpPr>
          <p:nvPr>
            <p:ph type="subTitle" idx="1"/>
          </p:nvPr>
        </p:nvSpPr>
        <p:spPr/>
        <p:txBody>
          <a:bodyPr/>
          <a:lstStyle/>
          <a:p>
            <a:r>
              <a:rPr lang="en-US" dirty="0"/>
              <a:t>SQL Database</a:t>
            </a:r>
          </a:p>
        </p:txBody>
      </p:sp>
    </p:spTree>
    <p:extLst>
      <p:ext uri="{BB962C8B-B14F-4D97-AF65-F5344CB8AC3E}">
        <p14:creationId xmlns:p14="http://schemas.microsoft.com/office/powerpoint/2010/main" val="2617535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Details</a:t>
            </a:r>
            <a:endParaRPr lang="en-US" dirty="0"/>
          </a:p>
        </p:txBody>
      </p:sp>
      <p:sp>
        <p:nvSpPr>
          <p:cNvPr id="3" name="Content Placeholder 2"/>
          <p:cNvSpPr>
            <a:spLocks noGrp="1"/>
          </p:cNvSpPr>
          <p:nvPr>
            <p:ph type="body" sz="quarter" idx="4294967295"/>
          </p:nvPr>
        </p:nvSpPr>
        <p:spPr>
          <a:xfrm>
            <a:off x="444500" y="2700338"/>
            <a:ext cx="4308060" cy="1108075"/>
          </a:xfrm>
        </p:spPr>
        <p:txBody>
          <a:bodyPr>
            <a:normAutofit/>
          </a:bodyPr>
          <a:lstStyle/>
          <a:p>
            <a:pPr marL="0" indent="0" algn="r">
              <a:buNone/>
            </a:pPr>
            <a:r>
              <a:rPr lang="en-US" dirty="0">
                <a:solidFill>
                  <a:schemeClr val="accent2">
                    <a:alpha val="99000"/>
                  </a:schemeClr>
                </a:solidFill>
              </a:rPr>
              <a:t>Blob always accessed by name</a:t>
            </a:r>
          </a:p>
        </p:txBody>
      </p:sp>
      <p:sp>
        <p:nvSpPr>
          <p:cNvPr id="6" name="Rectangle 5"/>
          <p:cNvSpPr/>
          <p:nvPr/>
        </p:nvSpPr>
        <p:spPr bwMode="auto">
          <a:xfrm>
            <a:off x="4957620"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Can include ‘/‘ or other </a:t>
            </a:r>
            <a:br>
              <a:rPr lang="en-US" sz="2800" dirty="0">
                <a:gradFill>
                  <a:gsLst>
                    <a:gs pos="0">
                      <a:srgbClr val="FFFFFF"/>
                    </a:gs>
                    <a:gs pos="100000">
                      <a:srgbClr val="FFFFFF"/>
                    </a:gs>
                  </a:gsLst>
                  <a:lin ang="5400000" scaled="0"/>
                </a:gradFill>
              </a:rPr>
            </a:br>
            <a:r>
              <a:rPr lang="en-US" sz="2800" dirty="0" err="1">
                <a:gradFill>
                  <a:gsLst>
                    <a:gs pos="0">
                      <a:srgbClr val="FFFFFF"/>
                    </a:gs>
                    <a:gs pos="100000">
                      <a:srgbClr val="FFFFFF"/>
                    </a:gs>
                  </a:gsLst>
                  <a:lin ang="5400000" scaled="0"/>
                </a:gradFill>
              </a:rPr>
              <a:t>delimeter</a:t>
            </a:r>
            <a:r>
              <a:rPr lang="en-US" sz="2800" dirty="0">
                <a:gradFill>
                  <a:gsLst>
                    <a:gs pos="0">
                      <a:srgbClr val="FFFFFF"/>
                    </a:gs>
                    <a:gs pos="100000">
                      <a:srgbClr val="FFFFFF"/>
                    </a:gs>
                  </a:gsLst>
                  <a:lin ang="5400000" scaled="0"/>
                </a:gradFill>
              </a:rPr>
              <a:t> in name </a:t>
            </a:r>
            <a:br>
              <a:rPr lang="en-US" sz="2800"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e.g. /&lt;container&gt;/</a:t>
            </a:r>
            <a:r>
              <a:rPr lang="en-US" dirty="0" err="1">
                <a:gradFill>
                  <a:gsLst>
                    <a:gs pos="0">
                      <a:srgbClr val="FFFFFF"/>
                    </a:gs>
                    <a:gs pos="100000">
                      <a:srgbClr val="FFFFFF"/>
                    </a:gs>
                  </a:gsLst>
                  <a:lin ang="5400000" scaled="0"/>
                </a:gradFill>
              </a:rPr>
              <a:t>myblobs</a:t>
            </a:r>
            <a:r>
              <a:rPr lang="en-US" dirty="0">
                <a:gradFill>
                  <a:gsLst>
                    <a:gs pos="0">
                      <a:srgbClr val="FFFFFF"/>
                    </a:gs>
                    <a:gs pos="100000">
                      <a:srgbClr val="FFFFFF"/>
                    </a:gs>
                  </a:gsLst>
                  <a:lin ang="5400000" scaled="0"/>
                </a:gradFill>
              </a:rPr>
              <a:t>/blob.jpg</a:t>
            </a:r>
          </a:p>
        </p:txBody>
      </p:sp>
      <p:sp>
        <p:nvSpPr>
          <p:cNvPr id="8" name="Freeform 7"/>
          <p:cNvSpPr>
            <a:spLocks noEditPoints="1"/>
          </p:cNvSpPr>
          <p:nvPr/>
        </p:nvSpPr>
        <p:spPr bwMode="auto">
          <a:xfrm>
            <a:off x="9738919" y="1686442"/>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3507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Blob Containers</a:t>
            </a:r>
            <a:endParaRPr lang="en-US" dirty="0"/>
          </a:p>
        </p:txBody>
      </p:sp>
      <p:sp>
        <p:nvSpPr>
          <p:cNvPr id="3" name="Content Placeholder 2"/>
          <p:cNvSpPr>
            <a:spLocks noGrp="1"/>
          </p:cNvSpPr>
          <p:nvPr>
            <p:ph type="body" sz="quarter" idx="4294967295"/>
          </p:nvPr>
        </p:nvSpPr>
        <p:spPr>
          <a:xfrm>
            <a:off x="4709483" y="1447800"/>
            <a:ext cx="7482517" cy="4727575"/>
          </a:xfrm>
        </p:spPr>
        <p:txBody>
          <a:bodyPr>
            <a:normAutofit fontScale="70000" lnSpcReduction="20000"/>
          </a:bodyPr>
          <a:lstStyle/>
          <a:p>
            <a:r>
              <a:rPr lang="en-US" sz="3200" dirty="0" smtClean="0">
                <a:solidFill>
                  <a:schemeClr val="accent2">
                    <a:alpha val="99000"/>
                  </a:schemeClr>
                </a:solidFill>
              </a:rPr>
              <a:t>Multiple Containers per Account</a:t>
            </a:r>
          </a:p>
          <a:p>
            <a:pPr lvl="1"/>
            <a:r>
              <a:rPr lang="en-US" dirty="0" smtClean="0">
                <a:solidFill>
                  <a:schemeClr val="bg1"/>
                </a:solidFill>
              </a:rPr>
              <a:t>Special $root container</a:t>
            </a:r>
          </a:p>
          <a:p>
            <a:pPr lvl="1"/>
            <a:endParaRPr lang="en-US" dirty="0" smtClean="0"/>
          </a:p>
          <a:p>
            <a:r>
              <a:rPr lang="en-US" sz="3200" dirty="0" smtClean="0">
                <a:solidFill>
                  <a:schemeClr val="accent2">
                    <a:alpha val="99000"/>
                  </a:schemeClr>
                </a:solidFill>
              </a:rPr>
              <a:t>Blob Container</a:t>
            </a:r>
          </a:p>
          <a:p>
            <a:pPr lvl="1"/>
            <a:r>
              <a:rPr lang="en-US" dirty="0" smtClean="0">
                <a:solidFill>
                  <a:schemeClr val="bg1"/>
                </a:solidFill>
              </a:rPr>
              <a:t>A container holds a set of blobs</a:t>
            </a:r>
          </a:p>
          <a:p>
            <a:pPr lvl="1"/>
            <a:r>
              <a:rPr lang="en-US" dirty="0" smtClean="0">
                <a:solidFill>
                  <a:schemeClr val="bg1"/>
                </a:solidFill>
              </a:rPr>
              <a:t>Set access policies at the container level </a:t>
            </a:r>
          </a:p>
          <a:p>
            <a:pPr lvl="1"/>
            <a:r>
              <a:rPr lang="en-US" dirty="0" smtClean="0">
                <a:solidFill>
                  <a:schemeClr val="bg1"/>
                </a:solidFill>
              </a:rPr>
              <a:t>Associate Metadata with Container</a:t>
            </a:r>
          </a:p>
          <a:p>
            <a:pPr lvl="1"/>
            <a:r>
              <a:rPr lang="en-US" dirty="0" smtClean="0">
                <a:solidFill>
                  <a:schemeClr val="bg1"/>
                </a:solidFill>
              </a:rPr>
              <a:t>List the blobs in a container</a:t>
            </a:r>
          </a:p>
          <a:p>
            <a:pPr lvl="1"/>
            <a:r>
              <a:rPr lang="en-US" dirty="0"/>
              <a:t>Including Blob Metadata and MD5 </a:t>
            </a:r>
          </a:p>
          <a:p>
            <a:pPr lvl="1"/>
            <a:r>
              <a:rPr lang="en-US" dirty="0"/>
              <a:t>NO search/query. i.e. no WHERE </a:t>
            </a:r>
            <a:r>
              <a:rPr lang="en-US" dirty="0" err="1"/>
              <a:t>MetadataValue</a:t>
            </a:r>
            <a:r>
              <a:rPr lang="en-US" dirty="0"/>
              <a:t> = ?</a:t>
            </a:r>
          </a:p>
          <a:p>
            <a:endParaRPr lang="en-US" sz="2000" dirty="0" smtClean="0">
              <a:solidFill>
                <a:schemeClr val="accent2">
                  <a:alpha val="99000"/>
                </a:schemeClr>
              </a:solidFill>
              <a:latin typeface="+mj-lt"/>
            </a:endParaRPr>
          </a:p>
          <a:p>
            <a:r>
              <a:rPr lang="en-US" sz="3200" dirty="0" smtClean="0">
                <a:solidFill>
                  <a:schemeClr val="accent2">
                    <a:alpha val="99000"/>
                  </a:schemeClr>
                </a:solidFill>
              </a:rPr>
              <a:t>Blobs Throughput</a:t>
            </a:r>
          </a:p>
          <a:p>
            <a:pPr lvl="1"/>
            <a:r>
              <a:rPr lang="en-US" dirty="0" smtClean="0">
                <a:solidFill>
                  <a:schemeClr val="bg1"/>
                </a:solidFill>
              </a:rPr>
              <a:t>Effectively in Partition of 1</a:t>
            </a:r>
          </a:p>
          <a:p>
            <a:pPr lvl="1"/>
            <a:r>
              <a:rPr lang="en-US" dirty="0" smtClean="0">
                <a:solidFill>
                  <a:schemeClr val="bg1"/>
                </a:solidFill>
              </a:rPr>
              <a:t>Target of 60MB/s per Blob</a:t>
            </a:r>
            <a:endParaRPr lang="en-US" dirty="0">
              <a:solidFill>
                <a:schemeClr val="bg1"/>
              </a:solidFill>
            </a:endParaRPr>
          </a:p>
        </p:txBody>
      </p:sp>
      <p:grpSp>
        <p:nvGrpSpPr>
          <p:cNvPr id="6" name="Group 5"/>
          <p:cNvGrpSpPr/>
          <p:nvPr/>
        </p:nvGrpSpPr>
        <p:grpSpPr>
          <a:xfrm>
            <a:off x="1482685"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08695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GET http://</a:t>
            </a:r>
            <a:r>
              <a:rPr lang="en-US" sz="1600" u="sng" dirty="0">
                <a:solidFill>
                  <a:schemeClr val="tx1">
                    <a:lumMod val="65000"/>
                    <a:lumOff val="35000"/>
                    <a:alpha val="99000"/>
                  </a:schemeClr>
                </a:solidFill>
                <a:latin typeface="Consolas" pitchFamily="49" charset="0"/>
                <a:cs typeface="Consolas" pitchFamily="49" charset="0"/>
              </a:rPr>
              <a:t>...</a:t>
            </a:r>
            <a:r>
              <a:rPr lang="en-US" sz="1600" dirty="0">
                <a:solidFill>
                  <a:schemeClr val="tx1">
                    <a:lumMod val="65000"/>
                    <a:lumOff val="35000"/>
                    <a:alpha val="99000"/>
                  </a:schemeClr>
                </a:solidFill>
                <a:latin typeface="Consolas" pitchFamily="49" charset="0"/>
                <a:cs typeface="Consolas" pitchFamily="49" charset="0"/>
              </a:rPr>
              <a:t>/</a:t>
            </a:r>
            <a:r>
              <a:rPr lang="en-US" sz="1600" u="sng" dirty="0">
                <a:solidFill>
                  <a:schemeClr val="tx1">
                    <a:lumMod val="65000"/>
                    <a:lumOff val="35000"/>
                    <a:alpha val="99000"/>
                  </a:schemeClr>
                </a:solidFill>
                <a:latin typeface="Consolas" pitchFamily="49" charset="0"/>
                <a:cs typeface="Consolas" pitchFamily="49" charset="0"/>
              </a:rPr>
              <a:t>products</a:t>
            </a:r>
            <a:r>
              <a:rPr lang="en-US" sz="1600" dirty="0">
                <a:solidFill>
                  <a:schemeClr val="tx1">
                    <a:lumMod val="65000"/>
                    <a:lumOff val="35000"/>
                    <a:alpha val="99000"/>
                  </a:schemeClr>
                </a:solidFill>
                <a:latin typeface="Consolas" pitchFamily="49" charset="0"/>
                <a:cs typeface="Consolas" pitchFamily="49" charset="0"/>
              </a:rPr>
              <a:t>?comp=list&amp;prefix=Tents&amp;delimiter=/</a:t>
            </a:r>
          </a:p>
          <a:p>
            <a:pPr defTabSz="914061"/>
            <a:endParaRPr lang="en-US" sz="1600" dirty="0">
              <a:solidFill>
                <a:schemeClr val="tx1">
                  <a:lumMod val="65000"/>
                  <a:lumOff val="35000"/>
                  <a:alpha val="99000"/>
                </a:schemeClr>
              </a:solidFill>
              <a:latin typeface="Consolas" pitchFamily="49" charset="0"/>
              <a:cs typeface="Consolas" pitchFamily="49" charset="0"/>
            </a:endParaRPr>
          </a:p>
          <a:p>
            <a:r>
              <a:rPr lang="en-US" sz="1600" dirty="0">
                <a:solidFill>
                  <a:schemeClr val="tx1">
                    <a:lumMod val="65000"/>
                    <a:lumOff val="35000"/>
                    <a:alpha val="99000"/>
                  </a:schemeClr>
                </a:solidFill>
                <a:latin typeface="Consolas" pitchFamily="49" charset="0"/>
                <a:cs typeface="Consolas" pitchFamily="49" charset="0"/>
              </a:rPr>
              <a:t>&lt;Blob&gt;Tents/PalaceTent.wmv&lt;/Blob&gt;</a:t>
            </a:r>
          </a:p>
          <a:p>
            <a:r>
              <a:rPr lang="en-US" sz="1600" dirty="0">
                <a:solidFill>
                  <a:schemeClr val="tx1">
                    <a:lumMod val="65000"/>
                    <a:lumOff val="35000"/>
                    <a:alpha val="99000"/>
                  </a:schemeClr>
                </a:solidFill>
                <a:latin typeface="Consolas" pitchFamily="49" charset="0"/>
                <a:cs typeface="Consolas" pitchFamily="49" charset="0"/>
              </a:rPr>
              <a:t>&lt;Blob&gt;Tents/ShedTent.wmv&lt;/Blob&gt;</a:t>
            </a:r>
            <a:endParaRPr lang="en-NZ"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normAutofit/>
          </a:bodyPr>
          <a:lstStyle/>
          <a:p>
            <a:r>
              <a:rPr lang="en-NZ" smtClean="0"/>
              <a:t>Enumerating Blobs</a:t>
            </a:r>
            <a:endParaRPr lang="en-NZ" dirty="0"/>
          </a:p>
        </p:txBody>
      </p:sp>
      <p:sp>
        <p:nvSpPr>
          <p:cNvPr id="3" name="Content Placeholder 2"/>
          <p:cNvSpPr>
            <a:spLocks noGrp="1"/>
          </p:cNvSpPr>
          <p:nvPr>
            <p:ph type="body" sz="quarter" idx="4294967295"/>
          </p:nvPr>
        </p:nvSpPr>
        <p:spPr>
          <a:xfrm>
            <a:off x="1079500" y="2795587"/>
            <a:ext cx="4597400" cy="3079477"/>
          </a:xfrm>
        </p:spPr>
        <p:txBody>
          <a:bodyPr>
            <a:normAutofit/>
          </a:bodyPr>
          <a:lstStyle/>
          <a:p>
            <a:pPr marL="0" indent="0" algn="r">
              <a:buNone/>
            </a:pPr>
            <a:r>
              <a:rPr lang="en-NZ" dirty="0" smtClean="0">
                <a:solidFill>
                  <a:schemeClr val="accent2">
                    <a:alpha val="99000"/>
                  </a:schemeClr>
                </a:solidFill>
              </a:rPr>
              <a:t>GET Blob operation takes parameters</a:t>
            </a:r>
          </a:p>
          <a:p>
            <a:pPr lvl="1"/>
            <a:r>
              <a:rPr lang="en-NZ" dirty="0" smtClean="0"/>
              <a:t>Prefix</a:t>
            </a:r>
          </a:p>
          <a:p>
            <a:pPr lvl="1"/>
            <a:r>
              <a:rPr lang="en-NZ" dirty="0" smtClean="0"/>
              <a:t>Delimiter</a:t>
            </a:r>
          </a:p>
          <a:p>
            <a:pPr lvl="1"/>
            <a:r>
              <a:rPr lang="en-NZ" dirty="0" smtClean="0"/>
              <a:t>Include= (snapshots, metadata etc…)</a:t>
            </a:r>
            <a:endParaRPr lang="en-NZ" dirty="0"/>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http://adventureworks.blob.core.windows.net/</a:t>
            </a:r>
          </a:p>
          <a:p>
            <a:pPr defTabSz="914061"/>
            <a:r>
              <a:rPr lang="en-NZ" sz="1600" dirty="0">
                <a:solidFill>
                  <a:schemeClr val="tx1">
                    <a:lumMod val="65000"/>
                    <a:lumOff val="35000"/>
                    <a:alpha val="99000"/>
                  </a:schemeClr>
                </a:solidFill>
                <a:latin typeface="Consolas" pitchFamily="49" charset="0"/>
                <a:cs typeface="Consolas" pitchFamily="49" charset="0"/>
              </a:rPr>
              <a:t>     Products/Bikes/SuperDuperCycle.jpg</a:t>
            </a:r>
          </a:p>
          <a:p>
            <a:pPr defTabSz="914061"/>
            <a:r>
              <a:rPr lang="en-NZ" sz="1600" dirty="0">
                <a:solidFill>
                  <a:schemeClr val="tx1">
                    <a:lumMod val="65000"/>
                    <a:lumOff val="35000"/>
                    <a:alpha val="99000"/>
                  </a:schemeClr>
                </a:solidFill>
                <a:latin typeface="Consolas" pitchFamily="49" charset="0"/>
                <a:cs typeface="Consolas" pitchFamily="49" charset="0"/>
              </a:rPr>
              <a:t>     Products/Bikes/FastBike.jpg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Products/Canoes/Whitewater.jpg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Products/Canoes/Flatwater.jpg</a:t>
            </a:r>
          </a:p>
          <a:p>
            <a:pPr defTabSz="914061"/>
            <a:r>
              <a:rPr lang="en-NZ" sz="1600" dirty="0">
                <a:solidFill>
                  <a:schemeClr val="tx1">
                    <a:lumMod val="65000"/>
                    <a:lumOff val="35000"/>
                    <a:alpha val="99000"/>
                  </a:schemeClr>
                </a:solidFill>
                <a:latin typeface="Consolas" pitchFamily="49" charset="0"/>
                <a:cs typeface="Consolas" pitchFamily="49" charset="0"/>
              </a:rPr>
              <a:t>     Products/Canoes/Hybrid.jpg</a:t>
            </a:r>
          </a:p>
          <a:p>
            <a:pPr defTabSz="914061"/>
            <a:r>
              <a:rPr lang="en-NZ" sz="1600" dirty="0">
                <a:solidFill>
                  <a:schemeClr val="tx1">
                    <a:lumMod val="65000"/>
                    <a:lumOff val="35000"/>
                    <a:alpha val="99000"/>
                  </a:schemeClr>
                </a:solidFill>
                <a:latin typeface="Consolas" pitchFamily="49" charset="0"/>
                <a:cs typeface="Consolas" pitchFamily="49" charset="0"/>
              </a:rPr>
              <a:t>     Products/Tents/PalaceTent.jpg</a:t>
            </a:r>
          </a:p>
          <a:p>
            <a:pPr defTabSz="914061"/>
            <a:r>
              <a:rPr lang="en-NZ" sz="1600" dirty="0">
                <a:solidFill>
                  <a:schemeClr val="tx1">
                    <a:lumMod val="65000"/>
                    <a:lumOff val="35000"/>
                    <a:alpha val="99000"/>
                  </a:schemeClr>
                </a:solidFill>
                <a:latin typeface="Consolas" pitchFamily="49" charset="0"/>
                <a:cs typeface="Consolas" pitchFamily="49" charset="0"/>
              </a:rPr>
              <a:t>     Products/Tents/ShedTent.jpg</a:t>
            </a:r>
          </a:p>
        </p:txBody>
      </p:sp>
    </p:spTree>
    <p:extLst>
      <p:ext uri="{BB962C8B-B14F-4D97-AF65-F5344CB8AC3E}">
        <p14:creationId xmlns:p14="http://schemas.microsoft.com/office/powerpoint/2010/main" val="307720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2852"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http://.../</a:t>
            </a:r>
            <a:r>
              <a:rPr lang="en-US" sz="1600" dirty="0" err="1">
                <a:solidFill>
                  <a:schemeClr val="tx1">
                    <a:lumMod val="65000"/>
                    <a:lumOff val="35000"/>
                    <a:alpha val="99000"/>
                  </a:schemeClr>
                </a:solidFill>
                <a:latin typeface="Consolas" pitchFamily="49" charset="0"/>
                <a:cs typeface="Consolas" pitchFamily="49" charset="0"/>
              </a:rPr>
              <a:t>products?comp</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list&amp;prefix</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Canoes&amp;maxresults</a:t>
            </a:r>
            <a:r>
              <a:rPr lang="en-US" sz="1600" dirty="0">
                <a:solidFill>
                  <a:schemeClr val="tx1">
                    <a:lumMod val="65000"/>
                    <a:lumOff val="35000"/>
                    <a:alpha val="99000"/>
                  </a:schemeClr>
                </a:solidFill>
                <a:latin typeface="Consolas" pitchFamily="49" charset="0"/>
                <a:cs typeface="Consolas" pitchFamily="49" charset="0"/>
              </a:rPr>
              <a:t>=2</a:t>
            </a:r>
            <a:br>
              <a:rPr lang="en-US" sz="1600" dirty="0">
                <a:solidFill>
                  <a:schemeClr val="tx1">
                    <a:lumMod val="65000"/>
                    <a:lumOff val="35000"/>
                    <a:alpha val="99000"/>
                  </a:schemeClr>
                </a:solidFill>
                <a:latin typeface="Consolas" pitchFamily="49" charset="0"/>
                <a:cs typeface="Consolas" pitchFamily="49" charset="0"/>
              </a:rPr>
            </a:br>
            <a:r>
              <a:rPr lang="en-US" sz="1600" dirty="0">
                <a:solidFill>
                  <a:schemeClr val="tx1">
                    <a:lumMod val="65000"/>
                    <a:lumOff val="35000"/>
                    <a:alpha val="99000"/>
                  </a:schemeClr>
                </a:solidFill>
                <a:latin typeface="Consolas" pitchFamily="49" charset="0"/>
                <a:cs typeface="Consolas" pitchFamily="49" charset="0"/>
              </a:rPr>
              <a:t>	&amp;marker=</a:t>
            </a:r>
            <a:r>
              <a:rPr lang="en-US" sz="1600" dirty="0" err="1">
                <a:solidFill>
                  <a:schemeClr val="tx1">
                    <a:lumMod val="65000"/>
                    <a:lumOff val="35000"/>
                    <a:alpha val="99000"/>
                  </a:schemeClr>
                </a:solidFill>
                <a:latin typeface="Consolas" pitchFamily="49" charset="0"/>
                <a:cs typeface="Consolas" pitchFamily="49" charset="0"/>
              </a:rPr>
              <a:t>MarkerValue</a:t>
            </a:r>
            <a:endParaRPr lang="en-US" sz="1600" dirty="0">
              <a:solidFill>
                <a:schemeClr val="tx1">
                  <a:lumMod val="65000"/>
                  <a:lumOff val="35000"/>
                  <a:alpha val="99000"/>
                </a:schemeClr>
              </a:solidFill>
              <a:latin typeface="Consolas" pitchFamily="49" charset="0"/>
              <a:cs typeface="Consolas" pitchFamily="49" charset="0"/>
            </a:endParaRPr>
          </a:p>
          <a:p>
            <a:pPr defTabSz="914061"/>
            <a:endParaRPr lang="en-US" sz="1600" dirty="0">
              <a:solidFill>
                <a:schemeClr val="tx1">
                  <a:lumMod val="65000"/>
                  <a:lumOff val="35000"/>
                  <a:alpha val="99000"/>
                </a:schemeClr>
              </a:solidFill>
              <a:latin typeface="Consolas" pitchFamily="49" charset="0"/>
              <a:cs typeface="Consolas" pitchFamily="49" charset="0"/>
            </a:endParaRPr>
          </a:p>
          <a:p>
            <a:pPr defTabSz="914061"/>
            <a:r>
              <a:rPr lang="en-US" sz="1600" dirty="0">
                <a:solidFill>
                  <a:schemeClr val="tx1">
                    <a:lumMod val="65000"/>
                    <a:lumOff val="35000"/>
                    <a:alpha val="99000"/>
                  </a:schemeClr>
                </a:solidFill>
                <a:latin typeface="Consolas" pitchFamily="49" charset="0"/>
                <a:cs typeface="Consolas" pitchFamily="49" charset="0"/>
              </a:rPr>
              <a:t>&lt;Blob&gt;Canoes/Hybrid.jpg&lt;/Blob&gt;</a:t>
            </a:r>
          </a:p>
        </p:txBody>
      </p:sp>
      <p:sp>
        <p:nvSpPr>
          <p:cNvPr id="2" name="Title 1"/>
          <p:cNvSpPr>
            <a:spLocks noGrp="1"/>
          </p:cNvSpPr>
          <p:nvPr>
            <p:ph type="title"/>
          </p:nvPr>
        </p:nvSpPr>
        <p:spPr/>
        <p:txBody>
          <a:bodyPr>
            <a:normAutofit/>
          </a:bodyPr>
          <a:lstStyle/>
          <a:p>
            <a:r>
              <a:rPr lang="en-NZ" dirty="0"/>
              <a:t>Pagination</a:t>
            </a:r>
          </a:p>
        </p:txBody>
      </p:sp>
      <p:sp>
        <p:nvSpPr>
          <p:cNvPr id="3" name="Content Placeholder 2"/>
          <p:cNvSpPr>
            <a:spLocks noGrp="1"/>
          </p:cNvSpPr>
          <p:nvPr>
            <p:ph type="body" sz="quarter" idx="4294967295"/>
          </p:nvPr>
        </p:nvSpPr>
        <p:spPr>
          <a:xfrm>
            <a:off x="1054100" y="2795588"/>
            <a:ext cx="4521200" cy="2690812"/>
          </a:xfrm>
        </p:spPr>
        <p:txBody>
          <a:bodyPr>
            <a:normAutofit fontScale="92500" lnSpcReduction="10000"/>
          </a:bodyPr>
          <a:lstStyle/>
          <a:p>
            <a:pPr marL="0" indent="0" algn="r">
              <a:buNone/>
            </a:pPr>
            <a:r>
              <a:rPr lang="en-US" dirty="0">
                <a:solidFill>
                  <a:schemeClr val="accent2">
                    <a:alpha val="99000"/>
                  </a:schemeClr>
                </a:solidFill>
              </a:rPr>
              <a:t>Large lists of Blobs can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be </a:t>
            </a:r>
            <a:r>
              <a:rPr lang="en-US" dirty="0">
                <a:solidFill>
                  <a:schemeClr val="accent2">
                    <a:alpha val="99000"/>
                  </a:schemeClr>
                </a:solidFill>
              </a:rPr>
              <a:t>paginated</a:t>
            </a:r>
            <a:endParaRPr lang="en-NZ" dirty="0" smtClean="0">
              <a:solidFill>
                <a:schemeClr val="accent2">
                  <a:alpha val="99000"/>
                </a:schemeClr>
              </a:solidFill>
            </a:endParaRPr>
          </a:p>
          <a:p>
            <a:pPr lvl="1"/>
            <a:r>
              <a:rPr lang="en-US" dirty="0"/>
              <a:t>Either set </a:t>
            </a:r>
            <a:r>
              <a:rPr lang="en-US" dirty="0" err="1"/>
              <a:t>maxresults</a:t>
            </a:r>
            <a:r>
              <a:rPr lang="en-US" dirty="0"/>
              <a:t> or;</a:t>
            </a:r>
          </a:p>
          <a:p>
            <a:pPr lvl="1"/>
            <a:r>
              <a:rPr lang="en-US" dirty="0"/>
              <a:t>Exceed default value for </a:t>
            </a:r>
            <a:r>
              <a:rPr lang="en-US" dirty="0" err="1"/>
              <a:t>maxresults</a:t>
            </a:r>
            <a:r>
              <a:rPr lang="en-US" dirty="0"/>
              <a:t> (5000)</a:t>
            </a:r>
          </a:p>
        </p:txBody>
      </p:sp>
      <p:sp>
        <p:nvSpPr>
          <p:cNvPr id="4" name="Rectangle 3"/>
          <p:cNvSpPr/>
          <p:nvPr/>
        </p:nvSpPr>
        <p:spPr bwMode="auto">
          <a:xfrm>
            <a:off x="6096002"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t>
            </a:r>
            <a:r>
              <a:rPr lang="en-NZ" sz="1600" dirty="0" err="1">
                <a:solidFill>
                  <a:schemeClr val="tx1">
                    <a:lumMod val="65000"/>
                    <a:lumOff val="35000"/>
                    <a:alpha val="99000"/>
                  </a:schemeClr>
                </a:solidFill>
                <a:latin typeface="Consolas" pitchFamily="49" charset="0"/>
                <a:cs typeface="Consolas" pitchFamily="49" charset="0"/>
              </a:rPr>
              <a:t>products?comp</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list&amp;prefix</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Canoes&amp;maxresults</a:t>
            </a:r>
            <a:r>
              <a:rPr lang="en-NZ" sz="1600" dirty="0">
                <a:solidFill>
                  <a:schemeClr val="tx1">
                    <a:lumMod val="65000"/>
                    <a:lumOff val="35000"/>
                    <a:alpha val="99000"/>
                  </a:schemeClr>
                </a:solidFill>
                <a:latin typeface="Consolas" pitchFamily="49" charset="0"/>
                <a:cs typeface="Consolas" pitchFamily="49" charset="0"/>
              </a:rPr>
              <a:t>=2</a:t>
            </a:r>
          </a:p>
          <a:p>
            <a:pPr defTabSz="914061"/>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a:solidFill>
                  <a:schemeClr val="tx1">
                    <a:lumMod val="65000"/>
                    <a:lumOff val="35000"/>
                    <a:alpha val="99000"/>
                  </a:schemeClr>
                </a:solidFill>
                <a:latin typeface="Consolas" pitchFamily="49" charset="0"/>
                <a:cs typeface="Consolas" pitchFamily="49" charset="0"/>
              </a:rPr>
              <a:t>&lt;Blob&gt;Canoes/Whitewater.jpg&lt;/Blob&gt;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&lt;Blob&gt;Canoes/Flatwater.jpg&lt;/Blob&gt;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r>
              <a:rPr lang="en-NZ" sz="1600" dirty="0" err="1">
                <a:solidFill>
                  <a:schemeClr val="tx1">
                    <a:lumMod val="65000"/>
                    <a:lumOff val="35000"/>
                    <a:alpha val="99000"/>
                  </a:schemeClr>
                </a:solidFill>
                <a:latin typeface="Consolas" pitchFamily="49" charset="0"/>
                <a:cs typeface="Consolas" pitchFamily="49" charset="0"/>
              </a:rPr>
              <a:t>MarkerValue</a:t>
            </a:r>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p>
          <a:p>
            <a:pPr defTabSz="914061"/>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411268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Tour of the Blob Service</a:t>
            </a:r>
            <a:endParaRPr lang="en-US" dirty="0"/>
          </a:p>
        </p:txBody>
      </p:sp>
      <p:sp>
        <p:nvSpPr>
          <p:cNvPr id="10" name="Text Placeholder 9"/>
          <p:cNvSpPr>
            <a:spLocks noGrp="1"/>
          </p:cNvSpPr>
          <p:nvPr>
            <p:ph type="body" sz="quarter" idx="10"/>
          </p:nvPr>
        </p:nvSpPr>
        <p:spPr>
          <a:xfrm>
            <a:off x="1890713" y="3615771"/>
            <a:ext cx="8872538" cy="1274538"/>
          </a:xfrm>
        </p:spPr>
        <p:txBody>
          <a:bodyPr/>
          <a:lstStyle/>
          <a:p>
            <a:r>
              <a:rPr lang="en-US" dirty="0" smtClean="0"/>
              <a:t>demo</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32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9230" y="1746611"/>
            <a:ext cx="4220035" cy="41339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Block Blob</a:t>
            </a:r>
            <a:endParaRPr lang="en-US" sz="3200" dirty="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streaming workloads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blob consists of </a:t>
            </a:r>
            <a:r>
              <a:rPr lang="en-US" sz="1600" dirty="0" smtClean="0">
                <a:gradFill>
                  <a:gsLst>
                    <a:gs pos="0">
                      <a:srgbClr val="FFFFFF"/>
                    </a:gs>
                    <a:gs pos="100000">
                      <a:srgbClr val="FFFFFF"/>
                    </a:gs>
                  </a:gsLst>
                  <a:lin ang="5400000" scaled="0"/>
                </a:gradFill>
              </a:rPr>
              <a:t>a </a:t>
            </a:r>
            <a:r>
              <a:rPr lang="en-US" sz="1600" dirty="0">
                <a:gradFill>
                  <a:gsLst>
                    <a:gs pos="0">
                      <a:srgbClr val="FFFFFF"/>
                    </a:gs>
                    <a:gs pos="100000">
                      <a:srgbClr val="FFFFFF"/>
                    </a:gs>
                  </a:gsLst>
                  <a:lin ang="5400000" scaled="0"/>
                </a:gradFill>
              </a:rPr>
              <a:t>sequence of blocks</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block is identified by a Block ID</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200GB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Concurrency via </a:t>
            </a:r>
            <a:r>
              <a:rPr lang="en-US" sz="1600" dirty="0" err="1">
                <a:gradFill>
                  <a:gsLst>
                    <a:gs pos="0">
                      <a:srgbClr val="FFFFFF"/>
                    </a:gs>
                    <a:gs pos="100000">
                      <a:srgbClr val="FFFFFF"/>
                    </a:gs>
                  </a:gsLst>
                  <a:lin ang="5400000" scaled="0"/>
                </a:gradFill>
              </a:rPr>
              <a:t>Etags</a:t>
            </a:r>
            <a:endParaRPr lang="en-US" sz="1600" dirty="0">
              <a:gradFill>
                <a:gsLst>
                  <a:gs pos="0">
                    <a:srgbClr val="FFFFFF"/>
                  </a:gs>
                  <a:gs pos="100000">
                    <a:srgbClr val="FFFFFF"/>
                  </a:gs>
                </a:gsLst>
                <a:lin ang="5400000" scaled="0"/>
              </a:gradFill>
            </a:endParaRPr>
          </a:p>
        </p:txBody>
      </p:sp>
      <p:sp>
        <p:nvSpPr>
          <p:cNvPr id="8" name="Rectangle 7"/>
          <p:cNvSpPr/>
          <p:nvPr/>
        </p:nvSpPr>
        <p:spPr bwMode="auto">
          <a:xfrm>
            <a:off x="6193914" y="1746611"/>
            <a:ext cx="4220035" cy="41339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Targeted at random read/write workloads</a:t>
            </a:r>
          </a:p>
          <a:p>
            <a:pPr defTabSz="914099" fontAlgn="base">
              <a:spcBef>
                <a:spcPct val="0"/>
              </a:spcBef>
              <a:spcAft>
                <a:spcPts val="600"/>
              </a:spcAft>
            </a:pPr>
            <a:r>
              <a:rPr lang="en-US" sz="1600" dirty="0">
                <a:gradFill>
                  <a:gsLst>
                    <a:gs pos="0">
                      <a:srgbClr val="FFFFFF"/>
                    </a:gs>
                    <a:gs pos="100000">
                      <a:srgbClr val="FFFFFF"/>
                    </a:gs>
                  </a:gsLst>
                  <a:lin ang="5400000" scaled="0"/>
                </a:gradFill>
              </a:rPr>
              <a:t>Each blob consists of an array of pages </a:t>
            </a:r>
          </a:p>
          <a:p>
            <a:pPr defTabSz="914099" fontAlgn="base">
              <a:spcBef>
                <a:spcPct val="0"/>
              </a:spcBef>
              <a:spcAft>
                <a:spcPts val="1800"/>
              </a:spcAft>
            </a:pPr>
            <a:r>
              <a:rPr lang="en-US" sz="1600" dirty="0">
                <a:gradFill>
                  <a:gsLst>
                    <a:gs pos="0">
                      <a:srgbClr val="FFFFFF"/>
                    </a:gs>
                    <a:gs pos="100000">
                      <a:srgbClr val="FFFFFF"/>
                    </a:gs>
                  </a:gsLst>
                  <a:lin ang="5400000" scaled="0"/>
                </a:gradFill>
              </a:rPr>
              <a:t>Each page is identified by its offset from the start of the blob</a:t>
            </a:r>
          </a:p>
          <a:p>
            <a:pPr defTabSz="914099" fontAlgn="base">
              <a:spcBef>
                <a:spcPct val="0"/>
              </a:spcBef>
              <a:spcAft>
                <a:spcPts val="1800"/>
              </a:spcAft>
            </a:pPr>
            <a:r>
              <a:rPr lang="en-US" sz="1600" dirty="0">
                <a:gradFill>
                  <a:gsLst>
                    <a:gs pos="0">
                      <a:srgbClr val="FFFFFF"/>
                    </a:gs>
                    <a:gs pos="100000">
                      <a:srgbClr val="FFFFFF"/>
                    </a:gs>
                  </a:gsLst>
                  <a:lin ang="5400000" scaled="0"/>
                </a:gradFill>
              </a:rPr>
              <a:t>Size limit 1TB per blob</a:t>
            </a:r>
          </a:p>
          <a:p>
            <a:pPr defTabSz="914099" fontAlgn="base">
              <a:spcBef>
                <a:spcPct val="0"/>
              </a:spcBef>
              <a:spcAft>
                <a:spcPct val="0"/>
              </a:spcAft>
            </a:pPr>
            <a:r>
              <a:rPr lang="en-US" sz="1600" dirty="0">
                <a:gradFill>
                  <a:gsLst>
                    <a:gs pos="0">
                      <a:srgbClr val="FFFFFF"/>
                    </a:gs>
                    <a:gs pos="100000">
                      <a:srgbClr val="FFFFFF"/>
                    </a:gs>
                  </a:gsLst>
                  <a:lin ang="5400000" scaled="0"/>
                </a:gradFill>
              </a:rPr>
              <a:t>Optimistic or Pessimistic (locking) </a:t>
            </a:r>
            <a:r>
              <a:rPr lang="en-US" sz="1600" dirty="0" smtClean="0">
                <a:gradFill>
                  <a:gsLst>
                    <a:gs pos="0">
                      <a:srgbClr val="FFFFFF"/>
                    </a:gs>
                    <a:gs pos="100000">
                      <a:srgbClr val="FFFFFF"/>
                    </a:gs>
                  </a:gsLst>
                  <a:lin ang="5400000" scaled="0"/>
                </a:gradFill>
              </a:rPr>
              <a:t>concurrency </a:t>
            </a:r>
            <a:r>
              <a:rPr lang="en-US" sz="1600" dirty="0">
                <a:gradFill>
                  <a:gsLst>
                    <a:gs pos="0">
                      <a:srgbClr val="FFFFFF"/>
                    </a:gs>
                    <a:gs pos="100000">
                      <a:srgbClr val="FFFFFF"/>
                    </a:gs>
                  </a:gsLst>
                  <a:lin ang="5400000" scaled="0"/>
                </a:gradFill>
              </a:rPr>
              <a:t>via leases</a:t>
            </a:r>
          </a:p>
        </p:txBody>
      </p:sp>
    </p:spTree>
    <p:extLst>
      <p:ext uri="{BB962C8B-B14F-4D97-AF65-F5344CB8AC3E}">
        <p14:creationId xmlns:p14="http://schemas.microsoft.com/office/powerpoint/2010/main" val="250048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6736"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5" name="Rectangle 34"/>
          <p:cNvSpPr/>
          <p:nvPr/>
        </p:nvSpPr>
        <p:spPr>
          <a:xfrm>
            <a:off x="6402388"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a:solidFill>
                  <a:srgbClr val="FFFFFF">
                    <a:alpha val="99000"/>
                  </a:srgbClr>
                </a:solidFill>
              </a:rPr>
              <a:t>TheBlob.wmv</a:t>
            </a:r>
          </a:p>
        </p:txBody>
      </p:sp>
      <p:sp>
        <p:nvSpPr>
          <p:cNvPr id="2" name="Title 1"/>
          <p:cNvSpPr>
            <a:spLocks noGrp="1"/>
          </p:cNvSpPr>
          <p:nvPr>
            <p:ph type="title"/>
          </p:nvPr>
        </p:nvSpPr>
        <p:spPr/>
        <p:txBody>
          <a:bodyPr>
            <a:normAutofit/>
          </a:bodyPr>
          <a:lstStyle/>
          <a:p>
            <a:r>
              <a:rPr lang="en-US" smtClean="0"/>
              <a:t>Uploading a Block Blob</a:t>
            </a:r>
            <a:endParaRPr lang="en-US" dirty="0"/>
          </a:p>
        </p:txBody>
      </p:sp>
      <p:sp>
        <p:nvSpPr>
          <p:cNvPr id="4" name="Content Placeholder 3"/>
          <p:cNvSpPr>
            <a:spLocks noGrp="1"/>
          </p:cNvSpPr>
          <p:nvPr>
            <p:ph type="body" sz="quarter" idx="4294967295"/>
          </p:nvPr>
        </p:nvSpPr>
        <p:spPr>
          <a:xfrm>
            <a:off x="0" y="1447800"/>
            <a:ext cx="11152188" cy="946150"/>
          </a:xfrm>
        </p:spPr>
        <p:txBody>
          <a:bodyPr/>
          <a:lstStyle/>
          <a:p>
            <a:pPr marL="0" indent="0">
              <a:buNone/>
            </a:pPr>
            <a:r>
              <a:rPr lang="en-US" dirty="0" smtClean="0"/>
              <a:t>Uploading a large blob</a:t>
            </a:r>
            <a:endParaRPr lang="en-US" dirty="0"/>
          </a:p>
        </p:txBody>
      </p:sp>
      <p:sp>
        <p:nvSpPr>
          <p:cNvPr id="45" name="Rectangle 44"/>
          <p:cNvSpPr/>
          <p:nvPr/>
        </p:nvSpPr>
        <p:spPr>
          <a:xfrm>
            <a:off x="2187476"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10 GB Movie</a:t>
            </a:r>
          </a:p>
        </p:txBody>
      </p:sp>
      <p:sp>
        <p:nvSpPr>
          <p:cNvPr id="63" name="Rectangle 62"/>
          <p:cNvSpPr/>
          <p:nvPr/>
        </p:nvSpPr>
        <p:spPr>
          <a:xfrm>
            <a:off x="1823384"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8610" y="3249350"/>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r>
                <a:rPr lang="en-US" sz="1600" b="1" dirty="0">
                  <a:solidFill>
                    <a:schemeClr val="bg1">
                      <a:alpha val="99000"/>
                    </a:scheme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r>
                <a:rPr lang="en-US" sz="1600" b="1" dirty="0">
                  <a:solidFill>
                    <a:schemeClr val="bg1">
                      <a:alpha val="99000"/>
                    </a:scheme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3750"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58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4801"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8609"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7430"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a:solidFill>
                  <a:srgbClr val="FFFFFF">
                    <a:alpha val="99000"/>
                  </a:srgbClr>
                </a:solidFill>
              </a:rPr>
              <a:t>TheBlob.wmv</a:t>
            </a:r>
          </a:p>
        </p:txBody>
      </p:sp>
      <p:sp>
        <p:nvSpPr>
          <p:cNvPr id="77" name="Oval 76"/>
          <p:cNvSpPr/>
          <p:nvPr/>
        </p:nvSpPr>
        <p:spPr bwMode="auto">
          <a:xfrm>
            <a:off x="5797529"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7152" y="4353198"/>
            <a:ext cx="4052526" cy="1163395"/>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solidFill>
                  <a:schemeClr val="bg1"/>
                </a:solidFill>
                <a:latin typeface="Segoe UI Light" pitchFamily="34" charset="0"/>
              </a:rPr>
              <a:t>Benefit</a:t>
            </a:r>
          </a:p>
          <a:p>
            <a:pPr defTabSz="914325">
              <a:lnSpc>
                <a:spcPct val="90000"/>
              </a:lnSpc>
              <a:spcBef>
                <a:spcPct val="20000"/>
              </a:spcBef>
              <a:defRPr/>
            </a:pPr>
            <a:r>
              <a:rPr lang="en-US" spc="-51" dirty="0">
                <a:solidFill>
                  <a:schemeClr val="bg1"/>
                </a:solidFill>
              </a:rPr>
              <a:t>Efficient continuation and retry</a:t>
            </a:r>
          </a:p>
          <a:p>
            <a:pPr defTabSz="914325">
              <a:lnSpc>
                <a:spcPct val="90000"/>
              </a:lnSpc>
              <a:spcBef>
                <a:spcPct val="20000"/>
              </a:spcBef>
              <a:defRPr/>
            </a:pPr>
            <a:r>
              <a:rPr lang="en-US" spc="-51" dirty="0">
                <a:solidFill>
                  <a:schemeClr val="bg1"/>
                </a:solidFill>
              </a:rPr>
              <a:t>Parallel and out of order upload of blocks</a:t>
            </a:r>
          </a:p>
        </p:txBody>
      </p:sp>
      <p:sp>
        <p:nvSpPr>
          <p:cNvPr id="37" name="Content Placeholder 3"/>
          <p:cNvSpPr txBox="1">
            <a:spLocks/>
          </p:cNvSpPr>
          <p:nvPr/>
        </p:nvSpPr>
        <p:spPr>
          <a:xfrm>
            <a:off x="6397637"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a:solidFill>
                  <a:schemeClr val="accent2">
                    <a:alpha val="99000"/>
                  </a:schemeClr>
                </a:solidFill>
                <a:latin typeface="Segoe UI" pitchFamily="34" charset="0"/>
                <a:ea typeface="Segoe UI" pitchFamily="34" charset="0"/>
                <a:cs typeface="Segoe UI" pitchFamily="34" charset="0"/>
              </a:rPr>
              <a:t>THE BLOB</a:t>
            </a:r>
          </a:p>
        </p:txBody>
      </p:sp>
      <p:sp>
        <p:nvSpPr>
          <p:cNvPr id="5" name="Rectangle 4"/>
          <p:cNvSpPr/>
          <p:nvPr/>
        </p:nvSpPr>
        <p:spPr>
          <a:xfrm>
            <a:off x="9050262" y="5565558"/>
            <a:ext cx="1792863" cy="646331"/>
          </a:xfrm>
          <a:prstGeom prst="rect">
            <a:avLst/>
          </a:prstGeom>
        </p:spPr>
        <p:txBody>
          <a:bodyPr wrap="none">
            <a:spAutoFit/>
          </a:bodyPr>
          <a:lstStyle/>
          <a:p>
            <a:r>
              <a:rPr lang="en-US" dirty="0" smtClean="0">
                <a:solidFill>
                  <a:schemeClr val="bg1"/>
                </a:solidFill>
              </a:rPr>
              <a:t>Microsoft Azure</a:t>
            </a:r>
            <a:r>
              <a:rPr lang="en-US" dirty="0">
                <a:solidFill>
                  <a:schemeClr val="bg1"/>
                </a:solidFill>
              </a:rPr>
              <a:t/>
            </a:r>
            <a:br>
              <a:rPr lang="en-US" dirty="0">
                <a:solidFill>
                  <a:schemeClr val="bg1"/>
                </a:solidFill>
              </a:rPr>
            </a:br>
            <a:r>
              <a:rPr lang="en-US" dirty="0">
                <a:solidFill>
                  <a:schemeClr val="bg1"/>
                </a:solidFill>
              </a:rPr>
              <a:t>Storage</a:t>
            </a:r>
            <a:endParaRPr lang="en-US" sz="2000" dirty="0">
              <a:solidFill>
                <a:schemeClr val="bg1"/>
              </a:solidFill>
            </a:endParaRPr>
          </a:p>
        </p:txBody>
      </p:sp>
      <p:grpSp>
        <p:nvGrpSpPr>
          <p:cNvPr id="3" name="Group 2"/>
          <p:cNvGrpSpPr/>
          <p:nvPr/>
        </p:nvGrpSpPr>
        <p:grpSpPr>
          <a:xfrm>
            <a:off x="1882677"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42044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20701" y="1446213"/>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smtClean="0"/>
              <a:t>Page Blob – Random Read/Write</a:t>
            </a:r>
            <a:endParaRPr lang="en-US" dirty="0"/>
          </a:p>
        </p:txBody>
      </p:sp>
      <p:sp>
        <p:nvSpPr>
          <p:cNvPr id="40" name="Content Placeholder 2"/>
          <p:cNvSpPr txBox="1">
            <a:spLocks/>
          </p:cNvSpPr>
          <p:nvPr/>
        </p:nvSpPr>
        <p:spPr>
          <a:xfrm>
            <a:off x="5446715"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chemeClr val="accent2">
                    <a:alpha val="99000"/>
                  </a:schemeClr>
                </a:solidFill>
                <a:latin typeface="Segoe UI Light" pitchFamily="34" charset="0"/>
              </a:rPr>
              <a:t>Create </a:t>
            </a:r>
            <a:r>
              <a:rPr lang="en-US" sz="4000" spc="-100" dirty="0" err="1">
                <a:solidFill>
                  <a:schemeClr val="accent2">
                    <a:alpha val="99000"/>
                  </a:schemeClr>
                </a:solidFill>
                <a:latin typeface="Segoe UI Light" pitchFamily="34" charset="0"/>
              </a:rPr>
              <a:t>MyBlob</a:t>
            </a:r>
            <a:endParaRPr lang="en-US" sz="4000" spc="-100" dirty="0">
              <a:solidFill>
                <a:schemeClr val="accent2">
                  <a:alpha val="99000"/>
                </a:schemeClr>
              </a:solidFill>
              <a:latin typeface="Segoe UI Light" pitchFamily="34" charset="0"/>
            </a:endParaRPr>
          </a:p>
          <a:p>
            <a:pPr marL="533306" lvl="1" indent="0">
              <a:spcBef>
                <a:spcPts val="0"/>
              </a:spcBef>
              <a:buNone/>
            </a:pPr>
            <a:r>
              <a:rPr lang="en-US" sz="1600" dirty="0">
                <a:solidFill>
                  <a:schemeClr val="bg1">
                    <a:alpha val="99000"/>
                  </a:schemeClr>
                </a:solidFill>
              </a:rPr>
              <a:t>Specify Blob Size = 10 </a:t>
            </a:r>
            <a:r>
              <a:rPr lang="en-US" sz="1600" dirty="0" err="1">
                <a:solidFill>
                  <a:schemeClr val="bg1">
                    <a:alpha val="99000"/>
                  </a:schemeClr>
                </a:solidFill>
              </a:rPr>
              <a:t>Gbytes</a:t>
            </a:r>
            <a:endParaRPr lang="en-US" sz="1600" dirty="0">
              <a:solidFill>
                <a:schemeClr val="bg1">
                  <a:alpha val="99000"/>
                </a:schemeClr>
              </a:solidFill>
            </a:endParaRPr>
          </a:p>
          <a:p>
            <a:pPr marL="533306" lvl="1" indent="0">
              <a:buNone/>
            </a:pPr>
            <a:r>
              <a:rPr lang="en-US" sz="1600" dirty="0">
                <a:solidFill>
                  <a:schemeClr val="bg1">
                    <a:alpha val="99000"/>
                  </a:schemeClr>
                </a:solidFill>
              </a:rPr>
              <a:t>Sparse storage - Only charged for pages with data stored in them</a:t>
            </a:r>
          </a:p>
          <a:p>
            <a:pPr marL="0" indent="0">
              <a:buNone/>
            </a:pPr>
            <a:r>
              <a:rPr lang="en-US" sz="1800" dirty="0">
                <a:solidFill>
                  <a:schemeClr val="bg1">
                    <a:alpha val="99000"/>
                  </a:schemeClr>
                </a:solidFill>
              </a:rPr>
              <a:t>Fixed Page Size = 512 bytes</a:t>
            </a:r>
          </a:p>
          <a:p>
            <a:pPr marL="0" indent="0">
              <a:buNone/>
            </a:pPr>
            <a:r>
              <a:rPr lang="en-US" sz="1800" dirty="0">
                <a:solidFill>
                  <a:schemeClr val="bg1">
                    <a:alpha val="99000"/>
                  </a:schemeClr>
                </a:solidFill>
              </a:rPr>
              <a:t>Random Access Operations</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[512, 2048)</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[0, 1024)</a:t>
            </a:r>
          </a:p>
          <a:p>
            <a:pPr marL="533306" lvl="1" indent="0">
              <a:buNone/>
            </a:pPr>
            <a:r>
              <a:rPr lang="en-US" sz="1600" b="1" dirty="0" err="1">
                <a:solidFill>
                  <a:schemeClr val="bg1">
                    <a:alpha val="99000"/>
                  </a:schemeClr>
                </a:solidFill>
              </a:rPr>
              <a:t>ClearPage</a:t>
            </a:r>
            <a:r>
              <a:rPr lang="en-US" sz="1600" dirty="0">
                <a:solidFill>
                  <a:schemeClr val="bg1">
                    <a:alpha val="99000"/>
                  </a:schemeClr>
                </a:solidFill>
              </a:rPr>
              <a:t>[512, 1536)</a:t>
            </a:r>
          </a:p>
          <a:p>
            <a:pPr marL="533306" lvl="1" indent="0">
              <a:buNone/>
            </a:pPr>
            <a:r>
              <a:rPr lang="en-US" sz="1600" b="1" dirty="0" err="1">
                <a:solidFill>
                  <a:schemeClr val="bg1">
                    <a:alpha val="99000"/>
                  </a:schemeClr>
                </a:solidFill>
              </a:rPr>
              <a:t>PutPage</a:t>
            </a:r>
            <a:r>
              <a:rPr lang="en-US" sz="1600" dirty="0">
                <a:solidFill>
                  <a:schemeClr val="bg1">
                    <a:alpha val="99000"/>
                  </a:schemeClr>
                </a:solidFill>
              </a:rPr>
              <a:t>[2048,2560)</a:t>
            </a:r>
          </a:p>
          <a:p>
            <a:pPr marL="0" indent="0">
              <a:buNone/>
            </a:pPr>
            <a:r>
              <a:rPr lang="en-US" sz="1800" b="1" dirty="0" err="1">
                <a:solidFill>
                  <a:schemeClr val="bg1">
                    <a:alpha val="99000"/>
                  </a:schemeClr>
                </a:solidFill>
              </a:rPr>
              <a:t>GetPageRange</a:t>
            </a:r>
            <a:r>
              <a:rPr lang="en-US" sz="1800" dirty="0">
                <a:solidFill>
                  <a:schemeClr val="bg1">
                    <a:alpha val="99000"/>
                  </a:schemeClr>
                </a:solidFill>
              </a:rPr>
              <a:t>[0, 4096) returns valid data ranges:</a:t>
            </a:r>
          </a:p>
          <a:p>
            <a:pPr marL="533306" lvl="1" indent="0">
              <a:buNone/>
            </a:pPr>
            <a:r>
              <a:rPr lang="en-US" sz="1600" dirty="0">
                <a:solidFill>
                  <a:schemeClr val="bg1">
                    <a:alpha val="99000"/>
                  </a:schemeClr>
                </a:solidFill>
              </a:rPr>
              <a:t>[0,512) , [1536,2560)</a:t>
            </a:r>
          </a:p>
          <a:p>
            <a:pPr marL="0" indent="0">
              <a:buNone/>
            </a:pPr>
            <a:r>
              <a:rPr lang="en-US" sz="1800" b="1" dirty="0" err="1">
                <a:solidFill>
                  <a:schemeClr val="bg1">
                    <a:alpha val="99000"/>
                  </a:schemeClr>
                </a:solidFill>
              </a:rPr>
              <a:t>GetBlob</a:t>
            </a:r>
            <a:r>
              <a:rPr lang="en-US" sz="1800" dirty="0">
                <a:solidFill>
                  <a:schemeClr val="bg1">
                    <a:alpha val="99000"/>
                  </a:schemeClr>
                </a:solidFill>
              </a:rPr>
              <a:t>[1000, 2048) returns</a:t>
            </a:r>
          </a:p>
          <a:p>
            <a:pPr marL="533306" lvl="1" indent="0">
              <a:buNone/>
            </a:pPr>
            <a:r>
              <a:rPr lang="en-US" sz="1600" dirty="0">
                <a:solidFill>
                  <a:schemeClr val="bg1">
                    <a:alpha val="99000"/>
                  </a:schemeClr>
                </a:solidFill>
              </a:rPr>
              <a:t>All 0 for first 536 bytes</a:t>
            </a:r>
          </a:p>
          <a:p>
            <a:pPr marL="533306" lvl="1" indent="0">
              <a:buNone/>
            </a:pPr>
            <a:r>
              <a:rPr lang="en-US" sz="1600" dirty="0">
                <a:solidFill>
                  <a:schemeClr val="bg1">
                    <a:alpha val="99000"/>
                  </a:schemeClr>
                </a:solidFill>
              </a:rPr>
              <a:t>Next 512 bytes are data stored in [1536,2048)</a:t>
            </a:r>
          </a:p>
        </p:txBody>
      </p:sp>
      <p:sp>
        <p:nvSpPr>
          <p:cNvPr id="41" name="TextBox 40"/>
          <p:cNvSpPr txBox="1"/>
          <p:nvPr/>
        </p:nvSpPr>
        <p:spPr>
          <a:xfrm>
            <a:off x="1859043" y="1766873"/>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rPr>
              <a:t>0</a:t>
            </a:r>
          </a:p>
        </p:txBody>
      </p:sp>
      <p:sp>
        <p:nvSpPr>
          <p:cNvPr id="43" name="Rectangle 42"/>
          <p:cNvSpPr/>
          <p:nvPr/>
        </p:nvSpPr>
        <p:spPr>
          <a:xfrm>
            <a:off x="1598415" y="5431652"/>
            <a:ext cx="587012" cy="276997"/>
          </a:xfrm>
          <a:prstGeom prst="rect">
            <a:avLst/>
          </a:prstGeom>
        </p:spPr>
        <p:txBody>
          <a:bodyPr wrap="none" lIns="91436" tIns="45719" rIns="91436" bIns="45719">
            <a:spAutoFit/>
          </a:bodyPr>
          <a:lstStyle/>
          <a:p>
            <a:pPr algn="r"/>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4178"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081869"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61571" y="2078850"/>
            <a:ext cx="465491" cy="307754"/>
          </a:xfrm>
          <a:prstGeom prst="rect">
            <a:avLst/>
          </a:prstGeom>
        </p:spPr>
        <p:txBody>
          <a:bodyPr wrap="none" lIns="121899" tIns="60949" rIns="91440" bIns="60949">
            <a:spAutoFit/>
          </a:bodyPr>
          <a:lstStyle/>
          <a:p>
            <a:pPr algn="r"/>
            <a:r>
              <a:rPr lang="en-US" sz="1200" dirty="0">
                <a:solidFill>
                  <a:srgbClr val="595959">
                    <a:alpha val="99000"/>
                  </a:srgbClr>
                </a:solidFill>
              </a:rPr>
              <a:t>512</a:t>
            </a:r>
          </a:p>
        </p:txBody>
      </p:sp>
      <p:sp>
        <p:nvSpPr>
          <p:cNvPr id="53" name="Rectangle 52"/>
          <p:cNvSpPr/>
          <p:nvPr/>
        </p:nvSpPr>
        <p:spPr>
          <a:xfrm>
            <a:off x="1578215" y="2383650"/>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1024</a:t>
            </a:r>
          </a:p>
        </p:txBody>
      </p:sp>
      <p:cxnSp>
        <p:nvCxnSpPr>
          <p:cNvPr id="55" name="Straight Connector 54"/>
          <p:cNvCxnSpPr/>
          <p:nvPr/>
        </p:nvCxnSpPr>
        <p:spPr>
          <a:xfrm>
            <a:off x="2209079"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9079"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9079"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9079"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9079"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9079"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9079"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9079"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9079"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9079"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9079"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8215" y="26840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1536</a:t>
            </a:r>
          </a:p>
        </p:txBody>
      </p:sp>
      <p:sp>
        <p:nvSpPr>
          <p:cNvPr id="77" name="Rectangle 76"/>
          <p:cNvSpPr/>
          <p:nvPr/>
        </p:nvSpPr>
        <p:spPr>
          <a:xfrm>
            <a:off x="1578215"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2048</a:t>
            </a:r>
          </a:p>
        </p:txBody>
      </p:sp>
      <p:sp>
        <p:nvSpPr>
          <p:cNvPr id="78" name="Rectangle 77"/>
          <p:cNvSpPr/>
          <p:nvPr/>
        </p:nvSpPr>
        <p:spPr>
          <a:xfrm>
            <a:off x="1578215"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2560</a:t>
            </a:r>
          </a:p>
        </p:txBody>
      </p:sp>
      <p:grpSp>
        <p:nvGrpSpPr>
          <p:cNvPr id="87" name="Group 103"/>
          <p:cNvGrpSpPr/>
          <p:nvPr/>
        </p:nvGrpSpPr>
        <p:grpSpPr>
          <a:xfrm>
            <a:off x="3809279"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3809279" y="2425700"/>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1794326" y="3545276"/>
            <a:ext cx="2329869" cy="369332"/>
          </a:xfrm>
          <a:prstGeom prst="rect">
            <a:avLst/>
          </a:prstGeom>
        </p:spPr>
        <p:txBody>
          <a:bodyPr wrap="none">
            <a:spAutoFit/>
          </a:bodyPr>
          <a:lstStyle/>
          <a:p>
            <a:pPr algn="ctr" defTabSz="914061"/>
            <a:r>
              <a:rPr lang="en-US" dirty="0">
                <a:solidFill>
                  <a:srgbClr val="FFFFFF">
                    <a:alpha val="99000"/>
                  </a:srgbClr>
                </a:solidFill>
              </a:rPr>
              <a:t>10 GB Address Space</a:t>
            </a:r>
          </a:p>
        </p:txBody>
      </p:sp>
      <p:sp>
        <p:nvSpPr>
          <p:cNvPr id="79" name="Rectangle 78"/>
          <p:cNvSpPr/>
          <p:nvPr/>
        </p:nvSpPr>
        <p:spPr>
          <a:xfrm rot="5400000">
            <a:off x="2475779"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8179"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9080"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80579"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2991541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Shared Access </a:t>
            </a:r>
            <a:r>
              <a:rPr lang="en-NZ" dirty="0"/>
              <a:t>Signatures</a:t>
            </a:r>
          </a:p>
        </p:txBody>
      </p:sp>
      <p:sp>
        <p:nvSpPr>
          <p:cNvPr id="3" name="Content Placeholder 2"/>
          <p:cNvSpPr>
            <a:spLocks noGrp="1"/>
          </p:cNvSpPr>
          <p:nvPr>
            <p:ph type="body" sz="quarter" idx="4294967295"/>
          </p:nvPr>
        </p:nvSpPr>
        <p:spPr>
          <a:xfrm>
            <a:off x="560798" y="1447800"/>
            <a:ext cx="10588215" cy="5143500"/>
          </a:xfrm>
        </p:spPr>
        <p:txBody>
          <a:bodyPr>
            <a:normAutofit/>
          </a:bodyPr>
          <a:lstStyle/>
          <a:p>
            <a:pPr marL="0" indent="0">
              <a:buNone/>
            </a:pPr>
            <a:r>
              <a:rPr lang="en-NZ" dirty="0">
                <a:solidFill>
                  <a:schemeClr val="accent2">
                    <a:alpha val="99000"/>
                  </a:schemeClr>
                </a:solidFill>
              </a:rPr>
              <a:t>Fine grain access rights to blobs and containers</a:t>
            </a:r>
          </a:p>
          <a:p>
            <a:pPr marL="0" indent="0">
              <a:buNone/>
            </a:pPr>
            <a:r>
              <a:rPr lang="en-NZ" dirty="0">
                <a:solidFill>
                  <a:schemeClr val="accent2">
                    <a:alpha val="99000"/>
                  </a:schemeClr>
                </a:solidFill>
              </a:rPr>
              <a:t>Sign URL with storage key – permit elevated rights</a:t>
            </a:r>
          </a:p>
          <a:p>
            <a:pPr marL="0" indent="0">
              <a:buNone/>
            </a:pPr>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deleted</a:t>
            </a:r>
          </a:p>
          <a:p>
            <a:pPr lvl="1"/>
            <a:endParaRPr lang="en-NZ" sz="2400" spc="-51" dirty="0"/>
          </a:p>
          <a:p>
            <a:pPr marL="0" indent="0">
              <a:buNone/>
            </a:pPr>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7854"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313742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Ad Hoc </a:t>
            </a:r>
            <a:r>
              <a:rPr lang="en-NZ" dirty="0"/>
              <a:t>Signatures</a:t>
            </a:r>
          </a:p>
        </p:txBody>
      </p:sp>
      <p:sp>
        <p:nvSpPr>
          <p:cNvPr id="3" name="Content Placeholder 2"/>
          <p:cNvSpPr>
            <a:spLocks noGrp="1"/>
          </p:cNvSpPr>
          <p:nvPr>
            <p:ph type="body" sz="quarter" idx="4294967295"/>
          </p:nvPr>
        </p:nvSpPr>
        <p:spPr>
          <a:xfrm>
            <a:off x="557784" y="1447800"/>
            <a:ext cx="11149013" cy="2779713"/>
          </a:xfrm>
        </p:spPr>
        <p:txBody>
          <a:bodyPr>
            <a:normAutofit fontScale="62500" lnSpcReduction="20000"/>
          </a:bodyPr>
          <a:lstStyle/>
          <a:p>
            <a:pPr marL="0" indent="0">
              <a:buNone/>
            </a:pPr>
            <a:r>
              <a:rPr lang="en-NZ" sz="3800" dirty="0">
                <a:solidFill>
                  <a:schemeClr val="accent2">
                    <a:alpha val="99000"/>
                  </a:schemeClr>
                </a:solidFill>
              </a:rPr>
              <a:t>Create Short Dated Shared Access Signature</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AccessPolicy</a:t>
            </a:r>
            <a:r>
              <a:rPr lang="en-US" spc="-51" dirty="0"/>
              <a:t> </a:t>
            </a:r>
            <a:r>
              <a:rPr lang="en-NZ" spc="-51" dirty="0"/>
              <a:t>Start, Expiry and Permissions</a:t>
            </a:r>
          </a:p>
          <a:p>
            <a:pPr lvl="1">
              <a:lnSpc>
                <a:spcPct val="110000"/>
              </a:lnSpc>
            </a:pPr>
            <a:r>
              <a:rPr lang="en-US" spc="-51" dirty="0"/>
              <a:t>Signature </a:t>
            </a:r>
            <a:r>
              <a:rPr lang="en-NZ" spc="-51" dirty="0"/>
              <a:t>HMAC-SHA256 of above fields</a:t>
            </a:r>
          </a:p>
          <a:p>
            <a:pPr lvl="1"/>
            <a:endParaRPr lang="en-NZ" dirty="0" smtClean="0"/>
          </a:p>
          <a:p>
            <a:pPr marL="0" indent="0">
              <a:buNone/>
            </a:pPr>
            <a:r>
              <a:rPr lang="en-NZ" sz="3800" dirty="0">
                <a:solidFill>
                  <a:schemeClr val="accent2">
                    <a:alpha val="99000"/>
                  </a:schemeClr>
                </a:solidFill>
              </a:rPr>
              <a:t>Use case</a:t>
            </a:r>
          </a:p>
          <a:p>
            <a:pPr lvl="1">
              <a:lnSpc>
                <a:spcPct val="110000"/>
              </a:lnSpc>
            </a:pPr>
            <a:r>
              <a:rPr lang="en-NZ" spc="-51" dirty="0"/>
              <a:t>Single use URLs</a:t>
            </a:r>
          </a:p>
          <a:p>
            <a:pPr lvl="1">
              <a:lnSpc>
                <a:spcPct val="110000"/>
              </a:lnSpc>
            </a:pPr>
            <a:r>
              <a:rPr lang="en-NZ" spc="-51" dirty="0"/>
              <a:t>E.g. Provide URL to </a:t>
            </a:r>
            <a:r>
              <a:rPr lang="en-NZ" spc="-51" dirty="0" smtClean="0"/>
              <a:t>mobile client </a:t>
            </a:r>
            <a:r>
              <a:rPr lang="en-NZ" spc="-51" dirty="0"/>
              <a:t>to upload to container </a:t>
            </a:r>
          </a:p>
        </p:txBody>
      </p:sp>
      <p:sp>
        <p:nvSpPr>
          <p:cNvPr id="5" name="Rectangle 4"/>
          <p:cNvSpPr/>
          <p:nvPr/>
        </p:nvSpPr>
        <p:spPr bwMode="auto">
          <a:xfrm>
            <a:off x="2143556"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a:t>
            </a:r>
            <a:r>
              <a:rPr lang="en-NZ" sz="2000" spc="-51" dirty="0" smtClean="0">
                <a:solidFill>
                  <a:schemeClr val="accent4">
                    <a:alpha val="99000"/>
                  </a:schemeClr>
                </a:solidFill>
              </a:rPr>
              <a:t>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770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947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8718"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8825"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10786"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60346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9286"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10" name="Chevron 9"/>
          <p:cNvSpPr/>
          <p:nvPr/>
        </p:nvSpPr>
        <p:spPr bwMode="auto">
          <a:xfrm>
            <a:off x="5369514"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a:t>A Server </a:t>
            </a:r>
            <a:r>
              <a:rPr lang="en-US" dirty="0" smtClean="0"/>
              <a:t>Is </a:t>
            </a:r>
            <a:r>
              <a:rPr lang="en-US" dirty="0"/>
              <a:t>N</a:t>
            </a:r>
            <a:r>
              <a:rPr lang="en-US" dirty="0" smtClean="0"/>
              <a:t>ot </a:t>
            </a:r>
            <a:r>
              <a:rPr lang="en-US" dirty="0"/>
              <a:t>A</a:t>
            </a:r>
            <a:r>
              <a:rPr lang="en-US" dirty="0" smtClean="0"/>
              <a:t> </a:t>
            </a:r>
            <a:r>
              <a:rPr lang="en-US" dirty="0"/>
              <a:t>Machine</a:t>
            </a:r>
          </a:p>
        </p:txBody>
      </p:sp>
      <p:sp>
        <p:nvSpPr>
          <p:cNvPr id="5" name="Rectangle 4"/>
          <p:cNvSpPr/>
          <p:nvPr/>
        </p:nvSpPr>
        <p:spPr bwMode="auto">
          <a:xfrm>
            <a:off x="3152186"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Server</a:t>
            </a:r>
          </a:p>
        </p:txBody>
      </p:sp>
      <p:sp>
        <p:nvSpPr>
          <p:cNvPr id="8" name="Rectangle 7"/>
          <p:cNvSpPr/>
          <p:nvPr/>
        </p:nvSpPr>
        <p:spPr bwMode="auto">
          <a:xfrm>
            <a:off x="7254286"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9486"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6986"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3320961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Policy Based </a:t>
            </a:r>
            <a:r>
              <a:rPr lang="en-NZ" dirty="0"/>
              <a:t>Signatures</a:t>
            </a:r>
          </a:p>
        </p:txBody>
      </p:sp>
      <p:sp>
        <p:nvSpPr>
          <p:cNvPr id="3" name="Content Placeholder 2"/>
          <p:cNvSpPr>
            <a:spLocks noGrp="1"/>
          </p:cNvSpPr>
          <p:nvPr>
            <p:ph type="body" sz="quarter" idx="4294967295"/>
          </p:nvPr>
        </p:nvSpPr>
        <p:spPr>
          <a:xfrm>
            <a:off x="557784" y="1447800"/>
            <a:ext cx="11149013" cy="4991100"/>
          </a:xfrm>
        </p:spPr>
        <p:txBody>
          <a:bodyPr>
            <a:normAutofit fontScale="85000" lnSpcReduction="20000"/>
          </a:bodyPr>
          <a:lstStyle/>
          <a:p>
            <a:pPr marL="0" indent="0">
              <a:buNone/>
            </a:pPr>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Permissions</a:t>
            </a:r>
          </a:p>
          <a:p>
            <a:pPr lvl="1"/>
            <a:endParaRPr lang="en-NZ" spc="-51" dirty="0"/>
          </a:p>
          <a:p>
            <a:pPr marL="0" indent="0">
              <a:buNone/>
            </a:pPr>
            <a:r>
              <a:rPr lang="en-NZ" sz="3600" dirty="0">
                <a:solidFill>
                  <a:schemeClr val="accent2">
                    <a:alpha val="99000"/>
                  </a:schemeClr>
                </a:solidFill>
              </a:rPr>
              <a:t>Create Shared Access Signature URL</a:t>
            </a:r>
          </a:p>
          <a:p>
            <a:pPr lvl="1">
              <a:lnSpc>
                <a:spcPct val="110000"/>
              </a:lnSpc>
            </a:pPr>
            <a:r>
              <a:rPr lang="en-US" spc="-51" dirty="0" err="1"/>
              <a:t>Signedresource</a:t>
            </a:r>
            <a:r>
              <a:rPr lang="en-US" spc="-51" dirty="0"/>
              <a:t> </a:t>
            </a:r>
            <a:r>
              <a:rPr lang="en-NZ" spc="-51" dirty="0"/>
              <a:t>Blob or Container</a:t>
            </a:r>
          </a:p>
          <a:p>
            <a:pPr lvl="1">
              <a:lnSpc>
                <a:spcPct val="110000"/>
              </a:lnSpc>
            </a:pPr>
            <a:r>
              <a:rPr lang="en-US" spc="-51" dirty="0" err="1"/>
              <a:t>Signedidentifier</a:t>
            </a:r>
            <a:r>
              <a:rPr lang="en-US" spc="-51" dirty="0"/>
              <a:t> </a:t>
            </a:r>
            <a:r>
              <a:rPr lang="en-NZ" spc="-51" dirty="0"/>
              <a:t>Optional pointer to container policy</a:t>
            </a:r>
          </a:p>
          <a:p>
            <a:pPr lvl="1">
              <a:lnSpc>
                <a:spcPct val="110000"/>
              </a:lnSpc>
            </a:pPr>
            <a:r>
              <a:rPr lang="en-US" spc="-51" dirty="0"/>
              <a:t>Signature </a:t>
            </a:r>
            <a:r>
              <a:rPr lang="en-NZ" spc="-51" dirty="0"/>
              <a:t>HMAC-SHA256 of above fields</a:t>
            </a:r>
          </a:p>
          <a:p>
            <a:pPr lvl="1">
              <a:lnSpc>
                <a:spcPct val="110000"/>
              </a:lnSpc>
            </a:pPr>
            <a:endParaRPr lang="en-NZ" spc="-51" dirty="0">
              <a:solidFill>
                <a:schemeClr val="accent2">
                  <a:alpha val="99000"/>
                </a:schemeClr>
              </a:solidFill>
            </a:endParaRPr>
          </a:p>
          <a:p>
            <a:pPr marL="0" indent="0">
              <a:spcAft>
                <a:spcPts val="900"/>
              </a:spcAft>
              <a:buNone/>
            </a:pPr>
            <a:r>
              <a:rPr lang="en-NZ" sz="4000" spc="-100" dirty="0">
                <a:solidFill>
                  <a:schemeClr val="accent2">
                    <a:alpha val="99000"/>
                  </a:schemeClr>
                </a:solidFill>
              </a:rPr>
              <a:t>Use case</a:t>
            </a:r>
          </a:p>
          <a:p>
            <a:pPr lvl="1">
              <a:lnSpc>
                <a:spcPct val="110000"/>
              </a:lnSpc>
            </a:pPr>
            <a:r>
              <a:rPr lang="en-NZ" spc="-51" dirty="0"/>
              <a:t>Providing revocable permissions to certain users/groups</a:t>
            </a:r>
          </a:p>
          <a:p>
            <a:pPr lvl="1">
              <a:lnSpc>
                <a:spcPct val="110000"/>
              </a:lnSpc>
            </a:pPr>
            <a:r>
              <a:rPr lang="en-NZ" spc="-51" dirty="0"/>
              <a:t>To revoke: Delete or update container policy </a:t>
            </a:r>
          </a:p>
        </p:txBody>
      </p:sp>
      <p:sp>
        <p:nvSpPr>
          <p:cNvPr id="9" name="Rectangle 8"/>
          <p:cNvSpPr/>
          <p:nvPr/>
        </p:nvSpPr>
        <p:spPr bwMode="auto">
          <a:xfrm>
            <a:off x="5930334" y="430969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6" name="Down Arrow 5"/>
          <p:cNvSpPr/>
          <p:nvPr/>
        </p:nvSpPr>
        <p:spPr bwMode="auto">
          <a:xfrm rot="10800000" flipV="1">
            <a:off x="9387808" y="380169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10666416" y="3801694"/>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10264282" y="5388783"/>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254614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NoSQL</a:t>
            </a:r>
            <a:endParaRPr lang="en-US" dirty="0"/>
          </a:p>
        </p:txBody>
      </p:sp>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pPr/>
              <a:t>61</a:t>
            </a:fld>
            <a:endParaRPr lang="en-US"/>
          </a:p>
        </p:txBody>
      </p:sp>
    </p:spTree>
    <p:extLst>
      <p:ext uri="{BB962C8B-B14F-4D97-AF65-F5344CB8AC3E}">
        <p14:creationId xmlns:p14="http://schemas.microsoft.com/office/powerpoint/2010/main" val="42572991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bg2"/>
                </a:solidFill>
              </a:rPr>
              <a:t>Generally more scalable</a:t>
            </a:r>
            <a:endParaRPr lang="en-US" sz="4400" dirty="0"/>
          </a:p>
        </p:txBody>
      </p:sp>
      <p:sp>
        <p:nvSpPr>
          <p:cNvPr id="3" name="Content Placeholder 2"/>
          <p:cNvSpPr>
            <a:spLocks noGrp="1"/>
          </p:cNvSpPr>
          <p:nvPr>
            <p:ph idx="1"/>
          </p:nvPr>
        </p:nvSpPr>
        <p:spPr/>
        <p:txBody>
          <a:bodyPr>
            <a:noAutofit/>
          </a:bodyPr>
          <a:lstStyle/>
          <a:p>
            <a:r>
              <a:rPr lang="en-US" sz="2800" dirty="0" smtClean="0">
                <a:solidFill>
                  <a:schemeClr val="bg2"/>
                </a:solidFill>
              </a:rPr>
              <a:t>The storage engines of NoSQL stores are designed to minimize contentions enabling higher throughput and therefore more scalable</a:t>
            </a:r>
          </a:p>
          <a:p>
            <a:r>
              <a:rPr lang="en-US" sz="2800" dirty="0" smtClean="0"/>
              <a:t>Lower </a:t>
            </a:r>
            <a:r>
              <a:rPr lang="en-US" sz="2800" dirty="0"/>
              <a:t>transaction capability </a:t>
            </a:r>
            <a:r>
              <a:rPr lang="en-US" sz="2800" dirty="0" smtClean="0"/>
              <a:t>in NoSQL results in less contention and therefore more scalable</a:t>
            </a:r>
          </a:p>
          <a:p>
            <a:r>
              <a:rPr lang="en-US" sz="2800" dirty="0" smtClean="0">
                <a:sym typeface="Wingdings" panose="05000000000000000000" pitchFamily="2" charset="2"/>
              </a:rPr>
              <a:t>Less </a:t>
            </a:r>
            <a:r>
              <a:rPr lang="en-US" sz="2800" dirty="0">
                <a:sym typeface="Wingdings" panose="05000000000000000000" pitchFamily="2" charset="2"/>
              </a:rPr>
              <a:t>complex query processor </a:t>
            </a:r>
            <a:r>
              <a:rPr lang="en-US" sz="2800" dirty="0" smtClean="0">
                <a:sym typeface="Wingdings" panose="05000000000000000000" pitchFamily="2" charset="2"/>
              </a:rPr>
              <a:t>means that a </a:t>
            </a:r>
            <a:r>
              <a:rPr lang="en-US" sz="2800" dirty="0">
                <a:sym typeface="Wingdings" panose="05000000000000000000" pitchFamily="2" charset="2"/>
              </a:rPr>
              <a:t>single query can’t degrade service</a:t>
            </a:r>
          </a:p>
          <a:p>
            <a:r>
              <a:rPr lang="en-US" sz="2800" dirty="0">
                <a:sym typeface="Wingdings" panose="05000000000000000000" pitchFamily="2" charset="2"/>
              </a:rPr>
              <a:t>Built-in replication </a:t>
            </a:r>
            <a:r>
              <a:rPr lang="en-US" sz="2800" dirty="0" smtClean="0">
                <a:sym typeface="Wingdings" panose="05000000000000000000" pitchFamily="2" charset="2"/>
              </a:rPr>
              <a:t>capability means that store can scale out which better aligns to other application tiers (e.g. websites)</a:t>
            </a:r>
          </a:p>
          <a:p>
            <a:r>
              <a:rPr lang="en-US" sz="2800" dirty="0" smtClean="0">
                <a:sym typeface="Wingdings" panose="05000000000000000000" pitchFamily="2" charset="2"/>
              </a:rPr>
              <a:t>No fixed schema or lower schema requirements</a:t>
            </a:r>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62</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95609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NoSQL on Azure</a:t>
            </a:r>
            <a:endParaRPr lang="en-US" sz="4400" dirty="0"/>
          </a:p>
        </p:txBody>
      </p:sp>
      <p:sp>
        <p:nvSpPr>
          <p:cNvPr id="3" name="Content Placeholder 2"/>
          <p:cNvSpPr>
            <a:spLocks noGrp="1"/>
          </p:cNvSpPr>
          <p:nvPr>
            <p:ph idx="1"/>
          </p:nvPr>
        </p:nvSpPr>
        <p:spPr/>
        <p:txBody>
          <a:bodyPr>
            <a:noAutofit/>
          </a:bodyPr>
          <a:lstStyle/>
          <a:p>
            <a:r>
              <a:rPr lang="en-US" sz="2800" dirty="0" smtClean="0"/>
              <a:t>Azure Tables service is NoSQL row store</a:t>
            </a:r>
          </a:p>
          <a:p>
            <a:r>
              <a:rPr lang="en-US" sz="2800" dirty="0" err="1" smtClean="0"/>
              <a:t>MongoDB</a:t>
            </a:r>
            <a:r>
              <a:rPr lang="en-US" sz="2800" dirty="0" smtClean="0"/>
              <a:t> is a document (JSON) store </a:t>
            </a:r>
          </a:p>
          <a:p>
            <a:r>
              <a:rPr lang="en-US" sz="2800" dirty="0" smtClean="0"/>
              <a:t>Cassandra is a columnar store with excellent replication</a:t>
            </a:r>
          </a:p>
          <a:p>
            <a:r>
              <a:rPr lang="en-US" sz="2800" dirty="0" err="1" smtClean="0"/>
              <a:t>HBase</a:t>
            </a:r>
            <a:r>
              <a:rPr lang="en-US" sz="2800" dirty="0" smtClean="0"/>
              <a:t> is a Big Data (Hadoop) NoSQL store available in HDInsight</a:t>
            </a:r>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39005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Queues</a:t>
            </a:r>
            <a:endParaRPr lang="en-US" dirty="0"/>
          </a:p>
        </p:txBody>
      </p:sp>
    </p:spTree>
    <p:extLst>
      <p:ext uri="{BB962C8B-B14F-4D97-AF65-F5344CB8AC3E}">
        <p14:creationId xmlns:p14="http://schemas.microsoft.com/office/powerpoint/2010/main" val="2937266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12"/>
          </p:nvPr>
        </p:nvSpPr>
        <p:spPr/>
        <p:txBody>
          <a:bodyPr/>
          <a:lstStyle/>
          <a:p>
            <a:fld id="{0A164282-434E-41D4-9582-783D542A7B68}" type="slidenum">
              <a:rPr lang="en-US" smtClean="0"/>
              <a:pPr/>
              <a:t>65</a:t>
            </a:fld>
            <a:endParaRPr lang="en-US"/>
          </a:p>
        </p:txBody>
      </p:sp>
      <p:sp>
        <p:nvSpPr>
          <p:cNvPr id="6" name="Rectangle 5"/>
          <p:cNvSpPr/>
          <p:nvPr/>
        </p:nvSpPr>
        <p:spPr>
          <a:xfrm>
            <a:off x="238124" y="4778888"/>
            <a:ext cx="11534775" cy="1200329"/>
          </a:xfrm>
          <a:prstGeom prst="rect">
            <a:avLst/>
          </a:prstGeom>
        </p:spPr>
        <p:txBody>
          <a:bodyPr wrap="square">
            <a:spAutoFit/>
          </a:bodyPr>
          <a:lstStyle/>
          <a:p>
            <a:pPr marL="342900" indent="-342900">
              <a:buFont typeface="Segoe UI Symbol" panose="020B0502040204020203" pitchFamily="34" charset="0"/>
              <a:buChar char=""/>
            </a:pPr>
            <a:r>
              <a:rPr lang="en-US" sz="2400" dirty="0" smtClean="0">
                <a:solidFill>
                  <a:schemeClr val="bg2"/>
                </a:solidFill>
              </a:rPr>
              <a:t>Storage </a:t>
            </a:r>
            <a:r>
              <a:rPr lang="en-US" sz="2400" dirty="0">
                <a:solidFill>
                  <a:schemeClr val="bg2"/>
                </a:solidFill>
              </a:rPr>
              <a:t>Account: All access to Azure Storage is done through a storage account. </a:t>
            </a:r>
            <a:endParaRPr lang="en-US" sz="2400" dirty="0" smtClean="0">
              <a:solidFill>
                <a:schemeClr val="bg2"/>
              </a:solidFill>
            </a:endParaRPr>
          </a:p>
          <a:p>
            <a:pPr marL="342900" indent="-342900">
              <a:buFont typeface="Segoe UI Symbol" panose="020B0502040204020203" pitchFamily="34" charset="0"/>
              <a:buChar char=""/>
            </a:pPr>
            <a:r>
              <a:rPr lang="en-US" sz="2400" dirty="0" smtClean="0">
                <a:solidFill>
                  <a:schemeClr val="bg2"/>
                </a:solidFill>
              </a:rPr>
              <a:t>Queue</a:t>
            </a:r>
            <a:r>
              <a:rPr lang="en-US" sz="2400" dirty="0">
                <a:solidFill>
                  <a:schemeClr val="bg2"/>
                </a:solidFill>
              </a:rPr>
              <a:t>: A queue contains a set of messages. All messages must be in a queue</a:t>
            </a:r>
            <a:r>
              <a:rPr lang="en-US" sz="2400" dirty="0" smtClean="0">
                <a:solidFill>
                  <a:schemeClr val="bg2"/>
                </a:solidFill>
              </a:rPr>
              <a:t>.</a:t>
            </a:r>
            <a:endParaRPr lang="en-US" sz="2400" dirty="0">
              <a:solidFill>
                <a:schemeClr val="bg2"/>
              </a:solidFill>
            </a:endParaRPr>
          </a:p>
          <a:p>
            <a:pPr marL="342900" indent="-342900">
              <a:buFont typeface="Segoe UI Symbol" panose="020B0502040204020203" pitchFamily="34" charset="0"/>
              <a:buChar char=""/>
            </a:pPr>
            <a:r>
              <a:rPr lang="en-US" sz="2400" dirty="0" smtClean="0">
                <a:solidFill>
                  <a:schemeClr val="bg2"/>
                </a:solidFill>
              </a:rPr>
              <a:t>Message</a:t>
            </a:r>
            <a:r>
              <a:rPr lang="en-US" sz="2400" dirty="0">
                <a:solidFill>
                  <a:schemeClr val="bg2"/>
                </a:solidFill>
              </a:rPr>
              <a:t>: A message, in any format, of up to 64KB.</a:t>
            </a:r>
          </a:p>
        </p:txBody>
      </p:sp>
    </p:spTree>
    <p:extLst>
      <p:ext uri="{BB962C8B-B14F-4D97-AF65-F5344CB8AC3E}">
        <p14:creationId xmlns:p14="http://schemas.microsoft.com/office/powerpoint/2010/main" val="844099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Format</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4220" y="1299955"/>
            <a:ext cx="4933950" cy="3077489"/>
          </a:xfrm>
          <a:ln w="76200">
            <a:solidFill>
              <a:schemeClr val="bg1"/>
            </a:solidFill>
          </a:ln>
        </p:spPr>
      </p:pic>
      <p:sp>
        <p:nvSpPr>
          <p:cNvPr id="4" name="Slide Number Placeholder 3"/>
          <p:cNvSpPr>
            <a:spLocks noGrp="1"/>
          </p:cNvSpPr>
          <p:nvPr>
            <p:ph type="sldNum" sz="quarter" idx="12"/>
          </p:nvPr>
        </p:nvSpPr>
        <p:spPr/>
        <p:txBody>
          <a:bodyPr/>
          <a:lstStyle/>
          <a:p>
            <a:fld id="{0A164282-434E-41D4-9582-783D542A7B68}" type="slidenum">
              <a:rPr lang="en-US" smtClean="0"/>
              <a:pPr/>
              <a:t>66</a:t>
            </a:fld>
            <a:endParaRPr lang="en-US"/>
          </a:p>
        </p:txBody>
      </p:sp>
      <p:sp>
        <p:nvSpPr>
          <p:cNvPr id="6" name="Rectangle 5"/>
          <p:cNvSpPr/>
          <p:nvPr/>
        </p:nvSpPr>
        <p:spPr>
          <a:xfrm>
            <a:off x="881009" y="4778888"/>
            <a:ext cx="10439400" cy="1938992"/>
          </a:xfrm>
          <a:prstGeom prst="rect">
            <a:avLst/>
          </a:prstGeom>
        </p:spPr>
        <p:txBody>
          <a:bodyPr wrap="square">
            <a:spAutoFit/>
          </a:bodyPr>
          <a:lstStyle/>
          <a:p>
            <a:r>
              <a:rPr lang="en-US" sz="2400" dirty="0" smtClean="0">
                <a:solidFill>
                  <a:schemeClr val="bg2"/>
                </a:solidFill>
              </a:rPr>
              <a:t>Queues </a:t>
            </a:r>
            <a:r>
              <a:rPr lang="en-US" sz="2400" dirty="0">
                <a:solidFill>
                  <a:schemeClr val="bg2"/>
                </a:solidFill>
              </a:rPr>
              <a:t>are addressable using the following URL format:</a:t>
            </a:r>
          </a:p>
          <a:p>
            <a:r>
              <a:rPr lang="en-US" sz="2400" dirty="0">
                <a:solidFill>
                  <a:schemeClr val="bg2"/>
                </a:solidFill>
              </a:rPr>
              <a:t> http://&lt;storage account&gt;.queue.core.windows.net/&lt;queue&gt; </a:t>
            </a:r>
          </a:p>
          <a:p>
            <a:endParaRPr lang="en-US" sz="2400" dirty="0">
              <a:solidFill>
                <a:schemeClr val="bg2"/>
              </a:solidFill>
            </a:endParaRPr>
          </a:p>
          <a:p>
            <a:r>
              <a:rPr lang="en-US" sz="2400" dirty="0">
                <a:solidFill>
                  <a:schemeClr val="bg2"/>
                </a:solidFill>
              </a:rPr>
              <a:t>The following URL addresses one of the queues in the diagram:</a:t>
            </a:r>
          </a:p>
          <a:p>
            <a:r>
              <a:rPr lang="en-US" sz="2400" dirty="0">
                <a:solidFill>
                  <a:schemeClr val="bg2"/>
                </a:solidFill>
              </a:rPr>
              <a:t> http://myaccount.queue.core.windows.net/imagesToDownload</a:t>
            </a:r>
          </a:p>
        </p:txBody>
      </p:sp>
    </p:spTree>
    <p:extLst>
      <p:ext uri="{BB962C8B-B14F-4D97-AF65-F5344CB8AC3E}">
        <p14:creationId xmlns:p14="http://schemas.microsoft.com/office/powerpoint/2010/main" val="2529656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Considerations</a:t>
            </a:r>
            <a:endParaRPr lang="en-US" dirty="0"/>
          </a:p>
        </p:txBody>
      </p:sp>
      <p:sp>
        <p:nvSpPr>
          <p:cNvPr id="3" name="Content Placeholder 2"/>
          <p:cNvSpPr>
            <a:spLocks noGrp="1"/>
          </p:cNvSpPr>
          <p:nvPr>
            <p:ph idx="1"/>
          </p:nvPr>
        </p:nvSpPr>
        <p:spPr/>
        <p:txBody>
          <a:bodyPr>
            <a:normAutofit fontScale="92500" lnSpcReduction="10000"/>
          </a:bodyPr>
          <a:lstStyle/>
          <a:p>
            <a:pPr>
              <a:buFont typeface="Segoe UI Symbol" panose="020B0502040204020203" pitchFamily="34" charset="0"/>
              <a:buChar char=""/>
            </a:pPr>
            <a:r>
              <a:rPr lang="en-US" dirty="0" smtClean="0"/>
              <a:t>Messages are not ordered</a:t>
            </a:r>
          </a:p>
          <a:p>
            <a:pPr>
              <a:buFont typeface="Segoe UI Symbol" panose="020B0502040204020203" pitchFamily="34" charset="0"/>
              <a:buChar char=""/>
            </a:pPr>
            <a:r>
              <a:rPr lang="en-US" dirty="0" smtClean="0"/>
              <a:t>Message </a:t>
            </a:r>
          </a:p>
          <a:p>
            <a:pPr lvl="1">
              <a:buFont typeface="Segoe UI Symbol" panose="020B0502040204020203" pitchFamily="34" charset="0"/>
              <a:buChar char=""/>
            </a:pPr>
            <a:r>
              <a:rPr lang="en-US" dirty="0" smtClean="0"/>
              <a:t>Will be processed at least once</a:t>
            </a:r>
          </a:p>
          <a:p>
            <a:pPr lvl="1">
              <a:buFont typeface="Segoe UI Symbol" panose="020B0502040204020203" pitchFamily="34" charset="0"/>
              <a:buChar char=""/>
            </a:pPr>
            <a:r>
              <a:rPr lang="en-US" dirty="0" smtClean="0"/>
              <a:t>Maybe returned more than once</a:t>
            </a:r>
          </a:p>
          <a:p>
            <a:pPr>
              <a:buFont typeface="Segoe UI Symbol" panose="020B0502040204020203" pitchFamily="34" charset="0"/>
              <a:buChar char=""/>
            </a:pPr>
            <a:r>
              <a:rPr lang="en-US" dirty="0" smtClean="0"/>
              <a:t>Failover</a:t>
            </a:r>
          </a:p>
          <a:p>
            <a:pPr marL="857250" lvl="1" indent="-457200">
              <a:buFont typeface="Segoe UI Symbol" panose="020B0502040204020203" pitchFamily="34" charset="0"/>
              <a:buChar char=""/>
            </a:pPr>
            <a:r>
              <a:rPr lang="en-US" dirty="0" smtClean="0"/>
              <a:t>In case of failure, the message will be reprocessed by another node</a:t>
            </a:r>
          </a:p>
          <a:p>
            <a:pPr>
              <a:buFont typeface="Segoe UI Symbol" panose="020B0502040204020203" pitchFamily="34" charset="0"/>
              <a:buChar char=""/>
            </a:pPr>
            <a:r>
              <a:rPr lang="en-US" dirty="0" smtClean="0"/>
              <a:t>Message size&lt;= 8KB</a:t>
            </a:r>
          </a:p>
          <a:p>
            <a:pPr>
              <a:buFont typeface="Segoe UI Symbol" panose="020B0502040204020203" pitchFamily="34" charset="0"/>
              <a:buChar char=""/>
            </a:pPr>
            <a:r>
              <a:rPr lang="en-US" dirty="0" smtClean="0"/>
              <a:t>Stored up to 7 days</a:t>
            </a:r>
            <a:endParaRPr lang="en-US" dirty="0"/>
          </a:p>
        </p:txBody>
      </p:sp>
    </p:spTree>
    <p:extLst>
      <p:ext uri="{BB962C8B-B14F-4D97-AF65-F5344CB8AC3E}">
        <p14:creationId xmlns:p14="http://schemas.microsoft.com/office/powerpoint/2010/main" val="447504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4" name="Rectangle 3"/>
          <p:cNvSpPr/>
          <p:nvPr/>
        </p:nvSpPr>
        <p:spPr>
          <a:xfrm>
            <a:off x="59177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5" name="Rectangle 4"/>
          <p:cNvSpPr/>
          <p:nvPr/>
        </p:nvSpPr>
        <p:spPr>
          <a:xfrm>
            <a:off x="63749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6" name="Oval 5"/>
          <p:cNvSpPr/>
          <p:nvPr/>
        </p:nvSpPr>
        <p:spPr>
          <a:xfrm>
            <a:off x="7365588" y="2478732"/>
            <a:ext cx="990600" cy="533400"/>
          </a:xfrm>
          <a:prstGeom prst="ellipse">
            <a:avLst/>
          </a:prstGeom>
          <a:gradFill>
            <a:gsLst>
              <a:gs pos="0">
                <a:srgbClr val="756005"/>
              </a:gs>
              <a:gs pos="55000">
                <a:srgbClr val="8D7005"/>
              </a:gs>
              <a:gs pos="100000">
                <a:srgbClr val="AA7F06"/>
              </a:gs>
            </a:gsLst>
          </a:gradFill>
          <a:ln>
            <a:solidFill>
              <a:srgbClr val="977515"/>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1</a:t>
            </a:r>
          </a:p>
        </p:txBody>
      </p:sp>
      <p:sp>
        <p:nvSpPr>
          <p:cNvPr id="7" name="Oval 6"/>
          <p:cNvSpPr/>
          <p:nvPr/>
        </p:nvSpPr>
        <p:spPr>
          <a:xfrm>
            <a:off x="7365588" y="4231332"/>
            <a:ext cx="990600" cy="533400"/>
          </a:xfrm>
          <a:prstGeom prst="ellipse">
            <a:avLst/>
          </a:prstGeom>
          <a:gradFill>
            <a:gsLst>
              <a:gs pos="0">
                <a:srgbClr val="C98325">
                  <a:alpha val="98824"/>
                </a:srgbClr>
              </a:gs>
              <a:gs pos="55000">
                <a:srgbClr val="ECC82E"/>
              </a:gs>
              <a:gs pos="100000">
                <a:srgbClr val="FBD443"/>
              </a:gs>
            </a:gsLst>
          </a:gradFill>
          <a:ln>
            <a:solidFill>
              <a:srgbClr val="F5D251"/>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C</a:t>
            </a:r>
            <a:r>
              <a:rPr lang="en-US" sz="2400" baseline="-25000" dirty="0">
                <a:solidFill>
                  <a:schemeClr val="tx1"/>
                </a:solidFill>
              </a:rPr>
              <a:t>2</a:t>
            </a:r>
          </a:p>
        </p:txBody>
      </p:sp>
      <p:sp>
        <p:nvSpPr>
          <p:cNvPr id="8" name="Rectangle 7"/>
          <p:cNvSpPr/>
          <p:nvPr/>
        </p:nvSpPr>
        <p:spPr>
          <a:xfrm>
            <a:off x="6374988" y="3393132"/>
            <a:ext cx="457200" cy="838200"/>
          </a:xfrm>
          <a:prstGeom prst="rect">
            <a:avLst/>
          </a:prstGeom>
          <a:solidFill>
            <a:schemeClr val="tx1">
              <a:lumMod val="85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9" name="Rectangle 8"/>
          <p:cNvSpPr/>
          <p:nvPr/>
        </p:nvSpPr>
        <p:spPr>
          <a:xfrm>
            <a:off x="5917788" y="3393132"/>
            <a:ext cx="457200" cy="838200"/>
          </a:xfrm>
          <a:prstGeom prst="rect">
            <a:avLst/>
          </a:prstGeom>
          <a:solidFill>
            <a:schemeClr val="tx1">
              <a:lumMod val="85000"/>
            </a:schemeClr>
          </a:solidFill>
          <a:ln>
            <a:solidFill>
              <a:schemeClr val="tx1">
                <a:lumMod val="95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
        <p:nvSpPr>
          <p:cNvPr id="10" name="Rectangle 9"/>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sp>
        <p:nvSpPr>
          <p:cNvPr id="11" name="Rectangle 10"/>
          <p:cNvSpPr/>
          <p:nvPr/>
        </p:nvSpPr>
        <p:spPr>
          <a:xfrm>
            <a:off x="50033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4</a:t>
            </a:r>
          </a:p>
        </p:txBody>
      </p:sp>
      <p:cxnSp>
        <p:nvCxnSpPr>
          <p:cNvPr id="12" name="Straight Arrow Connector 11"/>
          <p:cNvCxnSpPr>
            <a:stCxn id="16" idx="5"/>
          </p:cNvCxnSpPr>
          <p:nvPr/>
        </p:nvCxnSpPr>
        <p:spPr>
          <a:xfrm rot="16200000" flipH="1">
            <a:off x="4358397" y="3129139"/>
            <a:ext cx="687717" cy="44987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4427125" y="4036071"/>
            <a:ext cx="533400" cy="46672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23"/>
          <p:cNvSpPr txBox="1"/>
          <p:nvPr/>
        </p:nvSpPr>
        <p:spPr>
          <a:xfrm>
            <a:off x="3555588" y="1864668"/>
            <a:ext cx="1540486"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Producers</a:t>
            </a:r>
          </a:p>
        </p:txBody>
      </p:sp>
      <p:sp>
        <p:nvSpPr>
          <p:cNvPr id="15" name="TextBox 26"/>
          <p:cNvSpPr txBox="1"/>
          <p:nvPr/>
        </p:nvSpPr>
        <p:spPr>
          <a:xfrm>
            <a:off x="7060789" y="1869133"/>
            <a:ext cx="1700017" cy="461665"/>
          </a:xfrm>
          <a:prstGeom prst="rect">
            <a:avLst/>
          </a:prstGeom>
          <a:noFill/>
        </p:spPr>
        <p:txBody>
          <a:bodyPr wrap="non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400" dirty="0"/>
              <a:t>Consumers</a:t>
            </a:r>
          </a:p>
        </p:txBody>
      </p:sp>
      <p:sp>
        <p:nvSpPr>
          <p:cNvPr id="16" name="Oval 15"/>
          <p:cNvSpPr/>
          <p:nvPr/>
        </p:nvSpPr>
        <p:spPr>
          <a:xfrm>
            <a:off x="3631788" y="2554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2</a:t>
            </a:r>
          </a:p>
        </p:txBody>
      </p:sp>
      <p:sp>
        <p:nvSpPr>
          <p:cNvPr id="17" name="Oval 16"/>
          <p:cNvSpPr/>
          <p:nvPr/>
        </p:nvSpPr>
        <p:spPr>
          <a:xfrm>
            <a:off x="3631788" y="4459932"/>
            <a:ext cx="990600" cy="533400"/>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P</a:t>
            </a:r>
            <a:r>
              <a:rPr lang="en-US" sz="2400" baseline="-25000" dirty="0">
                <a:solidFill>
                  <a:schemeClr val="tx1"/>
                </a:solidFill>
              </a:rPr>
              <a:t>1</a:t>
            </a:r>
          </a:p>
        </p:txBody>
      </p:sp>
      <p:sp>
        <p:nvSpPr>
          <p:cNvPr id="18" name="Rectangle 17"/>
          <p:cNvSpPr/>
          <p:nvPr/>
        </p:nvSpPr>
        <p:spPr>
          <a:xfrm>
            <a:off x="5460588" y="3393132"/>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3</a:t>
            </a:r>
          </a:p>
        </p:txBody>
      </p:sp>
      <p:cxnSp>
        <p:nvCxnSpPr>
          <p:cNvPr id="19" name="Straight Arrow Connector 18"/>
          <p:cNvCxnSpPr/>
          <p:nvPr/>
        </p:nvCxnSpPr>
        <p:spPr>
          <a:xfrm flipV="1">
            <a:off x="6908389" y="3012133"/>
            <a:ext cx="695323" cy="38099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08390" y="4155132"/>
            <a:ext cx="533401" cy="1524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83535" y="3391411"/>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1</a:t>
            </a:r>
          </a:p>
        </p:txBody>
      </p:sp>
      <p:sp>
        <p:nvSpPr>
          <p:cNvPr id="22" name="Rectangle 21"/>
          <p:cNvSpPr/>
          <p:nvPr/>
        </p:nvSpPr>
        <p:spPr>
          <a:xfrm>
            <a:off x="5917788" y="3391780"/>
            <a:ext cx="457200" cy="8382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300" dirty="0">
                <a:solidFill>
                  <a:srgbClr val="FFFFFF"/>
                </a:solidFill>
                <a:latin typeface="Calibri"/>
              </a:rPr>
              <a:t>2</a:t>
            </a:r>
          </a:p>
        </p:txBody>
      </p:sp>
    </p:spTree>
    <p:extLst>
      <p:ext uri="{BB962C8B-B14F-4D97-AF65-F5344CB8AC3E}">
        <p14:creationId xmlns:p14="http://schemas.microsoft.com/office/powerpoint/2010/main" val="222293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Queue?</a:t>
            </a:r>
            <a:endParaRPr lang="en-US" dirty="0"/>
          </a:p>
        </p:txBody>
      </p:sp>
      <p:sp>
        <p:nvSpPr>
          <p:cNvPr id="3" name="Content Placeholder 2"/>
          <p:cNvSpPr>
            <a:spLocks noGrp="1"/>
          </p:cNvSpPr>
          <p:nvPr>
            <p:ph idx="1"/>
          </p:nvPr>
        </p:nvSpPr>
        <p:spPr>
          <a:xfrm>
            <a:off x="560797" y="1482812"/>
            <a:ext cx="11450227" cy="4394113"/>
          </a:xfrm>
        </p:spPr>
        <p:txBody>
          <a:bodyPr>
            <a:normAutofit fontScale="85000" lnSpcReduction="20000"/>
          </a:bodyPr>
          <a:lstStyle/>
          <a:p>
            <a:pPr>
              <a:buFont typeface="Segoe UI Symbol" panose="020B0502040204020203" pitchFamily="34" charset="0"/>
              <a:buChar char=""/>
            </a:pPr>
            <a:r>
              <a:rPr lang="en-US" sz="3900" dirty="0"/>
              <a:t>The queue length directly reflects how well the backend processing nodes are catching up with the overall workload. </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Decouples different parts of the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Allows the flexibility of efficient resource usage within an application</a:t>
            </a:r>
          </a:p>
          <a:p>
            <a:pPr>
              <a:buFont typeface="Segoe UI Symbol" panose="020B0502040204020203" pitchFamily="34" charset="0"/>
              <a:buChar char=""/>
            </a:pPr>
            <a:endParaRPr lang="en-US" sz="3900" dirty="0"/>
          </a:p>
          <a:p>
            <a:pPr>
              <a:buFont typeface="Segoe UI Symbol" panose="020B0502040204020203" pitchFamily="34" charset="0"/>
              <a:buChar char=""/>
            </a:pPr>
            <a:r>
              <a:rPr lang="en-US" sz="3900" dirty="0"/>
              <a:t>Buffering to absorb traffic bursts and reduce the impact of individual component failures. </a:t>
            </a:r>
          </a:p>
          <a:p>
            <a:endParaRPr lang="en-US" dirty="0"/>
          </a:p>
        </p:txBody>
      </p:sp>
    </p:spTree>
    <p:extLst>
      <p:ext uri="{BB962C8B-B14F-4D97-AF65-F5344CB8AC3E}">
        <p14:creationId xmlns:p14="http://schemas.microsoft.com/office/powerpoint/2010/main" val="771849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2938" y="228600"/>
            <a:ext cx="10639249" cy="747713"/>
          </a:xfrm>
        </p:spPr>
        <p:txBody>
          <a:bodyPr>
            <a:normAutofit fontScale="90000"/>
          </a:bodyPr>
          <a:lstStyle/>
          <a:p>
            <a:pPr algn="l"/>
            <a:r>
              <a:rPr lang="en-US" dirty="0"/>
              <a:t>How It Works</a:t>
            </a:r>
          </a:p>
        </p:txBody>
      </p:sp>
      <p:sp>
        <p:nvSpPr>
          <p:cNvPr id="30" name="Content Placeholder 2"/>
          <p:cNvSpPr txBox="1">
            <a:spLocks/>
          </p:cNvSpPr>
          <p:nvPr/>
        </p:nvSpPr>
        <p:spPr>
          <a:xfrm>
            <a:off x="512939" y="1434270"/>
            <a:ext cx="6577690"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Architecture</a:t>
            </a:r>
          </a:p>
          <a:p>
            <a:pPr marL="3175" lvl="1" indent="0" defTabSz="914325">
              <a:spcBef>
                <a:spcPts val="600"/>
              </a:spcBef>
              <a:buNone/>
            </a:pPr>
            <a:r>
              <a:rPr lang="en-US" sz="2400" spc="-51" dirty="0">
                <a:solidFill>
                  <a:schemeClr val="bg2"/>
                </a:solidFill>
              </a:rPr>
              <a:t>Client Layer -  Used by application to communicate directly with SQL Database</a:t>
            </a:r>
            <a:r>
              <a:rPr lang="en-US" sz="2400" spc="-51" dirty="0" smtClean="0">
                <a:solidFill>
                  <a:schemeClr val="bg2"/>
                </a:solidFill>
              </a:rPr>
              <a:t>.</a:t>
            </a:r>
          </a:p>
          <a:p>
            <a:pPr marL="3175" lvl="1" indent="0" defTabSz="914325">
              <a:spcBef>
                <a:spcPts val="600"/>
              </a:spcBef>
              <a:buNone/>
            </a:pPr>
            <a:endParaRPr lang="en-US" sz="2400" spc="-51" dirty="0">
              <a:solidFill>
                <a:schemeClr val="bg2"/>
              </a:solidFill>
            </a:endParaRPr>
          </a:p>
          <a:p>
            <a:pPr marL="3175" lvl="1" indent="0" defTabSz="914325">
              <a:spcBef>
                <a:spcPts val="600"/>
              </a:spcBef>
              <a:buNone/>
            </a:pPr>
            <a:r>
              <a:rPr lang="en-US" sz="2400" spc="-51" dirty="0">
                <a:solidFill>
                  <a:schemeClr val="bg2"/>
                </a:solidFill>
              </a:rPr>
              <a:t>Services Layer – Gateway between Client layer and Platform layer</a:t>
            </a:r>
            <a:r>
              <a:rPr lang="en-US" sz="2400" spc="-51" dirty="0" smtClean="0">
                <a:solidFill>
                  <a:schemeClr val="bg2"/>
                </a:solidFill>
              </a:rPr>
              <a:t>.</a:t>
            </a:r>
          </a:p>
          <a:p>
            <a:pPr marL="3175" lvl="1" indent="0" defTabSz="914325">
              <a:spcBef>
                <a:spcPts val="600"/>
              </a:spcBef>
              <a:buNone/>
            </a:pPr>
            <a:endParaRPr lang="en-US" sz="2400" spc="-51" dirty="0">
              <a:solidFill>
                <a:schemeClr val="bg2"/>
              </a:solidFill>
            </a:endParaRPr>
          </a:p>
          <a:p>
            <a:pPr marL="3175" lvl="1" indent="0" defTabSz="914325">
              <a:spcBef>
                <a:spcPts val="600"/>
              </a:spcBef>
              <a:buNone/>
            </a:pPr>
            <a:r>
              <a:rPr lang="en-US" sz="2400" spc="-51" dirty="0">
                <a:solidFill>
                  <a:schemeClr val="bg2"/>
                </a:solidFill>
              </a:rPr>
              <a:t>Platform Layer – Includes physical servicers and services that support the Services layer</a:t>
            </a:r>
            <a:r>
              <a:rPr lang="en-US" sz="2400" spc="-51" dirty="0" smtClean="0">
                <a:solidFill>
                  <a:schemeClr val="bg2"/>
                </a:solidFill>
              </a:rPr>
              <a:t>.</a:t>
            </a:r>
          </a:p>
          <a:p>
            <a:pPr marL="3175" lvl="1" indent="0" defTabSz="914325">
              <a:spcBef>
                <a:spcPts val="600"/>
              </a:spcBef>
              <a:buNone/>
            </a:pPr>
            <a:endParaRPr lang="en-US" sz="2400" spc="-51" dirty="0">
              <a:solidFill>
                <a:schemeClr val="bg2"/>
              </a:solidFill>
            </a:endParaRPr>
          </a:p>
          <a:p>
            <a:pPr marL="3175" lvl="1" indent="0" defTabSz="914325">
              <a:spcBef>
                <a:spcPts val="600"/>
              </a:spcBef>
              <a:buNone/>
            </a:pPr>
            <a:r>
              <a:rPr lang="en-US" sz="2400" spc="-51" dirty="0">
                <a:solidFill>
                  <a:schemeClr val="bg2"/>
                </a:solidFill>
              </a:rPr>
              <a:t>Infrastructure Layer – IT administration of the physical HW and OS.</a:t>
            </a:r>
            <a:r>
              <a:rPr lang="en-US" sz="1800" spc="-51" dirty="0"/>
              <a:t/>
            </a:r>
            <a:br>
              <a:rPr lang="en-US" sz="1800" spc="-51" dirty="0"/>
            </a:br>
            <a:endParaRPr lang="en-US" sz="2400" dirty="0"/>
          </a:p>
        </p:txBody>
      </p:sp>
      <p:sp>
        <p:nvSpPr>
          <p:cNvPr id="79" name="Rectangle 78"/>
          <p:cNvSpPr/>
          <p:nvPr/>
        </p:nvSpPr>
        <p:spPr bwMode="auto">
          <a:xfrm>
            <a:off x="7518833"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7284"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SQL Server</a:t>
              </a:r>
            </a:p>
            <a:p>
              <a:pPr algn="ctr" defTabSz="914099" fontAlgn="base">
                <a:spcBef>
                  <a:spcPct val="0"/>
                </a:spcBef>
                <a:spcAft>
                  <a:spcPct val="0"/>
                </a:spcAft>
              </a:pPr>
              <a:r>
                <a:rPr lang="en-US" sz="1200" dirty="0">
                  <a:solidFill>
                    <a:schemeClr val="bg1"/>
                  </a:solidFill>
                </a:rPr>
                <a:t>Applications</a:t>
              </a:r>
            </a:p>
            <a:p>
              <a:pPr algn="ctr" defTabSz="914099" fontAlgn="base">
                <a:spcBef>
                  <a:spcPct val="0"/>
                </a:spcBef>
                <a:spcAft>
                  <a:spcPct val="0"/>
                </a:spcAft>
              </a:pPr>
              <a:r>
                <a:rPr lang="en-US" sz="1200" dirty="0">
                  <a:solidFill>
                    <a:schemeClr val="bg1"/>
                  </a:soli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bg1"/>
                  </a:soli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8833"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a:gradFill>
                    <a:gsLst>
                      <a:gs pos="0">
                        <a:schemeClr val="tx1"/>
                      </a:gs>
                      <a:gs pos="100000">
                        <a:schemeClr val="tx1"/>
                      </a:gs>
                    </a:gsLst>
                    <a:lin ang="5400000" scaled="0"/>
                  </a:gradFill>
                </a:rPr>
                <a:t>TDS+SSL</a:t>
              </a:r>
            </a:p>
          </p:txBody>
        </p:sp>
      </p:grpSp>
      <p:grpSp>
        <p:nvGrpSpPr>
          <p:cNvPr id="3072" name="Group 3071"/>
          <p:cNvGrpSpPr/>
          <p:nvPr/>
        </p:nvGrpSpPr>
        <p:grpSpPr>
          <a:xfrm>
            <a:off x="7518832"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a:gradFill>
                    <a:gsLst>
                      <a:gs pos="0">
                        <a:schemeClr val="bg1"/>
                      </a:gs>
                      <a:gs pos="100000">
                        <a:schemeClr val="bg1"/>
                      </a:gs>
                    </a:gsLst>
                    <a:lin ang="5400000" scaled="0"/>
                  </a:gradFill>
                </a:rPr>
                <a:t>…</a:t>
              </a: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873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animEffect transition="in" filter="fade">
                                      <p:cBhvr>
                                        <p:cTn id="19" dur="1000"/>
                                        <p:tgtEl>
                                          <p:spTgt spid="30">
                                            <p:txEl>
                                              <p:pRg st="3" end="3"/>
                                            </p:txEl>
                                          </p:spTgt>
                                        </p:tgtEl>
                                      </p:cBhvr>
                                    </p:animEffect>
                                    <p:anim calcmode="lin" valueType="num">
                                      <p:cBhvr>
                                        <p:cTn id="20"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5" end="5"/>
                                            </p:txEl>
                                          </p:spTgt>
                                        </p:tgtEl>
                                        <p:attrNameLst>
                                          <p:attrName>style.visibility</p:attrName>
                                        </p:attrNameLst>
                                      </p:cBhvr>
                                      <p:to>
                                        <p:strVal val="visible"/>
                                      </p:to>
                                    </p:set>
                                    <p:animEffect transition="in" filter="fade">
                                      <p:cBhvr>
                                        <p:cTn id="31" dur="1000"/>
                                        <p:tgtEl>
                                          <p:spTgt spid="30">
                                            <p:txEl>
                                              <p:pRg st="5" end="5"/>
                                            </p:txEl>
                                          </p:spTgt>
                                        </p:tgtEl>
                                      </p:cBhvr>
                                    </p:animEffect>
                                    <p:anim calcmode="lin" valueType="num">
                                      <p:cBhvr>
                                        <p:cTn id="32" dur="1000" fill="hold"/>
                                        <p:tgtEl>
                                          <p:spTgt spid="30">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7" end="7"/>
                                            </p:txEl>
                                          </p:spTgt>
                                        </p:tgtEl>
                                        <p:attrNameLst>
                                          <p:attrName>style.visibility</p:attrName>
                                        </p:attrNameLst>
                                      </p:cBhvr>
                                      <p:to>
                                        <p:strVal val="visible"/>
                                      </p:to>
                                    </p:set>
                                    <p:animEffect transition="in" filter="fade">
                                      <p:cBhvr>
                                        <p:cTn id="43" dur="1000"/>
                                        <p:tgtEl>
                                          <p:spTgt spid="30">
                                            <p:txEl>
                                              <p:pRg st="7" end="7"/>
                                            </p:txEl>
                                          </p:spTgt>
                                        </p:tgtEl>
                                      </p:cBhvr>
                                    </p:animEffect>
                                    <p:anim calcmode="lin" valueType="num">
                                      <p:cBhvr>
                                        <p:cTn id="44" dur="1000" fill="hold"/>
                                        <p:tgtEl>
                                          <p:spTgt spid="30">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05" dirty="0"/>
              <a:t>Azure Storage Architecture</a:t>
            </a:r>
          </a:p>
        </p:txBody>
      </p:sp>
      <p:sp>
        <p:nvSpPr>
          <p:cNvPr id="5" name="Rectangle 4"/>
          <p:cNvSpPr/>
          <p:nvPr/>
        </p:nvSpPr>
        <p:spPr bwMode="auto">
          <a:xfrm>
            <a:off x="2460978" y="3429000"/>
            <a:ext cx="7270044" cy="1098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Massive Scale Out &amp; Auto Load Balancing </a:t>
            </a:r>
            <a:br>
              <a:rPr lang="en-US" sz="2353" dirty="0">
                <a:gradFill>
                  <a:gsLst>
                    <a:gs pos="0">
                      <a:srgbClr val="FFFFFF"/>
                    </a:gs>
                    <a:gs pos="100000">
                      <a:srgbClr val="FFFFFF"/>
                    </a:gs>
                  </a:gsLst>
                  <a:lin ang="5400000" scaled="0"/>
                </a:gradFill>
                <a:ea typeface="Segoe UI" pitchFamily="34" charset="0"/>
                <a:cs typeface="Segoe UI" pitchFamily="34" charset="0"/>
              </a:rPr>
            </a:br>
            <a:r>
              <a:rPr lang="en-US" sz="2353" dirty="0">
                <a:gradFill>
                  <a:gsLst>
                    <a:gs pos="0">
                      <a:srgbClr val="FFFFFF"/>
                    </a:gs>
                    <a:gs pos="100000">
                      <a:srgbClr val="FFFFFF"/>
                    </a:gs>
                  </a:gsLst>
                  <a:lin ang="5400000" scaled="0"/>
                </a:gradFill>
                <a:ea typeface="Segoe UI" pitchFamily="34" charset="0"/>
                <a:cs typeface="Segoe UI" pitchFamily="34" charset="0"/>
              </a:rPr>
              <a:t>Index Layer</a:t>
            </a:r>
          </a:p>
        </p:txBody>
      </p:sp>
      <p:sp>
        <p:nvSpPr>
          <p:cNvPr id="6" name="Rectangle 5"/>
          <p:cNvSpPr/>
          <p:nvPr/>
        </p:nvSpPr>
        <p:spPr bwMode="auto">
          <a:xfrm>
            <a:off x="2460978" y="4683981"/>
            <a:ext cx="7270044" cy="11952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Distributed Replication Layer</a:t>
            </a:r>
          </a:p>
        </p:txBody>
      </p:sp>
      <p:grpSp>
        <p:nvGrpSpPr>
          <p:cNvPr id="36" name="Group 35"/>
          <p:cNvGrpSpPr/>
          <p:nvPr/>
        </p:nvGrpSpPr>
        <p:grpSpPr>
          <a:xfrm>
            <a:off x="2460978" y="1145230"/>
            <a:ext cx="5440502" cy="2105811"/>
            <a:chOff x="2510325" y="1167697"/>
            <a:chExt cx="5549595" cy="2148037"/>
          </a:xfrm>
        </p:grpSpPr>
        <p:sp>
          <p:nvSpPr>
            <p:cNvPr id="7" name="Rectangle 6"/>
            <p:cNvSpPr/>
            <p:nvPr/>
          </p:nvSpPr>
          <p:spPr bwMode="auto">
            <a:xfrm>
              <a:off x="2510325"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Blob/Disk</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9" name="Rectangle 8"/>
            <p:cNvSpPr/>
            <p:nvPr/>
          </p:nvSpPr>
          <p:spPr bwMode="auto">
            <a:xfrm>
              <a:off x="6323761" y="2246793"/>
              <a:ext cx="1736159"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Queue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sp>
          <p:nvSpPr>
            <p:cNvPr id="10" name="Rectangle 9"/>
            <p:cNvSpPr/>
            <p:nvPr/>
          </p:nvSpPr>
          <p:spPr bwMode="auto">
            <a:xfrm>
              <a:off x="4431727" y="2239159"/>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Table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14" name="Straight Arrow Connector 13"/>
            <p:cNvCxnSpPr/>
            <p:nvPr/>
          </p:nvCxnSpPr>
          <p:spPr>
            <a:xfrm flipV="1">
              <a:off x="3383628"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66338"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cxnSp>
          <p:nvCxnSpPr>
            <p:cNvPr id="27" name="Straight Arrow Connector 26"/>
            <p:cNvCxnSpPr/>
            <p:nvPr/>
          </p:nvCxnSpPr>
          <p:spPr>
            <a:xfrm flipV="1">
              <a:off x="7153395"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248099"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26463"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32" name="TextBox 31"/>
            <p:cNvSpPr txBox="1"/>
            <p:nvPr/>
          </p:nvSpPr>
          <p:spPr>
            <a:xfrm>
              <a:off x="6610209" y="1167697"/>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grpSp>
      <p:grpSp>
        <p:nvGrpSpPr>
          <p:cNvPr id="37" name="Group 36"/>
          <p:cNvGrpSpPr/>
          <p:nvPr/>
        </p:nvGrpSpPr>
        <p:grpSpPr>
          <a:xfrm>
            <a:off x="7950287" y="1150792"/>
            <a:ext cx="2000298" cy="2100249"/>
            <a:chOff x="8109706" y="1173371"/>
            <a:chExt cx="2040408" cy="2142363"/>
          </a:xfrm>
        </p:grpSpPr>
        <p:sp>
          <p:nvSpPr>
            <p:cNvPr id="33" name="TextBox 32"/>
            <p:cNvSpPr txBox="1"/>
            <p:nvPr/>
          </p:nvSpPr>
          <p:spPr>
            <a:xfrm>
              <a:off x="8109706" y="1173371"/>
              <a:ext cx="1034579"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REST</a:t>
              </a:r>
            </a:p>
          </p:txBody>
        </p:sp>
        <p:sp>
          <p:nvSpPr>
            <p:cNvPr id="11" name="Rectangle 10"/>
            <p:cNvSpPr/>
            <p:nvPr/>
          </p:nvSpPr>
          <p:spPr bwMode="auto">
            <a:xfrm>
              <a:off x="8188807" y="2246793"/>
              <a:ext cx="1737342" cy="106894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File Share</a:t>
              </a: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Head</a:t>
              </a:r>
            </a:p>
          </p:txBody>
        </p:sp>
        <p:cxnSp>
          <p:nvCxnSpPr>
            <p:cNvPr id="29" name="Straight Arrow Connector 28"/>
            <p:cNvCxnSpPr/>
            <p:nvPr/>
          </p:nvCxnSpPr>
          <p:spPr>
            <a:xfrm flipV="1">
              <a:off x="8619401"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601480" y="1663157"/>
              <a:ext cx="0" cy="46251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165229" y="1176786"/>
              <a:ext cx="984885" cy="627864"/>
            </a:xfrm>
            <a:prstGeom prst="rect">
              <a:avLst/>
            </a:prstGeom>
            <a:noFill/>
          </p:spPr>
          <p:txBody>
            <a:bodyPr wrap="none" lIns="179285" tIns="143428" rIns="179285" bIns="143428" rtlCol="0">
              <a:spAutoFit/>
            </a:bodyPr>
            <a:lstStyle/>
            <a:p>
              <a:pPr defTabSz="914367">
                <a:lnSpc>
                  <a:spcPct val="90000"/>
                </a:lnSpc>
                <a:spcAft>
                  <a:spcPts val="588"/>
                </a:spcAft>
              </a:pPr>
              <a:r>
                <a:rPr lang="en-US" sz="2353" dirty="0">
                  <a:gradFill>
                    <a:gsLst>
                      <a:gs pos="2917">
                        <a:srgbClr val="FFFFFF"/>
                      </a:gs>
                      <a:gs pos="30000">
                        <a:srgbClr val="FFFFFF"/>
                      </a:gs>
                    </a:gsLst>
                    <a:lin ang="5400000" scaled="0"/>
                  </a:gradFill>
                </a:rPr>
                <a:t>SMB</a:t>
              </a:r>
            </a:p>
          </p:txBody>
        </p:sp>
      </p:grpSp>
      <p:sp>
        <p:nvSpPr>
          <p:cNvPr id="2" name="Rectangle 1"/>
          <p:cNvSpPr/>
          <p:nvPr/>
        </p:nvSpPr>
        <p:spPr>
          <a:xfrm>
            <a:off x="79197" y="6016417"/>
            <a:ext cx="12017648" cy="693970"/>
          </a:xfrm>
          <a:prstGeom prst="rect">
            <a:avLst/>
          </a:prstGeom>
        </p:spPr>
        <p:txBody>
          <a:bodyPr wrap="square">
            <a:spAutoFit/>
          </a:bodyPr>
          <a:lstStyle/>
          <a:p>
            <a:pPr marL="457183" lvl="1" defTabSz="914367"/>
            <a:r>
              <a:rPr lang="en-US" sz="1961" smtClean="0">
                <a:solidFill>
                  <a:srgbClr val="FFFFFF"/>
                </a:solidFill>
                <a:hlinkClick r:id="rId2"/>
              </a:rPr>
              <a:t>“Microsoft Azure </a:t>
            </a:r>
            <a:r>
              <a:rPr lang="en-US" sz="1961" dirty="0">
                <a:solidFill>
                  <a:srgbClr val="FFFFFF"/>
                </a:solidFill>
                <a:hlinkClick r:id="rId2"/>
              </a:rPr>
              <a:t>Storage: A Highly Available Cloud Storage Service with Strong Consistency”,  ACM Symposium on Operating System Principals (SOSP), Oct. 2011</a:t>
            </a:r>
            <a:endParaRPr lang="en-US" sz="1961" dirty="0">
              <a:solidFill>
                <a:srgbClr val="FFFFFF"/>
              </a:solidFill>
            </a:endParaRPr>
          </a:p>
        </p:txBody>
      </p:sp>
    </p:spTree>
    <p:extLst>
      <p:ext uri="{BB962C8B-B14F-4D97-AF65-F5344CB8AC3E}">
        <p14:creationId xmlns:p14="http://schemas.microsoft.com/office/powerpoint/2010/main" val="3782904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Tables</a:t>
            </a:r>
            <a:endParaRPr lang="en-US" dirty="0"/>
          </a:p>
        </p:txBody>
      </p:sp>
      <p:sp>
        <p:nvSpPr>
          <p:cNvPr id="2" name="Slide Number Placeholder 1"/>
          <p:cNvSpPr>
            <a:spLocks noGrp="1"/>
          </p:cNvSpPr>
          <p:nvPr>
            <p:ph type="sldNum" sz="quarter" idx="4294967295"/>
          </p:nvPr>
        </p:nvSpPr>
        <p:spPr>
          <a:xfrm>
            <a:off x="9448800" y="6256338"/>
            <a:ext cx="2743200" cy="365125"/>
          </a:xfrm>
        </p:spPr>
        <p:txBody>
          <a:bodyPr/>
          <a:lstStyle/>
          <a:p>
            <a:fld id="{0A164282-434E-41D4-9582-783D542A7B68}" type="slidenum">
              <a:rPr lang="en-US" smtClean="0"/>
              <a:pPr/>
              <a:t>71</a:t>
            </a:fld>
            <a:endParaRPr lang="en-US"/>
          </a:p>
        </p:txBody>
      </p:sp>
    </p:spTree>
    <p:extLst>
      <p:ext uri="{BB962C8B-B14F-4D97-AF65-F5344CB8AC3E}">
        <p14:creationId xmlns:p14="http://schemas.microsoft.com/office/powerpoint/2010/main" val="291655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Table Storage Concepts</a:t>
            </a:r>
            <a:br>
              <a:rPr lang="en-US" smtClean="0"/>
            </a:br>
            <a:endParaRPr lang="en-US" dirty="0"/>
          </a:p>
        </p:txBody>
      </p:sp>
      <p:grpSp>
        <p:nvGrpSpPr>
          <p:cNvPr id="45" name="Group 4"/>
          <p:cNvGrpSpPr/>
          <p:nvPr/>
        </p:nvGrpSpPr>
        <p:grpSpPr>
          <a:xfrm>
            <a:off x="5599179"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Entity</a:t>
              </a:r>
            </a:p>
          </p:txBody>
        </p:sp>
      </p:grpSp>
      <p:grpSp>
        <p:nvGrpSpPr>
          <p:cNvPr id="48" name="Group 5"/>
          <p:cNvGrpSpPr/>
          <p:nvPr/>
        </p:nvGrpSpPr>
        <p:grpSpPr>
          <a:xfrm>
            <a:off x="3010474"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Table</a:t>
              </a:r>
            </a:p>
          </p:txBody>
        </p:sp>
      </p:grpSp>
      <p:grpSp>
        <p:nvGrpSpPr>
          <p:cNvPr id="51" name="Group 6"/>
          <p:cNvGrpSpPr/>
          <p:nvPr/>
        </p:nvGrpSpPr>
        <p:grpSpPr>
          <a:xfrm>
            <a:off x="520701"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2875"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7016" y="3039763"/>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8296"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8367"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5437" y="2656705"/>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6592"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a:solidFill>
                  <a:schemeClr val="lt1">
                    <a:alpha val="99000"/>
                  </a:schemeClr>
                </a:solidFill>
              </a:rPr>
              <a:t>Email = …</a:t>
            </a:r>
          </a:p>
        </p:txBody>
      </p:sp>
      <p:sp>
        <p:nvSpPr>
          <p:cNvPr id="68" name="Rectangle 67"/>
          <p:cNvSpPr/>
          <p:nvPr/>
        </p:nvSpPr>
        <p:spPr>
          <a:xfrm>
            <a:off x="5906591"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Name =…</a:t>
            </a:r>
          </a:p>
          <a:p>
            <a:r>
              <a:rPr lang="en-US" dirty="0" err="1">
                <a:solidFill>
                  <a:schemeClr val="lt1">
                    <a:alpha val="99000"/>
                  </a:schemeClr>
                </a:solidFill>
              </a:rPr>
              <a:t>EMailAdd</a:t>
            </a:r>
            <a:r>
              <a:rPr lang="en-US" dirty="0">
                <a:solidFill>
                  <a:schemeClr val="lt1">
                    <a:alpha val="99000"/>
                  </a:schemeClr>
                </a:solidFill>
              </a:rPr>
              <a:t>= </a:t>
            </a:r>
          </a:p>
        </p:txBody>
      </p:sp>
      <p:sp>
        <p:nvSpPr>
          <p:cNvPr id="69" name="Rectangle 68"/>
          <p:cNvSpPr/>
          <p:nvPr/>
        </p:nvSpPr>
        <p:spPr>
          <a:xfrm>
            <a:off x="3521808"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customers</a:t>
            </a:r>
          </a:p>
        </p:txBody>
      </p:sp>
      <p:cxnSp>
        <p:nvCxnSpPr>
          <p:cNvPr id="74" name="Straight Connector 73"/>
          <p:cNvCxnSpPr/>
          <p:nvPr/>
        </p:nvCxnSpPr>
        <p:spPr>
          <a:xfrm>
            <a:off x="4808367"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5437" y="4324867"/>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6592"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
        <p:nvSpPr>
          <p:cNvPr id="71" name="Rectangle 70"/>
          <p:cNvSpPr/>
          <p:nvPr/>
        </p:nvSpPr>
        <p:spPr>
          <a:xfrm>
            <a:off x="3521809"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photos</a:t>
            </a:r>
          </a:p>
        </p:txBody>
      </p:sp>
      <p:sp>
        <p:nvSpPr>
          <p:cNvPr id="72" name="Rounded Rectangle 97"/>
          <p:cNvSpPr/>
          <p:nvPr/>
        </p:nvSpPr>
        <p:spPr>
          <a:xfrm>
            <a:off x="5906592"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dirty="0">
                <a:solidFill>
                  <a:schemeClr val="lt1">
                    <a:alpha val="99000"/>
                  </a:schemeClr>
                </a:solidFill>
              </a:rPr>
              <a:t>Photo ID =…</a:t>
            </a:r>
          </a:p>
          <a:p>
            <a:r>
              <a:rPr lang="en-US" dirty="0">
                <a:solidFill>
                  <a:schemeClr val="lt1">
                    <a:alpha val="99000"/>
                  </a:schemeClr>
                </a:solidFill>
              </a:rPr>
              <a:t>Date =…</a:t>
            </a:r>
          </a:p>
        </p:txBody>
      </p:sp>
    </p:spTree>
    <p:extLst>
      <p:ext uri="{BB962C8B-B14F-4D97-AF65-F5344CB8AC3E}">
        <p14:creationId xmlns:p14="http://schemas.microsoft.com/office/powerpoint/2010/main" val="333164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20257" y="6372547"/>
            <a:ext cx="1681921" cy="195501"/>
          </a:xfrm>
          <a:prstGeom prst="rect">
            <a:avLst/>
          </a:prstGeom>
        </p:spPr>
      </p:pic>
      <p:sp>
        <p:nvSpPr>
          <p:cNvPr id="14" name="Content Placeholder 2"/>
          <p:cNvSpPr txBox="1">
            <a:spLocks/>
          </p:cNvSpPr>
          <p:nvPr/>
        </p:nvSpPr>
        <p:spPr>
          <a:xfrm>
            <a:off x="4865418" y="3028951"/>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6054"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1589"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2272" y="1599367"/>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5166"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a:solidFill>
                    <a:schemeClr val="bg1">
                      <a:alpha val="99000"/>
                    </a:schemeClr>
                  </a:solidFill>
                  <a:latin typeface="Segoe UI" pitchFamily="34" charset="0"/>
                  <a:ea typeface="Segoe UI" pitchFamily="34" charset="0"/>
                  <a:cs typeface="Segoe UI" pitchFamily="34" charset="0"/>
                </a:rPr>
                <a:t>Entities</a:t>
              </a: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56083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Entity Properties</a:t>
            </a:r>
            <a:endParaRPr lang="en-US" dirty="0"/>
          </a:p>
        </p:txBody>
      </p:sp>
      <p:sp>
        <p:nvSpPr>
          <p:cNvPr id="3" name="Content Placeholder 2"/>
          <p:cNvSpPr>
            <a:spLocks noGrp="1"/>
          </p:cNvSpPr>
          <p:nvPr>
            <p:ph type="body" sz="quarter" idx="10"/>
          </p:nvPr>
        </p:nvSpPr>
        <p:spPr>
          <a:xfrm>
            <a:off x="520701" y="1163902"/>
            <a:ext cx="5575301" cy="4876720"/>
          </a:xfrm>
        </p:spPr>
        <p:txBody>
          <a:bodyPr>
            <a:normAutofit lnSpcReduction="10000"/>
          </a:bodyPr>
          <a:lstStyle/>
          <a:p>
            <a:r>
              <a:rPr lang="en-US" sz="2800" dirty="0">
                <a:solidFill>
                  <a:schemeClr val="accent3">
                    <a:alpha val="99000"/>
                  </a:schemeClr>
                </a:solidFill>
              </a:rPr>
              <a:t>Entity can have up to 255 properties</a:t>
            </a:r>
          </a:p>
          <a:p>
            <a:pPr lvl="1"/>
            <a:r>
              <a:rPr lang="en-US" dirty="0" smtClean="0"/>
              <a:t>Up to 1MB per entity</a:t>
            </a:r>
          </a:p>
          <a:p>
            <a:pPr lvl="1"/>
            <a:endParaRPr lang="en-US" sz="1800" dirty="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a:t>Uniquely identifies an entity</a:t>
            </a:r>
          </a:p>
          <a:p>
            <a:pPr lvl="1">
              <a:spcAft>
                <a:spcPts val="1200"/>
              </a:spcAft>
            </a:pPr>
            <a:r>
              <a:rPr lang="en-US" sz="1600" dirty="0"/>
              <a:t>Defines the sort order</a:t>
            </a:r>
          </a:p>
          <a:p>
            <a:pPr lvl="1"/>
            <a:r>
              <a:rPr lang="en-US" dirty="0" smtClean="0"/>
              <a:t>Timestamp </a:t>
            </a:r>
          </a:p>
          <a:p>
            <a:pPr lvl="1"/>
            <a:r>
              <a:rPr lang="en-US" sz="1600" dirty="0"/>
              <a:t>Optimistic Concurrency</a:t>
            </a:r>
          </a:p>
          <a:p>
            <a:pPr lvl="1"/>
            <a:r>
              <a:rPr lang="en-US" sz="1600" dirty="0"/>
              <a:t>Exposed as an HTTP </a:t>
            </a:r>
            <a:r>
              <a:rPr lang="en-US" sz="1600" dirty="0" err="1"/>
              <a:t>Etag</a:t>
            </a:r>
            <a:endParaRPr lang="en-US" sz="1600" dirty="0"/>
          </a:p>
          <a:p>
            <a:pPr lvl="1"/>
            <a:endParaRPr lang="en-US" sz="1800" dirty="0"/>
          </a:p>
          <a:p>
            <a:r>
              <a:rPr lang="en-US" sz="2800" dirty="0">
                <a:solidFill>
                  <a:schemeClr val="accent3">
                    <a:alpha val="99000"/>
                  </a:schemeClr>
                </a:solidFill>
              </a:rPr>
              <a:t>No fixed schema for other properties</a:t>
            </a:r>
          </a:p>
          <a:p>
            <a:pPr lvl="1"/>
            <a:r>
              <a:rPr lang="en-US" sz="1800" dirty="0"/>
              <a:t>Each property is stored as a &lt;name, typed value&gt; pair</a:t>
            </a:r>
          </a:p>
          <a:p>
            <a:pPr lvl="1"/>
            <a:r>
              <a:rPr lang="en-US" sz="1800" dirty="0"/>
              <a:t>No schema stored for a table</a:t>
            </a:r>
          </a:p>
          <a:p>
            <a:pPr lvl="1"/>
            <a:r>
              <a:rPr lang="en-US" sz="1800" dirty="0"/>
              <a:t>Properties can be the standard .NET types </a:t>
            </a:r>
          </a:p>
          <a:p>
            <a:pPr lvl="1"/>
            <a:r>
              <a:rPr lang="en-US" sz="1800" dirty="0"/>
              <a:t>String, binary, </a:t>
            </a:r>
            <a:r>
              <a:rPr lang="en-US" sz="1800" dirty="0" err="1"/>
              <a:t>bool</a:t>
            </a:r>
            <a:r>
              <a:rPr lang="en-US" sz="1800" dirty="0"/>
              <a:t>, </a:t>
            </a:r>
            <a:r>
              <a:rPr lang="en-US" sz="1800" dirty="0" err="1"/>
              <a:t>DateTime</a:t>
            </a:r>
            <a:r>
              <a:rPr lang="en-US" sz="1800" dirty="0"/>
              <a:t>, GUID, </a:t>
            </a:r>
            <a:r>
              <a:rPr lang="en-US" sz="1800" dirty="0" err="1"/>
              <a:t>int</a:t>
            </a:r>
            <a:r>
              <a:rPr lang="en-US" sz="1800" dirty="0"/>
              <a:t>, int64, and double</a:t>
            </a:r>
          </a:p>
        </p:txBody>
      </p:sp>
      <p:grpSp>
        <p:nvGrpSpPr>
          <p:cNvPr id="10" name="Group 9"/>
          <p:cNvGrpSpPr/>
          <p:nvPr/>
        </p:nvGrpSpPr>
        <p:grpSpPr>
          <a:xfrm>
            <a:off x="7595266" y="2276531"/>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3190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8815"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81183" y="2360614"/>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8801"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134574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Freeform 6"/>
          <p:cNvSpPr>
            <a:spLocks/>
          </p:cNvSpPr>
          <p:nvPr/>
        </p:nvSpPr>
        <p:spPr bwMode="auto">
          <a:xfrm>
            <a:off x="5410797" y="230189"/>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nvPr>
        </p:nvGraphicFramePr>
        <p:xfrm>
          <a:off x="1182181" y="2360615"/>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5760"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3467"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3467"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3467"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3963" y="1375433"/>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72259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3401" y="1295401"/>
            <a:ext cx="11149013" cy="4191917"/>
          </a:xfrm>
        </p:spPr>
        <p:txBody>
          <a:bodyPr>
            <a:normAutofit lnSpcReduction="10000"/>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together</a:t>
            </a:r>
          </a:p>
          <a:p>
            <a:pPr lvl="1"/>
            <a:r>
              <a:rPr lang="en-US" sz="1400" spc="-51" dirty="0"/>
              <a:t>Efficient querying and cache locality</a:t>
            </a:r>
          </a:p>
          <a:p>
            <a:pPr lvl="1"/>
            <a:r>
              <a:rPr lang="en-US" sz="1400" spc="-51" dirty="0"/>
              <a:t>Endeavour to include partition key in all 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a:t>tps</a:t>
            </a:r>
            <a:r>
              <a:rPr lang="en-US" spc="-51" dirty="0"/>
              <a:t>/account</a:t>
            </a:r>
          </a:p>
          <a:p>
            <a:pPr lvl="1"/>
            <a:r>
              <a:rPr lang="en-US" spc="-51" smtClean="0"/>
              <a:t>Microsoft Azure </a:t>
            </a:r>
            <a:r>
              <a:rPr lang="en-US" spc="-51" dirty="0"/>
              <a:t>monitors the usage patterns of partitions</a:t>
            </a:r>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92801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2841470"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nvPr>
        </p:nvGraphicFramePr>
        <p:xfrm>
          <a:off x="2841470"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nvPr>
        </p:nvGraphicFramePr>
        <p:xfrm>
          <a:off x="2841470"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3449" y="1614792"/>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3449" y="3010326"/>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p:nvPr>
        </p:nvSpPr>
        <p:spPr/>
        <p:txBody>
          <a:bodyPr/>
          <a:lstStyle/>
          <a:p>
            <a:r>
              <a:rPr lang="en-US" smtClean="0"/>
              <a:t>Partitions and Partition Ranges</a:t>
            </a:r>
            <a:endParaRPr lang="en-US" dirty="0"/>
          </a:p>
        </p:txBody>
      </p:sp>
      <p:grpSp>
        <p:nvGrpSpPr>
          <p:cNvPr id="30" name="Group 33"/>
          <p:cNvGrpSpPr/>
          <p:nvPr/>
        </p:nvGrpSpPr>
        <p:grpSpPr>
          <a:xfrm>
            <a:off x="520702"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20702"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20702"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20702" y="5049444"/>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Tree>
    <p:custDataLst>
      <p:tags r:id="rId1"/>
    </p:custDataLst>
    <p:extLst>
      <p:ext uri="{BB962C8B-B14F-4D97-AF65-F5344CB8AC3E}">
        <p14:creationId xmlns:p14="http://schemas.microsoft.com/office/powerpoint/2010/main" val="428126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76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sz="11500" dirty="0"/>
              <a:t>Starting With </a:t>
            </a:r>
            <a:br>
              <a:rPr lang="en-US" sz="11500" dirty="0"/>
            </a:br>
            <a:r>
              <a:rPr lang="en-US" sz="11500" dirty="0"/>
              <a:t>The Basics</a:t>
            </a:r>
          </a:p>
        </p:txBody>
      </p:sp>
      <p:sp>
        <p:nvSpPr>
          <p:cNvPr id="4" name="Subtitle 3"/>
          <p:cNvSpPr>
            <a:spLocks noGrp="1"/>
          </p:cNvSpPr>
          <p:nvPr>
            <p:ph type="subTitle" idx="1"/>
          </p:nvPr>
        </p:nvSpPr>
        <p:spPr/>
        <p:txBody>
          <a:bodyPr/>
          <a:lstStyle/>
          <a:p>
            <a:r>
              <a:rPr lang="en-US" dirty="0" smtClean="0"/>
              <a:t>SQL Database</a:t>
            </a:r>
            <a:endParaRPr lang="en-US" dirty="0"/>
          </a:p>
        </p:txBody>
      </p:sp>
    </p:spTree>
    <p:extLst>
      <p:ext uri="{BB962C8B-B14F-4D97-AF65-F5344CB8AC3E}">
        <p14:creationId xmlns:p14="http://schemas.microsoft.com/office/powerpoint/2010/main" val="90564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8" name="Title 3"/>
          <p:cNvSpPr txBox="1">
            <a:spLocks/>
          </p:cNvSpPr>
          <p:nvPr/>
        </p:nvSpPr>
        <p:spPr>
          <a:xfrm>
            <a:off x="231221" y="3648367"/>
            <a:ext cx="3178420" cy="872110"/>
          </a:xfrm>
          <a:prstGeom prst="rect">
            <a:avLst/>
          </a:prstGeom>
        </p:spPr>
        <p:txBody>
          <a:bodyPr vert="horz" wrap="square" lIns="146304" tIns="91440" rIns="146304" bIns="91440" rtlCol="0" anchor="ctr">
            <a:noAutofit/>
          </a:bodyPr>
          <a:lstStyle>
            <a:lvl1pPr algn="l" defTabSz="914180" rtl="0" eaLnBrk="1" latinLnBrk="0" hangingPunct="1">
              <a:lnSpc>
                <a:spcPts val="6175"/>
              </a:lnSpc>
              <a:spcBef>
                <a:spcPct val="0"/>
              </a:spcBef>
              <a:buNone/>
              <a:defRPr lang="en-US" sz="5293" b="0" kern="1200" cap="none" spc="-100" baseline="0">
                <a:ln w="3175">
                  <a:noFill/>
                </a:ln>
                <a:solidFill>
                  <a:schemeClr val="bg1"/>
                </a:solidFill>
                <a:effectLst/>
                <a:latin typeface="+mj-lt"/>
                <a:ea typeface="+mn-ea"/>
                <a:cs typeface="Segoe UI" pitchFamily="34" charset="0"/>
              </a:defRPr>
            </a:lvl1pPr>
          </a:lstStyle>
          <a:p>
            <a:pPr>
              <a:lnSpc>
                <a:spcPct val="100000"/>
              </a:lnSpc>
            </a:pPr>
            <a:r>
              <a:rPr lang="en-US" altLang="ja-JP" sz="4799" dirty="0">
                <a:ea typeface="メイリオ" pitchFamily="50" charset="-128"/>
                <a:cs typeface="Segoe UI Light" panose="020B0502040204020203" pitchFamily="34" charset="0"/>
              </a:rPr>
              <a:t>Azure </a:t>
            </a:r>
            <a:r>
              <a:rPr lang="en-US" altLang="ja-JP" sz="4799" dirty="0" smtClean="0">
                <a:ea typeface="メイリオ" pitchFamily="50" charset="-128"/>
                <a:cs typeface="Segoe UI Light" panose="020B0502040204020203" pitchFamily="34" charset="0"/>
              </a:rPr>
              <a:t>footprint</a:t>
            </a:r>
            <a:endParaRPr lang="en-US" sz="4799" dirty="0">
              <a:ea typeface="メイリオ" pitchFamily="50" charset="-128"/>
              <a:cs typeface="Segoe UI Light" panose="020B0502040204020203" pitchFamily="34" charset="0"/>
            </a:endParaRPr>
          </a:p>
        </p:txBody>
      </p:sp>
      <p:grpSp>
        <p:nvGrpSpPr>
          <p:cNvPr id="1239" name="Group 1238"/>
          <p:cNvGrpSpPr/>
          <p:nvPr/>
        </p:nvGrpSpPr>
        <p:grpSpPr>
          <a:xfrm>
            <a:off x="429370" y="289026"/>
            <a:ext cx="11148737" cy="6215364"/>
            <a:chOff x="395371" y="1139688"/>
            <a:chExt cx="8399866" cy="4651514"/>
          </a:xfrm>
          <a:solidFill>
            <a:srgbClr val="00B0F0"/>
          </a:solidFill>
        </p:grpSpPr>
        <p:sp>
          <p:nvSpPr>
            <p:cNvPr id="1240"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1"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2"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3"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4"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5"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6"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7"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8"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49"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0"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1"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2"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3"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4"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5"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6"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7"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8"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59"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0"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1"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2"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3"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4"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5"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6"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7"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8"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69"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0"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1"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2"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3"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4"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5"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6"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7"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8"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79"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0"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1"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2"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3"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4"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5"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6"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7"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8"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89"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0"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1"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2"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3"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4"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5"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6"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7"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8"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299"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0"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1"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2"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3"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4"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5"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6"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7"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8"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09"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0"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1"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2"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3"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4"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5"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6"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7"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8"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19"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0"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1"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2"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3"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4"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5"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6"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7"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8"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29"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0"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1"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2"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3"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4"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5"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6"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7"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8"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39"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0"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1"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2"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3"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4"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5"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6"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7"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8"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49"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0"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1"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2"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3"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4"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5"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6"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7"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8"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59"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0"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1"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2"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3"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4"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5"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6"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7"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8"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69"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0"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1"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2"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3"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4"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5"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6"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7"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8"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79"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0"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1"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2"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3"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4"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5"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6"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7"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8"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89"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0"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1"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2"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3"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4"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5"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6"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7"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8"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399"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0"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1"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2"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3"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4"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5"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6"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7"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8"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09"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0"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1"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2"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3"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4"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5"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6"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7"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8"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19"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0"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1"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2"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3"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4"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5"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6"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7"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8"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29"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0"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1"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2"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3"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4"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5"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6"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7"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8"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39"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0"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1"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2"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3"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4"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5"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6"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7"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8"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49"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0"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1"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2"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3"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4"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5"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6"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7"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8"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59"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0"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1"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2"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3"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4"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5"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6"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7"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8"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69"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0"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1"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2"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3"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4"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5"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6"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7"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8"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79"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0"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1"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2"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3"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4"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5"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6"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7"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8"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89"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0"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1"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2"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3"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4"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5"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6"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7"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8"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499"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0"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1"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2"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3"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4"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5"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6"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7"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8"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09"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0"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1"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2"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3"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4"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5"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6"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7"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8"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19"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0"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1"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2"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3"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4"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5"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6"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7"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8"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29"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0"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1"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2"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3"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4"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5"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6"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7"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8"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39"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0"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1"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2"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3"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4"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5"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6"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7"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8"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49"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0"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1"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2"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3"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4"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5"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6"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7"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8"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59"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0"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1"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2"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3"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4"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5"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6"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7"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8"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69"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0"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1"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2"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3"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4"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5"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6"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7"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8"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79"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0"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1"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2"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3"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4"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5"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6"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7"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8"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89"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0"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591"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2"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3"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4"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595"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6"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7"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8"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599"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0"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1"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2"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3"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4"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5"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6"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7"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8"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09"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0"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1"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2"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3"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4"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5"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6"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7"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8"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19"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0"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1"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2"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3"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4"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5"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6"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7"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8"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29"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0"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1"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2"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3"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4"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5"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6"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7"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8"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39"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18504">
                <a:defRPr/>
              </a:pPr>
              <a:endParaRPr lang="en-US" sz="2399" kern="0" dirty="0">
                <a:solidFill>
                  <a:srgbClr val="292929"/>
                </a:solidFill>
              </a:endParaRPr>
            </a:p>
          </p:txBody>
        </p:sp>
        <p:sp>
          <p:nvSpPr>
            <p:cNvPr id="1640"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1"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2"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3"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4"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5"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6"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7"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8"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49"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0"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1"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2"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3"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4"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5"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6"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7"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8"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59"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0"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1"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2"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3"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4"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5"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6"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7"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8"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69"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0"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1"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2"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3"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4"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5"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6"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7"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8"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79"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0"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1"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2"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3"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4"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5"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6"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7"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8"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89"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0"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1"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2"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3"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4"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5"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6"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7"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8"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699"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0"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1"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2"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3"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4"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5"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6"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7"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8"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09"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0"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1"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2"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3"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4"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5"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6"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7"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8"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19"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0"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1"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2"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3"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4"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5"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6"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7"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8"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29"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0"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1"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2"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3"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4"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5"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6"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7"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8"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39"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0"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41"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2"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3"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4"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5"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6"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7"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8"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49"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0"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1"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2"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3"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4"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5"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6"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7"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8"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59"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0"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1"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2"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3"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4"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5"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6"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7"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8"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69"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0"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1"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2"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3"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4"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5"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6"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7"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8"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79"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0"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1"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2"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3"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784"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5"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6"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7"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8"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89"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0"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1"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2"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3"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4"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5"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6"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7"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8"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799"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0"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1"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2"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3"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4"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5"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6"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7"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8"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09"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0"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1"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2"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3"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4"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5"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6"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7"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8"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19"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0"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1"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2"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3"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4"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5"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6"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7"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8"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29"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0"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1"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2"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3"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4"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35"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6"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7"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8"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39"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0"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1"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2"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3"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4"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5"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6"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7"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8"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49"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0"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1"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2"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3"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4"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5"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6"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7"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8"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59"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0"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1"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862"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3"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4"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5"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6"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7"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8"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69"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0"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1"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2"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3"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4"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5"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6"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7"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8"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79"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0"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1"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2"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3"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4"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5"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6"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7"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8"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89"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0"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1"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2"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3"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4"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5"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6"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7"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8"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899"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0"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1"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2"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3"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4"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5"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6"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7"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8"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09"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0"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1"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2"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3"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4"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5"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6"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7"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8"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19"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0"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1"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2"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3"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4"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5"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6"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7"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8"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29"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0"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1"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2"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3"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4"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5"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6"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7"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8"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39"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0"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1"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2"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3"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4"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5"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6"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7"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8"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49"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0"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1"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2"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3"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4"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5"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6"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7"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58"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59"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0"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1"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2"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3"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4"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5"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6"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7"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8"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69"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0"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1"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2"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3"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4"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5"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6"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7"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1978"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79"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0"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1"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2"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3"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4"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5"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6"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7"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8"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89"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0"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1"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2"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3"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4"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5"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6"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7"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8"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1999"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0"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1"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2"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3"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4"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5"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6"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7"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8"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09"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0"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1"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2"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3"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4"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5"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6"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7"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8"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19"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0"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1"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2"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3"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4"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5"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6"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7"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8"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29"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0"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1"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2"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3"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4"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5"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6"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7"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8"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39"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0"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1"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2"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3"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4"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5"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6"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7"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8"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49"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0"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1"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2"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3"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4"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5"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6"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7"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8"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59"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0"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1"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2"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3"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4"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5"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6"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7"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8"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69"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0"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1"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2"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3"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4"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5"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6"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7"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8"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79"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0"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1"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2"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3"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4"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5"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6"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7"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8"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89"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0"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1"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2"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3"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4"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5"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6"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7"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8"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099"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0"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1"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2"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3"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4"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5"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6"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7"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8"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09"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0"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1"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2"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3"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4"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5"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6"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7"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8"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19"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0"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1"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2"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3"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4"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5"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6"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7"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8"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29"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0"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1"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2"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3"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4"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5"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6"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7"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8"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39"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0"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1"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2"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3"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4"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5"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6"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7"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8"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49"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0"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1"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2"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3"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4"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5"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6"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7"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8"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59"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0"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1"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2"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3"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164"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5"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6"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7"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8"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69"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0"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1"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2"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3"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4"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5"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6"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7"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8"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79"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0"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1"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2"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3"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4"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5"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6"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7"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8"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89"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0"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1"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2"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3"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4"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5"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6"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7"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8"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199"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0"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1"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2"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3"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4"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5"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6"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7"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8"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09"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0"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1"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2"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3"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4"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5"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6"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7"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8"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19"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0"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1"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2"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3"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4"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5"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6"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7"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8"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29"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0"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1"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2"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3"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4"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5"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6"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7"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8"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39"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0"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1"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2"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3"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244"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5"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6"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7"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8"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49"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0"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1"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2"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3"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4"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5"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6"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7"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8"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59"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0"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1"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2"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3"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4"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5"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6"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7"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8"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69"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0"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1"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2"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3"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4"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5"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6"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7"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8"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79"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0"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1"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2"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3"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4"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5"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6"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7"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8"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89"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0"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1"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2"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3"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4"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5"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6"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7"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8"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299"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0"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1"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2"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303"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4"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5"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6"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7"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8"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09"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0"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1"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2"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3"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4"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5"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6"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7"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8"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19"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0"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1"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2"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3"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4"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5"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6"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7"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8"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29"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0"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1"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2"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3"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4"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5"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6"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7"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8"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39"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0"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1"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2"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3"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4"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5"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6"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7"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8"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49"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0"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1"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2"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3"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4"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5"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6"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7"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8"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59"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0"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1"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2"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3"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4"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5"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6"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7"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8"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69"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0"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1"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2"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3"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4"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5"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6"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7"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8"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79"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0"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1"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2"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3"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4"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5"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6"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7"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8"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89"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0"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1"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2"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3"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4"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5"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6"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7"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8"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399"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0"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1"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2"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3"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4"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5"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6"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7"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8"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09"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0"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1"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18504">
                <a:defRPr/>
              </a:pPr>
              <a:endParaRPr lang="en-US" sz="2399" kern="0">
                <a:solidFill>
                  <a:srgbClr val="292929"/>
                </a:solidFill>
              </a:endParaRPr>
            </a:p>
          </p:txBody>
        </p:sp>
        <p:sp>
          <p:nvSpPr>
            <p:cNvPr id="2412"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3"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4"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5"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6"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7"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8"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19"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0"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1"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2"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3"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4"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5"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6"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7"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8"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29"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0"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1"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2"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3"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4"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5"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6"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7"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8"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39"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0"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1"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2"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3"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4"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5"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6"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7"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8"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49"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0"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1"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2"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3"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sp>
          <p:nvSpPr>
            <p:cNvPr id="2454"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8504">
                <a:defRPr/>
              </a:pPr>
              <a:endParaRPr lang="en-US" sz="2399" kern="0">
                <a:solidFill>
                  <a:srgbClr val="292929"/>
                </a:solidFill>
              </a:endParaRPr>
            </a:p>
          </p:txBody>
        </p:sp>
      </p:grpSp>
      <p:sp>
        <p:nvSpPr>
          <p:cNvPr id="2456" name="Oval 2455"/>
          <p:cNvSpPr/>
          <p:nvPr/>
        </p:nvSpPr>
        <p:spPr bwMode="auto">
          <a:xfrm>
            <a:off x="1757041" y="2236500"/>
            <a:ext cx="432484" cy="435401"/>
          </a:xfrm>
          <a:prstGeom prst="ellipse">
            <a:avLst/>
          </a:prstGeom>
          <a:solidFill>
            <a:srgbClr val="92D050">
              <a:alpha val="80000"/>
            </a:srgbClr>
          </a:solidFill>
          <a:ln w="3175" cap="flat" cmpd="sng" algn="ctr">
            <a:solidFill>
              <a:schemeClr val="tx1">
                <a:alpha val="60000"/>
              </a:schemeClr>
            </a:solid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7" name="Oval 2456"/>
          <p:cNvSpPr/>
          <p:nvPr/>
        </p:nvSpPr>
        <p:spPr bwMode="auto">
          <a:xfrm>
            <a:off x="2924972" y="1908690"/>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8" name="Oval 2457"/>
          <p:cNvSpPr/>
          <p:nvPr/>
        </p:nvSpPr>
        <p:spPr bwMode="auto">
          <a:xfrm>
            <a:off x="2301339" y="2691529"/>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59" name="Oval 2458"/>
          <p:cNvSpPr/>
          <p:nvPr/>
        </p:nvSpPr>
        <p:spPr bwMode="auto">
          <a:xfrm>
            <a:off x="5804842" y="1736825"/>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0" name="Oval 2459"/>
          <p:cNvSpPr/>
          <p:nvPr/>
        </p:nvSpPr>
        <p:spPr bwMode="auto">
          <a:xfrm>
            <a:off x="5343095" y="170450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199" kern="0" dirty="0">
              <a:gradFill>
                <a:gsLst>
                  <a:gs pos="0">
                    <a:srgbClr val="FFFFFF"/>
                  </a:gs>
                  <a:gs pos="100000">
                    <a:srgbClr val="FFFFFF"/>
                  </a:gs>
                </a:gsLst>
                <a:lin ang="5400000" scaled="0"/>
              </a:gradFill>
              <a:latin typeface="Segoe UI"/>
            </a:endParaRPr>
          </a:p>
        </p:txBody>
      </p:sp>
      <p:sp>
        <p:nvSpPr>
          <p:cNvPr id="2461" name="Oval 2460"/>
          <p:cNvSpPr/>
          <p:nvPr/>
        </p:nvSpPr>
        <p:spPr bwMode="auto">
          <a:xfrm>
            <a:off x="9357542" y="2967256"/>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2" name="Oval 2461"/>
          <p:cNvSpPr/>
          <p:nvPr/>
        </p:nvSpPr>
        <p:spPr bwMode="auto">
          <a:xfrm>
            <a:off x="8788859" y="3926617"/>
            <a:ext cx="432484" cy="435401"/>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3" name="Oval 2462"/>
          <p:cNvSpPr/>
          <p:nvPr/>
        </p:nvSpPr>
        <p:spPr bwMode="auto">
          <a:xfrm>
            <a:off x="10033036" y="478022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4" name="Oval 2463"/>
          <p:cNvSpPr/>
          <p:nvPr/>
        </p:nvSpPr>
        <p:spPr bwMode="auto">
          <a:xfrm>
            <a:off x="10211897" y="540397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5" name="Oval 2464"/>
          <p:cNvSpPr/>
          <p:nvPr/>
        </p:nvSpPr>
        <p:spPr bwMode="auto">
          <a:xfrm>
            <a:off x="9995654" y="2504739"/>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6" name="Oval 2465"/>
          <p:cNvSpPr/>
          <p:nvPr/>
        </p:nvSpPr>
        <p:spPr bwMode="auto">
          <a:xfrm>
            <a:off x="9995654"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7" name="Oval 2466"/>
          <p:cNvSpPr/>
          <p:nvPr/>
        </p:nvSpPr>
        <p:spPr bwMode="auto">
          <a:xfrm>
            <a:off x="9219254" y="19412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8" name="Oval 2467"/>
          <p:cNvSpPr/>
          <p:nvPr/>
        </p:nvSpPr>
        <p:spPr bwMode="auto">
          <a:xfrm>
            <a:off x="8934845" y="2722440"/>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69" name="Oval 2468"/>
          <p:cNvSpPr/>
          <p:nvPr/>
        </p:nvSpPr>
        <p:spPr bwMode="auto">
          <a:xfrm>
            <a:off x="2831743" y="2369941"/>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0" name="Oval 2469"/>
          <p:cNvSpPr/>
          <p:nvPr/>
        </p:nvSpPr>
        <p:spPr bwMode="auto">
          <a:xfrm>
            <a:off x="3391900" y="2213594"/>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471" name="Oval 2470"/>
          <p:cNvSpPr/>
          <p:nvPr/>
        </p:nvSpPr>
        <p:spPr bwMode="auto">
          <a:xfrm>
            <a:off x="4266085" y="4507506"/>
            <a:ext cx="432485" cy="435402"/>
          </a:xfrm>
          <a:prstGeom prst="ellipse">
            <a:avLst/>
          </a:prstGeom>
          <a:solidFill>
            <a:srgbClr val="92D050">
              <a:alpha val="80000"/>
            </a:srgbClr>
          </a:solidFill>
          <a:ln w="3175" cap="flat" cmpd="sng" algn="ctr">
            <a:noFill/>
            <a:prstDash val="solid"/>
            <a:headEnd type="none" w="med" len="med"/>
            <a:tailEnd type="none" w="med" len="med"/>
          </a:ln>
          <a:effectLst/>
        </p:spPr>
        <p:txBody>
          <a:bodyPr vert="horz" wrap="square" lIns="91399" tIns="45699" rIns="91399" bIns="45699" numCol="1" rtlCol="0" anchor="ctr" anchorCtr="0" compatLnSpc="1">
            <a:prstTxWarp prst="textNoShape">
              <a:avLst/>
            </a:prstTxWarp>
          </a:bodyPr>
          <a:lstStyle/>
          <a:p>
            <a:pPr algn="ctr" defTabSz="913737" fontAlgn="base">
              <a:spcBef>
                <a:spcPct val="0"/>
              </a:spcBef>
              <a:spcAft>
                <a:spcPct val="0"/>
              </a:spcAft>
              <a:defRPr/>
            </a:pPr>
            <a:endParaRPr lang="en-US" sz="2399" kern="0" dirty="0">
              <a:solidFill>
                <a:srgbClr val="FFFFFF"/>
              </a:solidFill>
              <a:latin typeface="Segoe UI"/>
            </a:endParaRPr>
          </a:p>
        </p:txBody>
      </p:sp>
      <p:sp>
        <p:nvSpPr>
          <p:cNvPr id="2" name="TextBox 1"/>
          <p:cNvSpPr txBox="1"/>
          <p:nvPr/>
        </p:nvSpPr>
        <p:spPr>
          <a:xfrm>
            <a:off x="-17888" y="0"/>
            <a:ext cx="12209888" cy="954493"/>
          </a:xfrm>
          <a:prstGeom prst="rect">
            <a:avLst/>
          </a:prstGeom>
          <a:solidFill>
            <a:srgbClr val="19396C">
              <a:alpha val="76863"/>
            </a:srgbClr>
          </a:solidFill>
        </p:spPr>
        <p:txBody>
          <a:bodyPr wrap="square" rtlCol="0" anchor="ctr">
            <a:noAutofit/>
          </a:bodyPr>
          <a:lstStyle/>
          <a:p>
            <a:pPr algn="ctr"/>
            <a:r>
              <a:rPr lang="en-US" sz="3600" dirty="0" smtClean="0">
                <a:solidFill>
                  <a:srgbClr val="92D050"/>
                </a:solidFill>
              </a:rPr>
              <a:t>16 regions worldwide in 2014</a:t>
            </a:r>
            <a:endParaRPr lang="en-US" sz="3600" dirty="0">
              <a:solidFill>
                <a:srgbClr val="92D050"/>
              </a:solidFill>
            </a:endParaRPr>
          </a:p>
        </p:txBody>
      </p:sp>
    </p:spTree>
    <p:extLst>
      <p:ext uri="{BB962C8B-B14F-4D97-AF65-F5344CB8AC3E}">
        <p14:creationId xmlns:p14="http://schemas.microsoft.com/office/powerpoint/2010/main" val="248660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2456"/>
                                        </p:tgtEl>
                                        <p:attrNameLst>
                                          <p:attrName>style.visibility</p:attrName>
                                        </p:attrNameLst>
                                      </p:cBhvr>
                                      <p:to>
                                        <p:strVal val="visible"/>
                                      </p:to>
                                    </p:set>
                                    <p:animEffect transition="in" filter="fade">
                                      <p:cBhvr>
                                        <p:cTn id="7" dur="250"/>
                                        <p:tgtEl>
                                          <p:spTgt spid="2456"/>
                                        </p:tgtEl>
                                      </p:cBhvr>
                                    </p:animEffect>
                                  </p:childTnLst>
                                </p:cTn>
                              </p:par>
                              <p:par>
                                <p:cTn id="8" presetID="10" presetClass="entr" presetSubtype="0" fill="hold" grpId="0" nodeType="withEffect">
                                  <p:stCondLst>
                                    <p:cond delay="150"/>
                                  </p:stCondLst>
                                  <p:childTnLst>
                                    <p:set>
                                      <p:cBhvr>
                                        <p:cTn id="9" dur="1" fill="hold">
                                          <p:stCondLst>
                                            <p:cond delay="0"/>
                                          </p:stCondLst>
                                        </p:cTn>
                                        <p:tgtEl>
                                          <p:spTgt spid="2457"/>
                                        </p:tgtEl>
                                        <p:attrNameLst>
                                          <p:attrName>style.visibility</p:attrName>
                                        </p:attrNameLst>
                                      </p:cBhvr>
                                      <p:to>
                                        <p:strVal val="visible"/>
                                      </p:to>
                                    </p:set>
                                    <p:animEffect transition="in" filter="fade">
                                      <p:cBhvr>
                                        <p:cTn id="10" dur="250"/>
                                        <p:tgtEl>
                                          <p:spTgt spid="2457"/>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58"/>
                                        </p:tgtEl>
                                        <p:attrNameLst>
                                          <p:attrName>style.visibility</p:attrName>
                                        </p:attrNameLst>
                                      </p:cBhvr>
                                      <p:to>
                                        <p:strVal val="visible"/>
                                      </p:to>
                                    </p:set>
                                    <p:animEffect transition="in" filter="fade">
                                      <p:cBhvr>
                                        <p:cTn id="13" dur="250"/>
                                        <p:tgtEl>
                                          <p:spTgt spid="245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459"/>
                                        </p:tgtEl>
                                        <p:attrNameLst>
                                          <p:attrName>style.visibility</p:attrName>
                                        </p:attrNameLst>
                                      </p:cBhvr>
                                      <p:to>
                                        <p:strVal val="visible"/>
                                      </p:to>
                                    </p:set>
                                    <p:animEffect transition="in" filter="fade">
                                      <p:cBhvr>
                                        <p:cTn id="16" dur="250"/>
                                        <p:tgtEl>
                                          <p:spTgt spid="2459"/>
                                        </p:tgtEl>
                                      </p:cBhvr>
                                    </p:animEffect>
                                  </p:childTnLst>
                                </p:cTn>
                              </p:par>
                              <p:par>
                                <p:cTn id="17" presetID="10" presetClass="entr" presetSubtype="0" fill="hold" grpId="0" nodeType="withEffect">
                                  <p:stCondLst>
                                    <p:cond delay="300"/>
                                  </p:stCondLst>
                                  <p:childTnLst>
                                    <p:set>
                                      <p:cBhvr>
                                        <p:cTn id="18" dur="1" fill="hold">
                                          <p:stCondLst>
                                            <p:cond delay="0"/>
                                          </p:stCondLst>
                                        </p:cTn>
                                        <p:tgtEl>
                                          <p:spTgt spid="2460"/>
                                        </p:tgtEl>
                                        <p:attrNameLst>
                                          <p:attrName>style.visibility</p:attrName>
                                        </p:attrNameLst>
                                      </p:cBhvr>
                                      <p:to>
                                        <p:strVal val="visible"/>
                                      </p:to>
                                    </p:set>
                                    <p:animEffect transition="in" filter="fade">
                                      <p:cBhvr>
                                        <p:cTn id="19" dur="250"/>
                                        <p:tgtEl>
                                          <p:spTgt spid="2460"/>
                                        </p:tgtEl>
                                      </p:cBhvr>
                                    </p:animEffect>
                                  </p:childTnLst>
                                </p:cTn>
                              </p:par>
                              <p:par>
                                <p:cTn id="20" presetID="10" presetClass="entr" presetSubtype="0" fill="hold" grpId="0" nodeType="withEffect">
                                  <p:stCondLst>
                                    <p:cond delay="350"/>
                                  </p:stCondLst>
                                  <p:childTnLst>
                                    <p:set>
                                      <p:cBhvr>
                                        <p:cTn id="21" dur="1" fill="hold">
                                          <p:stCondLst>
                                            <p:cond delay="0"/>
                                          </p:stCondLst>
                                        </p:cTn>
                                        <p:tgtEl>
                                          <p:spTgt spid="2461"/>
                                        </p:tgtEl>
                                        <p:attrNameLst>
                                          <p:attrName>style.visibility</p:attrName>
                                        </p:attrNameLst>
                                      </p:cBhvr>
                                      <p:to>
                                        <p:strVal val="visible"/>
                                      </p:to>
                                    </p:set>
                                    <p:animEffect transition="in" filter="fade">
                                      <p:cBhvr>
                                        <p:cTn id="22" dur="250"/>
                                        <p:tgtEl>
                                          <p:spTgt spid="2461"/>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2462"/>
                                        </p:tgtEl>
                                        <p:attrNameLst>
                                          <p:attrName>style.visibility</p:attrName>
                                        </p:attrNameLst>
                                      </p:cBhvr>
                                      <p:to>
                                        <p:strVal val="visible"/>
                                      </p:to>
                                    </p:set>
                                    <p:animEffect transition="in" filter="fade">
                                      <p:cBhvr>
                                        <p:cTn id="25" dur="250"/>
                                        <p:tgtEl>
                                          <p:spTgt spid="246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2463"/>
                                        </p:tgtEl>
                                        <p:attrNameLst>
                                          <p:attrName>style.visibility</p:attrName>
                                        </p:attrNameLst>
                                      </p:cBhvr>
                                      <p:to>
                                        <p:strVal val="visible"/>
                                      </p:to>
                                    </p:set>
                                    <p:animEffect transition="in" filter="fade">
                                      <p:cBhvr>
                                        <p:cTn id="28" dur="250"/>
                                        <p:tgtEl>
                                          <p:spTgt spid="2463"/>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464"/>
                                        </p:tgtEl>
                                        <p:attrNameLst>
                                          <p:attrName>style.visibility</p:attrName>
                                        </p:attrNameLst>
                                      </p:cBhvr>
                                      <p:to>
                                        <p:strVal val="visible"/>
                                      </p:to>
                                    </p:set>
                                    <p:animEffect transition="in" filter="fade">
                                      <p:cBhvr>
                                        <p:cTn id="31" dur="250"/>
                                        <p:tgtEl>
                                          <p:spTgt spid="2464"/>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465"/>
                                        </p:tgtEl>
                                        <p:attrNameLst>
                                          <p:attrName>style.visibility</p:attrName>
                                        </p:attrNameLst>
                                      </p:cBhvr>
                                      <p:to>
                                        <p:strVal val="visible"/>
                                      </p:to>
                                    </p:set>
                                    <p:animEffect transition="in" filter="fade">
                                      <p:cBhvr>
                                        <p:cTn id="34" dur="250"/>
                                        <p:tgtEl>
                                          <p:spTgt spid="2465"/>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2466"/>
                                        </p:tgtEl>
                                        <p:attrNameLst>
                                          <p:attrName>style.visibility</p:attrName>
                                        </p:attrNameLst>
                                      </p:cBhvr>
                                      <p:to>
                                        <p:strVal val="visible"/>
                                      </p:to>
                                    </p:set>
                                    <p:animEffect transition="in" filter="fade">
                                      <p:cBhvr>
                                        <p:cTn id="37" dur="250"/>
                                        <p:tgtEl>
                                          <p:spTgt spid="2466"/>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2467"/>
                                        </p:tgtEl>
                                        <p:attrNameLst>
                                          <p:attrName>style.visibility</p:attrName>
                                        </p:attrNameLst>
                                      </p:cBhvr>
                                      <p:to>
                                        <p:strVal val="visible"/>
                                      </p:to>
                                    </p:set>
                                    <p:animEffect transition="in" filter="fade">
                                      <p:cBhvr>
                                        <p:cTn id="40" dur="250"/>
                                        <p:tgtEl>
                                          <p:spTgt spid="2467"/>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2468"/>
                                        </p:tgtEl>
                                        <p:attrNameLst>
                                          <p:attrName>style.visibility</p:attrName>
                                        </p:attrNameLst>
                                      </p:cBhvr>
                                      <p:to>
                                        <p:strVal val="visible"/>
                                      </p:to>
                                    </p:set>
                                    <p:animEffect transition="in" filter="fade">
                                      <p:cBhvr>
                                        <p:cTn id="43" dur="250"/>
                                        <p:tgtEl>
                                          <p:spTgt spid="2468"/>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469"/>
                                        </p:tgtEl>
                                        <p:attrNameLst>
                                          <p:attrName>style.visibility</p:attrName>
                                        </p:attrNameLst>
                                      </p:cBhvr>
                                      <p:to>
                                        <p:strVal val="visible"/>
                                      </p:to>
                                    </p:set>
                                    <p:animEffect transition="in" filter="fade">
                                      <p:cBhvr>
                                        <p:cTn id="46" dur="250"/>
                                        <p:tgtEl>
                                          <p:spTgt spid="2469"/>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2470"/>
                                        </p:tgtEl>
                                        <p:attrNameLst>
                                          <p:attrName>style.visibility</p:attrName>
                                        </p:attrNameLst>
                                      </p:cBhvr>
                                      <p:to>
                                        <p:strVal val="visible"/>
                                      </p:to>
                                    </p:set>
                                    <p:animEffect transition="in" filter="fade">
                                      <p:cBhvr>
                                        <p:cTn id="49" dur="250"/>
                                        <p:tgtEl>
                                          <p:spTgt spid="2470"/>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2471"/>
                                        </p:tgtEl>
                                        <p:attrNameLst>
                                          <p:attrName>style.visibility</p:attrName>
                                        </p:attrNameLst>
                                      </p:cBhvr>
                                      <p:to>
                                        <p:strVal val="visible"/>
                                      </p:to>
                                    </p:set>
                                    <p:animEffect transition="in" filter="fade">
                                      <p:cBhvr>
                                        <p:cTn id="52" dur="250"/>
                                        <p:tgtEl>
                                          <p:spTgt spid="2471"/>
                                        </p:tgtEl>
                                      </p:cBhvr>
                                    </p:animEffect>
                                  </p:childTnLst>
                                </p:cTn>
                              </p:par>
                            </p:childTnLst>
                          </p:cTn>
                        </p:par>
                        <p:par>
                          <p:cTn id="53" fill="hold">
                            <p:stCondLst>
                              <p:cond delay="750"/>
                            </p:stCondLst>
                            <p:childTnLst>
                              <p:par>
                                <p:cTn id="54" presetID="12" presetClass="entr" presetSubtype="1" fill="hold" grpId="0" nodeType="after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p:tgtEl>
                                          <p:spTgt spid="2"/>
                                        </p:tgtEl>
                                        <p:attrNameLst>
                                          <p:attrName>ppt_y</p:attrName>
                                        </p:attrNameLst>
                                      </p:cBhvr>
                                      <p:tavLst>
                                        <p:tav tm="0">
                                          <p:val>
                                            <p:strVal val="#ppt_y-#ppt_h*1.125000"/>
                                          </p:val>
                                        </p:tav>
                                        <p:tav tm="100000">
                                          <p:val>
                                            <p:strVal val="#ppt_y"/>
                                          </p:val>
                                        </p:tav>
                                      </p:tavLst>
                                    </p:anim>
                                    <p:animEffect transition="in" filter="wipe(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6" grpId="0" animBg="1"/>
      <p:bldP spid="2457" grpId="0" animBg="1"/>
      <p:bldP spid="2458" grpId="0" animBg="1"/>
      <p:bldP spid="2459" grpId="0" animBg="1"/>
      <p:bldP spid="2460" grpId="0" animBg="1"/>
      <p:bldP spid="2461" grpId="0" animBg="1"/>
      <p:bldP spid="2462" grpId="0" animBg="1"/>
      <p:bldP spid="2463" grpId="0" animBg="1"/>
      <p:bldP spid="2464" grpId="0" animBg="1"/>
      <p:bldP spid="2465" grpId="0" animBg="1"/>
      <p:bldP spid="2466" grpId="0" animBg="1"/>
      <p:bldP spid="2467" grpId="0" animBg="1"/>
      <p:bldP spid="2468" grpId="0" animBg="1"/>
      <p:bldP spid="2469" grpId="0" animBg="1"/>
      <p:bldP spid="2470" grpId="0" animBg="1"/>
      <p:bldP spid="2471" grpId="0" animBg="1"/>
      <p:bldP spid="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69453" y="707084"/>
            <a:ext cx="3783977" cy="2400603"/>
            <a:chOff x="69453" y="707084"/>
            <a:chExt cx="3783977" cy="2400603"/>
          </a:xfrm>
        </p:grpSpPr>
        <p:sp>
          <p:nvSpPr>
            <p:cNvPr id="13" name="TextBox 12"/>
            <p:cNvSpPr txBox="1"/>
            <p:nvPr/>
          </p:nvSpPr>
          <p:spPr>
            <a:xfrm>
              <a:off x="339183" y="2707577"/>
              <a:ext cx="3514247" cy="400110"/>
            </a:xfrm>
            <a:prstGeom prst="rect">
              <a:avLst/>
            </a:prstGeom>
            <a:noFill/>
          </p:spPr>
          <p:txBody>
            <a:bodyPr wrap="square" rtlCol="0">
              <a:spAutoFit/>
            </a:bodyPr>
            <a:lstStyle/>
            <a:p>
              <a:pPr algn="ctr"/>
              <a:r>
                <a:rPr lang="en-US" sz="2000" dirty="0" smtClean="0">
                  <a:solidFill>
                    <a:srgbClr val="FFFFFF"/>
                  </a:solidFill>
                  <a:latin typeface="+mj-lt"/>
                  <a:cs typeface="Segoe UI Light" panose="020B0502040204020203" pitchFamily="34" charset="0"/>
                </a:rPr>
                <a:t>Fortune 500 using Azure</a:t>
              </a:r>
              <a:endParaRPr lang="en-US" sz="2000" dirty="0">
                <a:solidFill>
                  <a:srgbClr val="FFFFFF"/>
                </a:solidFill>
                <a:latin typeface="+mj-lt"/>
              </a:endParaRPr>
            </a:p>
          </p:txBody>
        </p:sp>
        <p:sp>
          <p:nvSpPr>
            <p:cNvPr id="39" name="Rectangle 38"/>
            <p:cNvSpPr/>
            <p:nvPr/>
          </p:nvSpPr>
          <p:spPr>
            <a:xfrm>
              <a:off x="69453" y="707084"/>
              <a:ext cx="3679529" cy="2068338"/>
            </a:xfrm>
            <a:prstGeom prst="rect">
              <a:avLst/>
            </a:prstGeom>
          </p:spPr>
          <p:txBody>
            <a:bodyPr wrap="square" anchor="ctr">
              <a:spAutoFit/>
            </a:bodyPr>
            <a:lstStyle/>
            <a:p>
              <a:pPr algn="ctr">
                <a:lnSpc>
                  <a:spcPct val="95000"/>
                </a:lnSpc>
                <a:buSzPct val="90000"/>
              </a:pPr>
              <a:r>
                <a:rPr lang="en-US" sz="13528" dirty="0">
                  <a:solidFill>
                    <a:srgbClr val="11C1FF"/>
                  </a:solidFill>
                  <a:latin typeface="Segoe UI Light" panose="020B0502040204020203" pitchFamily="34" charset="0"/>
                  <a:cs typeface="Segoe UI Light" panose="020B0502040204020203" pitchFamily="34" charset="0"/>
                </a:rPr>
                <a:t>&gt;</a:t>
              </a:r>
              <a:r>
                <a:rPr lang="en-US" sz="13528" dirty="0" smtClean="0">
                  <a:solidFill>
                    <a:schemeClr val="bg1"/>
                  </a:solidFill>
                  <a:latin typeface="Segoe UI Light" panose="020B0502040204020203" pitchFamily="34" charset="0"/>
                  <a:cs typeface="Segoe UI Light" panose="020B0502040204020203" pitchFamily="34" charset="0"/>
                </a:rPr>
                <a:t>57</a:t>
              </a:r>
              <a:r>
                <a:rPr lang="en-US" sz="5882" dirty="0" smtClean="0">
                  <a:latin typeface="Segoe UI Light" panose="020B0502040204020203" pitchFamily="34" charset="0"/>
                  <a:cs typeface="Segoe UI Light" panose="020B0502040204020203" pitchFamily="34" charset="0"/>
                </a:rPr>
                <a:t>%</a:t>
              </a:r>
              <a:endParaRPr lang="en-US" sz="13528" dirty="0">
                <a:latin typeface="Segoe UI Light" panose="020B0502040204020203" pitchFamily="34" charset="0"/>
                <a:cs typeface="Segoe UI Light" panose="020B0502040204020203" pitchFamily="34" charset="0"/>
              </a:endParaRPr>
            </a:p>
          </p:txBody>
        </p:sp>
      </p:grpSp>
      <p:grpSp>
        <p:nvGrpSpPr>
          <p:cNvPr id="28" name="Group 27"/>
          <p:cNvGrpSpPr/>
          <p:nvPr/>
        </p:nvGrpSpPr>
        <p:grpSpPr>
          <a:xfrm>
            <a:off x="4275147" y="845521"/>
            <a:ext cx="4517112" cy="2309892"/>
            <a:chOff x="8249299" y="845521"/>
            <a:chExt cx="4517112" cy="2309892"/>
          </a:xfrm>
        </p:grpSpPr>
        <p:sp>
          <p:nvSpPr>
            <p:cNvPr id="51" name="Rectangle 50"/>
            <p:cNvSpPr/>
            <p:nvPr/>
          </p:nvSpPr>
          <p:spPr>
            <a:xfrm>
              <a:off x="8249299" y="845521"/>
              <a:ext cx="4517112" cy="1773562"/>
            </a:xfrm>
            <a:prstGeom prst="rect">
              <a:avLst/>
            </a:prstGeom>
          </p:spPr>
          <p:txBody>
            <a:bodyPr wrap="square" anchor="ctr">
              <a:spAutoFit/>
            </a:bodyPr>
            <a:lstStyle/>
            <a:p>
              <a:pPr>
                <a:lnSpc>
                  <a:spcPct val="95000"/>
                </a:lnSpc>
                <a:buSzPct val="90000"/>
              </a:pPr>
              <a:r>
                <a:rPr lang="en-US" sz="11500" dirty="0" smtClean="0">
                  <a:solidFill>
                    <a:srgbClr val="00B0F0"/>
                  </a:solidFill>
                  <a:latin typeface="Segoe UI Light" panose="020B0502040204020203" pitchFamily="34" charset="0"/>
                  <a:cs typeface="Segoe UI Light" panose="020B0502040204020203" pitchFamily="34" charset="0"/>
                </a:rPr>
                <a:t>&gt;</a:t>
              </a:r>
              <a:r>
                <a:rPr lang="en-US" sz="9600" dirty="0" smtClean="0">
                  <a:solidFill>
                    <a:schemeClr val="bg1"/>
                  </a:solidFill>
                  <a:latin typeface="Segoe UI Light" panose="020B0502040204020203" pitchFamily="34" charset="0"/>
                  <a:cs typeface="Segoe UI Light" panose="020B0502040204020203" pitchFamily="34" charset="0"/>
                </a:rPr>
                <a:t>250</a:t>
              </a:r>
              <a:r>
                <a:rPr lang="en-US" sz="8000" dirty="0" smtClean="0">
                  <a:solidFill>
                    <a:schemeClr val="bg1"/>
                  </a:solidFill>
                  <a:latin typeface="Segoe UI Light" panose="020B0502040204020203" pitchFamily="34" charset="0"/>
                  <a:cs typeface="Segoe UI Light" panose="020B0502040204020203" pitchFamily="34" charset="0"/>
                </a:rPr>
                <a:t>k</a:t>
              </a:r>
              <a:endParaRPr lang="en-US" sz="9600" dirty="0">
                <a:solidFill>
                  <a:schemeClr val="bg1"/>
                </a:solidFill>
                <a:latin typeface="Segoe UI Light" panose="020B0502040204020203" pitchFamily="34" charset="0"/>
                <a:cs typeface="Segoe UI Light" panose="020B0502040204020203" pitchFamily="34" charset="0"/>
              </a:endParaRPr>
            </a:p>
          </p:txBody>
        </p:sp>
        <p:sp>
          <p:nvSpPr>
            <p:cNvPr id="52" name="Rectangle 51"/>
            <p:cNvSpPr/>
            <p:nvPr/>
          </p:nvSpPr>
          <p:spPr>
            <a:xfrm>
              <a:off x="8957492" y="2770692"/>
              <a:ext cx="2458322" cy="384721"/>
            </a:xfrm>
            <a:prstGeom prst="rect">
              <a:avLst/>
            </a:prstGeom>
          </p:spPr>
          <p:txBody>
            <a:bodyPr wrap="square" anchor="ctr">
              <a:spAutoFit/>
            </a:bodyPr>
            <a:lstStyle/>
            <a:p>
              <a:pPr algn="ctr">
                <a:lnSpc>
                  <a:spcPct val="95000"/>
                </a:lnSpc>
                <a:buSzPct val="90000"/>
              </a:pPr>
              <a:r>
                <a:rPr lang="en-US" sz="2000" dirty="0" smtClean="0">
                  <a:solidFill>
                    <a:srgbClr val="FFFFFF"/>
                  </a:solidFill>
                  <a:latin typeface="+mj-lt"/>
                  <a:cs typeface="Segoe UI Light" panose="020B0502040204020203" pitchFamily="34" charset="0"/>
                </a:rPr>
                <a:t>Active websites</a:t>
              </a:r>
              <a:endParaRPr lang="en-US" sz="3200" dirty="0">
                <a:solidFill>
                  <a:srgbClr val="FFFFFF"/>
                </a:solidFill>
                <a:latin typeface="+mj-lt"/>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43453"/>
            <a:ext cx="12190271" cy="0"/>
          </a:xfrm>
          <a:prstGeom prst="line">
            <a:avLst/>
          </a:prstGeom>
          <a:ln>
            <a:solidFill>
              <a:srgbClr val="11C1FF"/>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8294329" y="756425"/>
            <a:ext cx="3624997" cy="2387036"/>
            <a:chOff x="228133" y="2745825"/>
            <a:chExt cx="3624997" cy="2701148"/>
          </a:xfrm>
        </p:grpSpPr>
        <p:sp>
          <p:nvSpPr>
            <p:cNvPr id="20" name="Rectangle 19"/>
            <p:cNvSpPr/>
            <p:nvPr/>
          </p:nvSpPr>
          <p:spPr>
            <a:xfrm>
              <a:off x="228133" y="2745825"/>
              <a:ext cx="3624997" cy="1957317"/>
            </a:xfrm>
            <a:prstGeom prst="rect">
              <a:avLst/>
            </a:prstGeom>
          </p:spPr>
          <p:txBody>
            <a:bodyPr wrap="square" anchor="b">
              <a:spAutoFit/>
            </a:bodyPr>
            <a:lstStyle/>
            <a:p>
              <a:pPr algn="ctr">
                <a:lnSpc>
                  <a:spcPct val="95000"/>
                </a:lnSpc>
                <a:buSzPct val="90000"/>
              </a:pPr>
              <a:r>
                <a:rPr lang="en-US" sz="4000" spc="-200" dirty="0" smtClean="0">
                  <a:solidFill>
                    <a:srgbClr val="00B0F0"/>
                  </a:solidFill>
                  <a:latin typeface="Segoe UI Light" panose="020B0502040204020203" pitchFamily="34" charset="0"/>
                  <a:cs typeface="Segoe UI Light" panose="020B0502040204020203" pitchFamily="34" charset="0"/>
                </a:rPr>
                <a:t>Greater than</a:t>
              </a:r>
            </a:p>
            <a:p>
              <a:pPr algn="ctr">
                <a:lnSpc>
                  <a:spcPct val="95000"/>
                </a:lnSpc>
                <a:buSzPct val="90000"/>
              </a:pPr>
              <a:r>
                <a:rPr lang="en-US" sz="7200" spc="-294" dirty="0" smtClean="0">
                  <a:solidFill>
                    <a:schemeClr val="bg1"/>
                  </a:solidFill>
                  <a:latin typeface="Segoe UI Light" panose="020B0502040204020203" pitchFamily="34" charset="0"/>
                  <a:cs typeface="Segoe UI Light" panose="020B0502040204020203" pitchFamily="34" charset="0"/>
                </a:rPr>
                <a:t>1,000,000</a:t>
              </a:r>
              <a:endParaRPr lang="en-US" sz="4800" spc="-294" dirty="0">
                <a:solidFill>
                  <a:schemeClr val="bg1"/>
                </a:solidFill>
                <a:latin typeface="Segoe UI Light" panose="020B0502040204020203" pitchFamily="34" charset="0"/>
                <a:cs typeface="Segoe UI Light" panose="020B0502040204020203" pitchFamily="34" charset="0"/>
              </a:endParaRPr>
            </a:p>
          </p:txBody>
        </p:sp>
        <p:sp>
          <p:nvSpPr>
            <p:cNvPr id="30" name="TextBox 29"/>
            <p:cNvSpPr txBox="1"/>
            <p:nvPr/>
          </p:nvSpPr>
          <p:spPr>
            <a:xfrm>
              <a:off x="383396" y="4994211"/>
              <a:ext cx="3295372" cy="452762"/>
            </a:xfrm>
            <a:prstGeom prst="rect">
              <a:avLst/>
            </a:prstGeom>
            <a:noFill/>
          </p:spPr>
          <p:txBody>
            <a:bodyPr wrap="square" rtlCol="0">
              <a:spAutoFit/>
            </a:bodyPr>
            <a:lstStyle/>
            <a:p>
              <a:pPr algn="ctr"/>
              <a:r>
                <a:rPr lang="en-US" sz="2000" dirty="0" smtClean="0">
                  <a:solidFill>
                    <a:srgbClr val="FFFFFF"/>
                  </a:solidFill>
                  <a:latin typeface="+mj-lt"/>
                </a:rPr>
                <a:t>SQL Databases in Azure</a:t>
              </a:r>
              <a:endParaRPr lang="en-US" sz="2000" dirty="0">
                <a:solidFill>
                  <a:srgbClr val="FFFFFF"/>
                </a:solidFill>
                <a:latin typeface="+mj-lt"/>
              </a:endParaRPr>
            </a:p>
          </p:txBody>
        </p:sp>
      </p:grpSp>
      <p:grpSp>
        <p:nvGrpSpPr>
          <p:cNvPr id="60" name="Group 59"/>
          <p:cNvGrpSpPr/>
          <p:nvPr/>
        </p:nvGrpSpPr>
        <p:grpSpPr>
          <a:xfrm>
            <a:off x="-97900" y="3441529"/>
            <a:ext cx="4009041" cy="2674512"/>
            <a:chOff x="3993501" y="3441529"/>
            <a:chExt cx="4009041" cy="2674512"/>
          </a:xfrm>
        </p:grpSpPr>
        <p:sp>
          <p:nvSpPr>
            <p:cNvPr id="34" name="Rectangle 33"/>
            <p:cNvSpPr/>
            <p:nvPr/>
          </p:nvSpPr>
          <p:spPr>
            <a:xfrm>
              <a:off x="3993501" y="3441529"/>
              <a:ext cx="2578224"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20</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47" name="Rectangle 46"/>
            <p:cNvSpPr/>
            <p:nvPr/>
          </p:nvSpPr>
          <p:spPr>
            <a:xfrm>
              <a:off x="6412042" y="3743084"/>
              <a:ext cx="1590500" cy="2372957"/>
            </a:xfrm>
            <a:prstGeom prst="rect">
              <a:avLst/>
            </a:prstGeom>
          </p:spPr>
          <p:txBody>
            <a:bodyPr wrap="none">
              <a:spAutoFit/>
            </a:bodyPr>
            <a:lstStyle/>
            <a:p>
              <a:pPr lvl="0">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TRILLION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storage</a:t>
              </a:r>
              <a:br>
                <a:rPr lang="en-US" sz="2000" dirty="0" smtClean="0">
                  <a:solidFill>
                    <a:srgbClr val="FFFFFF"/>
                  </a:solidFill>
                  <a:latin typeface="Segoe UI Light" panose="020B0502040204020203" pitchFamily="34" charset="0"/>
                  <a:cs typeface="Segoe UI Light" panose="020B0502040204020203" pitchFamily="34" charset="0"/>
                </a:rPr>
              </a:br>
              <a:r>
                <a:rPr lang="en-US" sz="2000" dirty="0" smtClean="0">
                  <a:solidFill>
                    <a:srgbClr val="FFFFFF"/>
                  </a:solidFill>
                  <a:latin typeface="Segoe UI Light" panose="020B0502040204020203" pitchFamily="34" charset="0"/>
                  <a:cs typeface="Segoe UI Light" panose="020B0502040204020203" pitchFamily="34" charset="0"/>
                </a:rPr>
                <a:t>objects</a:t>
              </a:r>
              <a:endParaRPr lang="en-US" sz="8800" dirty="0">
                <a:solidFill>
                  <a:srgbClr val="FFFFFF"/>
                </a:solidFill>
                <a:latin typeface="Segoe UI Light" panose="020B0502040204020203" pitchFamily="34" charset="0"/>
                <a:cs typeface="Segoe UI Light" panose="020B0502040204020203" pitchFamily="34" charset="0"/>
              </a:endParaRPr>
            </a:p>
            <a:p>
              <a:pPr>
                <a:lnSpc>
                  <a:spcPct val="95000"/>
                </a:lnSpc>
                <a:buSzPct val="90000"/>
              </a:pPr>
              <a:endParaRPr lang="en-US" sz="8800" dirty="0">
                <a:solidFill>
                  <a:schemeClr val="bg1"/>
                </a:solidFill>
                <a:latin typeface="Segoe UI Light" panose="020B0502040204020203" pitchFamily="34" charset="0"/>
                <a:cs typeface="Segoe UI Light" panose="020B0502040204020203" pitchFamily="34" charset="0"/>
              </a:endParaRPr>
            </a:p>
          </p:txBody>
        </p:sp>
      </p:grpSp>
      <p:grpSp>
        <p:nvGrpSpPr>
          <p:cNvPr id="62" name="Group 61"/>
          <p:cNvGrpSpPr/>
          <p:nvPr/>
        </p:nvGrpSpPr>
        <p:grpSpPr>
          <a:xfrm>
            <a:off x="4005835" y="3692159"/>
            <a:ext cx="4668244" cy="1446956"/>
            <a:chOff x="8097236" y="3692159"/>
            <a:chExt cx="4668244" cy="1446956"/>
          </a:xfrm>
        </p:grpSpPr>
        <p:grpSp>
          <p:nvGrpSpPr>
            <p:cNvPr id="58" name="Group 57"/>
            <p:cNvGrpSpPr/>
            <p:nvPr/>
          </p:nvGrpSpPr>
          <p:grpSpPr>
            <a:xfrm>
              <a:off x="8097236" y="3692159"/>
              <a:ext cx="4668244" cy="1446956"/>
              <a:chOff x="8097236" y="3692159"/>
              <a:chExt cx="4668244" cy="1446956"/>
            </a:xfrm>
          </p:grpSpPr>
          <p:cxnSp>
            <p:nvCxnSpPr>
              <p:cNvPr id="44" name="Straight Connector 43"/>
              <p:cNvCxnSpPr/>
              <p:nvPr/>
            </p:nvCxnSpPr>
            <p:spPr>
              <a:xfrm>
                <a:off x="8097236" y="5139115"/>
                <a:ext cx="4094764"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8249298" y="369215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300</a:t>
                </a:r>
                <a:endParaRPr lang="en-US" sz="8000" dirty="0">
                  <a:latin typeface="Segoe UI Light" panose="020B0502040204020203" pitchFamily="34" charset="0"/>
                  <a:cs typeface="Segoe UI Light" panose="020B0502040204020203" pitchFamily="34" charset="0"/>
                </a:endParaRPr>
              </a:p>
            </p:txBody>
          </p:sp>
          <p:sp>
            <p:nvSpPr>
              <p:cNvPr id="50" name="Rectangle 49"/>
              <p:cNvSpPr/>
              <p:nvPr/>
            </p:nvSpPr>
            <p:spPr>
              <a:xfrm>
                <a:off x="10588995" y="3911191"/>
                <a:ext cx="2176485" cy="501676"/>
              </a:xfrm>
              <a:prstGeom prst="rect">
                <a:avLst/>
              </a:prstGeom>
            </p:spPr>
            <p:txBody>
              <a:bodyPr wrap="square" anchor="ctr">
                <a:spAutoFit/>
              </a:bodyPr>
              <a:lstStyle/>
              <a:p>
                <a:pPr>
                  <a:lnSpc>
                    <a:spcPct val="95000"/>
                  </a:lnSpc>
                  <a:buSzPct val="90000"/>
                </a:pPr>
                <a:r>
                  <a:rPr lang="en-US" sz="2800" dirty="0" smtClean="0">
                    <a:solidFill>
                      <a:srgbClr val="11C1FF"/>
                    </a:solidFill>
                    <a:latin typeface="+mj-lt"/>
                    <a:cs typeface="Segoe UI Light" panose="020B0502040204020203" pitchFamily="34" charset="0"/>
                  </a:rPr>
                  <a:t>MILLION</a:t>
                </a:r>
                <a:endParaRPr lang="en-US" sz="3600" dirty="0">
                  <a:solidFill>
                    <a:srgbClr val="11C1FF"/>
                  </a:solidFill>
                  <a:latin typeface="+mj-lt"/>
                  <a:cs typeface="Segoe UI Light" panose="020B0502040204020203" pitchFamily="34" charset="0"/>
                </a:endParaRPr>
              </a:p>
            </p:txBody>
          </p:sp>
        </p:grpSp>
        <p:sp>
          <p:nvSpPr>
            <p:cNvPr id="53" name="TextBox 52"/>
            <p:cNvSpPr txBox="1"/>
            <p:nvPr/>
          </p:nvSpPr>
          <p:spPr>
            <a:xfrm>
              <a:off x="10617567" y="4313736"/>
              <a:ext cx="1492298" cy="400110"/>
            </a:xfrm>
            <a:prstGeom prst="rect">
              <a:avLst/>
            </a:prstGeom>
            <a:noFill/>
          </p:spPr>
          <p:txBody>
            <a:bodyPr wrap="square" rtlCol="0">
              <a:spAutoFit/>
            </a:bodyPr>
            <a:lstStyle/>
            <a:p>
              <a:r>
                <a:rPr lang="en-US" sz="2000" dirty="0" smtClean="0">
                  <a:solidFill>
                    <a:srgbClr val="FFFFFF"/>
                  </a:solidFill>
                  <a:latin typeface="+mj-lt"/>
                </a:rPr>
                <a:t>AD users</a:t>
              </a:r>
              <a:endParaRPr lang="en-US" sz="2000" dirty="0">
                <a:solidFill>
                  <a:srgbClr val="FFFFFF"/>
                </a:solidFill>
                <a:latin typeface="+mj-lt"/>
              </a:endParaRPr>
            </a:p>
          </p:txBody>
        </p:sp>
      </p:grpSp>
      <p:grpSp>
        <p:nvGrpSpPr>
          <p:cNvPr id="19" name="Group 18"/>
          <p:cNvGrpSpPr/>
          <p:nvPr/>
        </p:nvGrpSpPr>
        <p:grpSpPr>
          <a:xfrm>
            <a:off x="4157897" y="5311409"/>
            <a:ext cx="3941838" cy="1261884"/>
            <a:chOff x="8249298" y="5311409"/>
            <a:chExt cx="3941838" cy="1261884"/>
          </a:xfrm>
        </p:grpSpPr>
        <p:sp>
          <p:nvSpPr>
            <p:cNvPr id="54" name="Rectangle 53"/>
            <p:cNvSpPr/>
            <p:nvPr/>
          </p:nvSpPr>
          <p:spPr>
            <a:xfrm>
              <a:off x="8249298" y="5311409"/>
              <a:ext cx="2492813" cy="1261884"/>
            </a:xfrm>
            <a:prstGeom prst="rect">
              <a:avLst/>
            </a:prstGeom>
          </p:spPr>
          <p:txBody>
            <a:bodyPr wrap="square" anchor="ctr">
              <a:spAutoFit/>
            </a:bodyPr>
            <a:lstStyle/>
            <a:p>
              <a:pPr>
                <a:lnSpc>
                  <a:spcPct val="95000"/>
                </a:lnSpc>
                <a:buSzPct val="90000"/>
              </a:pPr>
              <a:r>
                <a:rPr lang="en-US" sz="8000" dirty="0" smtClean="0">
                  <a:solidFill>
                    <a:srgbClr val="00B0F0"/>
                  </a:solidFill>
                  <a:latin typeface="Segoe UI Light" panose="020B0502040204020203" pitchFamily="34" charset="0"/>
                  <a:cs typeface="Segoe UI Light" panose="020B0502040204020203" pitchFamily="34" charset="0"/>
                </a:rPr>
                <a:t>&gt;</a:t>
              </a:r>
              <a:r>
                <a:rPr lang="en-US" sz="8000" dirty="0" smtClean="0">
                  <a:solidFill>
                    <a:schemeClr val="bg1"/>
                  </a:solidFill>
                  <a:latin typeface="Segoe UI Light" panose="020B0502040204020203" pitchFamily="34" charset="0"/>
                  <a:cs typeface="Segoe UI Light" panose="020B0502040204020203" pitchFamily="34" charset="0"/>
                </a:rPr>
                <a:t>13</a:t>
              </a:r>
              <a:endParaRPr lang="en-US" sz="8000" dirty="0">
                <a:latin typeface="Segoe UI Light" panose="020B0502040204020203" pitchFamily="34" charset="0"/>
                <a:cs typeface="Segoe UI Light" panose="020B0502040204020203" pitchFamily="34" charset="0"/>
              </a:endParaRPr>
            </a:p>
          </p:txBody>
        </p:sp>
        <p:sp>
          <p:nvSpPr>
            <p:cNvPr id="55" name="Rectangle 54"/>
            <p:cNvSpPr/>
            <p:nvPr/>
          </p:nvSpPr>
          <p:spPr>
            <a:xfrm>
              <a:off x="9910351" y="5530441"/>
              <a:ext cx="2176485" cy="501676"/>
            </a:xfrm>
            <a:prstGeom prst="rect">
              <a:avLst/>
            </a:prstGeom>
          </p:spPr>
          <p:txBody>
            <a:bodyPr wrap="square" anchor="ctr">
              <a:spAutoFit/>
            </a:bodyPr>
            <a:lstStyle/>
            <a:p>
              <a:pPr>
                <a:lnSpc>
                  <a:spcPct val="95000"/>
                </a:lnSpc>
                <a:buSzPct val="90000"/>
              </a:pPr>
              <a:r>
                <a:rPr lang="en-US" sz="2800" dirty="0">
                  <a:solidFill>
                    <a:srgbClr val="11C1FF"/>
                  </a:solidFill>
                  <a:latin typeface="+mj-lt"/>
                  <a:cs typeface="Segoe UI Light" panose="020B0502040204020203" pitchFamily="34" charset="0"/>
                </a:rPr>
                <a:t>B</a:t>
              </a:r>
              <a:r>
                <a:rPr lang="en-US" sz="2800" dirty="0" smtClean="0">
                  <a:solidFill>
                    <a:srgbClr val="11C1FF"/>
                  </a:solidFill>
                  <a:latin typeface="+mj-lt"/>
                  <a:cs typeface="Segoe UI Light" panose="020B0502040204020203" pitchFamily="34" charset="0"/>
                </a:rPr>
                <a:t>ILLION</a:t>
              </a:r>
              <a:endParaRPr lang="en-US" sz="3600" dirty="0">
                <a:solidFill>
                  <a:srgbClr val="11C1FF"/>
                </a:solidFill>
                <a:latin typeface="+mj-lt"/>
                <a:cs typeface="Segoe UI Light" panose="020B0502040204020203" pitchFamily="34" charset="0"/>
              </a:endParaRPr>
            </a:p>
          </p:txBody>
        </p:sp>
        <p:sp>
          <p:nvSpPr>
            <p:cNvPr id="56" name="TextBox 55"/>
            <p:cNvSpPr txBox="1"/>
            <p:nvPr/>
          </p:nvSpPr>
          <p:spPr>
            <a:xfrm>
              <a:off x="9910351" y="5932986"/>
              <a:ext cx="2280785" cy="400110"/>
            </a:xfrm>
            <a:prstGeom prst="rect">
              <a:avLst/>
            </a:prstGeom>
            <a:noFill/>
          </p:spPr>
          <p:txBody>
            <a:bodyPr wrap="square" rtlCol="0">
              <a:spAutoFit/>
            </a:bodyPr>
            <a:lstStyle/>
            <a:p>
              <a:r>
                <a:rPr lang="en-US" sz="2000" dirty="0">
                  <a:solidFill>
                    <a:srgbClr val="FFFFFF"/>
                  </a:solidFill>
                  <a:latin typeface="+mj-lt"/>
                </a:rPr>
                <a:t>a</a:t>
              </a:r>
              <a:r>
                <a:rPr lang="en-US" sz="2000" dirty="0" smtClean="0">
                  <a:solidFill>
                    <a:srgbClr val="FFFFFF"/>
                  </a:solidFill>
                  <a:latin typeface="+mj-lt"/>
                </a:rPr>
                <a:t>uthentication/</a:t>
              </a:r>
              <a:r>
                <a:rPr lang="en-US" sz="2000" dirty="0" err="1" smtClean="0">
                  <a:solidFill>
                    <a:srgbClr val="FFFFFF"/>
                  </a:solidFill>
                  <a:latin typeface="+mj-lt"/>
                </a:rPr>
                <a:t>wk</a:t>
              </a:r>
              <a:endParaRPr lang="en-US" sz="2000" dirty="0">
                <a:solidFill>
                  <a:srgbClr val="FFFFFF"/>
                </a:solidFill>
                <a:latin typeface="+mj-lt"/>
              </a:endParaRPr>
            </a:p>
          </p:txBody>
        </p:sp>
      </p:grpSp>
      <p:grpSp>
        <p:nvGrpSpPr>
          <p:cNvPr id="59" name="Group 58"/>
          <p:cNvGrpSpPr/>
          <p:nvPr/>
        </p:nvGrpSpPr>
        <p:grpSpPr>
          <a:xfrm>
            <a:off x="-27113" y="5104075"/>
            <a:ext cx="4070062" cy="1740348"/>
            <a:chOff x="4064288" y="5104075"/>
            <a:chExt cx="4070062" cy="1740348"/>
          </a:xfrm>
        </p:grpSpPr>
        <p:sp>
          <p:nvSpPr>
            <p:cNvPr id="45" name="Rectangle 44"/>
            <p:cNvSpPr/>
            <p:nvPr/>
          </p:nvSpPr>
          <p:spPr>
            <a:xfrm>
              <a:off x="4654573" y="5104075"/>
              <a:ext cx="2026882" cy="1740348"/>
            </a:xfrm>
            <a:prstGeom prst="rect">
              <a:avLst/>
            </a:prstGeom>
          </p:spPr>
          <p:txBody>
            <a:bodyPr wrap="square" anchor="b">
              <a:spAutoFit/>
            </a:bodyPr>
            <a:lstStyle/>
            <a:p>
              <a:pPr algn="ctr">
                <a:lnSpc>
                  <a:spcPct val="95000"/>
                </a:lnSpc>
                <a:buSzPct val="90000"/>
              </a:pPr>
              <a:r>
                <a:rPr lang="en-US" sz="11273" spc="-294" dirty="0" smtClean="0">
                  <a:solidFill>
                    <a:srgbClr val="00B0F0"/>
                  </a:solidFill>
                  <a:latin typeface="Segoe UI Light" panose="020B0502040204020203" pitchFamily="34" charset="0"/>
                  <a:cs typeface="Segoe UI Light" panose="020B0502040204020203" pitchFamily="34" charset="0"/>
                </a:rPr>
                <a:t>&gt;</a:t>
              </a:r>
              <a:r>
                <a:rPr lang="en-US" sz="11273" spc="-294" dirty="0" smtClean="0">
                  <a:solidFill>
                    <a:schemeClr val="bg1"/>
                  </a:solidFill>
                  <a:latin typeface="Segoe UI Light" panose="020B0502040204020203" pitchFamily="34" charset="0"/>
                  <a:cs typeface="Segoe UI Light" panose="020B0502040204020203" pitchFamily="34" charset="0"/>
                </a:rPr>
                <a:t>2</a:t>
              </a:r>
              <a:endParaRPr lang="en-US" sz="9411" dirty="0">
                <a:solidFill>
                  <a:srgbClr val="11C1FF"/>
                </a:solidFill>
                <a:latin typeface="Segoe UI Light" panose="020B0502040204020203" pitchFamily="34" charset="0"/>
                <a:cs typeface="Segoe UI Light" panose="020B0502040204020203" pitchFamily="34" charset="0"/>
              </a:endParaRPr>
            </a:p>
          </p:txBody>
        </p:sp>
        <p:sp>
          <p:nvSpPr>
            <p:cNvPr id="7" name="Rectangle 6"/>
            <p:cNvSpPr/>
            <p:nvPr/>
          </p:nvSpPr>
          <p:spPr>
            <a:xfrm>
              <a:off x="6439978" y="5319228"/>
              <a:ext cx="1507144" cy="794064"/>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br>
                <a:rPr lang="en-US" sz="2800" dirty="0" smtClean="0">
                  <a:solidFill>
                    <a:srgbClr val="11C1FF"/>
                  </a:solidFill>
                  <a:latin typeface="Segoe UI Light" panose="020B0502040204020203" pitchFamily="34" charset="0"/>
                  <a:cs typeface="Segoe UI Light" panose="020B0502040204020203" pitchFamily="34" charset="0"/>
                </a:rPr>
              </a:br>
              <a:r>
                <a:rPr lang="en-US" sz="2000" dirty="0" smtClean="0">
                  <a:solidFill>
                    <a:schemeClr val="bg1"/>
                  </a:solidFill>
                  <a:latin typeface="Segoe UI Light" panose="020B0502040204020203" pitchFamily="34" charset="0"/>
                  <a:cs typeface="Segoe UI Light" panose="020B0502040204020203" pitchFamily="34" charset="0"/>
                </a:rPr>
                <a:t>requests/sec</a:t>
              </a:r>
              <a:endParaRPr lang="en-US" sz="7200" dirty="0">
                <a:solidFill>
                  <a:schemeClr val="bg1"/>
                </a:solidFill>
                <a:latin typeface="Segoe UI Light" panose="020B0502040204020203" pitchFamily="34" charset="0"/>
                <a:cs typeface="Segoe UI Light" panose="020B0502040204020203" pitchFamily="34" charset="0"/>
              </a:endParaRPr>
            </a:p>
          </p:txBody>
        </p:sp>
        <p:cxnSp>
          <p:nvCxnSpPr>
            <p:cNvPr id="57" name="Straight Connector 56"/>
            <p:cNvCxnSpPr/>
            <p:nvPr/>
          </p:nvCxnSpPr>
          <p:spPr>
            <a:xfrm>
              <a:off x="4064288" y="5139115"/>
              <a:ext cx="4070062" cy="0"/>
            </a:xfrm>
            <a:prstGeom prst="line">
              <a:avLst/>
            </a:prstGeom>
            <a:ln w="9525">
              <a:prstDash val="sysDash"/>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8235876" y="3574586"/>
            <a:ext cx="3890416" cy="2928494"/>
            <a:chOff x="8235876" y="3574586"/>
            <a:chExt cx="3890416" cy="2928494"/>
          </a:xfrm>
        </p:grpSpPr>
        <p:grpSp>
          <p:nvGrpSpPr>
            <p:cNvPr id="38" name="Group 37"/>
            <p:cNvGrpSpPr/>
            <p:nvPr/>
          </p:nvGrpSpPr>
          <p:grpSpPr>
            <a:xfrm>
              <a:off x="8235876" y="3574586"/>
              <a:ext cx="3326048" cy="2928494"/>
              <a:chOff x="4443252" y="4012914"/>
              <a:chExt cx="3326048" cy="2928494"/>
            </a:xfrm>
          </p:grpSpPr>
          <p:sp>
            <p:nvSpPr>
              <p:cNvPr id="40" name="Rectangle 39"/>
              <p:cNvSpPr/>
              <p:nvPr/>
            </p:nvSpPr>
            <p:spPr>
              <a:xfrm>
                <a:off x="4443252" y="4012914"/>
                <a:ext cx="2238203" cy="2928494"/>
              </a:xfrm>
              <a:prstGeom prst="rect">
                <a:avLst/>
              </a:prstGeom>
            </p:spPr>
            <p:txBody>
              <a:bodyPr wrap="square" anchor="b">
                <a:spAutoFit/>
              </a:bodyPr>
              <a:lstStyle/>
              <a:p>
                <a:pPr>
                  <a:lnSpc>
                    <a:spcPct val="95000"/>
                  </a:lnSpc>
                  <a:buSzPct val="90000"/>
                </a:pPr>
                <a:r>
                  <a:rPr lang="en-US" sz="16200" spc="-3500" dirty="0" smtClean="0">
                    <a:solidFill>
                      <a:srgbClr val="00B0F0"/>
                    </a:solidFill>
                    <a:latin typeface="Segoe UI Light" panose="020B0502040204020203" pitchFamily="34" charset="0"/>
                    <a:cs typeface="Segoe UI Light" panose="020B0502040204020203" pitchFamily="34" charset="0"/>
                  </a:rPr>
                  <a:t>&gt;</a:t>
                </a:r>
                <a:r>
                  <a:rPr lang="en-US" sz="19400" spc="-3500" dirty="0" smtClean="0">
                    <a:solidFill>
                      <a:schemeClr val="bg1"/>
                    </a:solidFill>
                    <a:latin typeface="Segoe UI Light" panose="020B0502040204020203" pitchFamily="34" charset="0"/>
                    <a:cs typeface="Segoe UI Light" panose="020B0502040204020203" pitchFamily="34" charset="0"/>
                  </a:rPr>
                  <a:t>1</a:t>
                </a:r>
                <a:endParaRPr lang="en-US" sz="28700" spc="-3500" dirty="0">
                  <a:solidFill>
                    <a:srgbClr val="11C1FF"/>
                  </a:solidFill>
                  <a:latin typeface="Segoe UI Light" panose="020B0502040204020203" pitchFamily="34" charset="0"/>
                  <a:cs typeface="Segoe UI Light" panose="020B0502040204020203" pitchFamily="34" charset="0"/>
                </a:endParaRPr>
              </a:p>
            </p:txBody>
          </p:sp>
          <p:sp>
            <p:nvSpPr>
              <p:cNvPr id="41" name="Rectangle 40"/>
              <p:cNvSpPr/>
              <p:nvPr/>
            </p:nvSpPr>
            <p:spPr>
              <a:xfrm>
                <a:off x="6262156" y="4765275"/>
                <a:ext cx="1507144" cy="1554272"/>
              </a:xfrm>
              <a:prstGeom prst="rect">
                <a:avLst/>
              </a:prstGeom>
            </p:spPr>
            <p:txBody>
              <a:bodyPr wrap="none">
                <a:spAutoFit/>
              </a:bodyPr>
              <a:lstStyle/>
              <a:p>
                <a:pPr>
                  <a:lnSpc>
                    <a:spcPct val="95000"/>
                  </a:lnSpc>
                  <a:buSzPct val="90000"/>
                </a:pPr>
                <a:r>
                  <a:rPr lang="en-US" sz="2800" dirty="0" smtClean="0">
                    <a:solidFill>
                      <a:srgbClr val="11C1FF"/>
                    </a:solidFill>
                    <a:latin typeface="Segoe UI Light" panose="020B0502040204020203" pitchFamily="34" charset="0"/>
                    <a:cs typeface="Segoe UI Light" panose="020B0502040204020203" pitchFamily="34" charset="0"/>
                  </a:rPr>
                  <a:t>MILLION</a:t>
                </a:r>
              </a:p>
              <a:p>
                <a:pPr>
                  <a:lnSpc>
                    <a:spcPct val="95000"/>
                  </a:lnSpc>
                  <a:buSzPct val="90000"/>
                </a:pPr>
                <a:endParaRPr lang="en-US" sz="7200" dirty="0">
                  <a:solidFill>
                    <a:schemeClr val="bg1"/>
                  </a:solidFill>
                  <a:latin typeface="Segoe UI Light" panose="020B0502040204020203" pitchFamily="34" charset="0"/>
                  <a:cs typeface="Segoe UI Light" panose="020B0502040204020203" pitchFamily="34" charset="0"/>
                </a:endParaRPr>
              </a:p>
            </p:txBody>
          </p:sp>
        </p:grpSp>
        <p:sp>
          <p:nvSpPr>
            <p:cNvPr id="46" name="TextBox 45"/>
            <p:cNvSpPr txBox="1"/>
            <p:nvPr/>
          </p:nvSpPr>
          <p:spPr>
            <a:xfrm>
              <a:off x="10066332" y="4786389"/>
              <a:ext cx="2059960" cy="1200329"/>
            </a:xfrm>
            <a:prstGeom prst="rect">
              <a:avLst/>
            </a:prstGeom>
            <a:noFill/>
          </p:spPr>
          <p:txBody>
            <a:bodyPr wrap="square" rtlCol="0">
              <a:spAutoFit/>
            </a:bodyPr>
            <a:lstStyle/>
            <a:p>
              <a:r>
                <a:rPr lang="en-US" dirty="0" smtClean="0">
                  <a:solidFill>
                    <a:srgbClr val="FFFFFF"/>
                  </a:solidFill>
                  <a:latin typeface="+mj-lt"/>
                </a:rPr>
                <a:t>Developers registered with Visual Studio Online</a:t>
              </a:r>
              <a:endParaRPr lang="en-US" dirty="0">
                <a:solidFill>
                  <a:srgbClr val="FFFFFF"/>
                </a:solidFill>
                <a:latin typeface="+mj-lt"/>
              </a:endParaRPr>
            </a:p>
          </p:txBody>
        </p:sp>
      </p:grpSp>
    </p:spTree>
    <p:extLst>
      <p:ext uri="{BB962C8B-B14F-4D97-AF65-F5344CB8AC3E}">
        <p14:creationId xmlns:p14="http://schemas.microsoft.com/office/powerpoint/2010/main" val="418115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250"/>
                                        <p:tgtEl>
                                          <p:spTgt spid="23"/>
                                        </p:tgtEl>
                                      </p:cBhvr>
                                    </p:animEffect>
                                  </p:childTnLst>
                                </p:cTn>
                              </p:par>
                            </p:childTnLst>
                          </p:cTn>
                        </p:par>
                        <p:par>
                          <p:cTn id="18" fill="hold">
                            <p:stCondLst>
                              <p:cond delay="750"/>
                            </p:stCondLst>
                            <p:childTnLst>
                              <p:par>
                                <p:cTn id="19" presetID="10"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250"/>
                                        <p:tgtEl>
                                          <p:spTgt spid="28"/>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250"/>
                                        <p:tgtEl>
                                          <p:spTgt spid="61"/>
                                        </p:tgtEl>
                                      </p:cBhvr>
                                    </p:animEffect>
                                  </p:childTnLst>
                                </p:cTn>
                              </p:par>
                            </p:childTnLst>
                          </p:cTn>
                        </p:par>
                        <p:par>
                          <p:cTn id="26" fill="hold">
                            <p:stCondLst>
                              <p:cond delay="1250"/>
                            </p:stCondLst>
                            <p:childTnLst>
                              <p:par>
                                <p:cTn id="27" presetID="10"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250"/>
                                        <p:tgtEl>
                                          <p:spTgt spid="60"/>
                                        </p:tgtEl>
                                      </p:cBhvr>
                                    </p:animEffect>
                                  </p:childTnLst>
                                </p:cTn>
                              </p:par>
                            </p:childTnLst>
                          </p:cTn>
                        </p:par>
                        <p:par>
                          <p:cTn id="34" fill="hold">
                            <p:stCondLst>
                              <p:cond delay="175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250"/>
                                        <p:tgtEl>
                                          <p:spTgt spid="59"/>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250"/>
                                        <p:tgtEl>
                                          <p:spTgt spid="62"/>
                                        </p:tgtEl>
                                      </p:cBhvr>
                                    </p:animEffect>
                                  </p:childTnLst>
                                </p:cTn>
                              </p:par>
                              <p:par>
                                <p:cTn id="42" presetID="10" presetClass="entr" presetSubtype="0" fill="hold" nodeType="withEffect">
                                  <p:stCondLst>
                                    <p:cond delay="25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9999"/>
            <a:stretch/>
          </p:blipFill>
          <p:spPr>
            <a:xfrm>
              <a:off x="0" y="0"/>
              <a:ext cx="12192000" cy="685800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spTree>
    <p:extLst>
      <p:ext uri="{BB962C8B-B14F-4D97-AF65-F5344CB8AC3E}">
        <p14:creationId xmlns:p14="http://schemas.microsoft.com/office/powerpoint/2010/main" val="423782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20701" y="228601"/>
            <a:ext cx="11149013" cy="1329595"/>
          </a:xfrm>
        </p:spPr>
        <p:txBody>
          <a:bodyPr>
            <a:normAutofit fontScale="90000"/>
          </a:bodyPr>
          <a:lstStyle/>
          <a:p>
            <a:r>
              <a:rPr lang="en-US" sz="4800" dirty="0"/>
              <a:t>SQL Database Billing Rates (As of 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200509" y="1805627"/>
            <a:ext cx="3345104" cy="3043210"/>
          </a:xfrm>
          <a:prstGeom prst="rect">
            <a:avLst/>
          </a:prstGeom>
          <a:noFill/>
          <a:ln>
            <a:noFill/>
          </a:ln>
        </p:spPr>
      </p:pic>
      <p:sp>
        <p:nvSpPr>
          <p:cNvPr id="7" name="Content Placeholder 2"/>
          <p:cNvSpPr txBox="1">
            <a:spLocks/>
          </p:cNvSpPr>
          <p:nvPr/>
        </p:nvSpPr>
        <p:spPr>
          <a:xfrm>
            <a:off x="6339283"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nvPr>
        </p:nvGraphicFramePr>
        <p:xfrm>
          <a:off x="4517027"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7027"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a:solidFill>
                  <a:schemeClr val="accent2">
                    <a:alpha val="99000"/>
                  </a:schemeClr>
                </a:solidFill>
                <a:latin typeface="Segoe UI Light" pitchFamily="34" charset="0"/>
              </a:rPr>
              <a:t>Data Transfers</a:t>
            </a:r>
          </a:p>
          <a:p>
            <a:pPr marL="3175" lvl="1" indent="0" defTabSz="914325">
              <a:spcBef>
                <a:spcPts val="600"/>
              </a:spcBef>
              <a:buNone/>
            </a:pPr>
            <a:r>
              <a:rPr lang="en-US" sz="1600" spc="-51" dirty="0"/>
              <a:t>North America and Europe regions $0.05 - $0.12 per GB outbound</a:t>
            </a:r>
          </a:p>
          <a:p>
            <a:pPr marL="3175" lvl="1" indent="0" defTabSz="914325">
              <a:spcBef>
                <a:spcPts val="600"/>
              </a:spcBef>
              <a:buNone/>
            </a:pPr>
            <a:r>
              <a:rPr lang="en-US" sz="1600" spc="-51" dirty="0"/>
              <a:t>Asia Pacific region $0.12 - $0.19 per GB outbound</a:t>
            </a:r>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7027"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a:t>Based on graduated rate based on database size</a:t>
            </a:r>
          </a:p>
          <a:p>
            <a:pPr marL="3175" indent="0" defTabSz="914325">
              <a:spcBef>
                <a:spcPts val="0"/>
              </a:spcBef>
              <a:spcAft>
                <a:spcPts val="300"/>
              </a:spcAft>
              <a:buNone/>
            </a:pPr>
            <a:r>
              <a:rPr lang="en-US" sz="1600" spc="-51" dirty="0"/>
              <a:t>Charged at monthly rate per database</a:t>
            </a:r>
          </a:p>
          <a:p>
            <a:pPr marL="3175" lvl="1" indent="0" defTabSz="914325">
              <a:spcBef>
                <a:spcPts val="600"/>
              </a:spcBef>
              <a:buNone/>
            </a:pPr>
            <a:r>
              <a:rPr lang="en-US" sz="1600" spc="-51" dirty="0"/>
              <a:t>Amortized over month -&gt; calculated on daily basis</a:t>
            </a:r>
          </a:p>
          <a:p>
            <a:pPr marL="3175" lvl="1" indent="0" defTabSz="914325">
              <a:spcBef>
                <a:spcPts val="600"/>
              </a:spcBef>
              <a:buNone/>
            </a:pPr>
            <a:r>
              <a:rPr lang="en-US" sz="1600" spc="-51" dirty="0"/>
              <a:t>No Transaction Charges</a:t>
            </a:r>
          </a:p>
        </p:txBody>
      </p:sp>
    </p:spTree>
    <p:extLst>
      <p:ext uri="{BB962C8B-B14F-4D97-AF65-F5344CB8AC3E}">
        <p14:creationId xmlns:p14="http://schemas.microsoft.com/office/powerpoint/2010/main" val="3593768338"/>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1" y="228600"/>
            <a:ext cx="11149013" cy="553998"/>
          </a:xfrm>
        </p:spPr>
        <p:txBody>
          <a:bodyPr>
            <a:normAutofit fontScale="90000"/>
          </a:bodyPr>
          <a:lstStyle/>
          <a:p>
            <a:r>
              <a:rPr lang="en-US" sz="4000" dirty="0"/>
              <a:t>SQL Database Architecture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833903" y="1447800"/>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779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8528" y="228600"/>
            <a:ext cx="10943659" cy="747713"/>
          </a:xfrm>
        </p:spPr>
        <p:txBody>
          <a:bodyPr>
            <a:normAutofit fontScale="90000"/>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529" y="1600764"/>
            <a:ext cx="4990505" cy="3743854"/>
          </a:xfrm>
          <a:prstGeom prst="rect">
            <a:avLst/>
          </a:prstGeom>
        </p:spPr>
      </p:pic>
      <p:sp>
        <p:nvSpPr>
          <p:cNvPr id="6" name="Content Placeholder 2"/>
          <p:cNvSpPr txBox="1">
            <a:spLocks/>
          </p:cNvSpPr>
          <p:nvPr/>
        </p:nvSpPr>
        <p:spPr>
          <a:xfrm>
            <a:off x="5199034" y="1614462"/>
            <a:ext cx="6402946" cy="400528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a:solidFill>
                  <a:schemeClr val="accent2">
                    <a:alpha val="99000"/>
                  </a:schemeClr>
                </a:solidFill>
                <a:latin typeface="Segoe UI Light" pitchFamily="34" charset="0"/>
              </a:rPr>
              <a:t>SQL Database</a:t>
            </a:r>
          </a:p>
          <a:p>
            <a:pPr marL="3175" lvl="1" indent="0" defTabSz="914325">
              <a:spcBef>
                <a:spcPts val="600"/>
              </a:spcBef>
              <a:buNone/>
            </a:pPr>
            <a:r>
              <a:rPr lang="en-US" sz="2400" spc="-51" dirty="0">
                <a:solidFill>
                  <a:schemeClr val="bg2"/>
                </a:solidFill>
              </a:rPr>
              <a:t>SQL Server database technology as a service </a:t>
            </a:r>
          </a:p>
          <a:p>
            <a:pPr marL="3175" lvl="1" indent="0" defTabSz="914325">
              <a:spcBef>
                <a:spcPts val="600"/>
              </a:spcBef>
              <a:buNone/>
            </a:pPr>
            <a:r>
              <a:rPr lang="en-US" sz="2400" spc="-51" dirty="0">
                <a:solidFill>
                  <a:schemeClr val="bg2"/>
                </a:solidFill>
              </a:rPr>
              <a:t>Fully Managed</a:t>
            </a:r>
          </a:p>
          <a:p>
            <a:pPr marL="3175" lvl="1" indent="0" defTabSz="914325">
              <a:spcBef>
                <a:spcPts val="600"/>
              </a:spcBef>
              <a:buNone/>
            </a:pPr>
            <a:r>
              <a:rPr lang="en-US" sz="2400" spc="-51" dirty="0">
                <a:solidFill>
                  <a:schemeClr val="bg2"/>
                </a:solidFill>
              </a:rPr>
              <a:t>Enterprise-ready with automatic support for HA</a:t>
            </a:r>
          </a:p>
          <a:p>
            <a:pPr marL="3175" lvl="1" indent="0" defTabSz="914325">
              <a:spcBef>
                <a:spcPts val="600"/>
              </a:spcBef>
              <a:buNone/>
            </a:pPr>
            <a:r>
              <a:rPr lang="en-US" sz="2400" spc="-51" dirty="0">
                <a:solidFill>
                  <a:schemeClr val="bg2"/>
                </a:solidFill>
              </a:rPr>
              <a:t>Designed to scale out elastically with demand</a:t>
            </a:r>
          </a:p>
          <a:p>
            <a:pPr marL="3175" lvl="1" indent="0" defTabSz="914325">
              <a:spcBef>
                <a:spcPts val="600"/>
              </a:spcBef>
              <a:buNone/>
            </a:pPr>
            <a:r>
              <a:rPr lang="en-US" sz="2400" spc="-51" dirty="0">
                <a:solidFill>
                  <a:schemeClr val="bg2"/>
                </a:solidFill>
              </a:rPr>
              <a:t>Ideal for simple and complex applications</a:t>
            </a:r>
          </a:p>
        </p:txBody>
      </p:sp>
    </p:spTree>
    <p:extLst>
      <p:ext uri="{BB962C8B-B14F-4D97-AF65-F5344CB8AC3E}">
        <p14:creationId xmlns:p14="http://schemas.microsoft.com/office/powerpoint/2010/main" val="365273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30EFEA-9AEA-457C-BAA8-93C4281792F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fee586e5-3c92-48eb-9898-42915e590ada"/>
    <ds:schemaRef ds:uri="http://www.w3.org/XML/1998/namespace"/>
  </ds:schemaRefs>
</ds:datastoreItem>
</file>

<file path=customXml/itemProps2.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B32142-DE2C-423C-A302-95CAC21486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5088</TotalTime>
  <Words>9028</Words>
  <Application>Microsoft Office PowerPoint</Application>
  <PresentationFormat>Widescreen</PresentationFormat>
  <Paragraphs>1563</Paragraphs>
  <Slides>85</Slides>
  <Notes>55</Notes>
  <HiddenSlides>34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85</vt:i4>
      </vt:variant>
    </vt:vector>
  </HeadingPairs>
  <TitlesOfParts>
    <vt:vector size="95" baseType="lpstr">
      <vt:lpstr>メイリオ</vt:lpstr>
      <vt:lpstr>Arial</vt:lpstr>
      <vt:lpstr>Calibri</vt:lpstr>
      <vt:lpstr>Consolas</vt:lpstr>
      <vt:lpstr>Segoe UI</vt:lpstr>
      <vt:lpstr>Segoe UI Light</vt:lpstr>
      <vt:lpstr>Segoe UI Symbol</vt:lpstr>
      <vt:lpstr>Times New Roman</vt:lpstr>
      <vt:lpstr>Wingdings</vt:lpstr>
      <vt:lpstr>Azure Medium</vt:lpstr>
      <vt:lpstr>Azure Data Overview</vt:lpstr>
      <vt:lpstr>Agenda</vt:lpstr>
      <vt:lpstr>SQL Database</vt:lpstr>
      <vt:lpstr>A Continuous Offering    From Private To     Public Cloud</vt:lpstr>
      <vt:lpstr> Architecture</vt:lpstr>
      <vt:lpstr>A Server Is Not A Machine</vt:lpstr>
      <vt:lpstr>How It Works</vt:lpstr>
      <vt:lpstr>Starting With  The Basics</vt:lpstr>
      <vt:lpstr>The Basics</vt:lpstr>
      <vt:lpstr>Server Provisioning</vt:lpstr>
      <vt:lpstr>Selecting the right Edition</vt:lpstr>
      <vt:lpstr>Demo</vt:lpstr>
      <vt:lpstr>Create And Deploy  Your Database</vt:lpstr>
      <vt:lpstr>Create Database…</vt:lpstr>
      <vt:lpstr>Enhanced Tooling</vt:lpstr>
      <vt:lpstr>Database Deployment</vt:lpstr>
      <vt:lpstr>Demo</vt:lpstr>
      <vt:lpstr>Secure Your  Database</vt:lpstr>
      <vt:lpstr>There Are Two  Ways To Secure  A Database:</vt:lpstr>
      <vt:lpstr>Server Benefits</vt:lpstr>
      <vt:lpstr>Database Benefits</vt:lpstr>
      <vt:lpstr>SQL Database Firewall</vt:lpstr>
      <vt:lpstr>Application Connectivity</vt:lpstr>
      <vt:lpstr>SQL on IaaS</vt:lpstr>
      <vt:lpstr>Run SQL on VM</vt:lpstr>
      <vt:lpstr>SQL Database vs SQL IaaS Comparison</vt:lpstr>
      <vt:lpstr>Azure Files</vt:lpstr>
      <vt:lpstr>Azure Files – Customer Quotes</vt:lpstr>
      <vt:lpstr>Sharing Files – The old way</vt:lpstr>
      <vt:lpstr>Azure Files</vt:lpstr>
      <vt:lpstr>Azure Files - Scenarios</vt:lpstr>
      <vt:lpstr>Azure Files - SMB 2.1 Protocol</vt:lpstr>
      <vt:lpstr>Azure Files - File REST APIs</vt:lpstr>
      <vt:lpstr>Demo: Azure Files – Part 1</vt:lpstr>
      <vt:lpstr>Azure Files</vt:lpstr>
      <vt:lpstr>Azure Files</vt:lpstr>
      <vt:lpstr>Azure Files</vt:lpstr>
      <vt:lpstr>Azure Files vs Blobs</vt:lpstr>
      <vt:lpstr>Azure Files vs Disks</vt:lpstr>
      <vt:lpstr>Azure Files – Client OS Support</vt:lpstr>
      <vt:lpstr>Azure Files: Getting Started</vt:lpstr>
      <vt:lpstr>Demo: Azure Files – Part 2</vt:lpstr>
      <vt:lpstr>Website Served From Azure File Share</vt:lpstr>
      <vt:lpstr>Azure Files</vt:lpstr>
      <vt:lpstr>PowerPoint Presentation</vt:lpstr>
      <vt:lpstr>Blob Storage</vt:lpstr>
      <vt:lpstr>Blob Storage Concepts</vt:lpstr>
      <vt:lpstr>Blob Details</vt:lpstr>
      <vt:lpstr>Blob Details</vt:lpstr>
      <vt:lpstr>Blob Details</vt:lpstr>
      <vt:lpstr>Blob Containers</vt:lpstr>
      <vt:lpstr>Enumerating Blobs</vt:lpstr>
      <vt:lpstr>Pagination</vt:lpstr>
      <vt:lpstr>Tour of the Blob Service</vt:lpstr>
      <vt:lpstr>Two Types of Blobs Under the Hood</vt:lpstr>
      <vt:lpstr>Uploading a Block Blob</vt:lpstr>
      <vt:lpstr>Page Blob – Random Read/Write</vt:lpstr>
      <vt:lpstr>Shared Access Signatures</vt:lpstr>
      <vt:lpstr>Ad Hoc Signatures</vt:lpstr>
      <vt:lpstr>Policy Based Signatures</vt:lpstr>
      <vt:lpstr>NoSQL</vt:lpstr>
      <vt:lpstr>Generally more scalable</vt:lpstr>
      <vt:lpstr>NoSQL on Azure</vt:lpstr>
      <vt:lpstr>Queues</vt:lpstr>
      <vt:lpstr>Components</vt:lpstr>
      <vt:lpstr>URL Format</vt:lpstr>
      <vt:lpstr>Queue Considerations</vt:lpstr>
      <vt:lpstr>Queue</vt:lpstr>
      <vt:lpstr>Why use Queue?</vt:lpstr>
      <vt:lpstr>Azure Storage Architecture</vt:lpstr>
      <vt:lpstr>Tables</vt:lpstr>
      <vt:lpstr>Table Storage Concepts </vt:lpstr>
      <vt:lpstr>Table Details</vt:lpstr>
      <vt:lpstr>Entity Properties</vt:lpstr>
      <vt:lpstr>No Fixed Schema</vt:lpstr>
      <vt:lpstr>Querying</vt:lpstr>
      <vt:lpstr>Purpose of the PartitionKey</vt:lpstr>
      <vt:lpstr>Partitions and Partition Ranges</vt:lpstr>
      <vt:lpstr>PowerPoint Presentation</vt:lpstr>
      <vt:lpstr>PowerPoint Presentation</vt:lpstr>
      <vt:lpstr>PowerPoint Presentation</vt:lpstr>
      <vt:lpstr>PowerPoint Presentation</vt:lpstr>
      <vt:lpstr>PowerPoint Presentation</vt:lpstr>
      <vt:lpstr>SQL Database Billing Rates (As of February 2012)</vt:lpstr>
      <vt:lpstr>SQL Database Architecture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279</cp:revision>
  <cp:lastPrinted>2014-03-26T17:46:13Z</cp:lastPrinted>
  <dcterms:created xsi:type="dcterms:W3CDTF">2014-03-19T23:21:38Z</dcterms:created>
  <dcterms:modified xsi:type="dcterms:W3CDTF">2014-07-21T20:51:33Z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