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06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2pPr>
            <a:lvl3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3pPr>
            <a:lvl4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4pPr>
            <a:lvl5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2021-06-12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2021-06-12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고도 B" panose="02000503000000020004" pitchFamily="2" charset="-127"/>
          <a:ea typeface="고도 B" panose="02000503000000020004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고도 B" panose="02000503000000020004" pitchFamily="2" charset="-127"/>
          <a:ea typeface="고도 B" panose="02000503000000020004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고도 B" panose="02000503000000020004" pitchFamily="2" charset="-127"/>
          <a:ea typeface="고도 B" panose="02000503000000020004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고도 B" panose="02000503000000020004" pitchFamily="2" charset="-127"/>
          <a:ea typeface="고도 B" panose="02000503000000020004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고도 B" panose="02000503000000020004" pitchFamily="2" charset="-127"/>
          <a:ea typeface="고도 B" panose="02000503000000020004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고도 B" panose="02000503000000020004" pitchFamily="2" charset="-127"/>
          <a:ea typeface="고도 B" panose="02000503000000020004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jpeg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jpeg"  /><Relationship Id="rId3" Type="http://schemas.openxmlformats.org/officeDocument/2006/relationships/image" Target="../media/image24.png"  /><Relationship Id="rId4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9924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9525">
                <a:solidFill>
                  <a:schemeClr val="bg1">
                    <a:alpha val="0"/>
                  </a:schemeClr>
                </a:solidFill>
              </a:ln>
              <a:latin typeface="고도 B"/>
              <a:ea typeface="고도 B"/>
            </a:endParaRPr>
          </a:p>
        </p:txBody>
      </p:sp>
      <p:sp>
        <p:nvSpPr>
          <p:cNvPr id="45" name="사각형: 둥근 모서리 44"/>
          <p:cNvSpPr/>
          <p:nvPr/>
        </p:nvSpPr>
        <p:spPr>
          <a:xfrm>
            <a:off x="2334126" y="5257433"/>
            <a:ext cx="7555832" cy="7258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3885" y="1920923"/>
            <a:ext cx="40119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600" spc="-148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badi"/>
                <a:ea typeface="Noto Sans CJK KR Bold"/>
              </a:rPr>
              <a:t>프로젝트설계실습</a:t>
            </a:r>
            <a:r>
              <a:rPr lang="en-US" altLang="ko-KR" sz="3600" spc="-148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badi"/>
                <a:ea typeface="Noto Sans CJK KR Bold"/>
              </a:rPr>
              <a:t>Ⅰ</a:t>
            </a:r>
            <a:endParaRPr lang="ko-KR" altLang="en-US" sz="3600" spc="-148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badi"/>
              <a:ea typeface="Noto Sans CJK KR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5635" y="5302304"/>
            <a:ext cx="58312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600" spc="-292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/>
                <a:ea typeface="고도 B"/>
              </a:rPr>
              <a:t>일정 및 급여관리 어플리케이션</a:t>
            </a:r>
            <a:endParaRPr lang="ko-KR" altLang="en-US" sz="3600" spc="-292">
              <a:solidFill>
                <a:schemeClr val="bg2">
                  <a:lumMod val="25000"/>
                </a:schemeClr>
              </a:solidFill>
              <a:latin typeface="고도 B"/>
              <a:ea typeface="고도 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8252" y="992044"/>
            <a:ext cx="2837762" cy="444326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 spc="-148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/>
                <a:ea typeface="고도 B"/>
              </a:rPr>
              <a:t>모바일 앱 프로그래밍</a:t>
            </a:r>
            <a:endParaRPr lang="ko-KR" altLang="en-US" sz="2400" spc="-148">
              <a:solidFill>
                <a:schemeClr val="bg1"/>
              </a:solidFill>
              <a:latin typeface="고도 B"/>
              <a:ea typeface="고도 B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/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cxnSp>
          <p:nvCxnSpPr>
            <p:cNvPr id="27" name="직선 연결선 26"/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0"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/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31" name="하트 30"/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32" name="하트 31"/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79826" y="2821547"/>
            <a:ext cx="4324976" cy="4468823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 rot="0"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/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고도 B"/>
                <a:ea typeface="고도 B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52060" y="2274988"/>
              <a:ext cx="169735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200" spc="-133">
                  <a:solidFill>
                    <a:schemeClr val="bg2">
                      <a:lumMod val="25000"/>
                    </a:schemeClr>
                  </a:solidFill>
                  <a:latin typeface="고도 B"/>
                  <a:ea typeface="고도 B"/>
                </a:rPr>
                <a:t>최종발표</a:t>
              </a:r>
              <a:endParaRPr lang="ko-KR" altLang="en-US" sz="3200" spc="-133">
                <a:solidFill>
                  <a:schemeClr val="bg2">
                    <a:lumMod val="25000"/>
                  </a:schemeClr>
                </a:solidFill>
                <a:latin typeface="고도 B"/>
                <a:ea typeface="고도 B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09160" y="3881607"/>
              <a:ext cx="18473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endParaRPr lang="ko-KR" altLang="en-US" sz="1600" spc="-149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/>
                <a:ea typeface="고도 B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9560" y="2829591"/>
              <a:ext cx="3707130" cy="9072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5400" spc="-112">
                  <a:solidFill>
                    <a:schemeClr val="bg2">
                      <a:lumMod val="25000"/>
                    </a:schemeClr>
                  </a:solidFill>
                  <a:latin typeface="고도 B"/>
                  <a:ea typeface="고도 B"/>
                </a:rPr>
                <a:t>MEMO PAY</a:t>
              </a:r>
              <a:endParaRPr lang="ko-KR" altLang="en-US" sz="5400" spc="-112">
                <a:solidFill>
                  <a:schemeClr val="bg2">
                    <a:lumMod val="25000"/>
                  </a:schemeClr>
                </a:solidFill>
                <a:latin typeface="고도 B"/>
                <a:ea typeface="고도 B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/>
          <p:cNvSpPr/>
          <p:nvPr/>
        </p:nvSpPr>
        <p:spPr>
          <a:xfrm>
            <a:off x="2666711" y="1953105"/>
            <a:ext cx="483757" cy="265662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11202" y="1347084"/>
            <a:ext cx="139199" cy="32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132" y="457200"/>
            <a:ext cx="1695283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구인구직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>
          <a:xfrm>
            <a:off x="762000" y="7620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>
          <a:xfrm>
            <a:off x="914400" y="914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8194" name="_x29834244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47637" y="1427599"/>
            <a:ext cx="2738582" cy="4347428"/>
          </a:xfrm>
          <a:prstGeom prst="rect">
            <a:avLst/>
          </a:prstGeom>
          <a:noFill/>
        </p:spPr>
      </p:pic>
      <p:pic>
        <p:nvPicPr>
          <p:cNvPr id="8193" name="_x29834186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863916" y="1244025"/>
            <a:ext cx="2880447" cy="4768345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ChangeArrowheads="1"/>
          </p:cNvSpPr>
          <p:nvPr/>
        </p:nvSpPr>
        <p:spPr>
          <a:xfrm>
            <a:off x="1066800" y="10668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0354" y="1122799"/>
            <a:ext cx="1038177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132" y="457200"/>
            <a:ext cx="942808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설정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3074" name="_x19603356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86182" y="1125631"/>
            <a:ext cx="2987674" cy="4798139"/>
          </a:xfrm>
          <a:prstGeom prst="rect">
            <a:avLst/>
          </a:prstGeom>
          <a:noFill/>
        </p:spPr>
      </p:pic>
      <p:pic>
        <p:nvPicPr>
          <p:cNvPr id="3073" name="_x19603184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48015" y="946160"/>
            <a:ext cx="2997970" cy="4965679"/>
          </a:xfrm>
          <a:prstGeom prst="rect">
            <a:avLst/>
          </a:prstGeom>
          <a:noFill/>
        </p:spPr>
      </p:pic>
      <p:sp>
        <p:nvSpPr>
          <p:cNvPr id="7" name="Rectangle 3"/>
          <p:cNvSpPr>
            <a:spLocks noChangeArrowheads="1"/>
          </p:cNvSpPr>
          <p:nvPr/>
        </p:nvSpPr>
        <p:spPr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근무지 관리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567C9-5D04-4F06-AF5D-33D3DDA3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196032992">
            <a:extLst>
              <a:ext uri="{FF2B5EF4-FFF2-40B4-BE49-F238E27FC236}">
                <a16:creationId xmlns:a16="http://schemas.microsoft.com/office/drawing/2014/main" id="{13FC591E-AFAA-432A-BC5F-1C85F59A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865" y="609600"/>
            <a:ext cx="3498935" cy="57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196032632">
            <a:extLst>
              <a:ext uri="{FF2B5EF4-FFF2-40B4-BE49-F238E27FC236}">
                <a16:creationId xmlns:a16="http://schemas.microsoft.com/office/drawing/2014/main" id="{D5288854-D245-4E4E-8721-E13842FB6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72" y="726141"/>
            <a:ext cx="3847343" cy="56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D6BA866-3A9C-4CA9-83A3-81A27CCC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CEE29D-7BA8-4093-B56E-9C8C5F5A1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5548">
            <a:off x="4208293" y="2305928"/>
            <a:ext cx="607032" cy="6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근무지 관리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567C9-5D04-4F06-AF5D-33D3DDA3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196032992">
            <a:extLst>
              <a:ext uri="{FF2B5EF4-FFF2-40B4-BE49-F238E27FC236}">
                <a16:creationId xmlns:a16="http://schemas.microsoft.com/office/drawing/2014/main" id="{13FC591E-AFAA-432A-BC5F-1C85F59A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865" y="609600"/>
            <a:ext cx="3498935" cy="57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196032632">
            <a:extLst>
              <a:ext uri="{FF2B5EF4-FFF2-40B4-BE49-F238E27FC236}">
                <a16:creationId xmlns:a16="http://schemas.microsoft.com/office/drawing/2014/main" id="{D5288854-D245-4E4E-8721-E13842FB6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72" y="726141"/>
            <a:ext cx="3847343" cy="56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D6BA866-3A9C-4CA9-83A3-81A27CCC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CEE29D-7BA8-4093-B56E-9C8C5F5A1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5548">
            <a:off x="4208293" y="3349636"/>
            <a:ext cx="607032" cy="6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근무지 수정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567C9-5D04-4F06-AF5D-33D3DDA3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6BA866-3A9C-4CA9-83A3-81A27CCC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8072E-7077-4769-AEA5-BA77EB31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96032272">
            <a:extLst>
              <a:ext uri="{FF2B5EF4-FFF2-40B4-BE49-F238E27FC236}">
                <a16:creationId xmlns:a16="http://schemas.microsoft.com/office/drawing/2014/main" id="{D012756E-5CEA-44F6-9DB9-A2E69509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1547017"/>
            <a:ext cx="4865688" cy="434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96032704">
            <a:extLst>
              <a:ext uri="{FF2B5EF4-FFF2-40B4-BE49-F238E27FC236}">
                <a16:creationId xmlns:a16="http://schemas.microsoft.com/office/drawing/2014/main" id="{1B1F6DE7-40AC-46B1-A243-086EC494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56" y="1488141"/>
            <a:ext cx="3112655" cy="41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5C474BB-6D25-47CD-9019-F1EE879F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FBD510-FAD1-420D-9EB9-40A9C3122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5548">
            <a:off x="1017230" y="2943235"/>
            <a:ext cx="607032" cy="6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1111202" y="1347084"/>
            <a:ext cx="139199" cy="32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근무지 수정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567C9-5D04-4F06-AF5D-33D3DDA3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6BA866-3A9C-4CA9-83A3-81A27CCC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8072E-7077-4769-AEA5-BA77EB31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C474BB-6D25-47CD-9019-F1EE879F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196046312">
            <a:extLst>
              <a:ext uri="{FF2B5EF4-FFF2-40B4-BE49-F238E27FC236}">
                <a16:creationId xmlns:a16="http://schemas.microsoft.com/office/drawing/2014/main" id="{B2481DBB-9597-466F-A727-DCD724EC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2810816" cy="51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_x196047176">
            <a:extLst>
              <a:ext uri="{FF2B5EF4-FFF2-40B4-BE49-F238E27FC236}">
                <a16:creationId xmlns:a16="http://schemas.microsoft.com/office/drawing/2014/main" id="{560D0CF4-D4B4-49CD-A448-5897261A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63" y="1224070"/>
            <a:ext cx="3030710" cy="466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8155FF1C-21A4-4AEA-B7F7-D76335B4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7FD61-AD07-4C3E-8AFD-E7D805EEC8DB}"/>
              </a:ext>
            </a:extLst>
          </p:cNvPr>
          <p:cNvSpPr txBox="1"/>
          <p:nvPr/>
        </p:nvSpPr>
        <p:spPr>
          <a:xfrm>
            <a:off x="7236287" y="2378521"/>
            <a:ext cx="4897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근무추가 라디오 버튼 선택 시</a:t>
            </a:r>
            <a:endParaRPr lang="en-US" altLang="ko-KR" sz="3200" spc="-150" dirty="0">
              <a:solidFill>
                <a:srgbClr val="34495E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sz="3200" spc="-150" dirty="0">
                <a:solidFill>
                  <a:srgbClr val="FFC0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-&gt; Dropdown</a:t>
            </a:r>
            <a:r>
              <a:rPr lang="ko-KR" altLang="en-US" sz="3200" spc="-150" dirty="0">
                <a:solidFill>
                  <a:srgbClr val="FFC0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으로</a:t>
            </a:r>
            <a:endParaRPr lang="en-US" altLang="ko-KR" sz="3200" spc="-150" dirty="0">
              <a:solidFill>
                <a:srgbClr val="FFC000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3200" spc="-150" dirty="0">
                <a:solidFill>
                  <a:srgbClr val="FFC0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근무지목록 나열</a:t>
            </a:r>
          </a:p>
        </p:txBody>
      </p:sp>
    </p:spTree>
    <p:extLst>
      <p:ext uri="{BB962C8B-B14F-4D97-AF65-F5344CB8AC3E}">
        <p14:creationId xmlns:p14="http://schemas.microsoft.com/office/powerpoint/2010/main" val="294389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1111202" y="1347084"/>
            <a:ext cx="139199" cy="32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근무지 수정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567C9-5D04-4F06-AF5D-33D3DDA3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6BA866-3A9C-4CA9-83A3-81A27CCC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8072E-7077-4769-AEA5-BA77EB31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C474BB-6D25-47CD-9019-F1EE879F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55FF1C-21A4-4AEA-B7F7-D76335B4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7FD61-AD07-4C3E-8AFD-E7D805EEC8DB}"/>
              </a:ext>
            </a:extLst>
          </p:cNvPr>
          <p:cNvSpPr txBox="1"/>
          <p:nvPr/>
        </p:nvSpPr>
        <p:spPr>
          <a:xfrm>
            <a:off x="6910212" y="2606625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근무추가 라디오 버튼 선택 시</a:t>
            </a:r>
            <a:endParaRPr lang="en-US" altLang="ko-KR" sz="3200" spc="-150" dirty="0">
              <a:solidFill>
                <a:srgbClr val="34495E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sz="3200" spc="-150" dirty="0">
                <a:solidFill>
                  <a:srgbClr val="FFC0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-&gt; </a:t>
            </a:r>
            <a:r>
              <a:rPr lang="en-US" altLang="ko-KR" sz="3200" spc="-150" dirty="0" err="1">
                <a:solidFill>
                  <a:srgbClr val="FFC0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EditText</a:t>
            </a:r>
            <a:r>
              <a:rPr lang="ko-KR" altLang="en-US" sz="3200" spc="-150" dirty="0">
                <a:solidFill>
                  <a:srgbClr val="FFC00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 일정입력</a:t>
            </a:r>
          </a:p>
        </p:txBody>
      </p:sp>
      <p:pic>
        <p:nvPicPr>
          <p:cNvPr id="7170" name="_x196048472">
            <a:extLst>
              <a:ext uri="{FF2B5EF4-FFF2-40B4-BE49-F238E27FC236}">
                <a16:creationId xmlns:a16="http://schemas.microsoft.com/office/drawing/2014/main" id="{33A14B87-8696-4908-AD91-D61C9145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2439988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196050632">
            <a:extLst>
              <a:ext uri="{FF2B5EF4-FFF2-40B4-BE49-F238E27FC236}">
                <a16:creationId xmlns:a16="http://schemas.microsoft.com/office/drawing/2014/main" id="{20C705D6-51E8-4BE5-BB77-633B7506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1" y="1354931"/>
            <a:ext cx="2573338" cy="44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360DE3C-BC0C-40EE-991E-723E4132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7999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11202" y="1347084"/>
            <a:ext cx="139199" cy="32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132" y="457200"/>
            <a:ext cx="2181058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근무지 수정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>
          <a:xfrm>
            <a:off x="762000" y="7620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>
          <a:xfrm>
            <a:off x="914400" y="914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7171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95312" y="1327027"/>
            <a:ext cx="2961941" cy="4397423"/>
          </a:xfrm>
          <a:prstGeom prst="rect">
            <a:avLst/>
          </a:prstGeom>
        </p:spPr>
      </p:pic>
      <p:pic>
        <p:nvPicPr>
          <p:cNvPr id="7172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720702" y="1304254"/>
            <a:ext cx="4645874" cy="4249491"/>
          </a:xfrm>
          <a:prstGeom prst="rect">
            <a:avLst/>
          </a:prstGeom>
        </p:spPr>
      </p:pic>
      <p:sp>
        <p:nvSpPr>
          <p:cNvPr id="7173" name="TextBox 18"/>
          <p:cNvSpPr txBox="1"/>
          <p:nvPr/>
        </p:nvSpPr>
        <p:spPr>
          <a:xfrm>
            <a:off x="8471555" y="2895188"/>
            <a:ext cx="3802360" cy="10676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spc="-133">
                <a:solidFill>
                  <a:srgbClr val="34495e"/>
                </a:solidFill>
                <a:latin typeface="고도 B"/>
                <a:ea typeface="고도 B"/>
              </a:rPr>
              <a:t>Check Box</a:t>
            </a: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로 자신의 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  <a:p>
            <a:pPr lvl="0">
              <a:defRPr lang="ko-KR" altLang="en-US"/>
            </a:pP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해당되는 정보 체크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1111202" y="1347084"/>
            <a:ext cx="139199" cy="32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163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목표금액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567C9-5D04-4F06-AF5D-33D3DDA3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6BA866-3A9C-4CA9-83A3-81A27CCC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8072E-7077-4769-AEA5-BA77EB31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C474BB-6D25-47CD-9019-F1EE879F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55FF1C-21A4-4AEA-B7F7-D76335B4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60DE3C-BC0C-40EE-991E-723E4132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7577E2-9A2B-429D-AC22-26FBAF65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_x196054016">
            <a:extLst>
              <a:ext uri="{FF2B5EF4-FFF2-40B4-BE49-F238E27FC236}">
                <a16:creationId xmlns:a16="http://schemas.microsoft.com/office/drawing/2014/main" id="{47558F7D-2C1B-4DDE-B726-84B44F18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85" y="1382570"/>
            <a:ext cx="2963468" cy="47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196055384">
            <a:extLst>
              <a:ext uri="{FF2B5EF4-FFF2-40B4-BE49-F238E27FC236}">
                <a16:creationId xmlns:a16="http://schemas.microsoft.com/office/drawing/2014/main" id="{1CD7AFEC-5D1B-452F-B286-566D9E9A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2097741"/>
            <a:ext cx="3224213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C3649574-D082-42EB-B08E-241BBF28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A3766-4C73-45D3-9C2F-BD8ECBE9F5C7}"/>
              </a:ext>
            </a:extLst>
          </p:cNvPr>
          <p:cNvSpPr/>
          <p:nvPr/>
        </p:nvSpPr>
        <p:spPr>
          <a:xfrm>
            <a:off x="3227185" y="3032971"/>
            <a:ext cx="2963468" cy="52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2C7943-E2C3-469B-BCE3-A1067F1B3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5548">
            <a:off x="4556509" y="2685138"/>
            <a:ext cx="607032" cy="6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11202" y="1347084"/>
            <a:ext cx="139199" cy="32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0354" y="1122799"/>
            <a:ext cx="221959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131" y="457200"/>
            <a:ext cx="1809583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급여 정산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8194" name="_x29834244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65893" y="1427599"/>
            <a:ext cx="2502069" cy="4347428"/>
          </a:xfrm>
          <a:prstGeom prst="rect">
            <a:avLst/>
          </a:prstGeom>
          <a:noFill/>
        </p:spPr>
      </p:pic>
      <p:pic>
        <p:nvPicPr>
          <p:cNvPr id="8193" name="_x29834186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43018" y="1248419"/>
            <a:ext cx="3401345" cy="5042329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07B3022-9A55-4652-AF27-7DA07B940DD4}"/>
              </a:ext>
            </a:extLst>
          </p:cNvPr>
          <p:cNvGrpSpPr/>
          <p:nvPr/>
        </p:nvGrpSpPr>
        <p:grpSpPr>
          <a:xfrm>
            <a:off x="0" y="2458342"/>
            <a:ext cx="12853737" cy="2242103"/>
            <a:chOff x="-661737" y="2915542"/>
            <a:chExt cx="12853737" cy="2242103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9BA4F99-8255-456B-A11A-C6DF18C986AC}"/>
                </a:ext>
              </a:extLst>
            </p:cNvPr>
            <p:cNvCxnSpPr>
              <a:cxnSpLocks/>
            </p:cNvCxnSpPr>
            <p:nvPr/>
          </p:nvCxnSpPr>
          <p:spPr>
            <a:xfrm>
              <a:off x="-661737" y="3982453"/>
              <a:ext cx="1285373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말풍선: 모서리가 둥근 사각형 50">
              <a:extLst>
                <a:ext uri="{FF2B5EF4-FFF2-40B4-BE49-F238E27FC236}">
                  <a16:creationId xmlns:a16="http://schemas.microsoft.com/office/drawing/2014/main" id="{BF2921AF-A099-491C-B2E6-1A70DD695215}"/>
                </a:ext>
              </a:extLst>
            </p:cNvPr>
            <p:cNvSpPr/>
            <p:nvPr/>
          </p:nvSpPr>
          <p:spPr>
            <a:xfrm>
              <a:off x="2800140" y="2915542"/>
              <a:ext cx="3333369" cy="513459"/>
            </a:xfrm>
            <a:prstGeom prst="wedgeRoundRectCallout">
              <a:avLst>
                <a:gd name="adj1" fmla="val -37252"/>
                <a:gd name="adj2" fmla="val 107085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1.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어플리케이션 주제 및 목적</a:t>
              </a:r>
            </a:p>
          </p:txBody>
        </p:sp>
        <p:sp>
          <p:nvSpPr>
            <p:cNvPr id="52" name="말풍선: 모서리가 둥근 사각형 51">
              <a:extLst>
                <a:ext uri="{FF2B5EF4-FFF2-40B4-BE49-F238E27FC236}">
                  <a16:creationId xmlns:a16="http://schemas.microsoft.com/office/drawing/2014/main" id="{C136637B-3EBF-497B-9603-7E6ABAF230F8}"/>
                </a:ext>
              </a:extLst>
            </p:cNvPr>
            <p:cNvSpPr/>
            <p:nvPr/>
          </p:nvSpPr>
          <p:spPr>
            <a:xfrm>
              <a:off x="4361417" y="4581914"/>
              <a:ext cx="1403714" cy="513459"/>
            </a:xfrm>
            <a:prstGeom prst="wedgeRoundRectCallout">
              <a:avLst>
                <a:gd name="adj1" fmla="val 2560"/>
                <a:gd name="adj2" fmla="val -129753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2. UI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54" name="말풍선: 모서리가 둥근 사각형 53">
              <a:extLst>
                <a:ext uri="{FF2B5EF4-FFF2-40B4-BE49-F238E27FC236}">
                  <a16:creationId xmlns:a16="http://schemas.microsoft.com/office/drawing/2014/main" id="{0844AA8B-68DF-4785-8FBA-0EDD6C52AC31}"/>
                </a:ext>
              </a:extLst>
            </p:cNvPr>
            <p:cNvSpPr/>
            <p:nvPr/>
          </p:nvSpPr>
          <p:spPr>
            <a:xfrm>
              <a:off x="6806762" y="2915542"/>
              <a:ext cx="2021899" cy="513459"/>
            </a:xfrm>
            <a:prstGeom prst="wedgeRoundRectCallout">
              <a:avLst>
                <a:gd name="adj1" fmla="val -49081"/>
                <a:gd name="adj2" fmla="val 126290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3.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시스템 설계</a:t>
              </a:r>
            </a:p>
          </p:txBody>
        </p:sp>
        <p:sp>
          <p:nvSpPr>
            <p:cNvPr id="60" name="말풍선: 모서리가 둥근 사각형 59">
              <a:extLst>
                <a:ext uri="{FF2B5EF4-FFF2-40B4-BE49-F238E27FC236}">
                  <a16:creationId xmlns:a16="http://schemas.microsoft.com/office/drawing/2014/main" id="{822E2E57-17CC-4648-9CCC-007CC49D9C70}"/>
                </a:ext>
              </a:extLst>
            </p:cNvPr>
            <p:cNvSpPr/>
            <p:nvPr/>
          </p:nvSpPr>
          <p:spPr>
            <a:xfrm>
              <a:off x="7781947" y="4644186"/>
              <a:ext cx="1864098" cy="513459"/>
            </a:xfrm>
            <a:prstGeom prst="wedgeRoundRectCallout">
              <a:avLst>
                <a:gd name="adj1" fmla="val 19165"/>
                <a:gd name="adj2" fmla="val -98326"/>
                <a:gd name="adj3" fmla="val 16667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4.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구현동영상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7380EDF-F6D8-40A8-8E86-929BD7735EB3}"/>
                </a:ext>
              </a:extLst>
            </p:cNvPr>
            <p:cNvSpPr/>
            <p:nvPr/>
          </p:nvSpPr>
          <p:spPr>
            <a:xfrm>
              <a:off x="2996096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DFD3744-8CFB-42E8-817F-69D67E66ED2C}"/>
                </a:ext>
              </a:extLst>
            </p:cNvPr>
            <p:cNvSpPr/>
            <p:nvPr/>
          </p:nvSpPr>
          <p:spPr>
            <a:xfrm>
              <a:off x="4870777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E728FFE-8A5D-4654-A7AB-B6A84E30578C}"/>
                </a:ext>
              </a:extLst>
            </p:cNvPr>
            <p:cNvSpPr/>
            <p:nvPr/>
          </p:nvSpPr>
          <p:spPr>
            <a:xfrm>
              <a:off x="6614259" y="3898230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7F85206-3F27-4EDC-9B68-E09D543B346C}"/>
                </a:ext>
              </a:extLst>
            </p:cNvPr>
            <p:cNvSpPr/>
            <p:nvPr/>
          </p:nvSpPr>
          <p:spPr>
            <a:xfrm>
              <a:off x="8976009" y="3886201"/>
              <a:ext cx="192504" cy="192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305983" y="2715071"/>
            <a:ext cx="2928495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MEMO PAY</a:t>
            </a:r>
            <a:endParaRPr lang="ko-KR" altLang="en-US" sz="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4360665" y="2576235"/>
            <a:ext cx="3595856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시스템설계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55728" y="3429000"/>
            <a:ext cx="2680542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6483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3757" y="274980"/>
            <a:ext cx="3049508" cy="570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3">
                <a:solidFill>
                  <a:schemeClr val="bg2">
                    <a:lumMod val="25000"/>
                  </a:schemeClr>
                </a:solidFill>
                <a:latin typeface="고도 B"/>
                <a:ea typeface="고도 B"/>
              </a:rPr>
              <a:t>화면 간 연결구조</a:t>
            </a:r>
            <a:endParaRPr lang="en-US" altLang="ko-KR" sz="3200" spc="-133">
              <a:solidFill>
                <a:schemeClr val="bg2">
                  <a:lumMod val="25000"/>
                </a:schemeClr>
              </a:solidFill>
              <a:latin typeface="고도 B"/>
              <a:ea typeface="고도 B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295530" y="859755"/>
            <a:ext cx="2791129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>
          <a:xfrm>
            <a:off x="3848100" y="27498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41" name="_x19604883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37572" y="732180"/>
            <a:ext cx="5286075" cy="5580063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A932F95-B820-47AC-BA3B-2586FB96AC64}"/>
              </a:ext>
            </a:extLst>
          </p:cNvPr>
          <p:cNvSpPr txBox="1"/>
          <p:nvPr/>
        </p:nvSpPr>
        <p:spPr>
          <a:xfrm>
            <a:off x="804884" y="211192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주요기능</a:t>
            </a:r>
            <a:endParaRPr lang="en-US" altLang="ko-KR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BAEC10-0754-4070-BD37-4D4E5D9C1716}"/>
              </a:ext>
            </a:extLst>
          </p:cNvPr>
          <p:cNvCxnSpPr>
            <a:cxnSpLocks/>
          </p:cNvCxnSpPr>
          <p:nvPr/>
        </p:nvCxnSpPr>
        <p:spPr>
          <a:xfrm flipV="1">
            <a:off x="295530" y="859755"/>
            <a:ext cx="2791129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5A24C5-EC27-41A3-9BA3-A73653FF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2749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C8A82-E0F0-4728-AEBD-F12DF09AEFC4}"/>
              </a:ext>
            </a:extLst>
          </p:cNvPr>
          <p:cNvSpPr txBox="1"/>
          <p:nvPr/>
        </p:nvSpPr>
        <p:spPr>
          <a:xfrm>
            <a:off x="954208" y="2081555"/>
            <a:ext cx="102835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</a:t>
            </a:r>
            <a:r>
              <a:rPr lang="en-US" altLang="ko-KR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&amp; </a:t>
            </a: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</a:t>
            </a:r>
            <a:endParaRPr lang="en-US" altLang="ko-KR" sz="4000" spc="-150" dirty="0">
              <a:solidFill>
                <a:schemeClr val="accent1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급여</a:t>
            </a:r>
            <a:r>
              <a:rPr lang="en-US" altLang="ko-KR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 추가</a:t>
            </a:r>
            <a:endParaRPr lang="en-US" altLang="ko-KR" sz="4000" spc="-150" dirty="0">
              <a:solidFill>
                <a:schemeClr val="accent1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급여계산</a:t>
            </a:r>
            <a:endParaRPr lang="en-US" altLang="ko-KR" sz="4000" spc="-150" dirty="0">
              <a:solidFill>
                <a:schemeClr val="accent1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4000" spc="-150" dirty="0" err="1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구인구직사이트</a:t>
            </a: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연결</a:t>
            </a:r>
            <a:r>
              <a:rPr lang="en-US" altLang="ko-KR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4000" spc="-150" dirty="0" err="1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알바몬</a:t>
            </a:r>
            <a:r>
              <a:rPr lang="en-US" altLang="ko-KR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알바천국</a:t>
            </a:r>
            <a:r>
              <a:rPr lang="en-US" altLang="ko-KR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사람인</a:t>
            </a:r>
            <a:r>
              <a:rPr lang="en-US" altLang="ko-KR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sz="4000" spc="-150" dirty="0">
                <a:solidFill>
                  <a:schemeClr val="accent1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마이페이지</a:t>
            </a:r>
            <a:endParaRPr lang="en-US" altLang="ko-KR" sz="4000" spc="-150" dirty="0">
              <a:solidFill>
                <a:schemeClr val="accent1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0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A1C450-E571-4C0C-BBEE-CEA97766A956}"/>
              </a:ext>
            </a:extLst>
          </p:cNvPr>
          <p:cNvSpPr/>
          <p:nvPr/>
        </p:nvSpPr>
        <p:spPr>
          <a:xfrm>
            <a:off x="340354" y="1238604"/>
            <a:ext cx="11212169" cy="50934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하나의 앱으로 급여관리와 일정관리를 할 수 있다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간편한 회원가입으로 부담이 없다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급여 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 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급여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+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일정을 선택하여 볼 수 있다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이번 달 목표금액 설정 기능을 통해서 따로 계산하지 않고도 편리하게 알 수 있다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구인사이트 연결 기능으로 쉽게 접속할 수 있다</a:t>
            </a:r>
            <a:r>
              <a:rPr lang="en-US" altLang="ko-KR" sz="3200" dirty="0">
                <a:solidFill>
                  <a:schemeClr val="tx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endParaRPr lang="en-US" altLang="ko-KR" sz="3200" dirty="0">
              <a:solidFill>
                <a:schemeClr val="tx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25F8F-D8B2-4CD4-8DF2-32EF980AD889}"/>
              </a:ext>
            </a:extLst>
          </p:cNvPr>
          <p:cNvSpPr txBox="1"/>
          <p:nvPr/>
        </p:nvSpPr>
        <p:spPr>
          <a:xfrm>
            <a:off x="258581" y="525992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기대효과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4A8F3A-A550-41F6-98B7-B82B2DF01DEA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1451870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0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5381777" y="2576235"/>
            <a:ext cx="155363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55728" y="3429000"/>
            <a:ext cx="2680542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3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353569" y="1920923"/>
            <a:ext cx="414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3177618" y="4621510"/>
            <a:ext cx="55899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6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6D51550A-4FAF-4E11-9944-D408FDB7D72B}"/>
              </a:ext>
            </a:extLst>
          </p:cNvPr>
          <p:cNvSpPr/>
          <p:nvPr/>
        </p:nvSpPr>
        <p:spPr>
          <a:xfrm>
            <a:off x="8971984" y="2430497"/>
            <a:ext cx="913490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실행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991204DF-B606-40E0-81CA-3D46B0921D51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기획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어플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416094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E872338-601E-457D-9CFF-B6A7B34A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26" y="2821547"/>
            <a:ext cx="4324976" cy="4468823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607930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FEF857-36E7-49AE-A5CF-25FE1F749A66}"/>
                </a:ext>
              </a:extLst>
            </p:cNvPr>
            <p:cNvSpPr/>
            <p:nvPr/>
          </p:nvSpPr>
          <p:spPr>
            <a:xfrm>
              <a:off x="8279702" y="3009014"/>
              <a:ext cx="419986" cy="4199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31BFA5-7AA7-45DB-BBF7-CF55B638556D}"/>
                </a:ext>
              </a:extLst>
            </p:cNvPr>
            <p:cNvSpPr txBox="1"/>
            <p:nvPr/>
          </p:nvSpPr>
          <p:spPr>
            <a:xfrm>
              <a:off x="4832934" y="2274988"/>
              <a:ext cx="21371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MEMO</a:t>
              </a:r>
              <a:r>
                <a:rPr lang="ko-KR" altLang="en-US" sz="32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en-US" altLang="ko-KR" sz="32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PAY</a:t>
              </a:r>
              <a:endPara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323928" y="2829591"/>
              <a:ext cx="32544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감사합니다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776537" y="3742236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7F0C96-B961-4919-A5DE-EEE420492C21}"/>
              </a:ext>
            </a:extLst>
          </p:cNvPr>
          <p:cNvSpPr/>
          <p:nvPr/>
        </p:nvSpPr>
        <p:spPr>
          <a:xfrm>
            <a:off x="0" y="6426603"/>
            <a:ext cx="12527280" cy="686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2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1908799" y="2739134"/>
            <a:ext cx="8374408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어플리케이션 주제 및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5042665" y="3429000"/>
            <a:ext cx="2106667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5542546" y="3754797"/>
            <a:ext cx="120717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416066" y="538024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주제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973596"/>
            <a:ext cx="1180040" cy="8767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17D843-E92B-4350-BB81-C2295AF4F748}"/>
              </a:ext>
            </a:extLst>
          </p:cNvPr>
          <p:cNvSpPr txBox="1"/>
          <p:nvPr/>
        </p:nvSpPr>
        <p:spPr>
          <a:xfrm>
            <a:off x="260597" y="2598003"/>
            <a:ext cx="1129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>
                <a:solidFill>
                  <a:schemeClr val="accent1"/>
                </a:solidFill>
                <a:latin typeface="Abadi" panose="020B0604020104020204" pitchFamily="34" charset="0"/>
                <a:ea typeface="고도 B" panose="02000503000000020004" pitchFamily="2" charset="-127"/>
              </a:rPr>
              <a:t>급여</a:t>
            </a:r>
            <a:r>
              <a:rPr lang="en-US" altLang="ko-KR" sz="4800" spc="-150" dirty="0">
                <a:solidFill>
                  <a:schemeClr val="accent1"/>
                </a:solidFill>
                <a:latin typeface="Abadi" panose="020B0604020104020204" pitchFamily="34" charset="0"/>
                <a:ea typeface="고도 B" panose="02000503000000020004" pitchFamily="2" charset="-127"/>
              </a:rPr>
              <a:t>/</a:t>
            </a:r>
            <a:r>
              <a:rPr lang="ko-KR" altLang="en-US" sz="4800" spc="-150" dirty="0">
                <a:solidFill>
                  <a:schemeClr val="accent1"/>
                </a:solidFill>
                <a:latin typeface="Abadi" panose="020B0604020104020204" pitchFamily="34" charset="0"/>
                <a:ea typeface="고도 B" panose="02000503000000020004" pitchFamily="2" charset="-127"/>
              </a:rPr>
              <a:t>일정관리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416066" y="538024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70E635-6BDC-4A2F-AA89-C2DDAAAB37A3}"/>
              </a:ext>
            </a:extLst>
          </p:cNvPr>
          <p:cNvSpPr txBox="1"/>
          <p:nvPr/>
        </p:nvSpPr>
        <p:spPr>
          <a:xfrm>
            <a:off x="996182" y="2226786"/>
            <a:ext cx="10783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pc="-150" dirty="0">
                <a:solidFill>
                  <a:schemeClr val="bg2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급여계산기 어플 </a:t>
            </a:r>
            <a:r>
              <a:rPr lang="en-US" altLang="ko-KR" sz="4000" spc="-150" dirty="0">
                <a:solidFill>
                  <a:schemeClr val="bg2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+ </a:t>
            </a:r>
            <a:r>
              <a:rPr lang="ko-KR" altLang="en-US" sz="4000" spc="-150" dirty="0">
                <a:solidFill>
                  <a:schemeClr val="bg2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일정관리 어플</a:t>
            </a:r>
            <a:endParaRPr lang="en-US" altLang="ko-KR" sz="4000" spc="-150" dirty="0">
              <a:solidFill>
                <a:schemeClr val="bg2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742950" indent="-742950">
              <a:buAutoNum type="arabicPeriod"/>
            </a:pPr>
            <a:endParaRPr lang="en-US" altLang="ko-KR" sz="4000" spc="-150" dirty="0">
              <a:solidFill>
                <a:schemeClr val="bg2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742950" indent="-742950">
              <a:buAutoNum type="arabicPeriod"/>
            </a:pPr>
            <a:r>
              <a:rPr lang="ko-KR" altLang="en-US" sz="4000" spc="-150" dirty="0">
                <a:solidFill>
                  <a:schemeClr val="bg2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단순한 </a:t>
            </a:r>
            <a:r>
              <a:rPr lang="en-US" altLang="ko-KR" sz="4000" spc="-150" dirty="0">
                <a:solidFill>
                  <a:schemeClr val="bg2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UI</a:t>
            </a:r>
            <a:r>
              <a:rPr lang="ko-KR" altLang="en-US" sz="4000" spc="-150" dirty="0">
                <a:solidFill>
                  <a:schemeClr val="bg2">
                    <a:lumMod val="50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 사용자가 접근하기 쉬운 어플</a:t>
            </a:r>
            <a:endParaRPr lang="en-US" altLang="ko-KR" sz="4000" spc="-150" dirty="0">
              <a:solidFill>
                <a:schemeClr val="bg2">
                  <a:lumMod val="50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8FA59-E04D-4434-B8DB-E075B0C7931A}"/>
              </a:ext>
            </a:extLst>
          </p:cNvPr>
          <p:cNvSpPr txBox="1"/>
          <p:nvPr/>
        </p:nvSpPr>
        <p:spPr>
          <a:xfrm>
            <a:off x="5656689" y="2576235"/>
            <a:ext cx="100380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UI</a:t>
            </a:r>
            <a:endParaRPr lang="ko-KR" altLang="en-US" sz="60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68DEF-5998-43E7-8F3F-F2B4783BFF52}"/>
              </a:ext>
            </a:extLst>
          </p:cNvPr>
          <p:cNvSpPr txBox="1"/>
          <p:nvPr/>
        </p:nvSpPr>
        <p:spPr>
          <a:xfrm>
            <a:off x="4755728" y="3429000"/>
            <a:ext cx="2680542" cy="538609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endParaRPr lang="ko-KR" altLang="en-US" sz="34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702B-FA04-4D7D-962B-C8F93A0D1DA7}"/>
              </a:ext>
            </a:extLst>
          </p:cNvPr>
          <p:cNvCxnSpPr>
            <a:cxnSpLocks/>
          </p:cNvCxnSpPr>
          <p:nvPr/>
        </p:nvCxnSpPr>
        <p:spPr>
          <a:xfrm>
            <a:off x="3111922" y="3754797"/>
            <a:ext cx="624924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 flipV="1">
            <a:off x="340354" y="1084729"/>
            <a:ext cx="1542234" cy="3807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</a:t>
            </a:r>
            <a:endParaRPr lang="ko-KR" altLang="en-US" sz="3200" spc="-150" dirty="0">
              <a:solidFill>
                <a:srgbClr val="34495E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196043792">
            <a:extLst>
              <a:ext uri="{FF2B5EF4-FFF2-40B4-BE49-F238E27FC236}">
                <a16:creationId xmlns:a16="http://schemas.microsoft.com/office/drawing/2014/main" id="{780F6377-7C74-4CC9-A0DC-5E75BE4F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65" y="672353"/>
            <a:ext cx="3424517" cy="603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196049192">
            <a:extLst>
              <a:ext uri="{FF2B5EF4-FFF2-40B4-BE49-F238E27FC236}">
                <a16:creationId xmlns:a16="http://schemas.microsoft.com/office/drawing/2014/main" id="{8FA9777B-AE49-45E6-A8A3-57A3892D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8" y="672352"/>
            <a:ext cx="3747247" cy="571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84866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F428D2-3DD8-439E-90F0-7D9E58D6D840}"/>
              </a:ext>
            </a:extLst>
          </p:cNvPr>
          <p:cNvSpPr txBox="1"/>
          <p:nvPr/>
        </p:nvSpPr>
        <p:spPr>
          <a:xfrm>
            <a:off x="482132" y="457200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34495E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0A2795B-D683-41E3-BE84-921CE4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2F583-781B-4676-8C4F-C2A8BF31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196047320">
            <a:extLst>
              <a:ext uri="{FF2B5EF4-FFF2-40B4-BE49-F238E27FC236}">
                <a16:creationId xmlns:a16="http://schemas.microsoft.com/office/drawing/2014/main" id="{8886BBFA-8931-47BD-9DC6-24E4899F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29" y="749587"/>
            <a:ext cx="3032764" cy="560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96047608">
            <a:extLst>
              <a:ext uri="{FF2B5EF4-FFF2-40B4-BE49-F238E27FC236}">
                <a16:creationId xmlns:a16="http://schemas.microsoft.com/office/drawing/2014/main" id="{3982D20C-BF98-4E88-9808-2002EDC9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57" y="749587"/>
            <a:ext cx="3275182" cy="54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436493E-3BEA-4020-9120-F6BE4BAD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0156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고도 B"/>
              <a:ea typeface="고도 B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40354" y="1122799"/>
            <a:ext cx="1848664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132" y="457200"/>
            <a:ext cx="1323808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 spc="-133">
                <a:solidFill>
                  <a:srgbClr val="34495e"/>
                </a:solidFill>
                <a:latin typeface="고도 B"/>
                <a:ea typeface="고도 B"/>
              </a:rPr>
              <a:t>캘린더</a:t>
            </a:r>
            <a:endParaRPr lang="ko-KR" altLang="en-US" sz="3200" spc="-133">
              <a:solidFill>
                <a:srgbClr val="34495e"/>
              </a:solidFill>
              <a:latin typeface="고도 B"/>
              <a:ea typeface="고도 B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>
          <a:xfrm>
            <a:off x="1721224" y="-421341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050" name="_x19604732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93942" y="888095"/>
            <a:ext cx="2829338" cy="5324503"/>
          </a:xfrm>
          <a:prstGeom prst="rect">
            <a:avLst/>
          </a:prstGeom>
          <a:noFill/>
        </p:spPr>
      </p:pic>
      <p:pic>
        <p:nvPicPr>
          <p:cNvPr id="2049" name="_x1960476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6957" y="757694"/>
            <a:ext cx="3275181" cy="5478853"/>
          </a:xfrm>
          <a:prstGeom prst="rect">
            <a:avLst/>
          </a:prstGeom>
          <a:noFill/>
        </p:spPr>
      </p:pic>
      <p:sp>
        <p:nvSpPr>
          <p:cNvPr id="2" name="Rectangle 3"/>
          <p:cNvSpPr>
            <a:spLocks noChangeArrowheads="1"/>
          </p:cNvSpPr>
          <p:nvPr/>
        </p:nvSpPr>
        <p:spPr>
          <a:xfrm>
            <a:off x="3336925" y="-1640542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</ep:Words>
  <ep:PresentationFormat>와이드스크린</ep:PresentationFormat>
  <ep:Paragraphs>62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2018-04-24T14:44:20.000</dcterms:created>
  <dc:creator>yeongmae77@naver.com</dc:creator>
  <cp:lastModifiedBy>at365</cp:lastModifiedBy>
  <dcterms:modified xsi:type="dcterms:W3CDTF">2021-07-20T06:16:32.079</dcterms:modified>
  <cp:revision>60</cp:revision>
  <dc:title>PowerPoint 프레젠테이션</dc:title>
</cp:coreProperties>
</file>