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14" r:id="rId4"/>
    <p:sldId id="433" r:id="rId5"/>
    <p:sldId id="375" r:id="rId6"/>
    <p:sldId id="502" r:id="rId7"/>
    <p:sldId id="503" r:id="rId8"/>
    <p:sldId id="504" r:id="rId9"/>
    <p:sldId id="505" r:id="rId10"/>
    <p:sldId id="381" r:id="rId11"/>
    <p:sldId id="506" r:id="rId12"/>
    <p:sldId id="507" r:id="rId13"/>
    <p:sldId id="508" r:id="rId14"/>
    <p:sldId id="509" r:id="rId15"/>
    <p:sldId id="510" r:id="rId16"/>
    <p:sldId id="436" r:id="rId17"/>
    <p:sldId id="511" r:id="rId18"/>
    <p:sldId id="515" r:id="rId19"/>
    <p:sldId id="512" r:id="rId20"/>
    <p:sldId id="516" r:id="rId21"/>
    <p:sldId id="514" r:id="rId22"/>
    <p:sldId id="51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4" autoAdjust="0"/>
    <p:restoredTop sz="99544" autoAdjust="0"/>
  </p:normalViewPr>
  <p:slideViewPr>
    <p:cSldViewPr>
      <p:cViewPr varScale="1">
        <p:scale>
          <a:sx n="130" d="100"/>
          <a:sy n="130" d="100"/>
        </p:scale>
        <p:origin x="192" y="2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873E-A751-C844-87F2-A47B19307CC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4F314-DCDE-1A4E-B34C-F59F13A48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4F314-DCDE-1A4E-B34C-F59F13A48F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4656-1323-DA43-A072-7E129EF93D3E}" type="datetime1">
              <a:rPr lang="en-US" altLang="zh-CN" smtClean="0"/>
              <a:t>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7FD2-55B3-A649-9561-8ED8BD35FF88}" type="datetime1">
              <a:rPr lang="en-US" altLang="zh-CN" smtClean="0"/>
              <a:t>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7F022-D659-9C42-A81D-588244839D39}" type="datetime1">
              <a:rPr lang="en-US" altLang="zh-CN" smtClean="0"/>
              <a:t>9/11/19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994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977E5-CFE9-C747-BD3A-78B7B4481D97}" type="datetime1">
              <a:rPr lang="en-US" altLang="zh-CN" smtClean="0"/>
              <a:t>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DF62-8D39-8D48-89F7-FCC645137A29}" type="datetime1">
              <a:rPr lang="en-US" altLang="zh-CN" smtClean="0"/>
              <a:t>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9D14-76C8-E845-B90B-AC802D2F7C7E}" type="datetime1">
              <a:rPr lang="en-US" altLang="zh-CN" smtClean="0"/>
              <a:t>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D17B-75AD-7049-A0F0-950A12FFEED2}" type="datetime1">
              <a:rPr lang="en-US" altLang="zh-CN" smtClean="0"/>
              <a:t>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DF9-05E6-7640-872E-222279BF2982}" type="datetime1">
              <a:rPr lang="en-US" altLang="zh-CN" smtClean="0"/>
              <a:t>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49-718C-5E49-BD94-DF3052CE09C4}" type="datetime1">
              <a:rPr lang="en-US" altLang="zh-CN" smtClean="0"/>
              <a:t>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06BF-9BDD-FD4D-B245-2B79C66CFCDC}" type="datetime1">
              <a:rPr lang="en-US" altLang="zh-CN" smtClean="0"/>
              <a:t>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E9E7-A331-D048-822A-F77A5F7BE050}" type="datetime1">
              <a:rPr lang="en-US" altLang="zh-CN" smtClean="0"/>
              <a:t>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7742-EB4B-2848-AAA0-5E0E8C8B8759}" type="datetime1">
              <a:rPr lang="en-US" altLang="zh-CN" smtClean="0"/>
              <a:t>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25" y="5949280"/>
            <a:ext cx="3217547" cy="1008112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6597352"/>
            <a:ext cx="9072331" cy="0"/>
          </a:xfrm>
          <a:prstGeom prst="line">
            <a:avLst/>
          </a:prstGeom>
          <a:ln w="31750">
            <a:prstDash val="sysDot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1.png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package" Target="../embeddings/Microsoft_Excel_Worksheet2.xlsx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14.png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1479550" y="1484784"/>
            <a:ext cx="10712449" cy="5306819"/>
          </a:xfrm>
          <a:prstGeom prst="rect">
            <a:avLst/>
          </a:prstGeom>
          <a:solidFill>
            <a:srgbClr val="38B8D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-33167" y="5304203"/>
            <a:ext cx="12191999" cy="1592416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0" name="矩形 4"/>
          <p:cNvSpPr>
            <a:spLocks noChangeArrowheads="1"/>
          </p:cNvSpPr>
          <p:nvPr/>
        </p:nvSpPr>
        <p:spPr bwMode="auto">
          <a:xfrm>
            <a:off x="0" y="20638"/>
            <a:ext cx="12192000" cy="1539127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2" name="Rettangolo arrotondato 27"/>
          <p:cNvSpPr>
            <a:spLocks noChangeArrowheads="1"/>
          </p:cNvSpPr>
          <p:nvPr/>
        </p:nvSpPr>
        <p:spPr bwMode="auto">
          <a:xfrm>
            <a:off x="5595939" y="1357313"/>
            <a:ext cx="4498975" cy="1790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4800">
              <a:solidFill>
                <a:srgbClr val="FFFFFF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2053" name="矩形 8"/>
          <p:cNvSpPr>
            <a:spLocks noChangeArrowheads="1"/>
          </p:cNvSpPr>
          <p:nvPr/>
        </p:nvSpPr>
        <p:spPr bwMode="auto">
          <a:xfrm>
            <a:off x="3575720" y="6125234"/>
            <a:ext cx="49694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+mj-lt"/>
                <a:sym typeface="Impact" pitchFamily="34" charset="0"/>
              </a:rPr>
              <a:t> Global IoT Technologies LLC</a:t>
            </a:r>
            <a:endParaRPr lang="zh-CN" altLang="zh-CN" sz="1100" dirty="0">
              <a:latin typeface="+mj-lt"/>
            </a:endParaRPr>
          </a:p>
        </p:txBody>
      </p:sp>
      <p:sp>
        <p:nvSpPr>
          <p:cNvPr id="2057" name="AutoShape 59"/>
          <p:cNvSpPr>
            <a:spLocks noChangeAspect="1" noChangeArrowheads="1" noTextEdit="1"/>
          </p:cNvSpPr>
          <p:nvPr/>
        </p:nvSpPr>
        <p:spPr bwMode="auto">
          <a:xfrm>
            <a:off x="8239125" y="825501"/>
            <a:ext cx="113665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058" name="Group 12"/>
          <p:cNvGrpSpPr>
            <a:grpSpLocks/>
          </p:cNvGrpSpPr>
          <p:nvPr/>
        </p:nvGrpSpPr>
        <p:grpSpPr bwMode="auto">
          <a:xfrm>
            <a:off x="2381251" y="760414"/>
            <a:ext cx="409575" cy="333375"/>
            <a:chOff x="0" y="0"/>
            <a:chExt cx="1259" cy="1024"/>
          </a:xfrm>
        </p:grpSpPr>
        <p:sp>
          <p:nvSpPr>
            <p:cNvPr id="2068" name="Freeform 23"/>
            <p:cNvSpPr>
              <a:spLocks/>
            </p:cNvSpPr>
            <p:nvPr/>
          </p:nvSpPr>
          <p:spPr bwMode="auto">
            <a:xfrm>
              <a:off x="0" y="0"/>
              <a:ext cx="1259" cy="598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38B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69" name="Freeform 24"/>
            <p:cNvSpPr>
              <a:spLocks/>
            </p:cNvSpPr>
            <p:nvPr/>
          </p:nvSpPr>
          <p:spPr bwMode="auto">
            <a:xfrm>
              <a:off x="175" y="137"/>
              <a:ext cx="905" cy="887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38B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059" name="Freeform 29"/>
          <p:cNvSpPr>
            <a:spLocks noEditPoints="1" noChangeArrowheads="1"/>
          </p:cNvSpPr>
          <p:nvPr/>
        </p:nvSpPr>
        <p:spPr bwMode="auto">
          <a:xfrm>
            <a:off x="3311525" y="760414"/>
            <a:ext cx="407988" cy="382587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060" name="Group 16"/>
          <p:cNvGrpSpPr>
            <a:grpSpLocks/>
          </p:cNvGrpSpPr>
          <p:nvPr/>
        </p:nvGrpSpPr>
        <p:grpSpPr bwMode="auto">
          <a:xfrm>
            <a:off x="5186364" y="696914"/>
            <a:ext cx="382587" cy="382587"/>
            <a:chOff x="0" y="0"/>
            <a:chExt cx="1212" cy="1212"/>
          </a:xfrm>
        </p:grpSpPr>
        <p:sp>
          <p:nvSpPr>
            <p:cNvPr id="2066" name="Freeform 34"/>
            <p:cNvSpPr>
              <a:spLocks/>
            </p:cNvSpPr>
            <p:nvPr/>
          </p:nvSpPr>
          <p:spPr bwMode="auto">
            <a:xfrm>
              <a:off x="267" y="0"/>
              <a:ext cx="678" cy="549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67" name="Freeform 35"/>
            <p:cNvSpPr>
              <a:spLocks/>
            </p:cNvSpPr>
            <p:nvPr/>
          </p:nvSpPr>
          <p:spPr bwMode="auto">
            <a:xfrm>
              <a:off x="0" y="605"/>
              <a:ext cx="1212" cy="607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061" name="Freeform 40"/>
          <p:cNvSpPr>
            <a:spLocks noEditPoints="1" noChangeArrowheads="1"/>
          </p:cNvSpPr>
          <p:nvPr/>
        </p:nvSpPr>
        <p:spPr bwMode="auto">
          <a:xfrm>
            <a:off x="6051551" y="760414"/>
            <a:ext cx="473075" cy="319087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062" name="Group 20"/>
          <p:cNvGrpSpPr>
            <a:grpSpLocks/>
          </p:cNvGrpSpPr>
          <p:nvPr/>
        </p:nvGrpSpPr>
        <p:grpSpPr bwMode="auto">
          <a:xfrm>
            <a:off x="4294188" y="696914"/>
            <a:ext cx="303212" cy="382587"/>
            <a:chOff x="0" y="0"/>
            <a:chExt cx="1139825" cy="1436688"/>
          </a:xfrm>
        </p:grpSpPr>
        <p:sp>
          <p:nvSpPr>
            <p:cNvPr id="2064" name="Freeform 62"/>
            <p:cNvSpPr>
              <a:spLocks/>
            </p:cNvSpPr>
            <p:nvPr/>
          </p:nvSpPr>
          <p:spPr bwMode="auto">
            <a:xfrm>
              <a:off x="0" y="566738"/>
              <a:ext cx="1139825" cy="869950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65" name="Freeform 61"/>
            <p:cNvSpPr>
              <a:spLocks/>
            </p:cNvSpPr>
            <p:nvPr/>
          </p:nvSpPr>
          <p:spPr bwMode="auto">
            <a:xfrm>
              <a:off x="71438" y="0"/>
              <a:ext cx="990600" cy="495300"/>
            </a:xfrm>
            <a:custGeom>
              <a:avLst/>
              <a:gdLst/>
              <a:ahLst/>
              <a:cxnLst/>
              <a:rect l="0" t="0" r="0" b="0"/>
              <a:pathLst/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5774" y="2757959"/>
            <a:ext cx="5092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ea typeface="宋体" pitchFamily="2" charset="-122"/>
              </a:rPr>
              <a:t>AI and ML to Stock Movement Analysis</a:t>
            </a:r>
          </a:p>
          <a:p>
            <a:endParaRPr lang="en-US" altLang="zh-CN" sz="4000" b="1" dirty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ea typeface="宋体" pitchFamily="2" charset="-122"/>
              </a:rPr>
              <a:t>By Vanban Wu, Ph.D.</a:t>
            </a: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942" y="-26258"/>
            <a:ext cx="3241555" cy="1078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r="-408"/>
          <a:stretch/>
        </p:blipFill>
        <p:spPr>
          <a:xfrm>
            <a:off x="0" y="1556792"/>
            <a:ext cx="6578052" cy="379677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325289"/>
            <a:ext cx="4066645" cy="1"/>
          </a:xfrm>
          <a:prstGeom prst="line">
            <a:avLst/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061883" y="6309320"/>
            <a:ext cx="4082789" cy="7984"/>
          </a:xfrm>
          <a:prstGeom prst="line">
            <a:avLst/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2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164592">
              <a:spcBef>
                <a:spcPts val="0"/>
              </a:spcBef>
              <a:buSzPct val="90000"/>
            </a:pP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03648" y="2492896"/>
            <a:ext cx="1728192" cy="1440160"/>
          </a:xfrm>
        </p:spPr>
        <p:txBody>
          <a:bodyPr>
            <a:noAutofit/>
          </a:bodyPr>
          <a:lstStyle/>
          <a:p>
            <a:r>
              <a:rPr lang="en-US" altLang="zh-CN" sz="96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96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3"/>
          <p:cNvCxnSpPr/>
          <p:nvPr/>
        </p:nvCxnSpPr>
        <p:spPr>
          <a:xfrm>
            <a:off x="3131840" y="2780928"/>
            <a:ext cx="6996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4"/>
          <p:cNvCxnSpPr/>
          <p:nvPr/>
        </p:nvCxnSpPr>
        <p:spPr>
          <a:xfrm>
            <a:off x="3131840" y="3645024"/>
            <a:ext cx="6996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3006830"/>
            <a:ext cx="685259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Pct val="90000"/>
              <a:buFont typeface="Wingdings" pitchFamily="2" charset="2"/>
              <a:buChar char="p"/>
            </a:pPr>
            <a:r>
              <a:rPr lang="en-US" altLang="zh-CN" sz="2800" b="1" dirty="0"/>
              <a:t>ML to Stocks Movement Analysis</a:t>
            </a:r>
            <a:endParaRPr lang="en-US" altLang="zh-CN" sz="28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91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Features in Dataset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itchFamily="2" charset="-122"/>
              </a:rPr>
              <a:t>Date</a:t>
            </a:r>
          </a:p>
          <a:p>
            <a:r>
              <a:rPr lang="en-US" altLang="zh-CN" sz="2000" dirty="0">
                <a:highlight>
                  <a:srgbClr val="FFFF00"/>
                </a:highlight>
                <a:ea typeface="宋体" pitchFamily="2" charset="-122"/>
              </a:rPr>
              <a:t>High</a:t>
            </a:r>
          </a:p>
          <a:p>
            <a:r>
              <a:rPr lang="en-US" altLang="zh-CN" sz="2000" dirty="0">
                <a:highlight>
                  <a:srgbClr val="FFFF00"/>
                </a:highlight>
                <a:ea typeface="宋体" pitchFamily="2" charset="-122"/>
              </a:rPr>
              <a:t>Low</a:t>
            </a:r>
          </a:p>
          <a:p>
            <a:r>
              <a:rPr lang="en-US" altLang="zh-CN" sz="2000" dirty="0">
                <a:highlight>
                  <a:srgbClr val="FFFF00"/>
                </a:highlight>
                <a:ea typeface="宋体" pitchFamily="2" charset="-122"/>
              </a:rPr>
              <a:t>Open</a:t>
            </a:r>
          </a:p>
          <a:p>
            <a:r>
              <a:rPr lang="en-US" altLang="zh-CN" sz="2000" dirty="0">
                <a:highlight>
                  <a:srgbClr val="FFFF00"/>
                </a:highlight>
                <a:ea typeface="宋体" pitchFamily="2" charset="-122"/>
              </a:rPr>
              <a:t>Close</a:t>
            </a:r>
          </a:p>
          <a:p>
            <a:r>
              <a:rPr lang="en-US" altLang="zh-CN" sz="2000" dirty="0">
                <a:highlight>
                  <a:srgbClr val="FFFF00"/>
                </a:highlight>
                <a:ea typeface="宋体" pitchFamily="2" charset="-122"/>
              </a:rPr>
              <a:t>Volume</a:t>
            </a:r>
          </a:p>
          <a:p>
            <a:r>
              <a:rPr lang="en-US" altLang="zh-CN" sz="2000" dirty="0">
                <a:ea typeface="宋体" pitchFamily="2" charset="-122"/>
              </a:rPr>
              <a:t>Adjusted Close</a:t>
            </a:r>
          </a:p>
          <a:p>
            <a:r>
              <a:rPr lang="en-US" altLang="zh-CN" sz="2000" dirty="0">
                <a:ea typeface="宋体" pitchFamily="2" charset="-122"/>
              </a:rPr>
              <a:t>MACD</a:t>
            </a:r>
          </a:p>
          <a:p>
            <a:r>
              <a:rPr lang="en-US" altLang="zh-CN" sz="2000" dirty="0">
                <a:ea typeface="宋体" pitchFamily="2" charset="-122"/>
              </a:rPr>
              <a:t>Signal</a:t>
            </a:r>
          </a:p>
          <a:p>
            <a:r>
              <a:rPr lang="en-US" altLang="zh-CN" sz="2000" dirty="0">
                <a:ea typeface="宋体" pitchFamily="2" charset="-122"/>
              </a:rPr>
              <a:t>Histogram</a:t>
            </a:r>
          </a:p>
          <a:p>
            <a:r>
              <a:rPr lang="en-US" altLang="zh-CN" sz="2000" dirty="0">
                <a:ea typeface="宋体" pitchFamily="2" charset="-122"/>
              </a:rPr>
              <a:t>SMA_60</a:t>
            </a:r>
          </a:p>
          <a:p>
            <a:r>
              <a:rPr lang="en-US" altLang="zh-CN" sz="2000" dirty="0">
                <a:ea typeface="宋体" pitchFamily="2" charset="-122"/>
              </a:rPr>
              <a:t>SMA_180</a:t>
            </a:r>
          </a:p>
          <a:p>
            <a:r>
              <a:rPr lang="en-US" altLang="zh-CN" sz="2000" dirty="0">
                <a:highlight>
                  <a:srgbClr val="FFFF00"/>
                </a:highlight>
                <a:ea typeface="宋体" pitchFamily="2" charset="-122"/>
              </a:rPr>
              <a:t>Marking</a:t>
            </a:r>
          </a:p>
        </p:txBody>
      </p:sp>
    </p:spTree>
    <p:extLst>
      <p:ext uri="{BB962C8B-B14F-4D97-AF65-F5344CB8AC3E}">
        <p14:creationId xmlns:p14="http://schemas.microsoft.com/office/powerpoint/2010/main" val="294950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Data Visualization of the Dataset (Stock Movement)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ABE85CA-E502-3640-AE58-9AB1A0D03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77" y="962128"/>
            <a:ext cx="8009446" cy="55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Data Visualization of the Dataset (MACD)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AABEC904-C447-B54C-80B0-F5F46C9C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84" y="962128"/>
            <a:ext cx="8375231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Data Visualization of the Dataset (SMA)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7D74A-26CD-C740-8B5C-9B1ADEF4A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1" y="962129"/>
            <a:ext cx="8191087" cy="54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2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Data Visualization of the Dataset (Diagram)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BABFB99-1547-D645-B222-9D5AAA64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843719"/>
            <a:ext cx="7184065" cy="57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7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Machine Learning Models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itchFamily="2" charset="-122"/>
              </a:rPr>
              <a:t>Objective: To use ML to </a:t>
            </a: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identify all specified patterns </a:t>
            </a:r>
            <a:r>
              <a:rPr lang="en-US" altLang="zh-CN" sz="2000" dirty="0">
                <a:ea typeface="宋体" pitchFamily="2" charset="-122"/>
              </a:rPr>
              <a:t>(Belt Hold, Hammer, Hanging Man, Reverse Hammer, Shooting Star)</a:t>
            </a:r>
          </a:p>
          <a:p>
            <a:r>
              <a:rPr lang="en-US" altLang="zh-CN" sz="2000" dirty="0">
                <a:ea typeface="宋体" pitchFamily="2" charset="-122"/>
              </a:rPr>
              <a:t>ML Classification Models: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Logistic Regression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K-Nearest Neighbor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Support Vector Machine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Naïve Bayes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Decision Tree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Random Forest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Deep Learning (Artificial Neural Network – ANN)</a:t>
            </a:r>
          </a:p>
        </p:txBody>
      </p:sp>
    </p:spTree>
    <p:extLst>
      <p:ext uri="{BB962C8B-B14F-4D97-AF65-F5344CB8AC3E}">
        <p14:creationId xmlns:p14="http://schemas.microsoft.com/office/powerpoint/2010/main" val="116439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K-Fold Cross Validation Method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itchFamily="2" charset="-122"/>
              </a:rPr>
              <a:t>Use to evaluate how accurate a classification model perform in practice by using different partition in each prediction iteration</a:t>
            </a:r>
          </a:p>
          <a:p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5" name="Picture 4" descr="A picture containing object, abacus&#10;&#10;Description automatically generated">
            <a:extLst>
              <a:ext uri="{FF2B5EF4-FFF2-40B4-BE49-F238E27FC236}">
                <a16:creationId xmlns:a16="http://schemas.microsoft.com/office/drawing/2014/main" id="{EBCC55B4-F97C-8B4F-8202-0A4F8914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54" y="1916832"/>
            <a:ext cx="8417892" cy="4066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FF5B67-19DF-6A40-BEEF-34C40E21ED78}"/>
              </a:ext>
            </a:extLst>
          </p:cNvPr>
          <p:cNvSpPr txBox="1"/>
          <p:nvPr/>
        </p:nvSpPr>
        <p:spPr>
          <a:xfrm>
            <a:off x="1199456" y="5928639"/>
            <a:ext cx="348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Picture taken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96805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Accuracy Measures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itchFamily="2" charset="-122"/>
              </a:rPr>
              <a:t>Dataset Size: 2,257</a:t>
            </a:r>
          </a:p>
          <a:p>
            <a:r>
              <a:rPr lang="en-US" altLang="zh-CN" sz="2000" dirty="0">
                <a:ea typeface="宋体" pitchFamily="2" charset="-122"/>
              </a:rPr>
              <a:t>Marking Size: 90</a:t>
            </a:r>
          </a:p>
          <a:p>
            <a:r>
              <a:rPr lang="en-US" altLang="zh-CN" sz="2000" dirty="0">
                <a:ea typeface="宋体" pitchFamily="2" charset="-122"/>
              </a:rPr>
              <a:t>Training Set Size: 1,512</a:t>
            </a:r>
          </a:p>
          <a:p>
            <a:r>
              <a:rPr lang="en-US" altLang="zh-CN" sz="2000" dirty="0">
                <a:ea typeface="宋体" pitchFamily="2" charset="-122"/>
              </a:rPr>
              <a:t>Test Set Size: 745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EFC25F-2B1C-0E49-AC0E-C24BE9F7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A2F4470-4300-AD4C-8B02-EF5AC624E2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2891" y="1252519"/>
          <a:ext cx="4074207" cy="116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3" imgW="2768600" imgH="850900" progId="Excel.Sheet.12">
                  <p:embed/>
                </p:oleObj>
              </mc:Choice>
              <mc:Fallback>
                <p:oleObj name="Worksheet" r:id="rId3" imgW="2768600" imgH="8509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A2F4470-4300-AD4C-8B02-EF5AC624E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891" y="1252519"/>
                        <a:ext cx="4074207" cy="1164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B9949A7-6D00-4748-9628-EA29707D4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70" y="1412776"/>
            <a:ext cx="2934762" cy="846566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A776652-167D-094F-B381-0E7AF1E33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263909"/>
              </p:ext>
            </p:extLst>
          </p:nvPr>
        </p:nvGraphicFramePr>
        <p:xfrm>
          <a:off x="1992025" y="2857465"/>
          <a:ext cx="8135938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6" imgW="4953000" imgH="1841500" progId="Excel.Sheet.12">
                  <p:embed/>
                </p:oleObj>
              </mc:Choice>
              <mc:Fallback>
                <p:oleObj name="Worksheet" r:id="rId6" imgW="4953000" imgH="184150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A776652-167D-094F-B381-0E7AF1E331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92025" y="2857465"/>
                        <a:ext cx="8135938" cy="302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7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False Negative Rate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/>
              <a:t>False Negative Rate (FNR) or Type II Error Rate:</a:t>
            </a:r>
          </a:p>
          <a:p>
            <a:pPr marL="0" lvl="0" indent="0" algn="ctr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EFC25F-2B1C-0E49-AC0E-C24BE9F7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A2F4470-4300-AD4C-8B02-EF5AC624E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448338"/>
              </p:ext>
            </p:extLst>
          </p:nvPr>
        </p:nvGraphicFramePr>
        <p:xfrm>
          <a:off x="4022891" y="2670749"/>
          <a:ext cx="4074207" cy="116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Worksheet" r:id="rId3" imgW="2768600" imgH="850900" progId="Excel.Sheet.12">
                  <p:embed/>
                </p:oleObj>
              </mc:Choice>
              <mc:Fallback>
                <p:oleObj name="Worksheet" r:id="rId3" imgW="2768600" imgH="850900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891" y="2670749"/>
                        <a:ext cx="4074207" cy="1164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34DFCB1-AA0C-BD4B-B188-6A2619C42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95" y="1481463"/>
            <a:ext cx="2336800" cy="1066800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421F1A2-CECF-0641-82A5-4CA5C9E6C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09091"/>
              </p:ext>
            </p:extLst>
          </p:nvPr>
        </p:nvGraphicFramePr>
        <p:xfrm>
          <a:off x="4027822" y="4346575"/>
          <a:ext cx="4069275" cy="116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Worksheet" r:id="rId6" imgW="2959100" imgH="850900" progId="Excel.Sheet.12">
                  <p:embed/>
                </p:oleObj>
              </mc:Choice>
              <mc:Fallback>
                <p:oleObj name="Worksheet" r:id="rId6" imgW="2959100" imgH="850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7822" y="4346575"/>
                        <a:ext cx="4069275" cy="1168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1404D8-6571-B04C-B591-A663BE7ECFAD}"/>
                  </a:ext>
                </a:extLst>
              </p:cNvPr>
              <p:cNvSpPr txBox="1"/>
              <p:nvPr/>
            </p:nvSpPr>
            <p:spPr>
              <a:xfrm>
                <a:off x="8097097" y="4802812"/>
                <a:ext cx="2878932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𝐹𝑁𝑅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1404D8-6571-B04C-B591-A663BE7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097" y="4802812"/>
                <a:ext cx="2878932" cy="792396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3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3552" y="2924945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</a:rPr>
              <a:t>Contents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4536482" y="980728"/>
            <a:ext cx="7655517" cy="4968552"/>
          </a:xfrm>
          <a:prstGeom prst="rect">
            <a:avLst/>
          </a:prstGeom>
          <a:solidFill>
            <a:srgbClr val="38B8D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7848" y="1412776"/>
            <a:ext cx="7200800" cy="41044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90000"/>
            </a:pPr>
            <a:r>
              <a:rPr lang="en-US" altLang="zh-CN" sz="2800" b="1" dirty="0">
                <a:solidFill>
                  <a:schemeClr val="bg1"/>
                </a:solidFill>
                <a:ea typeface="宋体" pitchFamily="2" charset="-122"/>
              </a:rPr>
              <a:t>Section 1: </a:t>
            </a:r>
            <a:r>
              <a:rPr lang="en-US" altLang="zh-CN" sz="2800" b="1" dirty="0">
                <a:solidFill>
                  <a:schemeClr val="bg1"/>
                </a:solidFill>
              </a:rPr>
              <a:t>Candlesticks Fundamentals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90000"/>
            </a:pPr>
            <a:r>
              <a:rPr lang="en-US" altLang="zh-CN" sz="2800" b="1" dirty="0">
                <a:solidFill>
                  <a:schemeClr val="bg1"/>
                </a:solidFill>
                <a:ea typeface="宋体" pitchFamily="2" charset="-122"/>
              </a:rPr>
              <a:t>Section 2: </a:t>
            </a:r>
            <a:r>
              <a:rPr lang="en-US" altLang="zh-CN" sz="2800" b="1" dirty="0">
                <a:solidFill>
                  <a:schemeClr val="bg1"/>
                </a:solidFill>
              </a:rPr>
              <a:t>ML to Stocks Movement Analysis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90000"/>
            </a:pPr>
            <a:r>
              <a:rPr lang="en-US" altLang="zh-CN" sz="2800" b="1" dirty="0">
                <a:solidFill>
                  <a:schemeClr val="bg1"/>
                </a:solidFill>
                <a:ea typeface="宋体" pitchFamily="2" charset="-122"/>
              </a:rPr>
              <a:t>Section 3: </a:t>
            </a:r>
            <a:r>
              <a:rPr lang="en-US" altLang="zh-CN" sz="2800" b="1" dirty="0">
                <a:solidFill>
                  <a:schemeClr val="bg1"/>
                </a:solidFill>
              </a:rPr>
              <a:t>AI to Stocks Trading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90000"/>
            </a:pPr>
            <a:endParaRPr lang="en-US" altLang="zh-CN" sz="2000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95800" y="980728"/>
            <a:ext cx="0" cy="4968552"/>
          </a:xfrm>
          <a:prstGeom prst="line">
            <a:avLst/>
          </a:prstGeom>
          <a:ln w="25400">
            <a:prstDash val="solid"/>
            <a:headEnd type="diamond" w="med" len="med"/>
            <a:tailEnd type="diamond" w="med" len="med"/>
          </a:ln>
          <a:effec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8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Two Resampling Techniques for Imbalanced Dataset 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/>
              <a:t>Over-sampling Technique: By adding more copies of the minority class to the training set.</a:t>
            </a:r>
          </a:p>
          <a:p>
            <a:pPr lvl="0"/>
            <a:r>
              <a:rPr lang="en-US" sz="2000" dirty="0"/>
              <a:t>Under-sampling Technique: By removing some observations of the majority class from the training set.</a:t>
            </a:r>
          </a:p>
          <a:p>
            <a:pPr marL="0" lvl="0" indent="0" algn="ctr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EFC25F-2B1C-0E49-AC0E-C24BE9F7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8812DE-1F25-524F-96CD-67A8DEFE5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14788"/>
              </p:ext>
            </p:extLst>
          </p:nvPr>
        </p:nvGraphicFramePr>
        <p:xfrm>
          <a:off x="853534" y="2060848"/>
          <a:ext cx="4662384" cy="46474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083">
                  <a:extLst>
                    <a:ext uri="{9D8B030D-6E8A-4147-A177-3AD203B41FA5}">
                      <a16:colId xmlns:a16="http://schemas.microsoft.com/office/drawing/2014/main" val="3178433703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2632665578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2936895329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1742733716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259893256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3009926836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3699537882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2817940692"/>
                    </a:ext>
                  </a:extLst>
                </a:gridCol>
              </a:tblGrid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73912481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Logistic Regression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0.4979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0.9476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490073539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836715470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100.00%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721040588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991807738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K-Nearest Neighbor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321450378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0.9704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754231862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066653135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85.71%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803885079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899318576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Support Vector Machine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4185246863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0.5175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0.2389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100640518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801102121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25.71%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076404948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382094275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Naïve Bayer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802378244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0.2469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675233462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4054674349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28.57%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569838092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014025326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Decision Tree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576245511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580690299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742998059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100.00%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533056234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808588455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Random Forest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989815703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0.9449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756246196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732688209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100.00%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594818953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748056203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Deep Learning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027812933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0.6456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914924243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954881422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51.43%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8257701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B571C7-DA51-8642-8C5D-4140A0373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0604"/>
              </p:ext>
            </p:extLst>
          </p:nvPr>
        </p:nvGraphicFramePr>
        <p:xfrm>
          <a:off x="5879976" y="2060847"/>
          <a:ext cx="4662384" cy="46474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083">
                  <a:extLst>
                    <a:ext uri="{9D8B030D-6E8A-4147-A177-3AD203B41FA5}">
                      <a16:colId xmlns:a16="http://schemas.microsoft.com/office/drawing/2014/main" val="1366894265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2021057287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2842903409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2132564249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2453662070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1820961411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4035448944"/>
                    </a:ext>
                  </a:extLst>
                </a:gridCol>
                <a:gridCol w="522043">
                  <a:extLst>
                    <a:ext uri="{9D8B030D-6E8A-4147-A177-3AD203B41FA5}">
                      <a16:colId xmlns:a16="http://schemas.microsoft.com/office/drawing/2014/main" val="1078059689"/>
                    </a:ext>
                  </a:extLst>
                </a:gridCol>
              </a:tblGrid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526444651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Logistic Regression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967969958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422811583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51.43%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4195688404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778797230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K-Nearest Neighbor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910264474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0.6636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0.5812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356892593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61783158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54.29%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46675660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822993907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Support Vector Machine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215900493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0.5454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0.2617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362167837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5574435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31.43%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744613620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866389949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Naïve Bayer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995383167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0.5545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0.2684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475007898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1088383031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28.57%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39946857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4132536983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Decision Tree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911228240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850722224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665122024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62.86%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504320474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4015004355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Random Forest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322639524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0.9545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0.6174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681006570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480212085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100.00%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976321520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072391709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Deep Learning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Training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Test 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Predicted 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983240740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0.7727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0.4953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230564769"/>
                  </a:ext>
                </a:extLst>
              </a:tr>
              <a:tr h="1283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Actual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FNR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322388477"/>
                  </a:ext>
                </a:extLst>
              </a:tr>
              <a:tr h="13642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34.29%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82542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93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164592">
              <a:spcBef>
                <a:spcPts val="0"/>
              </a:spcBef>
              <a:buSzPct val="90000"/>
            </a:pP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03648" y="2492896"/>
            <a:ext cx="1728192" cy="1440160"/>
          </a:xfrm>
        </p:spPr>
        <p:txBody>
          <a:bodyPr>
            <a:noAutofit/>
          </a:bodyPr>
          <a:lstStyle/>
          <a:p>
            <a:r>
              <a:rPr lang="en-US" altLang="zh-CN" sz="96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96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3"/>
          <p:cNvCxnSpPr/>
          <p:nvPr/>
        </p:nvCxnSpPr>
        <p:spPr>
          <a:xfrm>
            <a:off x="3131840" y="2780928"/>
            <a:ext cx="6996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4"/>
          <p:cNvCxnSpPr/>
          <p:nvPr/>
        </p:nvCxnSpPr>
        <p:spPr>
          <a:xfrm>
            <a:off x="3131840" y="3645024"/>
            <a:ext cx="6996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3006830"/>
            <a:ext cx="685259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Pct val="90000"/>
              <a:buFont typeface="Wingdings" pitchFamily="2" charset="2"/>
              <a:buChar char="p"/>
            </a:pPr>
            <a:r>
              <a:rPr lang="en-US" altLang="zh-CN" sz="2800" b="1" dirty="0"/>
              <a:t>AI to Stocks Trading</a:t>
            </a:r>
            <a:endParaRPr lang="en-US" altLang="zh-CN" sz="28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24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Work in Progress (tbc) …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5" name="Picture 4" descr="A picture containing indoor, toy, stuffed, object&#10;&#10;Description automatically generated">
            <a:extLst>
              <a:ext uri="{FF2B5EF4-FFF2-40B4-BE49-F238E27FC236}">
                <a16:creationId xmlns:a16="http://schemas.microsoft.com/office/drawing/2014/main" id="{EA563264-E9B4-1C43-881D-14677D249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294182"/>
            <a:ext cx="6048672" cy="48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8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472" indent="-164592">
              <a:spcBef>
                <a:spcPts val="0"/>
              </a:spcBef>
              <a:buSzPct val="90000"/>
            </a:pP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03648" y="2492896"/>
            <a:ext cx="1728192" cy="1440160"/>
          </a:xfrm>
        </p:spPr>
        <p:txBody>
          <a:bodyPr>
            <a:noAutofit/>
          </a:bodyPr>
          <a:lstStyle/>
          <a:p>
            <a:r>
              <a:rPr lang="en-US" altLang="zh-CN" sz="96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96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3"/>
          <p:cNvCxnSpPr/>
          <p:nvPr/>
        </p:nvCxnSpPr>
        <p:spPr>
          <a:xfrm>
            <a:off x="3131840" y="2780928"/>
            <a:ext cx="6996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4"/>
          <p:cNvCxnSpPr/>
          <p:nvPr/>
        </p:nvCxnSpPr>
        <p:spPr>
          <a:xfrm>
            <a:off x="3131840" y="3645024"/>
            <a:ext cx="6996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3006830"/>
            <a:ext cx="685259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Pct val="90000"/>
              <a:buFont typeface="Wingdings" pitchFamily="2" charset="2"/>
              <a:buChar char="p"/>
            </a:pPr>
            <a:r>
              <a:rPr lang="en-US" altLang="zh-CN" sz="2800" b="1" dirty="0"/>
              <a:t>Candlesticks Fundamentals</a:t>
            </a:r>
            <a:endParaRPr lang="en-US" altLang="zh-CN" sz="28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15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General Form of Candlestick (Stocks Movement)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itchFamily="2" charset="-122"/>
              </a:rPr>
              <a:t>The general form of a candlestick is composed of a body, and two wicks at each end of the body.</a:t>
            </a:r>
            <a:endParaRPr lang="en-US" altLang="zh-CN" sz="1600" dirty="0">
              <a:ea typeface="宋体" pitchFamily="2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F9E1F0-01E1-0E46-8EFE-D1EFAF92ACD6}"/>
              </a:ext>
            </a:extLst>
          </p:cNvPr>
          <p:cNvGrpSpPr/>
          <p:nvPr/>
        </p:nvGrpSpPr>
        <p:grpSpPr>
          <a:xfrm>
            <a:off x="3404197" y="1792351"/>
            <a:ext cx="5311595" cy="4360985"/>
            <a:chOff x="2520925" y="1348154"/>
            <a:chExt cx="5311595" cy="43609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E39F83-4C17-424E-BFFC-1328EF3009A1}"/>
                </a:ext>
              </a:extLst>
            </p:cNvPr>
            <p:cNvSpPr/>
            <p:nvPr/>
          </p:nvSpPr>
          <p:spPr>
            <a:xfrm>
              <a:off x="3577213" y="2321169"/>
              <a:ext cx="609600" cy="24032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0000"/>
                </a:highlight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11370F-B574-E94B-B29A-2939E39B8F24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3882013" y="1348154"/>
              <a:ext cx="0" cy="973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07A63A-17F8-7F46-B4FC-5B2CF1B7A299}"/>
                </a:ext>
              </a:extLst>
            </p:cNvPr>
            <p:cNvCxnSpPr/>
            <p:nvPr/>
          </p:nvCxnSpPr>
          <p:spPr>
            <a:xfrm flipV="1">
              <a:off x="3882013" y="4724400"/>
              <a:ext cx="0" cy="973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8D7C05-E179-4645-B012-CCA42297E39C}"/>
                </a:ext>
              </a:extLst>
            </p:cNvPr>
            <p:cNvSpPr/>
            <p:nvPr/>
          </p:nvSpPr>
          <p:spPr>
            <a:xfrm>
              <a:off x="6050575" y="2332893"/>
              <a:ext cx="609600" cy="240323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5C1403A-35AE-F146-AF4A-6065B5047DC6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6355375" y="1359878"/>
              <a:ext cx="0" cy="973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1B0AAF-7638-5D4F-B400-174AC3404366}"/>
                </a:ext>
              </a:extLst>
            </p:cNvPr>
            <p:cNvCxnSpPr/>
            <p:nvPr/>
          </p:nvCxnSpPr>
          <p:spPr>
            <a:xfrm flipV="1">
              <a:off x="6380496" y="4736124"/>
              <a:ext cx="0" cy="973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36842E-F4C7-984E-B052-7F7EEB80B8C4}"/>
                </a:ext>
              </a:extLst>
            </p:cNvPr>
            <p:cNvSpPr txBox="1"/>
            <p:nvPr/>
          </p:nvSpPr>
          <p:spPr>
            <a:xfrm>
              <a:off x="2520925" y="232116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Open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A5C07-2289-F24C-B1AC-0E68CA3A4EC4}"/>
                </a:ext>
              </a:extLst>
            </p:cNvPr>
            <p:cNvSpPr txBox="1"/>
            <p:nvPr/>
          </p:nvSpPr>
          <p:spPr>
            <a:xfrm>
              <a:off x="6953753" y="427445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Open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039B05-A7DA-0545-A409-0405B51A3D0B}"/>
                </a:ext>
              </a:extLst>
            </p:cNvPr>
            <p:cNvSpPr txBox="1"/>
            <p:nvPr/>
          </p:nvSpPr>
          <p:spPr>
            <a:xfrm>
              <a:off x="2532147" y="4262735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Close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ED83F5-F3B8-E147-8AA5-3E04F4311DC1}"/>
                </a:ext>
              </a:extLst>
            </p:cNvPr>
            <p:cNvSpPr txBox="1"/>
            <p:nvPr/>
          </p:nvSpPr>
          <p:spPr>
            <a:xfrm>
              <a:off x="6964975" y="2332892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Close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9FDF8E-1209-4844-80F8-FC951F9DBE41}"/>
                </a:ext>
              </a:extLst>
            </p:cNvPr>
            <p:cNvSpPr txBox="1"/>
            <p:nvPr/>
          </p:nvSpPr>
          <p:spPr>
            <a:xfrm>
              <a:off x="4689192" y="3296557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Body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A7C18FA-500C-B442-8520-CB59033BDFFA}"/>
                </a:ext>
              </a:extLst>
            </p:cNvPr>
            <p:cNvCxnSpPr>
              <a:cxnSpLocks/>
              <a:stCxn id="19" idx="1"/>
              <a:endCxn id="9" idx="3"/>
            </p:cNvCxnSpPr>
            <p:nvPr/>
          </p:nvCxnSpPr>
          <p:spPr>
            <a:xfrm flipH="1" flipV="1">
              <a:off x="4186813" y="3522785"/>
              <a:ext cx="502379" cy="4605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98672D-CF8C-C64B-8CF4-D3DF60B9DFBB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5523075" y="3527390"/>
              <a:ext cx="527500" cy="7119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DA06A3-CC98-7842-9380-AE965E80F064}"/>
              </a:ext>
            </a:extLst>
          </p:cNvPr>
          <p:cNvSpPr txBox="1"/>
          <p:nvPr/>
        </p:nvSpPr>
        <p:spPr>
          <a:xfrm>
            <a:off x="5606928" y="179235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F0B505-6E27-DC46-A200-E6952E4BC1FA}"/>
              </a:ext>
            </a:extLst>
          </p:cNvPr>
          <p:cNvSpPr txBox="1"/>
          <p:nvPr/>
        </p:nvSpPr>
        <p:spPr>
          <a:xfrm>
            <a:off x="5747286" y="5703639"/>
            <a:ext cx="70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27C827-4F78-A04E-BA0B-28436F2F7E3C}"/>
              </a:ext>
            </a:extLst>
          </p:cNvPr>
          <p:cNvSpPr txBox="1"/>
          <p:nvPr/>
        </p:nvSpPr>
        <p:spPr>
          <a:xfrm>
            <a:off x="5606928" y="1801847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B7C47B-D8BC-1440-A1CC-A1E89D616306}"/>
              </a:ext>
            </a:extLst>
          </p:cNvPr>
          <p:cNvSpPr txBox="1"/>
          <p:nvPr/>
        </p:nvSpPr>
        <p:spPr>
          <a:xfrm>
            <a:off x="2777695" y="3735185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Bearish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CBB16-A12E-C44C-AEE9-6AC0946057C6}"/>
              </a:ext>
            </a:extLst>
          </p:cNvPr>
          <p:cNvSpPr txBox="1"/>
          <p:nvPr/>
        </p:nvSpPr>
        <p:spPr>
          <a:xfrm>
            <a:off x="8276408" y="3747872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Bullish</a:t>
            </a:r>
          </a:p>
        </p:txBody>
      </p:sp>
    </p:spTree>
    <p:extLst>
      <p:ext uri="{BB962C8B-B14F-4D97-AF65-F5344CB8AC3E}">
        <p14:creationId xmlns:p14="http://schemas.microsoft.com/office/powerpoint/2010/main" val="16107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Support &amp; Resistance Levels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dirty="0">
              <a:ea typeface="宋体" pitchFamily="2" charset="-122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37BE2E2-3EFA-984A-97D8-3B5D930AC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18" y="1025210"/>
            <a:ext cx="9480964" cy="548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253FD-707A-4C4B-9A58-CDF5CCCBDC90}"/>
              </a:ext>
            </a:extLst>
          </p:cNvPr>
          <p:cNvSpPr txBox="1"/>
          <p:nvPr/>
        </p:nvSpPr>
        <p:spPr>
          <a:xfrm>
            <a:off x="2063552" y="429309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5CFBC-B226-DC48-B992-07B69BA42B2C}"/>
              </a:ext>
            </a:extLst>
          </p:cNvPr>
          <p:cNvSpPr txBox="1"/>
          <p:nvPr/>
        </p:nvSpPr>
        <p:spPr>
          <a:xfrm>
            <a:off x="1945634" y="3059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Resistance</a:t>
            </a:r>
          </a:p>
        </p:txBody>
      </p:sp>
    </p:spTree>
    <p:extLst>
      <p:ext uri="{BB962C8B-B14F-4D97-AF65-F5344CB8AC3E}">
        <p14:creationId xmlns:p14="http://schemas.microsoft.com/office/powerpoint/2010/main" val="3622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Types of Candlesticks used in Single Candlesticks Trading Strategies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65D0D64-CD8E-E44E-AD7F-297EC710C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62129"/>
            <a:ext cx="5384800" cy="5164036"/>
          </a:xfrm>
        </p:spPr>
        <p:txBody>
          <a:bodyPr>
            <a:normAutofit/>
          </a:bodyPr>
          <a:lstStyle/>
          <a:p>
            <a:r>
              <a:rPr lang="en-US" sz="2400" dirty="0"/>
              <a:t>Belt Hold</a:t>
            </a:r>
          </a:p>
          <a:p>
            <a:r>
              <a:rPr lang="en-US" sz="2400" dirty="0"/>
              <a:t>Hammer</a:t>
            </a:r>
          </a:p>
          <a:p>
            <a:r>
              <a:rPr lang="en-US" sz="2400" dirty="0"/>
              <a:t>Hanging Man</a:t>
            </a:r>
          </a:p>
          <a:p>
            <a:r>
              <a:rPr lang="en-US" sz="2400" dirty="0"/>
              <a:t>Reverse Hammer</a:t>
            </a:r>
          </a:p>
          <a:p>
            <a:r>
              <a:rPr lang="en-US" sz="2400" dirty="0"/>
              <a:t>Shooting Star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24347D5-9303-FB48-AB80-1152DE61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962129"/>
            <a:ext cx="5384800" cy="5164036"/>
          </a:xfrm>
        </p:spPr>
        <p:txBody>
          <a:bodyPr>
            <a:normAutofit/>
          </a:bodyPr>
          <a:lstStyle/>
          <a:p>
            <a:r>
              <a:rPr lang="en-US" sz="2400" dirty="0" err="1"/>
              <a:t>Marubozu</a:t>
            </a:r>
            <a:endParaRPr lang="en-US" sz="2400" dirty="0"/>
          </a:p>
          <a:p>
            <a:r>
              <a:rPr lang="en-US" sz="2400" dirty="0" err="1"/>
              <a:t>Doji</a:t>
            </a:r>
            <a:endParaRPr lang="en-US" sz="2400" dirty="0"/>
          </a:p>
          <a:p>
            <a:r>
              <a:rPr lang="en-US" sz="2400" dirty="0"/>
              <a:t>Spinning Top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14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Types of Candlesticks Patterns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dirty="0">
              <a:ea typeface="宋体" pitchFamily="2" charset="-122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2A60149-0706-C44F-99C9-6219372BE455}"/>
              </a:ext>
            </a:extLst>
          </p:cNvPr>
          <p:cNvGrpSpPr/>
          <p:nvPr/>
        </p:nvGrpSpPr>
        <p:grpSpPr>
          <a:xfrm>
            <a:off x="1271464" y="908720"/>
            <a:ext cx="9337878" cy="5371418"/>
            <a:chOff x="700204" y="1019017"/>
            <a:chExt cx="9337878" cy="53714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43D603-7DC4-BD44-88D5-8C3F3D798619}"/>
                </a:ext>
              </a:extLst>
            </p:cNvPr>
            <p:cNvGrpSpPr/>
            <p:nvPr/>
          </p:nvGrpSpPr>
          <p:grpSpPr>
            <a:xfrm>
              <a:off x="700204" y="2195164"/>
              <a:ext cx="3431544" cy="2551702"/>
              <a:chOff x="1517860" y="543339"/>
              <a:chExt cx="4700220" cy="288566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DB8A759-552C-D043-94A9-EF69FED16E7A}"/>
                  </a:ext>
                </a:extLst>
              </p:cNvPr>
              <p:cNvGrpSpPr/>
              <p:nvPr/>
            </p:nvGrpSpPr>
            <p:grpSpPr>
              <a:xfrm>
                <a:off x="1517860" y="587829"/>
                <a:ext cx="2009112" cy="2841171"/>
                <a:chOff x="1517859" y="542441"/>
                <a:chExt cx="4139022" cy="506705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C9C15AE-619D-C84D-9BA7-DEF03B153F7F}"/>
                    </a:ext>
                  </a:extLst>
                </p:cNvPr>
                <p:cNvSpPr/>
                <p:nvPr/>
              </p:nvSpPr>
              <p:spPr>
                <a:xfrm>
                  <a:off x="3803859" y="3206261"/>
                  <a:ext cx="609600" cy="240323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D37AE26-0CD1-1849-B087-29FC25EDB0EE}"/>
                    </a:ext>
                  </a:extLst>
                </p:cNvPr>
                <p:cNvCxnSpPr>
                  <a:cxnSpLocks/>
                  <a:stCxn id="18" idx="0"/>
                </p:cNvCxnSpPr>
                <p:nvPr/>
              </p:nvCxnSpPr>
              <p:spPr>
                <a:xfrm flipV="1">
                  <a:off x="4108659" y="2233246"/>
                  <a:ext cx="0" cy="97301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1168EE7-422E-6647-BAD1-937516888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17859" y="1074182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B698538-6240-2B4E-81B5-990723BED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98679" y="1645036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5122A11-0F11-BD4C-B512-7AB047DB2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4001" y="2233246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F715746-6BF7-6843-BA19-5E7FAC68B75E}"/>
                    </a:ext>
                  </a:extLst>
                </p:cNvPr>
                <p:cNvCxnSpPr/>
                <p:nvPr/>
              </p:nvCxnSpPr>
              <p:spPr>
                <a:xfrm>
                  <a:off x="1517859" y="542441"/>
                  <a:ext cx="1746142" cy="1410345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88536FF-8E28-1142-8167-2F464CE155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2502" y="1074182"/>
                  <a:ext cx="894379" cy="878604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9090EF5-BB33-A74C-9317-0CD3744A142C}"/>
                  </a:ext>
                </a:extLst>
              </p:cNvPr>
              <p:cNvGrpSpPr/>
              <p:nvPr/>
            </p:nvGrpSpPr>
            <p:grpSpPr>
              <a:xfrm>
                <a:off x="4254356" y="543339"/>
                <a:ext cx="1963724" cy="2801487"/>
                <a:chOff x="7071418" y="1032940"/>
                <a:chExt cx="3916880" cy="525972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3FC5609-1FAA-184D-8F3C-266564B6DB99}"/>
                    </a:ext>
                  </a:extLst>
                </p:cNvPr>
                <p:cNvSpPr/>
                <p:nvPr/>
              </p:nvSpPr>
              <p:spPr>
                <a:xfrm>
                  <a:off x="9404243" y="1409157"/>
                  <a:ext cx="609600" cy="240323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67641D7-CF3B-8B42-8FB4-5E1498FBCB06}"/>
                    </a:ext>
                  </a:extLst>
                </p:cNvPr>
                <p:cNvCxnSpPr/>
                <p:nvPr/>
              </p:nvCxnSpPr>
              <p:spPr>
                <a:xfrm flipV="1">
                  <a:off x="9734164" y="3812388"/>
                  <a:ext cx="0" cy="97301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E94FCFE-15AF-AC4E-A4C3-9D3BE76A0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25310" y="2400949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AF99572-D2C6-2443-8036-663C6B19D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1418" y="3554457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63E3BB1-E6F9-9D41-9622-1D9C2399F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83235" y="2929792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BEDED90D-9D2A-6745-B4CF-51DA94CA3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1418" y="1513484"/>
                  <a:ext cx="1823634" cy="159836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FAE0573-DBC5-9E45-8ADA-DB594ED76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1668" y="1032940"/>
                  <a:ext cx="876630" cy="91984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682B2AC-DB64-A74E-9971-342EA9C8E855}"/>
                </a:ext>
              </a:extLst>
            </p:cNvPr>
            <p:cNvGrpSpPr/>
            <p:nvPr/>
          </p:nvGrpSpPr>
          <p:grpSpPr>
            <a:xfrm>
              <a:off x="4669864" y="1049093"/>
              <a:ext cx="2195174" cy="2180027"/>
              <a:chOff x="1517860" y="542441"/>
              <a:chExt cx="4016738" cy="261269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0E7A6EF-2DBE-9947-8A2D-372A5B268725}"/>
                  </a:ext>
                </a:extLst>
              </p:cNvPr>
              <p:cNvGrpSpPr/>
              <p:nvPr/>
            </p:nvGrpSpPr>
            <p:grpSpPr>
              <a:xfrm>
                <a:off x="1517860" y="542441"/>
                <a:ext cx="1690538" cy="2612691"/>
                <a:chOff x="1517860" y="542441"/>
                <a:chExt cx="1690538" cy="261269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6DE0EAC-78F0-CD4B-8B23-57B5663EB691}"/>
                    </a:ext>
                  </a:extLst>
                </p:cNvPr>
                <p:cNvSpPr/>
                <p:nvPr/>
              </p:nvSpPr>
              <p:spPr>
                <a:xfrm>
                  <a:off x="2537541" y="1915970"/>
                  <a:ext cx="271915" cy="31253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7815708-E139-BA42-B606-2BC7C0C3D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73498" y="2228504"/>
                  <a:ext cx="0" cy="92662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F7FE473-0BF7-C445-983D-76D6BF344C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17860" y="816619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550D856-2D1F-0A48-8624-62D2784E9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0754" y="1110965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A61C3E2-660E-2D4F-BA57-97DE4C795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6735" y="1414260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9981A9F8-99F0-8D41-98EE-0D12E20DA302}"/>
                    </a:ext>
                  </a:extLst>
                </p:cNvPr>
                <p:cNvCxnSpPr/>
                <p:nvPr/>
              </p:nvCxnSpPr>
              <p:spPr>
                <a:xfrm>
                  <a:off x="1517860" y="542441"/>
                  <a:ext cx="778875" cy="727207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57749802-89E5-A344-958A-9ED39D6EB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9456" y="1326327"/>
                  <a:ext cx="398942" cy="453029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6788CE2-4A77-AD42-A775-EADAD8D34491}"/>
                  </a:ext>
                </a:extLst>
              </p:cNvPr>
              <p:cNvGrpSpPr/>
              <p:nvPr/>
            </p:nvGrpSpPr>
            <p:grpSpPr>
              <a:xfrm>
                <a:off x="3844060" y="542441"/>
                <a:ext cx="1690538" cy="2612691"/>
                <a:chOff x="1517860" y="542441"/>
                <a:chExt cx="1690538" cy="261269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44D922B-D4A5-634E-B704-F2D05F8B6389}"/>
                    </a:ext>
                  </a:extLst>
                </p:cNvPr>
                <p:cNvSpPr/>
                <p:nvPr/>
              </p:nvSpPr>
              <p:spPr>
                <a:xfrm>
                  <a:off x="2537541" y="1915970"/>
                  <a:ext cx="271915" cy="3125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06E7708-D024-EB46-8504-EDF1B712FB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73498" y="2228504"/>
                  <a:ext cx="0" cy="92662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AB7BA18-9452-E848-8F0C-94EA34609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17860" y="816619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CB1B1B3-96CB-9846-983A-C13790A33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0754" y="1110965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0F120A6-9689-BB4F-8043-AA5FAD1D0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6735" y="1414260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0E43D0D-53C3-8A4D-96B6-A453C744FF6D}"/>
                    </a:ext>
                  </a:extLst>
                </p:cNvPr>
                <p:cNvCxnSpPr/>
                <p:nvPr/>
              </p:nvCxnSpPr>
              <p:spPr>
                <a:xfrm>
                  <a:off x="1517860" y="542441"/>
                  <a:ext cx="778875" cy="727207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5250BB4-A7D6-3643-B53D-8A21406FF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9456" y="1326327"/>
                  <a:ext cx="398942" cy="453029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65A7A17-2C16-9C40-B060-9D0568D2584E}"/>
                </a:ext>
              </a:extLst>
            </p:cNvPr>
            <p:cNvGrpSpPr/>
            <p:nvPr/>
          </p:nvGrpSpPr>
          <p:grpSpPr>
            <a:xfrm>
              <a:off x="4669865" y="3940810"/>
              <a:ext cx="2195156" cy="2008470"/>
              <a:chOff x="1517860" y="3548743"/>
              <a:chExt cx="4092938" cy="27590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C22E7A9-C4D9-3A4A-8784-A0907382ABA0}"/>
                  </a:ext>
                </a:extLst>
              </p:cNvPr>
              <p:cNvGrpSpPr/>
              <p:nvPr/>
            </p:nvGrpSpPr>
            <p:grpSpPr>
              <a:xfrm>
                <a:off x="1517860" y="3548743"/>
                <a:ext cx="1769626" cy="2759000"/>
                <a:chOff x="7071418" y="1032940"/>
                <a:chExt cx="3916880" cy="5259723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3181FE1-3854-7A47-8605-29A1FD824D3A}"/>
                    </a:ext>
                  </a:extLst>
                </p:cNvPr>
                <p:cNvSpPr/>
                <p:nvPr/>
              </p:nvSpPr>
              <p:spPr>
                <a:xfrm>
                  <a:off x="9404243" y="1409158"/>
                  <a:ext cx="609600" cy="59581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5D6BD9-FC12-044C-929D-8EEE535B197D}"/>
                    </a:ext>
                  </a:extLst>
                </p:cNvPr>
                <p:cNvCxnSpPr>
                  <a:cxnSpLocks/>
                  <a:endCxn id="52" idx="2"/>
                </p:cNvCxnSpPr>
                <p:nvPr/>
              </p:nvCxnSpPr>
              <p:spPr>
                <a:xfrm flipH="1" flipV="1">
                  <a:off x="9709042" y="2004969"/>
                  <a:ext cx="25120" cy="236910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6470774-2F05-CC42-8A01-DA444FA656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25310" y="2400949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6ED8211-E61F-FB45-BBE8-F1B6597A7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1418" y="3554457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15E90D2-E86D-6340-9A61-FE8D6A80D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83235" y="2929792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5AFF9567-B673-8C46-93C9-03E5C014A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1418" y="1513484"/>
                  <a:ext cx="1823634" cy="159836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345E3A6F-9AC2-CF4C-B1D8-22C394D7E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1668" y="1032940"/>
                  <a:ext cx="876630" cy="91984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096B01B-1359-E441-91D3-D1FDB5B4B080}"/>
                  </a:ext>
                </a:extLst>
              </p:cNvPr>
              <p:cNvGrpSpPr/>
              <p:nvPr/>
            </p:nvGrpSpPr>
            <p:grpSpPr>
              <a:xfrm>
                <a:off x="3841172" y="3548743"/>
                <a:ext cx="1769626" cy="2759000"/>
                <a:chOff x="7071418" y="1032940"/>
                <a:chExt cx="3916880" cy="525972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E513D3A-A2F1-A646-878C-58CCE97E0C5E}"/>
                    </a:ext>
                  </a:extLst>
                </p:cNvPr>
                <p:cNvSpPr/>
                <p:nvPr/>
              </p:nvSpPr>
              <p:spPr>
                <a:xfrm>
                  <a:off x="9404243" y="1409158"/>
                  <a:ext cx="609600" cy="59581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A772F33-4242-2142-8CD2-B611C7664BE9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H="1" flipV="1">
                  <a:off x="9709042" y="2004969"/>
                  <a:ext cx="25120" cy="236910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4AA99DA-52D3-3249-BFBA-B60DB921D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25310" y="2400949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D7053BE-E34F-354A-BC18-31F103017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1418" y="3554457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D7F9009-223C-B94B-82C5-2BDE1AE57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83235" y="2929792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2A308E88-B1C2-0644-A184-67DE4DB7E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1418" y="1513484"/>
                  <a:ext cx="1823634" cy="159836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E44CFB17-A450-F34C-9F7E-3AE62AB88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1668" y="1032940"/>
                  <a:ext cx="876630" cy="91984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E638831-16AA-DB47-8DB9-FD2EF69B68D0}"/>
                </a:ext>
              </a:extLst>
            </p:cNvPr>
            <p:cNvGrpSpPr/>
            <p:nvPr/>
          </p:nvGrpSpPr>
          <p:grpSpPr>
            <a:xfrm>
              <a:off x="7677528" y="1019017"/>
              <a:ext cx="2360554" cy="2210103"/>
              <a:chOff x="1517860" y="542441"/>
              <a:chExt cx="4016738" cy="2612691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B19A042-A502-E845-B96E-918A704F6EF7}"/>
                  </a:ext>
                </a:extLst>
              </p:cNvPr>
              <p:cNvGrpSpPr/>
              <p:nvPr/>
            </p:nvGrpSpPr>
            <p:grpSpPr>
              <a:xfrm>
                <a:off x="1517860" y="542441"/>
                <a:ext cx="1690538" cy="2612691"/>
                <a:chOff x="1517860" y="542441"/>
                <a:chExt cx="1690538" cy="2612691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05EDEA69-E7C0-3740-B0B7-E899DFCDEB56}"/>
                    </a:ext>
                  </a:extLst>
                </p:cNvPr>
                <p:cNvSpPr/>
                <p:nvPr/>
              </p:nvSpPr>
              <p:spPr>
                <a:xfrm>
                  <a:off x="2537540" y="2842598"/>
                  <a:ext cx="271915" cy="31253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2E42839-AD88-0A4C-A8D0-F3DA6CB9F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73498" y="1923702"/>
                  <a:ext cx="0" cy="92662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667E347-2293-3A40-AFBE-A26F8E160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17860" y="816619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C6DFE5F-61D5-234A-81DF-E2FAF3F90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0754" y="1110965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7C763FD-7E06-0445-99E9-CD9CE7946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6735" y="1414260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7E0DE759-21B1-9745-87B9-B6357823C75B}"/>
                    </a:ext>
                  </a:extLst>
                </p:cNvPr>
                <p:cNvCxnSpPr/>
                <p:nvPr/>
              </p:nvCxnSpPr>
              <p:spPr>
                <a:xfrm>
                  <a:off x="1517860" y="542441"/>
                  <a:ext cx="778875" cy="727207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6AE83FB6-3C3C-8D49-9C09-14BD38F70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9456" y="1326327"/>
                  <a:ext cx="398942" cy="453029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FBC945E-ECC8-2342-8BF4-1644E6EA32D5}"/>
                  </a:ext>
                </a:extLst>
              </p:cNvPr>
              <p:cNvGrpSpPr/>
              <p:nvPr/>
            </p:nvGrpSpPr>
            <p:grpSpPr>
              <a:xfrm>
                <a:off x="3844060" y="542441"/>
                <a:ext cx="1690538" cy="2594375"/>
                <a:chOff x="1517860" y="542441"/>
                <a:chExt cx="1690538" cy="2594375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D0A1B6E-4987-B648-83DD-D26B4C6818FF}"/>
                    </a:ext>
                  </a:extLst>
                </p:cNvPr>
                <p:cNvSpPr/>
                <p:nvPr/>
              </p:nvSpPr>
              <p:spPr>
                <a:xfrm>
                  <a:off x="2537541" y="2824282"/>
                  <a:ext cx="271915" cy="3125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0BC93B7-4143-0642-8D78-507C0677A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73498" y="1912817"/>
                  <a:ext cx="0" cy="92662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EA77A03-F7AB-394C-89CB-093D14535A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17860" y="816619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7FC49D9-ED8C-DC49-BA24-2BE5F4E49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0754" y="1110965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B3E670C-ECF4-4145-AF87-D0DE2F995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6735" y="1414260"/>
                  <a:ext cx="0" cy="1411884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419AD90C-9A16-0C4D-8F5D-8EF94A0809A7}"/>
                    </a:ext>
                  </a:extLst>
                </p:cNvPr>
                <p:cNvCxnSpPr/>
                <p:nvPr/>
              </p:nvCxnSpPr>
              <p:spPr>
                <a:xfrm>
                  <a:off x="1517860" y="542441"/>
                  <a:ext cx="778875" cy="727207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3C9C8B69-CDA5-7741-A3F9-155E98369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9456" y="1326327"/>
                  <a:ext cx="398942" cy="453029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853DE15-89D9-2D40-BAD5-AD0316058731}"/>
                </a:ext>
              </a:extLst>
            </p:cNvPr>
            <p:cNvGrpSpPr/>
            <p:nvPr/>
          </p:nvGrpSpPr>
          <p:grpSpPr>
            <a:xfrm>
              <a:off x="7670181" y="3819760"/>
              <a:ext cx="2294852" cy="2129520"/>
              <a:chOff x="1517860" y="3548743"/>
              <a:chExt cx="4092938" cy="275900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AB42174-9429-8D48-B741-EE9B1A1928C9}"/>
                  </a:ext>
                </a:extLst>
              </p:cNvPr>
              <p:cNvGrpSpPr/>
              <p:nvPr/>
            </p:nvGrpSpPr>
            <p:grpSpPr>
              <a:xfrm>
                <a:off x="1517860" y="3548743"/>
                <a:ext cx="1769626" cy="2759000"/>
                <a:chOff x="7071418" y="1032940"/>
                <a:chExt cx="3916880" cy="5259723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DCC1376B-07BD-6543-86F8-EEB121D59A6F}"/>
                    </a:ext>
                  </a:extLst>
                </p:cNvPr>
                <p:cNvSpPr/>
                <p:nvPr/>
              </p:nvSpPr>
              <p:spPr>
                <a:xfrm>
                  <a:off x="9404243" y="4231477"/>
                  <a:ext cx="609600" cy="59581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AD4F843-716C-0341-A2FF-C54EE8FB9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09042" y="1901183"/>
                  <a:ext cx="25120" cy="236910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38E4E39-A9A2-CD4D-8E9B-9913883B0A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25310" y="2400949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F6FDC49A-AF4D-8A4A-BE23-F3E029156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1418" y="3554457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4E73B30B-FDDF-C544-AA91-1DA6DDF0D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83235" y="2929792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A8C7773E-70FE-5645-964D-A49706817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1418" y="1513484"/>
                  <a:ext cx="1823634" cy="159836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200FAFF2-C83C-DF4A-B568-D9BA17A9E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1668" y="1032940"/>
                  <a:ext cx="876630" cy="91984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279DB04-FFA7-5549-82C7-2687769F0BC0}"/>
                  </a:ext>
                </a:extLst>
              </p:cNvPr>
              <p:cNvGrpSpPr/>
              <p:nvPr/>
            </p:nvGrpSpPr>
            <p:grpSpPr>
              <a:xfrm>
                <a:off x="3841172" y="3548743"/>
                <a:ext cx="1769626" cy="2759000"/>
                <a:chOff x="7071418" y="1032940"/>
                <a:chExt cx="3916880" cy="5259723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3ECDED8-56ED-B34A-9560-D9A0FA5E9DFA}"/>
                    </a:ext>
                  </a:extLst>
                </p:cNvPr>
                <p:cNvSpPr/>
                <p:nvPr/>
              </p:nvSpPr>
              <p:spPr>
                <a:xfrm>
                  <a:off x="9404243" y="4189987"/>
                  <a:ext cx="609600" cy="59581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7DDD3136-4EB1-6441-A800-8FEDE6B95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09042" y="1838949"/>
                  <a:ext cx="25120" cy="236910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39887504-F217-544D-92D7-1C4DD90CA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25310" y="2400949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9D5C419-A122-7A40-8231-DC5724249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1418" y="3554457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1C9B407-8AAD-1047-A977-52479AE67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83235" y="2929792"/>
                  <a:ext cx="0" cy="2738206"/>
                </a:xfrm>
                <a:prstGeom prst="line">
                  <a:avLst/>
                </a:prstGeom>
                <a:ln w="508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3E214AD1-D250-2548-8A8E-8952A56F4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1418" y="1513484"/>
                  <a:ext cx="1823634" cy="159836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7BB7D45-856F-B346-9D0B-2DDC0DD7D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1668" y="1032940"/>
                  <a:ext cx="876630" cy="919846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04B1C4-B1D9-DF48-8059-46476A80A0E3}"/>
                </a:ext>
              </a:extLst>
            </p:cNvPr>
            <p:cNvSpPr txBox="1"/>
            <p:nvPr/>
          </p:nvSpPr>
          <p:spPr>
            <a:xfrm>
              <a:off x="1577892" y="4861034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Belt Hold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971E060-C08D-5D45-9DB6-C289F498D466}"/>
                </a:ext>
              </a:extLst>
            </p:cNvPr>
            <p:cNvSpPr txBox="1"/>
            <p:nvPr/>
          </p:nvSpPr>
          <p:spPr>
            <a:xfrm>
              <a:off x="5094850" y="3364658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Hammer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9FD9B85-0A7B-5445-B551-683B79709D97}"/>
                </a:ext>
              </a:extLst>
            </p:cNvPr>
            <p:cNvSpPr txBox="1"/>
            <p:nvPr/>
          </p:nvSpPr>
          <p:spPr>
            <a:xfrm>
              <a:off x="4890807" y="6021103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Hanging Man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FAAE63B-ACDF-6D4A-8850-CE7151034A12}"/>
                </a:ext>
              </a:extLst>
            </p:cNvPr>
            <p:cNvSpPr txBox="1"/>
            <p:nvPr/>
          </p:nvSpPr>
          <p:spPr>
            <a:xfrm>
              <a:off x="7899934" y="3385390"/>
              <a:ext cx="1818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Reverse Hammer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3D9FE81-7B57-8149-9F27-4D239617B419}"/>
                </a:ext>
              </a:extLst>
            </p:cNvPr>
            <p:cNvSpPr txBox="1"/>
            <p:nvPr/>
          </p:nvSpPr>
          <p:spPr>
            <a:xfrm>
              <a:off x="7899934" y="6021103"/>
              <a:ext cx="1468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Shooting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72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How to Classify this Specific Group of Patterns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itchFamily="2" charset="-122"/>
              </a:rPr>
              <a:t>They are not </a:t>
            </a:r>
            <a:r>
              <a:rPr lang="en-US" altLang="zh-CN" sz="2000" dirty="0" err="1">
                <a:ea typeface="宋体" pitchFamily="2" charset="-122"/>
              </a:rPr>
              <a:t>Marubozu</a:t>
            </a:r>
            <a:r>
              <a:rPr lang="en-US" altLang="zh-CN" sz="2000" dirty="0">
                <a:ea typeface="宋体" pitchFamily="2" charset="-122"/>
              </a:rPr>
              <a:t> pattern</a:t>
            </a:r>
          </a:p>
          <a:p>
            <a:r>
              <a:rPr lang="en-US" altLang="zh-CN" sz="2000" dirty="0">
                <a:ea typeface="宋体" pitchFamily="2" charset="-122"/>
              </a:rPr>
              <a:t>One and only one wick missing from the body of the pattern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For a bullish candlestick, the top wick is missing (High == Close)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For a bullish candlestick, the bottom wick is missing (Low == Open)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For a bearish candlestick, the top wick is missing (High == Open)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For a bearish candlestick, the bottom wick is missing (Low == Open)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itchFamily="2" charset="-122"/>
              </a:rPr>
              <a:t>Note: </a:t>
            </a:r>
            <a:r>
              <a:rPr lang="en-US" altLang="zh-CN" sz="2000" dirty="0" err="1">
                <a:ea typeface="宋体" pitchFamily="2" charset="-122"/>
              </a:rPr>
              <a:t>Marubozu</a:t>
            </a:r>
            <a:r>
              <a:rPr lang="en-US" altLang="zh-CN" sz="2000" dirty="0">
                <a:ea typeface="宋体" pitchFamily="2" charset="-122"/>
              </a:rPr>
              <a:t> pattern: (High – Low) == Abs(Open – Close)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06FFC3-5343-E34A-9D34-298414C7C64B}"/>
              </a:ext>
            </a:extLst>
          </p:cNvPr>
          <p:cNvGrpSpPr/>
          <p:nvPr/>
        </p:nvGrpSpPr>
        <p:grpSpPr>
          <a:xfrm>
            <a:off x="7248128" y="4365105"/>
            <a:ext cx="2160240" cy="1440159"/>
            <a:chOff x="4914280" y="3861048"/>
            <a:chExt cx="2160240" cy="14401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301B86-67D1-5746-A136-12E0443ABB8F}"/>
                </a:ext>
              </a:extLst>
            </p:cNvPr>
            <p:cNvGrpSpPr/>
            <p:nvPr/>
          </p:nvGrpSpPr>
          <p:grpSpPr>
            <a:xfrm>
              <a:off x="4914280" y="3861048"/>
              <a:ext cx="2160240" cy="1440159"/>
              <a:chOff x="4210259" y="2221522"/>
              <a:chExt cx="3082962" cy="241495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337177-2F44-214A-89E2-E3446D341DF1}"/>
                  </a:ext>
                </a:extLst>
              </p:cNvPr>
              <p:cNvSpPr/>
              <p:nvPr/>
            </p:nvSpPr>
            <p:spPr>
              <a:xfrm>
                <a:off x="4210259" y="2221522"/>
                <a:ext cx="609600" cy="240323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46A684-5582-DA46-9733-DC12ABF7A671}"/>
                  </a:ext>
                </a:extLst>
              </p:cNvPr>
              <p:cNvSpPr/>
              <p:nvPr/>
            </p:nvSpPr>
            <p:spPr>
              <a:xfrm>
                <a:off x="6683621" y="2233246"/>
                <a:ext cx="609600" cy="24032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C6D14A-B647-C54F-8562-103207DD6D68}"/>
                </a:ext>
              </a:extLst>
            </p:cNvPr>
            <p:cNvSpPr txBox="1"/>
            <p:nvPr/>
          </p:nvSpPr>
          <p:spPr>
            <a:xfrm>
              <a:off x="5412510" y="4254465"/>
              <a:ext cx="1163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Marubozu</a:t>
              </a:r>
              <a:endParaRPr lang="en-US" b="1" dirty="0"/>
            </a:p>
            <a:p>
              <a:pPr algn="ctr"/>
              <a:r>
                <a:rPr lang="en-US" b="1" dirty="0"/>
                <a:t>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14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55" y="290392"/>
            <a:ext cx="10441160" cy="671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Other Parameters used in Moving Averages Analysis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7408" y="1052736"/>
            <a:ext cx="10585175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Exponential Moving Average (EMA): EMA(5), EMA(10), EMA(20), EMA(30), EMA(50), EMA(100), EMA(200)</a:t>
            </a:r>
          </a:p>
          <a:p>
            <a:r>
              <a:rPr lang="en-US" altLang="zh-CN" sz="2000" dirty="0"/>
              <a:t>Simple Moving Average (SMA): SMA(5), SMA(10), SMA(20), SMA(30), SMA(50), SMA(100), SMA(200)</a:t>
            </a:r>
          </a:p>
          <a:p>
            <a:r>
              <a:rPr lang="en-US" altLang="zh-CN" sz="2000" dirty="0">
                <a:ea typeface="宋体" pitchFamily="2" charset="-122"/>
              </a:rPr>
              <a:t>Movement Average Convergence Divergence (MACD)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08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29616</TotalTime>
  <Words>867</Words>
  <Application>Microsoft Macintosh PowerPoint</Application>
  <PresentationFormat>Widescreen</PresentationFormat>
  <Paragraphs>372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微软雅黑</vt:lpstr>
      <vt:lpstr>宋体</vt:lpstr>
      <vt:lpstr>Arial</vt:lpstr>
      <vt:lpstr>Arial Black</vt:lpstr>
      <vt:lpstr>Calibri</vt:lpstr>
      <vt:lpstr>Cambria Math</vt:lpstr>
      <vt:lpstr>Wingdings</vt:lpstr>
      <vt:lpstr>Office 主题</vt:lpstr>
      <vt:lpstr>Worksheet</vt:lpstr>
      <vt:lpstr>Microsoft Excel Worksheet</vt:lpstr>
      <vt:lpstr>PowerPoint Presentation</vt:lpstr>
      <vt:lpstr>PowerPoint Presentation</vt:lpstr>
      <vt:lpstr>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Sylvia</dc:creator>
  <cp:keywords/>
  <dc:description/>
  <cp:lastModifiedBy>Vanban Wu</cp:lastModifiedBy>
  <cp:revision>697</cp:revision>
  <dcterms:created xsi:type="dcterms:W3CDTF">2016-05-05T06:05:04Z</dcterms:created>
  <dcterms:modified xsi:type="dcterms:W3CDTF">2019-09-11T20:31:52Z</dcterms:modified>
  <cp:category/>
</cp:coreProperties>
</file>