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6" r:id="rId2"/>
    <p:sldId id="467" r:id="rId3"/>
    <p:sldId id="424" r:id="rId4"/>
    <p:sldId id="453" r:id="rId5"/>
    <p:sldId id="454" r:id="rId6"/>
    <p:sldId id="468" r:id="rId7"/>
    <p:sldId id="475" r:id="rId8"/>
    <p:sldId id="469" r:id="rId9"/>
    <p:sldId id="470" r:id="rId10"/>
    <p:sldId id="471" r:id="rId11"/>
    <p:sldId id="472" r:id="rId12"/>
    <p:sldId id="473" r:id="rId13"/>
    <p:sldId id="462" r:id="rId14"/>
    <p:sldId id="476" r:id="rId15"/>
    <p:sldId id="477" r:id="rId16"/>
    <p:sldId id="452" r:id="rId17"/>
    <p:sldId id="480" r:id="rId18"/>
    <p:sldId id="481" r:id="rId19"/>
    <p:sldId id="451" r:id="rId20"/>
    <p:sldId id="482" r:id="rId21"/>
    <p:sldId id="483" r:id="rId22"/>
    <p:sldId id="488" r:id="rId23"/>
    <p:sldId id="489" r:id="rId24"/>
    <p:sldId id="485" r:id="rId25"/>
    <p:sldId id="487" r:id="rId26"/>
    <p:sldId id="466" r:id="rId27"/>
    <p:sldId id="484" r:id="rId28"/>
    <p:sldId id="42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89" autoAdjust="0"/>
  </p:normalViewPr>
  <p:slideViewPr>
    <p:cSldViewPr>
      <p:cViewPr varScale="1">
        <p:scale>
          <a:sx n="65" d="100"/>
          <a:sy n="65" d="100"/>
        </p:scale>
        <p:origin x="-7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02BBC-8AE3-428D-AC61-13B117E75621}" type="datetimeFigureOut">
              <a:rPr lang="en-US" smtClean="0"/>
              <a:t>4/25/16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7D84F-EE2B-4B82-89FD-16695E42F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3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CACE-6926-43B6-BC7A-81126D82C288}" type="datetime1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1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CEF3-43B7-4EB7-A897-1FD475424844}" type="datetime1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7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DEB1-1FC5-4979-B0F9-459170FA9164}" type="datetime1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4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2CC6A-C47A-4C2E-B3A7-F2B9B7E5FC3A}" type="datetime1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7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EEC4-BB0A-4C67-A37A-FE9456A8BB64}" type="datetime1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2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96EE-C0DE-48F8-B959-A2096B551885}" type="datetime1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BB04-1AB4-42B3-A74C-331B9BAFA4DB}" type="datetime1">
              <a:rPr lang="en-US" smtClean="0"/>
              <a:t>4/25/16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745F-6DDF-428B-AC9F-AF47244B7FD5}" type="datetime1">
              <a:rPr lang="en-US" smtClean="0"/>
              <a:t>4/25/16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5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2865-CDF3-41F1-B6C4-F631BBA07EA2}" type="datetime1">
              <a:rPr lang="en-US" smtClean="0"/>
              <a:t>4/25/16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5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8B57-4D35-42E4-8D60-70D3D393BD56}" type="datetime1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1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6A9B-70CC-41F3-921F-7B2A17DD5311}" type="datetime1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BF769-BED6-4867-9C36-8CC8C94B0485}" type="datetime1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7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Computer Science Department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Eastern Washington University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Yun Tian (Tony) Ph.D.</a:t>
            </a:r>
          </a:p>
          <a:p>
            <a:endParaRPr lang="en-US" dirty="0"/>
          </a:p>
        </p:txBody>
      </p:sp>
      <p:pic>
        <p:nvPicPr>
          <p:cNvPr id="7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540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57200" y="6125289"/>
            <a:ext cx="8229600" cy="246221"/>
            <a:chOff x="457200" y="6125289"/>
            <a:chExt cx="8229600" cy="246221"/>
          </a:xfrm>
        </p:grpSpPr>
        <p:sp>
          <p:nvSpPr>
            <p:cNvPr id="8" name="Rectangle 7"/>
            <p:cNvSpPr/>
            <p:nvPr/>
          </p:nvSpPr>
          <p:spPr>
            <a:xfrm>
              <a:off x="457200" y="6172200"/>
              <a:ext cx="8229600" cy="1524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76600" y="6125289"/>
              <a:ext cx="31242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 smtClean="0"/>
                <a:t>CSCD 240  C and Unix</a:t>
              </a:r>
              <a:endParaRPr lang="en-US" sz="16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Concept of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 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fr-FR" dirty="0"/>
              <a:t>   </a:t>
            </a:r>
            <a:r>
              <a:rPr lang="fr-FR" dirty="0" err="1"/>
              <a:t>int</a:t>
            </a:r>
            <a:r>
              <a:rPr lang="fr-FR" dirty="0"/>
              <a:t>  var1;</a:t>
            </a:r>
          </a:p>
          <a:p>
            <a:pPr marL="0" indent="0">
              <a:buNone/>
            </a:pPr>
            <a:r>
              <a:rPr lang="da-DK" dirty="0"/>
              <a:t>   </a:t>
            </a:r>
            <a:r>
              <a:rPr lang="da-DK" b="1" dirty="0" err="1" smtClean="0"/>
              <a:t>int</a:t>
            </a:r>
            <a:r>
              <a:rPr lang="da-DK" b="1" dirty="0" smtClean="0"/>
              <a:t> </a:t>
            </a:r>
            <a:r>
              <a:rPr lang="da-DK" b="1" dirty="0" err="1" smtClean="0"/>
              <a:t>arr</a:t>
            </a:r>
            <a:r>
              <a:rPr lang="da-DK" b="1" dirty="0" smtClean="0"/>
              <a:t>[</a:t>
            </a:r>
            <a:r>
              <a:rPr lang="da-DK" b="1" dirty="0"/>
              <a:t>4</a:t>
            </a:r>
            <a:r>
              <a:rPr lang="da-DK" b="1" dirty="0" smtClean="0"/>
              <a:t>]</a:t>
            </a:r>
            <a:r>
              <a:rPr lang="da-DK" b="1" dirty="0"/>
              <a:t>;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   </a:t>
            </a:r>
            <a:r>
              <a:rPr lang="da-DK" dirty="0" err="1"/>
              <a:t>printf</a:t>
            </a:r>
            <a:r>
              <a:rPr lang="da-DK" dirty="0"/>
              <a:t>("Address of var1 variable: %x\n", &amp;var1  );</a:t>
            </a:r>
          </a:p>
          <a:p>
            <a:pPr marL="0" indent="0">
              <a:buNone/>
            </a:pPr>
            <a:r>
              <a:rPr lang="da-DK" dirty="0"/>
              <a:t>   </a:t>
            </a:r>
            <a:r>
              <a:rPr lang="da-DK" dirty="0" err="1"/>
              <a:t>printf</a:t>
            </a:r>
            <a:r>
              <a:rPr lang="da-DK" dirty="0" smtClean="0"/>
              <a:t>(”Value </a:t>
            </a:r>
            <a:r>
              <a:rPr lang="da-DK" dirty="0"/>
              <a:t>of </a:t>
            </a:r>
            <a:r>
              <a:rPr lang="da-DK" dirty="0" err="1" smtClean="0"/>
              <a:t>arr</a:t>
            </a:r>
            <a:r>
              <a:rPr lang="da-DK" dirty="0" smtClean="0"/>
              <a:t>: </a:t>
            </a:r>
            <a:r>
              <a:rPr lang="da-DK" dirty="0"/>
              <a:t>%x\n", </a:t>
            </a:r>
            <a:r>
              <a:rPr lang="da-DK" dirty="0" err="1" smtClean="0"/>
              <a:t>arr</a:t>
            </a:r>
            <a:r>
              <a:rPr lang="da-DK" dirty="0" smtClean="0"/>
              <a:t>  </a:t>
            </a:r>
            <a:r>
              <a:rPr lang="da-DK" dirty="0"/>
              <a:t>)</a:t>
            </a:r>
            <a:r>
              <a:rPr lang="da-DK" dirty="0" smtClean="0"/>
              <a:t>;</a:t>
            </a:r>
          </a:p>
          <a:p>
            <a:pPr marL="0" indent="0">
              <a:buNone/>
            </a:pPr>
            <a:r>
              <a:rPr lang="da-DK" dirty="0"/>
              <a:t> </a:t>
            </a:r>
            <a:r>
              <a:rPr lang="da-DK" dirty="0" smtClean="0"/>
              <a:t>  </a:t>
            </a:r>
            <a:r>
              <a:rPr lang="da-DK" dirty="0" err="1" smtClean="0"/>
              <a:t>printf</a:t>
            </a:r>
            <a:r>
              <a:rPr lang="da-DK" dirty="0"/>
              <a:t>("Address of </a:t>
            </a:r>
            <a:r>
              <a:rPr lang="da-DK" dirty="0" err="1" smtClean="0"/>
              <a:t>arr</a:t>
            </a:r>
            <a:r>
              <a:rPr lang="da-DK" dirty="0" smtClean="0"/>
              <a:t>[0] </a:t>
            </a:r>
            <a:r>
              <a:rPr lang="da-DK" dirty="0"/>
              <a:t>variable: %x\n", </a:t>
            </a:r>
            <a:r>
              <a:rPr lang="da-DK" dirty="0" smtClean="0"/>
              <a:t>&amp;</a:t>
            </a:r>
            <a:r>
              <a:rPr lang="da-DK" dirty="0" err="1" smtClean="0"/>
              <a:t>arr</a:t>
            </a:r>
            <a:r>
              <a:rPr lang="da-DK" dirty="0" smtClean="0"/>
              <a:t>[0]  </a:t>
            </a:r>
            <a:r>
              <a:rPr lang="da-DK" dirty="0"/>
              <a:t>);</a:t>
            </a:r>
          </a:p>
          <a:p>
            <a:pPr marL="0" indent="0">
              <a:buNone/>
            </a:pPr>
            <a:r>
              <a:rPr lang="da-DK" dirty="0"/>
              <a:t> </a:t>
            </a:r>
            <a:r>
              <a:rPr lang="da-DK" dirty="0" smtClean="0"/>
              <a:t>  </a:t>
            </a:r>
            <a:r>
              <a:rPr lang="da-DK" dirty="0" err="1" smtClean="0"/>
              <a:t>printf</a:t>
            </a:r>
            <a:r>
              <a:rPr lang="da-DK" dirty="0"/>
              <a:t>("Address of </a:t>
            </a:r>
            <a:r>
              <a:rPr lang="da-DK" dirty="0" err="1" smtClean="0"/>
              <a:t>arr</a:t>
            </a:r>
            <a:r>
              <a:rPr lang="da-DK" dirty="0" smtClean="0"/>
              <a:t>[1] </a:t>
            </a:r>
            <a:r>
              <a:rPr lang="da-DK" dirty="0"/>
              <a:t>variable: %x\n", </a:t>
            </a:r>
            <a:r>
              <a:rPr lang="da-DK" dirty="0" smtClean="0"/>
              <a:t>&amp;</a:t>
            </a:r>
            <a:r>
              <a:rPr lang="da-DK" dirty="0" err="1" smtClean="0"/>
              <a:t>arr</a:t>
            </a:r>
            <a:r>
              <a:rPr lang="da-DK" dirty="0" smtClean="0"/>
              <a:t>[1]  </a:t>
            </a:r>
            <a:r>
              <a:rPr lang="da-DK" dirty="0"/>
              <a:t>);</a:t>
            </a:r>
          </a:p>
          <a:p>
            <a:pPr marL="0" indent="0">
              <a:buNone/>
            </a:pPr>
            <a:r>
              <a:rPr lang="da-DK" dirty="0"/>
              <a:t> </a:t>
            </a:r>
            <a:r>
              <a:rPr lang="da-DK" dirty="0" smtClean="0"/>
              <a:t>  </a:t>
            </a:r>
            <a:r>
              <a:rPr lang="da-DK" dirty="0" err="1" smtClean="0"/>
              <a:t>printf</a:t>
            </a:r>
            <a:r>
              <a:rPr lang="da-DK" dirty="0"/>
              <a:t>("Address of </a:t>
            </a:r>
            <a:r>
              <a:rPr lang="da-DK" dirty="0" err="1" smtClean="0"/>
              <a:t>arr</a:t>
            </a:r>
            <a:r>
              <a:rPr lang="da-DK" dirty="0" smtClean="0"/>
              <a:t>[2] </a:t>
            </a:r>
            <a:r>
              <a:rPr lang="da-DK" dirty="0"/>
              <a:t>variable: %x\n", </a:t>
            </a:r>
            <a:r>
              <a:rPr lang="da-DK" dirty="0" smtClean="0"/>
              <a:t>&amp;</a:t>
            </a:r>
            <a:r>
              <a:rPr lang="da-DK" dirty="0" err="1" smtClean="0"/>
              <a:t>arr</a:t>
            </a:r>
            <a:r>
              <a:rPr lang="da-DK" dirty="0" smtClean="0"/>
              <a:t>[2]  </a:t>
            </a:r>
            <a:r>
              <a:rPr lang="da-DK" dirty="0"/>
              <a:t>);</a:t>
            </a:r>
          </a:p>
          <a:p>
            <a:pPr marL="0" indent="0">
              <a:buNone/>
            </a:pPr>
            <a:r>
              <a:rPr lang="da-DK" dirty="0" smtClean="0"/>
              <a:t>   </a:t>
            </a:r>
            <a:r>
              <a:rPr lang="da-DK" dirty="0" err="1"/>
              <a:t>printf</a:t>
            </a:r>
            <a:r>
              <a:rPr lang="da-DK" dirty="0"/>
              <a:t>("Address of </a:t>
            </a:r>
            <a:r>
              <a:rPr lang="da-DK" dirty="0" err="1" smtClean="0"/>
              <a:t>arr</a:t>
            </a:r>
            <a:r>
              <a:rPr lang="da-DK" dirty="0" smtClean="0"/>
              <a:t>[3] </a:t>
            </a:r>
            <a:r>
              <a:rPr lang="da-DK" dirty="0"/>
              <a:t>variable: %x\n", </a:t>
            </a:r>
            <a:r>
              <a:rPr lang="da-DK" dirty="0" smtClean="0"/>
              <a:t>&amp;</a:t>
            </a:r>
            <a:r>
              <a:rPr lang="da-DK" dirty="0" err="1" smtClean="0"/>
              <a:t>arr</a:t>
            </a:r>
            <a:r>
              <a:rPr lang="da-DK" dirty="0" smtClean="0"/>
              <a:t>[3]  </a:t>
            </a:r>
            <a:r>
              <a:rPr lang="da-DK" dirty="0"/>
              <a:t>)</a:t>
            </a:r>
            <a:r>
              <a:rPr lang="da-DK" dirty="0" smtClean="0"/>
              <a:t>;</a:t>
            </a:r>
            <a:endParaRPr lang="da-DK" dirty="0"/>
          </a:p>
          <a:p>
            <a:pPr marL="0" indent="0">
              <a:buNone/>
            </a:pPr>
            <a:r>
              <a:rPr lang="is-IS" dirty="0"/>
              <a:t>   return 0;</a:t>
            </a:r>
          </a:p>
          <a:p>
            <a:pPr marL="0" indent="0">
              <a:buNone/>
            </a:pPr>
            <a:r>
              <a:rPr lang="is-IS" dirty="0"/>
              <a:t>}</a:t>
            </a:r>
            <a:endParaRPr lang="en-US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15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Concept of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Output of the program</a:t>
            </a:r>
          </a:p>
          <a:p>
            <a:endParaRPr lang="en-US" dirty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0" y="2209800"/>
            <a:ext cx="3583032" cy="1754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Address of var1 variable: 5cc9ebe0</a:t>
            </a:r>
          </a:p>
          <a:p>
            <a:r>
              <a:rPr lang="en-US" dirty="0"/>
              <a:t>Value of </a:t>
            </a:r>
            <a:r>
              <a:rPr lang="en-US" dirty="0" err="1"/>
              <a:t>arr</a:t>
            </a:r>
            <a:r>
              <a:rPr lang="en-US" dirty="0"/>
              <a:t>: 5cc9ebd0</a:t>
            </a:r>
          </a:p>
          <a:p>
            <a:r>
              <a:rPr lang="en-US" dirty="0"/>
              <a:t>Address of </a:t>
            </a:r>
            <a:r>
              <a:rPr lang="en-US" dirty="0" err="1"/>
              <a:t>arr</a:t>
            </a:r>
            <a:r>
              <a:rPr lang="en-US" dirty="0"/>
              <a:t>[0] variable: 5cc9ebd0</a:t>
            </a:r>
          </a:p>
          <a:p>
            <a:r>
              <a:rPr lang="en-US" dirty="0"/>
              <a:t>Address of </a:t>
            </a:r>
            <a:r>
              <a:rPr lang="en-US" dirty="0" err="1"/>
              <a:t>arr</a:t>
            </a:r>
            <a:r>
              <a:rPr lang="en-US" dirty="0"/>
              <a:t>[1] variable: 5cc9ebd4</a:t>
            </a:r>
          </a:p>
          <a:p>
            <a:r>
              <a:rPr lang="en-US" dirty="0"/>
              <a:t>Address of </a:t>
            </a:r>
            <a:r>
              <a:rPr lang="en-US" dirty="0" err="1"/>
              <a:t>arr</a:t>
            </a:r>
            <a:r>
              <a:rPr lang="en-US" dirty="0"/>
              <a:t>[2] variable: 5cc9ebd8</a:t>
            </a:r>
          </a:p>
          <a:p>
            <a:r>
              <a:rPr lang="en-US" dirty="0"/>
              <a:t>Address of </a:t>
            </a:r>
            <a:r>
              <a:rPr lang="en-US" dirty="0" err="1"/>
              <a:t>arr</a:t>
            </a:r>
            <a:r>
              <a:rPr lang="en-US" dirty="0"/>
              <a:t>[3] variable: 5cc9ebdc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62579"/>
              </p:ext>
            </p:extLst>
          </p:nvPr>
        </p:nvGraphicFramePr>
        <p:xfrm>
          <a:off x="1057444" y="4810760"/>
          <a:ext cx="4876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[3]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90600" y="4431268"/>
            <a:ext cx="108827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5cc9ebd0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0" y="4419600"/>
            <a:ext cx="108827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5cc9ebd4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05200" y="4419600"/>
            <a:ext cx="108827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5cc9ebd8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00600" y="4419600"/>
            <a:ext cx="10688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5cc9ebdc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5367782"/>
            <a:ext cx="6955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observe that &amp;</a:t>
            </a:r>
            <a:r>
              <a:rPr lang="en-US" dirty="0" err="1" smtClean="0"/>
              <a:t>arr</a:t>
            </a:r>
            <a:r>
              <a:rPr lang="en-US" dirty="0" smtClean="0"/>
              <a:t>[0] and </a:t>
            </a:r>
            <a:r>
              <a:rPr lang="en-US" dirty="0" err="1" smtClean="0"/>
              <a:t>arr</a:t>
            </a:r>
            <a:r>
              <a:rPr lang="en-US" dirty="0" smtClean="0"/>
              <a:t> return the same value.</a:t>
            </a:r>
          </a:p>
          <a:p>
            <a:r>
              <a:rPr lang="en-US" dirty="0" smtClean="0"/>
              <a:t>That means the array name </a:t>
            </a:r>
            <a:r>
              <a:rPr lang="en-US" b="1" dirty="0" err="1" smtClean="0"/>
              <a:t>arr</a:t>
            </a:r>
            <a:r>
              <a:rPr lang="en-US" b="1" dirty="0" smtClean="0"/>
              <a:t> could be used as the array base address.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7661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Concept of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What are the new output after we change the array type from char array to integer array?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What changes have you observed ?</a:t>
            </a: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6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Concept of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 pointer is a </a:t>
            </a:r>
            <a:r>
              <a:rPr lang="en-US" b="1" dirty="0"/>
              <a:t>variable</a:t>
            </a:r>
            <a:r>
              <a:rPr lang="en-US" dirty="0"/>
              <a:t> whose value is the address of another </a:t>
            </a:r>
            <a:r>
              <a:rPr lang="en-US" dirty="0" smtClean="0"/>
              <a:t>variable.</a:t>
            </a:r>
          </a:p>
          <a:p>
            <a:pPr lvl="1"/>
            <a:r>
              <a:rPr lang="en-US" dirty="0"/>
              <a:t>Normally, </a:t>
            </a:r>
            <a:r>
              <a:rPr lang="en-US" dirty="0" smtClean="0"/>
              <a:t>a regular </a:t>
            </a:r>
            <a:r>
              <a:rPr lang="en-US" dirty="0"/>
              <a:t>variable directly contains a specific value. </a:t>
            </a:r>
            <a:endParaRPr lang="en-US" dirty="0" smtClean="0"/>
          </a:p>
          <a:p>
            <a:pPr lvl="2"/>
            <a:r>
              <a:rPr lang="en-US" dirty="0" smtClean="0"/>
              <a:t>Use variable name to retrieve its value.</a:t>
            </a:r>
            <a:endParaRPr lang="en-US" dirty="0"/>
          </a:p>
          <a:p>
            <a:pPr lvl="1"/>
            <a:r>
              <a:rPr lang="en-US" dirty="0"/>
              <a:t>A pointer, on the other hand, contains an </a:t>
            </a:r>
            <a:r>
              <a:rPr lang="en-US" b="1" dirty="0"/>
              <a:t>address</a:t>
            </a:r>
            <a:r>
              <a:rPr lang="en-US" dirty="0"/>
              <a:t> of a </a:t>
            </a:r>
            <a:r>
              <a:rPr lang="en-US" dirty="0" smtClean="0"/>
              <a:t>variable. </a:t>
            </a:r>
          </a:p>
          <a:p>
            <a:pPr lvl="1"/>
            <a:endParaRPr lang="en-US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7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Concept of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In this sense, a variable name </a:t>
            </a:r>
            <a:r>
              <a:rPr lang="en-US" b="1" dirty="0"/>
              <a:t>directly </a:t>
            </a:r>
            <a:r>
              <a:rPr lang="en-US" dirty="0"/>
              <a:t>references a value, and a pointer </a:t>
            </a:r>
            <a:r>
              <a:rPr lang="en-US" b="1" dirty="0"/>
              <a:t>indirectly</a:t>
            </a:r>
            <a:r>
              <a:rPr lang="en-US" dirty="0"/>
              <a:t> references a </a:t>
            </a:r>
            <a:r>
              <a:rPr lang="en-US" dirty="0" smtClean="0"/>
              <a:t>value.</a:t>
            </a:r>
            <a:endParaRPr lang="en-US" dirty="0"/>
          </a:p>
          <a:p>
            <a:r>
              <a:rPr lang="en-US" dirty="0"/>
              <a:t>Referencing a value through a pointer is called </a:t>
            </a:r>
            <a:r>
              <a:rPr lang="en-US" dirty="0" smtClean="0"/>
              <a:t>indirection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b="1" dirty="0" smtClean="0"/>
              <a:t>dereferencing a pointer.</a:t>
            </a:r>
          </a:p>
          <a:p>
            <a:endParaRPr lang="en-US" b="1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1" descr="chtp7_07_Page_05"/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0" t="6968" r="37393" b="58745"/>
          <a:stretch/>
        </p:blipFill>
        <p:spPr bwMode="auto">
          <a:xfrm>
            <a:off x="1721796" y="4192544"/>
            <a:ext cx="4374204" cy="1903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124200" y="4191000"/>
            <a:ext cx="762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</a:t>
            </a:r>
          </a:p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32642" y="5049356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count</a:t>
            </a:r>
          </a:p>
          <a:p>
            <a:pPr algn="ctr"/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600200" y="5009044"/>
            <a:ext cx="1371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countPtr</a:t>
            </a:r>
            <a:r>
              <a:rPr lang="en-US" sz="1200" dirty="0" smtClean="0"/>
              <a:t>=&amp;count</a:t>
            </a:r>
          </a:p>
        </p:txBody>
      </p:sp>
    </p:spTree>
    <p:extLst>
      <p:ext uri="{BB962C8B-B14F-4D97-AF65-F5344CB8AC3E}">
        <p14:creationId xmlns:p14="http://schemas.microsoft.com/office/powerpoint/2010/main" val="3315622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Define Pointer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Like </a:t>
            </a:r>
            <a:r>
              <a:rPr lang="en-US" dirty="0"/>
              <a:t>any variable or constant, you must </a:t>
            </a:r>
            <a:r>
              <a:rPr lang="en-US" dirty="0" smtClean="0"/>
              <a:t>define </a:t>
            </a:r>
            <a:r>
              <a:rPr lang="en-US" dirty="0"/>
              <a:t>a pointer before you can use it to store any variable address. </a:t>
            </a:r>
            <a:endParaRPr lang="en-US" dirty="0" smtClean="0"/>
          </a:p>
          <a:p>
            <a:r>
              <a:rPr lang="en-US" dirty="0" smtClean="0"/>
              <a:t>To define/declare a </a:t>
            </a:r>
            <a:r>
              <a:rPr lang="en-US" dirty="0"/>
              <a:t>pointer </a:t>
            </a:r>
            <a:r>
              <a:rPr lang="en-US" dirty="0" smtClean="0"/>
              <a:t>variable,</a:t>
            </a:r>
          </a:p>
          <a:p>
            <a:r>
              <a:rPr lang="en-US" dirty="0"/>
              <a:t>type </a:t>
            </a:r>
            <a:r>
              <a:rPr lang="en-US" dirty="0" smtClean="0"/>
              <a:t>* </a:t>
            </a:r>
            <a:r>
              <a:rPr lang="en-US" dirty="0" err="1" smtClean="0"/>
              <a:t>ptrName</a:t>
            </a:r>
            <a:r>
              <a:rPr lang="en-US" dirty="0" smtClean="0"/>
              <a:t>;</a:t>
            </a:r>
          </a:p>
          <a:p>
            <a:pPr lvl="1"/>
            <a:r>
              <a:rPr lang="en-US" b="1" dirty="0"/>
              <a:t>type</a:t>
            </a:r>
            <a:r>
              <a:rPr lang="en-US" dirty="0"/>
              <a:t> is </a:t>
            </a:r>
            <a:r>
              <a:rPr lang="en-US" dirty="0" smtClean="0"/>
              <a:t>the data type in the container at the address of </a:t>
            </a:r>
            <a:r>
              <a:rPr lang="en-US" dirty="0" err="1" smtClean="0"/>
              <a:t>ptrName</a:t>
            </a:r>
            <a:r>
              <a:rPr lang="en-US" dirty="0" smtClean="0"/>
              <a:t>; </a:t>
            </a:r>
            <a:r>
              <a:rPr lang="en-US" dirty="0"/>
              <a:t>it must be a valid C data 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 </a:t>
            </a:r>
            <a:r>
              <a:rPr lang="en-US" b="1" dirty="0" err="1" smtClean="0"/>
              <a:t>ptrName</a:t>
            </a:r>
            <a:r>
              <a:rPr lang="en-US" dirty="0" smtClean="0"/>
              <a:t> </a:t>
            </a:r>
            <a:r>
              <a:rPr lang="en-US" dirty="0"/>
              <a:t>is the name of the pointer variable.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asterisk </a:t>
            </a:r>
            <a:r>
              <a:rPr lang="en-US" b="1" dirty="0"/>
              <a:t>*</a:t>
            </a:r>
            <a:r>
              <a:rPr lang="en-US" dirty="0"/>
              <a:t> you used to declare a </a:t>
            </a:r>
            <a:r>
              <a:rPr lang="en-US" dirty="0" smtClean="0"/>
              <a:t>pointer.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1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Define Pointer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E.g.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  </a:t>
            </a:r>
            <a:r>
              <a:rPr lang="en-US" dirty="0"/>
              <a:t>*</a:t>
            </a:r>
            <a:r>
              <a:rPr lang="en-US" dirty="0" err="1"/>
              <a:t>ip</a:t>
            </a:r>
            <a:r>
              <a:rPr lang="en-US" dirty="0"/>
              <a:t>;    </a:t>
            </a:r>
            <a:endParaRPr lang="en-US" dirty="0" smtClean="0"/>
          </a:p>
          <a:p>
            <a:pPr lvl="1"/>
            <a:r>
              <a:rPr lang="en-US" dirty="0" smtClean="0"/>
              <a:t>pointer </a:t>
            </a:r>
            <a:r>
              <a:rPr lang="en-US" dirty="0"/>
              <a:t>to an </a:t>
            </a:r>
            <a:r>
              <a:rPr lang="en-US" dirty="0" smtClean="0"/>
              <a:t>integer, variable </a:t>
            </a:r>
            <a:r>
              <a:rPr lang="en-US" b="1" dirty="0" err="1" smtClean="0"/>
              <a:t>ip</a:t>
            </a:r>
            <a:r>
              <a:rPr lang="en-US" dirty="0" smtClean="0"/>
              <a:t> should hold an address of another integer variable( array element).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double *</a:t>
            </a:r>
            <a:r>
              <a:rPr lang="en-US" dirty="0" err="1"/>
              <a:t>dp</a:t>
            </a:r>
            <a:r>
              <a:rPr lang="en-US" dirty="0"/>
              <a:t>;    </a:t>
            </a:r>
            <a:endParaRPr lang="en-US" dirty="0" smtClean="0"/>
          </a:p>
          <a:p>
            <a:pPr lvl="1"/>
            <a:r>
              <a:rPr lang="en-US" dirty="0" smtClean="0"/>
              <a:t>pointer </a:t>
            </a:r>
            <a:r>
              <a:rPr lang="en-US" dirty="0"/>
              <a:t>to a </a:t>
            </a:r>
            <a:r>
              <a:rPr lang="en-US" dirty="0" smtClean="0"/>
              <a:t>double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float  *</a:t>
            </a:r>
            <a:r>
              <a:rPr lang="en-US" dirty="0" err="1"/>
              <a:t>fp</a:t>
            </a:r>
            <a:r>
              <a:rPr lang="en-US" dirty="0"/>
              <a:t>;  </a:t>
            </a:r>
            <a:endParaRPr lang="en-US" dirty="0" smtClean="0"/>
          </a:p>
          <a:p>
            <a:pPr lvl="1"/>
            <a:r>
              <a:rPr lang="en-US" dirty="0" smtClean="0"/>
              <a:t>pointer </a:t>
            </a:r>
            <a:r>
              <a:rPr lang="en-US" dirty="0"/>
              <a:t>to a </a:t>
            </a:r>
            <a:r>
              <a:rPr lang="en-US" dirty="0" smtClean="0"/>
              <a:t>float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char   *</a:t>
            </a:r>
            <a:r>
              <a:rPr lang="en-US" dirty="0" err="1"/>
              <a:t>ch</a:t>
            </a:r>
            <a:r>
              <a:rPr lang="en-US" dirty="0"/>
              <a:t>     </a:t>
            </a:r>
            <a:endParaRPr lang="en-US" dirty="0" smtClean="0"/>
          </a:p>
          <a:p>
            <a:pPr lvl="1"/>
            <a:r>
              <a:rPr lang="en-US" dirty="0" smtClean="0"/>
              <a:t>pointer </a:t>
            </a:r>
            <a:r>
              <a:rPr lang="en-US" dirty="0"/>
              <a:t>to a </a:t>
            </a:r>
            <a:r>
              <a:rPr lang="en-US" dirty="0" smtClean="0"/>
              <a:t>character</a:t>
            </a:r>
          </a:p>
          <a:p>
            <a:endParaRPr lang="en-US" dirty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4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Initialize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age=10;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memory allocated automatically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* </a:t>
            </a:r>
            <a:r>
              <a:rPr lang="en-US" dirty="0" err="1" smtClean="0"/>
              <a:t>iptr</a:t>
            </a:r>
            <a:r>
              <a:rPr lang="en-US" dirty="0" smtClean="0"/>
              <a:t>;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in main or in the same function as previous statement.</a:t>
            </a:r>
          </a:p>
          <a:p>
            <a:r>
              <a:rPr lang="en-US" dirty="0" err="1" smtClean="0"/>
              <a:t>iptr</a:t>
            </a:r>
            <a:r>
              <a:rPr lang="en-US" dirty="0" smtClean="0"/>
              <a:t> = &amp;age;</a:t>
            </a:r>
          </a:p>
          <a:p>
            <a:r>
              <a:rPr lang="en-US" dirty="0" smtClean="0"/>
              <a:t>After this assignment, </a:t>
            </a:r>
            <a:r>
              <a:rPr lang="en-US" dirty="0" err="1" smtClean="0"/>
              <a:t>iptr</a:t>
            </a:r>
            <a:r>
              <a:rPr lang="en-US" dirty="0" smtClean="0"/>
              <a:t> points to variable </a:t>
            </a:r>
            <a:r>
              <a:rPr lang="en-US" b="1" dirty="0" smtClean="0"/>
              <a:t>age.</a:t>
            </a:r>
          </a:p>
          <a:p>
            <a:endParaRPr lang="en-US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5410200"/>
            <a:ext cx="13716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0x3456789c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05200" y="5410200"/>
            <a:ext cx="1371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 err="1" smtClean="0"/>
              <a:t>ptr</a:t>
            </a:r>
            <a:endParaRPr lang="en-US" sz="1200" dirty="0" smtClean="0"/>
          </a:p>
          <a:p>
            <a:pPr algn="ctr"/>
            <a:r>
              <a:rPr lang="en-US" sz="1200" dirty="0" smtClean="0"/>
              <a:t>0x0033448a</a:t>
            </a:r>
            <a:endParaRPr lang="en-US" sz="1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24400" y="58674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629400" y="5410200"/>
            <a:ext cx="1371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age, 10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86400" y="5257800"/>
            <a:ext cx="10668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0x0033448a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62782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Initialize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 C programming, we usually don’t care about the specific value that a pointer variable holds(in binary format), but we really care about which variable it currently points to.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Next class, we will learn this,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[4] = { 1, 2, 4, 9};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</a:t>
            </a:r>
            <a:r>
              <a:rPr lang="en-US" dirty="0" err="1" smtClean="0"/>
              <a:t>iptr</a:t>
            </a:r>
            <a:r>
              <a:rPr lang="en-US" dirty="0" smtClean="0"/>
              <a:t> = </a:t>
            </a:r>
            <a:r>
              <a:rPr lang="en-US" dirty="0" err="1" smtClean="0"/>
              <a:t>arr</a:t>
            </a:r>
            <a:r>
              <a:rPr lang="en-US" dirty="0" smtClean="0"/>
              <a:t>;</a:t>
            </a: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57400" y="3657600"/>
            <a:ext cx="13716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0x3456789c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76600" y="3657600"/>
            <a:ext cx="1371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 err="1" smtClean="0"/>
              <a:t>ptr</a:t>
            </a:r>
            <a:endParaRPr lang="en-US" sz="1200" dirty="0" smtClean="0"/>
          </a:p>
          <a:p>
            <a:pPr algn="ctr"/>
            <a:r>
              <a:rPr lang="en-US" sz="1200" dirty="0" smtClean="0"/>
              <a:t>0x0033448a</a:t>
            </a:r>
            <a:endParaRPr lang="en-US" sz="1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72000" y="41148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400800" y="3657600"/>
            <a:ext cx="1371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age, 10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57800" y="3505200"/>
            <a:ext cx="10668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0x0033448a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9966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Use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Typical way to use a pointer variable,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a) we define a pointer variable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b) assign the address of a variable to </a:t>
            </a:r>
            <a:r>
              <a:rPr lang="en-US" dirty="0" smtClean="0"/>
              <a:t>the pointer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c) finally access the value </a:t>
            </a:r>
            <a:r>
              <a:rPr lang="en-US" dirty="0" smtClean="0"/>
              <a:t>at the memory </a:t>
            </a:r>
            <a:r>
              <a:rPr lang="en-US" dirty="0"/>
              <a:t>address </a:t>
            </a:r>
            <a:r>
              <a:rPr lang="en-US" dirty="0" smtClean="0"/>
              <a:t>specified by </a:t>
            </a:r>
            <a:r>
              <a:rPr lang="en-US" dirty="0"/>
              <a:t>the pointer </a:t>
            </a:r>
            <a:r>
              <a:rPr lang="en-US" dirty="0" smtClean="0"/>
              <a:t>variable.</a:t>
            </a:r>
          </a:p>
          <a:p>
            <a:pPr lvl="2"/>
            <a:r>
              <a:rPr lang="en-US" dirty="0" smtClean="0"/>
              <a:t>We say ‘</a:t>
            </a:r>
            <a:r>
              <a:rPr lang="en-US" b="1" dirty="0" smtClean="0"/>
              <a:t>access the value that the pointer points to</a:t>
            </a:r>
            <a:r>
              <a:rPr lang="en-US" dirty="0" smtClean="0"/>
              <a:t>’.</a:t>
            </a: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01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C Arrays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smtClean="0"/>
              <a:t>‘static</a:t>
            </a:r>
            <a:r>
              <a:rPr lang="en-US" dirty="0" smtClean="0"/>
              <a:t>’ Array</a:t>
            </a:r>
          </a:p>
          <a:p>
            <a:pPr lvl="1"/>
            <a:r>
              <a:rPr lang="en-US" dirty="0" smtClean="0"/>
              <a:t>Dynamic Array</a:t>
            </a:r>
          </a:p>
          <a:p>
            <a:pPr lvl="1"/>
            <a:r>
              <a:rPr lang="en-US" dirty="0" smtClean="0"/>
              <a:t>Their differences</a:t>
            </a:r>
            <a:endParaRPr lang="en-US" dirty="0"/>
          </a:p>
          <a:p>
            <a:r>
              <a:rPr lang="en-US" dirty="0" smtClean="0"/>
              <a:t>How to use ‘static’ array in C program</a:t>
            </a: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Use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Step (c) </a:t>
            </a:r>
            <a:r>
              <a:rPr lang="en-US" dirty="0"/>
              <a:t>is done by using unary operator * that returns the value of the variable located at the address specified by its operand. </a:t>
            </a:r>
            <a:endParaRPr lang="en-US" dirty="0" smtClean="0"/>
          </a:p>
          <a:p>
            <a:pPr lvl="1"/>
            <a:r>
              <a:rPr lang="en-US" dirty="0" smtClean="0"/>
              <a:t>Dereferencing a pointer</a:t>
            </a:r>
          </a:p>
          <a:p>
            <a:r>
              <a:rPr lang="en-US" dirty="0" smtClean="0"/>
              <a:t>E.g.</a:t>
            </a:r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 10;</a:t>
            </a:r>
          </a:p>
          <a:p>
            <a:pPr marL="457200" lvl="1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</a:t>
            </a:r>
            <a:r>
              <a:rPr lang="en-US" dirty="0" err="1" smtClean="0"/>
              <a:t>ptr</a:t>
            </a:r>
            <a:r>
              <a:rPr lang="en-US" dirty="0" smtClean="0"/>
              <a:t> = &amp;a; 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total=3 + *</a:t>
            </a:r>
            <a:r>
              <a:rPr lang="en-US" dirty="0" err="1"/>
              <a:t>ptr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*</a:t>
            </a:r>
            <a:r>
              <a:rPr lang="en-US" dirty="0" err="1" smtClean="0"/>
              <a:t>ptr</a:t>
            </a:r>
            <a:r>
              <a:rPr lang="en-US" dirty="0" smtClean="0"/>
              <a:t> = 100; //this changes the value of variable </a:t>
            </a:r>
            <a:r>
              <a:rPr lang="en-US" b="1" dirty="0" smtClean="0"/>
              <a:t>a</a:t>
            </a:r>
          </a:p>
          <a:p>
            <a:pPr marL="457200" lvl="1" indent="0">
              <a:buNone/>
            </a:pPr>
            <a:r>
              <a:rPr lang="en-US" dirty="0" smtClean="0"/>
              <a:t>*</a:t>
            </a:r>
            <a:r>
              <a:rPr lang="en-US" dirty="0" err="1" smtClean="0"/>
              <a:t>ptr</a:t>
            </a:r>
            <a:r>
              <a:rPr lang="en-US" dirty="0" smtClean="0"/>
              <a:t>, return the value of variable </a:t>
            </a:r>
            <a:r>
              <a:rPr lang="en-US" b="1" dirty="0" smtClean="0"/>
              <a:t>a</a:t>
            </a:r>
            <a:r>
              <a:rPr lang="en-US" dirty="0" smtClean="0"/>
              <a:t>, </a:t>
            </a:r>
            <a:r>
              <a:rPr lang="en-US" b="1" dirty="0" smtClean="0"/>
              <a:t>because </a:t>
            </a:r>
            <a:r>
              <a:rPr lang="en-US" b="1" dirty="0" err="1" smtClean="0"/>
              <a:t>ptr</a:t>
            </a:r>
            <a:r>
              <a:rPr lang="en-US" b="1" dirty="0" smtClean="0"/>
              <a:t> points to a, or because </a:t>
            </a:r>
            <a:r>
              <a:rPr lang="en-US" b="1" dirty="0" err="1" smtClean="0"/>
              <a:t>ptr</a:t>
            </a:r>
            <a:r>
              <a:rPr lang="en-US" b="1" dirty="0" smtClean="0"/>
              <a:t> holds the address of variable a.</a:t>
            </a:r>
          </a:p>
          <a:p>
            <a:pPr marL="457200" lvl="1" indent="0">
              <a:buNone/>
            </a:pPr>
            <a:endParaRPr lang="en-US" b="1" dirty="0"/>
          </a:p>
          <a:p>
            <a:endParaRPr lang="en-US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5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Use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 fontScale="92500"/>
          </a:bodyPr>
          <a:lstStyle/>
          <a:p>
            <a:r>
              <a:rPr lang="en-US" b="1" dirty="0" smtClean="0"/>
              <a:t>*</a:t>
            </a:r>
            <a:r>
              <a:rPr lang="en-US" b="1" dirty="0" err="1" smtClean="0"/>
              <a:t>ptr</a:t>
            </a:r>
            <a:r>
              <a:rPr lang="en-US" b="1" dirty="0" smtClean="0"/>
              <a:t>, is to dereference pointer </a:t>
            </a:r>
            <a:r>
              <a:rPr lang="en-US" b="1" dirty="0" err="1" smtClean="0"/>
              <a:t>ptr</a:t>
            </a:r>
            <a:r>
              <a:rPr lang="en-US" b="1" dirty="0" smtClean="0"/>
              <a:t>. </a:t>
            </a:r>
          </a:p>
          <a:p>
            <a:pPr lvl="1"/>
            <a:r>
              <a:rPr lang="en-US" b="1" dirty="0" smtClean="0"/>
              <a:t>That is, it returns the value at the memory address held in the variable </a:t>
            </a:r>
            <a:r>
              <a:rPr lang="en-US" b="1" dirty="0" err="1" smtClean="0"/>
              <a:t>ptr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 smtClean="0"/>
              <a:t>More simply, *</a:t>
            </a:r>
            <a:r>
              <a:rPr lang="en-US" b="1" dirty="0" err="1" smtClean="0"/>
              <a:t>ptr</a:t>
            </a:r>
            <a:r>
              <a:rPr lang="en-US" b="1" dirty="0" smtClean="0"/>
              <a:t>, returns the value that </a:t>
            </a:r>
            <a:r>
              <a:rPr lang="en-US" b="1" dirty="0" err="1" smtClean="0"/>
              <a:t>ptr</a:t>
            </a:r>
            <a:r>
              <a:rPr lang="en-US" b="1" dirty="0" smtClean="0"/>
              <a:t> variable points to.</a:t>
            </a:r>
          </a:p>
          <a:p>
            <a:pPr lvl="1"/>
            <a:endParaRPr lang="en-US" b="1" dirty="0"/>
          </a:p>
          <a:p>
            <a:pPr lvl="1"/>
            <a:endParaRPr lang="en-US" b="1" dirty="0" smtClean="0"/>
          </a:p>
          <a:p>
            <a:pPr lvl="1"/>
            <a:r>
              <a:rPr lang="en-US" dirty="0" smtClean="0"/>
              <a:t>If you draw this picture above, actually *</a:t>
            </a:r>
            <a:r>
              <a:rPr lang="en-US" dirty="0" err="1" smtClean="0"/>
              <a:t>ptr</a:t>
            </a:r>
            <a:r>
              <a:rPr lang="en-US" dirty="0" smtClean="0"/>
              <a:t> operation, will follow the arrow from </a:t>
            </a:r>
            <a:r>
              <a:rPr lang="en-US" dirty="0" err="1" smtClean="0"/>
              <a:t>ptr</a:t>
            </a:r>
            <a:r>
              <a:rPr lang="en-US" dirty="0" smtClean="0"/>
              <a:t> box, and return the value in the box to which the arrow points.</a:t>
            </a:r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endParaRPr lang="en-US" b="1" dirty="0"/>
          </a:p>
          <a:p>
            <a:endParaRPr lang="en-US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21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8800" y="3962400"/>
            <a:ext cx="13716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0x3456789c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0" y="3962400"/>
            <a:ext cx="1371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ptr</a:t>
            </a:r>
            <a:endParaRPr lang="en-US" sz="1200" dirty="0" smtClean="0"/>
          </a:p>
          <a:p>
            <a:pPr algn="ctr"/>
            <a:r>
              <a:rPr lang="en-US" sz="1200" dirty="0" smtClean="0"/>
              <a:t>0x0033448a</a:t>
            </a:r>
            <a:endParaRPr lang="en-US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267200" y="44196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172200" y="3962400"/>
            <a:ext cx="1371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a, </a:t>
            </a:r>
            <a:r>
              <a:rPr lang="en-US" sz="1200" dirty="0" smtClean="0"/>
              <a:t>10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29200" y="3810000"/>
            <a:ext cx="10668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0x0033448a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2262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Use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a = 10; </a:t>
            </a:r>
            <a:endParaRPr lang="en-US" b="1" dirty="0"/>
          </a:p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b = 20;</a:t>
            </a:r>
          </a:p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ptr</a:t>
            </a:r>
            <a:r>
              <a:rPr lang="en-US" b="1" dirty="0" smtClean="0"/>
              <a:t> = &amp;a;</a:t>
            </a:r>
            <a:endParaRPr lang="en-US" b="1" dirty="0"/>
          </a:p>
          <a:p>
            <a:pPr marL="0" indent="0">
              <a:buNone/>
            </a:pPr>
            <a:r>
              <a:rPr lang="en-US" b="1" dirty="0" err="1" smtClean="0"/>
              <a:t>ptr</a:t>
            </a:r>
            <a:r>
              <a:rPr lang="en-US" b="1" dirty="0" smtClean="0"/>
              <a:t> = &amp;b; </a:t>
            </a:r>
            <a:r>
              <a:rPr lang="en-US" sz="2800" b="1" dirty="0" smtClean="0"/>
              <a:t> //</a:t>
            </a:r>
            <a:r>
              <a:rPr lang="en-US" sz="2800" dirty="0" smtClean="0"/>
              <a:t>this changes the value in </a:t>
            </a:r>
            <a:r>
              <a:rPr lang="en-US" sz="2800" dirty="0" err="1" smtClean="0"/>
              <a:t>ptr</a:t>
            </a:r>
            <a:r>
              <a:rPr lang="en-US" sz="2800" dirty="0" smtClean="0"/>
              <a:t> itself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//Making </a:t>
            </a:r>
            <a:r>
              <a:rPr lang="en-US" sz="2800" dirty="0" err="1" smtClean="0"/>
              <a:t>ptr</a:t>
            </a:r>
            <a:r>
              <a:rPr lang="en-US" sz="2800" dirty="0" smtClean="0"/>
              <a:t> points to </a:t>
            </a:r>
            <a:r>
              <a:rPr lang="en-US" sz="2800" b="1" dirty="0" smtClean="0">
                <a:solidFill>
                  <a:srgbClr val="FF0000"/>
                </a:solidFill>
              </a:rPr>
              <a:t>b</a:t>
            </a:r>
            <a:r>
              <a:rPr lang="en-US" sz="2800" dirty="0" smtClean="0"/>
              <a:t>, not </a:t>
            </a:r>
            <a:r>
              <a:rPr lang="en-US" sz="2800" b="1" dirty="0" smtClean="0">
                <a:solidFill>
                  <a:srgbClr val="FF0000"/>
                </a:solidFill>
              </a:rPr>
              <a:t>a</a:t>
            </a:r>
            <a:r>
              <a:rPr lang="en-US" sz="2800" dirty="0" smtClean="0"/>
              <a:t> any more.</a:t>
            </a:r>
          </a:p>
          <a:p>
            <a:pPr marL="0" indent="0">
              <a:buNone/>
            </a:pPr>
            <a:r>
              <a:rPr lang="en-US" b="1" dirty="0" smtClean="0"/>
              <a:t>*</a:t>
            </a:r>
            <a:r>
              <a:rPr lang="en-US" b="1" dirty="0" err="1" smtClean="0"/>
              <a:t>ptr</a:t>
            </a:r>
            <a:r>
              <a:rPr lang="en-US" b="1" dirty="0" smtClean="0"/>
              <a:t> = 300; //</a:t>
            </a:r>
            <a:r>
              <a:rPr lang="en-US" dirty="0" smtClean="0"/>
              <a:t>This changes what </a:t>
            </a:r>
            <a:r>
              <a:rPr lang="en-US" dirty="0" err="1" smtClean="0"/>
              <a:t>ptr</a:t>
            </a:r>
            <a:r>
              <a:rPr lang="en-US" dirty="0" smtClean="0"/>
              <a:t> points to.</a:t>
            </a:r>
            <a:endParaRPr lang="en-US" dirty="0"/>
          </a:p>
          <a:p>
            <a:pPr lvl="1"/>
            <a:endParaRPr lang="en-US" b="1" dirty="0" smtClean="0"/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endParaRPr lang="en-US" b="1" dirty="0"/>
          </a:p>
          <a:p>
            <a:endParaRPr lang="en-US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22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8800" y="5257800"/>
            <a:ext cx="13716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0x3456789c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0" y="5257800"/>
            <a:ext cx="1371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ptr</a:t>
            </a:r>
            <a:endParaRPr lang="en-US" sz="1200" dirty="0" smtClean="0"/>
          </a:p>
          <a:p>
            <a:pPr algn="ctr"/>
            <a:r>
              <a:rPr lang="en-US" sz="1200" dirty="0" smtClean="0"/>
              <a:t>0x0033448a</a:t>
            </a:r>
            <a:endParaRPr lang="en-US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267200" y="57150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172200" y="5257800"/>
            <a:ext cx="1371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  <a:r>
              <a:rPr lang="en-US" sz="1200" dirty="0" smtClean="0"/>
              <a:t>, </a:t>
            </a:r>
            <a:r>
              <a:rPr lang="en-US" sz="1200" dirty="0" smtClean="0"/>
              <a:t>300</a:t>
            </a:r>
            <a:endParaRPr lang="en-US" sz="12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5029200" y="5105400"/>
            <a:ext cx="10668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0x0033448a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07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Use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 smtClean="0"/>
              <a:t>int</a:t>
            </a:r>
            <a:r>
              <a:rPr lang="en-US" sz="2800" b="1" dirty="0" smtClean="0"/>
              <a:t> a = 10; 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 err="1" smtClean="0"/>
              <a:t>int</a:t>
            </a:r>
            <a:r>
              <a:rPr lang="en-US" sz="2800" b="1" dirty="0" smtClean="0"/>
              <a:t> b = 20;</a:t>
            </a:r>
          </a:p>
          <a:p>
            <a:pPr marL="0" indent="0">
              <a:buNone/>
            </a:pPr>
            <a:r>
              <a:rPr lang="en-US" sz="2800" b="1" dirty="0" err="1" smtClean="0"/>
              <a:t>int</a:t>
            </a:r>
            <a:r>
              <a:rPr lang="en-US" sz="2800" b="1" dirty="0" smtClean="0"/>
              <a:t> *</a:t>
            </a:r>
            <a:r>
              <a:rPr lang="en-US" sz="2800" b="1" dirty="0" err="1" smtClean="0"/>
              <a:t>ptr</a:t>
            </a:r>
            <a:r>
              <a:rPr lang="en-US" sz="2800" b="1" dirty="0" smtClean="0"/>
              <a:t> = &amp;a;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 err="1" smtClean="0"/>
              <a:t>ptr</a:t>
            </a:r>
            <a:r>
              <a:rPr lang="en-US" sz="2800" b="1" dirty="0" smtClean="0"/>
              <a:t> = &amp;b; 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b="1" dirty="0" smtClean="0"/>
              <a:t>*</a:t>
            </a:r>
            <a:r>
              <a:rPr lang="en-US" sz="2800" b="1" dirty="0" err="1" smtClean="0"/>
              <a:t>ptr</a:t>
            </a:r>
            <a:r>
              <a:rPr lang="en-US" sz="2800" b="1" dirty="0" smtClean="0"/>
              <a:t> = 300; //</a:t>
            </a:r>
            <a:r>
              <a:rPr lang="en-US" sz="2800" dirty="0" smtClean="0"/>
              <a:t>This changes what </a:t>
            </a:r>
            <a:r>
              <a:rPr lang="en-US" sz="2800" dirty="0" err="1" smtClean="0"/>
              <a:t>ptr</a:t>
            </a:r>
            <a:r>
              <a:rPr lang="en-US" sz="2800" dirty="0" smtClean="0"/>
              <a:t> points to.</a:t>
            </a:r>
          </a:p>
          <a:p>
            <a:pPr marL="0" indent="0">
              <a:buNone/>
            </a:pPr>
            <a:r>
              <a:rPr lang="en-US" sz="2800" b="1" dirty="0" err="1"/>
              <a:t>p</a:t>
            </a:r>
            <a:r>
              <a:rPr lang="en-US" sz="2800" b="1" dirty="0" err="1" smtClean="0"/>
              <a:t>rintf</a:t>
            </a:r>
            <a:r>
              <a:rPr lang="en-US" sz="2800" b="1" dirty="0" smtClean="0"/>
              <a:t>(“%x”, </a:t>
            </a:r>
            <a:r>
              <a:rPr lang="en-US" sz="2800" b="1" dirty="0" err="1" smtClean="0"/>
              <a:t>ptr</a:t>
            </a:r>
            <a:r>
              <a:rPr lang="en-US" sz="2800" b="1" dirty="0" smtClean="0"/>
              <a:t>);   //What does it display?</a:t>
            </a:r>
          </a:p>
          <a:p>
            <a:pPr marL="0" indent="0">
              <a:buNone/>
            </a:pPr>
            <a:r>
              <a:rPr lang="en-US" sz="2800" b="1" dirty="0" err="1" smtClean="0"/>
              <a:t>printf</a:t>
            </a:r>
            <a:r>
              <a:rPr lang="en-US" sz="2800" b="1" dirty="0" smtClean="0"/>
              <a:t>(“%d”, *</a:t>
            </a:r>
            <a:r>
              <a:rPr lang="en-US" sz="2800" b="1" dirty="0" err="1" smtClean="0"/>
              <a:t>ptr</a:t>
            </a:r>
            <a:r>
              <a:rPr lang="en-US" sz="2800" b="1" dirty="0" smtClean="0"/>
              <a:t>); //What does it display?</a:t>
            </a:r>
          </a:p>
          <a:p>
            <a:pPr marL="0" indent="0">
              <a:buNone/>
            </a:pPr>
            <a:endParaRPr lang="en-US" b="1" dirty="0" smtClean="0"/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endParaRPr lang="en-US" b="1" dirty="0"/>
          </a:p>
          <a:p>
            <a:endParaRPr lang="en-US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23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8800" y="5257800"/>
            <a:ext cx="13716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0x3456789c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0" y="5257800"/>
            <a:ext cx="1371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ptr</a:t>
            </a:r>
            <a:endParaRPr lang="en-US" sz="1200" dirty="0" smtClean="0"/>
          </a:p>
          <a:p>
            <a:pPr algn="ctr"/>
            <a:r>
              <a:rPr lang="en-US" sz="1200" dirty="0" smtClean="0"/>
              <a:t>0x0033448a</a:t>
            </a:r>
            <a:endParaRPr lang="en-US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267200" y="57150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172200" y="5257800"/>
            <a:ext cx="1371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  <a:r>
              <a:rPr lang="en-US" sz="1200" smtClean="0"/>
              <a:t>, </a:t>
            </a:r>
            <a:r>
              <a:rPr lang="en-US" sz="1200" smtClean="0"/>
              <a:t>300</a:t>
            </a:r>
            <a:endParaRPr lang="en-US" sz="12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5029200" y="5105400"/>
            <a:ext cx="10668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0x0033448a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3262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* </a:t>
            </a:r>
            <a:r>
              <a:rPr lang="en-US" dirty="0" err="1" smtClean="0"/>
              <a:t>iptr</a:t>
            </a:r>
            <a:r>
              <a:rPr lang="en-US" dirty="0" smtClean="0"/>
              <a:t>; in main or in a function,</a:t>
            </a:r>
          </a:p>
          <a:p>
            <a:r>
              <a:rPr lang="en-US" sz="2600" dirty="0" smtClean="0"/>
              <a:t>The memory </a:t>
            </a:r>
            <a:r>
              <a:rPr lang="en-US" sz="2600" smtClean="0"/>
              <a:t>space for </a:t>
            </a:r>
            <a:r>
              <a:rPr lang="en-US" sz="2600" dirty="0" smtClean="0"/>
              <a:t>holding</a:t>
            </a:r>
            <a:r>
              <a:rPr lang="en-US" sz="2600" b="1" dirty="0" smtClean="0"/>
              <a:t> a memory address</a:t>
            </a:r>
            <a:r>
              <a:rPr lang="en-US" sz="2600" dirty="0" smtClean="0"/>
              <a:t> is allocated automatically for variable </a:t>
            </a:r>
            <a:r>
              <a:rPr lang="en-US" sz="2600" dirty="0" err="1" smtClean="0"/>
              <a:t>iptr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When the function returns, that memory space (the box for </a:t>
            </a:r>
            <a:r>
              <a:rPr lang="en-US" sz="2600" dirty="0" err="1" smtClean="0"/>
              <a:t>iptr</a:t>
            </a:r>
            <a:r>
              <a:rPr lang="en-US" sz="2600" dirty="0" smtClean="0"/>
              <a:t> itself) is </a:t>
            </a:r>
            <a:r>
              <a:rPr lang="en-US" sz="2600" dirty="0" err="1" smtClean="0"/>
              <a:t>deallocated</a:t>
            </a:r>
            <a:r>
              <a:rPr lang="en-US" sz="2600" dirty="0"/>
              <a:t> </a:t>
            </a:r>
            <a:r>
              <a:rPr lang="en-US" sz="2600" dirty="0" smtClean="0"/>
              <a:t>automatically.</a:t>
            </a:r>
            <a:r>
              <a:rPr lang="en-US" sz="2600" dirty="0"/>
              <a:t> </a:t>
            </a:r>
            <a:r>
              <a:rPr lang="en-US" sz="2800" b="1" dirty="0" smtClean="0"/>
              <a:t>But, the memory that </a:t>
            </a:r>
            <a:r>
              <a:rPr lang="en-US" sz="2800" b="1" dirty="0" err="1" smtClean="0"/>
              <a:t>iptr</a:t>
            </a:r>
            <a:r>
              <a:rPr lang="en-US" sz="2800" b="1" dirty="0" smtClean="0"/>
              <a:t> points to is not included in this </a:t>
            </a:r>
            <a:r>
              <a:rPr lang="en-US" sz="2800" b="1" dirty="0" err="1" smtClean="0"/>
              <a:t>deallocation</a:t>
            </a:r>
            <a:r>
              <a:rPr lang="en-US" sz="2800" b="1" dirty="0" smtClean="0"/>
              <a:t> operation.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24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4953000"/>
            <a:ext cx="13716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0x3456789c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05200" y="4953000"/>
            <a:ext cx="1371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 err="1" smtClean="0"/>
              <a:t>ptr</a:t>
            </a:r>
            <a:endParaRPr lang="en-US" sz="1200" dirty="0" smtClean="0"/>
          </a:p>
          <a:p>
            <a:pPr algn="ctr"/>
            <a:r>
              <a:rPr lang="en-US" sz="1200" dirty="0" smtClean="0"/>
              <a:t>0x00833877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19600" y="54102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629400" y="4953000"/>
            <a:ext cx="1371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ge=65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62600" y="4800600"/>
            <a:ext cx="10668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0x00833877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28742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Before Initialized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* </a:t>
            </a:r>
            <a:r>
              <a:rPr lang="en-US" dirty="0" err="1" smtClean="0"/>
              <a:t>iptr</a:t>
            </a:r>
            <a:r>
              <a:rPr lang="en-US" dirty="0" smtClean="0"/>
              <a:t>; in main or in a function,</a:t>
            </a:r>
          </a:p>
          <a:p>
            <a:r>
              <a:rPr lang="en-US" dirty="0" smtClean="0"/>
              <a:t>After we create the pointer, before we initialize it, it could contains arbitrary(junk) memory address.</a:t>
            </a:r>
          </a:p>
          <a:p>
            <a:pPr lvl="1"/>
            <a:r>
              <a:rPr lang="en-US" dirty="0" smtClean="0"/>
              <a:t>In other word, </a:t>
            </a:r>
            <a:r>
              <a:rPr lang="en-US" dirty="0" err="1" smtClean="0"/>
              <a:t>iptr</a:t>
            </a:r>
            <a:r>
              <a:rPr lang="en-US" dirty="0" smtClean="0"/>
              <a:t> right now points to arbitrary memory location.</a:t>
            </a:r>
          </a:p>
          <a:p>
            <a:endParaRPr lang="en-US" dirty="0" smtClean="0"/>
          </a:p>
          <a:p>
            <a:r>
              <a:rPr lang="en-US" dirty="0" smtClean="0"/>
              <a:t>If you dereference it before initialized, you may get </a:t>
            </a:r>
            <a:r>
              <a:rPr lang="en-US" b="1" dirty="0" smtClean="0"/>
              <a:t>Segmentation Fault</a:t>
            </a:r>
            <a:r>
              <a:rPr lang="en-US" dirty="0" smtClean="0"/>
              <a:t>.</a:t>
            </a: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25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4495800"/>
            <a:ext cx="13716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0x3456789c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05200" y="4419600"/>
            <a:ext cx="1371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Iptr</a:t>
            </a:r>
            <a:endParaRPr lang="en-US" sz="1200" dirty="0" smtClean="0"/>
          </a:p>
          <a:p>
            <a:pPr algn="ctr"/>
            <a:r>
              <a:rPr lang="en-US" sz="1200" dirty="0" smtClean="0"/>
              <a:t>0x00833877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495800" y="49530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629400" y="4495800"/>
            <a:ext cx="1371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Arbitrary </a:t>
            </a:r>
            <a:r>
              <a:rPr lang="en-US" sz="1200" dirty="0" err="1" smtClean="0"/>
              <a:t>Mem</a:t>
            </a:r>
            <a:r>
              <a:rPr lang="en-US" sz="1200" dirty="0" smtClean="0"/>
              <a:t> cell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62600" y="4343400"/>
            <a:ext cx="10668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0x00833877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272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ointer1.c</a:t>
            </a: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Concept of address</a:t>
            </a:r>
          </a:p>
          <a:p>
            <a:r>
              <a:rPr lang="en-US" dirty="0" smtClean="0"/>
              <a:t>Concept of pointers</a:t>
            </a:r>
          </a:p>
          <a:p>
            <a:r>
              <a:rPr lang="en-US" dirty="0" smtClean="0"/>
              <a:t>How to define/declare pointers</a:t>
            </a:r>
          </a:p>
          <a:p>
            <a:r>
              <a:rPr lang="en-US" dirty="0" smtClean="0"/>
              <a:t>How to use pointers?</a:t>
            </a:r>
          </a:p>
          <a:p>
            <a:endParaRPr lang="en-US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8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Pointer arithmetic</a:t>
            </a: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8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Concept of address</a:t>
            </a:r>
          </a:p>
          <a:p>
            <a:r>
              <a:rPr lang="en-US" dirty="0"/>
              <a:t>Concept of pointers</a:t>
            </a:r>
          </a:p>
          <a:p>
            <a:r>
              <a:rPr lang="en-US" dirty="0"/>
              <a:t>How to define/declare pointers</a:t>
            </a:r>
          </a:p>
          <a:p>
            <a:r>
              <a:rPr lang="en-US" dirty="0"/>
              <a:t>How to use pointers?</a:t>
            </a: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6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Some </a:t>
            </a:r>
            <a:r>
              <a:rPr lang="en-US" dirty="0"/>
              <a:t>C programming tasks are performed more easily with </a:t>
            </a:r>
            <a:r>
              <a:rPr lang="en-US" dirty="0" smtClean="0"/>
              <a:t>pointers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Some tasks </a:t>
            </a:r>
            <a:r>
              <a:rPr lang="en-US" dirty="0"/>
              <a:t>cannot be performed without using pointers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ynamic </a:t>
            </a:r>
            <a:r>
              <a:rPr lang="en-US" dirty="0"/>
              <a:t>memory </a:t>
            </a:r>
            <a:r>
              <a:rPr lang="en-US" dirty="0" smtClean="0"/>
              <a:t>allocation.</a:t>
            </a:r>
          </a:p>
          <a:p>
            <a:pPr lvl="1"/>
            <a:r>
              <a:rPr lang="en-US" dirty="0" smtClean="0"/>
              <a:t>Linked Structures like linked list and Tree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So it becomes necessary to learn </a:t>
            </a:r>
            <a:r>
              <a:rPr lang="en-US" dirty="0" smtClean="0"/>
              <a:t>pointers.</a:t>
            </a:r>
          </a:p>
          <a:p>
            <a:pPr lvl="1"/>
            <a:endParaRPr lang="en-US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Concept of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 fontScale="92500"/>
          </a:bodyPr>
          <a:lstStyle/>
          <a:p>
            <a:r>
              <a:rPr lang="en-US" dirty="0" smtClean="0"/>
              <a:t>Every </a:t>
            </a:r>
            <a:r>
              <a:rPr lang="en-US" dirty="0"/>
              <a:t>variable </a:t>
            </a:r>
            <a:r>
              <a:rPr lang="en-US" dirty="0" smtClean="0"/>
              <a:t>needs </a:t>
            </a:r>
            <a:r>
              <a:rPr lang="en-US" dirty="0"/>
              <a:t>a memory </a:t>
            </a:r>
            <a:r>
              <a:rPr lang="en-US" dirty="0" smtClean="0"/>
              <a:t>location(as container),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 use the variable name to refer to the value stored in that container.</a:t>
            </a:r>
          </a:p>
          <a:p>
            <a:r>
              <a:rPr lang="en-US" dirty="0" smtClean="0"/>
              <a:t>Every </a:t>
            </a:r>
            <a:r>
              <a:rPr lang="en-US" dirty="0"/>
              <a:t>memory location has its address </a:t>
            </a:r>
            <a:r>
              <a:rPr lang="en-US" dirty="0" smtClean="0"/>
              <a:t>defined,</a:t>
            </a:r>
          </a:p>
          <a:p>
            <a:pPr lvl="1"/>
            <a:r>
              <a:rPr lang="en-US" dirty="0" smtClean="0"/>
              <a:t>We can obtain the address  by using </a:t>
            </a:r>
            <a:r>
              <a:rPr lang="en-US" dirty="0"/>
              <a:t>ampersand (&amp;) </a:t>
            </a:r>
            <a:r>
              <a:rPr lang="en-US" dirty="0" smtClean="0"/>
              <a:t>operator.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age = 69; </a:t>
            </a:r>
          </a:p>
          <a:p>
            <a:pPr lvl="2"/>
            <a:r>
              <a:rPr lang="en-US" dirty="0" smtClean="0"/>
              <a:t>Age is a variable, we use the variable name to refer to its value.</a:t>
            </a: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84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Concept of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age = 69;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ge is a variable, we use the variable name to refer to its value, </a:t>
            </a:r>
          </a:p>
          <a:p>
            <a:pPr lvl="2"/>
            <a:r>
              <a:rPr lang="en-US" dirty="0" smtClean="0"/>
              <a:t>That is, the variable name also refer to the </a:t>
            </a:r>
            <a:r>
              <a:rPr lang="en-US" smtClean="0"/>
              <a:t>value in </a:t>
            </a:r>
            <a:r>
              <a:rPr lang="en-US" dirty="0" smtClean="0"/>
              <a:t>container.</a:t>
            </a: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52800" y="4419600"/>
            <a:ext cx="8625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age, 69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45436" y="4419600"/>
            <a:ext cx="13311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0x456789a0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5105400" y="3810000"/>
            <a:ext cx="1676400" cy="990600"/>
          </a:xfrm>
          <a:prstGeom prst="wedgeRectCallout">
            <a:avLst>
              <a:gd name="adj1" fmla="val -100636"/>
              <a:gd name="adj2" fmla="val 306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The box means the memory cells, the container, which holds the </a:t>
            </a:r>
            <a:r>
              <a:rPr lang="en-US" sz="1400" b="1" dirty="0" smtClean="0"/>
              <a:t>value</a:t>
            </a:r>
            <a:r>
              <a:rPr lang="en-US" sz="1400" dirty="0" smtClean="0"/>
              <a:t> of age</a:t>
            </a:r>
            <a:endParaRPr lang="en-US" sz="1400" dirty="0"/>
          </a:p>
        </p:txBody>
      </p:sp>
      <p:sp>
        <p:nvSpPr>
          <p:cNvPr id="15" name="Rectangular Callout 14"/>
          <p:cNvSpPr/>
          <p:nvPr/>
        </p:nvSpPr>
        <p:spPr>
          <a:xfrm>
            <a:off x="1371600" y="5181600"/>
            <a:ext cx="1676400" cy="990600"/>
          </a:xfrm>
          <a:prstGeom prst="wedgeRectCallout">
            <a:avLst>
              <a:gd name="adj1" fmla="val 19425"/>
              <a:gd name="adj2" fmla="val -951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Outside of box means the memory </a:t>
            </a:r>
            <a:r>
              <a:rPr lang="en-US" sz="1400" b="1" dirty="0" smtClean="0"/>
              <a:t>address</a:t>
            </a:r>
            <a:r>
              <a:rPr lang="en-US" sz="1400" dirty="0" smtClean="0"/>
              <a:t>, an ID number assigned to this memory cell.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7083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age = 69; in main() or in another function</a:t>
            </a:r>
          </a:p>
          <a:p>
            <a:pPr lvl="1"/>
            <a:r>
              <a:rPr lang="en-US" dirty="0" smtClean="0"/>
              <a:t>The memory space (the box or the container below) for variable </a:t>
            </a:r>
            <a:r>
              <a:rPr lang="en-US" b="1" dirty="0" smtClean="0"/>
              <a:t>age</a:t>
            </a:r>
            <a:r>
              <a:rPr lang="en-US" dirty="0" smtClean="0"/>
              <a:t> is allocated automatically when system calls that function.</a:t>
            </a:r>
          </a:p>
          <a:p>
            <a:pPr lvl="1"/>
            <a:r>
              <a:rPr lang="en-US" dirty="0" smtClean="0"/>
              <a:t>It is </a:t>
            </a:r>
            <a:r>
              <a:rPr lang="en-US" dirty="0" err="1" smtClean="0"/>
              <a:t>deallocated</a:t>
            </a:r>
            <a:r>
              <a:rPr lang="en-US" dirty="0" smtClean="0"/>
              <a:t> automatically once the function returns.</a:t>
            </a: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52800" y="4419600"/>
            <a:ext cx="8625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age, 69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45436" y="4419600"/>
            <a:ext cx="13311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0x456789a0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5105400" y="4267200"/>
            <a:ext cx="1676400" cy="990600"/>
          </a:xfrm>
          <a:prstGeom prst="wedgeRectCallout">
            <a:avLst>
              <a:gd name="adj1" fmla="val -105446"/>
              <a:gd name="adj2" fmla="val -161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The box means the memory cells, the container, which holds the </a:t>
            </a:r>
            <a:r>
              <a:rPr lang="en-US" sz="1400" b="1" dirty="0" smtClean="0"/>
              <a:t>value</a:t>
            </a:r>
            <a:r>
              <a:rPr lang="en-US" sz="1400" dirty="0" smtClean="0"/>
              <a:t> of age</a:t>
            </a:r>
            <a:endParaRPr lang="en-US" sz="1400" dirty="0"/>
          </a:p>
        </p:txBody>
      </p:sp>
      <p:sp>
        <p:nvSpPr>
          <p:cNvPr id="15" name="Rectangular Callout 14"/>
          <p:cNvSpPr/>
          <p:nvPr/>
        </p:nvSpPr>
        <p:spPr>
          <a:xfrm>
            <a:off x="1371600" y="5181600"/>
            <a:ext cx="1676400" cy="990600"/>
          </a:xfrm>
          <a:prstGeom prst="wedgeRectCallout">
            <a:avLst>
              <a:gd name="adj1" fmla="val 19425"/>
              <a:gd name="adj2" fmla="val -951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Outside of box means the memory </a:t>
            </a:r>
            <a:r>
              <a:rPr lang="en-US" sz="1400" b="1" dirty="0" smtClean="0"/>
              <a:t>address</a:t>
            </a:r>
            <a:r>
              <a:rPr lang="en-US" sz="1400" dirty="0" smtClean="0"/>
              <a:t>, an ID number assigned to this memory cell.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471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Concept of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 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fr-FR" dirty="0"/>
              <a:t>   </a:t>
            </a:r>
            <a:r>
              <a:rPr lang="fr-FR" dirty="0" err="1"/>
              <a:t>int</a:t>
            </a:r>
            <a:r>
              <a:rPr lang="fr-FR" dirty="0"/>
              <a:t>  var1;</a:t>
            </a:r>
          </a:p>
          <a:p>
            <a:pPr marL="0" indent="0">
              <a:buNone/>
            </a:pPr>
            <a:r>
              <a:rPr lang="da-DK" dirty="0"/>
              <a:t>   </a:t>
            </a:r>
            <a:r>
              <a:rPr lang="da-DK" dirty="0" err="1"/>
              <a:t>char</a:t>
            </a:r>
            <a:r>
              <a:rPr lang="da-DK" dirty="0"/>
              <a:t> </a:t>
            </a:r>
            <a:r>
              <a:rPr lang="da-DK" dirty="0" err="1" smtClean="0"/>
              <a:t>arr</a:t>
            </a:r>
            <a:r>
              <a:rPr lang="da-DK" dirty="0" smtClean="0"/>
              <a:t>[</a:t>
            </a:r>
            <a:r>
              <a:rPr lang="da-DK"/>
              <a:t>4</a:t>
            </a:r>
            <a:r>
              <a:rPr lang="da-DK" smtClean="0"/>
              <a:t>] = { ’a’, ’b’, ’c’, ’d’};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   </a:t>
            </a:r>
            <a:r>
              <a:rPr lang="da-DK" dirty="0" err="1"/>
              <a:t>printf</a:t>
            </a:r>
            <a:r>
              <a:rPr lang="da-DK" dirty="0"/>
              <a:t>("Address of var1 variable: %x\n", &amp;var1  );</a:t>
            </a:r>
          </a:p>
          <a:p>
            <a:pPr marL="0" indent="0">
              <a:buNone/>
            </a:pPr>
            <a:r>
              <a:rPr lang="da-DK" dirty="0"/>
              <a:t>   </a:t>
            </a:r>
            <a:r>
              <a:rPr lang="da-DK" dirty="0" err="1"/>
              <a:t>printf</a:t>
            </a:r>
            <a:r>
              <a:rPr lang="da-DK" dirty="0" smtClean="0"/>
              <a:t>(”Value </a:t>
            </a:r>
            <a:r>
              <a:rPr lang="da-DK" dirty="0"/>
              <a:t>of </a:t>
            </a:r>
            <a:r>
              <a:rPr lang="da-DK" dirty="0" err="1" smtClean="0"/>
              <a:t>arr</a:t>
            </a:r>
            <a:r>
              <a:rPr lang="da-DK" dirty="0" smtClean="0"/>
              <a:t>: </a:t>
            </a:r>
            <a:r>
              <a:rPr lang="da-DK" dirty="0"/>
              <a:t>%x\n", </a:t>
            </a:r>
            <a:r>
              <a:rPr lang="da-DK" dirty="0" err="1" smtClean="0"/>
              <a:t>arr</a:t>
            </a:r>
            <a:r>
              <a:rPr lang="da-DK" dirty="0" smtClean="0"/>
              <a:t>  </a:t>
            </a:r>
            <a:r>
              <a:rPr lang="da-DK" dirty="0"/>
              <a:t>)</a:t>
            </a:r>
            <a:r>
              <a:rPr lang="da-DK" dirty="0" smtClean="0"/>
              <a:t>;</a:t>
            </a:r>
          </a:p>
          <a:p>
            <a:pPr marL="0" indent="0">
              <a:buNone/>
            </a:pPr>
            <a:r>
              <a:rPr lang="da-DK" dirty="0"/>
              <a:t> </a:t>
            </a:r>
            <a:r>
              <a:rPr lang="da-DK" dirty="0" smtClean="0"/>
              <a:t>  </a:t>
            </a:r>
            <a:r>
              <a:rPr lang="da-DK" dirty="0" err="1" smtClean="0"/>
              <a:t>printf</a:t>
            </a:r>
            <a:r>
              <a:rPr lang="da-DK" dirty="0"/>
              <a:t>("Address of </a:t>
            </a:r>
            <a:r>
              <a:rPr lang="da-DK" dirty="0" err="1" smtClean="0"/>
              <a:t>arr</a:t>
            </a:r>
            <a:r>
              <a:rPr lang="da-DK" dirty="0" smtClean="0"/>
              <a:t>[0] </a:t>
            </a:r>
            <a:r>
              <a:rPr lang="da-DK" dirty="0"/>
              <a:t>variable: %x\n", </a:t>
            </a:r>
            <a:r>
              <a:rPr lang="da-DK" dirty="0" smtClean="0"/>
              <a:t>&amp;</a:t>
            </a:r>
            <a:r>
              <a:rPr lang="da-DK" dirty="0" err="1" smtClean="0"/>
              <a:t>arr</a:t>
            </a:r>
            <a:r>
              <a:rPr lang="da-DK" dirty="0" smtClean="0"/>
              <a:t>[0]  </a:t>
            </a:r>
            <a:r>
              <a:rPr lang="da-DK" dirty="0"/>
              <a:t>);</a:t>
            </a:r>
          </a:p>
          <a:p>
            <a:pPr marL="0" indent="0">
              <a:buNone/>
            </a:pPr>
            <a:r>
              <a:rPr lang="da-DK" dirty="0"/>
              <a:t> </a:t>
            </a:r>
            <a:r>
              <a:rPr lang="da-DK" dirty="0" smtClean="0"/>
              <a:t>  </a:t>
            </a:r>
            <a:r>
              <a:rPr lang="da-DK" dirty="0" err="1" smtClean="0"/>
              <a:t>printf</a:t>
            </a:r>
            <a:r>
              <a:rPr lang="da-DK" dirty="0"/>
              <a:t>("Address of </a:t>
            </a:r>
            <a:r>
              <a:rPr lang="da-DK" dirty="0" err="1" smtClean="0"/>
              <a:t>arr</a:t>
            </a:r>
            <a:r>
              <a:rPr lang="da-DK" dirty="0" smtClean="0"/>
              <a:t>[1] </a:t>
            </a:r>
            <a:r>
              <a:rPr lang="da-DK" dirty="0"/>
              <a:t>variable: %x\n", </a:t>
            </a:r>
            <a:r>
              <a:rPr lang="da-DK" dirty="0" smtClean="0"/>
              <a:t>&amp;</a:t>
            </a:r>
            <a:r>
              <a:rPr lang="da-DK" dirty="0" err="1" smtClean="0"/>
              <a:t>arr</a:t>
            </a:r>
            <a:r>
              <a:rPr lang="da-DK" dirty="0" smtClean="0"/>
              <a:t>[1]  </a:t>
            </a:r>
            <a:r>
              <a:rPr lang="da-DK" dirty="0"/>
              <a:t>);</a:t>
            </a:r>
          </a:p>
          <a:p>
            <a:pPr marL="0" indent="0">
              <a:buNone/>
            </a:pPr>
            <a:r>
              <a:rPr lang="da-DK" dirty="0"/>
              <a:t> </a:t>
            </a:r>
            <a:r>
              <a:rPr lang="da-DK" dirty="0" smtClean="0"/>
              <a:t>  </a:t>
            </a:r>
            <a:r>
              <a:rPr lang="da-DK" dirty="0" err="1" smtClean="0"/>
              <a:t>printf</a:t>
            </a:r>
            <a:r>
              <a:rPr lang="da-DK" dirty="0"/>
              <a:t>("Address of </a:t>
            </a:r>
            <a:r>
              <a:rPr lang="da-DK" dirty="0" err="1" smtClean="0"/>
              <a:t>arr</a:t>
            </a:r>
            <a:r>
              <a:rPr lang="da-DK" dirty="0" smtClean="0"/>
              <a:t>[2] </a:t>
            </a:r>
            <a:r>
              <a:rPr lang="da-DK" dirty="0"/>
              <a:t>variable: %x\n", </a:t>
            </a:r>
            <a:r>
              <a:rPr lang="da-DK" dirty="0" smtClean="0"/>
              <a:t>&amp;</a:t>
            </a:r>
            <a:r>
              <a:rPr lang="da-DK" dirty="0" err="1" smtClean="0"/>
              <a:t>arr</a:t>
            </a:r>
            <a:r>
              <a:rPr lang="da-DK" dirty="0" smtClean="0"/>
              <a:t>[2]  </a:t>
            </a:r>
            <a:r>
              <a:rPr lang="da-DK" dirty="0"/>
              <a:t>);</a:t>
            </a:r>
          </a:p>
          <a:p>
            <a:pPr marL="0" indent="0">
              <a:buNone/>
            </a:pPr>
            <a:r>
              <a:rPr lang="da-DK" dirty="0" smtClean="0"/>
              <a:t>   </a:t>
            </a:r>
            <a:r>
              <a:rPr lang="da-DK" dirty="0" err="1"/>
              <a:t>printf</a:t>
            </a:r>
            <a:r>
              <a:rPr lang="da-DK" dirty="0"/>
              <a:t>("Address of </a:t>
            </a:r>
            <a:r>
              <a:rPr lang="da-DK" dirty="0" err="1" smtClean="0"/>
              <a:t>arr</a:t>
            </a:r>
            <a:r>
              <a:rPr lang="da-DK" dirty="0" smtClean="0"/>
              <a:t>[3] </a:t>
            </a:r>
            <a:r>
              <a:rPr lang="da-DK" dirty="0"/>
              <a:t>variable: %x\n", </a:t>
            </a:r>
            <a:r>
              <a:rPr lang="da-DK" dirty="0" smtClean="0"/>
              <a:t>&amp;</a:t>
            </a:r>
            <a:r>
              <a:rPr lang="da-DK" dirty="0" err="1" smtClean="0"/>
              <a:t>arr</a:t>
            </a:r>
            <a:r>
              <a:rPr lang="da-DK" dirty="0" smtClean="0"/>
              <a:t>[3]  </a:t>
            </a:r>
            <a:r>
              <a:rPr lang="da-DK" dirty="0"/>
              <a:t>)</a:t>
            </a:r>
            <a:r>
              <a:rPr lang="da-DK" dirty="0" smtClean="0"/>
              <a:t>;</a:t>
            </a:r>
            <a:endParaRPr lang="da-DK" dirty="0"/>
          </a:p>
          <a:p>
            <a:pPr marL="0" indent="0">
              <a:buNone/>
            </a:pPr>
            <a:r>
              <a:rPr lang="is-IS" dirty="0"/>
              <a:t>   return 0;</a:t>
            </a:r>
          </a:p>
          <a:p>
            <a:pPr marL="0" indent="0">
              <a:buNone/>
            </a:pPr>
            <a:r>
              <a:rPr lang="is-IS" dirty="0" smtClean="0"/>
              <a:t>} //</a:t>
            </a:r>
            <a:r>
              <a:rPr lang="is-IS" b="1" dirty="0" smtClean="0"/>
              <a:t>Demo pointerArray.c</a:t>
            </a:r>
            <a:endParaRPr lang="en-US" b="1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68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Concept of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Output of the program</a:t>
            </a:r>
          </a:p>
          <a:p>
            <a:endParaRPr lang="en-US" dirty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0" y="2209800"/>
            <a:ext cx="3624047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Address </a:t>
            </a:r>
            <a:r>
              <a:rPr lang="en-US" dirty="0"/>
              <a:t>of var1 variable: 5b7b8be8</a:t>
            </a:r>
          </a:p>
          <a:p>
            <a:r>
              <a:rPr lang="en-US" dirty="0" smtClean="0"/>
              <a:t>Value </a:t>
            </a:r>
            <a:r>
              <a:rPr lang="en-US" dirty="0"/>
              <a:t>of </a:t>
            </a:r>
            <a:r>
              <a:rPr lang="en-US" dirty="0" err="1" smtClean="0"/>
              <a:t>arr</a:t>
            </a:r>
            <a:r>
              <a:rPr lang="en-US" dirty="0" smtClean="0"/>
              <a:t>: </a:t>
            </a:r>
            <a:r>
              <a:rPr lang="en-US" dirty="0"/>
              <a:t>5b7b8be4</a:t>
            </a:r>
          </a:p>
          <a:p>
            <a:r>
              <a:rPr lang="en-US" dirty="0"/>
              <a:t>Address of </a:t>
            </a:r>
            <a:r>
              <a:rPr lang="en-US" dirty="0" err="1"/>
              <a:t>arr</a:t>
            </a:r>
            <a:r>
              <a:rPr lang="en-US" dirty="0"/>
              <a:t>[0] variable: 5b7b8be4</a:t>
            </a:r>
          </a:p>
          <a:p>
            <a:r>
              <a:rPr lang="en-US" dirty="0"/>
              <a:t>Address of </a:t>
            </a:r>
            <a:r>
              <a:rPr lang="en-US" dirty="0" err="1"/>
              <a:t>arr</a:t>
            </a:r>
            <a:r>
              <a:rPr lang="en-US" dirty="0"/>
              <a:t>[1] variable: 5b7b8be5</a:t>
            </a:r>
          </a:p>
          <a:p>
            <a:r>
              <a:rPr lang="en-US" dirty="0"/>
              <a:t>Address of </a:t>
            </a:r>
            <a:r>
              <a:rPr lang="en-US" dirty="0" err="1"/>
              <a:t>arr</a:t>
            </a:r>
            <a:r>
              <a:rPr lang="en-US" dirty="0"/>
              <a:t>[2] variable: 5b7b8be6</a:t>
            </a:r>
          </a:p>
          <a:p>
            <a:r>
              <a:rPr lang="en-US" dirty="0"/>
              <a:t>Address of </a:t>
            </a:r>
            <a:r>
              <a:rPr lang="en-US" dirty="0" err="1"/>
              <a:t>arr</a:t>
            </a:r>
            <a:r>
              <a:rPr lang="en-US" dirty="0"/>
              <a:t>[3] variable: 5b7b8be7</a:t>
            </a:r>
          </a:p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073940"/>
              </p:ext>
            </p:extLst>
          </p:nvPr>
        </p:nvGraphicFramePr>
        <p:xfrm>
          <a:off x="1057444" y="4810760"/>
          <a:ext cx="4876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[3]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90600" y="4431268"/>
            <a:ext cx="11336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5b7b8be4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0" y="4419600"/>
            <a:ext cx="11313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5b7b8be5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05200" y="4419600"/>
            <a:ext cx="11313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5b7b8be6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00600" y="4419600"/>
            <a:ext cx="11313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5b7b8be7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5367782"/>
            <a:ext cx="6955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observe that &amp;</a:t>
            </a:r>
            <a:r>
              <a:rPr lang="en-US" dirty="0" err="1" smtClean="0"/>
              <a:t>arr</a:t>
            </a:r>
            <a:r>
              <a:rPr lang="en-US" dirty="0" smtClean="0"/>
              <a:t>[0] and </a:t>
            </a:r>
            <a:r>
              <a:rPr lang="en-US" dirty="0" err="1" smtClean="0"/>
              <a:t>arr</a:t>
            </a:r>
            <a:r>
              <a:rPr lang="en-US" dirty="0" smtClean="0"/>
              <a:t> return the same value.</a:t>
            </a:r>
          </a:p>
          <a:p>
            <a:r>
              <a:rPr lang="en-US" dirty="0" smtClean="0"/>
              <a:t>That means the array name </a:t>
            </a:r>
            <a:r>
              <a:rPr lang="en-US" b="1" dirty="0" err="1" smtClean="0"/>
              <a:t>arr</a:t>
            </a:r>
            <a:r>
              <a:rPr lang="en-US" b="1" dirty="0" smtClean="0"/>
              <a:t> could be used as the array base address.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102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6751</TotalTime>
  <Words>1980</Words>
  <Application>Microsoft Macintosh PowerPoint</Application>
  <PresentationFormat>On-screen Show (4:3)</PresentationFormat>
  <Paragraphs>308</Paragraphs>
  <Slides>28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Pointer 1</vt:lpstr>
      <vt:lpstr>Recall</vt:lpstr>
      <vt:lpstr>Today</vt:lpstr>
      <vt:lpstr>Motivation</vt:lpstr>
      <vt:lpstr>Concept of Address</vt:lpstr>
      <vt:lpstr>Concept of Address</vt:lpstr>
      <vt:lpstr>Memory Allocation</vt:lpstr>
      <vt:lpstr>Concept of Address</vt:lpstr>
      <vt:lpstr>Concept of Address</vt:lpstr>
      <vt:lpstr>Concept of Address</vt:lpstr>
      <vt:lpstr>Concept of Address</vt:lpstr>
      <vt:lpstr>Concept of Address</vt:lpstr>
      <vt:lpstr>Concept of Pointer</vt:lpstr>
      <vt:lpstr>Concept of Pointer</vt:lpstr>
      <vt:lpstr>Define Pointer Variables</vt:lpstr>
      <vt:lpstr>Define Pointer Variables</vt:lpstr>
      <vt:lpstr>Initialize Pointer</vt:lpstr>
      <vt:lpstr>Initialize Pointer</vt:lpstr>
      <vt:lpstr>Use Pointer</vt:lpstr>
      <vt:lpstr>Use Pointer</vt:lpstr>
      <vt:lpstr>Use Pointer</vt:lpstr>
      <vt:lpstr>Use Pointer</vt:lpstr>
      <vt:lpstr>Use Pointer</vt:lpstr>
      <vt:lpstr>Memory Allocation</vt:lpstr>
      <vt:lpstr>Before Initialized</vt:lpstr>
      <vt:lpstr>Demo</vt:lpstr>
      <vt:lpstr>Summary</vt:lpstr>
      <vt:lpstr>Next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EWU</dc:creator>
  <cp:lastModifiedBy>Tony Tian</cp:lastModifiedBy>
  <cp:revision>3456</cp:revision>
  <dcterms:created xsi:type="dcterms:W3CDTF">2013-09-11T21:20:50Z</dcterms:created>
  <dcterms:modified xsi:type="dcterms:W3CDTF">2016-04-25T19:26:38Z</dcterms:modified>
</cp:coreProperties>
</file>