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424" r:id="rId3"/>
    <p:sldId id="467" r:id="rId4"/>
    <p:sldId id="453" r:id="rId5"/>
    <p:sldId id="490" r:id="rId6"/>
    <p:sldId id="489" r:id="rId7"/>
    <p:sldId id="454" r:id="rId8"/>
    <p:sldId id="485" r:id="rId9"/>
    <p:sldId id="486" r:id="rId10"/>
    <p:sldId id="487" r:id="rId11"/>
    <p:sldId id="468" r:id="rId12"/>
    <p:sldId id="475" r:id="rId13"/>
    <p:sldId id="472" r:id="rId14"/>
    <p:sldId id="473" r:id="rId15"/>
    <p:sldId id="491" r:id="rId16"/>
    <p:sldId id="484" r:id="rId17"/>
    <p:sldId id="494" r:id="rId18"/>
    <p:sldId id="493" r:id="rId19"/>
    <p:sldId id="492" r:id="rId20"/>
    <p:sldId id="42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89" autoAdjust="0"/>
  </p:normalViewPr>
  <p:slideViewPr>
    <p:cSldViewPr>
      <p:cViewPr varScale="1">
        <p:scale>
          <a:sx n="65" d="100"/>
          <a:sy n="65" d="100"/>
        </p:scale>
        <p:origin x="-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02BBC-8AE3-428D-AC61-13B117E7562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D84F-EE2B-4B82-89FD-16695E42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CACE-6926-43B6-BC7A-81126D82C288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CEF3-43B7-4EB7-A897-1FD475424844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DEB1-1FC5-4979-B0F9-459170FA9164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CC6A-C47A-4C2E-B3A7-F2B9B7E5FC3A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EEC4-BB0A-4C67-A37A-FE9456A8BB64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6EE-C0DE-48F8-B959-A2096B551885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BB04-1AB4-42B3-A74C-331B9BAFA4DB}" type="datetime1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45F-6DDF-428B-AC9F-AF47244B7FD5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2865-CDF3-41F1-B6C4-F631BBA07EA2}" type="datetime1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8B57-4D35-42E4-8D60-70D3D393BD56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6A9B-70CC-41F3-921F-7B2A17DD5311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F769-BED6-4867-9C36-8CC8C94B0485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Computer Science Department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Eastern Washington University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Yun Tian (Tony) Ph.D.</a:t>
            </a:r>
          </a:p>
          <a:p>
            <a:endParaRPr lang="en-US" dirty="0"/>
          </a:p>
        </p:txBody>
      </p:sp>
      <p:pic>
        <p:nvPicPr>
          <p:cNvPr id="7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40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200" y="6125289"/>
            <a:ext cx="8229600" cy="246221"/>
            <a:chOff x="457200" y="6125289"/>
            <a:chExt cx="8229600" cy="246221"/>
          </a:xfrm>
        </p:grpSpPr>
        <p:sp>
          <p:nvSpPr>
            <p:cNvPr id="8" name="Rectangle 7"/>
            <p:cNvSpPr/>
            <p:nvPr/>
          </p:nvSpPr>
          <p:spPr>
            <a:xfrm>
              <a:off x="457200" y="6172200"/>
              <a:ext cx="82296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6125289"/>
              <a:ext cx="3124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/>
                <a:t>CSCD 240  C and Unix</a:t>
              </a:r>
              <a:endParaRPr lang="en-US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a[4] = { 8, 9, 5, 6};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ptr</a:t>
            </a:r>
            <a:r>
              <a:rPr lang="en-US" sz="2400" dirty="0" smtClean="0"/>
              <a:t> = a;</a:t>
            </a:r>
          </a:p>
          <a:p>
            <a:r>
              <a:rPr lang="en-US" sz="2400" dirty="0" err="1" smtClean="0"/>
              <a:t>ptr</a:t>
            </a:r>
            <a:r>
              <a:rPr lang="en-US" sz="2400" dirty="0" smtClean="0"/>
              <a:t> ++</a:t>
            </a:r>
          </a:p>
          <a:p>
            <a:r>
              <a:rPr lang="en-US" sz="2400" dirty="0" err="1" smtClean="0"/>
              <a:t>ptr</a:t>
            </a:r>
            <a:r>
              <a:rPr lang="en-US" sz="2400" dirty="0" smtClean="0"/>
              <a:t> gets 0x1004, </a:t>
            </a:r>
            <a:r>
              <a:rPr lang="en-US" sz="2400" b="1" dirty="0" smtClean="0"/>
              <a:t>not 0x1001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this example, 0x1004 is the address of a[1].</a:t>
            </a:r>
          </a:p>
          <a:p>
            <a:r>
              <a:rPr lang="en-US" sz="2400" dirty="0" smtClean="0"/>
              <a:t>You can understand this way: </a:t>
            </a:r>
          </a:p>
          <a:p>
            <a:pPr lvl="1"/>
            <a:r>
              <a:rPr lang="en-US" sz="2000" dirty="0" smtClean="0"/>
              <a:t>initially </a:t>
            </a:r>
            <a:r>
              <a:rPr lang="en-US" sz="2000" dirty="0" err="1" smtClean="0"/>
              <a:t>ptr</a:t>
            </a:r>
            <a:r>
              <a:rPr lang="en-US" sz="2000" dirty="0" smtClean="0"/>
              <a:t> points a[0], because </a:t>
            </a:r>
            <a:r>
              <a:rPr lang="en-US" sz="2000" dirty="0" err="1" smtClean="0"/>
              <a:t>ptr</a:t>
            </a:r>
            <a:r>
              <a:rPr lang="en-US" sz="2000" dirty="0" smtClean="0"/>
              <a:t> = a,</a:t>
            </a:r>
          </a:p>
          <a:p>
            <a:pPr lvl="1"/>
            <a:r>
              <a:rPr lang="en-US" sz="2000" dirty="0" smtClean="0"/>
              <a:t>after </a:t>
            </a:r>
            <a:r>
              <a:rPr lang="en-US" sz="2000" dirty="0" err="1" smtClean="0"/>
              <a:t>ptr</a:t>
            </a:r>
            <a:r>
              <a:rPr lang="en-US" sz="2000" dirty="0" smtClean="0"/>
              <a:t> ++, </a:t>
            </a:r>
            <a:r>
              <a:rPr lang="en-US" sz="2000" dirty="0" err="1" smtClean="0"/>
              <a:t>ptr</a:t>
            </a:r>
            <a:r>
              <a:rPr lang="en-US" sz="2000" dirty="0" smtClean="0"/>
              <a:t> points to the next integer memory location in </a:t>
            </a:r>
            <a:r>
              <a:rPr lang="en-US" sz="2000" b="1" dirty="0" smtClean="0"/>
              <a:t>a</a:t>
            </a:r>
            <a:r>
              <a:rPr lang="en-US" sz="2000" dirty="0" smtClean="0"/>
              <a:t>. That means it points to a[1].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40767"/>
              </p:ext>
            </p:extLst>
          </p:nvPr>
        </p:nvGraphicFramePr>
        <p:xfrm>
          <a:off x="1057444" y="5648960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600" y="5269468"/>
            <a:ext cx="8691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0" y="5257800"/>
            <a:ext cx="8691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0x1004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5257800"/>
            <a:ext cx="8691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0x1008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5257800"/>
            <a:ext cx="8499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0x100c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7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This operation will move the pointer to next memory </a:t>
            </a:r>
            <a:r>
              <a:rPr lang="en-US" dirty="0" smtClean="0"/>
              <a:t>location of the data </a:t>
            </a:r>
            <a:r>
              <a:rPr lang="en-US" b="1" dirty="0" smtClean="0"/>
              <a:t>item</a:t>
            </a:r>
            <a:r>
              <a:rPr lang="en-US" dirty="0" smtClean="0"/>
              <a:t> without </a:t>
            </a:r>
            <a:r>
              <a:rPr lang="en-US" dirty="0"/>
              <a:t>impacting actual value at the memory </a:t>
            </a:r>
            <a:r>
              <a:rPr lang="en-US" dirty="0" smtClean="0"/>
              <a:t>location it points to. </a:t>
            </a:r>
          </a:p>
          <a:p>
            <a:r>
              <a:rPr lang="en-US" dirty="0" smtClean="0"/>
              <a:t>If </a:t>
            </a:r>
            <a:r>
              <a:rPr lang="en-US" b="1" dirty="0" err="1"/>
              <a:t>ptr</a:t>
            </a:r>
            <a:r>
              <a:rPr lang="en-US" dirty="0"/>
              <a:t> points to a </a:t>
            </a:r>
            <a:r>
              <a:rPr lang="en-US" b="1" dirty="0"/>
              <a:t>character</a:t>
            </a:r>
            <a:r>
              <a:rPr lang="en-US" dirty="0"/>
              <a:t> </a:t>
            </a:r>
            <a:r>
              <a:rPr lang="en-US" dirty="0" smtClean="0"/>
              <a:t>array whose </a:t>
            </a:r>
            <a:r>
              <a:rPr lang="en-US" dirty="0"/>
              <a:t>address is 1000, then above operation will point to the location 1001 </a:t>
            </a:r>
            <a:endParaRPr lang="en-US" dirty="0" smtClean="0"/>
          </a:p>
          <a:p>
            <a:pPr lvl="1"/>
            <a:r>
              <a:rPr lang="en-US" dirty="0" smtClean="0"/>
              <a:t>because </a:t>
            </a:r>
            <a:r>
              <a:rPr lang="en-US" dirty="0"/>
              <a:t>next character will be available at 1001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character take one bytes in memory.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8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Demo of 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++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 + 1</a:t>
            </a:r>
          </a:p>
          <a:p>
            <a:r>
              <a:rPr lang="en-US" dirty="0"/>
              <a:t> </a:t>
            </a:r>
            <a:r>
              <a:rPr lang="en-US" dirty="0" smtClean="0"/>
              <a:t>++ </a:t>
            </a:r>
            <a:r>
              <a:rPr lang="en-US" dirty="0" err="1" smtClean="0"/>
              <a:t>ptr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Numerically, the value of 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 is increased by the size of data type it points to.</a:t>
            </a:r>
          </a:p>
          <a:p>
            <a:pPr lvl="1"/>
            <a:r>
              <a:rPr lang="en-US" dirty="0" smtClean="0"/>
              <a:t>Advance the pointer to the next </a:t>
            </a:r>
            <a:r>
              <a:rPr lang="en-US" dirty="0" err="1"/>
              <a:t>M</a:t>
            </a:r>
            <a:r>
              <a:rPr lang="en-US" dirty="0" err="1" smtClean="0"/>
              <a:t>em</a:t>
            </a:r>
            <a:r>
              <a:rPr lang="en-US" dirty="0" smtClean="0"/>
              <a:t> location of the data type it points to.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Access Array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{ 10, 20, 30, 40};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1049"/>
              </p:ext>
            </p:extLst>
          </p:nvPr>
        </p:nvGraphicFramePr>
        <p:xfrm>
          <a:off x="1057444" y="4582160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0600" y="4230469"/>
            <a:ext cx="108827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5cc9ebd0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4191000"/>
            <a:ext cx="1088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5cc9ebd4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4191000"/>
            <a:ext cx="1088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5cc9ebd8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4191000"/>
            <a:ext cx="10688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5cc9ebdc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367782"/>
            <a:ext cx="709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means (</a:t>
            </a:r>
            <a:r>
              <a:rPr lang="en-US" dirty="0" err="1" smtClean="0"/>
              <a:t>ptr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) is the address of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I.E.  (</a:t>
            </a:r>
            <a:r>
              <a:rPr lang="en-US" dirty="0" err="1" smtClean="0"/>
              <a:t>ptr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) equals to &amp;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Then we could access each array element </a:t>
            </a:r>
            <a:r>
              <a:rPr lang="en-US" smtClean="0"/>
              <a:t>by use</a:t>
            </a:r>
            <a:r>
              <a:rPr lang="en-US" b="1" smtClean="0"/>
              <a:t> </a:t>
            </a:r>
            <a:r>
              <a:rPr lang="en-US" b="1" dirty="0" smtClean="0"/>
              <a:t>*( </a:t>
            </a:r>
            <a:r>
              <a:rPr lang="en-US" b="1" dirty="0" err="1" smtClean="0"/>
              <a:t>ptr</a:t>
            </a:r>
            <a:r>
              <a:rPr lang="en-US" b="1" dirty="0" smtClean="0"/>
              <a:t> + </a:t>
            </a:r>
            <a:r>
              <a:rPr lang="en-US" b="1" dirty="0" err="1" smtClean="0"/>
              <a:t>i</a:t>
            </a:r>
            <a:r>
              <a:rPr lang="en-US" b="1" dirty="0" smtClean="0"/>
              <a:t> ) in a loop,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0" y="3341132"/>
            <a:ext cx="10736" cy="926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8861" y="2932331"/>
            <a:ext cx="46373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en-US" dirty="0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67000" y="3304401"/>
            <a:ext cx="10736" cy="926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2895600"/>
            <a:ext cx="69366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ptr+1</a:t>
            </a:r>
            <a:endParaRPr lang="en-US" dirty="0"/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30731" y="3304401"/>
            <a:ext cx="10736" cy="926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49731" y="2895600"/>
            <a:ext cx="69366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ptr+2</a:t>
            </a:r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26131" y="3304401"/>
            <a:ext cx="10736" cy="926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45131" y="2895600"/>
            <a:ext cx="69366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ptr+3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6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Access of Array Element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[MAX];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*</a:t>
            </a:r>
            <a:r>
              <a:rPr lang="en-US" sz="2000" dirty="0" err="1" smtClean="0">
                <a:solidFill>
                  <a:srgbClr val="000000"/>
                </a:solidFill>
              </a:rPr>
              <a:t>ptr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= NULL;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ptr</a:t>
            </a:r>
            <a:r>
              <a:rPr lang="en-US" sz="2000" dirty="0" smtClean="0">
                <a:solidFill>
                  <a:srgbClr val="000000"/>
                </a:solidFill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//…other code!!!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for (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MAX;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     //</a:t>
            </a:r>
            <a:r>
              <a:rPr lang="en-US" sz="2000" dirty="0" err="1" smtClean="0">
                <a:solidFill>
                  <a:srgbClr val="000000"/>
                </a:solidFill>
              </a:rPr>
              <a:t>ptr</a:t>
            </a:r>
            <a:r>
              <a:rPr lang="en-US" sz="2000" dirty="0" smtClean="0">
                <a:solidFill>
                  <a:srgbClr val="000000"/>
                </a:solidFill>
              </a:rPr>
              <a:t> has been initialized to the base address of an array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("Address of </a:t>
            </a:r>
            <a:r>
              <a:rPr lang="en-US" sz="2000" dirty="0" err="1" smtClean="0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dirty="0">
                <a:solidFill>
                  <a:srgbClr val="000000"/>
                </a:solidFill>
              </a:rPr>
              <a:t>%d] = %x\n",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ptr</a:t>
            </a:r>
            <a:r>
              <a:rPr lang="en-US" sz="2000" dirty="0" smtClean="0">
                <a:solidFill>
                  <a:srgbClr val="000000"/>
                </a:solidFill>
              </a:rPr>
              <a:t> + 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("Value of </a:t>
            </a:r>
            <a:r>
              <a:rPr lang="en-US" sz="2000" dirty="0" err="1" smtClean="0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dirty="0">
                <a:solidFill>
                  <a:srgbClr val="000000"/>
                </a:solidFill>
              </a:rPr>
              <a:t>%d] = %d\n",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*(</a:t>
            </a:r>
            <a:r>
              <a:rPr lang="en-US" sz="2000" dirty="0" err="1">
                <a:solidFill>
                  <a:srgbClr val="000000"/>
                </a:solidFill>
              </a:rPr>
              <a:t>ptr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 smtClean="0">
                <a:solidFill>
                  <a:srgbClr val="000000"/>
                </a:solidFill>
              </a:rPr>
              <a:t>+ 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) );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//In C programming, </a:t>
            </a:r>
            <a:r>
              <a:rPr lang="en-US" sz="2000" dirty="0">
                <a:solidFill>
                  <a:srgbClr val="FF0000"/>
                </a:solidFill>
              </a:rPr>
              <a:t>p[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>
                <a:solidFill>
                  <a:srgbClr val="000000"/>
                </a:solidFill>
              </a:rPr>
              <a:t> is same as </a:t>
            </a:r>
            <a:r>
              <a:rPr lang="en-US" sz="2000" dirty="0">
                <a:solidFill>
                  <a:srgbClr val="FF0000"/>
                </a:solidFill>
              </a:rPr>
              <a:t>*(p +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Access of Array </a:t>
            </a:r>
            <a:r>
              <a:rPr lang="en-US" smtClean="0"/>
              <a:t>Element Approach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; 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[MAX];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*</a:t>
            </a:r>
            <a:r>
              <a:rPr lang="en-US" sz="2000" dirty="0" err="1">
                <a:solidFill>
                  <a:srgbClr val="000000"/>
                </a:solidFill>
              </a:rPr>
              <a:t>ptr</a:t>
            </a:r>
            <a:r>
              <a:rPr lang="en-US" sz="2000" dirty="0">
                <a:solidFill>
                  <a:srgbClr val="000000"/>
                </a:solidFill>
              </a:rPr>
              <a:t> = NULL;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ptr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//…other code </a:t>
            </a:r>
            <a:r>
              <a:rPr lang="en-US" sz="2000" dirty="0" smtClean="0">
                <a:solidFill>
                  <a:srgbClr val="000000"/>
                </a:solidFill>
              </a:rPr>
              <a:t>!</a:t>
            </a:r>
            <a:r>
              <a:rPr lang="en-US" sz="2000" dirty="0">
                <a:solidFill>
                  <a:srgbClr val="000000"/>
                </a:solidFill>
              </a:rPr>
              <a:t>!!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for (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MAX;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    </a:t>
            </a:r>
            <a:r>
              <a:rPr lang="en-US" sz="2000" dirty="0">
                <a:solidFill>
                  <a:srgbClr val="000000"/>
                </a:solidFill>
              </a:rPr>
              <a:t> /</a:t>
            </a:r>
            <a:r>
              <a:rPr lang="en-US" sz="2000" dirty="0" smtClean="0">
                <a:solidFill>
                  <a:srgbClr val="000000"/>
                </a:solidFill>
              </a:rPr>
              <a:t>/ </a:t>
            </a:r>
            <a:r>
              <a:rPr lang="en-US" sz="2000" dirty="0" err="1">
                <a:solidFill>
                  <a:srgbClr val="000000"/>
                </a:solidFill>
              </a:rPr>
              <a:t>ptr</a:t>
            </a:r>
            <a:r>
              <a:rPr lang="en-US" sz="2000" dirty="0">
                <a:solidFill>
                  <a:srgbClr val="000000"/>
                </a:solidFill>
              </a:rPr>
              <a:t> has been initialized to the base address of an array   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("Address of </a:t>
            </a:r>
            <a:r>
              <a:rPr lang="en-US" sz="2000" dirty="0" err="1" smtClean="0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dirty="0">
                <a:solidFill>
                  <a:srgbClr val="000000"/>
                </a:solidFill>
              </a:rPr>
              <a:t>%d] = %x\n",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ptr</a:t>
            </a:r>
            <a:r>
              <a:rPr lang="en-US" sz="2000" dirty="0">
                <a:solidFill>
                  <a:srgbClr val="000000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("Value of </a:t>
            </a:r>
            <a:r>
              <a:rPr lang="en-US" sz="2000" dirty="0" err="1" smtClean="0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dirty="0">
                <a:solidFill>
                  <a:srgbClr val="000000"/>
                </a:solidFill>
              </a:rPr>
              <a:t>%d] = %d\n",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smtClean="0">
                <a:solidFill>
                  <a:srgbClr val="000000"/>
                </a:solidFill>
              </a:rPr>
              <a:t>*(</a:t>
            </a:r>
            <a:r>
              <a:rPr lang="en-US" sz="2000" dirty="0" err="1" smtClean="0">
                <a:solidFill>
                  <a:srgbClr val="000000"/>
                </a:solidFill>
              </a:rPr>
              <a:t>ptr</a:t>
            </a:r>
            <a:r>
              <a:rPr lang="en-US" sz="2000" dirty="0" smtClean="0">
                <a:solidFill>
                  <a:srgbClr val="000000"/>
                </a:solidFill>
              </a:rPr>
              <a:t>  ++) );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//In C programming, </a:t>
            </a:r>
            <a:r>
              <a:rPr lang="en-US" sz="2000" dirty="0" smtClean="0">
                <a:solidFill>
                  <a:srgbClr val="FF0000"/>
                </a:solidFill>
              </a:rPr>
              <a:t>p[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</a:t>
            </a:r>
            <a:r>
              <a:rPr lang="en-US" sz="2000" dirty="0" smtClean="0">
                <a:solidFill>
                  <a:srgbClr val="000000"/>
                </a:solidFill>
              </a:rPr>
              <a:t> is same as </a:t>
            </a:r>
            <a:r>
              <a:rPr lang="en-US" sz="2000" dirty="0" smtClean="0">
                <a:solidFill>
                  <a:srgbClr val="FF0000"/>
                </a:solidFill>
              </a:rPr>
              <a:t>*(p +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Type of variables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iptr</a:t>
            </a:r>
            <a:r>
              <a:rPr lang="en-US" dirty="0"/>
              <a:t> </a:t>
            </a:r>
            <a:r>
              <a:rPr lang="en-US" dirty="0" smtClean="0"/>
              <a:t>= NULL;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60;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ptr</a:t>
            </a:r>
            <a:r>
              <a:rPr lang="en-US" dirty="0" smtClean="0"/>
              <a:t> = &amp;a;</a:t>
            </a:r>
            <a:endParaRPr lang="en-US" dirty="0"/>
          </a:p>
          <a:p>
            <a:r>
              <a:rPr lang="en-US" dirty="0" smtClean="0"/>
              <a:t> We say </a:t>
            </a:r>
            <a:r>
              <a:rPr lang="en-US" dirty="0" err="1" smtClean="0">
                <a:solidFill>
                  <a:srgbClr val="FF0000"/>
                </a:solidFill>
              </a:rPr>
              <a:t>iptr</a:t>
            </a:r>
            <a:r>
              <a:rPr lang="en-US" dirty="0" smtClean="0">
                <a:solidFill>
                  <a:srgbClr val="FF0000"/>
                </a:solidFill>
              </a:rPr>
              <a:t> is of type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*) or integer pointer.</a:t>
            </a:r>
          </a:p>
          <a:p>
            <a:r>
              <a:rPr lang="en-US" dirty="0" smtClean="0"/>
              <a:t>Note that address is NOT a type.</a:t>
            </a:r>
          </a:p>
          <a:p>
            <a:pPr marL="742950" lvl="2" indent="-342900"/>
            <a:r>
              <a:rPr lang="en-US" dirty="0"/>
              <a:t>We consider </a:t>
            </a:r>
            <a:r>
              <a:rPr lang="en-US" dirty="0" smtClean="0"/>
              <a:t>&amp;a </a:t>
            </a:r>
            <a:r>
              <a:rPr lang="en-US" dirty="0"/>
              <a:t>is in type of </a:t>
            </a:r>
            <a:r>
              <a:rPr lang="en-US" dirty="0" smtClean="0"/>
              <a:t>integer </a:t>
            </a:r>
            <a:r>
              <a:rPr lang="en-US" dirty="0"/>
              <a:t>pointer also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type of expression (*</a:t>
            </a:r>
            <a:r>
              <a:rPr lang="en-US" dirty="0" err="1" smtClean="0"/>
              <a:t>iptr</a:t>
            </a:r>
            <a:r>
              <a:rPr lang="en-US" dirty="0" smtClean="0"/>
              <a:t>) is ???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5562600"/>
            <a:ext cx="86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Type of variables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double *</a:t>
            </a:r>
            <a:r>
              <a:rPr lang="en-US" dirty="0" err="1"/>
              <a:t>d</a:t>
            </a:r>
            <a:r>
              <a:rPr lang="en-US" dirty="0" err="1" smtClean="0"/>
              <a:t>ptr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/>
              <a:t>b</a:t>
            </a:r>
            <a:r>
              <a:rPr lang="en-US" dirty="0" smtClean="0"/>
              <a:t> = 60.0;</a:t>
            </a:r>
          </a:p>
          <a:p>
            <a:pPr marL="0" indent="0">
              <a:buNone/>
            </a:pPr>
            <a:r>
              <a:rPr lang="en-US" dirty="0" err="1" smtClean="0"/>
              <a:t>dptr</a:t>
            </a:r>
            <a:r>
              <a:rPr lang="en-US" dirty="0" smtClean="0"/>
              <a:t> = &amp;b;</a:t>
            </a:r>
            <a:endParaRPr lang="en-US" dirty="0"/>
          </a:p>
          <a:p>
            <a:r>
              <a:rPr lang="en-US" dirty="0" smtClean="0"/>
              <a:t> We say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 is of type (double *) or double pointer.</a:t>
            </a:r>
          </a:p>
          <a:p>
            <a:r>
              <a:rPr lang="en-US" dirty="0" smtClean="0"/>
              <a:t>Note that address is NOT a type.</a:t>
            </a:r>
          </a:p>
          <a:p>
            <a:pPr lvl="1"/>
            <a:r>
              <a:rPr lang="en-US" dirty="0" smtClean="0"/>
              <a:t>We consider &amp;b is in type of double pointer also.</a:t>
            </a:r>
          </a:p>
          <a:p>
            <a:r>
              <a:rPr lang="en-US" dirty="0" smtClean="0"/>
              <a:t>The type of expression (*</a:t>
            </a:r>
            <a:r>
              <a:rPr lang="en-US" dirty="0" err="1"/>
              <a:t>d</a:t>
            </a:r>
            <a:r>
              <a:rPr lang="en-US" dirty="0" err="1" smtClean="0"/>
              <a:t>ptr</a:t>
            </a:r>
            <a:r>
              <a:rPr lang="en-US" dirty="0" smtClean="0"/>
              <a:t>) is ???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5638800"/>
            <a:ext cx="83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double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Demo of Pointer Decreasing and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On canvas under </a:t>
            </a:r>
            <a:r>
              <a:rPr lang="en-US" dirty="0" err="1" smtClean="0"/>
              <a:t>Files</a:t>
            </a:r>
            <a:r>
              <a:rPr lang="en-US" dirty="0" err="1" smtClean="0">
                <a:sym typeface="Wingdings"/>
              </a:rPr>
              <a:t>DemoCodedemo_ptr.zip</a:t>
            </a:r>
            <a:endParaRPr lang="en-US" dirty="0" smtClean="0"/>
          </a:p>
          <a:p>
            <a:pPr lvl="1"/>
            <a:r>
              <a:rPr lang="en-US" dirty="0" smtClean="0"/>
              <a:t>pointerArith2</a:t>
            </a:r>
            <a:r>
              <a:rPr lang="en-US" dirty="0" smtClean="0"/>
              <a:t>.c</a:t>
            </a:r>
          </a:p>
          <a:p>
            <a:pPr lvl="1"/>
            <a:r>
              <a:rPr lang="en-US" dirty="0" smtClean="0"/>
              <a:t>pointerArith3.c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Pointer Arithmetic</a:t>
            </a:r>
          </a:p>
          <a:p>
            <a:pPr lvl="1"/>
            <a:r>
              <a:rPr lang="en-US" dirty="0" smtClean="0"/>
              <a:t>Increasing</a:t>
            </a:r>
          </a:p>
          <a:p>
            <a:pPr lvl="1"/>
            <a:r>
              <a:rPr lang="en-US" dirty="0" smtClean="0"/>
              <a:t>Decreasing</a:t>
            </a:r>
          </a:p>
          <a:p>
            <a:pPr lvl="1"/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Demo</a:t>
            </a:r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Concept of address</a:t>
            </a:r>
          </a:p>
          <a:p>
            <a:r>
              <a:rPr lang="en-US" dirty="0"/>
              <a:t>Concept of pointers</a:t>
            </a:r>
          </a:p>
          <a:p>
            <a:r>
              <a:rPr lang="en-US" dirty="0"/>
              <a:t>How to define/declare pointers</a:t>
            </a:r>
          </a:p>
          <a:p>
            <a:r>
              <a:rPr lang="en-US" dirty="0"/>
              <a:t>How to use pointers?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Call function by value and call by reference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Pointer Arithmetic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always a good practice to assign a NULL value to a pointer variable in case you do not have exact address to be assigned.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done at the time of variable declaration.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pointer that is assigned NULL is called a null pointer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NULL is predefined Constant in C standard library. The value of NULL is 0.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 *</a:t>
            </a:r>
            <a:r>
              <a:rPr lang="en-US" dirty="0" err="1"/>
              <a:t>ptr</a:t>
            </a:r>
            <a:r>
              <a:rPr lang="en-US" dirty="0"/>
              <a:t> = NULL</a:t>
            </a:r>
            <a:r>
              <a:rPr lang="en-US" dirty="0" smtClean="0"/>
              <a:t>;  // or do this in two statements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("The value of </a:t>
            </a:r>
            <a:r>
              <a:rPr lang="en-US" dirty="0" err="1"/>
              <a:t>ptr</a:t>
            </a:r>
            <a:r>
              <a:rPr lang="en-US" dirty="0"/>
              <a:t> is : </a:t>
            </a:r>
            <a:r>
              <a:rPr lang="en-US" dirty="0" smtClean="0"/>
              <a:t>%p\</a:t>
            </a:r>
            <a:r>
              <a:rPr lang="en-US" dirty="0"/>
              <a:t>n", </a:t>
            </a:r>
            <a:r>
              <a:rPr lang="en-US" dirty="0" err="1"/>
              <a:t>ptr</a:t>
            </a:r>
            <a:r>
              <a:rPr lang="en-US" dirty="0"/>
              <a:t>  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//output The value of </a:t>
            </a:r>
            <a:r>
              <a:rPr lang="en-US" dirty="0" err="1" smtClean="0"/>
              <a:t>ptr</a:t>
            </a:r>
            <a:r>
              <a:rPr lang="en-US" dirty="0" smtClean="0"/>
              <a:t> is 0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Intro to 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 pointer </a:t>
            </a:r>
            <a:r>
              <a:rPr lang="en-US" dirty="0" smtClean="0"/>
              <a:t>variable holds </a:t>
            </a:r>
            <a:r>
              <a:rPr lang="en-US" dirty="0"/>
              <a:t>an </a:t>
            </a:r>
            <a:r>
              <a:rPr lang="en-US" dirty="0" smtClean="0"/>
              <a:t>address of another regular variable.</a:t>
            </a:r>
          </a:p>
          <a:p>
            <a:pPr lvl="1"/>
            <a:r>
              <a:rPr lang="en-US" dirty="0" smtClean="0"/>
              <a:t>The address is a numeric value.</a:t>
            </a:r>
          </a:p>
          <a:p>
            <a:r>
              <a:rPr lang="en-US" dirty="0" smtClean="0"/>
              <a:t>You can perform</a:t>
            </a:r>
          </a:p>
          <a:p>
            <a:pPr lvl="1"/>
            <a:r>
              <a:rPr lang="en-US" dirty="0" smtClean="0"/>
              <a:t>increase the pointer, </a:t>
            </a:r>
          </a:p>
          <a:p>
            <a:pPr lvl="1"/>
            <a:r>
              <a:rPr lang="en-US" dirty="0" smtClean="0"/>
              <a:t>decrease the pointer, </a:t>
            </a:r>
          </a:p>
          <a:p>
            <a:pPr lvl="1"/>
            <a:r>
              <a:rPr lang="en-US" dirty="0" smtClean="0"/>
              <a:t>or compare the value in a pointer variable with another address.</a:t>
            </a:r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These operations are called pointer arithmetic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ointer arithmetic changes the value in the pointer variable (container for the pointer), </a:t>
            </a:r>
          </a:p>
          <a:p>
            <a:pPr lvl="1"/>
            <a:r>
              <a:rPr lang="en-US" dirty="0" smtClean="0"/>
              <a:t>In turn, these pointer arithmetic make the pointer point to </a:t>
            </a:r>
            <a:r>
              <a:rPr lang="en-US" b="1" dirty="0" smtClean="0"/>
              <a:t>different</a:t>
            </a:r>
            <a:r>
              <a:rPr lang="en-US" dirty="0" smtClean="0"/>
              <a:t> memory locations.</a:t>
            </a:r>
          </a:p>
          <a:p>
            <a:pPr lvl="1"/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a[4] = { 8, 9, 5, 6};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a;</a:t>
            </a:r>
          </a:p>
          <a:p>
            <a:r>
              <a:rPr lang="en-US" dirty="0" smtClean="0"/>
              <a:t>In this example, we assume &amp;a[0] is 0x1000, the base address of the array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assume each integer take 4 bytes on this machine.</a:t>
            </a:r>
          </a:p>
          <a:p>
            <a:r>
              <a:rPr lang="en-US" dirty="0" smtClean="0"/>
              <a:t>if we do </a:t>
            </a:r>
            <a:r>
              <a:rPr lang="en-US" dirty="0" err="1" smtClean="0"/>
              <a:t>ptr</a:t>
            </a:r>
            <a:r>
              <a:rPr lang="en-US" dirty="0" smtClean="0"/>
              <a:t> ++; </a:t>
            </a:r>
          </a:p>
          <a:p>
            <a:r>
              <a:rPr lang="en-US" dirty="0" smtClean="0"/>
              <a:t>what is the value of </a:t>
            </a:r>
            <a:r>
              <a:rPr lang="en-US" dirty="0" err="1" smtClean="0"/>
              <a:t>ptr</a:t>
            </a:r>
            <a:r>
              <a:rPr lang="en-US" dirty="0" smtClean="0"/>
              <a:t> now?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562600"/>
            <a:ext cx="869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0x1004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8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a[4] = { 8, 9, 5, 6};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a; </a:t>
            </a:r>
            <a:r>
              <a:rPr lang="en-US" smtClean="0"/>
              <a:t>// ’</a:t>
            </a:r>
            <a:r>
              <a:rPr lang="en-US" dirty="0" smtClean="0"/>
              <a:t>*’ </a:t>
            </a:r>
            <a:r>
              <a:rPr lang="en-US" sz="2600" dirty="0" smtClean="0"/>
              <a:t>means declaration, not dereferencing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++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get 0x1004, </a:t>
            </a:r>
            <a:r>
              <a:rPr lang="en-US" b="1" dirty="0" smtClean="0"/>
              <a:t>not 0x1001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</a:t>
            </a:r>
            <a:r>
              <a:rPr lang="en-US" dirty="0"/>
              <a:t>each time </a:t>
            </a:r>
            <a:r>
              <a:rPr lang="en-US" dirty="0" err="1"/>
              <a:t>ptr</a:t>
            </a:r>
            <a:r>
              <a:rPr lang="en-US" dirty="0"/>
              <a:t> is incremented, it will point to the next </a:t>
            </a:r>
            <a:r>
              <a:rPr lang="en-US" b="1" dirty="0"/>
              <a:t>integer</a:t>
            </a:r>
            <a:r>
              <a:rPr lang="en-US" dirty="0"/>
              <a:t> </a:t>
            </a:r>
            <a:r>
              <a:rPr lang="en-US" dirty="0" smtClean="0"/>
              <a:t>location, </a:t>
            </a:r>
            <a:r>
              <a:rPr lang="en-US" dirty="0"/>
              <a:t>which is 4 bytes next to the current </a:t>
            </a:r>
            <a:r>
              <a:rPr lang="en-US" dirty="0" smtClean="0"/>
              <a:t>location.</a:t>
            </a:r>
          </a:p>
          <a:p>
            <a:pPr lvl="1"/>
            <a:r>
              <a:rPr lang="en-US" dirty="0" smtClean="0"/>
              <a:t>Because type of </a:t>
            </a:r>
            <a:r>
              <a:rPr lang="en-US" b="1" dirty="0" err="1" smtClean="0"/>
              <a:t>ptr</a:t>
            </a:r>
            <a:r>
              <a:rPr lang="en-US" dirty="0" smtClean="0"/>
              <a:t> is </a:t>
            </a:r>
            <a:r>
              <a:rPr lang="en-US" b="1" dirty="0" smtClean="0"/>
              <a:t>a integer pointer</a:t>
            </a:r>
            <a:r>
              <a:rPr lang="en-US" dirty="0" smtClean="0"/>
              <a:t>,(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Supposed to point to an integer.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6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6900</TotalTime>
  <Words>1312</Words>
  <Application>Microsoft Macintosh PowerPoint</Application>
  <PresentationFormat>On-screen Show (4:3)</PresentationFormat>
  <Paragraphs>201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Pointer 2</vt:lpstr>
      <vt:lpstr>Recall</vt:lpstr>
      <vt:lpstr>Today</vt:lpstr>
      <vt:lpstr>NULL</vt:lpstr>
      <vt:lpstr>NULL</vt:lpstr>
      <vt:lpstr>Intro to pointer Arithmetic</vt:lpstr>
      <vt:lpstr>Intro</vt:lpstr>
      <vt:lpstr>Example</vt:lpstr>
      <vt:lpstr>Example</vt:lpstr>
      <vt:lpstr>Example</vt:lpstr>
      <vt:lpstr>Example</vt:lpstr>
      <vt:lpstr>Demo of Pointer Arithmetic</vt:lpstr>
      <vt:lpstr>Access Array Element</vt:lpstr>
      <vt:lpstr>Access of Array Element Approach 1</vt:lpstr>
      <vt:lpstr>Access of Array Element Approach  2</vt:lpstr>
      <vt:lpstr>Type of variables and pointers</vt:lpstr>
      <vt:lpstr>Type of variables and pointers</vt:lpstr>
      <vt:lpstr>Demo of Pointer Decreasing and Comparison</vt:lpstr>
      <vt:lpstr>Summary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EWU</dc:creator>
  <cp:lastModifiedBy>Tony Tian</cp:lastModifiedBy>
  <cp:revision>3563</cp:revision>
  <dcterms:created xsi:type="dcterms:W3CDTF">2013-09-11T21:20:50Z</dcterms:created>
  <dcterms:modified xsi:type="dcterms:W3CDTF">2016-04-26T20:06:43Z</dcterms:modified>
</cp:coreProperties>
</file>