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480" r:id="rId3"/>
    <p:sldId id="560" r:id="rId4"/>
    <p:sldId id="561" r:id="rId5"/>
    <p:sldId id="570" r:id="rId6"/>
    <p:sldId id="566" r:id="rId7"/>
    <p:sldId id="579" r:id="rId8"/>
    <p:sldId id="580" r:id="rId9"/>
    <p:sldId id="562" r:id="rId10"/>
    <p:sldId id="567" r:id="rId11"/>
    <p:sldId id="572" r:id="rId12"/>
    <p:sldId id="571" r:id="rId13"/>
    <p:sldId id="573" r:id="rId14"/>
    <p:sldId id="574" r:id="rId15"/>
    <p:sldId id="563" r:id="rId16"/>
    <p:sldId id="575" r:id="rId17"/>
    <p:sldId id="576" r:id="rId18"/>
    <p:sldId id="577" r:id="rId19"/>
    <p:sldId id="559" r:id="rId20"/>
    <p:sldId id="5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89" autoAdjust="0"/>
  </p:normalViewPr>
  <p:slideViewPr>
    <p:cSldViewPr>
      <p:cViewPr varScale="1">
        <p:scale>
          <a:sx n="49" d="100"/>
          <a:sy n="49" d="100"/>
        </p:scale>
        <p:origin x="-12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02BBC-8AE3-428D-AC61-13B117E75621}" type="datetimeFigureOut">
              <a:rPr lang="en-US" smtClean="0"/>
              <a:t>5/16/16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7D84F-EE2B-4B82-89FD-16695E42F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3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CACE-6926-43B6-BC7A-81126D82C288}" type="datetime1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1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CEF3-43B7-4EB7-A897-1FD475424844}" type="datetime1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7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DEB1-1FC5-4979-B0F9-459170FA9164}" type="datetime1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4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2CC6A-C47A-4C2E-B3A7-F2B9B7E5FC3A}" type="datetime1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7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EEC4-BB0A-4C67-A37A-FE9456A8BB64}" type="datetime1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2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96EE-C0DE-48F8-B959-A2096B551885}" type="datetime1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BB04-1AB4-42B3-A74C-331B9BAFA4DB}" type="datetime1">
              <a:rPr lang="en-US" smtClean="0"/>
              <a:t>5/16/16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745F-6DDF-428B-AC9F-AF47244B7FD5}" type="datetime1">
              <a:rPr lang="en-US" smtClean="0"/>
              <a:t>5/16/16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5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2865-CDF3-41F1-B6C4-F631BBA07EA2}" type="datetime1">
              <a:rPr lang="en-US" smtClean="0"/>
              <a:t>5/16/16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5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8B57-4D35-42E4-8D60-70D3D393BD56}" type="datetime1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1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6A9B-70CC-41F3-921F-7B2A17DD5311}" type="datetime1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BF769-BED6-4867-9C36-8CC8C94B0485}" type="datetime1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569A-4FF7-475E-B1F7-4659D6CE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7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 Structure and </a:t>
            </a:r>
            <a:r>
              <a:rPr lang="en-US" dirty="0" err="1" smtClean="0"/>
              <a:t>typedef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Computer Science Department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Eastern Washington University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Yun Tian (Tony) Ph.D.</a:t>
            </a:r>
          </a:p>
          <a:p>
            <a:endParaRPr lang="en-US" dirty="0"/>
          </a:p>
        </p:txBody>
      </p:sp>
      <p:pic>
        <p:nvPicPr>
          <p:cNvPr id="7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540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57200" y="6125289"/>
            <a:ext cx="8229600" cy="246221"/>
            <a:chOff x="457200" y="6125289"/>
            <a:chExt cx="8229600" cy="246221"/>
          </a:xfrm>
        </p:grpSpPr>
        <p:sp>
          <p:nvSpPr>
            <p:cNvPr id="8" name="Rectangle 7"/>
            <p:cNvSpPr/>
            <p:nvPr/>
          </p:nvSpPr>
          <p:spPr>
            <a:xfrm>
              <a:off x="457200" y="6172200"/>
              <a:ext cx="8229600" cy="1524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76600" y="6125289"/>
              <a:ext cx="31242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 smtClean="0"/>
                <a:t>CSCD 240  C and Unix</a:t>
              </a:r>
              <a:endParaRPr lang="en-US" sz="16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6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Structure as function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You can pass a structure </a:t>
            </a:r>
            <a:r>
              <a:rPr lang="en-US" dirty="0" smtClean="0"/>
              <a:t>variable as </a:t>
            </a:r>
            <a:r>
              <a:rPr lang="en-US" dirty="0"/>
              <a:t>a function argument in very </a:t>
            </a:r>
            <a:r>
              <a:rPr lang="en-US" dirty="0" smtClean="0"/>
              <a:t>same </a:t>
            </a:r>
            <a:r>
              <a:rPr lang="en-US" dirty="0"/>
              <a:t>way as you pass any other </a:t>
            </a:r>
            <a:r>
              <a:rPr lang="en-US" dirty="0" smtClean="0"/>
              <a:t>primitive variables. </a:t>
            </a:r>
          </a:p>
          <a:p>
            <a:r>
              <a:rPr lang="en-US" dirty="0" smtClean="0"/>
              <a:t>You </a:t>
            </a:r>
            <a:r>
              <a:rPr lang="en-US" dirty="0"/>
              <a:t>would </a:t>
            </a:r>
            <a:r>
              <a:rPr lang="en-US" dirty="0" smtClean="0"/>
              <a:t>access members in a </a:t>
            </a:r>
            <a:r>
              <a:rPr lang="en-US" dirty="0"/>
              <a:t>structure </a:t>
            </a:r>
            <a:r>
              <a:rPr lang="en-US" dirty="0" smtClean="0"/>
              <a:t>variable  as shown on previous slide.</a:t>
            </a:r>
          </a:p>
          <a:p>
            <a:r>
              <a:rPr lang="en-US" dirty="0" smtClean="0"/>
              <a:t>Demo are shown later!</a:t>
            </a:r>
            <a:endParaRPr lang="en-US" dirty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7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Static Array </a:t>
            </a:r>
            <a:r>
              <a:rPr lang="en-US" dirty="0" smtClean="0"/>
              <a:t>of 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>
            <a:solidFill>
              <a:srgbClr val="C00000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/>
              <a:t>You can define </a:t>
            </a:r>
            <a:r>
              <a:rPr lang="en-US" dirty="0" smtClean="0"/>
              <a:t>array of structures </a:t>
            </a:r>
            <a:r>
              <a:rPr lang="en-US" dirty="0"/>
              <a:t>in very similar way as you define </a:t>
            </a:r>
            <a:r>
              <a:rPr lang="en-US" dirty="0" smtClean="0"/>
              <a:t>array of other types. E. g.</a:t>
            </a:r>
          </a:p>
          <a:p>
            <a:pPr marL="457200" lvl="1" indent="0">
              <a:buNone/>
            </a:pPr>
            <a:r>
              <a:rPr lang="en-US" dirty="0" smtClean="0"/>
              <a:t>char  name[100];//can hold up to 100 characters</a:t>
            </a:r>
          </a:p>
          <a:p>
            <a:pPr marL="457200" lvl="1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Book books[10];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//defines an array of structures, can hold up to 10 instances of </a:t>
            </a:r>
            <a:r>
              <a:rPr lang="en-US" b="1" dirty="0" err="1" smtClean="0">
                <a:solidFill>
                  <a:srgbClr val="FF0000"/>
                </a:solidFill>
              </a:rPr>
              <a:t>struct</a:t>
            </a:r>
            <a:r>
              <a:rPr lang="en-US" b="1" dirty="0" smtClean="0">
                <a:solidFill>
                  <a:srgbClr val="FF0000"/>
                </a:solidFill>
              </a:rPr>
              <a:t> Book type.</a:t>
            </a:r>
          </a:p>
          <a:p>
            <a:pPr marL="457200" lvl="1" indent="0">
              <a:buNone/>
            </a:pPr>
            <a:r>
              <a:rPr lang="en-US" dirty="0" smtClean="0"/>
              <a:t>Both </a:t>
            </a:r>
            <a:r>
              <a:rPr lang="en-US" b="1" dirty="0" smtClean="0"/>
              <a:t>nam</a:t>
            </a:r>
            <a:r>
              <a:rPr lang="en-US" dirty="0" smtClean="0"/>
              <a:t>e and </a:t>
            </a:r>
            <a:r>
              <a:rPr lang="en-US" b="1" dirty="0" smtClean="0"/>
              <a:t>books</a:t>
            </a:r>
            <a:r>
              <a:rPr lang="en-US" dirty="0" smtClean="0"/>
              <a:t> array are static array, memory are allocated and </a:t>
            </a:r>
            <a:r>
              <a:rPr lang="en-US" dirty="0" err="1" smtClean="0"/>
              <a:t>deallocated</a:t>
            </a:r>
            <a:r>
              <a:rPr lang="en-US" dirty="0" smtClean="0"/>
              <a:t> automatically.</a:t>
            </a: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6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Pointer to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>
            <a:solidFill>
              <a:srgbClr val="C00000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/>
              <a:t>You can define pointers to structures in very similar way as you define pointer to any other </a:t>
            </a:r>
            <a:r>
              <a:rPr lang="en-US" dirty="0" smtClean="0"/>
              <a:t>primitive variable </a:t>
            </a:r>
            <a:r>
              <a:rPr lang="en-US" dirty="0"/>
              <a:t>as </a:t>
            </a:r>
            <a:r>
              <a:rPr lang="en-US" dirty="0" smtClean="0"/>
              <a:t>follows, E.g.</a:t>
            </a:r>
          </a:p>
          <a:p>
            <a:pPr marL="457200" lvl="1" indent="0">
              <a:buNone/>
            </a:pPr>
            <a:r>
              <a:rPr lang="en-US" dirty="0" smtClean="0"/>
              <a:t>char * name = (char *) </a:t>
            </a:r>
            <a:r>
              <a:rPr lang="en-US" dirty="0" err="1" smtClean="0"/>
              <a:t>malloc</a:t>
            </a:r>
            <a:r>
              <a:rPr lang="en-US" dirty="0" smtClean="0"/>
              <a:t>( 100 * </a:t>
            </a:r>
            <a:r>
              <a:rPr lang="en-US" dirty="0" err="1" smtClean="0"/>
              <a:t>sizeof</a:t>
            </a:r>
            <a:r>
              <a:rPr lang="en-US" dirty="0" smtClean="0"/>
              <a:t>(char) );</a:t>
            </a:r>
          </a:p>
          <a:p>
            <a:pPr marL="457200" lvl="1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Book *</a:t>
            </a:r>
            <a:r>
              <a:rPr lang="en-US" dirty="0" err="1" smtClean="0"/>
              <a:t>bookPointer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err="1" smtClean="0"/>
              <a:t>bookPointer</a:t>
            </a:r>
            <a:r>
              <a:rPr lang="en-US" dirty="0" smtClean="0"/>
              <a:t> = (</a:t>
            </a:r>
            <a:r>
              <a:rPr lang="en-US" dirty="0" err="1" smtClean="0"/>
              <a:t>struct</a:t>
            </a:r>
            <a:r>
              <a:rPr lang="en-US" dirty="0" smtClean="0"/>
              <a:t> Book *)  </a:t>
            </a:r>
            <a:r>
              <a:rPr lang="en-US" dirty="0" err="1" smtClean="0"/>
              <a:t>malloc</a:t>
            </a:r>
            <a:r>
              <a:rPr lang="en-US" dirty="0" smtClean="0"/>
              <a:t> ( 10 *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smtClean="0"/>
              <a:t>Book)  );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//dynamic memory allocation, have to call free() to </a:t>
            </a:r>
            <a:r>
              <a:rPr lang="en-US" dirty="0" err="1" smtClean="0"/>
              <a:t>deallocate</a:t>
            </a:r>
            <a:r>
              <a:rPr lang="en-US" dirty="0" smtClean="0"/>
              <a:t>.</a:t>
            </a: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7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Pointer to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>
            <a:solidFill>
              <a:srgbClr val="C00000"/>
            </a:solidFill>
          </a:ln>
        </p:spPr>
        <p:txBody>
          <a:bodyPr>
            <a:normAutofit fontScale="92500"/>
          </a:bodyPr>
          <a:lstStyle/>
          <a:p>
            <a:r>
              <a:rPr lang="en-US" sz="2400" dirty="0" smtClean="0"/>
              <a:t>E.g.</a:t>
            </a:r>
          </a:p>
          <a:p>
            <a:pPr marL="0" indent="0">
              <a:buNone/>
            </a:pPr>
            <a:r>
              <a:rPr lang="en-US" sz="2400" dirty="0" err="1" smtClean="0"/>
              <a:t>struct</a:t>
            </a:r>
            <a:r>
              <a:rPr lang="en-US" sz="2400" dirty="0" smtClean="0"/>
              <a:t> Book *</a:t>
            </a:r>
            <a:r>
              <a:rPr lang="en-US" sz="2400" dirty="0" err="1" smtClean="0"/>
              <a:t>myText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 err="1" smtClean="0"/>
              <a:t>struct</a:t>
            </a:r>
            <a:r>
              <a:rPr lang="en-US" sz="2400" dirty="0" smtClean="0"/>
              <a:t> Book </a:t>
            </a:r>
            <a:r>
              <a:rPr lang="en-US" sz="2400" dirty="0" err="1" smtClean="0"/>
              <a:t>mathText</a:t>
            </a:r>
            <a:r>
              <a:rPr lang="en-US" sz="2400" dirty="0" smtClean="0"/>
              <a:t>; </a:t>
            </a:r>
            <a:r>
              <a:rPr lang="en-US" sz="2000" b="1" dirty="0" smtClean="0"/>
              <a:t>//memory allocated automatically for </a:t>
            </a:r>
            <a:r>
              <a:rPr lang="en-US" sz="2000" b="1" dirty="0" err="1" smtClean="0"/>
              <a:t>mathText</a:t>
            </a:r>
            <a:r>
              <a:rPr lang="en-US" sz="2000" b="1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//initialize </a:t>
            </a:r>
            <a:r>
              <a:rPr lang="en-US" sz="2400" dirty="0" err="1"/>
              <a:t>myText</a:t>
            </a:r>
            <a:r>
              <a:rPr lang="en-US" sz="2400" dirty="0"/>
              <a:t>, assign address of </a:t>
            </a:r>
            <a:r>
              <a:rPr lang="en-US" sz="2400" dirty="0" err="1"/>
              <a:t>mathText</a:t>
            </a:r>
            <a:r>
              <a:rPr lang="en-US" sz="2400" dirty="0"/>
              <a:t> to </a:t>
            </a:r>
            <a:r>
              <a:rPr lang="en-US" sz="2400" dirty="0" err="1"/>
              <a:t>myText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err="1" smtClean="0"/>
              <a:t>myText</a:t>
            </a:r>
            <a:r>
              <a:rPr lang="en-US" sz="2400" dirty="0" smtClean="0"/>
              <a:t> = &amp; </a:t>
            </a:r>
            <a:r>
              <a:rPr lang="en-US" sz="2400" dirty="0" err="1" smtClean="0"/>
              <a:t>mathText</a:t>
            </a:r>
            <a:r>
              <a:rPr lang="en-US" sz="2400" dirty="0" smtClean="0"/>
              <a:t>; </a:t>
            </a:r>
          </a:p>
          <a:p>
            <a:pPr marL="0" indent="0">
              <a:buNone/>
            </a:pPr>
            <a:r>
              <a:rPr lang="en-US" sz="2800" b="1" dirty="0" smtClean="0"/>
              <a:t>Then, we can use </a:t>
            </a:r>
            <a:r>
              <a:rPr lang="en-US" sz="2800" b="1" dirty="0" err="1" smtClean="0"/>
              <a:t>myText</a:t>
            </a:r>
            <a:r>
              <a:rPr lang="en-US" sz="2800" b="1" dirty="0" smtClean="0"/>
              <a:t> to access members in </a:t>
            </a:r>
            <a:r>
              <a:rPr lang="en-US" sz="2800" b="1" dirty="0" err="1" smtClean="0"/>
              <a:t>mathText</a:t>
            </a:r>
            <a:r>
              <a:rPr lang="en-US" sz="2800" b="1" dirty="0" smtClean="0"/>
              <a:t>.</a:t>
            </a:r>
          </a:p>
          <a:p>
            <a:pPr marL="0" indent="0">
              <a:buNone/>
            </a:pPr>
            <a:r>
              <a:rPr lang="en-US" sz="2800" dirty="0" smtClean="0"/>
              <a:t>(*</a:t>
            </a:r>
            <a:r>
              <a:rPr lang="en-US" sz="2800" dirty="0" err="1" smtClean="0"/>
              <a:t>myText</a:t>
            </a:r>
            <a:r>
              <a:rPr lang="en-US" sz="2800" dirty="0" smtClean="0"/>
              <a:t>).title //</a:t>
            </a:r>
            <a:r>
              <a:rPr lang="en-US" sz="2800" dirty="0" smtClean="0">
                <a:solidFill>
                  <a:srgbClr val="FF0000"/>
                </a:solidFill>
              </a:rPr>
              <a:t>dereference then member access</a:t>
            </a:r>
          </a:p>
          <a:p>
            <a:pPr marL="0" indent="0">
              <a:buNone/>
            </a:pPr>
            <a:r>
              <a:rPr lang="en-US" sz="2800" dirty="0" smtClean="0"/>
              <a:t>// retrieve the title of what </a:t>
            </a:r>
            <a:r>
              <a:rPr lang="en-US" sz="2800" dirty="0" err="1" smtClean="0"/>
              <a:t>myText</a:t>
            </a:r>
            <a:r>
              <a:rPr lang="en-US" sz="2800" dirty="0" smtClean="0"/>
              <a:t> point to</a:t>
            </a:r>
          </a:p>
          <a:p>
            <a:pPr marL="0" indent="0">
              <a:buNone/>
            </a:pPr>
            <a:r>
              <a:rPr lang="en-US" sz="2800" dirty="0" smtClean="0"/>
              <a:t>//type of the whole expression is supposed to be a </a:t>
            </a:r>
            <a:r>
              <a:rPr lang="en-US" sz="2800" b="1" dirty="0" smtClean="0"/>
              <a:t>char array, according to what we have defined on slide 6.</a:t>
            </a:r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3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Pointer to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(*</a:t>
            </a:r>
            <a:r>
              <a:rPr lang="en-US" sz="2800" dirty="0" err="1" smtClean="0"/>
              <a:t>myText</a:t>
            </a:r>
            <a:r>
              <a:rPr lang="en-US" sz="2800" dirty="0" smtClean="0"/>
              <a:t>).title //</a:t>
            </a:r>
            <a:r>
              <a:rPr lang="en-US" sz="2800" dirty="0" smtClean="0">
                <a:solidFill>
                  <a:srgbClr val="FF0000"/>
                </a:solidFill>
              </a:rPr>
              <a:t>dereference then member access</a:t>
            </a:r>
          </a:p>
          <a:p>
            <a:r>
              <a:rPr lang="en-US" sz="2800" dirty="0" smtClean="0"/>
              <a:t>This format or syntax looks ugly.</a:t>
            </a:r>
          </a:p>
          <a:p>
            <a:r>
              <a:rPr lang="en-US" sz="2800" dirty="0" smtClean="0"/>
              <a:t>NOTE: the () around *</a:t>
            </a:r>
            <a:r>
              <a:rPr lang="en-US" sz="2800" dirty="0" err="1" smtClean="0"/>
              <a:t>myText</a:t>
            </a:r>
            <a:r>
              <a:rPr lang="en-US" sz="2800" dirty="0" smtClean="0"/>
              <a:t> is required in this context.</a:t>
            </a:r>
          </a:p>
          <a:p>
            <a:pPr lvl="1"/>
            <a:r>
              <a:rPr lang="en-US" sz="2400" dirty="0" smtClean="0"/>
              <a:t>Which means (*</a:t>
            </a:r>
            <a:r>
              <a:rPr lang="en-US" sz="2400" dirty="0" err="1" smtClean="0"/>
              <a:t>myText</a:t>
            </a:r>
            <a:r>
              <a:rPr lang="en-US" sz="2400" dirty="0" smtClean="0"/>
              <a:t>).title differs from *</a:t>
            </a:r>
            <a:r>
              <a:rPr lang="en-US" sz="2400" dirty="0" err="1" smtClean="0"/>
              <a:t>myText.title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.(dot)   has a higher precedence than * (dereferencing).</a:t>
            </a:r>
          </a:p>
          <a:p>
            <a:pPr lvl="2"/>
            <a:r>
              <a:rPr lang="en-US" sz="1600" dirty="0" smtClean="0"/>
              <a:t>*</a:t>
            </a:r>
            <a:r>
              <a:rPr lang="en-US" sz="1600" dirty="0" err="1" smtClean="0"/>
              <a:t>myText.title</a:t>
            </a:r>
            <a:r>
              <a:rPr lang="en-US" sz="1600" dirty="0" smtClean="0"/>
              <a:t> is  actually equivalent to  *(</a:t>
            </a:r>
            <a:r>
              <a:rPr lang="en-US" sz="1600" dirty="0" err="1" smtClean="0"/>
              <a:t>myText.title</a:t>
            </a:r>
            <a:r>
              <a:rPr lang="en-US" sz="1600" dirty="0" smtClean="0"/>
              <a:t>). The latter is in wrong syntax because </a:t>
            </a:r>
            <a:r>
              <a:rPr lang="en-US" sz="1600" dirty="0" err="1" smtClean="0"/>
              <a:t>myText</a:t>
            </a:r>
            <a:r>
              <a:rPr lang="en-US" sz="1600" dirty="0" smtClean="0"/>
              <a:t> is not a structure variable and . </a:t>
            </a:r>
            <a:r>
              <a:rPr lang="en-US" sz="1600" dirty="0"/>
              <a:t>o</a:t>
            </a:r>
            <a:r>
              <a:rPr lang="en-US" sz="1600" dirty="0" smtClean="0"/>
              <a:t>perator only applied to a structure variable.</a:t>
            </a:r>
          </a:p>
          <a:p>
            <a:pPr lvl="2"/>
            <a:r>
              <a:rPr lang="en-US" sz="1600" dirty="0" smtClean="0"/>
              <a:t>What does the syntax of </a:t>
            </a:r>
            <a:r>
              <a:rPr lang="en-US" sz="1600" dirty="0"/>
              <a:t>*</a:t>
            </a:r>
            <a:r>
              <a:rPr lang="en-US" sz="1600" dirty="0" smtClean="0"/>
              <a:t>(</a:t>
            </a:r>
            <a:r>
              <a:rPr lang="en-US" sz="1600" dirty="0" err="1" smtClean="0"/>
              <a:t>mathText.title</a:t>
            </a:r>
            <a:r>
              <a:rPr lang="en-US" sz="1600" dirty="0" smtClean="0"/>
              <a:t>) look like ?</a:t>
            </a:r>
            <a:r>
              <a:rPr lang="en-US" dirty="0"/>
              <a:t> </a:t>
            </a:r>
            <a:r>
              <a:rPr lang="en-US" dirty="0" smtClean="0"/>
              <a:t>//we have demo.</a:t>
            </a:r>
            <a:endParaRPr lang="en-US" sz="1600" dirty="0" smtClean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4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Pointer To Structures</a:t>
            </a:r>
            <a:endParaRPr lang="en-US" dirty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1600200"/>
            <a:ext cx="82296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200" y="5293746"/>
            <a:ext cx="82296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66344" y="546100"/>
            <a:ext cx="7263256" cy="5626100"/>
            <a:chOff x="457200" y="546100"/>
            <a:chExt cx="7263256" cy="5626100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546100"/>
              <a:ext cx="7263256" cy="562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2755900" y="990600"/>
              <a:ext cx="533400" cy="152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658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Pointer to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(*</a:t>
            </a:r>
            <a:r>
              <a:rPr lang="en-US" sz="2800" dirty="0" err="1" smtClean="0"/>
              <a:t>myText</a:t>
            </a:r>
            <a:r>
              <a:rPr lang="en-US" sz="2800" dirty="0" smtClean="0"/>
              <a:t>).title //</a:t>
            </a:r>
            <a:r>
              <a:rPr lang="en-US" sz="2800" dirty="0" smtClean="0">
                <a:solidFill>
                  <a:srgbClr val="FF0000"/>
                </a:solidFill>
              </a:rPr>
              <a:t>dereference then member access</a:t>
            </a:r>
          </a:p>
          <a:p>
            <a:r>
              <a:rPr lang="en-US" sz="2800" dirty="0" smtClean="0"/>
              <a:t>This format or syntax looks ugly.</a:t>
            </a:r>
          </a:p>
          <a:p>
            <a:r>
              <a:rPr lang="en-US" sz="2800" dirty="0" smtClean="0"/>
              <a:t>In c, we can use -&gt; operator for structure pointers when accessing members.</a:t>
            </a:r>
          </a:p>
          <a:p>
            <a:pPr lvl="1"/>
            <a:r>
              <a:rPr lang="en-US" sz="2400" dirty="0"/>
              <a:t>access the members of a structure using a pointer to that </a:t>
            </a:r>
            <a:r>
              <a:rPr lang="en-US" sz="2400" dirty="0" smtClean="0"/>
              <a:t>structure.</a:t>
            </a:r>
          </a:p>
          <a:p>
            <a:pPr marL="457200" lvl="1" indent="0">
              <a:buNone/>
            </a:pPr>
            <a:r>
              <a:rPr lang="en-US" sz="2400" b="1" dirty="0" smtClean="0"/>
              <a:t>HERE:  (*</a:t>
            </a:r>
            <a:r>
              <a:rPr lang="en-US" sz="2400" b="1" dirty="0" err="1" smtClean="0"/>
              <a:t>myText</a:t>
            </a:r>
            <a:r>
              <a:rPr lang="en-US" sz="2400" b="1" dirty="0" smtClean="0"/>
              <a:t>).title </a:t>
            </a:r>
            <a:r>
              <a:rPr lang="en-US" sz="2400" dirty="0" smtClean="0"/>
              <a:t>is the same thing as   </a:t>
            </a:r>
            <a:r>
              <a:rPr lang="en-US" sz="2400" b="1" dirty="0" err="1" smtClean="0"/>
              <a:t>myText</a:t>
            </a:r>
            <a:r>
              <a:rPr lang="en-US" sz="2400" b="1" dirty="0" smtClean="0"/>
              <a:t>-&gt;title</a:t>
            </a:r>
          </a:p>
          <a:p>
            <a:pPr marL="457200" lvl="1" indent="0">
              <a:buNone/>
            </a:pPr>
            <a:r>
              <a:rPr lang="en-US" sz="2400" dirty="0" smtClean="0"/>
              <a:t>Both of two expressions return a char array.</a:t>
            </a:r>
          </a:p>
          <a:p>
            <a:pPr marL="457200" lvl="1" indent="0">
              <a:buNone/>
            </a:pPr>
            <a:r>
              <a:rPr lang="en-US" sz="2400" dirty="0" smtClean="0"/>
              <a:t>-&gt; </a:t>
            </a:r>
            <a:r>
              <a:rPr lang="en-US" sz="2400" b="1" dirty="0" smtClean="0"/>
              <a:t>operator combines two operations</a:t>
            </a:r>
            <a:r>
              <a:rPr lang="en-US" sz="2400" dirty="0" smtClean="0"/>
              <a:t>: deference first, then access the member to the right of the operator.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1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Review pointer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a[] = {2, 3, 4 ,5 };</a:t>
            </a:r>
          </a:p>
          <a:p>
            <a:pPr marL="0" indent="0"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*p = a;</a:t>
            </a:r>
          </a:p>
          <a:p>
            <a:pPr marL="0" indent="0">
              <a:buNone/>
            </a:pPr>
            <a:r>
              <a:rPr lang="en-US" sz="2800" dirty="0" smtClean="0"/>
              <a:t>*p ++;  //what is value of this expression here?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// *p ++ is equivalent to *(p++) according to precedence table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// return what p points to, then move p to next integer. the whole expression returns 2, then after this expression is executed, p points to integer 3 in the array a;</a:t>
            </a:r>
            <a:endParaRPr lang="en-US" sz="2800" dirty="0" smtClean="0"/>
          </a:p>
          <a:p>
            <a:r>
              <a:rPr lang="en-US" sz="2800" dirty="0" smtClean="0"/>
              <a:t>Two more questions</a:t>
            </a:r>
          </a:p>
          <a:p>
            <a:pPr lvl="1"/>
            <a:r>
              <a:rPr lang="en-US" sz="2400" dirty="0" smtClean="0"/>
              <a:t>(*p) ++;  </a:t>
            </a:r>
            <a:r>
              <a:rPr lang="en-US" sz="2400" dirty="0"/>
              <a:t>//what is value of this </a:t>
            </a:r>
            <a:r>
              <a:rPr lang="en-US" sz="2400" dirty="0" smtClean="0"/>
              <a:t>expression?</a:t>
            </a:r>
          </a:p>
          <a:p>
            <a:pPr lvl="1"/>
            <a:r>
              <a:rPr lang="en-US" sz="2400" dirty="0" smtClean="0"/>
              <a:t>*(p++);</a:t>
            </a: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/>
              <a:t>//what is value of this </a:t>
            </a:r>
            <a:r>
              <a:rPr lang="en-US" sz="2400" dirty="0" smtClean="0"/>
              <a:t>expression?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7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Review pointer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>
            <a:solidFill>
              <a:srgbClr val="C0000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a[] = {2, 3, 4 ,5 };</a:t>
            </a:r>
          </a:p>
          <a:p>
            <a:pPr marL="0" indent="0"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*p = a;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(*p) ++;  </a:t>
            </a:r>
            <a:r>
              <a:rPr lang="en-US" sz="2800" dirty="0"/>
              <a:t>//what is value of this </a:t>
            </a:r>
            <a:r>
              <a:rPr lang="en-US" sz="2800" dirty="0" smtClean="0"/>
              <a:t>expression?</a:t>
            </a:r>
          </a:p>
          <a:p>
            <a:r>
              <a:rPr lang="en-US" sz="2800" dirty="0" smtClean="0"/>
              <a:t>dereference p first, </a:t>
            </a:r>
          </a:p>
          <a:p>
            <a:r>
              <a:rPr lang="en-US" sz="2800" dirty="0"/>
              <a:t>M</a:t>
            </a:r>
            <a:r>
              <a:rPr lang="en-US" sz="2800" dirty="0" smtClean="0"/>
              <a:t>eaning the value at the memory location that p points to( p holds) will be incremented by one.</a:t>
            </a:r>
          </a:p>
          <a:p>
            <a:r>
              <a:rPr lang="en-US" sz="2800" dirty="0" smtClean="0"/>
              <a:t>The whole expression returns 2; </a:t>
            </a:r>
          </a:p>
          <a:p>
            <a:r>
              <a:rPr lang="en-US" sz="2800" dirty="0" smtClean="0"/>
              <a:t>After this statement is executed, p stays the same place.</a:t>
            </a:r>
          </a:p>
          <a:p>
            <a:pPr lvl="1"/>
            <a:r>
              <a:rPr lang="en-US" sz="2600" dirty="0" smtClean="0"/>
              <a:t>Pointing to the first element in array a;</a:t>
            </a:r>
          </a:p>
          <a:p>
            <a:pPr lvl="1"/>
            <a:r>
              <a:rPr lang="en-US" sz="2600" dirty="0" smtClean="0"/>
              <a:t>But this array element has been changed in this statement.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31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Demo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205401" cy="4525088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endParaRPr lang="en-US" sz="3200" dirty="0" smtClean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02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Recall Last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File I/O</a:t>
            </a:r>
          </a:p>
          <a:p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1D char array with ‘\0’ at the end</a:t>
            </a:r>
          </a:p>
          <a:p>
            <a:pPr lvl="1"/>
            <a:r>
              <a:rPr lang="en-US" dirty="0" smtClean="0"/>
              <a:t>Or char * points to a piece of memory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5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205401" cy="4525088"/>
          </a:xfrm>
          <a:ln>
            <a:solidFill>
              <a:srgbClr val="C00000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Structures </a:t>
            </a:r>
          </a:p>
          <a:p>
            <a:pPr lvl="1"/>
            <a:r>
              <a:rPr lang="en-US" sz="2800" dirty="0" smtClean="0"/>
              <a:t>How to define structure type?</a:t>
            </a:r>
          </a:p>
          <a:p>
            <a:pPr lvl="2"/>
            <a:r>
              <a:rPr lang="en-US" sz="2400" dirty="0" smtClean="0"/>
              <a:t>Like a java object without methods in it.</a:t>
            </a:r>
          </a:p>
          <a:p>
            <a:pPr lvl="1"/>
            <a:r>
              <a:rPr lang="en-US" sz="2800" dirty="0" smtClean="0"/>
              <a:t>Access members using .</a:t>
            </a:r>
          </a:p>
          <a:p>
            <a:pPr lvl="1"/>
            <a:r>
              <a:rPr lang="en-US" dirty="0" smtClean="0">
                <a:sym typeface="Wingdings"/>
              </a:rPr>
              <a:t> operator only used with structure pointers</a:t>
            </a:r>
          </a:p>
          <a:p>
            <a:r>
              <a:rPr lang="en-US" b="1" dirty="0" smtClean="0">
                <a:sym typeface="Wingdings"/>
              </a:rPr>
              <a:t>Very careful when dealing with pointer members in a structure instance.</a:t>
            </a:r>
          </a:p>
          <a:p>
            <a:pPr lvl="1"/>
            <a:r>
              <a:rPr lang="en-US" b="1" dirty="0" smtClean="0">
                <a:sym typeface="Wingdings"/>
              </a:rPr>
              <a:t>Prepare memory FIRST for each pointer member before store data into them.</a:t>
            </a:r>
          </a:p>
          <a:p>
            <a:r>
              <a:rPr lang="en-US" b="1" dirty="0" smtClean="0">
                <a:sym typeface="Wingdings"/>
              </a:rPr>
              <a:t>Inside a structure, we could have another structure variable or pointer.</a:t>
            </a:r>
          </a:p>
          <a:p>
            <a:pPr lvl="1"/>
            <a:endParaRPr lang="en-US" sz="2800" dirty="0" smtClean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24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Today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Structure</a:t>
            </a:r>
          </a:p>
          <a:p>
            <a:r>
              <a:rPr lang="en-US" dirty="0" err="1" smtClean="0"/>
              <a:t>typedef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2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>
            <a:solidFill>
              <a:srgbClr val="C00000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/>
              <a:t>C </a:t>
            </a:r>
            <a:r>
              <a:rPr lang="en-US" b="1" dirty="0"/>
              <a:t>arrays</a:t>
            </a:r>
            <a:r>
              <a:rPr lang="en-US" dirty="0"/>
              <a:t> allow you to define type of variables that can hold several data items of the same </a:t>
            </a:r>
            <a:r>
              <a:rPr lang="en-US" dirty="0" smtClean="0"/>
              <a:t>type,</a:t>
            </a:r>
          </a:p>
          <a:p>
            <a:r>
              <a:rPr lang="en-US" dirty="0"/>
              <a:t>C</a:t>
            </a:r>
            <a:r>
              <a:rPr lang="en-US" dirty="0" smtClean="0"/>
              <a:t> </a:t>
            </a:r>
            <a:r>
              <a:rPr lang="en-US" dirty="0"/>
              <a:t>structure is another </a:t>
            </a:r>
            <a:r>
              <a:rPr lang="en-US" b="1" dirty="0" smtClean="0"/>
              <a:t>user-defined </a:t>
            </a:r>
            <a:r>
              <a:rPr lang="en-US" b="1" dirty="0"/>
              <a:t>data type </a:t>
            </a:r>
            <a:r>
              <a:rPr lang="en-US" dirty="0"/>
              <a:t>available in C programming,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allows you to combine data items of different kinds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 Structure is like a </a:t>
            </a:r>
            <a:r>
              <a:rPr lang="en-US" b="1" dirty="0" smtClean="0"/>
              <a:t>Java class without </a:t>
            </a:r>
            <a:r>
              <a:rPr lang="en-US" dirty="0" smtClean="0"/>
              <a:t>methods(operations) 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5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Structures are used to represent a record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Suppose </a:t>
            </a:r>
            <a:r>
              <a:rPr lang="en-US" dirty="0"/>
              <a:t>you want to keep track of your books in a library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might want to track the following attributes about each book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Title</a:t>
            </a:r>
            <a:endParaRPr lang="en-US" dirty="0"/>
          </a:p>
          <a:p>
            <a:pPr lvl="2"/>
            <a:r>
              <a:rPr lang="en-US" dirty="0" smtClean="0"/>
              <a:t>Author</a:t>
            </a:r>
            <a:endParaRPr lang="en-US" dirty="0"/>
          </a:p>
          <a:p>
            <a:pPr lvl="2"/>
            <a:r>
              <a:rPr lang="en-US" dirty="0" smtClean="0"/>
              <a:t>Subject</a:t>
            </a:r>
            <a:endParaRPr lang="en-US" dirty="0"/>
          </a:p>
          <a:p>
            <a:pPr lvl="2"/>
            <a:r>
              <a:rPr lang="en-US" dirty="0"/>
              <a:t>Book ID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Examples of 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smtClean="0"/>
              <a:t>Book   // Book here is structure tag,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{                        // ‘</a:t>
            </a:r>
            <a:r>
              <a:rPr lang="en-US" sz="2400" dirty="0" err="1" smtClean="0"/>
              <a:t>struct</a:t>
            </a:r>
            <a:r>
              <a:rPr lang="en-US" sz="2400" dirty="0" smtClean="0"/>
              <a:t> Book’ </a:t>
            </a:r>
            <a:r>
              <a:rPr lang="en-US" sz="2400" b="1" dirty="0" smtClean="0"/>
              <a:t>together</a:t>
            </a:r>
            <a:r>
              <a:rPr lang="en-US" sz="2400" dirty="0" smtClean="0"/>
              <a:t> are used to define a type.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char  title[50]</a:t>
            </a:r>
            <a:r>
              <a:rPr lang="en-US" sz="2400" dirty="0" smtClean="0"/>
              <a:t>;      //member of structure, static array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char  </a:t>
            </a:r>
            <a:r>
              <a:rPr lang="en-US" sz="2400" dirty="0" smtClean="0"/>
              <a:t>*author; //member of structure, char pointer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char  subject[100];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int</a:t>
            </a:r>
            <a:r>
              <a:rPr lang="en-US" sz="2400" dirty="0"/>
              <a:t>   </a:t>
            </a:r>
            <a:r>
              <a:rPr lang="en-US" sz="2400" dirty="0" err="1"/>
              <a:t>book_id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 smtClean="0"/>
              <a:t>};</a:t>
            </a:r>
          </a:p>
          <a:p>
            <a:pPr marL="0" indent="0">
              <a:buNone/>
            </a:pPr>
            <a:r>
              <a:rPr lang="en-US" sz="2400" dirty="0" err="1" smtClean="0"/>
              <a:t>struct</a:t>
            </a:r>
            <a:r>
              <a:rPr lang="en-US" sz="2400" dirty="0" smtClean="0"/>
              <a:t> Book </a:t>
            </a:r>
            <a:r>
              <a:rPr lang="en-US" sz="2400" dirty="0" err="1" smtClean="0"/>
              <a:t>myText</a:t>
            </a:r>
            <a:r>
              <a:rPr lang="en-US" sz="2400" dirty="0" smtClean="0"/>
              <a:t>; </a:t>
            </a:r>
            <a:r>
              <a:rPr lang="en-US" sz="2400" dirty="0" smtClean="0">
                <a:solidFill>
                  <a:srgbClr val="FF0000"/>
                </a:solidFill>
              </a:rPr>
              <a:t>//define </a:t>
            </a:r>
            <a:r>
              <a:rPr lang="en-US" sz="2400" dirty="0" err="1" smtClean="0">
                <a:solidFill>
                  <a:srgbClr val="FF0000"/>
                </a:solidFill>
              </a:rPr>
              <a:t>myText</a:t>
            </a:r>
            <a:r>
              <a:rPr lang="en-US" sz="2400" dirty="0" smtClean="0">
                <a:solidFill>
                  <a:srgbClr val="FF0000"/>
                </a:solidFill>
              </a:rPr>
              <a:t> of type </a:t>
            </a:r>
            <a:r>
              <a:rPr lang="en-US" sz="2400" dirty="0" err="1" smtClean="0">
                <a:solidFill>
                  <a:srgbClr val="FF0000"/>
                </a:solidFill>
              </a:rPr>
              <a:t>struct</a:t>
            </a:r>
            <a:r>
              <a:rPr lang="en-US" sz="2400" dirty="0" smtClean="0">
                <a:solidFill>
                  <a:srgbClr val="FF0000"/>
                </a:solidFill>
              </a:rPr>
              <a:t> Book</a:t>
            </a:r>
          </a:p>
          <a:p>
            <a:pPr marL="0" indent="0">
              <a:buNone/>
            </a:pPr>
            <a:r>
              <a:rPr lang="en-US" sz="2400" dirty="0" err="1" smtClean="0"/>
              <a:t>struct</a:t>
            </a:r>
            <a:r>
              <a:rPr lang="en-US" sz="2400" dirty="0" smtClean="0"/>
              <a:t> Book </a:t>
            </a:r>
            <a:r>
              <a:rPr lang="en-US" sz="2400" dirty="0" err="1" smtClean="0"/>
              <a:t>mathText</a:t>
            </a:r>
            <a:r>
              <a:rPr lang="en-US" sz="2400" dirty="0" smtClean="0"/>
              <a:t>; // </a:t>
            </a:r>
            <a:r>
              <a:rPr lang="en-US" sz="2400" dirty="0" err="1" smtClean="0"/>
              <a:t>myText</a:t>
            </a:r>
            <a:r>
              <a:rPr lang="en-US" sz="2400" dirty="0" smtClean="0"/>
              <a:t> and </a:t>
            </a:r>
            <a:r>
              <a:rPr lang="en-US" sz="2400" dirty="0" err="1" smtClean="0"/>
              <a:t>mathText</a:t>
            </a:r>
            <a:r>
              <a:rPr lang="en-US" sz="2400" dirty="0" smtClean="0"/>
              <a:t> have same type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6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Examples of 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>
            <a:solidFill>
              <a:srgbClr val="C00000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//members can be structures</a:t>
            </a:r>
          </a:p>
          <a:p>
            <a:pPr marL="0" indent="0">
              <a:buNone/>
            </a:pPr>
            <a:r>
              <a:rPr lang="en-US" sz="2400" dirty="0" err="1"/>
              <a:t>struct</a:t>
            </a:r>
            <a:r>
              <a:rPr lang="en-US" sz="2400" dirty="0"/>
              <a:t> triangle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struct</a:t>
            </a:r>
            <a:r>
              <a:rPr lang="en-US" sz="2400" dirty="0"/>
              <a:t> point </a:t>
            </a:r>
            <a:r>
              <a:rPr lang="en-US" sz="2400" dirty="0" err="1"/>
              <a:t>ptA</a:t>
            </a:r>
            <a:r>
              <a:rPr lang="en-US" sz="2400" dirty="0"/>
              <a:t>; 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struct</a:t>
            </a:r>
            <a:r>
              <a:rPr lang="en-US" sz="2400" dirty="0"/>
              <a:t> point </a:t>
            </a:r>
            <a:r>
              <a:rPr lang="en-US" sz="2400" dirty="0" err="1"/>
              <a:t>ptB</a:t>
            </a:r>
            <a:r>
              <a:rPr lang="en-US" sz="2400" dirty="0"/>
              <a:t>; 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struct</a:t>
            </a:r>
            <a:r>
              <a:rPr lang="en-US" sz="2400" dirty="0"/>
              <a:t> point </a:t>
            </a:r>
            <a:r>
              <a:rPr lang="en-US" sz="2400" dirty="0" err="1"/>
              <a:t>ptC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};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struct</a:t>
            </a:r>
            <a:r>
              <a:rPr lang="en-US" sz="2400" dirty="0"/>
              <a:t> point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x;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y;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z;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3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Examples of 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//members can be self referential</a:t>
            </a:r>
          </a:p>
          <a:p>
            <a:pPr marL="0" indent="0">
              <a:buNone/>
            </a:pP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/>
              <a:t>chain_element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data 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/>
              <a:t>chain_element</a:t>
            </a:r>
            <a:r>
              <a:rPr lang="en-US" sz="2400" dirty="0"/>
              <a:t> </a:t>
            </a:r>
            <a:r>
              <a:rPr lang="en-US" sz="2400" dirty="0" smtClean="0"/>
              <a:t> ∗</a:t>
            </a:r>
            <a:r>
              <a:rPr lang="en-US" sz="2400" dirty="0"/>
              <a:t>next ; 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// what does this data structure look like? Looks familiar?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8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Access Structure Members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>
            <a:solidFill>
              <a:srgbClr val="C00000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/>
              <a:t>To access any member of a </a:t>
            </a:r>
            <a:r>
              <a:rPr lang="en-US" dirty="0" smtClean="0"/>
              <a:t>structure variable, </a:t>
            </a:r>
            <a:r>
              <a:rPr lang="en-US" dirty="0"/>
              <a:t>we use the </a:t>
            </a:r>
            <a:r>
              <a:rPr lang="en-US" b="1" dirty="0"/>
              <a:t>member access operator (.</a:t>
            </a:r>
            <a:r>
              <a:rPr lang="en-US" b="1" dirty="0" smtClean="0"/>
              <a:t>)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member access operator is coded as a </a:t>
            </a:r>
            <a:r>
              <a:rPr lang="en-US" b="1" dirty="0"/>
              <a:t>period</a:t>
            </a:r>
            <a:r>
              <a:rPr lang="en-US" dirty="0"/>
              <a:t> between the structure variable name and the structure member that we wish to access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Like we learned in java.</a:t>
            </a:r>
          </a:p>
          <a:p>
            <a:pPr marL="457200" lvl="1" indent="0">
              <a:buNone/>
            </a:pPr>
            <a:r>
              <a:rPr lang="en-US" dirty="0" err="1" smtClean="0"/>
              <a:t>myText.title</a:t>
            </a:r>
            <a:r>
              <a:rPr lang="en-US" dirty="0" smtClean="0"/>
              <a:t>; //value is supposed to be a char array name or base address.</a:t>
            </a:r>
          </a:p>
          <a:p>
            <a:pPr lvl="1"/>
            <a:endParaRPr lang="en-US" dirty="0"/>
          </a:p>
        </p:txBody>
      </p:sp>
      <p:pic>
        <p:nvPicPr>
          <p:cNvPr id="2056" name="Picture 8" descr="http://washington-apa.org/images/site/EWU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430869"/>
            <a:ext cx="822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172200"/>
            <a:ext cx="8229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6125289"/>
            <a:ext cx="312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CSCD 240 C and Unix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569A-4FF7-475E-B1F7-4659D6CE27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14452</TotalTime>
  <Words>1338</Words>
  <Application>Microsoft Macintosh PowerPoint</Application>
  <PresentationFormat>On-screen Show (4:3)</PresentationFormat>
  <Paragraphs>183</Paragraphs>
  <Slides>20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 Structure and typedef</vt:lpstr>
      <vt:lpstr>Recall Last Lecture</vt:lpstr>
      <vt:lpstr>Today Lecture</vt:lpstr>
      <vt:lpstr>Structure</vt:lpstr>
      <vt:lpstr>Structure</vt:lpstr>
      <vt:lpstr>Examples of Structure </vt:lpstr>
      <vt:lpstr>Examples of Structure </vt:lpstr>
      <vt:lpstr>Examples of Structure </vt:lpstr>
      <vt:lpstr>Access Structure Members </vt:lpstr>
      <vt:lpstr>Structure as function argument</vt:lpstr>
      <vt:lpstr>Static Array of Structure </vt:lpstr>
      <vt:lpstr>Pointer to Structure</vt:lpstr>
      <vt:lpstr>Pointer to Structure</vt:lpstr>
      <vt:lpstr>Pointer to Structure</vt:lpstr>
      <vt:lpstr>Pointer To Structures</vt:lpstr>
      <vt:lpstr>Pointer to Structure</vt:lpstr>
      <vt:lpstr>Review pointer </vt:lpstr>
      <vt:lpstr>Review pointer </vt:lpstr>
      <vt:lpstr>Demo of Structures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EWU</dc:creator>
  <cp:lastModifiedBy>Tony Tian</cp:lastModifiedBy>
  <cp:revision>4210</cp:revision>
  <dcterms:created xsi:type="dcterms:W3CDTF">2013-09-11T21:20:50Z</dcterms:created>
  <dcterms:modified xsi:type="dcterms:W3CDTF">2016-05-16T20:16:11Z</dcterms:modified>
</cp:coreProperties>
</file>