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403" r:id="rId3"/>
    <p:sldId id="427" r:id="rId4"/>
    <p:sldId id="426" r:id="rId5"/>
    <p:sldId id="421" r:id="rId6"/>
    <p:sldId id="401" r:id="rId7"/>
    <p:sldId id="431" r:id="rId8"/>
    <p:sldId id="423" r:id="rId9"/>
    <p:sldId id="424" r:id="rId10"/>
    <p:sldId id="422" r:id="rId11"/>
    <p:sldId id="428" r:id="rId12"/>
    <p:sldId id="425" r:id="rId13"/>
    <p:sldId id="429" r:id="rId14"/>
    <p:sldId id="43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89" autoAdjust="0"/>
  </p:normalViewPr>
  <p:slideViewPr>
    <p:cSldViewPr>
      <p:cViewPr varScale="1">
        <p:scale>
          <a:sx n="49" d="100"/>
          <a:sy n="49" d="100"/>
        </p:scale>
        <p:origin x="-12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02BBC-8AE3-428D-AC61-13B117E7562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7D84F-EE2B-4B82-89FD-16695E42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3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CACE-6926-43B6-BC7A-81126D82C288}" type="datetime1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1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CEF3-43B7-4EB7-A897-1FD475424844}" type="datetime1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DEB1-1FC5-4979-B0F9-459170FA9164}" type="datetime1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4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CC6A-C47A-4C2E-B3A7-F2B9B7E5FC3A}" type="datetime1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7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EEC4-BB0A-4C67-A37A-FE9456A8BB64}" type="datetime1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2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96EE-C0DE-48F8-B959-A2096B551885}" type="datetime1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BB04-1AB4-42B3-A74C-331B9BAFA4DB}" type="datetime1">
              <a:rPr lang="en-US" smtClean="0"/>
              <a:t>5/18/16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745F-6DDF-428B-AC9F-AF47244B7FD5}" type="datetime1">
              <a:rPr lang="en-US" smtClean="0"/>
              <a:t>5/18/16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5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2865-CDF3-41F1-B6C4-F631BBA07EA2}" type="datetime1">
              <a:rPr lang="en-US" smtClean="0"/>
              <a:t>5/18/16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8B57-4D35-42E4-8D60-70D3D393BD56}" type="datetime1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1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6A9B-70CC-41F3-921F-7B2A17DD5311}" type="datetime1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BF769-BED6-4867-9C36-8CC8C94B0485}" type="datetime1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7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Typedef</a:t>
            </a:r>
            <a:r>
              <a:rPr lang="en-US" dirty="0" smtClean="0"/>
              <a:t> and </a:t>
            </a:r>
            <a:r>
              <a:rPr lang="en-US" smtClean="0"/>
              <a:t>LinkedList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Computer Science Department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Eastern Washington University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Yun Tian (Tony) Ph.D.</a:t>
            </a:r>
          </a:p>
          <a:p>
            <a:endParaRPr lang="en-US" dirty="0"/>
          </a:p>
        </p:txBody>
      </p:sp>
      <p:pic>
        <p:nvPicPr>
          <p:cNvPr id="7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540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7200" y="6125289"/>
            <a:ext cx="8229600" cy="246221"/>
            <a:chOff x="457200" y="6125289"/>
            <a:chExt cx="8229600" cy="246221"/>
          </a:xfrm>
        </p:grpSpPr>
        <p:sp>
          <p:nvSpPr>
            <p:cNvPr id="8" name="Rectangle 7"/>
            <p:cNvSpPr/>
            <p:nvPr/>
          </p:nvSpPr>
          <p:spPr>
            <a:xfrm>
              <a:off x="457200" y="6172200"/>
              <a:ext cx="8229600" cy="1524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76600" y="6125289"/>
              <a:ext cx="31242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 smtClean="0"/>
                <a:t>CSCD 240  C and Unix</a:t>
              </a:r>
              <a:endParaRPr lang="en-US" sz="16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 of C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Y</a:t>
            </a:r>
            <a:r>
              <a:rPr lang="en-US" sz="3200" dirty="0" smtClean="0"/>
              <a:t>ou can easily insert a new item and remove an existing item from a linked list.</a:t>
            </a:r>
          </a:p>
          <a:p>
            <a:pPr marL="742950" lvl="2" indent="-342900"/>
            <a:r>
              <a:rPr lang="en-US" sz="2800" dirty="0" smtClean="0"/>
              <a:t>A linked list is able to dynamically grow or shrink.</a:t>
            </a:r>
          </a:p>
          <a:p>
            <a:pPr marL="742950" lvl="2" indent="-342900"/>
            <a:r>
              <a:rPr lang="en-US" sz="2800" dirty="0" smtClean="0"/>
              <a:t>The capacity of a linked list is not fixed when you create it.</a:t>
            </a:r>
          </a:p>
          <a:p>
            <a:pPr marL="342900" lvl="1" indent="-342900"/>
            <a:r>
              <a:rPr lang="en-US" dirty="0" smtClean="0"/>
              <a:t>It is widely used in Operating System(OS)  and Algorithms course.</a:t>
            </a:r>
          </a:p>
          <a:p>
            <a:pPr marL="742950" lvl="2" indent="-342900"/>
            <a:r>
              <a:rPr lang="en-US" dirty="0" err="1" smtClean="0"/>
              <a:t>E</a:t>
            </a:r>
            <a:r>
              <a:rPr lang="en-US" dirty="0" err="1"/>
              <a:t>.</a:t>
            </a:r>
            <a:r>
              <a:rPr lang="en-US" dirty="0" err="1" smtClean="0"/>
              <a:t>g</a:t>
            </a:r>
            <a:r>
              <a:rPr lang="en-US" dirty="0" smtClean="0"/>
              <a:t>, Process management in OS.</a:t>
            </a:r>
          </a:p>
          <a:p>
            <a:pPr marL="742950" lvl="2" indent="-342900"/>
            <a:r>
              <a:rPr lang="en-US" dirty="0" smtClean="0"/>
              <a:t>Stack and Queue implementation.</a:t>
            </a:r>
          </a:p>
          <a:p>
            <a:pPr marL="742950" lvl="2" indent="-342900"/>
            <a:r>
              <a:rPr lang="en-US" dirty="0" smtClean="0"/>
              <a:t>In Graph storage.</a:t>
            </a:r>
          </a:p>
          <a:p>
            <a:pPr marL="342900" lvl="1" indent="-342900"/>
            <a:endParaRPr lang="en-US" b="1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742950" lvl="2" indent="-342900"/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3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 Linked List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Demo Code is provided on EWU canvas, and included in the folder </a:t>
            </a:r>
            <a:r>
              <a:rPr lang="en-US" b="1" dirty="0" err="1" smtClean="0"/>
              <a:t>Files</a:t>
            </a:r>
            <a:r>
              <a:rPr lang="en-US" b="1" dirty="0" err="1" smtClean="0">
                <a:sym typeface="Wingdings"/>
              </a:rPr>
              <a:t>DemoCode</a:t>
            </a:r>
            <a:r>
              <a:rPr lang="en-US" b="1" dirty="0" err="1" smtClean="0"/>
              <a:t>demo_list.zip</a:t>
            </a:r>
            <a:endParaRPr lang="en-US" b="1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/>
              <a:t>linkedList3.</a:t>
            </a:r>
            <a:r>
              <a:rPr lang="en-US" b="1" dirty="0" smtClean="0"/>
              <a:t>c</a:t>
            </a:r>
          </a:p>
          <a:p>
            <a:pPr marL="742950" lvl="2" indent="-342900"/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6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 Linked List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Note that in linked list implementation, you have to use dynamic memory allocation for each new node, think why?</a:t>
            </a:r>
          </a:p>
          <a:p>
            <a:pPr marL="742950" lvl="2" indent="-342900"/>
            <a:r>
              <a:rPr lang="en-US" dirty="0" smtClean="0">
                <a:latin typeface="Arial Black" panose="020B0A04020102020204" pitchFamily="34" charset="0"/>
              </a:rPr>
              <a:t>So that the new node(on Heap) can be used outside of </a:t>
            </a:r>
            <a:r>
              <a:rPr lang="en-US" dirty="0" err="1" smtClean="0">
                <a:latin typeface="Arial Black" panose="020B0A04020102020204" pitchFamily="34" charset="0"/>
              </a:rPr>
              <a:t>addFirst</a:t>
            </a:r>
            <a:r>
              <a:rPr lang="en-US" dirty="0" smtClean="0">
                <a:latin typeface="Arial Black" panose="020B0A04020102020204" pitchFamily="34" charset="0"/>
              </a:rPr>
              <a:t>() or </a:t>
            </a:r>
            <a:r>
              <a:rPr lang="en-US" dirty="0" err="1" smtClean="0">
                <a:latin typeface="Arial Black" panose="020B0A04020102020204" pitchFamily="34" charset="0"/>
              </a:rPr>
              <a:t>addLast</a:t>
            </a:r>
            <a:r>
              <a:rPr lang="en-US" dirty="0" smtClean="0">
                <a:latin typeface="Arial Black" panose="020B0A04020102020204" pitchFamily="34" charset="0"/>
              </a:rPr>
              <a:t>() function.</a:t>
            </a:r>
          </a:p>
          <a:p>
            <a:pPr marL="742950" lvl="2" indent="-342900"/>
            <a:r>
              <a:rPr lang="en-US" dirty="0" smtClean="0">
                <a:latin typeface="Arial Black" panose="020B0A04020102020204" pitchFamily="34" charset="0"/>
              </a:rPr>
              <a:t>This also imply that when manipulating a linked list, you have to use a Node pointer to retrieve each node.</a:t>
            </a:r>
          </a:p>
          <a:p>
            <a:pPr marL="742950" lvl="2" indent="-342900"/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4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 Linked List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The following does NOT work.</a:t>
            </a:r>
          </a:p>
          <a:p>
            <a:pPr marL="400050" lvl="2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void </a:t>
            </a:r>
            <a:r>
              <a:rPr lang="en-US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printList</a:t>
            </a: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(List </a:t>
            </a:r>
            <a:r>
              <a:rPr lang="en-US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alist</a:t>
            </a: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  <a:p>
            <a:pPr marL="400050" lvl="2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{</a:t>
            </a:r>
          </a:p>
          <a:p>
            <a:pPr marL="857250" lvl="3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ListNode</a:t>
            </a: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anode = </a:t>
            </a:r>
            <a:r>
              <a:rPr lang="en-US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alist.head</a:t>
            </a: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;</a:t>
            </a:r>
          </a:p>
          <a:p>
            <a:pPr marL="857250" lvl="3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while(anode != NULL) {</a:t>
            </a:r>
          </a:p>
          <a:p>
            <a:pPr marL="857250" lvl="3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    </a:t>
            </a:r>
            <a:r>
              <a:rPr lang="en-US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printf</a:t>
            </a: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(“Data in this node: %d\n”, </a:t>
            </a:r>
            <a:r>
              <a:rPr lang="en-US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anode.data</a:t>
            </a: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);</a:t>
            </a:r>
            <a:endParaRPr 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857250" lvl="3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    anode = </a:t>
            </a:r>
            <a:r>
              <a:rPr lang="en-US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anode.next</a:t>
            </a: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;</a:t>
            </a:r>
            <a:endParaRPr 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857250" lvl="3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}</a:t>
            </a:r>
          </a:p>
          <a:p>
            <a:pPr marL="400050" lvl="2" indent="0">
              <a:buNone/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}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3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 Linked List 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Black" panose="020B0A04020102020204" pitchFamily="34" charset="0"/>
              </a:rPr>
              <a:t>We learned the concepts of Linked list.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Black" panose="020B0A04020102020204" pitchFamily="34" charset="0"/>
              </a:rPr>
              <a:t>We learned the motivation.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Black" panose="020B0A04020102020204" pitchFamily="34" charset="0"/>
              </a:rPr>
              <a:t>We learned the implementation.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Black" panose="020B0A04020102020204" pitchFamily="34" charset="0"/>
              </a:rPr>
              <a:t>We learned the pitfalls.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36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Review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457200" lvl="1" indent="-457200">
              <a:buFont typeface="Arial"/>
              <a:buChar char="•"/>
            </a:pPr>
            <a:r>
              <a:rPr lang="en-US" dirty="0" smtClean="0">
                <a:cs typeface="Arial"/>
              </a:rPr>
              <a:t>We learned the (.) operator for member access, </a:t>
            </a:r>
          </a:p>
          <a:p>
            <a:pPr marL="857250" lvl="2" indent="-457200">
              <a:buFont typeface="Arial"/>
              <a:buChar char="•"/>
            </a:pPr>
            <a:r>
              <a:rPr lang="en-US" dirty="0" smtClean="0">
                <a:cs typeface="Arial"/>
              </a:rPr>
              <a:t>Which is allowed to be applied to only structure </a:t>
            </a:r>
            <a:r>
              <a:rPr lang="en-US" b="1" dirty="0" smtClean="0">
                <a:cs typeface="Arial"/>
              </a:rPr>
              <a:t>variables</a:t>
            </a:r>
            <a:r>
              <a:rPr lang="en-US" dirty="0" smtClean="0">
                <a:cs typeface="Arial"/>
              </a:rPr>
              <a:t>.</a:t>
            </a:r>
          </a:p>
          <a:p>
            <a:pPr marL="857250" lvl="3" indent="0">
              <a:buNone/>
            </a:pPr>
            <a:r>
              <a:rPr lang="en-US" b="1" dirty="0" smtClean="0">
                <a:cs typeface="Arial"/>
              </a:rPr>
              <a:t>E.g. </a:t>
            </a:r>
            <a:r>
              <a:rPr lang="en-US" b="1" dirty="0" err="1" smtClean="0">
                <a:cs typeface="Arial"/>
              </a:rPr>
              <a:t>struct</a:t>
            </a:r>
            <a:r>
              <a:rPr lang="en-US" b="1" dirty="0" smtClean="0">
                <a:cs typeface="Arial"/>
              </a:rPr>
              <a:t> student stud1;</a:t>
            </a:r>
          </a:p>
          <a:p>
            <a:pPr marL="857250" lvl="3" indent="0">
              <a:buNone/>
            </a:pPr>
            <a:r>
              <a:rPr lang="en-US" b="1" dirty="0">
                <a:cs typeface="Arial"/>
              </a:rPr>
              <a:t> </a:t>
            </a:r>
            <a:r>
              <a:rPr lang="en-US" b="1" dirty="0" smtClean="0">
                <a:cs typeface="Arial"/>
              </a:rPr>
              <a:t>      </a:t>
            </a:r>
            <a:r>
              <a:rPr lang="en-US" b="1" dirty="0" err="1" smtClean="0">
                <a:cs typeface="Arial"/>
              </a:rPr>
              <a:t>printf</a:t>
            </a:r>
            <a:r>
              <a:rPr lang="en-US" b="1" dirty="0" smtClean="0">
                <a:cs typeface="Arial"/>
              </a:rPr>
              <a:t>(“Student id of stud1 is %d.”, stud1.id);</a:t>
            </a:r>
          </a:p>
          <a:p>
            <a:pPr marL="457200" lvl="1" indent="-457200">
              <a:buFont typeface="Arial"/>
              <a:buChar char="•"/>
            </a:pPr>
            <a:r>
              <a:rPr lang="en-US" dirty="0" smtClean="0">
                <a:cs typeface="Arial"/>
              </a:rPr>
              <a:t>We </a:t>
            </a:r>
            <a:r>
              <a:rPr lang="en-US" dirty="0">
                <a:cs typeface="Arial"/>
              </a:rPr>
              <a:t>learned </a:t>
            </a:r>
            <a:r>
              <a:rPr lang="en-US" dirty="0" smtClean="0">
                <a:cs typeface="Arial"/>
              </a:rPr>
              <a:t>the - &gt; operator </a:t>
            </a:r>
            <a:r>
              <a:rPr lang="en-US" dirty="0">
                <a:cs typeface="Arial"/>
              </a:rPr>
              <a:t>for member access, </a:t>
            </a:r>
          </a:p>
          <a:p>
            <a:pPr marL="857250" lvl="2" indent="-457200">
              <a:buFont typeface="Arial"/>
              <a:buChar char="•"/>
            </a:pPr>
            <a:r>
              <a:rPr lang="en-US" dirty="0">
                <a:cs typeface="Arial"/>
              </a:rPr>
              <a:t>Which is allowed to be applied to only structure </a:t>
            </a:r>
            <a:r>
              <a:rPr lang="en-US" b="1" dirty="0" smtClean="0">
                <a:cs typeface="Arial"/>
              </a:rPr>
              <a:t>pointers</a:t>
            </a:r>
            <a:r>
              <a:rPr lang="en-US" dirty="0" smtClean="0">
                <a:cs typeface="Arial"/>
              </a:rPr>
              <a:t>.</a:t>
            </a:r>
            <a:endParaRPr lang="en-US" dirty="0">
              <a:cs typeface="Arial"/>
            </a:endParaRPr>
          </a:p>
          <a:p>
            <a:pPr marL="857250" lvl="3" indent="0">
              <a:buNone/>
            </a:pPr>
            <a:r>
              <a:rPr lang="en-US" b="1" dirty="0">
                <a:cs typeface="Arial"/>
              </a:rPr>
              <a:t>E.g. </a:t>
            </a:r>
            <a:r>
              <a:rPr lang="en-US" b="1" dirty="0" err="1">
                <a:cs typeface="Arial"/>
              </a:rPr>
              <a:t>struct</a:t>
            </a:r>
            <a:r>
              <a:rPr lang="en-US" b="1" dirty="0">
                <a:cs typeface="Arial"/>
              </a:rPr>
              <a:t> student </a:t>
            </a:r>
            <a:r>
              <a:rPr lang="en-US" b="1" dirty="0" smtClean="0">
                <a:cs typeface="Arial"/>
              </a:rPr>
              <a:t>stud1 = {“John”, 200};</a:t>
            </a:r>
          </a:p>
          <a:p>
            <a:pPr marL="857250" lvl="3" indent="0">
              <a:buNone/>
            </a:pPr>
            <a:r>
              <a:rPr lang="en-US" b="1" dirty="0" err="1" smtClean="0">
                <a:cs typeface="Arial"/>
              </a:rPr>
              <a:t>struct</a:t>
            </a:r>
            <a:r>
              <a:rPr lang="en-US" b="1" dirty="0" smtClean="0">
                <a:cs typeface="Arial"/>
              </a:rPr>
              <a:t> </a:t>
            </a:r>
            <a:r>
              <a:rPr lang="en-US" b="1" dirty="0">
                <a:cs typeface="Arial"/>
              </a:rPr>
              <a:t>student </a:t>
            </a:r>
            <a:r>
              <a:rPr lang="en-US" b="1" dirty="0" smtClean="0">
                <a:cs typeface="Arial"/>
              </a:rPr>
              <a:t>*</a:t>
            </a:r>
            <a:r>
              <a:rPr lang="en-US" b="1" dirty="0" err="1" smtClean="0">
                <a:cs typeface="Arial"/>
              </a:rPr>
              <a:t>sp</a:t>
            </a:r>
            <a:r>
              <a:rPr lang="en-US" b="1" dirty="0" smtClean="0">
                <a:cs typeface="Arial"/>
              </a:rPr>
              <a:t> = &amp;stud1;</a:t>
            </a:r>
          </a:p>
          <a:p>
            <a:pPr marL="857250" lvl="3" indent="0">
              <a:buNone/>
            </a:pPr>
            <a:r>
              <a:rPr lang="en-US" b="1" dirty="0" err="1" smtClean="0">
                <a:cs typeface="Arial"/>
              </a:rPr>
              <a:t>printf</a:t>
            </a:r>
            <a:r>
              <a:rPr lang="en-US" b="1" dirty="0">
                <a:cs typeface="Arial"/>
              </a:rPr>
              <a:t>(“Student id of stud1 is %d.”, </a:t>
            </a:r>
            <a:r>
              <a:rPr lang="en-US" b="1" dirty="0" err="1" smtClean="0">
                <a:cs typeface="Arial"/>
              </a:rPr>
              <a:t>sp</a:t>
            </a:r>
            <a:r>
              <a:rPr lang="en-US" b="1" dirty="0" smtClean="0">
                <a:cs typeface="Arial"/>
              </a:rPr>
              <a:t>-&gt;id</a:t>
            </a:r>
            <a:r>
              <a:rPr lang="en-US" b="1" dirty="0">
                <a:cs typeface="Arial"/>
              </a:rPr>
              <a:t>);</a:t>
            </a:r>
          </a:p>
          <a:p>
            <a:pPr marL="857250" lvl="3" indent="0">
              <a:buNone/>
            </a:pPr>
            <a:endParaRPr lang="en-US" b="1" dirty="0">
              <a:cs typeface="Arial"/>
            </a:endParaRP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1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Review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pPr marL="457200" lvl="1" indent="-457200">
              <a:buFont typeface="Arial"/>
              <a:buChar char="•"/>
            </a:pPr>
            <a:r>
              <a:rPr lang="en-US" dirty="0" smtClean="0">
                <a:cs typeface="Arial"/>
              </a:rPr>
              <a:t>We learned many demonstration programs and explored,</a:t>
            </a:r>
          </a:p>
          <a:p>
            <a:pPr marL="857250" lvl="2" indent="-457200">
              <a:buFont typeface="Arial"/>
              <a:buChar char="•"/>
            </a:pPr>
            <a:r>
              <a:rPr lang="en-US" b="1" dirty="0" smtClean="0">
                <a:cs typeface="Arial"/>
              </a:rPr>
              <a:t>Structure variable as a function parameter.</a:t>
            </a:r>
          </a:p>
          <a:p>
            <a:pPr marL="857250" lvl="2" indent="-457200">
              <a:buFont typeface="Arial"/>
              <a:buChar char="•"/>
            </a:pPr>
            <a:r>
              <a:rPr lang="en-US" b="1" dirty="0" smtClean="0">
                <a:cs typeface="Arial"/>
              </a:rPr>
              <a:t>Return a structure variable from inside a function.</a:t>
            </a:r>
          </a:p>
          <a:p>
            <a:pPr marL="857250" lvl="2" indent="-457200">
              <a:buFont typeface="Arial"/>
              <a:buChar char="•"/>
            </a:pPr>
            <a:r>
              <a:rPr lang="en-US" b="1" dirty="0" smtClean="0">
                <a:cs typeface="Arial"/>
              </a:rPr>
              <a:t>Perform Call-by-reference using structure pointers.</a:t>
            </a:r>
          </a:p>
          <a:p>
            <a:pPr marL="857250" lvl="2" indent="-457200">
              <a:buFont typeface="Arial"/>
              <a:buChar char="•"/>
            </a:pPr>
            <a:r>
              <a:rPr lang="en-US" b="1" dirty="0" err="1" smtClean="0">
                <a:cs typeface="Arial"/>
              </a:rPr>
              <a:t>Deallocate</a:t>
            </a:r>
            <a:r>
              <a:rPr lang="en-US" b="1" dirty="0" smtClean="0">
                <a:cs typeface="Arial"/>
              </a:rPr>
              <a:t> memory used by a structure variable and its members.</a:t>
            </a:r>
            <a:endParaRPr lang="en-US" b="1" dirty="0">
              <a:cs typeface="Arial"/>
            </a:endParaRPr>
          </a:p>
          <a:p>
            <a:pPr marL="857250" lvl="2" indent="-457200">
              <a:buFont typeface="Arial"/>
              <a:buChar char="•"/>
            </a:pPr>
            <a:r>
              <a:rPr lang="en-US" b="1" dirty="0" smtClean="0">
                <a:cs typeface="Arial"/>
              </a:rPr>
              <a:t>An array of structure variables.</a:t>
            </a:r>
          </a:p>
          <a:p>
            <a:pPr marL="457200" lvl="1" indent="-457200">
              <a:buFont typeface="Arial"/>
              <a:buChar char="•"/>
            </a:pPr>
            <a:r>
              <a:rPr lang="en-US" b="1" dirty="0" smtClean="0">
                <a:cs typeface="Arial"/>
              </a:rPr>
              <a:t>Conclusion we made</a:t>
            </a:r>
          </a:p>
          <a:p>
            <a:pPr marL="857250" lvl="2" indent="-457200">
              <a:buFont typeface="Arial"/>
              <a:buChar char="•"/>
            </a:pPr>
            <a:r>
              <a:rPr lang="en-US" b="1" dirty="0" smtClean="0">
                <a:cs typeface="Arial"/>
              </a:rPr>
              <a:t>All rules true for primitive type are also true for structure type.		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74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is a </a:t>
            </a:r>
            <a:r>
              <a:rPr lang="en-US" dirty="0"/>
              <a:t>keyword called </a:t>
            </a:r>
            <a:r>
              <a:rPr lang="en-US" b="1" dirty="0" err="1"/>
              <a:t>typedef</a:t>
            </a:r>
            <a:r>
              <a:rPr lang="en-US" dirty="0"/>
              <a:t>, </a:t>
            </a:r>
            <a:endParaRPr lang="en-US" dirty="0" smtClean="0"/>
          </a:p>
          <a:p>
            <a:pPr marL="742950" lvl="2" indent="-342900"/>
            <a:r>
              <a:rPr lang="en-US" dirty="0" smtClean="0"/>
              <a:t>Which </a:t>
            </a:r>
            <a:r>
              <a:rPr lang="en-US" dirty="0"/>
              <a:t>you can use to give </a:t>
            </a:r>
            <a:r>
              <a:rPr lang="en-US" dirty="0" smtClean="0"/>
              <a:t>an existing </a:t>
            </a:r>
            <a:r>
              <a:rPr lang="en-US" dirty="0"/>
              <a:t>type a new name. </a:t>
            </a:r>
            <a:endParaRPr lang="en-US" dirty="0" smtClean="0"/>
          </a:p>
          <a:p>
            <a:pPr marL="742950" lvl="2" indent="-342900"/>
            <a:r>
              <a:rPr lang="en-US" dirty="0" smtClean="0"/>
              <a:t>The following </a:t>
            </a:r>
            <a:r>
              <a:rPr lang="en-US" dirty="0"/>
              <a:t>is an example to define a term </a:t>
            </a:r>
            <a:r>
              <a:rPr lang="en-US" b="1" dirty="0"/>
              <a:t>BYTE</a:t>
            </a:r>
            <a:r>
              <a:rPr lang="en-US" dirty="0"/>
              <a:t> for one-byte numbers</a:t>
            </a:r>
            <a:r>
              <a:rPr lang="en-US" dirty="0" smtClean="0"/>
              <a:t>:</a:t>
            </a:r>
          </a:p>
          <a:p>
            <a:pPr marL="400050" lvl="2" indent="0">
              <a:buNone/>
            </a:pPr>
            <a:r>
              <a:rPr lang="en-US" dirty="0" err="1"/>
              <a:t>typedef</a:t>
            </a:r>
            <a:r>
              <a:rPr lang="en-US" dirty="0"/>
              <a:t> unsigned char BYTE</a:t>
            </a:r>
            <a:r>
              <a:rPr lang="en-US" dirty="0" smtClean="0"/>
              <a:t>;</a:t>
            </a:r>
          </a:p>
          <a:p>
            <a:pPr marL="400050" lvl="2" indent="0">
              <a:buNone/>
            </a:pPr>
            <a:r>
              <a:rPr lang="en-US" dirty="0"/>
              <a:t>BYTE b1, b2</a:t>
            </a:r>
            <a:r>
              <a:rPr lang="en-US" dirty="0" smtClean="0"/>
              <a:t>;</a:t>
            </a:r>
          </a:p>
          <a:p>
            <a:pPr marL="457200" lvl="1" indent="-457200"/>
            <a:r>
              <a:rPr lang="en-US" dirty="0" smtClean="0"/>
              <a:t>By </a:t>
            </a:r>
            <a:r>
              <a:rPr lang="en-US" dirty="0"/>
              <a:t>convention, uppercase letters are used for these </a:t>
            </a:r>
            <a:r>
              <a:rPr lang="en-US" dirty="0" smtClean="0"/>
              <a:t>definitions, but it is optional.</a:t>
            </a:r>
          </a:p>
          <a:p>
            <a:pPr marL="742950" lvl="2" indent="-342900"/>
            <a:r>
              <a:rPr lang="en-US" dirty="0" smtClean="0"/>
              <a:t>to </a:t>
            </a:r>
            <a:r>
              <a:rPr lang="en-US" dirty="0"/>
              <a:t>remind the user that the type name is really a symbolic </a:t>
            </a:r>
            <a:r>
              <a:rPr lang="en-US" dirty="0" smtClean="0"/>
              <a:t>abbreviation.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29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Typedef</a:t>
            </a:r>
            <a:r>
              <a:rPr lang="en-US" dirty="0" smtClean="0"/>
              <a:t>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You can use </a:t>
            </a:r>
            <a:r>
              <a:rPr lang="en-US" b="1" dirty="0" err="1"/>
              <a:t>typedef</a:t>
            </a:r>
            <a:r>
              <a:rPr lang="en-US" dirty="0"/>
              <a:t> to give a name to user defined data type as well. </a:t>
            </a: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example you can use </a:t>
            </a:r>
            <a:r>
              <a:rPr lang="en-US" dirty="0" err="1"/>
              <a:t>typedef</a:t>
            </a:r>
            <a:r>
              <a:rPr lang="en-US" dirty="0"/>
              <a:t> with structure </a:t>
            </a:r>
            <a:r>
              <a:rPr lang="en-US" dirty="0" smtClean="0"/>
              <a:t>to</a:t>
            </a:r>
          </a:p>
          <a:p>
            <a:pPr marL="742950" lvl="2" indent="-342900"/>
            <a:r>
              <a:rPr lang="en-US" dirty="0" smtClean="0"/>
              <a:t>define </a:t>
            </a:r>
            <a:r>
              <a:rPr lang="en-US" dirty="0"/>
              <a:t>a new data type </a:t>
            </a:r>
            <a:endParaRPr lang="en-US" dirty="0" smtClean="0"/>
          </a:p>
          <a:p>
            <a:pPr marL="742950" lvl="2" indent="-342900"/>
            <a:r>
              <a:rPr lang="en-US" dirty="0"/>
              <a:t>T</a:t>
            </a:r>
            <a:r>
              <a:rPr lang="en-US" dirty="0" smtClean="0"/>
              <a:t>hen </a:t>
            </a:r>
            <a:r>
              <a:rPr lang="en-US" dirty="0"/>
              <a:t>use that data type to define structure variables </a:t>
            </a:r>
            <a:r>
              <a:rPr lang="en-US" dirty="0" smtClean="0"/>
              <a:t>directly.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76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Simple </a:t>
            </a:r>
            <a:r>
              <a:rPr lang="en-US" dirty="0" smtClean="0"/>
              <a:t>Example of </a:t>
            </a:r>
            <a:r>
              <a:rPr lang="en-US" dirty="0" err="1" smtClean="0"/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67000" y="1600200"/>
            <a:ext cx="3581400" cy="4415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 #</a:t>
            </a:r>
            <a:r>
              <a:rPr lang="en-US" sz="1200" dirty="0"/>
              <a:t>include &lt;</a:t>
            </a:r>
            <a:r>
              <a:rPr lang="en-US" sz="1200" dirty="0" err="1"/>
              <a:t>stdio.h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</a:t>
            </a:r>
            <a:r>
              <a:rPr lang="en-US" sz="1200" dirty="0"/>
              <a:t>#include &lt;</a:t>
            </a:r>
            <a:r>
              <a:rPr lang="en-US" sz="1200" dirty="0" err="1"/>
              <a:t>string.h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</a:t>
            </a:r>
            <a:r>
              <a:rPr lang="en-US" sz="1200" dirty="0" err="1"/>
              <a:t>typedef</a:t>
            </a:r>
            <a:r>
              <a:rPr lang="en-US" sz="1200" dirty="0"/>
              <a:t> </a:t>
            </a:r>
            <a:r>
              <a:rPr lang="en-US" sz="1200" dirty="0" err="1"/>
              <a:t>struct</a:t>
            </a:r>
            <a:r>
              <a:rPr lang="en-US" sz="1200"/>
              <a:t> </a:t>
            </a:r>
            <a:r>
              <a:rPr lang="en-US" sz="1200" smtClean="0"/>
              <a:t>book</a:t>
            </a:r>
            <a:endParaRPr lang="en-US" sz="1200" dirty="0" smtClean="0"/>
          </a:p>
          <a:p>
            <a:r>
              <a:rPr lang="en-US" sz="1200" dirty="0" smtClean="0"/>
              <a:t> </a:t>
            </a:r>
            <a:r>
              <a:rPr lang="en-US" sz="1200" dirty="0"/>
              <a:t>{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char </a:t>
            </a:r>
            <a:r>
              <a:rPr lang="en-US" sz="1200" dirty="0"/>
              <a:t>title[50];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char </a:t>
            </a:r>
            <a:r>
              <a:rPr lang="en-US" sz="1200" dirty="0"/>
              <a:t>author[50</a:t>
            </a:r>
            <a:r>
              <a:rPr lang="en-US" sz="1200" dirty="0" smtClean="0"/>
              <a:t>];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</a:t>
            </a:r>
            <a:r>
              <a:rPr lang="en-US" sz="1200" dirty="0"/>
              <a:t>char subject[100];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/>
              <a:t>book</a:t>
            </a:r>
            <a:r>
              <a:rPr lang="en-US" sz="1200" b="1" dirty="0" err="1"/>
              <a:t>_</a:t>
            </a:r>
            <a:r>
              <a:rPr lang="en-US" sz="1200" dirty="0" err="1"/>
              <a:t>id</a:t>
            </a:r>
            <a:r>
              <a:rPr lang="en-US" sz="1200" dirty="0"/>
              <a:t>; </a:t>
            </a:r>
            <a:endParaRPr lang="en-US" sz="1200" dirty="0" smtClean="0"/>
          </a:p>
          <a:p>
            <a:r>
              <a:rPr lang="en-US" sz="1200" dirty="0" smtClean="0"/>
              <a:t>} </a:t>
            </a:r>
            <a:r>
              <a:rPr lang="en-US" sz="1200" dirty="0"/>
              <a:t>Book; 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main( ) </a:t>
            </a:r>
            <a:endParaRPr lang="en-US" sz="1200" dirty="0" smtClean="0"/>
          </a:p>
          <a:p>
            <a:r>
              <a:rPr lang="en-US" sz="1200" dirty="0" smtClean="0"/>
              <a:t>{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Book </a:t>
            </a:r>
            <a:r>
              <a:rPr lang="en-US" sz="1200" dirty="0" err="1"/>
              <a:t>book</a:t>
            </a:r>
            <a:r>
              <a:rPr lang="en-US" sz="1200" dirty="0"/>
              <a:t>;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</a:t>
            </a:r>
            <a:r>
              <a:rPr lang="en-US" sz="1200" dirty="0" err="1" smtClean="0"/>
              <a:t>strcpy</a:t>
            </a:r>
            <a:r>
              <a:rPr lang="en-US" sz="1200" dirty="0"/>
              <a:t>( </a:t>
            </a:r>
            <a:r>
              <a:rPr lang="en-US" sz="1200" dirty="0" err="1"/>
              <a:t>book.title</a:t>
            </a:r>
            <a:r>
              <a:rPr lang="en-US" sz="1200" dirty="0"/>
              <a:t>, "C Programming");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</a:t>
            </a:r>
            <a:r>
              <a:rPr lang="en-US" sz="1200" dirty="0" err="1" smtClean="0"/>
              <a:t>strcpy</a:t>
            </a:r>
            <a:r>
              <a:rPr lang="en-US" sz="1200" dirty="0"/>
              <a:t>( </a:t>
            </a:r>
            <a:r>
              <a:rPr lang="en-US" sz="1200" dirty="0" err="1"/>
              <a:t>book.author</a:t>
            </a:r>
            <a:r>
              <a:rPr lang="en-US" sz="1200" dirty="0"/>
              <a:t>, "</a:t>
            </a:r>
            <a:r>
              <a:rPr lang="en-US" sz="1200" dirty="0" err="1"/>
              <a:t>Nuha</a:t>
            </a:r>
            <a:r>
              <a:rPr lang="en-US" sz="1200" dirty="0"/>
              <a:t> Ali");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</a:t>
            </a:r>
            <a:r>
              <a:rPr lang="en-US" sz="1200" dirty="0" err="1" smtClean="0"/>
              <a:t>strcpy</a:t>
            </a:r>
            <a:r>
              <a:rPr lang="en-US" sz="1200" dirty="0"/>
              <a:t>( </a:t>
            </a:r>
            <a:r>
              <a:rPr lang="en-US" sz="1200" dirty="0" err="1"/>
              <a:t>book.subject</a:t>
            </a:r>
            <a:r>
              <a:rPr lang="en-US" sz="1200" dirty="0"/>
              <a:t>, "C Programming Tutorial");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</a:t>
            </a:r>
            <a:r>
              <a:rPr lang="en-US" sz="1200" dirty="0" err="1" smtClean="0"/>
              <a:t>book.book_id</a:t>
            </a:r>
            <a:r>
              <a:rPr lang="en-US" sz="1200" dirty="0" smtClean="0"/>
              <a:t> </a:t>
            </a:r>
            <a:r>
              <a:rPr lang="en-US" sz="1200" dirty="0"/>
              <a:t>= 6495407;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</a:t>
            </a:r>
            <a:r>
              <a:rPr lang="en-US" sz="1200" dirty="0" err="1" smtClean="0"/>
              <a:t>printf</a:t>
            </a:r>
            <a:r>
              <a:rPr lang="en-US" sz="1200" dirty="0"/>
              <a:t>( "Book title : %s\n", </a:t>
            </a:r>
            <a:r>
              <a:rPr lang="en-US" sz="1200" dirty="0" err="1"/>
              <a:t>book.title</a:t>
            </a:r>
            <a:r>
              <a:rPr lang="en-US" sz="1200" dirty="0"/>
              <a:t>);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</a:t>
            </a:r>
            <a:r>
              <a:rPr lang="en-US" sz="1200" dirty="0" err="1" smtClean="0"/>
              <a:t>printf</a:t>
            </a:r>
            <a:r>
              <a:rPr lang="en-US" sz="1200" dirty="0"/>
              <a:t>( "Book author : %s\n", </a:t>
            </a:r>
            <a:r>
              <a:rPr lang="en-US" sz="1200" dirty="0" err="1"/>
              <a:t>book.author</a:t>
            </a:r>
            <a:r>
              <a:rPr lang="en-US" sz="1200" dirty="0"/>
              <a:t>);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</a:t>
            </a:r>
            <a:r>
              <a:rPr lang="en-US" sz="1200" dirty="0" err="1" smtClean="0"/>
              <a:t>printf</a:t>
            </a:r>
            <a:r>
              <a:rPr lang="en-US" sz="1200" dirty="0"/>
              <a:t>( "Book subject : %s\n", </a:t>
            </a:r>
            <a:r>
              <a:rPr lang="en-US" sz="1200" dirty="0" err="1"/>
              <a:t>book.subject</a:t>
            </a:r>
            <a:r>
              <a:rPr lang="en-US" sz="1200" dirty="0"/>
              <a:t>);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</a:t>
            </a:r>
            <a:r>
              <a:rPr lang="en-US" sz="1200" dirty="0" err="1" smtClean="0"/>
              <a:t>printf</a:t>
            </a:r>
            <a:r>
              <a:rPr lang="en-US" sz="1200" dirty="0"/>
              <a:t>( "Book </a:t>
            </a:r>
            <a:r>
              <a:rPr lang="en-US" sz="1200" dirty="0" err="1"/>
              <a:t>book_id</a:t>
            </a:r>
            <a:r>
              <a:rPr lang="en-US" sz="1200" dirty="0"/>
              <a:t> : %d\n", </a:t>
            </a:r>
            <a:r>
              <a:rPr lang="en-US" sz="1200" dirty="0" err="1"/>
              <a:t>book.book_id</a:t>
            </a:r>
            <a:r>
              <a:rPr lang="en-US" sz="1200" dirty="0"/>
              <a:t>);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return </a:t>
            </a:r>
            <a:r>
              <a:rPr lang="en-US" sz="1200" dirty="0"/>
              <a:t>0; </a:t>
            </a:r>
            <a:endParaRPr lang="en-US" sz="1200" dirty="0" smtClean="0"/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1860374"/>
            <a:ext cx="159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demo_typdef.c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5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 of Singly Linked List</a:t>
            </a:r>
          </a:p>
          <a:p>
            <a:r>
              <a:rPr lang="en-US" dirty="0" smtClean="0"/>
              <a:t>Motivation 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Pitfalls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6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Concept of Singly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 singly linked list is a concrete data structure consisting of a sequence of </a:t>
            </a:r>
            <a:r>
              <a:rPr lang="en-US" dirty="0" smtClean="0"/>
              <a:t>nodes.</a:t>
            </a:r>
            <a:endParaRPr lang="en-US" dirty="0"/>
          </a:p>
          <a:p>
            <a:r>
              <a:rPr lang="en-US" dirty="0"/>
              <a:t>Each node </a:t>
            </a:r>
            <a:r>
              <a:rPr lang="en-US" dirty="0" smtClean="0"/>
              <a:t>only </a:t>
            </a:r>
            <a:r>
              <a:rPr lang="en-US" dirty="0" smtClean="0"/>
              <a:t>stores at least</a:t>
            </a:r>
            <a:endParaRPr lang="en-US" dirty="0"/>
          </a:p>
          <a:p>
            <a:pPr lvl="1"/>
            <a:r>
              <a:rPr lang="en-US" dirty="0" smtClean="0"/>
              <a:t>a data element</a:t>
            </a:r>
          </a:p>
          <a:p>
            <a:pPr lvl="2"/>
            <a:r>
              <a:rPr lang="en-US" dirty="0" smtClean="0"/>
              <a:t>usually a pointer to data</a:t>
            </a:r>
            <a:endParaRPr lang="en-US" dirty="0"/>
          </a:p>
          <a:p>
            <a:pPr lvl="1"/>
            <a:r>
              <a:rPr lang="en-US" dirty="0" smtClean="0"/>
              <a:t>a link </a:t>
            </a:r>
            <a:r>
              <a:rPr lang="en-US" dirty="0"/>
              <a:t>to the next </a:t>
            </a:r>
            <a:r>
              <a:rPr lang="en-US" dirty="0" smtClean="0"/>
              <a:t>node</a:t>
            </a:r>
          </a:p>
          <a:p>
            <a:pPr lvl="2"/>
            <a:r>
              <a:rPr lang="en-US" dirty="0" smtClean="0"/>
              <a:t>usually a pointer to next 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node.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8</a:t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91200" y="4267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239000" y="4114800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next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482251" y="5572125"/>
            <a:ext cx="12259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 smtClean="0">
                <a:solidFill>
                  <a:schemeClr val="tx2"/>
                </a:solidFill>
              </a:rPr>
              <a:t>data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elem</a:t>
            </a:r>
            <a:endParaRPr lang="en-US" altLang="en-US" sz="2000" dirty="0">
              <a:solidFill>
                <a:schemeClr val="tx2"/>
              </a:solidFill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162800" y="5486400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5486400" y="3962400"/>
            <a:ext cx="2590800" cy="2133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6400800" y="4267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096000" y="45720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6705600" y="4572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543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Concept of Singly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634651" y="1828800"/>
            <a:ext cx="2594949" cy="2133600"/>
            <a:chOff x="5482251" y="3962400"/>
            <a:chExt cx="2594949" cy="2133600"/>
          </a:xfrm>
        </p:grpSpPr>
        <p:sp>
          <p:nvSpPr>
            <p:cNvPr id="16" name="AutoShape 14"/>
            <p:cNvSpPr>
              <a:spLocks noChangeArrowheads="1"/>
            </p:cNvSpPr>
            <p:nvPr/>
          </p:nvSpPr>
          <p:spPr bwMode="auto">
            <a:xfrm>
              <a:off x="5486400" y="3962400"/>
              <a:ext cx="2590800" cy="21336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482251" y="4114800"/>
              <a:ext cx="2426674" cy="1857435"/>
              <a:chOff x="5482251" y="4114800"/>
              <a:chExt cx="2426674" cy="1857435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5791200" y="4267200"/>
                <a:ext cx="609600" cy="60960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7239000" y="4114800"/>
                <a:ext cx="669925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/>
                  <a:t>next</a:t>
                </a:r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5482251" y="5572125"/>
                <a:ext cx="122591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 dirty="0" smtClean="0">
                    <a:solidFill>
                      <a:schemeClr val="tx2"/>
                    </a:solidFill>
                  </a:rPr>
                  <a:t>data </a:t>
                </a:r>
                <a:r>
                  <a:rPr lang="en-US" altLang="en-US" sz="2000" dirty="0" err="1" smtClean="0">
                    <a:solidFill>
                      <a:schemeClr val="tx2"/>
                    </a:solidFill>
                  </a:rPr>
                  <a:t>elem</a:t>
                </a:r>
                <a:endParaRPr lang="en-US" alt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7162800" y="5486400"/>
                <a:ext cx="7366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 dirty="0">
                    <a:solidFill>
                      <a:srgbClr val="FF0000"/>
                    </a:solidFill>
                  </a:rPr>
                  <a:t>node</a:t>
                </a:r>
              </a:p>
            </p:txBody>
          </p:sp>
          <p:sp>
            <p:nvSpPr>
              <p:cNvPr id="17" name="Rectangle 17"/>
              <p:cNvSpPr>
                <a:spLocks noChangeArrowheads="1"/>
              </p:cNvSpPr>
              <p:nvPr/>
            </p:nvSpPr>
            <p:spPr bwMode="auto">
              <a:xfrm>
                <a:off x="6400800" y="4267200"/>
                <a:ext cx="609600" cy="60960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6096000" y="4572000"/>
                <a:ext cx="0" cy="914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V="1">
                <a:off x="6705600" y="4572000"/>
                <a:ext cx="914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914400" y="4267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737613" y="5476875"/>
            <a:ext cx="9790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 smtClean="0">
                <a:solidFill>
                  <a:schemeClr val="tx2"/>
                </a:solidFill>
              </a:rPr>
              <a:t>“Apple”</a:t>
            </a:r>
            <a:endParaRPr lang="en-US" altLang="en-US" sz="2000" dirty="0">
              <a:solidFill>
                <a:schemeClr val="tx2"/>
              </a:solidFill>
            </a:endParaRP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1524000" y="4267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1219200" y="45720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V="1">
            <a:off x="1828800" y="4572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2743200" y="4267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3352800" y="4267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V="1">
            <a:off x="3657600" y="4572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4572000" y="4267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5181600" y="4267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 flipV="1">
            <a:off x="5486400" y="4572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6400800" y="4267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7010400" y="4267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 flipV="1">
            <a:off x="7315200" y="4572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2627777" y="5476875"/>
            <a:ext cx="8563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 smtClean="0">
                <a:solidFill>
                  <a:schemeClr val="tx2"/>
                </a:solidFill>
              </a:rPr>
              <a:t>“Blue”</a:t>
            </a:r>
            <a:endParaRPr lang="en-US" altLang="en-US" sz="2000" dirty="0">
              <a:solidFill>
                <a:schemeClr val="tx2"/>
              </a:solidFill>
            </a:endParaRP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3048000" y="45720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4504572" y="5476875"/>
            <a:ext cx="7603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 smtClean="0">
                <a:solidFill>
                  <a:schemeClr val="tx2"/>
                </a:solidFill>
              </a:rPr>
              <a:t>“Car”</a:t>
            </a:r>
            <a:endParaRPr lang="en-US" altLang="en-US" sz="2000" dirty="0">
              <a:solidFill>
                <a:schemeClr val="tx2"/>
              </a:solidFill>
            </a:endParaRPr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876800" y="45720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6250808" y="5476875"/>
            <a:ext cx="9270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 smtClean="0">
                <a:solidFill>
                  <a:schemeClr val="tx2"/>
                </a:solidFill>
              </a:rPr>
              <a:t>“Door”</a:t>
            </a:r>
            <a:endParaRPr lang="en-US" altLang="en-US" sz="2000" dirty="0">
              <a:solidFill>
                <a:schemeClr val="tx2"/>
              </a:solidFill>
            </a:endParaRPr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>
            <a:off x="6705600" y="45720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8202613" y="4373563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>
                <a:sym typeface="Symbol" pitchFamily="18" charset="2"/>
              </a:rPr>
              <a:t></a:t>
            </a:r>
            <a:endParaRPr lang="en-US" altLang="en-US" sz="2000" b="1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9818" y="5715000"/>
            <a:ext cx="1752600" cy="457200"/>
          </a:xfrm>
        </p:spPr>
        <p:txBody>
          <a:bodyPr/>
          <a:lstStyle/>
          <a:p>
            <a:r>
              <a:rPr lang="en-US" altLang="en-US" sz="1800" dirty="0">
                <a:solidFill>
                  <a:srgbClr val="FF0000"/>
                </a:solidFill>
              </a:rPr>
              <a:t>Linked </a:t>
            </a:r>
            <a:r>
              <a:rPr lang="en-US" altLang="en-US" sz="1800" dirty="0" smtClean="0">
                <a:solidFill>
                  <a:srgbClr val="FF0000"/>
                </a:solidFill>
              </a:rPr>
              <a:t>List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sp>
        <p:nvSpPr>
          <p:cNvPr id="42" name="Footer Placeholder 4"/>
          <p:cNvSpPr txBox="1">
            <a:spLocks/>
          </p:cNvSpPr>
          <p:nvPr/>
        </p:nvSpPr>
        <p:spPr>
          <a:xfrm>
            <a:off x="495300" y="2907587"/>
            <a:ext cx="838199" cy="3048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smtClean="0">
                <a:solidFill>
                  <a:srgbClr val="FF0000"/>
                </a:solidFill>
              </a:rPr>
              <a:t>head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876299" y="3228261"/>
            <a:ext cx="228600" cy="9747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169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5933</TotalTime>
  <Words>907</Words>
  <Application>Microsoft Macintosh PowerPoint</Application>
  <PresentationFormat>On-screen Show (4:3)</PresentationFormat>
  <Paragraphs>154</Paragraphs>
  <Slides>14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Typedef and LinkedList</vt:lpstr>
      <vt:lpstr>Review </vt:lpstr>
      <vt:lpstr>Review </vt:lpstr>
      <vt:lpstr>typedef</vt:lpstr>
      <vt:lpstr>Typedef Review</vt:lpstr>
      <vt:lpstr>Simple Example of typedef</vt:lpstr>
      <vt:lpstr>Outline Today</vt:lpstr>
      <vt:lpstr>Concept of Singly Linked List</vt:lpstr>
      <vt:lpstr>Concept of Singly Linked List</vt:lpstr>
      <vt:lpstr>Motivation of C Linked List</vt:lpstr>
      <vt:lpstr>C Linked List Implementation</vt:lpstr>
      <vt:lpstr>C Linked List Pitfalls</vt:lpstr>
      <vt:lpstr>C Linked List Pitfalls</vt:lpstr>
      <vt:lpstr>C Linked List Wrap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EWU</dc:creator>
  <cp:lastModifiedBy>Tony Tian</cp:lastModifiedBy>
  <cp:revision>2617</cp:revision>
  <dcterms:created xsi:type="dcterms:W3CDTF">2013-09-11T21:20:50Z</dcterms:created>
  <dcterms:modified xsi:type="dcterms:W3CDTF">2016-05-18T16:29:18Z</dcterms:modified>
</cp:coreProperties>
</file>