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419" r:id="rId3"/>
    <p:sldId id="381" r:id="rId4"/>
    <p:sldId id="434" r:id="rId5"/>
    <p:sldId id="435" r:id="rId6"/>
    <p:sldId id="437" r:id="rId7"/>
    <p:sldId id="438" r:id="rId8"/>
    <p:sldId id="436" r:id="rId9"/>
    <p:sldId id="401" r:id="rId10"/>
    <p:sldId id="420" r:id="rId11"/>
    <p:sldId id="403" r:id="rId12"/>
    <p:sldId id="412" r:id="rId13"/>
    <p:sldId id="439" r:id="rId14"/>
    <p:sldId id="423" r:id="rId15"/>
    <p:sldId id="440" r:id="rId16"/>
    <p:sldId id="382" r:id="rId17"/>
    <p:sldId id="424" r:id="rId18"/>
    <p:sldId id="417" r:id="rId19"/>
    <p:sldId id="427" r:id="rId20"/>
    <p:sldId id="428" r:id="rId21"/>
    <p:sldId id="426" r:id="rId22"/>
    <p:sldId id="431" r:id="rId23"/>
    <p:sldId id="432" r:id="rId24"/>
    <p:sldId id="40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89" autoAdjust="0"/>
  </p:normalViewPr>
  <p:slideViewPr>
    <p:cSldViewPr>
      <p:cViewPr varScale="1">
        <p:scale>
          <a:sx n="47" d="100"/>
          <a:sy n="47" d="100"/>
        </p:scale>
        <p:origin x="-5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02BBC-8AE3-428D-AC61-13B117E75621}" type="datetimeFigureOut">
              <a:rPr lang="en-US" smtClean="0"/>
              <a:t>4/2/15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7D84F-EE2B-4B82-89FD-16695E42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3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CACE-6926-43B6-BC7A-81126D82C288}" type="datetime1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1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CEF3-43B7-4EB7-A897-1FD475424844}" type="datetime1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DEB1-1FC5-4979-B0F9-459170FA9164}" type="datetime1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4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CC6A-C47A-4C2E-B3A7-F2B9B7E5FC3A}" type="datetime1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7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EEC4-BB0A-4C67-A37A-FE9456A8BB64}" type="datetime1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2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96EE-C0DE-48F8-B959-A2096B551885}" type="datetime1">
              <a:rPr lang="en-US" smtClean="0"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BB04-1AB4-42B3-A74C-331B9BAFA4DB}" type="datetime1">
              <a:rPr lang="en-US" smtClean="0"/>
              <a:t>4/2/15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745F-6DDF-428B-AC9F-AF47244B7FD5}" type="datetime1">
              <a:rPr lang="en-US" smtClean="0"/>
              <a:t>4/2/15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5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2865-CDF3-41F1-B6C4-F631BBA07EA2}" type="datetime1">
              <a:rPr lang="en-US" smtClean="0"/>
              <a:t>4/2/15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8B57-4D35-42E4-8D60-70D3D393BD56}" type="datetime1">
              <a:rPr lang="en-US" smtClean="0"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1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6A9B-70CC-41F3-921F-7B2A17DD5311}" type="datetime1">
              <a:rPr lang="en-US" smtClean="0"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BF769-BED6-4867-9C36-8CC8C94B0485}" type="datetime1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7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Unix File System Command </a:t>
            </a:r>
            <a:r>
              <a:rPr lang="en-US" dirty="0"/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Computer Science Department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Eastern Washington University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Yun Tian (Tony) Ph.D.</a:t>
            </a:r>
          </a:p>
          <a:p>
            <a:endParaRPr lang="en-US" dirty="0"/>
          </a:p>
        </p:txBody>
      </p:sp>
      <p:pic>
        <p:nvPicPr>
          <p:cNvPr id="7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540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7200" y="6125289"/>
            <a:ext cx="8229600" cy="246221"/>
            <a:chOff x="457200" y="6125289"/>
            <a:chExt cx="8229600" cy="246221"/>
          </a:xfrm>
        </p:grpSpPr>
        <p:sp>
          <p:nvSpPr>
            <p:cNvPr id="8" name="Rectangle 7"/>
            <p:cNvSpPr/>
            <p:nvPr/>
          </p:nvSpPr>
          <p:spPr>
            <a:xfrm>
              <a:off x="457200" y="6172200"/>
              <a:ext cx="8229600" cy="1524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76600" y="6125289"/>
              <a:ext cx="31242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 smtClean="0"/>
                <a:t>CSCD 240  C and Unix</a:t>
              </a:r>
              <a:endParaRPr lang="en-US" sz="16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Command </a:t>
            </a:r>
            <a:r>
              <a:rPr lang="en-US" dirty="0" err="1" smtClean="0"/>
              <a:t>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rm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smtClean="0">
                <a:latin typeface="Arial Black" panose="020B0A04020102020204" pitchFamily="34" charset="0"/>
              </a:rPr>
              <a:t>[opts]  &lt;filename&gt;</a:t>
            </a:r>
            <a:endParaRPr lang="en-US" dirty="0">
              <a:latin typeface="Arial Black" panose="020B0A04020102020204" pitchFamily="34" charset="0"/>
            </a:endParaRPr>
          </a:p>
          <a:p>
            <a:pPr lvl="1"/>
            <a:r>
              <a:rPr lang="en-US" b="1" dirty="0" smtClean="0"/>
              <a:t>Removes(or delete)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file </a:t>
            </a:r>
            <a:r>
              <a:rPr lang="en-US" dirty="0"/>
              <a:t>called &lt;filename&gt;</a:t>
            </a:r>
          </a:p>
          <a:p>
            <a:r>
              <a:rPr lang="en-US" dirty="0"/>
              <a:t>Using wildcards (more on this later) you </a:t>
            </a:r>
            <a:r>
              <a:rPr lang="en-US" dirty="0" smtClean="0"/>
              <a:t>can remove </a:t>
            </a:r>
            <a:r>
              <a:rPr lang="en-US" dirty="0"/>
              <a:t>multiple files</a:t>
            </a:r>
          </a:p>
          <a:p>
            <a:r>
              <a:rPr lang="en-US" dirty="0" err="1">
                <a:latin typeface="Arial Black" panose="020B0A04020102020204" pitchFamily="34" charset="0"/>
              </a:rPr>
              <a:t>rm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smtClean="0">
                <a:latin typeface="Arial Black" panose="020B0A04020102020204" pitchFamily="34" charset="0"/>
              </a:rPr>
              <a:t> *</a:t>
            </a:r>
            <a:r>
              <a:rPr lang="en-US" dirty="0" smtClean="0"/>
              <a:t>   removes all files </a:t>
            </a:r>
            <a:r>
              <a:rPr lang="en-US" dirty="0"/>
              <a:t>in the current </a:t>
            </a:r>
            <a:r>
              <a:rPr lang="en-US" dirty="0" smtClean="0"/>
              <a:t>directory (cannot remove folders) .</a:t>
            </a:r>
            <a:endParaRPr lang="en-US" dirty="0"/>
          </a:p>
          <a:p>
            <a:r>
              <a:rPr lang="en-US" dirty="0" err="1">
                <a:latin typeface="Arial Black" panose="020B0A04020102020204" pitchFamily="34" charset="0"/>
              </a:rPr>
              <a:t>rm</a:t>
            </a:r>
            <a:r>
              <a:rPr lang="en-US" dirty="0">
                <a:latin typeface="Arial Black" panose="020B0A04020102020204" pitchFamily="34" charset="0"/>
              </a:rPr>
              <a:t> *.jpg 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smtClean="0"/>
              <a:t>removes </a:t>
            </a:r>
            <a:r>
              <a:rPr lang="en-US" dirty="0"/>
              <a:t>every .jpg file in the </a:t>
            </a:r>
            <a:r>
              <a:rPr lang="en-US" dirty="0" smtClean="0"/>
              <a:t>current directory.</a:t>
            </a:r>
            <a:endParaRPr lang="en-US" dirty="0"/>
          </a:p>
          <a:p>
            <a:r>
              <a:rPr lang="en-US" dirty="0" err="1">
                <a:latin typeface="Arial Black" panose="020B0A04020102020204" pitchFamily="34" charset="0"/>
              </a:rPr>
              <a:t>rm</a:t>
            </a:r>
            <a:r>
              <a:rPr lang="en-US" dirty="0">
                <a:latin typeface="Arial Black" panose="020B0A04020102020204" pitchFamily="34" charset="0"/>
              </a:rPr>
              <a:t> -</a:t>
            </a:r>
            <a:r>
              <a:rPr lang="en-US" dirty="0" err="1">
                <a:latin typeface="Arial Black" panose="020B0A04020102020204" pitchFamily="34" charset="0"/>
              </a:rPr>
              <a:t>i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smtClean="0">
                <a:latin typeface="Arial Black" panose="020B0A04020102020204" pitchFamily="34" charset="0"/>
              </a:rPr>
              <a:t> filename  </a:t>
            </a:r>
            <a:r>
              <a:rPr lang="en-US" dirty="0" smtClean="0"/>
              <a:t>prompt </a:t>
            </a:r>
            <a:r>
              <a:rPr lang="en-US" dirty="0"/>
              <a:t>before deletion</a:t>
            </a:r>
          </a:p>
          <a:p>
            <a:endParaRPr lang="en-US" dirty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51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Command </a:t>
            </a:r>
            <a:r>
              <a:rPr lang="en-US" dirty="0" err="1" smtClean="0"/>
              <a:t>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Unlike in windows, once you delete a file from the command line, there is no easy way to recover the file.</a:t>
            </a:r>
          </a:p>
          <a:p>
            <a:r>
              <a:rPr lang="en-US" dirty="0" smtClean="0">
                <a:latin typeface="+mj-lt"/>
              </a:rPr>
              <a:t>So be cautious when using    </a:t>
            </a:r>
            <a:r>
              <a:rPr lang="en-US" dirty="0" err="1" smtClean="0">
                <a:latin typeface="Arial Black" panose="020B0A04020102020204" pitchFamily="34" charset="0"/>
              </a:rPr>
              <a:t>rm</a:t>
            </a:r>
            <a:r>
              <a:rPr lang="en-US" dirty="0" smtClean="0">
                <a:latin typeface="Arial Black" panose="020B0A04020102020204" pitchFamily="34" charset="0"/>
              </a:rPr>
              <a:t> *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Good practice is that,</a:t>
            </a:r>
          </a:p>
          <a:p>
            <a:r>
              <a:rPr lang="en-US" dirty="0" smtClean="0"/>
              <a:t>Make an alias for your </a:t>
            </a:r>
            <a:r>
              <a:rPr lang="en-US" dirty="0" err="1" smtClean="0"/>
              <a:t>rm</a:t>
            </a:r>
            <a:r>
              <a:rPr lang="en-US" dirty="0" smtClean="0"/>
              <a:t> command by doing:</a:t>
            </a:r>
          </a:p>
          <a:p>
            <a:pPr marL="0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>   alias </a:t>
            </a:r>
            <a:r>
              <a:rPr lang="en-US" dirty="0" err="1" smtClean="0">
                <a:latin typeface="Arial Black" panose="020B0A04020102020204" pitchFamily="34" charset="0"/>
              </a:rPr>
              <a:t>rm</a:t>
            </a:r>
            <a:r>
              <a:rPr lang="en-US" dirty="0" smtClean="0">
                <a:latin typeface="Arial Black" panose="020B0A04020102020204" pitchFamily="34" charset="0"/>
              </a:rPr>
              <a:t>=‘</a:t>
            </a:r>
            <a:r>
              <a:rPr lang="en-US" dirty="0" err="1" smtClean="0">
                <a:latin typeface="Arial Black" panose="020B0A04020102020204" pitchFamily="34" charset="0"/>
              </a:rPr>
              <a:t>rm</a:t>
            </a:r>
            <a:r>
              <a:rPr lang="en-US" dirty="0" smtClean="0">
                <a:latin typeface="Arial Black" panose="020B0A04020102020204" pitchFamily="34" charset="0"/>
              </a:rPr>
              <a:t> -</a:t>
            </a:r>
            <a:r>
              <a:rPr lang="en-US" dirty="0" err="1" smtClean="0">
                <a:latin typeface="Arial Black" panose="020B0A04020102020204" pitchFamily="34" charset="0"/>
              </a:rPr>
              <a:t>i</a:t>
            </a:r>
            <a:r>
              <a:rPr lang="en-US" dirty="0" smtClean="0">
                <a:latin typeface="Arial Black" panose="020B0A04020102020204" pitchFamily="34" charset="0"/>
              </a:rPr>
              <a:t>’ 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1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Command </a:t>
            </a:r>
            <a:r>
              <a:rPr lang="en-US" dirty="0" err="1" smtClean="0"/>
              <a:t>rm</a:t>
            </a:r>
            <a:r>
              <a:rPr lang="en-US" dirty="0" smtClean="0"/>
              <a:t> and alias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Alias create a </a:t>
            </a:r>
            <a:r>
              <a:rPr lang="en-US" dirty="0" err="1" smtClean="0"/>
              <a:t>newAlias</a:t>
            </a:r>
            <a:r>
              <a:rPr lang="en-US" dirty="0" smtClean="0"/>
              <a:t> for your command name.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alias </a:t>
            </a:r>
            <a:r>
              <a:rPr lang="en-US" sz="2800" dirty="0" err="1" smtClean="0">
                <a:latin typeface="Arial Black" panose="020B0A04020102020204" pitchFamily="34" charset="0"/>
              </a:rPr>
              <a:t>newAlias</a:t>
            </a:r>
            <a:r>
              <a:rPr lang="en-US" sz="2800" dirty="0" smtClean="0">
                <a:latin typeface="Arial Black" panose="020B0A04020102020204" pitchFamily="34" charset="0"/>
              </a:rPr>
              <a:t>="regular-command“</a:t>
            </a:r>
          </a:p>
          <a:p>
            <a:pPr lvl="1"/>
            <a:r>
              <a:rPr lang="en-US" dirty="0" smtClean="0">
                <a:latin typeface="+mj-lt"/>
              </a:rPr>
              <a:t>This create a temporary alias.</a:t>
            </a:r>
          </a:p>
          <a:p>
            <a:r>
              <a:rPr lang="en-US" dirty="0" smtClean="0"/>
              <a:t>E.g.      alias </a:t>
            </a:r>
            <a:r>
              <a:rPr lang="en-US" dirty="0" err="1" smtClean="0"/>
              <a:t>rm</a:t>
            </a:r>
            <a:r>
              <a:rPr lang="en-US" dirty="0" smtClean="0"/>
              <a:t>=‘</a:t>
            </a:r>
            <a:r>
              <a:rPr lang="en-US" dirty="0" err="1" smtClean="0"/>
              <a:t>rm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’ </a:t>
            </a:r>
          </a:p>
          <a:p>
            <a:pPr lvl="1"/>
            <a:r>
              <a:rPr lang="en-US" dirty="0" smtClean="0"/>
              <a:t>In this case, in current session each time you type </a:t>
            </a:r>
            <a:r>
              <a:rPr lang="en-US" dirty="0" err="1" smtClean="0"/>
              <a:t>rm</a:t>
            </a:r>
            <a:r>
              <a:rPr lang="en-US" dirty="0" smtClean="0"/>
              <a:t>, the shell actually executes ‘</a:t>
            </a:r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 smtClean="0"/>
              <a:t>’ with the </a:t>
            </a:r>
            <a:r>
              <a:rPr lang="en-US" dirty="0" err="1" smtClean="0"/>
              <a:t>i</a:t>
            </a:r>
            <a:r>
              <a:rPr lang="en-US" dirty="0" smtClean="0"/>
              <a:t> option.</a:t>
            </a:r>
          </a:p>
          <a:p>
            <a:pPr lvl="1"/>
            <a:r>
              <a:rPr lang="en-US" dirty="0" smtClean="0"/>
              <a:t>which asks you to confirm before delete anything.</a:t>
            </a:r>
            <a:endParaRPr lang="en-US" dirty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53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Command </a:t>
            </a:r>
            <a:r>
              <a:rPr lang="en-US" dirty="0" err="1" smtClean="0"/>
              <a:t>rm</a:t>
            </a:r>
            <a:r>
              <a:rPr lang="en-US" dirty="0" smtClean="0"/>
              <a:t> and alias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alias </a:t>
            </a:r>
            <a:r>
              <a:rPr lang="en-US" sz="2800" dirty="0" err="1" smtClean="0">
                <a:latin typeface="Arial Black" panose="020B0A04020102020204" pitchFamily="34" charset="0"/>
              </a:rPr>
              <a:t>newAlias</a:t>
            </a:r>
            <a:r>
              <a:rPr lang="en-US" sz="2800" dirty="0" smtClean="0">
                <a:latin typeface="Arial Black" panose="020B0A04020102020204" pitchFamily="34" charset="0"/>
              </a:rPr>
              <a:t>="regular-command“</a:t>
            </a:r>
          </a:p>
          <a:p>
            <a:pPr lvl="1"/>
            <a:r>
              <a:rPr lang="en-US" dirty="0" smtClean="0">
                <a:latin typeface="+mj-lt"/>
              </a:rPr>
              <a:t>This create a temporary alias.</a:t>
            </a:r>
          </a:p>
          <a:p>
            <a:r>
              <a:rPr lang="en-US" dirty="0" smtClean="0"/>
              <a:t>Another example</a:t>
            </a:r>
          </a:p>
          <a:p>
            <a:r>
              <a:rPr lang="en-US" dirty="0" smtClean="0"/>
              <a:t>alias </a:t>
            </a:r>
            <a:r>
              <a:rPr lang="en-US" dirty="0" err="1" smtClean="0"/>
              <a:t>dir</a:t>
            </a:r>
            <a:r>
              <a:rPr lang="en-US" dirty="0" smtClean="0"/>
              <a:t>=‘</a:t>
            </a:r>
            <a:r>
              <a:rPr lang="en-US" dirty="0" err="1" smtClean="0"/>
              <a:t>ls</a:t>
            </a:r>
            <a:r>
              <a:rPr lang="en-US" dirty="0" smtClean="0"/>
              <a:t> -al’ </a:t>
            </a:r>
          </a:p>
          <a:p>
            <a:pPr lvl="1"/>
            <a:r>
              <a:rPr lang="en-US" dirty="0" smtClean="0"/>
              <a:t>In this case, in current session each time you type </a:t>
            </a:r>
            <a:r>
              <a:rPr lang="en-US" dirty="0" err="1" smtClean="0"/>
              <a:t>dir</a:t>
            </a:r>
            <a:r>
              <a:rPr lang="en-US" dirty="0" smtClean="0"/>
              <a:t>, the shell actually executes ‘</a:t>
            </a:r>
            <a:r>
              <a:rPr lang="en-US" dirty="0" err="1" smtClean="0"/>
              <a:t>ls</a:t>
            </a:r>
            <a:r>
              <a:rPr lang="en-US" dirty="0" smtClean="0"/>
              <a:t> -al’ command.</a:t>
            </a:r>
          </a:p>
          <a:p>
            <a:pPr lvl="2"/>
            <a:r>
              <a:rPr lang="en-US" dirty="0" err="1" smtClean="0"/>
              <a:t>dir</a:t>
            </a:r>
            <a:r>
              <a:rPr lang="en-US" dirty="0" smtClean="0"/>
              <a:t> is a popular DOS and windows command.</a:t>
            </a:r>
            <a:endParaRPr lang="en-US" dirty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31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Command </a:t>
            </a:r>
            <a:r>
              <a:rPr lang="en-US" dirty="0" err="1" smtClean="0"/>
              <a:t>rm</a:t>
            </a:r>
            <a:r>
              <a:rPr lang="en-US" dirty="0" smtClean="0"/>
              <a:t> and </a:t>
            </a:r>
            <a:r>
              <a:rPr lang="en-US" dirty="0" err="1" smtClean="0"/>
              <a:t>rmdir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b="1" dirty="0" smtClean="0"/>
              <a:t>Let us go back to </a:t>
            </a:r>
            <a:r>
              <a:rPr lang="en-US" b="1" dirty="0" err="1" smtClean="0"/>
              <a:t>rm</a:t>
            </a:r>
            <a:r>
              <a:rPr lang="en-US" b="1" dirty="0" smtClean="0"/>
              <a:t> command</a:t>
            </a:r>
          </a:p>
          <a:p>
            <a:r>
              <a:rPr lang="en-US" dirty="0" smtClean="0"/>
              <a:t>By </a:t>
            </a:r>
            <a:r>
              <a:rPr lang="en-US" dirty="0"/>
              <a:t>default, </a:t>
            </a:r>
            <a:r>
              <a:rPr lang="en-US" dirty="0" err="1"/>
              <a:t>rm</a:t>
            </a:r>
            <a:r>
              <a:rPr lang="en-US" dirty="0"/>
              <a:t> cannot remove directories. Instead we </a:t>
            </a:r>
            <a:r>
              <a:rPr lang="en-US" dirty="0" smtClean="0"/>
              <a:t>use</a:t>
            </a:r>
            <a:r>
              <a:rPr lang="en-US" dirty="0"/>
              <a:t> </a:t>
            </a:r>
            <a:r>
              <a:rPr lang="en-US" dirty="0" err="1" smtClean="0"/>
              <a:t>rmdir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rmdir</a:t>
            </a:r>
            <a:r>
              <a:rPr lang="en-US" dirty="0" smtClean="0"/>
              <a:t> only removes empty directory.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22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Command </a:t>
            </a:r>
            <a:r>
              <a:rPr lang="en-US" dirty="0" err="1" smtClean="0"/>
              <a:t>rm</a:t>
            </a:r>
            <a:r>
              <a:rPr lang="en-US" dirty="0" smtClean="0"/>
              <a:t> and </a:t>
            </a:r>
            <a:r>
              <a:rPr lang="en-US" dirty="0" err="1" smtClean="0"/>
              <a:t>rmdir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How to delete a directory and its contents?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delete a directory and all its </a:t>
            </a:r>
            <a:r>
              <a:rPr lang="en-US" dirty="0" smtClean="0"/>
              <a:t>contents, </a:t>
            </a:r>
            <a:r>
              <a:rPr lang="en-US" dirty="0"/>
              <a:t>we pass </a:t>
            </a:r>
            <a:r>
              <a:rPr lang="en-US" dirty="0" err="1"/>
              <a:t>rm</a:t>
            </a:r>
            <a:r>
              <a:rPr lang="en-US" dirty="0"/>
              <a:t> the </a:t>
            </a:r>
            <a:r>
              <a:rPr lang="en-US" dirty="0" smtClean="0"/>
              <a:t>option -r (which means </a:t>
            </a:r>
            <a:r>
              <a:rPr lang="en-US" dirty="0"/>
              <a:t>recursive)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Arial Black" panose="020B0A04020102020204" pitchFamily="34" charset="0"/>
              </a:rPr>
              <a:t>rm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Black" panose="020B0A04020102020204" pitchFamily="34" charset="0"/>
              </a:rPr>
              <a:t>-r /</a:t>
            </a:r>
            <a:r>
              <a:rPr lang="en-US" dirty="0" smtClean="0">
                <a:latin typeface="Arial Black" panose="020B0A04020102020204" pitchFamily="34" charset="0"/>
              </a:rPr>
              <a:t>home/</a:t>
            </a:r>
            <a:r>
              <a:rPr lang="en-US" dirty="0" err="1" smtClean="0">
                <a:latin typeface="Arial Black" panose="020B0A04020102020204" pitchFamily="34" charset="0"/>
              </a:rPr>
              <a:t>ytian</a:t>
            </a:r>
            <a:r>
              <a:rPr lang="en-US" dirty="0" smtClean="0">
                <a:latin typeface="Arial Black" panose="020B0A04020102020204" pitchFamily="34" charset="0"/>
              </a:rPr>
              <a:t>/cscd240</a:t>
            </a:r>
          </a:p>
          <a:p>
            <a:pPr marL="457200" lvl="1" indent="0">
              <a:buNone/>
            </a:pPr>
            <a:r>
              <a:rPr lang="en-US" dirty="0"/>
              <a:t>T</a:t>
            </a:r>
            <a:r>
              <a:rPr lang="en-US" dirty="0" smtClean="0"/>
              <a:t>he command above delete folder cscd240 and all contents in it.</a:t>
            </a:r>
          </a:p>
          <a:p>
            <a:r>
              <a:rPr lang="en-US" b="1" dirty="0" smtClean="0">
                <a:latin typeface="+mj-lt"/>
              </a:rPr>
              <a:t>Very careful </a:t>
            </a:r>
            <a:r>
              <a:rPr lang="en-US" dirty="0" smtClean="0">
                <a:latin typeface="+mj-lt"/>
              </a:rPr>
              <a:t>when use this –r with wildcard *</a:t>
            </a:r>
          </a:p>
          <a:p>
            <a:pPr lvl="1"/>
            <a:r>
              <a:rPr lang="en-US" dirty="0" smtClean="0">
                <a:latin typeface="+mj-lt"/>
              </a:rPr>
              <a:t>Unix does not recover deleted files with a click.</a:t>
            </a:r>
            <a:endParaRPr lang="en-US" dirty="0">
              <a:latin typeface="+mj-lt"/>
            </a:endParaRP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30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Command clear and touch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b="1" dirty="0" smtClean="0"/>
              <a:t>clear</a:t>
            </a:r>
          </a:p>
          <a:p>
            <a:pPr lvl="1"/>
            <a:r>
              <a:rPr lang="en-US" dirty="0" smtClean="0"/>
              <a:t>Clear the terminal screen</a:t>
            </a:r>
          </a:p>
          <a:p>
            <a:r>
              <a:rPr lang="en-US" b="1" dirty="0" smtClean="0"/>
              <a:t>touch  [option]  &lt;file&gt;</a:t>
            </a:r>
          </a:p>
          <a:p>
            <a:pPr lvl="1"/>
            <a:r>
              <a:rPr lang="en-US" dirty="0" smtClean="0"/>
              <a:t>Create an empty file</a:t>
            </a:r>
          </a:p>
          <a:p>
            <a:pPr lvl="2"/>
            <a:r>
              <a:rPr lang="en-US" dirty="0"/>
              <a:t>If the file does not exist, touch create 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Adjust the timestamp of the specified file.</a:t>
            </a:r>
          </a:p>
          <a:p>
            <a:pPr lvl="2"/>
            <a:r>
              <a:rPr lang="en-US" dirty="0" smtClean="0"/>
              <a:t>With no options uses the current date/time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19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File </a:t>
            </a:r>
            <a:r>
              <a:rPr lang="en-US" dirty="0"/>
              <a:t>E</a:t>
            </a:r>
            <a:r>
              <a:rPr lang="en-US" dirty="0" smtClean="0"/>
              <a:t>xtension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File extensions (.exe, .txt, </a:t>
            </a:r>
            <a:r>
              <a:rPr lang="en-US" dirty="0" err="1"/>
              <a:t>etc</a:t>
            </a:r>
            <a:r>
              <a:rPr lang="en-US" dirty="0"/>
              <a:t>) often don't matter in UNIX. </a:t>
            </a:r>
            <a:endParaRPr lang="en-US" dirty="0" smtClean="0"/>
          </a:p>
          <a:p>
            <a:r>
              <a:rPr lang="en-US" dirty="0" smtClean="0"/>
              <a:t>Using touch </a:t>
            </a:r>
            <a:r>
              <a:rPr lang="en-US" dirty="0"/>
              <a:t>to create a </a:t>
            </a:r>
            <a:r>
              <a:rPr lang="en-US" dirty="0" smtClean="0"/>
              <a:t>file </a:t>
            </a:r>
            <a:r>
              <a:rPr lang="en-US" dirty="0"/>
              <a:t>results in a blank plain-text </a:t>
            </a:r>
            <a:r>
              <a:rPr lang="en-US" dirty="0" smtClean="0"/>
              <a:t>file </a:t>
            </a:r>
            <a:r>
              <a:rPr lang="en-US" dirty="0"/>
              <a:t>(so you </a:t>
            </a:r>
            <a:r>
              <a:rPr lang="en-US" dirty="0" smtClean="0"/>
              <a:t>don't need </a:t>
            </a:r>
            <a:r>
              <a:rPr lang="en-US" dirty="0"/>
              <a:t>to add .txt to it).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47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Users and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Unix was designed to allow multiple people to use the </a:t>
            </a:r>
            <a:r>
              <a:rPr lang="en-US" dirty="0" smtClean="0"/>
              <a:t>same machine </a:t>
            </a:r>
            <a:r>
              <a:rPr lang="en-US" dirty="0"/>
              <a:t>at </a:t>
            </a:r>
            <a:r>
              <a:rPr lang="en-US" dirty="0" smtClean="0"/>
              <a:t>the same </a:t>
            </a:r>
            <a:r>
              <a:rPr lang="en-US" dirty="0"/>
              <a:t>time.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raises some security </a:t>
            </a:r>
            <a:r>
              <a:rPr lang="en-US" dirty="0" smtClean="0"/>
              <a:t>issues.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do we </a:t>
            </a:r>
            <a:r>
              <a:rPr lang="en-US" dirty="0" smtClean="0"/>
              <a:t>keep our </a:t>
            </a:r>
            <a:r>
              <a:rPr lang="en-US" dirty="0"/>
              <a:t>coworkers from reading our </a:t>
            </a:r>
            <a:r>
              <a:rPr lang="en-US" dirty="0" smtClean="0"/>
              <a:t>email, deleting our programs </a:t>
            </a:r>
            <a:r>
              <a:rPr lang="en-US" dirty="0"/>
              <a:t>and </a:t>
            </a:r>
            <a:r>
              <a:rPr lang="en-US" dirty="0" smtClean="0"/>
              <a:t>files?</a:t>
            </a:r>
          </a:p>
          <a:p>
            <a:pPr lvl="2"/>
            <a:r>
              <a:rPr lang="en-US" dirty="0" smtClean="0"/>
              <a:t>Unix use permissions for different user categories on different files.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37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Users and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Access </a:t>
            </a:r>
            <a:r>
              <a:rPr lang="en-US" dirty="0"/>
              <a:t>to </a:t>
            </a:r>
            <a:r>
              <a:rPr lang="en-US" dirty="0" smtClean="0"/>
              <a:t>files </a:t>
            </a:r>
            <a:r>
              <a:rPr lang="en-US" dirty="0"/>
              <a:t>depends on the users </a:t>
            </a:r>
            <a:r>
              <a:rPr lang="en-US" dirty="0" smtClean="0"/>
              <a:t>account.</a:t>
            </a:r>
          </a:p>
          <a:p>
            <a:pPr lvl="1"/>
            <a:r>
              <a:rPr lang="en-US" dirty="0"/>
              <a:t>All accounts are presided over by the </a:t>
            </a:r>
            <a:r>
              <a:rPr lang="en-US" dirty="0" err="1"/>
              <a:t>Superuser</a:t>
            </a:r>
            <a:r>
              <a:rPr lang="en-US" dirty="0"/>
              <a:t>, or "</a:t>
            </a:r>
            <a:r>
              <a:rPr lang="en-US" dirty="0" smtClean="0"/>
              <a:t>root“ account.</a:t>
            </a:r>
            <a:endParaRPr lang="en-US" dirty="0"/>
          </a:p>
          <a:p>
            <a:pPr lvl="1"/>
            <a:r>
              <a:rPr lang="en-US" dirty="0"/>
              <a:t>Each user has absolute control over any </a:t>
            </a:r>
            <a:r>
              <a:rPr lang="en-US" dirty="0" smtClean="0"/>
              <a:t>files </a:t>
            </a:r>
            <a:r>
              <a:rPr lang="en-US" dirty="0"/>
              <a:t>he/she owns,</a:t>
            </a:r>
          </a:p>
          <a:p>
            <a:pPr lvl="2"/>
            <a:r>
              <a:rPr lang="en-US" dirty="0"/>
              <a:t>which can only be </a:t>
            </a:r>
            <a:r>
              <a:rPr lang="en-US" dirty="0" smtClean="0"/>
              <a:t>superseded by root.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0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Recall 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err="1" smtClean="0"/>
              <a:t>ls</a:t>
            </a:r>
            <a:r>
              <a:rPr lang="en-US" dirty="0" smtClean="0"/>
              <a:t> –al    list all directory contents in details</a:t>
            </a:r>
          </a:p>
          <a:p>
            <a:r>
              <a:rPr lang="en-US" dirty="0"/>
              <a:t>cd </a:t>
            </a:r>
            <a:r>
              <a:rPr lang="en-US" dirty="0" smtClean="0"/>
              <a:t>..     change to parent directory</a:t>
            </a:r>
            <a:endParaRPr lang="en-US" dirty="0"/>
          </a:p>
          <a:p>
            <a:r>
              <a:rPr lang="en-US" dirty="0" err="1"/>
              <a:t>pwd</a:t>
            </a:r>
            <a:r>
              <a:rPr lang="en-US" dirty="0"/>
              <a:t> </a:t>
            </a:r>
            <a:r>
              <a:rPr lang="en-US" dirty="0" smtClean="0"/>
              <a:t>    print </a:t>
            </a:r>
            <a:r>
              <a:rPr lang="en-US" dirty="0"/>
              <a:t>working directory</a:t>
            </a:r>
          </a:p>
          <a:p>
            <a:r>
              <a:rPr lang="en-US" dirty="0" err="1" smtClean="0"/>
              <a:t>rmdir</a:t>
            </a:r>
            <a:r>
              <a:rPr lang="en-US" dirty="0" smtClean="0"/>
              <a:t>   remove directory only if </a:t>
            </a:r>
            <a:r>
              <a:rPr lang="en-US" dirty="0" smtClean="0"/>
              <a:t>empty</a:t>
            </a:r>
            <a:endParaRPr lang="en-US" dirty="0" smtClean="0"/>
          </a:p>
          <a:p>
            <a:r>
              <a:rPr lang="en-US" dirty="0" err="1" smtClean="0"/>
              <a:t>mkdir</a:t>
            </a:r>
            <a:r>
              <a:rPr lang="en-US" dirty="0" smtClean="0"/>
              <a:t>   create new folder</a:t>
            </a:r>
            <a:endParaRPr lang="en-US" dirty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0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Users and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Files </a:t>
            </a:r>
            <a:r>
              <a:rPr lang="en-US" dirty="0"/>
              <a:t>can also be assigned to groups of </a:t>
            </a:r>
            <a:r>
              <a:rPr lang="en-US" dirty="0" smtClean="0"/>
              <a:t>users.</a:t>
            </a:r>
          </a:p>
          <a:p>
            <a:pPr lvl="1"/>
            <a:r>
              <a:rPr lang="en-US" dirty="0" smtClean="0"/>
              <a:t>Allowing reading, modification </a:t>
            </a:r>
            <a:r>
              <a:rPr lang="en-US" dirty="0"/>
              <a:t>and/or execution to be restricted to a subset of </a:t>
            </a:r>
            <a:r>
              <a:rPr lang="en-US" dirty="0" smtClean="0"/>
              <a:t>users.</a:t>
            </a:r>
          </a:p>
          <a:p>
            <a:pPr lvl="1"/>
            <a:r>
              <a:rPr lang="en-US" dirty="0" smtClean="0"/>
              <a:t>E.g. students and teachers share a same server.</a:t>
            </a:r>
          </a:p>
          <a:p>
            <a:pPr lvl="2"/>
            <a:r>
              <a:rPr lang="en-US" dirty="0" smtClean="0"/>
              <a:t>students cannot peek other students’ homework. </a:t>
            </a:r>
          </a:p>
          <a:p>
            <a:pPr lvl="2"/>
            <a:r>
              <a:rPr lang="en-US" dirty="0" smtClean="0"/>
              <a:t>But teacher may have the permission to access to students’ homework.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74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Users and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Each </a:t>
            </a:r>
            <a:r>
              <a:rPr lang="en-US" dirty="0" smtClean="0"/>
              <a:t>file </a:t>
            </a:r>
            <a:r>
              <a:rPr lang="en-US" dirty="0"/>
              <a:t>is assigned to a single user and a single </a:t>
            </a:r>
            <a:r>
              <a:rPr lang="en-US" dirty="0" smtClean="0"/>
              <a:t>group.</a:t>
            </a:r>
            <a:endParaRPr lang="en-US" dirty="0"/>
          </a:p>
          <a:p>
            <a:r>
              <a:rPr lang="en-US" dirty="0"/>
              <a:t>Generally it takes root permission to change </a:t>
            </a:r>
            <a:r>
              <a:rPr lang="en-US" dirty="0" smtClean="0"/>
              <a:t>file ownership. </a:t>
            </a:r>
          </a:p>
          <a:p>
            <a:pPr lvl="1"/>
            <a:r>
              <a:rPr lang="en-US" dirty="0" smtClean="0"/>
              <a:t>A regular </a:t>
            </a:r>
            <a:r>
              <a:rPr lang="en-US" dirty="0"/>
              <a:t>user can't take ownership of someone else's </a:t>
            </a:r>
            <a:r>
              <a:rPr lang="en-US" dirty="0" smtClean="0"/>
              <a:t>files and can't </a:t>
            </a:r>
            <a:r>
              <a:rPr lang="en-US" dirty="0"/>
              <a:t>pass ownership of their </a:t>
            </a:r>
            <a:r>
              <a:rPr lang="en-US" dirty="0" smtClean="0"/>
              <a:t>files </a:t>
            </a:r>
            <a:r>
              <a:rPr lang="en-US" dirty="0"/>
              <a:t>to another user or a </a:t>
            </a:r>
            <a:r>
              <a:rPr lang="en-US" dirty="0" smtClean="0"/>
              <a:t>group they </a:t>
            </a:r>
            <a:r>
              <a:rPr lang="en-US" dirty="0"/>
              <a:t>don't belong to.</a:t>
            </a:r>
          </a:p>
          <a:p>
            <a:r>
              <a:rPr lang="en-US" dirty="0"/>
              <a:t>To see what groups you belong to </a:t>
            </a:r>
            <a:r>
              <a:rPr lang="en-US" dirty="0" smtClean="0"/>
              <a:t>use </a:t>
            </a: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groups</a:t>
            </a:r>
            <a:r>
              <a:rPr lang="en-US" dirty="0"/>
              <a:t>.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3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Advantage: normal </a:t>
            </a:r>
            <a:r>
              <a:rPr lang="en-US" dirty="0"/>
              <a:t>users cannot change system </a:t>
            </a:r>
            <a:r>
              <a:rPr lang="en-US" dirty="0" smtClean="0"/>
              <a:t>files </a:t>
            </a:r>
            <a:r>
              <a:rPr lang="en-US" dirty="0"/>
              <a:t>and cannot globally </a:t>
            </a:r>
            <a:r>
              <a:rPr lang="en-US" dirty="0" smtClean="0"/>
              <a:t>install programs.</a:t>
            </a:r>
          </a:p>
          <a:p>
            <a:pPr lvl="1"/>
            <a:r>
              <a:rPr lang="en-US" dirty="0" smtClean="0"/>
              <a:t>Why is it advantage?</a:t>
            </a:r>
          </a:p>
          <a:p>
            <a:pPr lvl="2"/>
            <a:r>
              <a:rPr lang="en-US" dirty="0" smtClean="0"/>
              <a:t>It restricts what malicious code can do.</a:t>
            </a:r>
          </a:p>
          <a:p>
            <a:r>
              <a:rPr lang="en-US" dirty="0" smtClean="0"/>
              <a:t>How </a:t>
            </a:r>
            <a:r>
              <a:rPr lang="en-US" dirty="0"/>
              <a:t>do </a:t>
            </a:r>
            <a:r>
              <a:rPr lang="en-US" dirty="0" smtClean="0"/>
              <a:t>you change </a:t>
            </a:r>
            <a:r>
              <a:rPr lang="en-US" dirty="0"/>
              <a:t>the permissions of your own </a:t>
            </a:r>
            <a:r>
              <a:rPr lang="en-US" dirty="0" smtClean="0"/>
              <a:t>files?</a:t>
            </a:r>
          </a:p>
          <a:p>
            <a:pPr lvl="1"/>
            <a:r>
              <a:rPr lang="en-US" dirty="0" smtClean="0"/>
              <a:t>Next class uses </a:t>
            </a:r>
            <a:r>
              <a:rPr lang="en-US" dirty="0" err="1" smtClean="0"/>
              <a:t>chmod</a:t>
            </a:r>
            <a:r>
              <a:rPr lang="en-US" dirty="0" smtClean="0"/>
              <a:t> command.</a:t>
            </a:r>
            <a:endParaRPr lang="en-US" dirty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5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Take Home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mv    move file/directory to another place </a:t>
            </a:r>
          </a:p>
          <a:p>
            <a:pPr marL="0" indent="0">
              <a:buNone/>
            </a:pPr>
            <a:r>
              <a:rPr lang="en-US" dirty="0" smtClean="0"/>
              <a:t>             or rename a file/directory.</a:t>
            </a:r>
          </a:p>
          <a:p>
            <a:r>
              <a:rPr lang="en-US" dirty="0" err="1" smtClean="0"/>
              <a:t>rm</a:t>
            </a:r>
            <a:r>
              <a:rPr lang="en-US" dirty="0" smtClean="0"/>
              <a:t>     deletes a </a:t>
            </a:r>
            <a:r>
              <a:rPr lang="en-US" b="1" dirty="0" smtClean="0"/>
              <a:t>file ( not a folder </a:t>
            </a:r>
            <a:r>
              <a:rPr lang="en-US" b="1" dirty="0" smtClean="0"/>
              <a:t>) </a:t>
            </a:r>
            <a:r>
              <a:rPr lang="en-US" b="1" smtClean="0"/>
              <a:t>by default</a:t>
            </a:r>
            <a:r>
              <a:rPr lang="en-US" smtClean="0"/>
              <a:t>.  </a:t>
            </a:r>
            <a:endParaRPr lang="en-US" dirty="0" smtClean="0"/>
          </a:p>
          <a:p>
            <a:r>
              <a:rPr lang="en-US" dirty="0" smtClean="0"/>
              <a:t>alias   creates a </a:t>
            </a:r>
            <a:r>
              <a:rPr lang="en-US" dirty="0" err="1" smtClean="0"/>
              <a:t>newName</a:t>
            </a:r>
            <a:r>
              <a:rPr lang="en-US" dirty="0" smtClean="0"/>
              <a:t> for a command.</a:t>
            </a:r>
          </a:p>
          <a:p>
            <a:r>
              <a:rPr lang="en-US" dirty="0" smtClean="0"/>
              <a:t>clear   the terminal screen.</a:t>
            </a:r>
          </a:p>
          <a:p>
            <a:r>
              <a:rPr lang="en-US" dirty="0" smtClean="0"/>
              <a:t>touch   creates a empty text file.</a:t>
            </a:r>
          </a:p>
          <a:p>
            <a:r>
              <a:rPr lang="en-US" dirty="0" smtClean="0"/>
              <a:t>More about User and groups</a:t>
            </a:r>
          </a:p>
          <a:p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5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More File System commands</a:t>
            </a:r>
          </a:p>
          <a:p>
            <a:pPr lvl="1"/>
            <a:r>
              <a:rPr lang="en-US" dirty="0" err="1" smtClean="0"/>
              <a:t>chmod</a:t>
            </a:r>
            <a:endParaRPr lang="en-US" dirty="0" smtClean="0"/>
          </a:p>
          <a:p>
            <a:pPr lvl="1"/>
            <a:r>
              <a:rPr lang="en-US" dirty="0" err="1" smtClean="0"/>
              <a:t>chgrp</a:t>
            </a:r>
            <a:endParaRPr lang="en-US" dirty="0" smtClean="0"/>
          </a:p>
          <a:p>
            <a:pPr lvl="1"/>
            <a:r>
              <a:rPr lang="en-US" dirty="0" err="1" smtClean="0"/>
              <a:t>chown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err="1" smtClean="0"/>
              <a:t>cp</a:t>
            </a:r>
            <a:r>
              <a:rPr lang="en-US" dirty="0" smtClean="0"/>
              <a:t>, mv, </a:t>
            </a:r>
            <a:r>
              <a:rPr lang="en-US" dirty="0" err="1" smtClean="0"/>
              <a:t>rm</a:t>
            </a:r>
            <a:r>
              <a:rPr lang="en-US" dirty="0" smtClean="0"/>
              <a:t>, alias, clear, touch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48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Command </a:t>
            </a:r>
            <a:r>
              <a:rPr lang="en-US" dirty="0" err="1" smtClean="0"/>
              <a:t>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cp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sourceFile</a:t>
            </a:r>
            <a:r>
              <a:rPr lang="en-US" dirty="0" smtClean="0">
                <a:latin typeface="Arial Black" panose="020B0A04020102020204" pitchFamily="34" charset="0"/>
              </a:rPr>
              <a:t>(s</a:t>
            </a:r>
            <a:r>
              <a:rPr lang="en-US" dirty="0">
                <a:latin typeface="Arial Black" panose="020B0A04020102020204" pitchFamily="34" charset="0"/>
              </a:rPr>
              <a:t>) </a:t>
            </a:r>
            <a:r>
              <a:rPr lang="en-US" dirty="0" smtClean="0">
                <a:latin typeface="Arial Black" panose="020B0A04020102020204" pitchFamily="34" charset="0"/>
              </a:rPr>
              <a:t>  destination</a:t>
            </a:r>
            <a:endParaRPr lang="en-US" dirty="0">
              <a:latin typeface="Arial Black" panose="020B0A04020102020204" pitchFamily="34" charset="0"/>
            </a:endParaRPr>
          </a:p>
          <a:p>
            <a:pPr lvl="1"/>
            <a:r>
              <a:rPr lang="en-US" dirty="0" smtClean="0">
                <a:latin typeface="+mj-lt"/>
              </a:rPr>
              <a:t>Make copies of files or entire directory.</a:t>
            </a:r>
          </a:p>
          <a:p>
            <a:pPr lvl="1"/>
            <a:r>
              <a:rPr lang="en-US" dirty="0" smtClean="0">
                <a:latin typeface="+mj-lt"/>
              </a:rPr>
              <a:t>where </a:t>
            </a:r>
            <a:r>
              <a:rPr lang="en-US" dirty="0" err="1" smtClean="0">
                <a:latin typeface="+mj-lt"/>
              </a:rPr>
              <a:t>sourceFile</a:t>
            </a:r>
            <a:r>
              <a:rPr lang="en-US" dirty="0" smtClean="0">
                <a:latin typeface="+mj-lt"/>
              </a:rPr>
              <a:t>(s</a:t>
            </a:r>
            <a:r>
              <a:rPr lang="en-US" dirty="0">
                <a:latin typeface="+mj-lt"/>
              </a:rPr>
              <a:t>) and destination specify the source and destination of the copy </a:t>
            </a:r>
            <a:r>
              <a:rPr lang="en-US" dirty="0" smtClean="0">
                <a:latin typeface="+mj-lt"/>
              </a:rPr>
              <a:t>respectively</a:t>
            </a:r>
          </a:p>
          <a:p>
            <a:pPr lvl="1"/>
            <a:r>
              <a:rPr lang="en-US" dirty="0" smtClean="0">
                <a:latin typeface="+mj-lt"/>
              </a:rPr>
              <a:t>The behavior </a:t>
            </a:r>
            <a:r>
              <a:rPr lang="en-US" dirty="0">
                <a:latin typeface="+mj-lt"/>
              </a:rPr>
              <a:t>of </a:t>
            </a:r>
            <a:r>
              <a:rPr lang="en-US" dirty="0" err="1">
                <a:latin typeface="+mj-lt"/>
              </a:rPr>
              <a:t>cp</a:t>
            </a:r>
            <a:r>
              <a:rPr lang="en-US" dirty="0">
                <a:latin typeface="+mj-lt"/>
              </a:rPr>
              <a:t> depends on whether the destination is a file or a directory. </a:t>
            </a: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7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Command </a:t>
            </a:r>
            <a:r>
              <a:rPr lang="en-US" dirty="0" err="1" smtClean="0"/>
              <a:t>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cp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sourceFile</a:t>
            </a:r>
            <a:r>
              <a:rPr lang="en-US" dirty="0" smtClean="0">
                <a:latin typeface="Arial Black" panose="020B0A04020102020204" pitchFamily="34" charset="0"/>
              </a:rPr>
              <a:t>   destination</a:t>
            </a:r>
            <a:endParaRPr lang="en-US" dirty="0">
              <a:latin typeface="Arial Black" panose="020B0A04020102020204" pitchFamily="34" charset="0"/>
            </a:endParaRPr>
          </a:p>
          <a:p>
            <a:pPr lvl="1"/>
            <a:r>
              <a:rPr lang="en-US" dirty="0" smtClean="0">
                <a:latin typeface="+mj-lt"/>
              </a:rPr>
              <a:t>If </a:t>
            </a:r>
            <a:r>
              <a:rPr lang="en-US" dirty="0">
                <a:latin typeface="+mj-lt"/>
              </a:rPr>
              <a:t>the destination is a file, only one source file is </a:t>
            </a:r>
            <a:r>
              <a:rPr lang="en-US" dirty="0" smtClean="0">
                <a:latin typeface="+mj-lt"/>
              </a:rPr>
              <a:t>allowed,</a:t>
            </a:r>
          </a:p>
          <a:p>
            <a:pPr lvl="1"/>
            <a:r>
              <a:rPr lang="en-US" dirty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nd </a:t>
            </a:r>
            <a:r>
              <a:rPr lang="en-US" dirty="0" err="1">
                <a:latin typeface="+mj-lt"/>
              </a:rPr>
              <a:t>cp</a:t>
            </a:r>
            <a:r>
              <a:rPr lang="en-US" dirty="0">
                <a:latin typeface="+mj-lt"/>
              </a:rPr>
              <a:t> makes a new file called destination that has the same contents as the source file. 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E.g.   </a:t>
            </a:r>
            <a:r>
              <a:rPr lang="en-US" dirty="0" err="1" smtClean="0">
                <a:latin typeface="+mj-lt"/>
              </a:rPr>
              <a:t>cp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program.c</a:t>
            </a:r>
            <a:r>
              <a:rPr lang="en-US" dirty="0" smtClean="0">
                <a:latin typeface="+mj-lt"/>
              </a:rPr>
              <a:t>    ../</a:t>
            </a:r>
            <a:r>
              <a:rPr lang="en-US" dirty="0" err="1" smtClean="0">
                <a:latin typeface="+mj-lt"/>
              </a:rPr>
              <a:t>bakup</a:t>
            </a:r>
            <a:r>
              <a:rPr lang="en-US" dirty="0" smtClean="0">
                <a:latin typeface="+mj-lt"/>
              </a:rPr>
              <a:t>/</a:t>
            </a:r>
            <a:r>
              <a:rPr lang="en-US" dirty="0" err="1" smtClean="0">
                <a:latin typeface="+mj-lt"/>
              </a:rPr>
              <a:t>myprog.c_bak</a:t>
            </a: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4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Command </a:t>
            </a:r>
            <a:r>
              <a:rPr lang="en-US" dirty="0" err="1" smtClean="0"/>
              <a:t>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cp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sourceFile</a:t>
            </a:r>
            <a:r>
              <a:rPr lang="en-US" dirty="0" smtClean="0">
                <a:latin typeface="Arial Black" panose="020B0A04020102020204" pitchFamily="34" charset="0"/>
              </a:rPr>
              <a:t>(s</a:t>
            </a:r>
            <a:r>
              <a:rPr lang="en-US" dirty="0">
                <a:latin typeface="Arial Black" panose="020B0A04020102020204" pitchFamily="34" charset="0"/>
              </a:rPr>
              <a:t>) </a:t>
            </a:r>
            <a:r>
              <a:rPr lang="en-US" dirty="0" smtClean="0">
                <a:latin typeface="Arial Black" panose="020B0A04020102020204" pitchFamily="34" charset="0"/>
              </a:rPr>
              <a:t> destination</a:t>
            </a:r>
            <a:endParaRPr lang="en-US" dirty="0">
              <a:latin typeface="Arial Black" panose="020B0A04020102020204" pitchFamily="34" charset="0"/>
            </a:endParaRPr>
          </a:p>
          <a:p>
            <a:pPr lvl="1"/>
            <a:r>
              <a:rPr lang="en-US" dirty="0" smtClean="0">
                <a:latin typeface="+mj-lt"/>
              </a:rPr>
              <a:t>If </a:t>
            </a:r>
            <a:r>
              <a:rPr lang="en-US" dirty="0">
                <a:latin typeface="+mj-lt"/>
              </a:rPr>
              <a:t>the destination is a directory, </a:t>
            </a:r>
            <a:endParaRPr lang="en-US" dirty="0" smtClean="0">
              <a:latin typeface="+mj-lt"/>
            </a:endParaRPr>
          </a:p>
          <a:p>
            <a:pPr lvl="2"/>
            <a:r>
              <a:rPr lang="en-US" dirty="0">
                <a:latin typeface="+mj-lt"/>
              </a:rPr>
              <a:t>M</a:t>
            </a:r>
            <a:r>
              <a:rPr lang="en-US" dirty="0" smtClean="0">
                <a:latin typeface="+mj-lt"/>
              </a:rPr>
              <a:t>any </a:t>
            </a:r>
            <a:r>
              <a:rPr lang="en-US" dirty="0">
                <a:latin typeface="+mj-lt"/>
              </a:rPr>
              <a:t>source files can be </a:t>
            </a:r>
            <a:r>
              <a:rPr lang="en-US" dirty="0" smtClean="0">
                <a:latin typeface="+mj-lt"/>
              </a:rPr>
              <a:t>specified separated with space, </a:t>
            </a:r>
          </a:p>
          <a:p>
            <a:pPr lvl="2"/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ach </a:t>
            </a:r>
            <a:r>
              <a:rPr lang="en-US" dirty="0">
                <a:latin typeface="+mj-lt"/>
              </a:rPr>
              <a:t>of which will be copied into the destination directory. 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E.g. </a:t>
            </a:r>
            <a:r>
              <a:rPr lang="en-US" dirty="0" smtClean="0">
                <a:latin typeface="+mj-lt"/>
              </a:rPr>
              <a:t> </a:t>
            </a:r>
          </a:p>
          <a:p>
            <a:pPr lvl="2"/>
            <a:r>
              <a:rPr lang="en-US" sz="2000" b="1" dirty="0" err="1" smtClean="0">
                <a:latin typeface="+mj-lt"/>
              </a:rPr>
              <a:t>cp</a:t>
            </a:r>
            <a:r>
              <a:rPr lang="en-US" sz="2000" b="1" dirty="0" smtClean="0">
                <a:latin typeface="+mj-lt"/>
              </a:rPr>
              <a:t>  file1  file2  /</a:t>
            </a:r>
            <a:r>
              <a:rPr lang="en-US" sz="2000" b="1" dirty="0" err="1" smtClean="0">
                <a:latin typeface="+mj-lt"/>
              </a:rPr>
              <a:t>tmp</a:t>
            </a:r>
            <a:r>
              <a:rPr lang="en-US" sz="2000" b="1" dirty="0" smtClean="0">
                <a:latin typeface="+mj-lt"/>
              </a:rPr>
              <a:t>/data/file3   /home/</a:t>
            </a:r>
            <a:r>
              <a:rPr lang="en-US" sz="2000" b="1" dirty="0" err="1" smtClean="0">
                <a:latin typeface="+mj-lt"/>
              </a:rPr>
              <a:t>ytian</a:t>
            </a:r>
            <a:r>
              <a:rPr lang="en-US" sz="2000" b="1" dirty="0" smtClean="0">
                <a:latin typeface="+mj-lt"/>
              </a:rPr>
              <a:t>/files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9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Command </a:t>
            </a:r>
            <a:r>
              <a:rPr lang="en-US" dirty="0" err="1" smtClean="0"/>
              <a:t>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 Black" panose="020B0A04020102020204" pitchFamily="34" charset="0"/>
              </a:rPr>
              <a:t>cp</a:t>
            </a:r>
            <a:r>
              <a:rPr lang="en-US" sz="2400" dirty="0" smtClean="0">
                <a:latin typeface="Arial Black" panose="020B0A04020102020204" pitchFamily="34" charset="0"/>
              </a:rPr>
              <a:t> </a:t>
            </a:r>
            <a:r>
              <a:rPr lang="en-US" sz="2400" dirty="0">
                <a:latin typeface="Arial Black" panose="020B0A04020102020204" pitchFamily="34" charset="0"/>
              </a:rPr>
              <a:t>-</a:t>
            </a:r>
            <a:r>
              <a:rPr lang="en-US" sz="2400" dirty="0" smtClean="0">
                <a:latin typeface="Arial Black" panose="020B0A04020102020204" pitchFamily="34" charset="0"/>
              </a:rPr>
              <a:t>r </a:t>
            </a:r>
            <a:r>
              <a:rPr lang="en-US" sz="2400" dirty="0">
                <a:latin typeface="Arial Black" panose="020B0A04020102020204" pitchFamily="34" charset="0"/>
              </a:rPr>
              <a:t>source-directories </a:t>
            </a:r>
            <a:r>
              <a:rPr lang="en-US" sz="2400" dirty="0" smtClean="0">
                <a:latin typeface="Arial Black" panose="020B0A04020102020204" pitchFamily="34" charset="0"/>
              </a:rPr>
              <a:t>destination-directory</a:t>
            </a:r>
          </a:p>
          <a:p>
            <a:pPr lvl="1"/>
            <a:r>
              <a:rPr lang="en-US" sz="2000" dirty="0" smtClean="0"/>
              <a:t>Copy entire directory ( ‘–r</a:t>
            </a:r>
            <a:r>
              <a:rPr lang="en-US" sz="2000" dirty="0"/>
              <a:t>’ means copy recursively )</a:t>
            </a:r>
            <a:endParaRPr lang="en-US" sz="2000" dirty="0" smtClean="0"/>
          </a:p>
          <a:p>
            <a:pPr lvl="1"/>
            <a:r>
              <a:rPr lang="en-US" sz="2000" dirty="0" smtClean="0"/>
              <a:t>Including all files in the source folder and everything in its subdirectories.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4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Command </a:t>
            </a:r>
            <a:r>
              <a:rPr lang="en-US" dirty="0" err="1" smtClean="0"/>
              <a:t>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More Examples</a:t>
            </a:r>
            <a:endParaRPr lang="en-US" dirty="0">
              <a:latin typeface="+mj-lt"/>
            </a:endParaRPr>
          </a:p>
          <a:p>
            <a:pPr lvl="1"/>
            <a:r>
              <a:rPr lang="en-US" dirty="0" err="1">
                <a:latin typeface="+mj-lt"/>
              </a:rPr>
              <a:t>cp</a:t>
            </a:r>
            <a:r>
              <a:rPr lang="en-US" dirty="0">
                <a:latin typeface="+mj-lt"/>
              </a:rPr>
              <a:t> *.mp3 </a:t>
            </a:r>
            <a:r>
              <a:rPr lang="en-US" dirty="0" smtClean="0">
                <a:latin typeface="+mj-lt"/>
              </a:rPr>
              <a:t>   ~/</a:t>
            </a:r>
            <a:r>
              <a:rPr lang="en-US" dirty="0">
                <a:latin typeface="+mj-lt"/>
              </a:rPr>
              <a:t>Music/ 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opies </a:t>
            </a:r>
            <a:r>
              <a:rPr lang="en-US" dirty="0">
                <a:latin typeface="+mj-lt"/>
              </a:rPr>
              <a:t>all .mp3 </a:t>
            </a:r>
            <a:r>
              <a:rPr lang="en-US" dirty="0" smtClean="0">
                <a:latin typeface="+mj-lt"/>
              </a:rPr>
              <a:t>files </a:t>
            </a:r>
            <a:r>
              <a:rPr lang="en-US" dirty="0">
                <a:latin typeface="+mj-lt"/>
              </a:rPr>
              <a:t>from the </a:t>
            </a:r>
            <a:r>
              <a:rPr lang="en-US" dirty="0" smtClean="0">
                <a:latin typeface="+mj-lt"/>
              </a:rPr>
              <a:t>current directory </a:t>
            </a:r>
            <a:r>
              <a:rPr lang="en-US" dirty="0">
                <a:latin typeface="+mj-lt"/>
              </a:rPr>
              <a:t>to /home/&lt;</a:t>
            </a:r>
            <a:r>
              <a:rPr lang="en-US" dirty="0" smtClean="0">
                <a:latin typeface="+mj-lt"/>
              </a:rPr>
              <a:t>username</a:t>
            </a:r>
            <a:r>
              <a:rPr lang="en-US" dirty="0">
                <a:latin typeface="+mj-lt"/>
              </a:rPr>
              <a:t>&gt;/Music</a:t>
            </a:r>
            <a:r>
              <a:rPr lang="en-US" dirty="0" smtClean="0">
                <a:latin typeface="+mj-lt"/>
              </a:rPr>
              <a:t>/</a:t>
            </a:r>
          </a:p>
          <a:p>
            <a:pPr lvl="1"/>
            <a:r>
              <a:rPr lang="en-US" dirty="0" smtClean="0">
                <a:latin typeface="+mj-lt"/>
              </a:rPr>
              <a:t>You can use wildcard(*) to copy multiple files.</a:t>
            </a:r>
          </a:p>
          <a:p>
            <a:pPr lvl="2"/>
            <a:r>
              <a:rPr lang="en-US" dirty="0" smtClean="0">
                <a:latin typeface="+mj-lt"/>
              </a:rPr>
              <a:t>‘*’ means zero or more of any characters in that spot. </a:t>
            </a:r>
          </a:p>
          <a:p>
            <a:pPr lvl="1"/>
            <a:r>
              <a:rPr lang="en-US" dirty="0" smtClean="0">
                <a:latin typeface="+mj-lt"/>
              </a:rPr>
              <a:t>We will talk more about wildcard later. 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1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Command mv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mv [opts] &lt;source&gt; &lt;destination&gt;</a:t>
            </a:r>
            <a:endParaRPr lang="en-US" dirty="0" smtClean="0"/>
          </a:p>
          <a:p>
            <a:pPr lvl="1"/>
            <a:r>
              <a:rPr lang="en-US" b="1" dirty="0" smtClean="0"/>
              <a:t>Move</a:t>
            </a:r>
            <a:r>
              <a:rPr lang="en-US" dirty="0" smtClean="0"/>
              <a:t> file or directory to another place</a:t>
            </a:r>
          </a:p>
          <a:p>
            <a:pPr lvl="1"/>
            <a:r>
              <a:rPr lang="en-US" dirty="0" smtClean="0"/>
              <a:t>Or rename a file or directory</a:t>
            </a:r>
          </a:p>
          <a:p>
            <a:r>
              <a:rPr lang="en-US" dirty="0"/>
              <a:t>Unlike </a:t>
            </a:r>
            <a:r>
              <a:rPr lang="en-US" dirty="0" err="1"/>
              <a:t>cp</a:t>
            </a:r>
            <a:r>
              <a:rPr lang="en-US" dirty="0"/>
              <a:t>, the move command </a:t>
            </a:r>
            <a:r>
              <a:rPr lang="en-US" dirty="0" smtClean="0"/>
              <a:t>is automatically  recursive for directories. </a:t>
            </a:r>
          </a:p>
          <a:p>
            <a:pPr lvl="1"/>
            <a:r>
              <a:rPr lang="en-US" dirty="0" smtClean="0"/>
              <a:t>Move all its subdirectories and files by default.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5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6906</TotalTime>
  <Words>1259</Words>
  <Application>Microsoft Macintosh PowerPoint</Application>
  <PresentationFormat>On-screen Show (4:3)</PresentationFormat>
  <Paragraphs>183</Paragraphs>
  <Slides>24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Unix File System Command 3</vt:lpstr>
      <vt:lpstr>Recall Last Class</vt:lpstr>
      <vt:lpstr>Today</vt:lpstr>
      <vt:lpstr>Command cp</vt:lpstr>
      <vt:lpstr>Command cp</vt:lpstr>
      <vt:lpstr>Command cp</vt:lpstr>
      <vt:lpstr>Command cp</vt:lpstr>
      <vt:lpstr>Command cp</vt:lpstr>
      <vt:lpstr>Command mv</vt:lpstr>
      <vt:lpstr>Command rm</vt:lpstr>
      <vt:lpstr>Command rm</vt:lpstr>
      <vt:lpstr>Command rm and alias</vt:lpstr>
      <vt:lpstr>Command rm and alias</vt:lpstr>
      <vt:lpstr>Command rm and rmdir</vt:lpstr>
      <vt:lpstr>Command rm and rmdir</vt:lpstr>
      <vt:lpstr>Command clear and touch</vt:lpstr>
      <vt:lpstr>File Extension in Unix</vt:lpstr>
      <vt:lpstr>Users and Groups</vt:lpstr>
      <vt:lpstr>Users and Groups</vt:lpstr>
      <vt:lpstr>Users and Groups</vt:lpstr>
      <vt:lpstr>Users and Groups</vt:lpstr>
      <vt:lpstr>Permissions</vt:lpstr>
      <vt:lpstr>Take Home Summary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EWU</dc:creator>
  <cp:lastModifiedBy>Tony Tian</cp:lastModifiedBy>
  <cp:revision>2608</cp:revision>
  <dcterms:created xsi:type="dcterms:W3CDTF">2013-09-11T21:20:50Z</dcterms:created>
  <dcterms:modified xsi:type="dcterms:W3CDTF">2015-04-02T18:48:28Z</dcterms:modified>
</cp:coreProperties>
</file>