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434" r:id="rId3"/>
    <p:sldId id="447" r:id="rId4"/>
    <p:sldId id="381" r:id="rId5"/>
    <p:sldId id="445" r:id="rId6"/>
    <p:sldId id="446" r:id="rId7"/>
    <p:sldId id="448" r:id="rId8"/>
    <p:sldId id="449" r:id="rId9"/>
    <p:sldId id="452" r:id="rId10"/>
    <p:sldId id="450" r:id="rId11"/>
    <p:sldId id="453" r:id="rId12"/>
    <p:sldId id="401" r:id="rId13"/>
    <p:sldId id="420" r:id="rId14"/>
    <p:sldId id="435" r:id="rId15"/>
    <p:sldId id="403" r:id="rId16"/>
    <p:sldId id="437" r:id="rId17"/>
    <p:sldId id="438" r:id="rId18"/>
    <p:sldId id="439" r:id="rId19"/>
    <p:sldId id="436" r:id="rId20"/>
    <p:sldId id="440" r:id="rId21"/>
    <p:sldId id="441" r:id="rId22"/>
    <p:sldId id="451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89" autoAdjust="0"/>
  </p:normalViewPr>
  <p:slideViewPr>
    <p:cSldViewPr>
      <p:cViewPr varScale="1">
        <p:scale>
          <a:sx n="43" d="100"/>
          <a:sy n="43" d="100"/>
        </p:scale>
        <p:origin x="-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File System Command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 </a:t>
            </a:r>
            <a:r>
              <a:rPr lang="en-US" dirty="0"/>
              <a:t>if you want to give the owner </a:t>
            </a:r>
            <a:r>
              <a:rPr lang="en-US" dirty="0" smtClean="0"/>
              <a:t>write and execute permissions(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wx</a:t>
            </a:r>
            <a:r>
              <a:rPr lang="en-US" dirty="0" smtClean="0"/>
              <a:t>), </a:t>
            </a:r>
            <a:r>
              <a:rPr lang="en-US" dirty="0"/>
              <a:t>to the group </a:t>
            </a:r>
            <a:r>
              <a:rPr lang="en-US" dirty="0" smtClean="0"/>
              <a:t>execute permissions(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-x</a:t>
            </a:r>
            <a:r>
              <a:rPr lang="en-US" dirty="0" smtClean="0"/>
              <a:t>) </a:t>
            </a:r>
            <a:r>
              <a:rPr lang="en-US" dirty="0"/>
              <a:t>and to others no </a:t>
            </a:r>
            <a:r>
              <a:rPr lang="en-US" dirty="0" smtClean="0"/>
              <a:t>permissions(</a:t>
            </a:r>
            <a:r>
              <a:rPr lang="en-US" dirty="0" smtClean="0">
                <a:solidFill>
                  <a:srgbClr val="00B050"/>
                </a:solidFill>
              </a:rPr>
              <a:t>---</a:t>
            </a:r>
            <a:r>
              <a:rPr lang="en-US" dirty="0" smtClean="0"/>
              <a:t>) </a:t>
            </a:r>
            <a:r>
              <a:rPr lang="en-US" dirty="0"/>
              <a:t>you would calculate the </a:t>
            </a:r>
            <a:r>
              <a:rPr lang="en-US" dirty="0" smtClean="0"/>
              <a:t>correct </a:t>
            </a:r>
            <a:r>
              <a:rPr lang="en-US" dirty="0" err="1"/>
              <a:t>chmod</a:t>
            </a:r>
            <a:r>
              <a:rPr lang="en-US" dirty="0"/>
              <a:t> value like </a:t>
            </a:r>
            <a:r>
              <a:rPr lang="en-US" dirty="0" smtClean="0"/>
              <a:t>this: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Digit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0 + 2 + 1 = 3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Digit: </a:t>
            </a:r>
            <a:r>
              <a:rPr lang="en-US" dirty="0" smtClean="0">
                <a:solidFill>
                  <a:srgbClr val="00B0F0"/>
                </a:solidFill>
              </a:rPr>
              <a:t>0+ 0 + 1 = 1</a:t>
            </a:r>
          </a:p>
          <a:p>
            <a:pPr lvl="1"/>
            <a:r>
              <a:rPr lang="en-US" dirty="0" smtClean="0"/>
              <a:t>Third </a:t>
            </a:r>
            <a:r>
              <a:rPr lang="en-US" dirty="0"/>
              <a:t>Digit: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So you would get </a:t>
            </a:r>
            <a:r>
              <a:rPr lang="en-US" dirty="0" smtClean="0"/>
              <a:t>310,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310 </a:t>
            </a:r>
            <a:r>
              <a:rPr lang="en-US" dirty="0" err="1" smtClean="0"/>
              <a:t>myfile.c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symbolic way actually change permission incrementally or </a:t>
            </a:r>
            <a:r>
              <a:rPr lang="en-US" dirty="0" err="1" smtClean="0"/>
              <a:t>decrementally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numeric way directly specifies the final resultant permission.</a:t>
            </a:r>
          </a:p>
          <a:p>
            <a:r>
              <a:rPr lang="en-US" dirty="0" smtClean="0"/>
              <a:t>If you change the permission for a folder,</a:t>
            </a:r>
          </a:p>
          <a:p>
            <a:pPr lvl="1"/>
            <a:r>
              <a:rPr lang="en-US" dirty="0" smtClean="0"/>
              <a:t>though the permission values will not be </a:t>
            </a:r>
            <a:r>
              <a:rPr lang="en-US" dirty="0" smtClean="0"/>
              <a:t>affected</a:t>
            </a:r>
            <a:r>
              <a:rPr lang="en-US" dirty="0" smtClean="0"/>
              <a:t> </a:t>
            </a:r>
            <a:r>
              <a:rPr lang="en-US" dirty="0" smtClean="0"/>
              <a:t>for its subfolder and file in it, </a:t>
            </a:r>
          </a:p>
          <a:p>
            <a:pPr lvl="1"/>
            <a:r>
              <a:rPr lang="en-US" dirty="0" smtClean="0"/>
              <a:t>Affect the permission to access these subfolders and </a:t>
            </a:r>
            <a:r>
              <a:rPr lang="en-US" smtClean="0"/>
              <a:t>files </a:t>
            </a:r>
            <a:r>
              <a:rPr lang="en-US" smtClean="0"/>
              <a:t>IN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i</a:t>
            </a:r>
            <a:r>
              <a:rPr lang="en-US" dirty="0" smtClean="0"/>
              <a:t>f you do not have read permission for a folder A, you cannot open any files in folder A.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chgrp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chgrp</a:t>
            </a:r>
            <a:r>
              <a:rPr lang="en-US" dirty="0" smtClean="0">
                <a:latin typeface="Arial Black" panose="020B0A04020102020204" pitchFamily="34" charset="0"/>
              </a:rPr>
              <a:t> group &lt;target&gt; </a:t>
            </a:r>
          </a:p>
          <a:p>
            <a:pPr lvl="1"/>
            <a:r>
              <a:rPr lang="en-US" dirty="0" smtClean="0"/>
              <a:t>Change the group ownership of file &lt;target&gt;</a:t>
            </a:r>
          </a:p>
          <a:p>
            <a:r>
              <a:rPr lang="en-US" dirty="0" smtClean="0"/>
              <a:t>If you have root access and you want to change who owns a file,</a:t>
            </a:r>
          </a:p>
          <a:p>
            <a:r>
              <a:rPr lang="en-US" b="1" dirty="0" err="1"/>
              <a:t>chown</a:t>
            </a:r>
            <a:r>
              <a:rPr lang="en-US" b="1" dirty="0"/>
              <a:t> </a:t>
            </a:r>
            <a:r>
              <a:rPr lang="en-US" b="1" dirty="0" err="1"/>
              <a:t>user:group</a:t>
            </a:r>
            <a:r>
              <a:rPr lang="en-US" b="1" dirty="0"/>
              <a:t> &lt;target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changes ownership of </a:t>
            </a:r>
            <a:r>
              <a:rPr lang="en-US" dirty="0" smtClean="0"/>
              <a:t>file </a:t>
            </a:r>
            <a:r>
              <a:rPr lang="en-US" dirty="0"/>
              <a:t>&lt;target</a:t>
            </a:r>
            <a:r>
              <a:rPr lang="en-US" dirty="0" smtClean="0"/>
              <a:t>&gt;.</a:t>
            </a:r>
            <a:endParaRPr lang="en-US" dirty="0"/>
          </a:p>
          <a:p>
            <a:pPr lvl="1"/>
            <a:r>
              <a:rPr lang="en-US" dirty="0"/>
              <a:t>group is </a:t>
            </a:r>
            <a:r>
              <a:rPr lang="en-US" dirty="0" smtClean="0"/>
              <a:t>optional.</a:t>
            </a:r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smtClean="0"/>
              <a:t>option </a:t>
            </a:r>
            <a:r>
              <a:rPr lang="en-US" dirty="0"/>
              <a:t>"-R" to do a recursive change to a directory </a:t>
            </a:r>
            <a:r>
              <a:rPr lang="en-US" dirty="0" smtClean="0"/>
              <a:t>and the files within it.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Type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main types of </a:t>
            </a:r>
            <a:r>
              <a:rPr lang="en-US" dirty="0" smtClean="0"/>
              <a:t>files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/>
              <a:t>is plain text </a:t>
            </a:r>
            <a:r>
              <a:rPr lang="en-US" dirty="0" smtClean="0"/>
              <a:t>files.</a:t>
            </a:r>
          </a:p>
          <a:p>
            <a:pPr lvl="1"/>
            <a:r>
              <a:rPr lang="en-US" dirty="0"/>
              <a:t>Like something you would create in </a:t>
            </a:r>
            <a:r>
              <a:rPr lang="en-US" dirty="0" smtClean="0"/>
              <a:t>notepad.</a:t>
            </a:r>
            <a:endParaRPr lang="en-US" dirty="0"/>
          </a:p>
          <a:p>
            <a:pPr lvl="1"/>
            <a:r>
              <a:rPr lang="en-US" dirty="0"/>
              <a:t>Editable using many existing </a:t>
            </a:r>
            <a:r>
              <a:rPr lang="en-US" dirty="0" smtClean="0"/>
              <a:t>editors.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Type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Binary files </a:t>
            </a:r>
            <a:r>
              <a:rPr lang="en-US" dirty="0" smtClean="0"/>
              <a:t>are written in </a:t>
            </a:r>
            <a:r>
              <a:rPr lang="en-US" dirty="0"/>
              <a:t>machine code.</a:t>
            </a:r>
          </a:p>
          <a:p>
            <a:pPr lvl="1"/>
            <a:r>
              <a:rPr lang="en-US" dirty="0"/>
              <a:t>Not human readable (at least without using hex editors)</a:t>
            </a:r>
          </a:p>
          <a:p>
            <a:pPr lvl="1"/>
            <a:r>
              <a:rPr lang="en-US" dirty="0"/>
              <a:t>Commonly used for </a:t>
            </a:r>
            <a:r>
              <a:rPr lang="en-US" dirty="0" smtClean="0"/>
              <a:t>executable, </a:t>
            </a:r>
            <a:r>
              <a:rPr lang="en-US" dirty="0"/>
              <a:t>libraries, media </a:t>
            </a:r>
            <a:r>
              <a:rPr lang="en-US" dirty="0" smtClean="0"/>
              <a:t>files</a:t>
            </a:r>
            <a:r>
              <a:rPr lang="en-US" dirty="0"/>
              <a:t>, </a:t>
            </a:r>
            <a:r>
              <a:rPr lang="en-US" dirty="0" smtClean="0"/>
              <a:t>zips, pdfs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/>
              <a:t>To create need some sort of binary-outputting </a:t>
            </a:r>
            <a:r>
              <a:rPr lang="en-US" dirty="0" smtClean="0"/>
              <a:t>program.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Dealing with Plain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shell is designed to allow the user to interact in powerful </a:t>
            </a:r>
            <a:r>
              <a:rPr lang="en-US" dirty="0" smtClean="0">
                <a:latin typeface="+mj-lt"/>
              </a:rPr>
              <a:t>ways with </a:t>
            </a:r>
            <a:r>
              <a:rPr lang="en-US" dirty="0">
                <a:latin typeface="+mj-lt"/>
              </a:rPr>
              <a:t>plain text </a:t>
            </a:r>
            <a:r>
              <a:rPr lang="en-US" dirty="0" smtClean="0">
                <a:latin typeface="+mj-lt"/>
              </a:rPr>
              <a:t>files.</a:t>
            </a:r>
          </a:p>
          <a:p>
            <a:r>
              <a:rPr lang="en-US" dirty="0" smtClean="0">
                <a:latin typeface="+mj-lt"/>
              </a:rPr>
              <a:t>Before </a:t>
            </a:r>
            <a:r>
              <a:rPr lang="en-US" dirty="0">
                <a:latin typeface="+mj-lt"/>
              </a:rPr>
              <a:t>we can get to the fun </a:t>
            </a:r>
            <a:r>
              <a:rPr lang="en-US" dirty="0" smtClean="0">
                <a:latin typeface="+mj-lt"/>
              </a:rPr>
              <a:t>stuff let’s cover the basics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Dealing with Plain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 err="1" smtClean="0">
                <a:latin typeface="+mj-lt"/>
              </a:rPr>
              <a:t>nano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filename</a:t>
            </a:r>
          </a:p>
          <a:p>
            <a:pPr lvl="1"/>
            <a:r>
              <a:rPr lang="en-US" dirty="0">
                <a:latin typeface="+mj-lt"/>
              </a:rPr>
              <a:t>Opens </a:t>
            </a:r>
            <a:r>
              <a:rPr lang="en-US" dirty="0" smtClean="0">
                <a:latin typeface="+mj-lt"/>
              </a:rPr>
              <a:t>filename </a:t>
            </a:r>
            <a:r>
              <a:rPr lang="en-US" dirty="0">
                <a:latin typeface="+mj-lt"/>
              </a:rPr>
              <a:t>for editing</a:t>
            </a:r>
          </a:p>
          <a:p>
            <a:pPr lvl="1"/>
            <a:r>
              <a:rPr lang="en-US" dirty="0">
                <a:latin typeface="+mj-lt"/>
              </a:rPr>
              <a:t>In terminal editor</a:t>
            </a:r>
          </a:p>
          <a:p>
            <a:pPr lvl="1"/>
            <a:r>
              <a:rPr lang="en-US" dirty="0">
                <a:latin typeface="+mj-lt"/>
              </a:rPr>
              <a:t>Since you (most likely) will be </a:t>
            </a:r>
            <a:r>
              <a:rPr lang="en-US" dirty="0" err="1">
                <a:latin typeface="+mj-lt"/>
              </a:rPr>
              <a:t>sshing</a:t>
            </a:r>
            <a:r>
              <a:rPr lang="en-US" dirty="0">
                <a:latin typeface="+mj-lt"/>
              </a:rPr>
              <a:t> into UNIX </a:t>
            </a:r>
            <a:r>
              <a:rPr lang="en-US" dirty="0" smtClean="0">
                <a:latin typeface="+mj-lt"/>
              </a:rPr>
              <a:t>machines, this </a:t>
            </a:r>
            <a:r>
              <a:rPr lang="en-US" dirty="0">
                <a:latin typeface="+mj-lt"/>
              </a:rPr>
              <a:t>editor will do </a:t>
            </a:r>
            <a:r>
              <a:rPr lang="en-US" dirty="0" smtClean="0">
                <a:latin typeface="+mj-lt"/>
              </a:rPr>
              <a:t>fine </a:t>
            </a:r>
            <a:r>
              <a:rPr lang="en-US" dirty="0">
                <a:latin typeface="+mj-lt"/>
              </a:rPr>
              <a:t>for everything we do in this </a:t>
            </a:r>
            <a:r>
              <a:rPr lang="en-US" dirty="0" smtClean="0">
                <a:latin typeface="+mj-lt"/>
              </a:rPr>
              <a:t>course.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Shortcuts for saving, exiting all begin with CTRL.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Often we only want to see what is in a </a:t>
            </a:r>
            <a:r>
              <a:rPr lang="en-US" dirty="0" smtClean="0">
                <a:latin typeface="+mj-lt"/>
              </a:rPr>
              <a:t>file </a:t>
            </a:r>
            <a:r>
              <a:rPr lang="en-US" dirty="0">
                <a:latin typeface="+mj-lt"/>
              </a:rPr>
              <a:t>without opening it </a:t>
            </a:r>
            <a:r>
              <a:rPr lang="en-US" dirty="0" smtClean="0">
                <a:latin typeface="+mj-lt"/>
              </a:rPr>
              <a:t>for editing.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cat </a:t>
            </a:r>
            <a:r>
              <a:rPr lang="en-US" b="1" dirty="0" smtClean="0">
                <a:latin typeface="+mj-lt"/>
              </a:rPr>
              <a:t>  &lt;</a:t>
            </a:r>
            <a:r>
              <a:rPr lang="en-US" b="1" dirty="0">
                <a:latin typeface="+mj-lt"/>
              </a:rPr>
              <a:t>filename&gt;</a:t>
            </a:r>
          </a:p>
          <a:p>
            <a:pPr lvl="1"/>
            <a:r>
              <a:rPr lang="en-US" dirty="0">
                <a:latin typeface="+mj-lt"/>
              </a:rPr>
              <a:t>Prints the contents of the </a:t>
            </a:r>
            <a:r>
              <a:rPr lang="en-US" dirty="0" smtClean="0">
                <a:latin typeface="+mj-lt"/>
              </a:rPr>
              <a:t>file </a:t>
            </a:r>
            <a:r>
              <a:rPr lang="en-US" dirty="0">
                <a:latin typeface="+mj-lt"/>
              </a:rPr>
              <a:t>to the terminal </a:t>
            </a:r>
            <a:r>
              <a:rPr lang="en-US" dirty="0" smtClean="0">
                <a:latin typeface="+mj-lt"/>
              </a:rPr>
              <a:t>window.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cat &lt;filename1</a:t>
            </a:r>
            <a:r>
              <a:rPr lang="en-US" b="1" dirty="0" smtClean="0">
                <a:latin typeface="+mj-lt"/>
              </a:rPr>
              <a:t>&gt;   </a:t>
            </a:r>
            <a:r>
              <a:rPr lang="en-US" b="1" dirty="0">
                <a:latin typeface="+mj-lt"/>
              </a:rPr>
              <a:t>&lt;filename2&gt;</a:t>
            </a:r>
          </a:p>
          <a:p>
            <a:pPr lvl="1"/>
            <a:r>
              <a:rPr lang="en-US" dirty="0">
                <a:latin typeface="+mj-lt"/>
              </a:rPr>
              <a:t>Prints the </a:t>
            </a:r>
            <a:r>
              <a:rPr lang="en-US" dirty="0" smtClean="0">
                <a:latin typeface="+mj-lt"/>
              </a:rPr>
              <a:t>first file </a:t>
            </a:r>
            <a:r>
              <a:rPr lang="en-US" dirty="0">
                <a:latin typeface="+mj-lt"/>
              </a:rPr>
              <a:t>then the </a:t>
            </a:r>
            <a:r>
              <a:rPr lang="en-US" dirty="0" smtClean="0">
                <a:latin typeface="+mj-lt"/>
              </a:rPr>
              <a:t>second in the terminal.</a:t>
            </a:r>
          </a:p>
          <a:p>
            <a:pPr lvl="1"/>
            <a:r>
              <a:rPr lang="en-US" dirty="0" smtClean="0">
                <a:latin typeface="+mj-lt"/>
              </a:rPr>
              <a:t>Looks like content of filename2 is appended to filename1.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>
                <a:latin typeface="+mj-lt"/>
              </a:rPr>
              <a:t>more &lt;filename&gt;</a:t>
            </a:r>
          </a:p>
          <a:p>
            <a:pPr lvl="1"/>
            <a:r>
              <a:rPr lang="en-US" dirty="0">
                <a:latin typeface="+mj-lt"/>
              </a:rPr>
              <a:t>allows you to scroll through the </a:t>
            </a:r>
            <a:r>
              <a:rPr lang="en-US" dirty="0" smtClean="0">
                <a:latin typeface="+mj-lt"/>
              </a:rPr>
              <a:t>file </a:t>
            </a:r>
            <a:r>
              <a:rPr lang="en-US" dirty="0">
                <a:latin typeface="+mj-lt"/>
              </a:rPr>
              <a:t>1 page at a </a:t>
            </a:r>
            <a:r>
              <a:rPr lang="en-US" dirty="0" smtClean="0">
                <a:latin typeface="+mj-lt"/>
              </a:rPr>
              <a:t>time.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less </a:t>
            </a:r>
            <a:r>
              <a:rPr lang="en-US" b="1" dirty="0" smtClean="0">
                <a:latin typeface="+mj-lt"/>
              </a:rPr>
              <a:t> &lt;</a:t>
            </a:r>
            <a:r>
              <a:rPr lang="en-US" b="1" dirty="0">
                <a:latin typeface="+mj-lt"/>
              </a:rPr>
              <a:t>filename&gt;</a:t>
            </a:r>
          </a:p>
          <a:p>
            <a:pPr lvl="1"/>
            <a:r>
              <a:rPr lang="en-US" dirty="0">
                <a:latin typeface="+mj-lt"/>
              </a:rPr>
              <a:t>Lets you scroll up and down by pages or </a:t>
            </a:r>
            <a:r>
              <a:rPr lang="en-US" dirty="0" smtClean="0">
                <a:latin typeface="+mj-lt"/>
              </a:rPr>
              <a:t>lines.</a:t>
            </a:r>
          </a:p>
          <a:p>
            <a:pPr lvl="1"/>
            <a:r>
              <a:rPr lang="en-US" dirty="0" smtClean="0">
                <a:latin typeface="+mj-lt"/>
              </a:rPr>
              <a:t>Using </a:t>
            </a:r>
            <a:r>
              <a:rPr lang="en-US" b="1" dirty="0" smtClean="0">
                <a:latin typeface="+mj-lt"/>
              </a:rPr>
              <a:t>j</a:t>
            </a:r>
            <a:r>
              <a:rPr lang="en-US" dirty="0" smtClean="0">
                <a:latin typeface="+mj-lt"/>
              </a:rPr>
              <a:t> to scroll down, </a:t>
            </a:r>
            <a:r>
              <a:rPr lang="en-US" b="1" dirty="0" smtClean="0">
                <a:latin typeface="+mj-lt"/>
              </a:rPr>
              <a:t>k</a:t>
            </a:r>
            <a:r>
              <a:rPr lang="en-US" dirty="0" smtClean="0">
                <a:latin typeface="+mj-lt"/>
              </a:rPr>
              <a:t> to scroll up, </a:t>
            </a:r>
            <a:r>
              <a:rPr lang="en-US" b="1" dirty="0" smtClean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 to quit.</a:t>
            </a:r>
          </a:p>
          <a:p>
            <a:pPr lvl="1"/>
            <a:r>
              <a:rPr lang="en-US" dirty="0" smtClean="0">
                <a:latin typeface="+mj-lt"/>
              </a:rPr>
              <a:t>Using </a:t>
            </a:r>
            <a:r>
              <a:rPr lang="en-US" b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to move to the beginning of the file.</a:t>
            </a:r>
          </a:p>
          <a:p>
            <a:pPr lvl="1"/>
            <a:r>
              <a:rPr lang="en-US" dirty="0" smtClean="0">
                <a:latin typeface="+mj-lt"/>
              </a:rPr>
              <a:t>Using </a:t>
            </a:r>
            <a:r>
              <a:rPr lang="en-US" b="1" dirty="0" smtClean="0">
                <a:latin typeface="+mj-lt"/>
              </a:rPr>
              <a:t>G </a:t>
            </a:r>
            <a:r>
              <a:rPr lang="en-US" dirty="0" smtClean="0">
                <a:latin typeface="+mj-lt"/>
              </a:rPr>
              <a:t>to move to the end.</a:t>
            </a:r>
          </a:p>
          <a:p>
            <a:pPr lvl="1"/>
            <a:r>
              <a:rPr lang="en-US" dirty="0" smtClean="0">
                <a:latin typeface="+mj-lt"/>
              </a:rPr>
              <a:t>Using </a:t>
            </a:r>
            <a:r>
              <a:rPr lang="en-US" b="1" dirty="0" smtClean="0">
                <a:latin typeface="+mj-lt"/>
              </a:rPr>
              <a:t>h</a:t>
            </a:r>
            <a:r>
              <a:rPr lang="en-US" dirty="0" smtClean="0">
                <a:latin typeface="+mj-lt"/>
              </a:rPr>
              <a:t> to show help information.</a:t>
            </a:r>
          </a:p>
          <a:p>
            <a:pPr lvl="1"/>
            <a:r>
              <a:rPr lang="en-US" dirty="0" smtClean="0">
                <a:latin typeface="+mj-lt"/>
              </a:rPr>
              <a:t>Using </a:t>
            </a:r>
            <a:r>
              <a:rPr lang="en-US" b="1" dirty="0" smtClean="0">
                <a:latin typeface="+mj-lt"/>
              </a:rPr>
              <a:t>/pattern </a:t>
            </a:r>
            <a:r>
              <a:rPr lang="en-US" dirty="0" smtClean="0">
                <a:latin typeface="+mj-lt"/>
              </a:rPr>
              <a:t>to search the pattern in the file.</a:t>
            </a:r>
            <a:endParaRPr lang="en-US" dirty="0">
              <a:latin typeface="+mj-lt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Reading Beginning and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Sometimes you only want to see the </a:t>
            </a:r>
            <a:r>
              <a:rPr lang="en-US" dirty="0" smtClean="0"/>
              <a:t>beginning </a:t>
            </a:r>
            <a:r>
              <a:rPr lang="en-US" dirty="0"/>
              <a:t>of a </a:t>
            </a:r>
            <a:r>
              <a:rPr lang="en-US" dirty="0" smtClean="0"/>
              <a:t>file </a:t>
            </a:r>
            <a:r>
              <a:rPr lang="en-US" dirty="0"/>
              <a:t>(</a:t>
            </a:r>
            <a:r>
              <a:rPr lang="en-US" dirty="0" smtClean="0"/>
              <a:t>maybe read </a:t>
            </a:r>
            <a:r>
              <a:rPr lang="en-US" dirty="0"/>
              <a:t>a header) or the end of a </a:t>
            </a:r>
            <a:r>
              <a:rPr lang="en-US" dirty="0" smtClean="0"/>
              <a:t>file </a:t>
            </a:r>
            <a:r>
              <a:rPr lang="en-US" dirty="0"/>
              <a:t>(see the last few lines of a log</a:t>
            </a:r>
            <a:r>
              <a:rPr lang="en-US" dirty="0" smtClean="0"/>
              <a:t>).</a:t>
            </a:r>
          </a:p>
          <a:p>
            <a:r>
              <a:rPr lang="en-US" b="1" dirty="0"/>
              <a:t>head </a:t>
            </a:r>
            <a:r>
              <a:rPr lang="en-US" b="1" dirty="0" smtClean="0"/>
              <a:t> -[</a:t>
            </a:r>
            <a:r>
              <a:rPr lang="en-US" b="1" dirty="0" err="1"/>
              <a:t>numlines</a:t>
            </a:r>
            <a:r>
              <a:rPr lang="en-US" b="1" dirty="0"/>
              <a:t>] </a:t>
            </a:r>
            <a:r>
              <a:rPr lang="en-US" b="1" dirty="0" smtClean="0"/>
              <a:t>   &lt;</a:t>
            </a:r>
            <a:r>
              <a:rPr lang="en-US" b="1" dirty="0"/>
              <a:t>filename&gt;</a:t>
            </a:r>
          </a:p>
          <a:p>
            <a:r>
              <a:rPr lang="en-US" b="1" dirty="0"/>
              <a:t>tail </a:t>
            </a:r>
            <a:r>
              <a:rPr lang="en-US" b="1" dirty="0" smtClean="0"/>
              <a:t>    -[</a:t>
            </a:r>
            <a:r>
              <a:rPr lang="en-US" b="1" dirty="0" err="1"/>
              <a:t>numlines</a:t>
            </a:r>
            <a:r>
              <a:rPr lang="en-US" b="1" dirty="0"/>
              <a:t>] </a:t>
            </a:r>
            <a:r>
              <a:rPr lang="en-US" b="1" dirty="0" smtClean="0"/>
              <a:t>   &lt;</a:t>
            </a:r>
            <a:r>
              <a:rPr lang="en-US" b="1" dirty="0"/>
              <a:t>filename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Prints the </a:t>
            </a:r>
            <a:r>
              <a:rPr lang="en-US" dirty="0" smtClean="0"/>
              <a:t>first/last </a:t>
            </a:r>
            <a:r>
              <a:rPr lang="en-US" dirty="0" err="1"/>
              <a:t>numlines</a:t>
            </a:r>
            <a:r>
              <a:rPr lang="en-US" dirty="0"/>
              <a:t> of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Default is 10 lines</a:t>
            </a: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Recall 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mv : move file/directory to another place or rename a file/directory.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deletes a file.  </a:t>
            </a:r>
          </a:p>
          <a:p>
            <a:r>
              <a:rPr lang="en-US" dirty="0" smtClean="0"/>
              <a:t>alias creates a short cut for a command.</a:t>
            </a:r>
          </a:p>
          <a:p>
            <a:r>
              <a:rPr lang="en-US" dirty="0" smtClean="0"/>
              <a:t>clear the terminal screen.</a:t>
            </a:r>
          </a:p>
          <a:p>
            <a:r>
              <a:rPr lang="en-US" dirty="0" smtClean="0"/>
              <a:t>touch creates a empty text file.</a:t>
            </a:r>
          </a:p>
          <a:p>
            <a:r>
              <a:rPr lang="en-US" dirty="0" smtClean="0"/>
              <a:t>User and groups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Reading Beginning and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tail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/log/Xorg.0.log</a:t>
            </a:r>
          </a:p>
          <a:p>
            <a:pPr lvl="1"/>
            <a:r>
              <a:rPr lang="en-US" dirty="0"/>
              <a:t>Prints the last ten lines of the log </a:t>
            </a:r>
            <a:r>
              <a:rPr lang="en-US" dirty="0" smtClean="0"/>
              <a:t>file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Printing to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We have already seen a variety of ways to print text to the </a:t>
            </a:r>
            <a:r>
              <a:rPr lang="en-US" dirty="0" smtClean="0"/>
              <a:t>screen. If </a:t>
            </a:r>
            <a:r>
              <a:rPr lang="en-US" dirty="0"/>
              <a:t>we just want to print a certain string, we </a:t>
            </a:r>
            <a:r>
              <a:rPr lang="en-US" dirty="0" smtClean="0"/>
              <a:t>use,</a:t>
            </a:r>
          </a:p>
          <a:p>
            <a:r>
              <a:rPr lang="en-US" b="1" dirty="0"/>
              <a:t>echo </a:t>
            </a:r>
            <a:r>
              <a:rPr lang="en-US" b="1" dirty="0" smtClean="0"/>
              <a:t> &lt;</a:t>
            </a:r>
            <a:r>
              <a:rPr lang="en-US" b="1" dirty="0" err="1"/>
              <a:t>text_string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Prints the input string to the standard output (the terminal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echo This is a string</a:t>
            </a:r>
          </a:p>
          <a:p>
            <a:pPr lvl="1"/>
            <a:r>
              <a:rPr lang="en-US" dirty="0"/>
              <a:t>echo 'This is a string'</a:t>
            </a:r>
          </a:p>
          <a:p>
            <a:pPr lvl="1"/>
            <a:r>
              <a:rPr lang="en-US" dirty="0"/>
              <a:t>echo "This is a string"</a:t>
            </a:r>
          </a:p>
          <a:p>
            <a:r>
              <a:rPr lang="en-US" dirty="0"/>
              <a:t>all print the same thing</a:t>
            </a:r>
          </a:p>
          <a:p>
            <a:r>
              <a:rPr lang="en-US" dirty="0"/>
              <a:t>We will see why we talk about these three cases </a:t>
            </a:r>
            <a:r>
              <a:rPr lang="en-US" dirty="0" smtClean="0"/>
              <a:t>later.</a:t>
            </a:r>
          </a:p>
          <a:p>
            <a:endParaRPr lang="en-US" b="1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Now you know how to change permission for a file. 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755 myfile1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ug+rw</a:t>
            </a:r>
            <a:r>
              <a:rPr lang="en-US" dirty="0" smtClean="0"/>
              <a:t> myfile2</a:t>
            </a:r>
          </a:p>
          <a:p>
            <a:r>
              <a:rPr lang="en-US" dirty="0" smtClean="0"/>
              <a:t>We learned </a:t>
            </a:r>
            <a:r>
              <a:rPr lang="en-US" dirty="0" err="1" smtClean="0"/>
              <a:t>nano</a:t>
            </a:r>
            <a:r>
              <a:rPr lang="en-US" dirty="0"/>
              <a:t> </a:t>
            </a:r>
            <a:r>
              <a:rPr lang="en-US" dirty="0" smtClean="0"/>
              <a:t>used to edit a file</a:t>
            </a:r>
          </a:p>
          <a:p>
            <a:r>
              <a:rPr lang="en-US" dirty="0" smtClean="0"/>
              <a:t>less and more</a:t>
            </a:r>
          </a:p>
          <a:p>
            <a:r>
              <a:rPr lang="en-US" dirty="0" smtClean="0"/>
              <a:t>head and tail</a:t>
            </a:r>
          </a:p>
          <a:p>
            <a:r>
              <a:rPr lang="en-US" dirty="0" smtClean="0"/>
              <a:t>echo and cat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lvl="1"/>
            <a:r>
              <a:rPr lang="en-US" dirty="0" smtClean="0"/>
              <a:t>Shell shortcut keys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Special characters or </a:t>
            </a:r>
            <a:r>
              <a:rPr lang="en-US" dirty="0" err="1" smtClean="0"/>
              <a:t>metacharactgers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Recall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b="1" dirty="0" err="1"/>
              <a:t>ls</a:t>
            </a:r>
            <a:r>
              <a:rPr lang="en-US" b="1" dirty="0"/>
              <a:t> -l</a:t>
            </a:r>
            <a:r>
              <a:rPr lang="en-US" dirty="0"/>
              <a:t> to tell </a:t>
            </a:r>
            <a:r>
              <a:rPr lang="en-US" dirty="0" smtClean="0"/>
              <a:t>about </a:t>
            </a:r>
            <a:r>
              <a:rPr lang="en-US" dirty="0"/>
              <a:t>ownership and permissions </a:t>
            </a:r>
            <a:r>
              <a:rPr lang="en-US" dirty="0" smtClean="0"/>
              <a:t>of file.</a:t>
            </a:r>
          </a:p>
          <a:p>
            <a:r>
              <a:rPr lang="en-US" b="1" dirty="0" err="1" smtClean="0"/>
              <a:t>ls</a:t>
            </a:r>
            <a:r>
              <a:rPr lang="en-US" b="1" dirty="0" smtClean="0"/>
              <a:t> -l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t-BR" sz="2800" b="1" dirty="0"/>
              <a:t>-rw-r--r-- 1 ytian ytian 4096 Sep 26 20:52 name.txt</a:t>
            </a:r>
            <a:endParaRPr lang="en-US" sz="2800" b="1" dirty="0"/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rwx</a:t>
            </a:r>
            <a:r>
              <a:rPr lang="en-US" dirty="0" err="1" smtClean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-x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User's Permissions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Group's Permissions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Other's </a:t>
            </a:r>
            <a:r>
              <a:rPr lang="en-US" dirty="0" smtClean="0">
                <a:solidFill>
                  <a:srgbClr val="00B050"/>
                </a:solidFill>
              </a:rPr>
              <a:t>permissions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Change Permission</a:t>
            </a:r>
          </a:p>
          <a:p>
            <a:r>
              <a:rPr lang="en-US" dirty="0" smtClean="0"/>
              <a:t>Deal with plain files</a:t>
            </a:r>
          </a:p>
          <a:p>
            <a:r>
              <a:rPr lang="en-US" dirty="0" smtClean="0"/>
              <a:t>Print to the terminal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Symbolic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err="1" smtClean="0"/>
              <a:t>chmod</a:t>
            </a:r>
            <a:r>
              <a:rPr lang="en-US" b="1" dirty="0" smtClean="0"/>
              <a:t>  &lt;mode&gt;   &lt;file&gt;</a:t>
            </a:r>
          </a:p>
          <a:p>
            <a:r>
              <a:rPr lang="en-US" dirty="0" smtClean="0"/>
              <a:t>Change file/directory permissions based on what is specified in the &lt;mode&gt; argument.</a:t>
            </a:r>
          </a:p>
          <a:p>
            <a:r>
              <a:rPr lang="en-US" dirty="0"/>
              <a:t>The format of &lt;mode&gt; is a combination of 3 </a:t>
            </a:r>
            <a:r>
              <a:rPr lang="en-US" dirty="0" smtClean="0"/>
              <a:t>fields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Who is </a:t>
            </a:r>
            <a:r>
              <a:rPr lang="en-US" dirty="0" smtClean="0"/>
              <a:t>affected :  a </a:t>
            </a:r>
            <a:r>
              <a:rPr lang="en-US" dirty="0"/>
              <a:t>combination of </a:t>
            </a:r>
            <a:r>
              <a:rPr lang="en-US" b="1" i="1" dirty="0"/>
              <a:t>u</a:t>
            </a:r>
            <a:r>
              <a:rPr lang="en-US" dirty="0"/>
              <a:t>, </a:t>
            </a:r>
            <a:r>
              <a:rPr lang="en-US" b="1" i="1" dirty="0"/>
              <a:t>g</a:t>
            </a:r>
            <a:r>
              <a:rPr lang="en-US" dirty="0"/>
              <a:t>, </a:t>
            </a:r>
            <a:r>
              <a:rPr lang="en-US" b="1" i="1" dirty="0"/>
              <a:t>o</a:t>
            </a:r>
            <a:r>
              <a:rPr lang="en-US" dirty="0"/>
              <a:t>, or </a:t>
            </a:r>
            <a:r>
              <a:rPr lang="en-US" b="1" i="1" dirty="0"/>
              <a:t>a</a:t>
            </a:r>
            <a:r>
              <a:rPr lang="en-US" dirty="0"/>
              <a:t> (all)</a:t>
            </a:r>
          </a:p>
          <a:p>
            <a:pPr lvl="1"/>
            <a:r>
              <a:rPr lang="en-US" dirty="0"/>
              <a:t>Whether adding or removing </a:t>
            </a:r>
            <a:r>
              <a:rPr lang="en-US" dirty="0" smtClean="0"/>
              <a:t>permissions: 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-</a:t>
            </a:r>
          </a:p>
          <a:p>
            <a:pPr lvl="1"/>
            <a:r>
              <a:rPr lang="en-US" dirty="0" smtClean="0"/>
              <a:t>Which permissions are being added/removed -any combination of </a:t>
            </a:r>
            <a:r>
              <a:rPr lang="en-US" b="1" dirty="0" smtClean="0"/>
              <a:t>r</a:t>
            </a:r>
            <a:r>
              <a:rPr lang="en-US" dirty="0" smtClean="0"/>
              <a:t>, </a:t>
            </a:r>
            <a:r>
              <a:rPr lang="en-US" b="1" dirty="0" smtClean="0"/>
              <a:t>w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Symbolic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For Examples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ug+rx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adds </a:t>
            </a:r>
            <a:r>
              <a:rPr lang="en-US" dirty="0"/>
              <a:t>read and execute </a:t>
            </a:r>
            <a:r>
              <a:rPr lang="en-US" dirty="0" smtClean="0"/>
              <a:t>permissions  for </a:t>
            </a:r>
            <a:r>
              <a:rPr lang="en-US" dirty="0"/>
              <a:t>user and group.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a-r </a:t>
            </a:r>
            <a:r>
              <a:rPr lang="en-US" dirty="0" err="1"/>
              <a:t>myfile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remove </a:t>
            </a:r>
            <a:r>
              <a:rPr lang="en-US" dirty="0"/>
              <a:t>read access for everyone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ugo-rwx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remove </a:t>
            </a:r>
            <a:r>
              <a:rPr lang="en-US" dirty="0"/>
              <a:t>all permissions </a:t>
            </a:r>
            <a:r>
              <a:rPr lang="en-US" dirty="0" smtClean="0"/>
              <a:t>from </a:t>
            </a:r>
            <a:r>
              <a:rPr lang="en-US" dirty="0" err="1" smtClean="0"/>
              <a:t>myfile</a:t>
            </a: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chmod</a:t>
            </a:r>
            <a:r>
              <a:rPr lang="en-US" dirty="0" smtClean="0"/>
              <a:t> with Numeric Mode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/>
              <a:t> </a:t>
            </a:r>
            <a:r>
              <a:rPr lang="en-US" dirty="0" smtClean="0"/>
              <a:t>numeric values</a:t>
            </a:r>
            <a:r>
              <a:rPr lang="en-US" dirty="0"/>
              <a:t> are often given as </a:t>
            </a:r>
            <a:r>
              <a:rPr lang="en-US" dirty="0" smtClean="0"/>
              <a:t>three digits of Octal numbers, e.g. 777</a:t>
            </a:r>
            <a:r>
              <a:rPr lang="en-US" dirty="0"/>
              <a:t>, </a:t>
            </a:r>
            <a:r>
              <a:rPr lang="en-US" dirty="0" smtClean="0"/>
              <a:t>755. </a:t>
            </a:r>
          </a:p>
          <a:p>
            <a:pPr lvl="2"/>
            <a:r>
              <a:rPr lang="en-US" dirty="0" err="1" smtClean="0"/>
              <a:t>chmod</a:t>
            </a:r>
            <a:r>
              <a:rPr lang="en-US" dirty="0" smtClean="0"/>
              <a:t> 755 </a:t>
            </a:r>
            <a:r>
              <a:rPr lang="en-US" dirty="0" err="1" smtClean="0"/>
              <a:t>my_file.cs</a:t>
            </a:r>
            <a:endParaRPr lang="en-US" dirty="0"/>
          </a:p>
          <a:p>
            <a:pPr lvl="1"/>
            <a:r>
              <a:rPr lang="en-US" dirty="0" smtClean="0"/>
              <a:t>First digit defines permissions for file owner (owner permissions)</a:t>
            </a:r>
            <a:endParaRPr lang="en-US" dirty="0"/>
          </a:p>
          <a:p>
            <a:pPr lvl="1"/>
            <a:r>
              <a:rPr lang="en-US" dirty="0"/>
              <a:t>Second digit </a:t>
            </a:r>
            <a:r>
              <a:rPr lang="en-US" dirty="0" smtClean="0"/>
              <a:t>defines </a:t>
            </a:r>
            <a:r>
              <a:rPr lang="en-US" dirty="0"/>
              <a:t>permissions </a:t>
            </a:r>
            <a:r>
              <a:rPr lang="en-US" dirty="0" smtClean="0"/>
              <a:t>for group </a:t>
            </a:r>
            <a:r>
              <a:rPr lang="en-US" dirty="0"/>
              <a:t>users who belong to file’s </a:t>
            </a:r>
            <a:r>
              <a:rPr lang="en-US" dirty="0" smtClean="0"/>
              <a:t>group.</a:t>
            </a:r>
          </a:p>
          <a:p>
            <a:pPr lvl="1"/>
            <a:r>
              <a:rPr lang="en-US" dirty="0" smtClean="0"/>
              <a:t>Third </a:t>
            </a:r>
            <a:r>
              <a:rPr lang="en-US" dirty="0"/>
              <a:t>digit gives permissions </a:t>
            </a:r>
            <a:r>
              <a:rPr lang="en-US" dirty="0" smtClean="0"/>
              <a:t>for all other users.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We have three types of permissions, i.e. permission of </a:t>
            </a:r>
            <a:r>
              <a:rPr lang="en-US" b="1" dirty="0" smtClean="0"/>
              <a:t>read</a:t>
            </a:r>
            <a:r>
              <a:rPr lang="en-US" dirty="0" smtClean="0"/>
              <a:t>,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execute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smtClean="0"/>
              <a:t>using </a:t>
            </a:r>
            <a:r>
              <a:rPr lang="en-US" dirty="0" err="1" smtClean="0"/>
              <a:t>chmod</a:t>
            </a:r>
            <a:r>
              <a:rPr lang="en-US" dirty="0" smtClean="0"/>
              <a:t>, these </a:t>
            </a:r>
            <a:r>
              <a:rPr lang="en-US" dirty="0"/>
              <a:t>three </a:t>
            </a:r>
            <a:r>
              <a:rPr lang="en-US" dirty="0" smtClean="0"/>
              <a:t>digits can </a:t>
            </a:r>
            <a:r>
              <a:rPr lang="en-US" dirty="0"/>
              <a:t>be calculated digit by digit as a sum of </a:t>
            </a:r>
            <a:r>
              <a:rPr lang="en-US" dirty="0" smtClean="0"/>
              <a:t>permission values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Permission values are listed below.</a:t>
            </a:r>
          </a:p>
          <a:p>
            <a:pPr lvl="1"/>
            <a:r>
              <a:rPr lang="en-US" dirty="0" smtClean="0"/>
              <a:t>+</a:t>
            </a:r>
            <a:r>
              <a:rPr lang="en-US" dirty="0"/>
              <a:t>4 : Read </a:t>
            </a:r>
            <a:r>
              <a:rPr lang="en-US" dirty="0" smtClean="0"/>
              <a:t>Permission weighs 4 points.</a:t>
            </a:r>
          </a:p>
          <a:p>
            <a:pPr lvl="1"/>
            <a:r>
              <a:rPr lang="en-US" dirty="0" smtClean="0"/>
              <a:t>+2 </a:t>
            </a:r>
            <a:r>
              <a:rPr lang="en-US" dirty="0"/>
              <a:t>: Write </a:t>
            </a:r>
            <a:r>
              <a:rPr lang="en-US" dirty="0" smtClean="0"/>
              <a:t>Permission weighs 2 points.</a:t>
            </a:r>
          </a:p>
          <a:p>
            <a:pPr lvl="1"/>
            <a:r>
              <a:rPr lang="en-US" dirty="0" smtClean="0"/>
              <a:t>+1 </a:t>
            </a:r>
            <a:r>
              <a:rPr lang="en-US" dirty="0"/>
              <a:t>: Execute </a:t>
            </a:r>
            <a:r>
              <a:rPr lang="en-US" dirty="0" smtClean="0"/>
              <a:t>Permission  weighs 1 points.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chmod</a:t>
            </a:r>
            <a:r>
              <a:rPr lang="en-US" dirty="0" smtClean="0"/>
              <a:t>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We see permissions in this fashion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rwx</a:t>
            </a:r>
            <a:r>
              <a:rPr lang="en-US" dirty="0" err="1" smtClean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-x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rwx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user permission. </a:t>
            </a:r>
            <a:r>
              <a:rPr lang="en-US" dirty="0" smtClean="0">
                <a:solidFill>
                  <a:srgbClr val="0070C0"/>
                </a:solidFill>
              </a:rPr>
              <a:t>r-x is group permission.</a:t>
            </a:r>
          </a:p>
          <a:p>
            <a:pPr lvl="1"/>
            <a:r>
              <a:rPr lang="en-US" dirty="0" smtClean="0"/>
              <a:t>change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rwx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a octal value = </a:t>
            </a:r>
          </a:p>
          <a:p>
            <a:pPr lvl="1"/>
            <a:r>
              <a:rPr lang="en-US" dirty="0"/>
              <a:t>change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r-x </a:t>
            </a:r>
            <a:r>
              <a:rPr lang="en-US" dirty="0"/>
              <a:t>to a octal </a:t>
            </a:r>
            <a:r>
              <a:rPr lang="en-US" dirty="0" smtClean="0"/>
              <a:t>value =                                     </a:t>
            </a:r>
            <a:endParaRPr lang="en-US" baseline="300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30039"/>
              </p:ext>
            </p:extLst>
          </p:nvPr>
        </p:nvGraphicFramePr>
        <p:xfrm>
          <a:off x="4648200" y="1828800"/>
          <a:ext cx="3200400" cy="1443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</a:tblGrid>
              <a:tr h="3832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place0</a:t>
                      </a:r>
                      <a:endParaRPr lang="en-US" sz="2400" dirty="0"/>
                    </a:p>
                  </a:txBody>
                  <a:tcPr/>
                </a:tc>
              </a:tr>
              <a:tr h="3832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8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= 1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4245" y="3352799"/>
            <a:ext cx="24144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baseline="30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1 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baseline="30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0 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aseline="300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2984"/>
              </p:ext>
            </p:extLst>
          </p:nvPr>
        </p:nvGraphicFramePr>
        <p:xfrm>
          <a:off x="4800600" y="4110336"/>
          <a:ext cx="3200400" cy="1443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</a:tblGrid>
              <a:tr h="3832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place0</a:t>
                      </a:r>
                      <a:endParaRPr lang="en-US" sz="2400" dirty="0"/>
                    </a:p>
                  </a:txBody>
                  <a:tcPr/>
                </a:tc>
              </a:tr>
              <a:tr h="3832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28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0070C0"/>
                          </a:solidFill>
                        </a:rPr>
                        <a:t>2 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no</a:t>
                      </a:r>
                      <a:endParaRPr lang="en-US" sz="24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0070C0"/>
                          </a:solidFill>
                        </a:rPr>
                        <a:t>0 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= 1</a:t>
                      </a:r>
                      <a:endParaRPr lang="en-US" sz="2400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76645" y="5634335"/>
            <a:ext cx="2310248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2 </a:t>
            </a:r>
            <a:r>
              <a:rPr lang="en-US" sz="2400" dirty="0">
                <a:solidFill>
                  <a:srgbClr val="0070C0"/>
                </a:solidFill>
              </a:rPr>
              <a:t>+</a:t>
            </a:r>
            <a:r>
              <a:rPr lang="en-US" sz="2400" baseline="300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0</a:t>
            </a:r>
            <a:r>
              <a:rPr lang="en-US" sz="2400" baseline="30000" dirty="0" smtClean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+</a:t>
            </a:r>
            <a:r>
              <a:rPr lang="en-US" sz="2400" baseline="30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0 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US" sz="2400" baseline="30000" dirty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5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76600" y="3583632"/>
            <a:ext cx="1747645" cy="1506899"/>
            <a:chOff x="3276600" y="3583632"/>
            <a:chExt cx="1747645" cy="1506899"/>
          </a:xfrm>
        </p:grpSpPr>
        <p:sp>
          <p:nvSpPr>
            <p:cNvPr id="9" name="TextBox 8"/>
            <p:cNvSpPr txBox="1"/>
            <p:nvPr/>
          </p:nvSpPr>
          <p:spPr>
            <a:xfrm>
              <a:off x="3276600" y="4721199"/>
              <a:ext cx="30168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3"/>
              <a:endCxn id="8" idx="1"/>
            </p:cNvCxnSpPr>
            <p:nvPr/>
          </p:nvCxnSpPr>
          <p:spPr>
            <a:xfrm flipV="1">
              <a:off x="3578286" y="3583632"/>
              <a:ext cx="1445959" cy="1322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5177" y="5550300"/>
            <a:ext cx="2621468" cy="369332"/>
            <a:chOff x="2555177" y="5550300"/>
            <a:chExt cx="262146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555177" y="5550300"/>
              <a:ext cx="301686" cy="36933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856863" y="5734966"/>
              <a:ext cx="2319782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9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1291</Words>
  <Application>Microsoft Macintosh PowerPoint</Application>
  <PresentationFormat>On-screen Show (4:3)</PresentationFormat>
  <Paragraphs>223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Unix File System Command 4</vt:lpstr>
      <vt:lpstr>Recall Last Class</vt:lpstr>
      <vt:lpstr>Recall Permissions</vt:lpstr>
      <vt:lpstr>Today</vt:lpstr>
      <vt:lpstr>chmod Symbolic</vt:lpstr>
      <vt:lpstr>chmod Symbolic</vt:lpstr>
      <vt:lpstr>chmod Numeric</vt:lpstr>
      <vt:lpstr>chmod Numeric</vt:lpstr>
      <vt:lpstr>chmod Numeric</vt:lpstr>
      <vt:lpstr>chmod Numeric</vt:lpstr>
      <vt:lpstr>chmod Summary</vt:lpstr>
      <vt:lpstr>Command chgrp</vt:lpstr>
      <vt:lpstr>Type of Files</vt:lpstr>
      <vt:lpstr>Type of Files</vt:lpstr>
      <vt:lpstr>Dealing with Plain Text</vt:lpstr>
      <vt:lpstr>Dealing with Plain Text</vt:lpstr>
      <vt:lpstr>Reading Files</vt:lpstr>
      <vt:lpstr>Reading Files</vt:lpstr>
      <vt:lpstr>Reading Beginning and End</vt:lpstr>
      <vt:lpstr>Reading Beginning and End</vt:lpstr>
      <vt:lpstr>Printing to the Terminal</vt:lpstr>
      <vt:lpstr>Summary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2701</cp:revision>
  <dcterms:created xsi:type="dcterms:W3CDTF">2013-09-11T21:20:50Z</dcterms:created>
  <dcterms:modified xsi:type="dcterms:W3CDTF">2015-09-29T17:26:13Z</dcterms:modified>
</cp:coreProperties>
</file>