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0767" autoAdjust="0"/>
    <p:restoredTop sz="99814" autoAdjust="0"/>
  </p:normalViewPr>
  <p:slideViewPr>
    <p:cSldViewPr>
      <p:cViewPr>
        <p:scale>
          <a:sx n="25" d="100"/>
          <a:sy n="25" d="100"/>
        </p:scale>
        <p:origin x="-396" y="1488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13/10/2017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13/10/2017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2"/>
          <p:cNvSpPr/>
          <p:nvPr/>
        </p:nvSpPr>
        <p:spPr>
          <a:xfrm>
            <a:off x="11680801" y="24009002"/>
            <a:ext cx="18043009" cy="496921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0"/>
          <p:cNvSpPr/>
          <p:nvPr/>
        </p:nvSpPr>
        <p:spPr>
          <a:xfrm>
            <a:off x="29994002" y="21240295"/>
            <a:ext cx="12506104" cy="4693271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4"/>
            <a:ext cx="11273568" cy="3285344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5709" y="20224442"/>
            <a:ext cx="11119651" cy="8779994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502099"/>
            <a:ext cx="12518053" cy="16320253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8357"/>
              <a:gd name="connsiteX1" fmla="*/ 1375159 w 12407105"/>
              <a:gd name="connsiteY1" fmla="*/ 0 h 8238357"/>
              <a:gd name="connsiteX2" fmla="*/ 11029775 w 12407105"/>
              <a:gd name="connsiteY2" fmla="*/ 0 h 8238357"/>
              <a:gd name="connsiteX3" fmla="*/ 12395155 w 12407105"/>
              <a:gd name="connsiteY3" fmla="*/ 1365380 h 8238357"/>
              <a:gd name="connsiteX4" fmla="*/ 12395155 w 12407105"/>
              <a:gd name="connsiteY4" fmla="*/ 6826739 h 8238357"/>
              <a:gd name="connsiteX5" fmla="*/ 11029775 w 12407105"/>
              <a:gd name="connsiteY5" fmla="*/ 8192119 h 8238357"/>
              <a:gd name="connsiteX6" fmla="*/ 983273 w 12407105"/>
              <a:gd name="connsiteY6" fmla="*/ 8235662 h 8238357"/>
              <a:gd name="connsiteX7" fmla="*/ 9779 w 12407105"/>
              <a:gd name="connsiteY7" fmla="*/ 6826739 h 8238357"/>
              <a:gd name="connsiteX8" fmla="*/ 9779 w 12407105"/>
              <a:gd name="connsiteY8" fmla="*/ 1365380 h 8238357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17137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5178"/>
              <a:gd name="connsiteY0" fmla="*/ 1365380 h 8235662"/>
              <a:gd name="connsiteX1" fmla="*/ 1375159 w 12405178"/>
              <a:gd name="connsiteY1" fmla="*/ 0 h 8235662"/>
              <a:gd name="connsiteX2" fmla="*/ 11029775 w 12405178"/>
              <a:gd name="connsiteY2" fmla="*/ 0 h 8235662"/>
              <a:gd name="connsiteX3" fmla="*/ 12395155 w 12405178"/>
              <a:gd name="connsiteY3" fmla="*/ 1365380 h 8235662"/>
              <a:gd name="connsiteX4" fmla="*/ 12395155 w 12405178"/>
              <a:gd name="connsiteY4" fmla="*/ 6826739 h 8235662"/>
              <a:gd name="connsiteX5" fmla="*/ 10993558 w 12405178"/>
              <a:gd name="connsiteY5" fmla="*/ 8212859 h 8235662"/>
              <a:gd name="connsiteX6" fmla="*/ 983273 w 12405178"/>
              <a:gd name="connsiteY6" fmla="*/ 8235662 h 8235662"/>
              <a:gd name="connsiteX7" fmla="*/ 9779 w 12405178"/>
              <a:gd name="connsiteY7" fmla="*/ 6826739 h 8235662"/>
              <a:gd name="connsiteX8" fmla="*/ 9779 w 12405178"/>
              <a:gd name="connsiteY8" fmla="*/ 1365380 h 8235662"/>
              <a:gd name="connsiteX0" fmla="*/ 9779 w 12400831"/>
              <a:gd name="connsiteY0" fmla="*/ 1365380 h 8235662"/>
              <a:gd name="connsiteX1" fmla="*/ 1375159 w 12400831"/>
              <a:gd name="connsiteY1" fmla="*/ 0 h 8235662"/>
              <a:gd name="connsiteX2" fmla="*/ 11029775 w 12400831"/>
              <a:gd name="connsiteY2" fmla="*/ 0 h 8235662"/>
              <a:gd name="connsiteX3" fmla="*/ 12395155 w 12400831"/>
              <a:gd name="connsiteY3" fmla="*/ 1365380 h 8235662"/>
              <a:gd name="connsiteX4" fmla="*/ 12395155 w 12400831"/>
              <a:gd name="connsiteY4" fmla="*/ 6826739 h 8235662"/>
              <a:gd name="connsiteX5" fmla="*/ 10993558 w 12400831"/>
              <a:gd name="connsiteY5" fmla="*/ 8212859 h 8235662"/>
              <a:gd name="connsiteX6" fmla="*/ 983273 w 12400831"/>
              <a:gd name="connsiteY6" fmla="*/ 8235662 h 8235662"/>
              <a:gd name="connsiteX7" fmla="*/ 9779 w 12400831"/>
              <a:gd name="connsiteY7" fmla="*/ 6826739 h 8235662"/>
              <a:gd name="connsiteX8" fmla="*/ 9779 w 12400831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  <a:gd name="connsiteX0" fmla="*/ 9779 w 12395155"/>
              <a:gd name="connsiteY0" fmla="*/ 1365380 h 8235662"/>
              <a:gd name="connsiteX1" fmla="*/ 1375159 w 12395155"/>
              <a:gd name="connsiteY1" fmla="*/ 0 h 8235662"/>
              <a:gd name="connsiteX2" fmla="*/ 11029775 w 12395155"/>
              <a:gd name="connsiteY2" fmla="*/ 0 h 8235662"/>
              <a:gd name="connsiteX3" fmla="*/ 12395155 w 12395155"/>
              <a:gd name="connsiteY3" fmla="*/ 1365380 h 8235662"/>
              <a:gd name="connsiteX4" fmla="*/ 12395155 w 12395155"/>
              <a:gd name="connsiteY4" fmla="*/ 6826739 h 8235662"/>
              <a:gd name="connsiteX5" fmla="*/ 10993558 w 12395155"/>
              <a:gd name="connsiteY5" fmla="*/ 8212859 h 8235662"/>
              <a:gd name="connsiteX6" fmla="*/ 983273 w 12395155"/>
              <a:gd name="connsiteY6" fmla="*/ 8235662 h 8235662"/>
              <a:gd name="connsiteX7" fmla="*/ 9779 w 12395155"/>
              <a:gd name="connsiteY7" fmla="*/ 6826739 h 8235662"/>
              <a:gd name="connsiteX8" fmla="*/ 9779 w 1239515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515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293830" y="8248513"/>
                  <a:pt x="12255912" y="8192119"/>
                  <a:pt x="10993558" y="8212859"/>
                </a:cubicBezTo>
                <a:lnTo>
                  <a:pt x="983273" y="8235662"/>
                </a:lnTo>
                <a:cubicBezTo>
                  <a:pt x="48109" y="8235662"/>
                  <a:pt x="96865" y="8231897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636" y="8708187"/>
            <a:ext cx="11131929" cy="10930014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582436 h 7619460"/>
              <a:gd name="connsiteX6" fmla="*/ 9199864 w 11095074"/>
              <a:gd name="connsiteY6" fmla="*/ 7603046 h 7619460"/>
              <a:gd name="connsiteX7" fmla="*/ 725649 w 11095074"/>
              <a:gd name="connsiteY7" fmla="*/ 7619460 h 7619460"/>
              <a:gd name="connsiteX8" fmla="*/ 0 w 11095074"/>
              <a:gd name="connsiteY8" fmla="*/ 6240668 h 7619460"/>
              <a:gd name="connsiteX9" fmla="*/ 0 w 11095074"/>
              <a:gd name="connsiteY9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556531"/>
                  <a:pt x="9846910" y="7582436"/>
                </a:cubicBezTo>
                <a:cubicBezTo>
                  <a:pt x="9631228" y="7584106"/>
                  <a:pt x="9415546" y="7601376"/>
                  <a:pt x="9199864" y="7603046"/>
                </a:cubicBezTo>
                <a:lnTo>
                  <a:pt x="725649" y="7619460"/>
                </a:lnTo>
                <a:cubicBezTo>
                  <a:pt x="36307" y="7541456"/>
                  <a:pt x="17735" y="7598754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543437" y="4850534"/>
            <a:ext cx="18146016" cy="19060441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346646"/>
            <a:ext cx="12518172" cy="2631574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7212" y="4094648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10878" y="4120437"/>
            <a:ext cx="748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Zeyu Lin, Minh Tam 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Fu (zeyu.lin, </a:t>
            </a:r>
            <a:r>
              <a:rPr lang="en-US" altLang="zh-CN" sz="3200" dirty="0" err="1">
                <a:solidFill>
                  <a:schemeClr val="bg1"/>
                </a:solidFill>
              </a:rPr>
              <a:t>minhtam.phan</a:t>
            </a:r>
            <a:r>
              <a:rPr lang="en-US" altLang="zh-CN" sz="3200" dirty="0">
                <a:solidFill>
                  <a:schemeClr val="bg1"/>
                </a:solidFill>
              </a:rPr>
              <a:t>, </a:t>
            </a:r>
            <a:r>
              <a:rPr lang="en-US" altLang="zh-CN" sz="3200" dirty="0" err="1">
                <a:solidFill>
                  <a:schemeClr val="bg1"/>
                </a:solidFill>
              </a:rPr>
              <a:t>zeqi.fu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Claudia Szabo,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43714385" y="5110199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data sources (</a:t>
            </a:r>
            <a:r>
              <a:rPr lang="en-US" sz="3200" dirty="0" err="1"/>
              <a:t>Moodle</a:t>
            </a:r>
            <a:r>
              <a:rPr lang="en-US" sz="3200" dirty="0"/>
              <a:t> Forum and </a:t>
            </a:r>
            <a:r>
              <a:rPr lang="en-US" sz="3200" dirty="0" err="1"/>
              <a:t>WebSubmission</a:t>
            </a:r>
            <a:r>
              <a:rPr lang="en-US" sz="3200" dirty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is designed in a decoupled way. It adopts two-tier model, which separates the front-end and the back-end.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159" y="6489634"/>
            <a:ext cx="9857921" cy="45230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314" y="25201843"/>
            <a:ext cx="8332888" cy="32259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963" y="11796374"/>
            <a:ext cx="9875298" cy="360344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4128597" y="9585979"/>
            <a:ext cx="2146523" cy="142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C7268DB-F52B-4228-A14F-253306C33498}"/>
              </a:ext>
            </a:extLst>
          </p:cNvPr>
          <p:cNvSpPr txBox="1"/>
          <p:nvPr/>
        </p:nvSpPr>
        <p:spPr>
          <a:xfrm>
            <a:off x="31159135" y="16192569"/>
            <a:ext cx="103388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is 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This database can be flexibly applied for newly added data sources such as Canvas.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4" y="21209836"/>
            <a:ext cx="4950360" cy="70296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E6854B-2C28-45DF-90F8-367CA667E897}"/>
              </a:ext>
            </a:extLst>
          </p:cNvPr>
          <p:cNvSpPr txBox="1"/>
          <p:nvPr/>
        </p:nvSpPr>
        <p:spPr>
          <a:xfrm>
            <a:off x="43646377" y="23975060"/>
            <a:ext cx="11719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Charts are configurable, which allows user to manipulate and further explore data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9BBC3E-E42A-4C5E-920A-A9E22A559A8D}"/>
              </a:ext>
            </a:extLst>
          </p:cNvPr>
          <p:cNvSpPr txBox="1"/>
          <p:nvPr/>
        </p:nvSpPr>
        <p:spPr>
          <a:xfrm>
            <a:off x="34809132" y="22153006"/>
            <a:ext cx="7525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data </a:t>
            </a:r>
            <a:r>
              <a:rPr lang="en-US" sz="3200" dirty="0" smtClean="0"/>
              <a:t>sources </a:t>
            </a:r>
            <a:r>
              <a:rPr lang="en-US" sz="3200" dirty="0"/>
              <a:t>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</a:t>
            </a:r>
            <a:r>
              <a:rPr lang="en-US" sz="3200" dirty="0"/>
              <a:t>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3287" y="22057190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B8CF5F7-7340-4E24-8644-D8C68E8EAD91}"/>
              </a:ext>
            </a:extLst>
          </p:cNvPr>
          <p:cNvSpPr txBox="1"/>
          <p:nvPr/>
        </p:nvSpPr>
        <p:spPr>
          <a:xfrm>
            <a:off x="30461915" y="27183815"/>
            <a:ext cx="12038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613423" y="5207724"/>
            <a:ext cx="104741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altLang="zh-CN" sz="3200" dirty="0" smtClean="0"/>
              <a:t>The school of computer science has got a large amount of student data collected over the years in a number of different sources. We have no easy way to collect that data represented in a neat visualized form to allow development decision making.</a:t>
            </a: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793487" y="9279690"/>
            <a:ext cx="1010699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Link </a:t>
            </a:r>
            <a:r>
              <a:rPr lang="en-US" sz="3200" dirty="0"/>
              <a:t>two data </a:t>
            </a:r>
            <a:r>
              <a:rPr lang="en-US" sz="3200" dirty="0" smtClean="0"/>
              <a:t>sources (</a:t>
            </a:r>
            <a:r>
              <a:rPr lang="en-US" sz="3200" dirty="0" err="1" smtClean="0"/>
              <a:t>Moodle</a:t>
            </a:r>
            <a:r>
              <a:rPr lang="en-US" sz="3200" dirty="0" smtClean="0"/>
              <a:t> forum </a:t>
            </a:r>
            <a:r>
              <a:rPr lang="en-US" sz="3200" dirty="0" smtClean="0"/>
              <a:t>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system) </a:t>
            </a:r>
            <a:r>
              <a:rPr lang="en-US" sz="3200" dirty="0"/>
              <a:t>and link the users (which are </a:t>
            </a:r>
            <a:r>
              <a:rPr lang="en-US" sz="3200" dirty="0" err="1"/>
              <a:t>anonymized</a:t>
            </a:r>
            <a:r>
              <a:rPr lang="en-US" sz="3200" dirty="0"/>
              <a:t>) of two data </a:t>
            </a:r>
            <a:r>
              <a:rPr lang="en-US" sz="3200" dirty="0" smtClean="0"/>
              <a:t>sources by </a:t>
            </a:r>
            <a:r>
              <a:rPr lang="en-US" sz="3200" dirty="0" smtClean="0"/>
              <a:t>designing </a:t>
            </a:r>
            <a:r>
              <a:rPr lang="en-US" sz="3200" dirty="0" smtClean="0"/>
              <a:t>a database schema 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Write extraction and insertion scripts (data importer) to import current file-based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of data by using charts and make them configurable to allow users </a:t>
            </a:r>
            <a:r>
              <a:rPr lang="en-US" sz="3200" dirty="0" smtClean="0"/>
              <a:t>to manipulate and interac</a:t>
            </a:r>
            <a:r>
              <a:rPr lang="en-US" sz="3200" dirty="0" smtClean="0"/>
              <a:t>t with data. Configuration options include: change presentation order, set start day and end day, set threshold, set activity, set course, year, semester and assignment.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Analyze the relationship between the amount of students’ activities and academic performances.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altLang="zh-CN" sz="3200" dirty="0" smtClean="0"/>
              <a:t>Allow staff to query the database, aggregate it and export it (Copy, Print, CSV, Excel, PDF).</a:t>
            </a:r>
            <a:endParaRPr lang="zh-CN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43995251" y="12294200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Allow user to choose course, year, semester, assignment.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data of individual student as well as the whole class.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the amount of different events in a given period as well as the amount of specific event of each day.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Link two data sources and link the users of two data sources.</a:t>
            </a:r>
            <a:endParaRPr lang="zh-CN" alt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Provide cross data analysis: allow user to explore the relationship between the amount of students' activities and academic performances.</a:t>
            </a: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5157" y="21211396"/>
            <a:ext cx="3043833" cy="7216362"/>
          </a:xfrm>
          <a:prstGeom prst="rect">
            <a:avLst/>
          </a:prstGeom>
          <a:noFill/>
        </p:spPr>
      </p:pic>
      <p:sp>
        <p:nvSpPr>
          <p:cNvPr id="50" name="Rounded Rectangle 49"/>
          <p:cNvSpPr/>
          <p:nvPr/>
        </p:nvSpPr>
        <p:spPr>
          <a:xfrm>
            <a:off x="16281092" y="4094648"/>
            <a:ext cx="9793088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195072" y="824697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30482" y="8208120"/>
            <a:ext cx="6433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136096" y="19864834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83732" y="19845530"/>
            <a:ext cx="741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6964803" y="23697377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426270" y="4120436"/>
            <a:ext cx="11665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03843" y="23675559"/>
            <a:ext cx="68167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ata </a:t>
            </a:r>
            <a:r>
              <a:rPr lang="en-US" sz="6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query </a:t>
            </a:r>
            <a:r>
              <a:rPr lang="en-US" sz="6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3196479" y="4114446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2964565" y="2605091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716699" y="4074603"/>
            <a:ext cx="8023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Data</a:t>
            </a:r>
            <a:r>
              <a:rPr lang="zh-CN" alt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importer</a:t>
            </a:r>
            <a:r>
              <a:rPr lang="zh-CN" altLang="en-US" sz="6000" dirty="0" smtClean="0">
                <a:solidFill>
                  <a:schemeClr val="bg1"/>
                </a:solidFill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</a:rPr>
              <a:t>tools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710213" y="20943685"/>
            <a:ext cx="7527807" cy="101555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505721" y="20939702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6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16699" y="26006385"/>
            <a:ext cx="7936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257817" y="6279293"/>
            <a:ext cx="8072494" cy="246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687501" y="6279294"/>
            <a:ext cx="80756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401353" y="6729560"/>
            <a:ext cx="1500198" cy="266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TextBox 64"/>
          <p:cNvSpPr txBox="1"/>
          <p:nvPr/>
        </p:nvSpPr>
        <p:spPr>
          <a:xfrm>
            <a:off x="21259005" y="535060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r>
              <a:rPr lang="en-US" altLang="zh-CN" sz="4000" dirty="0" smtClean="0"/>
              <a:t>ctivities of individual student</a:t>
            </a:r>
            <a:endParaRPr lang="zh-CN" altLang="en-US" sz="4000" dirty="0"/>
          </a:p>
        </p:txBody>
      </p:sp>
      <p:sp>
        <p:nvSpPr>
          <p:cNvPr id="68" name="矩形标注 67"/>
          <p:cNvSpPr/>
          <p:nvPr/>
        </p:nvSpPr>
        <p:spPr>
          <a:xfrm rot="10800000">
            <a:off x="13400825" y="8993938"/>
            <a:ext cx="2428892" cy="35719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3686577" y="8951018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Automatically 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0" name="矩形标注 69"/>
          <p:cNvSpPr/>
          <p:nvPr/>
        </p:nvSpPr>
        <p:spPr>
          <a:xfrm>
            <a:off x="14186643" y="5723116"/>
            <a:ext cx="5286412" cy="48474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4329519" y="5736308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Choose course, year, semester, assignment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5" name="矩形标注 74"/>
          <p:cNvSpPr/>
          <p:nvPr/>
        </p:nvSpPr>
        <p:spPr>
          <a:xfrm rot="16200000" flipV="1">
            <a:off x="28438524" y="5886385"/>
            <a:ext cx="1143008" cy="92869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 rot="10800000" flipV="1">
            <a:off x="28474243" y="5850666"/>
            <a:ext cx="1214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Alphabetical, descending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en-US" altLang="zh-CN" sz="1400" dirty="0" smtClean="0">
                <a:solidFill>
                  <a:srgbClr val="FF0000"/>
                </a:solidFill>
              </a:rPr>
              <a:t> ascending order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7" name="矩形标注 76"/>
          <p:cNvSpPr/>
          <p:nvPr/>
        </p:nvSpPr>
        <p:spPr>
          <a:xfrm rot="16200000" flipV="1">
            <a:off x="28617119" y="7850930"/>
            <a:ext cx="500066" cy="150019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 rot="10800000" flipV="1">
            <a:off x="28117053" y="8279558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</a:rPr>
              <a:t>Filter data by threshold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79" name="矩形标注 78"/>
          <p:cNvSpPr/>
          <p:nvPr/>
        </p:nvSpPr>
        <p:spPr>
          <a:xfrm rot="16200000" flipV="1">
            <a:off x="28259929" y="8422434"/>
            <a:ext cx="642942" cy="164307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TextBox 79"/>
          <p:cNvSpPr txBox="1"/>
          <p:nvPr/>
        </p:nvSpPr>
        <p:spPr>
          <a:xfrm rot="10800000" flipV="1">
            <a:off x="27759863" y="8879579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Export data in CSV format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rot="10800000" flipV="1">
            <a:off x="18901551" y="8350996"/>
            <a:ext cx="478634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标注 87"/>
          <p:cNvSpPr/>
          <p:nvPr/>
        </p:nvSpPr>
        <p:spPr>
          <a:xfrm>
            <a:off x="18972989" y="7636616"/>
            <a:ext cx="2214578" cy="1000132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8972989" y="7565178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Clicking the bar will give details of activities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829189" y="11137078"/>
            <a:ext cx="585791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/>
          <p:cNvSpPr txBox="1"/>
          <p:nvPr/>
        </p:nvSpPr>
        <p:spPr>
          <a:xfrm>
            <a:off x="18187171" y="9494004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A</a:t>
            </a:r>
            <a:r>
              <a:rPr lang="en-US" altLang="zh-CN" sz="4000" dirty="0" smtClean="0"/>
              <a:t>ctivities of the class</a:t>
            </a:r>
            <a:endParaRPr lang="zh-CN" altLang="en-US" sz="4000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829981" y="11137078"/>
            <a:ext cx="535785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3545021" y="11208516"/>
            <a:ext cx="607330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12829321" y="10565574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Amount of all activities</a:t>
            </a:r>
            <a:endParaRPr lang="zh-CN" alt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18544361" y="10565574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Breakdown of activities</a:t>
            </a:r>
            <a:endParaRPr lang="zh-CN" altLang="en-US" sz="2800" dirty="0"/>
          </a:p>
        </p:txBody>
      </p:sp>
      <p:sp>
        <p:nvSpPr>
          <p:cNvPr id="94" name="TextBox 92"/>
          <p:cNvSpPr txBox="1"/>
          <p:nvPr/>
        </p:nvSpPr>
        <p:spPr>
          <a:xfrm>
            <a:off x="24902343" y="10637012"/>
            <a:ext cx="407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87835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566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3504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1339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917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7008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4843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2677" algn="l" defTabSz="4175669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Specific activity</a:t>
            </a:r>
            <a:endParaRPr lang="zh-CN" altLang="en-US" sz="2800" dirty="0"/>
          </a:p>
        </p:txBody>
      </p:sp>
      <p:cxnSp>
        <p:nvCxnSpPr>
          <p:cNvPr id="96" name="直接连接符 95"/>
          <p:cNvCxnSpPr/>
          <p:nvPr/>
        </p:nvCxnSpPr>
        <p:spPr>
          <a:xfrm rot="10800000" flipV="1">
            <a:off x="14543833" y="10065508"/>
            <a:ext cx="5857916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5400000">
            <a:off x="20115203" y="10351260"/>
            <a:ext cx="57229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20401749" y="10065508"/>
            <a:ext cx="5715040" cy="642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标注 106"/>
          <p:cNvSpPr/>
          <p:nvPr/>
        </p:nvSpPr>
        <p:spPr>
          <a:xfrm rot="5400000" flipV="1">
            <a:off x="25938194" y="12815871"/>
            <a:ext cx="642942" cy="3000396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 rot="10800000" flipV="1">
            <a:off x="24759467" y="13943984"/>
            <a:ext cx="307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Auto-complete, choose the activity for this chart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9" name="矩形标注 108"/>
          <p:cNvSpPr/>
          <p:nvPr/>
        </p:nvSpPr>
        <p:spPr>
          <a:xfrm rot="16200000" flipV="1">
            <a:off x="25902474" y="10065507"/>
            <a:ext cx="357191" cy="250033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 rot="10800000" flipV="1">
            <a:off x="24830905" y="1109147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 activity can be set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8258609" y="14637540"/>
            <a:ext cx="421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Submission pattern</a:t>
            </a:r>
            <a:endParaRPr lang="zh-CN" altLang="en-US" sz="40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757751" y="15923424"/>
            <a:ext cx="592935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TextBox 111"/>
          <p:cNvSpPr txBox="1"/>
          <p:nvPr/>
        </p:nvSpPr>
        <p:spPr>
          <a:xfrm>
            <a:off x="17687105" y="1547164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When do students make first submissions?</a:t>
            </a:r>
            <a:endParaRPr lang="zh-CN" altLang="en-US" sz="2800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829981" y="15994862"/>
            <a:ext cx="55007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3973649" y="15994862"/>
            <a:ext cx="550072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4" name="直接连接符 113"/>
          <p:cNvCxnSpPr/>
          <p:nvPr/>
        </p:nvCxnSpPr>
        <p:spPr>
          <a:xfrm rot="10800000" flipV="1">
            <a:off x="13686577" y="15209044"/>
            <a:ext cx="6715172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rot="5400000">
            <a:off x="20187435" y="15423358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20401749" y="15209044"/>
            <a:ext cx="5929354" cy="285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5259533" y="15494796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Individual student</a:t>
            </a:r>
            <a:endParaRPr lang="zh-CN" alt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2829321" y="15471642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 class</a:t>
            </a:r>
            <a:endParaRPr lang="zh-CN" altLang="en-US" sz="2800" dirty="0"/>
          </a:p>
        </p:txBody>
      </p:sp>
      <p:sp>
        <p:nvSpPr>
          <p:cNvPr id="124" name="矩形标注 123"/>
          <p:cNvSpPr/>
          <p:nvPr/>
        </p:nvSpPr>
        <p:spPr>
          <a:xfrm rot="10800000" flipV="1">
            <a:off x="14543833" y="15637672"/>
            <a:ext cx="2714644" cy="57150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 rot="10800000" flipV="1">
            <a:off x="14543833" y="15566234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Annotate assignment  start, due day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2186380" y="19423886"/>
            <a:ext cx="764386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0901815" y="19638200"/>
            <a:ext cx="77867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" name="TextBox 125"/>
          <p:cNvSpPr txBox="1"/>
          <p:nvPr/>
        </p:nvSpPr>
        <p:spPr>
          <a:xfrm>
            <a:off x="20758939" y="19138135"/>
            <a:ext cx="900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Relationship between activities and academic performances</a:t>
            </a:r>
            <a:endParaRPr lang="zh-CN" altLang="en-US" sz="2800" dirty="0"/>
          </a:p>
        </p:txBody>
      </p:sp>
      <p:sp>
        <p:nvSpPr>
          <p:cNvPr id="127" name="矩形标注 126"/>
          <p:cNvSpPr/>
          <p:nvPr/>
        </p:nvSpPr>
        <p:spPr>
          <a:xfrm rot="16200000" flipV="1">
            <a:off x="26295383" y="20291024"/>
            <a:ext cx="357191" cy="285752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 rot="10800000" flipV="1">
            <a:off x="25045219" y="2149558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Automatically calculated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 rot="5400000" flipV="1">
            <a:off x="19294460" y="22010549"/>
            <a:ext cx="642942" cy="2000264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 rot="10800000" flipV="1">
            <a:off x="18687238" y="22638596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Link users of two data sources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3" name="矩形标注 132"/>
          <p:cNvSpPr/>
          <p:nvPr/>
        </p:nvSpPr>
        <p:spPr>
          <a:xfrm flipV="1">
            <a:off x="17687105" y="20281142"/>
            <a:ext cx="3000396" cy="71438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TextBox 133"/>
          <p:cNvSpPr txBox="1"/>
          <p:nvPr/>
        </p:nvSpPr>
        <p:spPr>
          <a:xfrm rot="10800000" flipV="1">
            <a:off x="17687105" y="20352580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Configurable, by Marking Scheme 10/ by 10% step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7856342"/>
      </p:ext>
    </p:extLst>
  </p:cSld>
  <p:clrMapOvr>
    <a:masterClrMapping/>
  </p:clrMapOvr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C7EDCC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683</Words>
  <Application>Microsoft Macintosh PowerPoint</Application>
  <PresentationFormat>自定义</PresentationFormat>
  <Paragraphs>63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UofA Bonython Template</vt:lpstr>
      <vt:lpstr>幻灯片 1</vt:lpstr>
    </vt:vector>
  </TitlesOfParts>
  <Company>The University of Adelaide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LZY</cp:lastModifiedBy>
  <cp:revision>142</cp:revision>
  <dcterms:created xsi:type="dcterms:W3CDTF">2014-07-07T01:14:05Z</dcterms:created>
  <dcterms:modified xsi:type="dcterms:W3CDTF">2017-10-13T07:15:49Z</dcterms:modified>
</cp:coreProperties>
</file>