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860A3E-4139-49E7-8D2A-F1DE910D2A4D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A3E-4139-49E7-8D2A-F1DE910D2A4D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A3E-4139-49E7-8D2A-F1DE910D2A4D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987" y="274355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26" y="1154086"/>
            <a:ext cx="10459989" cy="480709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91285" y="-3738"/>
            <a:ext cx="3500715" cy="309201"/>
          </a:xfrm>
        </p:spPr>
        <p:txBody>
          <a:bodyPr/>
          <a:lstStyle/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A3E-4139-49E7-8D2A-F1DE910D2A4D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1079" y="89166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A3E-4139-49E7-8D2A-F1DE910D2A4D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A3E-4139-49E7-8D2A-F1DE910D2A4D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A3E-4139-49E7-8D2A-F1DE910D2A4D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A3E-4139-49E7-8D2A-F1DE910D2A4D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A3E-4139-49E7-8D2A-F1DE910D2A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A3E-4139-49E7-8D2A-F1DE910D2A4D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A3E-4139-49E7-8D2A-F1DE910D2A4D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5F19-7B4E-4581-BD45-874CA2D140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860A3E-4139-49E7-8D2A-F1DE910D2A4D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docs.oracle.com/javaee/6/tutorial/doc/gijti.html" TargetMode="External"/><Relationship Id="rId2" Type="http://schemas.openxmlformats.org/officeDocument/2006/relationships/hyperlink" Target="https://www.mysql.com/" TargetMode="External"/><Relationship Id="rId1" Type="http://schemas.openxmlformats.org/officeDocument/2006/relationships/hyperlink" Target="https://www.draw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02298"/>
            <a:ext cx="8380469" cy="2541431"/>
          </a:xfrm>
        </p:spPr>
        <p:txBody>
          <a:bodyPr/>
          <a:lstStyle/>
          <a:p>
            <a:r>
              <a:rPr lang="en-US" cap="none" dirty="0"/>
              <a:t>Organized Access to Historical Data</a:t>
            </a:r>
            <a:endParaRPr lang="en-US" cap="none" dirty="0"/>
          </a:p>
        </p:txBody>
      </p:sp>
      <p:sp>
        <p:nvSpPr>
          <p:cNvPr id="6" name="TextBox 5"/>
          <p:cNvSpPr txBox="1"/>
          <p:nvPr/>
        </p:nvSpPr>
        <p:spPr>
          <a:xfrm>
            <a:off x="9467557" y="3620278"/>
            <a:ext cx="219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 Phan Minh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a1697735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987" y="274355"/>
            <a:ext cx="9603275" cy="555639"/>
          </a:xfrm>
        </p:spPr>
        <p:txBody>
          <a:bodyPr/>
          <a:lstStyle/>
          <a:p>
            <a:r>
              <a:rPr lang="en-US" cap="none" dirty="0"/>
              <a:t>Application source code structure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55" y="1016635"/>
            <a:ext cx="3900170" cy="477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85" y="1016635"/>
            <a:ext cx="3858895" cy="477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220210" y="1262380"/>
            <a:ext cx="944880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31030" y="1408430"/>
            <a:ext cx="77343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221355" y="4119880"/>
            <a:ext cx="198310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11335" y="1222375"/>
            <a:ext cx="65786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003665" y="3441700"/>
            <a:ext cx="101219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Future works</a:t>
            </a:r>
            <a:endParaRPr lang="en-US" cap="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1295326" y="1167618"/>
            <a:ext cx="5668182" cy="2883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Improve the schema to be able to work with large data</a:t>
            </a:r>
            <a:endParaRPr lang="en-US" dirty="0">
              <a:latin typeface="Gill Sans MT (Body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Restructure the framework =&gt; use </a:t>
            </a:r>
            <a:r>
              <a:rPr lang="en-US" altLang="zh-CN" dirty="0" err="1"/>
              <a:t>Laravel</a:t>
            </a:r>
            <a:r>
              <a:rPr lang="en-US" altLang="zh-CN" dirty="0"/>
              <a:t> PHP framework</a:t>
            </a:r>
            <a:r>
              <a:rPr lang="en-US" altLang="zh-CN" dirty="0">
                <a:latin typeface="Gill Sans MT (Body)"/>
              </a:rPr>
              <a:t>.</a:t>
            </a:r>
            <a:endParaRPr lang="en-US" altLang="en-US" dirty="0">
              <a:latin typeface="Gill Sans MT (Body)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Replace SOAP by Restful APIs web services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Apply unit test for web services.</a:t>
            </a:r>
            <a:endParaRPr lang="en-US" dirty="0">
              <a:latin typeface="Gill Sans MT (Body)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263" y="2089090"/>
            <a:ext cx="2447410" cy="1049235"/>
          </a:xfrm>
        </p:spPr>
        <p:txBody>
          <a:bodyPr/>
          <a:lstStyle/>
          <a:p>
            <a:r>
              <a:rPr lang="en-US" cap="none" dirty="0"/>
              <a:t>Thank you!</a:t>
            </a:r>
            <a:endParaRPr lang="en-US" cap="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1167987" y="3193365"/>
            <a:ext cx="7399238" cy="2883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References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Gill Sans MT (Body)"/>
              </a:rPr>
              <a:t>Drawio</a:t>
            </a:r>
            <a:r>
              <a:rPr lang="en-US" altLang="zh-CN" dirty="0">
                <a:latin typeface="Gill Sans MT (Body)"/>
              </a:rPr>
              <a:t> - </a:t>
            </a:r>
            <a:r>
              <a:rPr lang="en-US" altLang="zh-CN" dirty="0">
                <a:latin typeface="Gill Sans MT (Body)"/>
                <a:hlinkClick r:id="rId1"/>
              </a:rPr>
              <a:t>https://www.draw.io/</a:t>
            </a:r>
            <a:endParaRPr lang="en-US" altLang="zh-CN" dirty="0">
              <a:latin typeface="Gill Sans MT (Body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Gill Sans MT (Body)"/>
              </a:rPr>
              <a:t>MySQL - </a:t>
            </a:r>
            <a:r>
              <a:rPr lang="en-US" altLang="zh-CN" dirty="0">
                <a:latin typeface="Gill Sans MT (Body)"/>
                <a:hlinkClick r:id="rId2"/>
              </a:rPr>
              <a:t>https://www.mysql.com/</a:t>
            </a:r>
            <a:endParaRPr lang="en-US" dirty="0">
              <a:latin typeface="Gill Sans MT (Body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Gill Sans MT (Body)"/>
              </a:rPr>
              <a:t>JAX-WS  - </a:t>
            </a:r>
            <a:r>
              <a:rPr lang="en-US" altLang="zh-CN" dirty="0">
                <a:latin typeface="Gill Sans MT (Body)"/>
                <a:hlinkClick r:id="rId3"/>
              </a:rPr>
              <a:t>http://docs.oracle.com/javaee/6/tutorial/doc/gijti.html</a:t>
            </a:r>
            <a:endParaRPr lang="en-US" dirty="0">
              <a:latin typeface="Gill Sans MT (Body)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Background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27" y="1154086"/>
            <a:ext cx="5160595" cy="1068609"/>
          </a:xfrm>
        </p:spPr>
        <p:txBody>
          <a:bodyPr/>
          <a:lstStyle/>
          <a:p>
            <a:r>
              <a:rPr lang="en-US" dirty="0"/>
              <a:t>Two separate systems with two databases</a:t>
            </a:r>
            <a:endParaRPr lang="en-US" dirty="0"/>
          </a:p>
          <a:p>
            <a:r>
              <a:rPr lang="en-US" dirty="0"/>
              <a:t>One user might create events in both systems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1295327" y="2076022"/>
            <a:ext cx="5372760" cy="484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=&gt; </a:t>
            </a:r>
            <a:r>
              <a:rPr lang="en-US" altLang="en-US" dirty="0">
                <a:latin typeface="Gill Sans MT (Body)" charset="0"/>
                <a:ea typeface="Gill Sans MT (Body)" charset="0"/>
              </a:rPr>
              <a:t>Difficult to keep track of students’ events</a:t>
            </a:r>
            <a:r>
              <a:rPr lang="en-US" dirty="0">
                <a:latin typeface="Gill Sans MT (Body)" charset="0"/>
                <a:ea typeface="Gill Sans MT (Body)" charset="0"/>
              </a:rPr>
              <a:t> </a:t>
            </a:r>
            <a:endParaRPr lang="en-US" dirty="0">
              <a:latin typeface="Gill Sans MT (Body)" charset="0"/>
              <a:ea typeface="Gill Sans MT (Body)" charset="0"/>
            </a:endParaRPr>
          </a:p>
          <a:p>
            <a:endParaRPr lang="en-US" dirty="0">
              <a:latin typeface="Gill Sans MT (Body)" charset="0"/>
              <a:ea typeface="Gill Sans MT (Body)" charset="0"/>
            </a:endParaRPr>
          </a:p>
          <a:p>
            <a:endParaRPr lang="en-US" dirty="0">
              <a:latin typeface="Gill Sans MT (Body)" charset="0"/>
              <a:ea typeface="Gill Sans MT (Body)" charset="0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22" y="1040683"/>
            <a:ext cx="4981112" cy="453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967" y="1175977"/>
            <a:ext cx="4854479" cy="4114480"/>
          </a:xfrm>
        </p:spPr>
        <p:txBody>
          <a:bodyPr/>
          <a:lstStyle/>
          <a:p>
            <a:r>
              <a:rPr lang="en-US" altLang="en-US" dirty="0">
                <a:latin typeface="Gill Sans MT (Body)"/>
                <a:ea typeface="SimSun" panose="02010600030101010101" pitchFamily="2" charset="-122"/>
              </a:rPr>
              <a:t>Answer critical questions</a:t>
            </a:r>
            <a:endParaRPr lang="en-US" dirty="0">
              <a:latin typeface="Gill Sans MT (Body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ill Sans MT (Body)"/>
                <a:ea typeface="SimSun" panose="02010600030101010101" pitchFamily="2" charset="-122"/>
              </a:rPr>
              <a:t>Who have the marks of MSE course more than 70?</a:t>
            </a:r>
            <a:endParaRPr lang="en-US" dirty="0">
              <a:latin typeface="Gill Sans MT (Body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ill Sans MT (Body)"/>
                <a:ea typeface="SimSun" panose="02010600030101010101" pitchFamily="2" charset="-122"/>
              </a:rPr>
              <a:t>Who made the earliest submission of the assignment 1 of Advanced Algorithm course?</a:t>
            </a:r>
            <a:endParaRPr lang="en-US" altLang="en-US" dirty="0">
              <a:latin typeface="Gill Sans MT (Body)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ill Sans MT (Body)"/>
                <a:ea typeface="SimSun" panose="02010600030101010101" pitchFamily="2" charset="-122"/>
              </a:rPr>
              <a:t>Do students hand in the first assignment on time or late?</a:t>
            </a:r>
            <a:endParaRPr lang="en-US" altLang="zh-CN" dirty="0">
              <a:latin typeface="Gill Sans MT (Body)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6279304" y="1047326"/>
            <a:ext cx="4665360" cy="4243131"/>
            <a:chOff x="4659313" y="1196752"/>
            <a:chExt cx="4357687" cy="40322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313" y="1196752"/>
              <a:ext cx="4357687" cy="403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椭圆 5"/>
            <p:cNvSpPr/>
            <p:nvPr/>
          </p:nvSpPr>
          <p:spPr>
            <a:xfrm>
              <a:off x="5795963" y="1198340"/>
              <a:ext cx="2089150" cy="2159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Motivation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27" y="1154086"/>
            <a:ext cx="5668182" cy="534037"/>
          </a:xfrm>
        </p:spPr>
        <p:txBody>
          <a:bodyPr/>
          <a:lstStyle/>
          <a:p>
            <a:r>
              <a:rPr lang="en-US" altLang="en-US" dirty="0">
                <a:latin typeface="Gill Sans MT (Body)"/>
                <a:ea typeface="SimSun" panose="02010600030101010101" pitchFamily="2" charset="-122"/>
              </a:rPr>
              <a:t>Why is answering critical questions important?</a:t>
            </a:r>
            <a:endParaRPr lang="en-US" dirty="0">
              <a:latin typeface="Gill Sans MT (Body)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1295327" y="1688122"/>
            <a:ext cx="5668182" cy="2601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Gill Sans MT (Body)"/>
              </a:rPr>
              <a:t>To systematically withdraw student behavior patterns.</a:t>
            </a:r>
            <a:endParaRPr lang="en-US" dirty="0">
              <a:latin typeface="Gill Sans MT (Body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Gill Sans MT (Body)"/>
              </a:rPr>
              <a:t>Identify students who are at the risk of failing a course.</a:t>
            </a:r>
            <a:endParaRPr lang="en-US" altLang="en-US" dirty="0">
              <a:latin typeface="Gill Sans MT (Body)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Gill Sans MT (Body)"/>
              </a:rPr>
              <a:t>Know the frequency and time distribution of students' accesses to courses or resources</a:t>
            </a:r>
            <a:endParaRPr lang="en-US" dirty="0">
              <a:latin typeface="Gill Sans MT (Body)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295326" y="4289685"/>
            <a:ext cx="5851061" cy="87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Gill Sans MT (Body)"/>
                <a:ea typeface="SimSun" panose="02010600030101010101" pitchFamily="2" charset="-122"/>
              </a:rPr>
              <a:t>The goal =&gt; improve teaching practice and identify better ways to evaluate student work.</a:t>
            </a:r>
            <a:endParaRPr lang="en-US" dirty="0">
              <a:latin typeface="Gill Sans MT (Body)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System Overview</a:t>
            </a:r>
            <a:endParaRPr lang="en-US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90" y="1182910"/>
            <a:ext cx="6054819" cy="4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987" y="274356"/>
            <a:ext cx="9603275" cy="682248"/>
          </a:xfrm>
        </p:spPr>
        <p:txBody>
          <a:bodyPr/>
          <a:lstStyle/>
          <a:p>
            <a:r>
              <a:rPr lang="en-US" cap="none" dirty="0" err="1"/>
              <a:t>StudentData</a:t>
            </a:r>
            <a:r>
              <a:rPr lang="en-US" cap="none" dirty="0"/>
              <a:t> 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967" y="1175977"/>
            <a:ext cx="5276510" cy="41144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ill Sans MT (Body)"/>
                <a:ea typeface="SimSun" panose="02010600030101010101" pitchFamily="2" charset="-122"/>
              </a:rPr>
              <a:t>Three-tier architecture</a:t>
            </a:r>
            <a:endParaRPr lang="en-US" dirty="0">
              <a:latin typeface="Gill Sans MT (Body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ill Sans MT (Body)"/>
                <a:ea typeface="SimSun" panose="02010600030101010101" pitchFamily="2" charset="-122"/>
              </a:rPr>
              <a:t>Presentation layer: PHP, Jasper Reports</a:t>
            </a:r>
            <a:endParaRPr lang="en-US" altLang="en-US" dirty="0">
              <a:latin typeface="Gill Sans MT (Body)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ill Sans MT (Body)"/>
                <a:ea typeface="SimSun" panose="02010600030101010101" pitchFamily="2" charset="-122"/>
              </a:rPr>
              <a:t>Business Logic layer: Web services(JAX-WS)</a:t>
            </a:r>
            <a:endParaRPr lang="en-US" altLang="en-US" dirty="0">
              <a:latin typeface="Gill Sans MT (Body)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Gill Sans MT (Body)"/>
                <a:ea typeface="SimSun" panose="02010600030101010101" pitchFamily="2" charset="-122"/>
              </a:rPr>
              <a:t>Data Access layer: Hibernate</a:t>
            </a:r>
            <a:endParaRPr lang="en-US" altLang="zh-CN" dirty="0">
              <a:latin typeface="Gill Sans MT (Body)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Gill Sans MT (Body)"/>
                <a:ea typeface="SimSun" panose="02010600030101010101" pitchFamily="2" charset="-122"/>
              </a:rPr>
              <a:t>Database: MySQL</a:t>
            </a:r>
            <a:endParaRPr lang="en-US" altLang="zh-CN" dirty="0">
              <a:latin typeface="Gill Sans MT (Body)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7" name="Content Placeholder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280" y="956603"/>
            <a:ext cx="5321108" cy="484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967" y="1175977"/>
            <a:ext cx="4854479" cy="41144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Gill Sans MT (Body)"/>
              </a:rPr>
              <a:t>Generate database script: </a:t>
            </a:r>
            <a:r>
              <a:rPr lang="en-US" altLang="zh-CN" dirty="0" err="1">
                <a:latin typeface="Gill Sans MT (Body)"/>
              </a:rPr>
              <a:t>StudentData_DatabaseCreate.sql</a:t>
            </a:r>
            <a:endParaRPr lang="en-US" dirty="0">
              <a:latin typeface="Gill Sans MT (Body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Gill Sans MT (Body)"/>
              </a:rPr>
              <a:t>Generate data script: </a:t>
            </a:r>
            <a:r>
              <a:rPr lang="en-US" altLang="zh-CN" dirty="0" err="1">
                <a:latin typeface="Gill Sans MT (Body)"/>
              </a:rPr>
              <a:t>StudentData_GenerateData.sql</a:t>
            </a:r>
            <a:endParaRPr lang="en-US" altLang="en-US" dirty="0">
              <a:latin typeface="Gill Sans MT (Body)"/>
              <a:ea typeface="SimSun" panose="02010600030101010101" pitchFamily="2" charset="-122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051" y="1015156"/>
            <a:ext cx="6350721" cy="477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importer tool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87" y="964085"/>
            <a:ext cx="4176464" cy="224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387" y="964085"/>
            <a:ext cx="4411149" cy="224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388" y="3573194"/>
            <a:ext cx="4411149" cy="23703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Right 5"/>
          <p:cNvSpPr/>
          <p:nvPr/>
        </p:nvSpPr>
        <p:spPr>
          <a:xfrm>
            <a:off x="5344451" y="1828800"/>
            <a:ext cx="1261936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8651631" y="3207434"/>
            <a:ext cx="351692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importer tool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53" y="980111"/>
            <a:ext cx="4666098" cy="505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14" y="3367314"/>
            <a:ext cx="5451474" cy="267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13" y="943668"/>
            <a:ext cx="5451475" cy="217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rrow: Down 2"/>
          <p:cNvSpPr/>
          <p:nvPr/>
        </p:nvSpPr>
        <p:spPr>
          <a:xfrm>
            <a:off x="8519886" y="3120571"/>
            <a:ext cx="275771" cy="246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1484</Words>
  <Application>WPS Presentation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Average</vt:lpstr>
      <vt:lpstr>Gill Sans MT (Body)</vt:lpstr>
      <vt:lpstr>Gill Sans MT</vt:lpstr>
      <vt:lpstr>Microsoft YaHei</vt:lpstr>
      <vt:lpstr>Calibri</vt:lpstr>
      <vt:lpstr>Vijaya</vt:lpstr>
      <vt:lpstr>等线</vt:lpstr>
      <vt:lpstr>Gill Sans MT (Body)</vt:lpstr>
      <vt:lpstr>Gallery</vt:lpstr>
      <vt:lpstr>Organized Access to Historical Data</vt:lpstr>
      <vt:lpstr>Background</vt:lpstr>
      <vt:lpstr>Motivation</vt:lpstr>
      <vt:lpstr>Motivation</vt:lpstr>
      <vt:lpstr>System Overview</vt:lpstr>
      <vt:lpstr>StudentData Application Architecture</vt:lpstr>
      <vt:lpstr>Database design</vt:lpstr>
      <vt:lpstr>Data importer tool</vt:lpstr>
      <vt:lpstr>Data importer tool</vt:lpstr>
      <vt:lpstr>Application source code structure</vt:lpstr>
      <vt:lpstr>Future works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Zeqi Fu</dc:creator>
  <cp:lastModifiedBy>HP</cp:lastModifiedBy>
  <cp:revision>43</cp:revision>
  <dcterms:created xsi:type="dcterms:W3CDTF">2017-06-05T07:10:00Z</dcterms:created>
  <dcterms:modified xsi:type="dcterms:W3CDTF">2017-06-07T13:51:59Z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