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67" autoAdjust="0"/>
    <p:restoredTop sz="99814" autoAdjust="0"/>
  </p:normalViewPr>
  <p:slideViewPr>
    <p:cSldViewPr>
      <p:cViewPr varScale="1">
        <p:scale>
          <a:sx n="16" d="100"/>
          <a:sy n="16" d="100"/>
        </p:scale>
        <p:origin x="420" y="138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13/10/2017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13/10/2017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2"/>
          <p:cNvSpPr/>
          <p:nvPr/>
        </p:nvSpPr>
        <p:spPr>
          <a:xfrm>
            <a:off x="11680801" y="24009002"/>
            <a:ext cx="18043009" cy="496921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10"/>
          <p:cNvSpPr/>
          <p:nvPr/>
        </p:nvSpPr>
        <p:spPr>
          <a:xfrm>
            <a:off x="29994002" y="21240295"/>
            <a:ext cx="12506104" cy="4693271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4"/>
            <a:ext cx="11273568" cy="5928550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5709" y="21093837"/>
            <a:ext cx="11119651" cy="7869305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859082" y="4850534"/>
            <a:ext cx="12518053" cy="10549914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8357"/>
              <a:gd name="connsiteX1" fmla="*/ 1375159 w 12407105"/>
              <a:gd name="connsiteY1" fmla="*/ 0 h 8238357"/>
              <a:gd name="connsiteX2" fmla="*/ 11029775 w 12407105"/>
              <a:gd name="connsiteY2" fmla="*/ 0 h 8238357"/>
              <a:gd name="connsiteX3" fmla="*/ 12395155 w 12407105"/>
              <a:gd name="connsiteY3" fmla="*/ 1365380 h 8238357"/>
              <a:gd name="connsiteX4" fmla="*/ 12395155 w 12407105"/>
              <a:gd name="connsiteY4" fmla="*/ 6826739 h 8238357"/>
              <a:gd name="connsiteX5" fmla="*/ 11029775 w 12407105"/>
              <a:gd name="connsiteY5" fmla="*/ 8192119 h 8238357"/>
              <a:gd name="connsiteX6" fmla="*/ 983273 w 12407105"/>
              <a:gd name="connsiteY6" fmla="*/ 8235662 h 8238357"/>
              <a:gd name="connsiteX7" fmla="*/ 9779 w 12407105"/>
              <a:gd name="connsiteY7" fmla="*/ 6826739 h 8238357"/>
              <a:gd name="connsiteX8" fmla="*/ 9779 w 12407105"/>
              <a:gd name="connsiteY8" fmla="*/ 1365380 h 8238357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17137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21285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0831"/>
              <a:gd name="connsiteY0" fmla="*/ 1365380 h 8235662"/>
              <a:gd name="connsiteX1" fmla="*/ 1375159 w 12400831"/>
              <a:gd name="connsiteY1" fmla="*/ 0 h 8235662"/>
              <a:gd name="connsiteX2" fmla="*/ 11029775 w 12400831"/>
              <a:gd name="connsiteY2" fmla="*/ 0 h 8235662"/>
              <a:gd name="connsiteX3" fmla="*/ 12395155 w 12400831"/>
              <a:gd name="connsiteY3" fmla="*/ 1365380 h 8235662"/>
              <a:gd name="connsiteX4" fmla="*/ 12395155 w 12400831"/>
              <a:gd name="connsiteY4" fmla="*/ 6826739 h 8235662"/>
              <a:gd name="connsiteX5" fmla="*/ 10993558 w 12400831"/>
              <a:gd name="connsiteY5" fmla="*/ 8212859 h 8235662"/>
              <a:gd name="connsiteX6" fmla="*/ 983273 w 12400831"/>
              <a:gd name="connsiteY6" fmla="*/ 8235662 h 8235662"/>
              <a:gd name="connsiteX7" fmla="*/ 9779 w 12400831"/>
              <a:gd name="connsiteY7" fmla="*/ 6826739 h 8235662"/>
              <a:gd name="connsiteX8" fmla="*/ 9779 w 12400831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15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293830" y="8248513"/>
                  <a:pt x="12255912" y="8192119"/>
                  <a:pt x="10993558" y="8212859"/>
                </a:cubicBezTo>
                <a:lnTo>
                  <a:pt x="983273" y="8235662"/>
                </a:lnTo>
                <a:cubicBezTo>
                  <a:pt x="48109" y="8235662"/>
                  <a:pt x="96865" y="8231897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636" y="11491587"/>
            <a:ext cx="11131929" cy="8830596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582436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556531"/>
                  <a:pt x="9846910" y="7582436"/>
                </a:cubicBezTo>
                <a:cubicBezTo>
                  <a:pt x="9631228" y="7584106"/>
                  <a:pt x="9415546" y="7601376"/>
                  <a:pt x="9199864" y="7603046"/>
                </a:cubicBezTo>
                <a:lnTo>
                  <a:pt x="725649" y="7619460"/>
                </a:lnTo>
                <a:cubicBezTo>
                  <a:pt x="36307" y="7541456"/>
                  <a:pt x="17735" y="7598754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543437" y="4850534"/>
            <a:ext cx="18146016" cy="19060441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346646"/>
            <a:ext cx="12518172" cy="2631574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7212" y="4094648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10878" y="4120437"/>
            <a:ext cx="748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Zeyu Lin, Minh Tam 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Fu (zeyu.lin, </a:t>
            </a:r>
            <a:r>
              <a:rPr lang="en-US" altLang="zh-CN" sz="3200" dirty="0" err="1">
                <a:solidFill>
                  <a:schemeClr val="bg1"/>
                </a:solidFill>
              </a:rPr>
              <a:t>minhtam.phan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dirty="0" err="1">
                <a:solidFill>
                  <a:schemeClr val="bg1"/>
                </a:solidFill>
              </a:rPr>
              <a:t>zeqi.fu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Claudia Szabo,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43714385" y="5110199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schema is built based on two data sources (</a:t>
            </a:r>
            <a:r>
              <a:rPr lang="en-US" sz="3200" dirty="0" err="1"/>
              <a:t>Moodle</a:t>
            </a:r>
            <a:r>
              <a:rPr lang="en-US" sz="3200" dirty="0"/>
              <a:t> Forum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displays and analyzes data by charts and tables.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is designed in a decoupled way. It adopts two-tier model, which separates the front-end and the back-end.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490" y="5723116"/>
            <a:ext cx="9875298" cy="447877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7268DB-F52B-4228-A14F-253306C33498}"/>
              </a:ext>
            </a:extLst>
          </p:cNvPr>
          <p:cNvSpPr txBox="1"/>
          <p:nvPr/>
        </p:nvSpPr>
        <p:spPr>
          <a:xfrm>
            <a:off x="31184598" y="10643988"/>
            <a:ext cx="103388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is 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database can be flexibly applied for newly added data sources such as Canvas.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21601204"/>
            <a:ext cx="4950360" cy="70296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CE6854B-2C28-45DF-90F8-367CA667E897}"/>
              </a:ext>
            </a:extLst>
          </p:cNvPr>
          <p:cNvSpPr txBox="1"/>
          <p:nvPr/>
        </p:nvSpPr>
        <p:spPr>
          <a:xfrm>
            <a:off x="43646377" y="23975060"/>
            <a:ext cx="11719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makes the data intuitive.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Charts are configurable, which allows user to manipulate and further explore data.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9BBC3E-E42A-4C5E-920A-A9E22A559A8D}"/>
              </a:ext>
            </a:extLst>
          </p:cNvPr>
          <p:cNvSpPr txBox="1"/>
          <p:nvPr/>
        </p:nvSpPr>
        <p:spPr>
          <a:xfrm>
            <a:off x="34809132" y="22153006"/>
            <a:ext cx="7525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Modify the schema to work with new data sources (Canvas).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Add new data sources (e.g. student GPA) for further cross data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3287" y="22057190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B8CF5F7-7340-4E24-8644-D8C68E8EAD91}"/>
              </a:ext>
            </a:extLst>
          </p:cNvPr>
          <p:cNvSpPr txBox="1"/>
          <p:nvPr/>
        </p:nvSpPr>
        <p:spPr>
          <a:xfrm>
            <a:off x="30461915" y="27183815"/>
            <a:ext cx="12038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516281" y="5272564"/>
            <a:ext cx="109914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school of computer science has collected a large amount of student data over the years in a number of different sources. This project has assisted to present those collected data in neatly visualized forms for better and easier decision making.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793487" y="11786319"/>
            <a:ext cx="1010699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provide a flexible database schema linking two data sources (Moodle forum and </a:t>
            </a:r>
            <a:r>
              <a:rPr lang="en-US" sz="3200" dirty="0" err="1"/>
              <a:t>WebSubmission</a:t>
            </a:r>
            <a:r>
              <a:rPr lang="en-US" sz="3200" dirty="0"/>
              <a:t> system).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import data from file-based sources into the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visualize data by charts and make them configurable to allow users to manipulate and interact with data. Configuration options include: change presentation order, set start day and end day, set threshold, set activity, set course, year, semester and assignment.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analyze the relationship between the amount of students’ activities and academic performances.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altLang="zh-CN" sz="3200" dirty="0"/>
              <a:t>To assist the staff to query, aggregate and export data with functionalities such as copying data to clipboard; printing and exporting data to Excel, CSV, PDF.</a:t>
            </a:r>
            <a:endParaRPr lang="zh-CN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43995251" y="12294200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by using charts, which make the data intuitive and easy to read.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user to choose course, year, semester, assignment.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data of individual student as well as the whole class.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the amount of different events in a given period as well as the amount of specific event of each day.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cross data analysis: allow user to explore the relationship between the amount of students' activities and academic performances.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5157" y="21602764"/>
            <a:ext cx="3043833" cy="7216362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16281092" y="4094648"/>
            <a:ext cx="9793088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195072" y="10783973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30482" y="10745118"/>
            <a:ext cx="643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136096" y="20466198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75745" y="20458647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6964803" y="23697377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426270" y="4120436"/>
            <a:ext cx="11665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03843" y="23675559"/>
            <a:ext cx="6816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ata </a:t>
            </a:r>
            <a:r>
              <a:rPr lang="en-US" sz="6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query 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639957" y="4087966"/>
            <a:ext cx="6219549" cy="1125529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2964565" y="2605091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587414" y="4120382"/>
            <a:ext cx="6168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Data</a:t>
            </a:r>
            <a:r>
              <a:rPr lang="zh-CN" alt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importer</a:t>
            </a:r>
            <a:r>
              <a:rPr lang="zh-CN" altLang="en-US" sz="6000" dirty="0">
                <a:solidFill>
                  <a:schemeClr val="bg1"/>
                </a:solidFill>
              </a:rPr>
              <a:t> </a:t>
            </a:r>
            <a:r>
              <a:rPr lang="en-US" altLang="zh-CN" sz="6000" dirty="0">
                <a:solidFill>
                  <a:schemeClr val="bg1"/>
                </a:solidFill>
              </a:rPr>
              <a:t>tool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710213" y="2094368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505721" y="20939702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16699" y="26006385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57817" y="6279293"/>
            <a:ext cx="8072494" cy="2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687501" y="6279294"/>
            <a:ext cx="80756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401353" y="6729560"/>
            <a:ext cx="1500198" cy="266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TextBox 64"/>
          <p:cNvSpPr txBox="1"/>
          <p:nvPr/>
        </p:nvSpPr>
        <p:spPr>
          <a:xfrm>
            <a:off x="21259005" y="5350600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Activities of individual student</a:t>
            </a:r>
            <a:endParaRPr lang="zh-CN" altLang="en-US" sz="4000" dirty="0"/>
          </a:p>
        </p:txBody>
      </p:sp>
      <p:sp>
        <p:nvSpPr>
          <p:cNvPr id="68" name="矩形标注 67"/>
          <p:cNvSpPr/>
          <p:nvPr/>
        </p:nvSpPr>
        <p:spPr>
          <a:xfrm rot="10800000">
            <a:off x="13400825" y="8993938"/>
            <a:ext cx="2428892" cy="35719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3686577" y="89510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Automatically 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0" name="矩形标注 69"/>
          <p:cNvSpPr/>
          <p:nvPr/>
        </p:nvSpPr>
        <p:spPr>
          <a:xfrm>
            <a:off x="14186643" y="5723116"/>
            <a:ext cx="5286412" cy="48474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4329519" y="5736308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Choose course, year, semester, assignment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5" name="矩形标注 74"/>
          <p:cNvSpPr/>
          <p:nvPr/>
        </p:nvSpPr>
        <p:spPr>
          <a:xfrm rot="16200000" flipV="1">
            <a:off x="28438524" y="5886385"/>
            <a:ext cx="1143008" cy="92869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28474243" y="5850666"/>
            <a:ext cx="121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Alphabetical, descending, ascending order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矩形标注 76"/>
          <p:cNvSpPr/>
          <p:nvPr/>
        </p:nvSpPr>
        <p:spPr>
          <a:xfrm rot="16200000" flipV="1">
            <a:off x="28617119" y="7850930"/>
            <a:ext cx="500066" cy="150019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 rot="10800000" flipV="1">
            <a:off x="28117053" y="827955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Filter data by threshold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 rot="16200000" flipV="1">
            <a:off x="28259929" y="8422434"/>
            <a:ext cx="642942" cy="164307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 rot="10800000" flipV="1">
            <a:off x="27759863" y="8879579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Export data in CSV format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rot="10800000" flipV="1">
            <a:off x="18901551" y="8350996"/>
            <a:ext cx="478634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标注 87"/>
          <p:cNvSpPr/>
          <p:nvPr/>
        </p:nvSpPr>
        <p:spPr>
          <a:xfrm>
            <a:off x="18972989" y="7636616"/>
            <a:ext cx="2214578" cy="1000132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8972989" y="7565178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Clicking the bar will give details of activities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829189" y="11137078"/>
            <a:ext cx="585791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Box 90"/>
          <p:cNvSpPr txBox="1"/>
          <p:nvPr/>
        </p:nvSpPr>
        <p:spPr>
          <a:xfrm>
            <a:off x="18187171" y="9494004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Activities of the class</a:t>
            </a:r>
            <a:endParaRPr lang="zh-CN" altLang="en-US" sz="4000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829981" y="11137078"/>
            <a:ext cx="53578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3545021" y="11208516"/>
            <a:ext cx="607330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12829321" y="1056557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Amount of all activities</a:t>
            </a:r>
            <a:endParaRPr lang="zh-CN" alt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18544361" y="10565574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Breakdown of activities</a:t>
            </a:r>
            <a:endParaRPr lang="zh-CN" altLang="en-US" sz="2800" dirty="0"/>
          </a:p>
        </p:txBody>
      </p:sp>
      <p:sp>
        <p:nvSpPr>
          <p:cNvPr id="94" name="TextBox 92"/>
          <p:cNvSpPr txBox="1"/>
          <p:nvPr/>
        </p:nvSpPr>
        <p:spPr>
          <a:xfrm>
            <a:off x="24902343" y="10637012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7835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66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504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33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17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008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484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2677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Specific activity</a:t>
            </a:r>
            <a:endParaRPr lang="zh-CN" altLang="en-US" sz="2800" dirty="0"/>
          </a:p>
        </p:txBody>
      </p:sp>
      <p:cxnSp>
        <p:nvCxnSpPr>
          <p:cNvPr id="96" name="直接连接符 95"/>
          <p:cNvCxnSpPr/>
          <p:nvPr/>
        </p:nvCxnSpPr>
        <p:spPr>
          <a:xfrm rot="10800000" flipV="1">
            <a:off x="14543833" y="10065508"/>
            <a:ext cx="5857916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0115203" y="10351260"/>
            <a:ext cx="57229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20401749" y="10065508"/>
            <a:ext cx="5715040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标注 106"/>
          <p:cNvSpPr/>
          <p:nvPr/>
        </p:nvSpPr>
        <p:spPr>
          <a:xfrm rot="5400000" flipV="1">
            <a:off x="25938194" y="12815871"/>
            <a:ext cx="642942" cy="300039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 rot="10800000" flipV="1">
            <a:off x="24759467" y="13943984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Auto-complete, choose the activity for this chart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9" name="矩形标注 108"/>
          <p:cNvSpPr/>
          <p:nvPr/>
        </p:nvSpPr>
        <p:spPr>
          <a:xfrm rot="16200000" flipV="1">
            <a:off x="25902474" y="10065507"/>
            <a:ext cx="357191" cy="250033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 rot="10800000" flipV="1">
            <a:off x="24830905" y="1109147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The activity can be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258609" y="1463754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Submission pattern</a:t>
            </a:r>
            <a:endParaRPr lang="zh-CN" altLang="en-US" sz="4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757751" y="15923424"/>
            <a:ext cx="59293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" name="TextBox 111"/>
          <p:cNvSpPr txBox="1"/>
          <p:nvPr/>
        </p:nvSpPr>
        <p:spPr>
          <a:xfrm>
            <a:off x="17687105" y="1547164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When do students make first submissions?</a:t>
            </a:r>
            <a:endParaRPr lang="zh-CN" altLang="en-US" sz="2800" dirty="0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829981" y="15994862"/>
            <a:ext cx="550072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3973649" y="15994862"/>
            <a:ext cx="550072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4" name="直接连接符 113"/>
          <p:cNvCxnSpPr/>
          <p:nvPr/>
        </p:nvCxnSpPr>
        <p:spPr>
          <a:xfrm rot="10800000" flipV="1">
            <a:off x="13686577" y="15209044"/>
            <a:ext cx="6715172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>
            <a:off x="20187435" y="1542335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20401749" y="15209044"/>
            <a:ext cx="5929354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5259533" y="15494796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Individual student</a:t>
            </a:r>
            <a:endParaRPr lang="zh-CN" alt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2829321" y="15471642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class</a:t>
            </a:r>
            <a:endParaRPr lang="zh-CN" altLang="en-US" sz="2800" dirty="0"/>
          </a:p>
        </p:txBody>
      </p:sp>
      <p:sp>
        <p:nvSpPr>
          <p:cNvPr id="124" name="矩形标注 123"/>
          <p:cNvSpPr/>
          <p:nvPr/>
        </p:nvSpPr>
        <p:spPr>
          <a:xfrm rot="10800000" flipV="1">
            <a:off x="14543833" y="15637672"/>
            <a:ext cx="2714644" cy="57150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 rot="10800000" flipV="1">
            <a:off x="14543833" y="15566234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Annotate assignment  start, due day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2186380" y="19423886"/>
            <a:ext cx="764386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0901815" y="19638200"/>
            <a:ext cx="77867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" name="TextBox 125"/>
          <p:cNvSpPr txBox="1"/>
          <p:nvPr/>
        </p:nvSpPr>
        <p:spPr>
          <a:xfrm>
            <a:off x="20758939" y="19138135"/>
            <a:ext cx="900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Relationship between activities and academic performances</a:t>
            </a:r>
            <a:endParaRPr lang="zh-CN" altLang="en-US" sz="2800" dirty="0"/>
          </a:p>
        </p:txBody>
      </p:sp>
      <p:sp>
        <p:nvSpPr>
          <p:cNvPr id="127" name="矩形标注 126"/>
          <p:cNvSpPr/>
          <p:nvPr/>
        </p:nvSpPr>
        <p:spPr>
          <a:xfrm rot="16200000" flipV="1">
            <a:off x="26295383" y="20291024"/>
            <a:ext cx="357191" cy="285752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 rot="10800000" flipV="1">
            <a:off x="25045219" y="2149558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Automatically calculated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 rot="5400000" flipV="1">
            <a:off x="19294460" y="22010549"/>
            <a:ext cx="642942" cy="200026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 rot="10800000" flipV="1">
            <a:off x="18687238" y="22638596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Link users of two data sources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3" name="矩形标注 132"/>
          <p:cNvSpPr/>
          <p:nvPr/>
        </p:nvSpPr>
        <p:spPr>
          <a:xfrm flipV="1">
            <a:off x="17687105" y="20281142"/>
            <a:ext cx="3000396" cy="71438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 rot="10800000" flipV="1">
            <a:off x="17687105" y="20352580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Configurable, by Marking Scheme 10/ by 10% step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52DBB3-3478-4531-B2AA-87A9856F09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26044" y="24846536"/>
            <a:ext cx="8382000" cy="3990975"/>
          </a:xfrm>
          <a:prstGeom prst="rect">
            <a:avLst/>
          </a:prstGeom>
        </p:spPr>
      </p:pic>
      <p:sp>
        <p:nvSpPr>
          <p:cNvPr id="26" name="Right Brace 25">
            <a:extLst>
              <a:ext uri="{FF2B5EF4-FFF2-40B4-BE49-F238E27FC236}">
                <a16:creationId xmlns:a16="http://schemas.microsoft.com/office/drawing/2014/main" id="{B3566A16-03D5-43B6-9D15-AC4865EAC5F0}"/>
              </a:ext>
            </a:extLst>
          </p:cNvPr>
          <p:cNvSpPr/>
          <p:nvPr/>
        </p:nvSpPr>
        <p:spPr>
          <a:xfrm>
            <a:off x="18258609" y="24846535"/>
            <a:ext cx="224771" cy="27212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45A53-E2CE-4CA9-9E7D-FEC87BCB5FDF}"/>
              </a:ext>
            </a:extLst>
          </p:cNvPr>
          <p:cNvSpPr txBox="1"/>
          <p:nvPr/>
        </p:nvSpPr>
        <p:spPr>
          <a:xfrm>
            <a:off x="19469343" y="25970744"/>
            <a:ext cx="25152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Searching criteria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E8F3B-A137-4068-AC10-8C998882734E}"/>
              </a:ext>
            </a:extLst>
          </p:cNvPr>
          <p:cNvCxnSpPr>
            <a:cxnSpLocks/>
          </p:cNvCxnSpPr>
          <p:nvPr/>
        </p:nvCxnSpPr>
        <p:spPr>
          <a:xfrm>
            <a:off x="18483461" y="26197335"/>
            <a:ext cx="985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89AB2A4-C6C1-42D2-B264-74C2EE0F5E58}"/>
              </a:ext>
            </a:extLst>
          </p:cNvPr>
          <p:cNvSpPr txBox="1"/>
          <p:nvPr/>
        </p:nvSpPr>
        <p:spPr>
          <a:xfrm>
            <a:off x="23786422" y="25290734"/>
            <a:ext cx="33040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Copy result data to clipboard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A231199-9499-4C1C-9E08-C8682ACD8D3F}"/>
              </a:ext>
            </a:extLst>
          </p:cNvPr>
          <p:cNvSpPr txBox="1"/>
          <p:nvPr/>
        </p:nvSpPr>
        <p:spPr>
          <a:xfrm>
            <a:off x="23804278" y="25788871"/>
            <a:ext cx="3286235" cy="4060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Export result data to CSV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4C68349-A3D6-4BA0-B375-38C93B770723}"/>
              </a:ext>
            </a:extLst>
          </p:cNvPr>
          <p:cNvSpPr txBox="1"/>
          <p:nvPr/>
        </p:nvSpPr>
        <p:spPr>
          <a:xfrm>
            <a:off x="23804278" y="26298847"/>
            <a:ext cx="328623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Export result data to Excel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6D0CFF8-4487-410C-817E-D998B55F3810}"/>
              </a:ext>
            </a:extLst>
          </p:cNvPr>
          <p:cNvSpPr txBox="1"/>
          <p:nvPr/>
        </p:nvSpPr>
        <p:spPr>
          <a:xfrm>
            <a:off x="23778145" y="26834841"/>
            <a:ext cx="3312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Export result data to PDF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D1816C-F8ED-4577-9FE3-3240A137C233}"/>
              </a:ext>
            </a:extLst>
          </p:cNvPr>
          <p:cNvSpPr txBox="1"/>
          <p:nvPr/>
        </p:nvSpPr>
        <p:spPr>
          <a:xfrm>
            <a:off x="23789243" y="27366470"/>
            <a:ext cx="330127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Print result data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E48567A-65AF-41D2-BCB2-36734D581962}"/>
              </a:ext>
            </a:extLst>
          </p:cNvPr>
          <p:cNvCxnSpPr>
            <a:cxnSpLocks/>
          </p:cNvCxnSpPr>
          <p:nvPr/>
        </p:nvCxnSpPr>
        <p:spPr>
          <a:xfrm>
            <a:off x="20484827" y="28041896"/>
            <a:ext cx="97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4191CD7-3551-488F-95DC-F62B4825FD7C}"/>
              </a:ext>
            </a:extLst>
          </p:cNvPr>
          <p:cNvSpPr txBox="1"/>
          <p:nvPr/>
        </p:nvSpPr>
        <p:spPr>
          <a:xfrm>
            <a:off x="21454839" y="27883022"/>
            <a:ext cx="153121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Search data</a:t>
            </a:r>
          </a:p>
        </p:txBody>
      </p:sp>
      <p:sp>
        <p:nvSpPr>
          <p:cNvPr id="149" name="Right Brace 148">
            <a:extLst>
              <a:ext uri="{FF2B5EF4-FFF2-40B4-BE49-F238E27FC236}">
                <a16:creationId xmlns:a16="http://schemas.microsoft.com/office/drawing/2014/main" id="{6C0FE88A-6777-44D6-8907-A57ABBD95A91}"/>
              </a:ext>
            </a:extLst>
          </p:cNvPr>
          <p:cNvSpPr/>
          <p:nvPr/>
        </p:nvSpPr>
        <p:spPr>
          <a:xfrm rot="16200000" flipV="1">
            <a:off x="13626892" y="26724462"/>
            <a:ext cx="273539" cy="2149496"/>
          </a:xfrm>
          <a:prstGeom prst="rightBrace">
            <a:avLst>
              <a:gd name="adj1" fmla="val 8333"/>
              <a:gd name="adj2" fmla="val 49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1B994C7E-583F-4116-880B-21F048CBF254}"/>
              </a:ext>
            </a:extLst>
          </p:cNvPr>
          <p:cNvSpPr/>
          <p:nvPr/>
        </p:nvSpPr>
        <p:spPr>
          <a:xfrm rot="10800000">
            <a:off x="23346098" y="25275876"/>
            <a:ext cx="285752" cy="2460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3B24D2C9-EF21-4E5C-A658-C1E941CA1571}"/>
              </a:ext>
            </a:extLst>
          </p:cNvPr>
          <p:cNvCxnSpPr>
            <a:cxnSpLocks/>
            <a:stCxn id="149" idx="1"/>
          </p:cNvCxnSpPr>
          <p:nvPr/>
        </p:nvCxnSpPr>
        <p:spPr>
          <a:xfrm rot="5400000" flipH="1" flipV="1">
            <a:off x="18013788" y="22368313"/>
            <a:ext cx="1051654" cy="9536602"/>
          </a:xfrm>
          <a:prstGeom prst="bentConnector4">
            <a:avLst>
              <a:gd name="adj1" fmla="val -1812"/>
              <a:gd name="adj2" fmla="val 50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32DEC14-D36E-4018-915F-8470B2073B09}"/>
              </a:ext>
            </a:extLst>
          </p:cNvPr>
          <p:cNvCxnSpPr>
            <a:cxnSpLocks/>
          </p:cNvCxnSpPr>
          <p:nvPr/>
        </p:nvCxnSpPr>
        <p:spPr>
          <a:xfrm>
            <a:off x="20465777" y="28617960"/>
            <a:ext cx="97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2BF7658-EE90-4D66-968C-BBA1A71950EF}"/>
              </a:ext>
            </a:extLst>
          </p:cNvPr>
          <p:cNvSpPr txBox="1"/>
          <p:nvPr/>
        </p:nvSpPr>
        <p:spPr>
          <a:xfrm>
            <a:off x="21435789" y="28459086"/>
            <a:ext cx="153121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Result data</a:t>
            </a:r>
          </a:p>
        </p:txBody>
      </p:sp>
      <p:sp>
        <p:nvSpPr>
          <p:cNvPr id="183" name="Rounded Rectangle 10">
            <a:extLst>
              <a:ext uri="{FF2B5EF4-FFF2-40B4-BE49-F238E27FC236}">
                <a16:creationId xmlns:a16="http://schemas.microsoft.com/office/drawing/2014/main" id="{34D9B95D-52A4-466F-8BFF-04A0E59D87D1}"/>
              </a:ext>
            </a:extLst>
          </p:cNvPr>
          <p:cNvSpPr/>
          <p:nvPr/>
        </p:nvSpPr>
        <p:spPr>
          <a:xfrm>
            <a:off x="30026444" y="16055384"/>
            <a:ext cx="12506104" cy="4693271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62">
            <a:extLst>
              <a:ext uri="{FF2B5EF4-FFF2-40B4-BE49-F238E27FC236}">
                <a16:creationId xmlns:a16="http://schemas.microsoft.com/office/drawing/2014/main" id="{80886D98-C603-4C9C-875F-D796545DB937}"/>
              </a:ext>
            </a:extLst>
          </p:cNvPr>
          <p:cNvSpPr/>
          <p:nvPr/>
        </p:nvSpPr>
        <p:spPr>
          <a:xfrm>
            <a:off x="32354204" y="1556221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ED2D755-3E12-46DE-929D-5A8538747438}"/>
              </a:ext>
            </a:extLst>
          </p:cNvPr>
          <p:cNvSpPr txBox="1"/>
          <p:nvPr/>
        </p:nvSpPr>
        <p:spPr>
          <a:xfrm>
            <a:off x="32137703" y="15488878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B300A-7F1F-4A44-84AB-3996056364D7}"/>
              </a:ext>
            </a:extLst>
          </p:cNvPr>
          <p:cNvSpPr txBox="1"/>
          <p:nvPr/>
        </p:nvSpPr>
        <p:spPr>
          <a:xfrm>
            <a:off x="31152155" y="17059170"/>
            <a:ext cx="99666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Analyze complicated data in visualized forms.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Query, aggregate, extract and export data in several formats such as excel, pdf, csv or printing.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Combine data of several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data of many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10EE349-67F9-4313-89A6-54335AB52C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3524" y="7471132"/>
            <a:ext cx="10552921" cy="27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744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Georgia</vt:lpstr>
      <vt:lpstr>Wingdings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TonyPhan</cp:lastModifiedBy>
  <cp:revision>153</cp:revision>
  <dcterms:created xsi:type="dcterms:W3CDTF">2014-07-07T01:14:05Z</dcterms:created>
  <dcterms:modified xsi:type="dcterms:W3CDTF">2017-10-13T12:54:30Z</dcterms:modified>
</cp:coreProperties>
</file>