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2803763" cy="30275213"/>
  <p:notesSz cx="6858000" cy="9144000"/>
  <p:defaultTextStyle>
    <a:defPPr>
      <a:defRPr lang="en-US"/>
    </a:defPPr>
    <a:lvl1pPr marL="0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50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5A9C"/>
    <a:srgbClr val="808285"/>
    <a:srgbClr val="0060A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>
    <p:restoredLeft sz="10767" autoAdjust="0"/>
    <p:restoredTop sz="99814" autoAdjust="0"/>
  </p:normalViewPr>
  <p:slideViewPr>
    <p:cSldViewPr>
      <p:cViewPr>
        <p:scale>
          <a:sx n="66" d="100"/>
          <a:sy n="66" d="100"/>
        </p:scale>
        <p:origin x="10080" y="4692"/>
      </p:cViewPr>
      <p:guideLst>
        <p:guide orient="horz" pos="4050"/>
        <p:guide pos="3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259" y="-75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pPr/>
              <a:t>15/10/2017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02927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pPr/>
              <a:t>15/10/2017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1223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8608" y="28466343"/>
            <a:ext cx="13554526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2" y="28466343"/>
            <a:ext cx="9987544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r">
              <a:defRPr sz="50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078" y="-48426"/>
            <a:ext cx="42937916" cy="3037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4175669" rtl="0" eaLnBrk="1" latinLnBrk="0" hangingPunct="1">
        <a:spcBef>
          <a:spcPct val="0"/>
        </a:spcBef>
        <a:buNone/>
        <a:defRPr sz="164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1565876" indent="-1565876" algn="l" defTabSz="4175669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392731" indent="-1304896" algn="l" defTabSz="4175669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219586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7307421" indent="-1043917" algn="l" defTabSz="4175669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395255" indent="-1043917" algn="l" defTabSz="4175669" rtl="0" eaLnBrk="1" latinLnBrk="0" hangingPunct="1">
        <a:spcBef>
          <a:spcPct val="20000"/>
        </a:spcBef>
        <a:buFont typeface="Arial" pitchFamily="34" charset="0"/>
        <a:buChar char="»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1483090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925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59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94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5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504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3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7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008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4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77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10"/>
          <p:cNvSpPr/>
          <p:nvPr/>
        </p:nvSpPr>
        <p:spPr>
          <a:xfrm>
            <a:off x="29994002" y="19266030"/>
            <a:ext cx="12506104" cy="6515610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848153" y="0"/>
            <a:ext cx="35355928" cy="3616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8533" y="885775"/>
            <a:ext cx="2851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aseline="30000" dirty="0">
                <a:solidFill>
                  <a:schemeClr val="bg1"/>
                </a:solidFill>
                <a:latin typeface="Georgia"/>
                <a:cs typeface="Georgia"/>
              </a:rPr>
              <a:t>Organised Access to Historical Student Data </a:t>
            </a:r>
            <a:endParaRPr lang="en-GB" sz="80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216" y="4637024"/>
            <a:ext cx="11273568" cy="5928550"/>
          </a:xfrm>
          <a:custGeom>
            <a:avLst/>
            <a:gdLst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5"/>
              <a:gd name="connsiteY0" fmla="*/ 1849216 h 15985776"/>
              <a:gd name="connsiteX1" fmla="*/ 1849216 w 11095075"/>
              <a:gd name="connsiteY1" fmla="*/ 0 h 15985776"/>
              <a:gd name="connsiteX2" fmla="*/ 9245858 w 11095075"/>
              <a:gd name="connsiteY2" fmla="*/ 0 h 15985776"/>
              <a:gd name="connsiteX3" fmla="*/ 11095074 w 11095075"/>
              <a:gd name="connsiteY3" fmla="*/ 1849216 h 15985776"/>
              <a:gd name="connsiteX4" fmla="*/ 11095074 w 11095075"/>
              <a:gd name="connsiteY4" fmla="*/ 14136560 h 15985776"/>
              <a:gd name="connsiteX5" fmla="*/ 9245858 w 11095075"/>
              <a:gd name="connsiteY5" fmla="*/ 15985776 h 15985776"/>
              <a:gd name="connsiteX6" fmla="*/ 1849216 w 11095075"/>
              <a:gd name="connsiteY6" fmla="*/ 15985776 h 15985776"/>
              <a:gd name="connsiteX7" fmla="*/ 0 w 11095075"/>
              <a:gd name="connsiteY7" fmla="*/ 14136560 h 15985776"/>
              <a:gd name="connsiteX8" fmla="*/ 0 w 11095075"/>
              <a:gd name="connsiteY8" fmla="*/ 1849216 h 15985776"/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8617" h="15985776">
                <a:moveTo>
                  <a:pt x="43543" y="1239616"/>
                </a:moveTo>
                <a:cubicBezTo>
                  <a:pt x="43543" y="218322"/>
                  <a:pt x="58665" y="50800"/>
                  <a:pt x="1892759" y="0"/>
                </a:cubicBezTo>
                <a:lnTo>
                  <a:pt x="9289401" y="0"/>
                </a:lnTo>
                <a:cubicBezTo>
                  <a:pt x="11148895" y="76200"/>
                  <a:pt x="11087817" y="91322"/>
                  <a:pt x="11138617" y="1849216"/>
                </a:cubicBezTo>
                <a:lnTo>
                  <a:pt x="11138617" y="14136560"/>
                </a:lnTo>
                <a:cubicBezTo>
                  <a:pt x="11051532" y="15810997"/>
                  <a:pt x="11050924" y="15985776"/>
                  <a:pt x="9289401" y="15985776"/>
                </a:cubicBezTo>
                <a:lnTo>
                  <a:pt x="1892759" y="15985776"/>
                </a:lnTo>
                <a:cubicBezTo>
                  <a:pt x="131236" y="15985776"/>
                  <a:pt x="0" y="15941626"/>
                  <a:pt x="0" y="14920332"/>
                </a:cubicBezTo>
                <a:lnTo>
                  <a:pt x="43543" y="12396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5812" y="21130813"/>
            <a:ext cx="11119651" cy="7869305"/>
          </a:xfrm>
          <a:custGeom>
            <a:avLst/>
            <a:gdLst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167 w 18146183"/>
              <a:gd name="connsiteY0" fmla="*/ 1264763 h 7588425"/>
              <a:gd name="connsiteX1" fmla="*/ 1264930 w 18146183"/>
              <a:gd name="connsiteY1" fmla="*/ 0 h 7588425"/>
              <a:gd name="connsiteX2" fmla="*/ 16881420 w 18146183"/>
              <a:gd name="connsiteY2" fmla="*/ 0 h 7588425"/>
              <a:gd name="connsiteX3" fmla="*/ 18146183 w 18146183"/>
              <a:gd name="connsiteY3" fmla="*/ 1264763 h 7588425"/>
              <a:gd name="connsiteX4" fmla="*/ 18146183 w 18146183"/>
              <a:gd name="connsiteY4" fmla="*/ 6323662 h 7588425"/>
              <a:gd name="connsiteX5" fmla="*/ 16881420 w 18146183"/>
              <a:gd name="connsiteY5" fmla="*/ 7588425 h 7588425"/>
              <a:gd name="connsiteX6" fmla="*/ 1264930 w 18146183"/>
              <a:gd name="connsiteY6" fmla="*/ 7588425 h 7588425"/>
              <a:gd name="connsiteX7" fmla="*/ 167 w 18146183"/>
              <a:gd name="connsiteY7" fmla="*/ 6323662 h 7588425"/>
              <a:gd name="connsiteX8" fmla="*/ 167 w 18146183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91661"/>
              <a:gd name="connsiteX1" fmla="*/ 1264763 w 18146016"/>
              <a:gd name="connsiteY1" fmla="*/ 0 h 7591661"/>
              <a:gd name="connsiteX2" fmla="*/ 16881253 w 18146016"/>
              <a:gd name="connsiteY2" fmla="*/ 0 h 7591661"/>
              <a:gd name="connsiteX3" fmla="*/ 18146016 w 18146016"/>
              <a:gd name="connsiteY3" fmla="*/ 1264763 h 7591661"/>
              <a:gd name="connsiteX4" fmla="*/ 18146016 w 18146016"/>
              <a:gd name="connsiteY4" fmla="*/ 6323662 h 7591661"/>
              <a:gd name="connsiteX5" fmla="*/ 16881253 w 18146016"/>
              <a:gd name="connsiteY5" fmla="*/ 7588425 h 7591661"/>
              <a:gd name="connsiteX6" fmla="*/ 1264763 w 18146016"/>
              <a:gd name="connsiteY6" fmla="*/ 7588425 h 7591661"/>
              <a:gd name="connsiteX7" fmla="*/ 0 w 18146016"/>
              <a:gd name="connsiteY7" fmla="*/ 6323662 h 7591661"/>
              <a:gd name="connsiteX8" fmla="*/ 0 w 18146016"/>
              <a:gd name="connsiteY8" fmla="*/ 1264763 h 7591661"/>
              <a:gd name="connsiteX0" fmla="*/ 0 w 18146016"/>
              <a:gd name="connsiteY0" fmla="*/ 1264763 h 7607548"/>
              <a:gd name="connsiteX1" fmla="*/ 1264763 w 18146016"/>
              <a:gd name="connsiteY1" fmla="*/ 0 h 7607548"/>
              <a:gd name="connsiteX2" fmla="*/ 16881253 w 18146016"/>
              <a:gd name="connsiteY2" fmla="*/ 0 h 7607548"/>
              <a:gd name="connsiteX3" fmla="*/ 18146016 w 18146016"/>
              <a:gd name="connsiteY3" fmla="*/ 1264763 h 7607548"/>
              <a:gd name="connsiteX4" fmla="*/ 18146016 w 18146016"/>
              <a:gd name="connsiteY4" fmla="*/ 6323662 h 7607548"/>
              <a:gd name="connsiteX5" fmla="*/ 16881253 w 18146016"/>
              <a:gd name="connsiteY5" fmla="*/ 7588425 h 7607548"/>
              <a:gd name="connsiteX6" fmla="*/ 1264763 w 18146016"/>
              <a:gd name="connsiteY6" fmla="*/ 7588425 h 7607548"/>
              <a:gd name="connsiteX7" fmla="*/ 0 w 18146016"/>
              <a:gd name="connsiteY7" fmla="*/ 6323662 h 7607548"/>
              <a:gd name="connsiteX8" fmla="*/ 0 w 18146016"/>
              <a:gd name="connsiteY8" fmla="*/ 1264763 h 760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6016" h="7607548">
                <a:moveTo>
                  <a:pt x="0" y="1264763"/>
                </a:moveTo>
                <a:cubicBezTo>
                  <a:pt x="43542" y="-86889"/>
                  <a:pt x="-43346" y="87086"/>
                  <a:pt x="1264763" y="0"/>
                </a:cubicBezTo>
                <a:lnTo>
                  <a:pt x="16881253" y="0"/>
                </a:lnTo>
                <a:cubicBezTo>
                  <a:pt x="18145819" y="43543"/>
                  <a:pt x="18058930" y="197"/>
                  <a:pt x="18146016" y="1264763"/>
                </a:cubicBezTo>
                <a:lnTo>
                  <a:pt x="18146016" y="6323662"/>
                </a:lnTo>
                <a:cubicBezTo>
                  <a:pt x="18102473" y="7588228"/>
                  <a:pt x="18189362" y="7544882"/>
                  <a:pt x="16881253" y="7588425"/>
                </a:cubicBezTo>
                <a:lnTo>
                  <a:pt x="1264763" y="7588425"/>
                </a:lnTo>
                <a:cubicBezTo>
                  <a:pt x="87283" y="7631968"/>
                  <a:pt x="87086" y="7718857"/>
                  <a:pt x="0" y="6323662"/>
                </a:cubicBezTo>
                <a:lnTo>
                  <a:pt x="0" y="126476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844568" y="4725474"/>
            <a:ext cx="12518053" cy="8359366"/>
          </a:xfrm>
          <a:custGeom>
            <a:avLst/>
            <a:gdLst>
              <a:gd name="connsiteX0" fmla="*/ 0 w 12385376"/>
              <a:gd name="connsiteY0" fmla="*/ 1365380 h 8192119"/>
              <a:gd name="connsiteX1" fmla="*/ 1365380 w 12385376"/>
              <a:gd name="connsiteY1" fmla="*/ 0 h 8192119"/>
              <a:gd name="connsiteX2" fmla="*/ 11019996 w 12385376"/>
              <a:gd name="connsiteY2" fmla="*/ 0 h 8192119"/>
              <a:gd name="connsiteX3" fmla="*/ 12385376 w 12385376"/>
              <a:gd name="connsiteY3" fmla="*/ 1365380 h 8192119"/>
              <a:gd name="connsiteX4" fmla="*/ 12385376 w 12385376"/>
              <a:gd name="connsiteY4" fmla="*/ 6826739 h 8192119"/>
              <a:gd name="connsiteX5" fmla="*/ 11019996 w 12385376"/>
              <a:gd name="connsiteY5" fmla="*/ 8192119 h 8192119"/>
              <a:gd name="connsiteX6" fmla="*/ 1365380 w 12385376"/>
              <a:gd name="connsiteY6" fmla="*/ 8192119 h 8192119"/>
              <a:gd name="connsiteX7" fmla="*/ 0 w 12385376"/>
              <a:gd name="connsiteY7" fmla="*/ 6826739 h 8192119"/>
              <a:gd name="connsiteX8" fmla="*/ 0 w 12385376"/>
              <a:gd name="connsiteY8" fmla="*/ 1365380 h 8192119"/>
              <a:gd name="connsiteX0" fmla="*/ 2054 w 12387430"/>
              <a:gd name="connsiteY0" fmla="*/ 1365380 h 8192119"/>
              <a:gd name="connsiteX1" fmla="*/ 1367434 w 12387430"/>
              <a:gd name="connsiteY1" fmla="*/ 0 h 8192119"/>
              <a:gd name="connsiteX2" fmla="*/ 11022050 w 12387430"/>
              <a:gd name="connsiteY2" fmla="*/ 0 h 8192119"/>
              <a:gd name="connsiteX3" fmla="*/ 12387430 w 12387430"/>
              <a:gd name="connsiteY3" fmla="*/ 1365380 h 8192119"/>
              <a:gd name="connsiteX4" fmla="*/ 12387430 w 12387430"/>
              <a:gd name="connsiteY4" fmla="*/ 6826739 h 8192119"/>
              <a:gd name="connsiteX5" fmla="*/ 11022050 w 12387430"/>
              <a:gd name="connsiteY5" fmla="*/ 8192119 h 8192119"/>
              <a:gd name="connsiteX6" fmla="*/ 1367434 w 12387430"/>
              <a:gd name="connsiteY6" fmla="*/ 8192119 h 8192119"/>
              <a:gd name="connsiteX7" fmla="*/ 2054 w 12387430"/>
              <a:gd name="connsiteY7" fmla="*/ 6826739 h 8192119"/>
              <a:gd name="connsiteX8" fmla="*/ 2054 w 12387430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6102"/>
              <a:gd name="connsiteY0" fmla="*/ 1365380 h 8192119"/>
              <a:gd name="connsiteX1" fmla="*/ 1375159 w 12396102"/>
              <a:gd name="connsiteY1" fmla="*/ 0 h 8192119"/>
              <a:gd name="connsiteX2" fmla="*/ 11029775 w 12396102"/>
              <a:gd name="connsiteY2" fmla="*/ 0 h 8192119"/>
              <a:gd name="connsiteX3" fmla="*/ 12395155 w 12396102"/>
              <a:gd name="connsiteY3" fmla="*/ 1365380 h 8192119"/>
              <a:gd name="connsiteX4" fmla="*/ 12395155 w 12396102"/>
              <a:gd name="connsiteY4" fmla="*/ 6826739 h 8192119"/>
              <a:gd name="connsiteX5" fmla="*/ 11029775 w 12396102"/>
              <a:gd name="connsiteY5" fmla="*/ 8192119 h 8192119"/>
              <a:gd name="connsiteX6" fmla="*/ 1375159 w 12396102"/>
              <a:gd name="connsiteY6" fmla="*/ 8192119 h 8192119"/>
              <a:gd name="connsiteX7" fmla="*/ 9779 w 12396102"/>
              <a:gd name="connsiteY7" fmla="*/ 6826739 h 8192119"/>
              <a:gd name="connsiteX8" fmla="*/ 9779 w 12396102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7209"/>
              <a:gd name="connsiteY0" fmla="*/ 1365380 h 8192119"/>
              <a:gd name="connsiteX1" fmla="*/ 1375159 w 12397209"/>
              <a:gd name="connsiteY1" fmla="*/ 0 h 8192119"/>
              <a:gd name="connsiteX2" fmla="*/ 11029775 w 12397209"/>
              <a:gd name="connsiteY2" fmla="*/ 0 h 8192119"/>
              <a:gd name="connsiteX3" fmla="*/ 12395155 w 12397209"/>
              <a:gd name="connsiteY3" fmla="*/ 1365380 h 8192119"/>
              <a:gd name="connsiteX4" fmla="*/ 12395155 w 12397209"/>
              <a:gd name="connsiteY4" fmla="*/ 6826739 h 8192119"/>
              <a:gd name="connsiteX5" fmla="*/ 11029775 w 12397209"/>
              <a:gd name="connsiteY5" fmla="*/ 8192119 h 8192119"/>
              <a:gd name="connsiteX6" fmla="*/ 1375159 w 12397209"/>
              <a:gd name="connsiteY6" fmla="*/ 8192119 h 8192119"/>
              <a:gd name="connsiteX7" fmla="*/ 9779 w 12397209"/>
              <a:gd name="connsiteY7" fmla="*/ 6826739 h 8192119"/>
              <a:gd name="connsiteX8" fmla="*/ 9779 w 12397209"/>
              <a:gd name="connsiteY8" fmla="*/ 1365380 h 8192119"/>
              <a:gd name="connsiteX0" fmla="*/ 9779 w 12407105"/>
              <a:gd name="connsiteY0" fmla="*/ 1365380 h 8192119"/>
              <a:gd name="connsiteX1" fmla="*/ 1375159 w 12407105"/>
              <a:gd name="connsiteY1" fmla="*/ 0 h 8192119"/>
              <a:gd name="connsiteX2" fmla="*/ 11029775 w 12407105"/>
              <a:gd name="connsiteY2" fmla="*/ 0 h 8192119"/>
              <a:gd name="connsiteX3" fmla="*/ 12395155 w 12407105"/>
              <a:gd name="connsiteY3" fmla="*/ 1365380 h 8192119"/>
              <a:gd name="connsiteX4" fmla="*/ 12395155 w 12407105"/>
              <a:gd name="connsiteY4" fmla="*/ 6826739 h 8192119"/>
              <a:gd name="connsiteX5" fmla="*/ 11029775 w 12407105"/>
              <a:gd name="connsiteY5" fmla="*/ 8192119 h 8192119"/>
              <a:gd name="connsiteX6" fmla="*/ 1375159 w 12407105"/>
              <a:gd name="connsiteY6" fmla="*/ 8192119 h 8192119"/>
              <a:gd name="connsiteX7" fmla="*/ 9779 w 12407105"/>
              <a:gd name="connsiteY7" fmla="*/ 6826739 h 8192119"/>
              <a:gd name="connsiteX8" fmla="*/ 9779 w 12407105"/>
              <a:gd name="connsiteY8" fmla="*/ 1365380 h 8192119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8357"/>
              <a:gd name="connsiteX1" fmla="*/ 1375159 w 12407105"/>
              <a:gd name="connsiteY1" fmla="*/ 0 h 8238357"/>
              <a:gd name="connsiteX2" fmla="*/ 11029775 w 12407105"/>
              <a:gd name="connsiteY2" fmla="*/ 0 h 8238357"/>
              <a:gd name="connsiteX3" fmla="*/ 12395155 w 12407105"/>
              <a:gd name="connsiteY3" fmla="*/ 1365380 h 8238357"/>
              <a:gd name="connsiteX4" fmla="*/ 12395155 w 12407105"/>
              <a:gd name="connsiteY4" fmla="*/ 6826739 h 8238357"/>
              <a:gd name="connsiteX5" fmla="*/ 11029775 w 12407105"/>
              <a:gd name="connsiteY5" fmla="*/ 8192119 h 8238357"/>
              <a:gd name="connsiteX6" fmla="*/ 983273 w 12407105"/>
              <a:gd name="connsiteY6" fmla="*/ 8235662 h 8238357"/>
              <a:gd name="connsiteX7" fmla="*/ 9779 w 12407105"/>
              <a:gd name="connsiteY7" fmla="*/ 6826739 h 8238357"/>
              <a:gd name="connsiteX8" fmla="*/ 9779 w 12407105"/>
              <a:gd name="connsiteY8" fmla="*/ 1365380 h 8238357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5178"/>
              <a:gd name="connsiteY0" fmla="*/ 1365380 h 8235662"/>
              <a:gd name="connsiteX1" fmla="*/ 1375159 w 12405178"/>
              <a:gd name="connsiteY1" fmla="*/ 0 h 8235662"/>
              <a:gd name="connsiteX2" fmla="*/ 11029775 w 12405178"/>
              <a:gd name="connsiteY2" fmla="*/ 0 h 8235662"/>
              <a:gd name="connsiteX3" fmla="*/ 12395155 w 12405178"/>
              <a:gd name="connsiteY3" fmla="*/ 1365380 h 8235662"/>
              <a:gd name="connsiteX4" fmla="*/ 12395155 w 12405178"/>
              <a:gd name="connsiteY4" fmla="*/ 6826739 h 8235662"/>
              <a:gd name="connsiteX5" fmla="*/ 10993558 w 12405178"/>
              <a:gd name="connsiteY5" fmla="*/ 8171379 h 8235662"/>
              <a:gd name="connsiteX6" fmla="*/ 983273 w 12405178"/>
              <a:gd name="connsiteY6" fmla="*/ 8235662 h 8235662"/>
              <a:gd name="connsiteX7" fmla="*/ 9779 w 12405178"/>
              <a:gd name="connsiteY7" fmla="*/ 6826739 h 8235662"/>
              <a:gd name="connsiteX8" fmla="*/ 9779 w 12405178"/>
              <a:gd name="connsiteY8" fmla="*/ 1365380 h 8235662"/>
              <a:gd name="connsiteX0" fmla="*/ 9779 w 12405178"/>
              <a:gd name="connsiteY0" fmla="*/ 1365380 h 8235662"/>
              <a:gd name="connsiteX1" fmla="*/ 1375159 w 12405178"/>
              <a:gd name="connsiteY1" fmla="*/ 0 h 8235662"/>
              <a:gd name="connsiteX2" fmla="*/ 11029775 w 12405178"/>
              <a:gd name="connsiteY2" fmla="*/ 0 h 8235662"/>
              <a:gd name="connsiteX3" fmla="*/ 12395155 w 12405178"/>
              <a:gd name="connsiteY3" fmla="*/ 1365380 h 8235662"/>
              <a:gd name="connsiteX4" fmla="*/ 12395155 w 12405178"/>
              <a:gd name="connsiteY4" fmla="*/ 6826739 h 8235662"/>
              <a:gd name="connsiteX5" fmla="*/ 10993558 w 12405178"/>
              <a:gd name="connsiteY5" fmla="*/ 8212859 h 8235662"/>
              <a:gd name="connsiteX6" fmla="*/ 983273 w 12405178"/>
              <a:gd name="connsiteY6" fmla="*/ 8235662 h 8235662"/>
              <a:gd name="connsiteX7" fmla="*/ 9779 w 12405178"/>
              <a:gd name="connsiteY7" fmla="*/ 6826739 h 8235662"/>
              <a:gd name="connsiteX8" fmla="*/ 9779 w 12405178"/>
              <a:gd name="connsiteY8" fmla="*/ 1365380 h 8235662"/>
              <a:gd name="connsiteX0" fmla="*/ 9779 w 12400831"/>
              <a:gd name="connsiteY0" fmla="*/ 1365380 h 8235662"/>
              <a:gd name="connsiteX1" fmla="*/ 1375159 w 12400831"/>
              <a:gd name="connsiteY1" fmla="*/ 0 h 8235662"/>
              <a:gd name="connsiteX2" fmla="*/ 11029775 w 12400831"/>
              <a:gd name="connsiteY2" fmla="*/ 0 h 8235662"/>
              <a:gd name="connsiteX3" fmla="*/ 12395155 w 12400831"/>
              <a:gd name="connsiteY3" fmla="*/ 1365380 h 8235662"/>
              <a:gd name="connsiteX4" fmla="*/ 12395155 w 12400831"/>
              <a:gd name="connsiteY4" fmla="*/ 6826739 h 8235662"/>
              <a:gd name="connsiteX5" fmla="*/ 10993558 w 12400831"/>
              <a:gd name="connsiteY5" fmla="*/ 8212859 h 8235662"/>
              <a:gd name="connsiteX6" fmla="*/ 983273 w 12400831"/>
              <a:gd name="connsiteY6" fmla="*/ 8235662 h 8235662"/>
              <a:gd name="connsiteX7" fmla="*/ 9779 w 12400831"/>
              <a:gd name="connsiteY7" fmla="*/ 6826739 h 8235662"/>
              <a:gd name="connsiteX8" fmla="*/ 9779 w 12400831"/>
              <a:gd name="connsiteY8" fmla="*/ 1365380 h 8235662"/>
              <a:gd name="connsiteX0" fmla="*/ 9779 w 12395155"/>
              <a:gd name="connsiteY0" fmla="*/ 1365380 h 8235662"/>
              <a:gd name="connsiteX1" fmla="*/ 1375159 w 12395155"/>
              <a:gd name="connsiteY1" fmla="*/ 0 h 8235662"/>
              <a:gd name="connsiteX2" fmla="*/ 11029775 w 12395155"/>
              <a:gd name="connsiteY2" fmla="*/ 0 h 8235662"/>
              <a:gd name="connsiteX3" fmla="*/ 12395155 w 12395155"/>
              <a:gd name="connsiteY3" fmla="*/ 1365380 h 8235662"/>
              <a:gd name="connsiteX4" fmla="*/ 12395155 w 12395155"/>
              <a:gd name="connsiteY4" fmla="*/ 6826739 h 8235662"/>
              <a:gd name="connsiteX5" fmla="*/ 10993558 w 12395155"/>
              <a:gd name="connsiteY5" fmla="*/ 8212859 h 8235662"/>
              <a:gd name="connsiteX6" fmla="*/ 983273 w 12395155"/>
              <a:gd name="connsiteY6" fmla="*/ 8235662 h 8235662"/>
              <a:gd name="connsiteX7" fmla="*/ 9779 w 12395155"/>
              <a:gd name="connsiteY7" fmla="*/ 6826739 h 8235662"/>
              <a:gd name="connsiteX8" fmla="*/ 9779 w 12395155"/>
              <a:gd name="connsiteY8" fmla="*/ 1365380 h 8235662"/>
              <a:gd name="connsiteX0" fmla="*/ 9779 w 12395155"/>
              <a:gd name="connsiteY0" fmla="*/ 1365380 h 8235662"/>
              <a:gd name="connsiteX1" fmla="*/ 1375159 w 12395155"/>
              <a:gd name="connsiteY1" fmla="*/ 0 h 8235662"/>
              <a:gd name="connsiteX2" fmla="*/ 11029775 w 12395155"/>
              <a:gd name="connsiteY2" fmla="*/ 0 h 8235662"/>
              <a:gd name="connsiteX3" fmla="*/ 12395155 w 12395155"/>
              <a:gd name="connsiteY3" fmla="*/ 1365380 h 8235662"/>
              <a:gd name="connsiteX4" fmla="*/ 12395155 w 12395155"/>
              <a:gd name="connsiteY4" fmla="*/ 6826739 h 8235662"/>
              <a:gd name="connsiteX5" fmla="*/ 10993558 w 12395155"/>
              <a:gd name="connsiteY5" fmla="*/ 8212859 h 8235662"/>
              <a:gd name="connsiteX6" fmla="*/ 983273 w 12395155"/>
              <a:gd name="connsiteY6" fmla="*/ 8235662 h 8235662"/>
              <a:gd name="connsiteX7" fmla="*/ 9779 w 12395155"/>
              <a:gd name="connsiteY7" fmla="*/ 6826739 h 8235662"/>
              <a:gd name="connsiteX8" fmla="*/ 9779 w 12395155"/>
              <a:gd name="connsiteY8" fmla="*/ 1365380 h 823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5155" h="8235662">
                <a:moveTo>
                  <a:pt x="9779" y="1365380"/>
                </a:moveTo>
                <a:cubicBezTo>
                  <a:pt x="-33764" y="88787"/>
                  <a:pt x="11480" y="43543"/>
                  <a:pt x="1375159" y="0"/>
                </a:cubicBezTo>
                <a:lnTo>
                  <a:pt x="11029775" y="0"/>
                </a:lnTo>
                <a:cubicBezTo>
                  <a:pt x="12349911" y="43543"/>
                  <a:pt x="12308070" y="45244"/>
                  <a:pt x="12395155" y="1365380"/>
                </a:cubicBezTo>
                <a:lnTo>
                  <a:pt x="12395155" y="6826739"/>
                </a:lnTo>
                <a:cubicBezTo>
                  <a:pt x="12293830" y="8248513"/>
                  <a:pt x="12255912" y="8192119"/>
                  <a:pt x="10993558" y="8212859"/>
                </a:cubicBezTo>
                <a:lnTo>
                  <a:pt x="983273" y="8235662"/>
                </a:lnTo>
                <a:cubicBezTo>
                  <a:pt x="48109" y="8235662"/>
                  <a:pt x="96865" y="8231897"/>
                  <a:pt x="9779" y="6826739"/>
                </a:cubicBezTo>
                <a:lnTo>
                  <a:pt x="9779" y="136538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3636" y="11491587"/>
            <a:ext cx="11131929" cy="8830596"/>
          </a:xfrm>
          <a:custGeom>
            <a:avLst/>
            <a:gdLst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95074 w 11095074"/>
              <a:gd name="connsiteY3" fmla="*/ 1248164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7297"/>
              <a:gd name="connsiteY0" fmla="*/ 1248164 h 7492627"/>
              <a:gd name="connsiteX1" fmla="*/ 1248164 w 11097297"/>
              <a:gd name="connsiteY1" fmla="*/ 0 h 7492627"/>
              <a:gd name="connsiteX2" fmla="*/ 9846910 w 11097297"/>
              <a:gd name="connsiteY2" fmla="*/ 0 h 7492627"/>
              <a:gd name="connsiteX3" fmla="*/ 11051531 w 11097297"/>
              <a:gd name="connsiteY3" fmla="*/ 769192 h 7492627"/>
              <a:gd name="connsiteX4" fmla="*/ 11095074 w 11097297"/>
              <a:gd name="connsiteY4" fmla="*/ 6240668 h 7492627"/>
              <a:gd name="connsiteX5" fmla="*/ 9846910 w 11097297"/>
              <a:gd name="connsiteY5" fmla="*/ 7488832 h 7492627"/>
              <a:gd name="connsiteX6" fmla="*/ 1248164 w 11097297"/>
              <a:gd name="connsiteY6" fmla="*/ 7488832 h 7492627"/>
              <a:gd name="connsiteX7" fmla="*/ 0 w 11097297"/>
              <a:gd name="connsiteY7" fmla="*/ 6240668 h 7492627"/>
              <a:gd name="connsiteX8" fmla="*/ 0 w 11097297"/>
              <a:gd name="connsiteY8" fmla="*/ 1248164 h 7492627"/>
              <a:gd name="connsiteX0" fmla="*/ 0 w 11111124"/>
              <a:gd name="connsiteY0" fmla="*/ 1248164 h 7488832"/>
              <a:gd name="connsiteX1" fmla="*/ 1248164 w 11111124"/>
              <a:gd name="connsiteY1" fmla="*/ 0 h 7488832"/>
              <a:gd name="connsiteX2" fmla="*/ 9846910 w 11111124"/>
              <a:gd name="connsiteY2" fmla="*/ 0 h 7488832"/>
              <a:gd name="connsiteX3" fmla="*/ 11051531 w 11111124"/>
              <a:gd name="connsiteY3" fmla="*/ 769192 h 7488832"/>
              <a:gd name="connsiteX4" fmla="*/ 11095074 w 11111124"/>
              <a:gd name="connsiteY4" fmla="*/ 6240668 h 7488832"/>
              <a:gd name="connsiteX5" fmla="*/ 9846910 w 11111124"/>
              <a:gd name="connsiteY5" fmla="*/ 7488832 h 7488832"/>
              <a:gd name="connsiteX6" fmla="*/ 1248164 w 11111124"/>
              <a:gd name="connsiteY6" fmla="*/ 7488832 h 7488832"/>
              <a:gd name="connsiteX7" fmla="*/ 0 w 11111124"/>
              <a:gd name="connsiteY7" fmla="*/ 6240668 h 7488832"/>
              <a:gd name="connsiteX8" fmla="*/ 0 w 11111124"/>
              <a:gd name="connsiteY8" fmla="*/ 1248164 h 7488832"/>
              <a:gd name="connsiteX0" fmla="*/ 0 w 11102256"/>
              <a:gd name="connsiteY0" fmla="*/ 1248164 h 7508821"/>
              <a:gd name="connsiteX1" fmla="*/ 1248164 w 11102256"/>
              <a:gd name="connsiteY1" fmla="*/ 0 h 7508821"/>
              <a:gd name="connsiteX2" fmla="*/ 9846910 w 11102256"/>
              <a:gd name="connsiteY2" fmla="*/ 0 h 7508821"/>
              <a:gd name="connsiteX3" fmla="*/ 11051531 w 11102256"/>
              <a:gd name="connsiteY3" fmla="*/ 769192 h 7508821"/>
              <a:gd name="connsiteX4" fmla="*/ 11095074 w 11102256"/>
              <a:gd name="connsiteY4" fmla="*/ 6240668 h 7508821"/>
              <a:gd name="connsiteX5" fmla="*/ 9846910 w 11102256"/>
              <a:gd name="connsiteY5" fmla="*/ 7488832 h 7508821"/>
              <a:gd name="connsiteX6" fmla="*/ 1248164 w 11102256"/>
              <a:gd name="connsiteY6" fmla="*/ 7488832 h 7508821"/>
              <a:gd name="connsiteX7" fmla="*/ 0 w 11102256"/>
              <a:gd name="connsiteY7" fmla="*/ 6240668 h 7508821"/>
              <a:gd name="connsiteX8" fmla="*/ 0 w 11102256"/>
              <a:gd name="connsiteY8" fmla="*/ 1248164 h 7508821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431 h 7619727"/>
              <a:gd name="connsiteX1" fmla="*/ 1248164 w 11102256"/>
              <a:gd name="connsiteY1" fmla="*/ 267 h 7619727"/>
              <a:gd name="connsiteX2" fmla="*/ 9846910 w 11102256"/>
              <a:gd name="connsiteY2" fmla="*/ 267 h 7619727"/>
              <a:gd name="connsiteX3" fmla="*/ 11051531 w 11102256"/>
              <a:gd name="connsiteY3" fmla="*/ 769459 h 7619727"/>
              <a:gd name="connsiteX4" fmla="*/ 11095074 w 11102256"/>
              <a:gd name="connsiteY4" fmla="*/ 6240935 h 7619727"/>
              <a:gd name="connsiteX5" fmla="*/ 9846910 w 11102256"/>
              <a:gd name="connsiteY5" fmla="*/ 7489099 h 7619727"/>
              <a:gd name="connsiteX6" fmla="*/ 725649 w 11102256"/>
              <a:gd name="connsiteY6" fmla="*/ 7619727 h 7619727"/>
              <a:gd name="connsiteX7" fmla="*/ 0 w 11102256"/>
              <a:gd name="connsiteY7" fmla="*/ 6240935 h 7619727"/>
              <a:gd name="connsiteX8" fmla="*/ 0 w 11102256"/>
              <a:gd name="connsiteY8" fmla="*/ 1248431 h 7619727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4726"/>
              <a:gd name="connsiteY0" fmla="*/ 1248164 h 7619460"/>
              <a:gd name="connsiteX1" fmla="*/ 1248164 w 11104726"/>
              <a:gd name="connsiteY1" fmla="*/ 0 h 7619460"/>
              <a:gd name="connsiteX2" fmla="*/ 9846910 w 11104726"/>
              <a:gd name="connsiteY2" fmla="*/ 0 h 7619460"/>
              <a:gd name="connsiteX3" fmla="*/ 11051531 w 11104726"/>
              <a:gd name="connsiteY3" fmla="*/ 769192 h 7619460"/>
              <a:gd name="connsiteX4" fmla="*/ 11095074 w 11104726"/>
              <a:gd name="connsiteY4" fmla="*/ 6240668 h 7619460"/>
              <a:gd name="connsiteX5" fmla="*/ 9846910 w 11104726"/>
              <a:gd name="connsiteY5" fmla="*/ 7488832 h 7619460"/>
              <a:gd name="connsiteX6" fmla="*/ 725649 w 11104726"/>
              <a:gd name="connsiteY6" fmla="*/ 7619460 h 7619460"/>
              <a:gd name="connsiteX7" fmla="*/ 0 w 11104726"/>
              <a:gd name="connsiteY7" fmla="*/ 6240668 h 7619460"/>
              <a:gd name="connsiteX8" fmla="*/ 0 w 11104726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9199864 w 11095074"/>
              <a:gd name="connsiteY6" fmla="*/ 7603046 h 7619460"/>
              <a:gd name="connsiteX7" fmla="*/ 725649 w 11095074"/>
              <a:gd name="connsiteY7" fmla="*/ 7619460 h 7619460"/>
              <a:gd name="connsiteX8" fmla="*/ 0 w 11095074"/>
              <a:gd name="connsiteY8" fmla="*/ 6240668 h 7619460"/>
              <a:gd name="connsiteX9" fmla="*/ 0 w 11095074"/>
              <a:gd name="connsiteY9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582436 h 7619460"/>
              <a:gd name="connsiteX6" fmla="*/ 9199864 w 11095074"/>
              <a:gd name="connsiteY6" fmla="*/ 7603046 h 7619460"/>
              <a:gd name="connsiteX7" fmla="*/ 725649 w 11095074"/>
              <a:gd name="connsiteY7" fmla="*/ 7619460 h 7619460"/>
              <a:gd name="connsiteX8" fmla="*/ 0 w 11095074"/>
              <a:gd name="connsiteY8" fmla="*/ 6240668 h 7619460"/>
              <a:gd name="connsiteX9" fmla="*/ 0 w 11095074"/>
              <a:gd name="connsiteY9" fmla="*/ 1248164 h 761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95074" h="7619460">
                <a:moveTo>
                  <a:pt x="0" y="1248164"/>
                </a:moveTo>
                <a:cubicBezTo>
                  <a:pt x="43543" y="-50778"/>
                  <a:pt x="79851" y="43543"/>
                  <a:pt x="1248164" y="0"/>
                </a:cubicBezTo>
                <a:lnTo>
                  <a:pt x="9846910" y="0"/>
                </a:lnTo>
                <a:cubicBezTo>
                  <a:pt x="10971681" y="43542"/>
                  <a:pt x="11051531" y="79850"/>
                  <a:pt x="11051531" y="769192"/>
                </a:cubicBezTo>
                <a:cubicBezTo>
                  <a:pt x="11051531" y="2433360"/>
                  <a:pt x="11095074" y="4576500"/>
                  <a:pt x="11095074" y="6240668"/>
                </a:cubicBezTo>
                <a:cubicBezTo>
                  <a:pt x="11092317" y="7429927"/>
                  <a:pt x="11084671" y="7556531"/>
                  <a:pt x="9846910" y="7582436"/>
                </a:cubicBezTo>
                <a:cubicBezTo>
                  <a:pt x="9631228" y="7584106"/>
                  <a:pt x="9415546" y="7601376"/>
                  <a:pt x="9199864" y="7603046"/>
                </a:cubicBezTo>
                <a:lnTo>
                  <a:pt x="725649" y="7619460"/>
                </a:lnTo>
                <a:cubicBezTo>
                  <a:pt x="36307" y="7541456"/>
                  <a:pt x="17735" y="7598754"/>
                  <a:pt x="0" y="6240668"/>
                </a:cubicBezTo>
                <a:lnTo>
                  <a:pt x="0" y="12481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543437" y="4850534"/>
            <a:ext cx="18146016" cy="24127686"/>
          </a:xfrm>
          <a:custGeom>
            <a:avLst/>
            <a:gdLst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750 h 15986177"/>
              <a:gd name="connsiteX1" fmla="*/ 2664349 w 17569952"/>
              <a:gd name="connsiteY1" fmla="*/ 401 h 15986177"/>
              <a:gd name="connsiteX2" fmla="*/ 14905603 w 17569952"/>
              <a:gd name="connsiteY2" fmla="*/ 401 h 15986177"/>
              <a:gd name="connsiteX3" fmla="*/ 17569952 w 17569952"/>
              <a:gd name="connsiteY3" fmla="*/ 2664750 h 15986177"/>
              <a:gd name="connsiteX4" fmla="*/ 17569952 w 17569952"/>
              <a:gd name="connsiteY4" fmla="*/ 13321828 h 15986177"/>
              <a:gd name="connsiteX5" fmla="*/ 14905603 w 17569952"/>
              <a:gd name="connsiteY5" fmla="*/ 15986177 h 15986177"/>
              <a:gd name="connsiteX6" fmla="*/ 2664349 w 17569952"/>
              <a:gd name="connsiteY6" fmla="*/ 15986177 h 15986177"/>
              <a:gd name="connsiteX7" fmla="*/ 0 w 17569952"/>
              <a:gd name="connsiteY7" fmla="*/ 13321828 h 15986177"/>
              <a:gd name="connsiteX8" fmla="*/ 0 w 17569952"/>
              <a:gd name="connsiteY8" fmla="*/ 2664750 h 15986177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73799"/>
              <a:gd name="connsiteY0" fmla="*/ 2664349 h 15985776"/>
              <a:gd name="connsiteX1" fmla="*/ 2664349 w 17573799"/>
              <a:gd name="connsiteY1" fmla="*/ 0 h 15985776"/>
              <a:gd name="connsiteX2" fmla="*/ 14905603 w 17573799"/>
              <a:gd name="connsiteY2" fmla="*/ 0 h 15985776"/>
              <a:gd name="connsiteX3" fmla="*/ 17569952 w 17573799"/>
              <a:gd name="connsiteY3" fmla="*/ 2664349 h 15985776"/>
              <a:gd name="connsiteX4" fmla="*/ 17569952 w 17573799"/>
              <a:gd name="connsiteY4" fmla="*/ 13321427 h 15985776"/>
              <a:gd name="connsiteX5" fmla="*/ 14905603 w 17573799"/>
              <a:gd name="connsiteY5" fmla="*/ 15985776 h 15985776"/>
              <a:gd name="connsiteX6" fmla="*/ 2664349 w 17573799"/>
              <a:gd name="connsiteY6" fmla="*/ 15985776 h 15985776"/>
              <a:gd name="connsiteX7" fmla="*/ 0 w 17573799"/>
              <a:gd name="connsiteY7" fmla="*/ 13321427 h 15985776"/>
              <a:gd name="connsiteX8" fmla="*/ 0 w 17573799"/>
              <a:gd name="connsiteY8" fmla="*/ 2664349 h 15985776"/>
              <a:gd name="connsiteX0" fmla="*/ 0 w 17570971"/>
              <a:gd name="connsiteY0" fmla="*/ 2664349 h 15985776"/>
              <a:gd name="connsiteX1" fmla="*/ 2664349 w 17570971"/>
              <a:gd name="connsiteY1" fmla="*/ 0 h 15985776"/>
              <a:gd name="connsiteX2" fmla="*/ 14905603 w 17570971"/>
              <a:gd name="connsiteY2" fmla="*/ 0 h 15985776"/>
              <a:gd name="connsiteX3" fmla="*/ 17569952 w 17570971"/>
              <a:gd name="connsiteY3" fmla="*/ 2664349 h 15985776"/>
              <a:gd name="connsiteX4" fmla="*/ 17569952 w 17570971"/>
              <a:gd name="connsiteY4" fmla="*/ 13321427 h 15985776"/>
              <a:gd name="connsiteX5" fmla="*/ 14905603 w 17570971"/>
              <a:gd name="connsiteY5" fmla="*/ 15985776 h 15985776"/>
              <a:gd name="connsiteX6" fmla="*/ 2664349 w 17570971"/>
              <a:gd name="connsiteY6" fmla="*/ 15985776 h 15985776"/>
              <a:gd name="connsiteX7" fmla="*/ 0 w 17570971"/>
              <a:gd name="connsiteY7" fmla="*/ 13321427 h 15985776"/>
              <a:gd name="connsiteX8" fmla="*/ 0 w 17570971"/>
              <a:gd name="connsiteY8" fmla="*/ 2664349 h 15985776"/>
              <a:gd name="connsiteX0" fmla="*/ 0 w 17575792"/>
              <a:gd name="connsiteY0" fmla="*/ 2664349 h 15985776"/>
              <a:gd name="connsiteX1" fmla="*/ 2664349 w 17575792"/>
              <a:gd name="connsiteY1" fmla="*/ 0 h 15985776"/>
              <a:gd name="connsiteX2" fmla="*/ 14905603 w 17575792"/>
              <a:gd name="connsiteY2" fmla="*/ 0 h 15985776"/>
              <a:gd name="connsiteX3" fmla="*/ 17569952 w 17575792"/>
              <a:gd name="connsiteY3" fmla="*/ 2664349 h 15985776"/>
              <a:gd name="connsiteX4" fmla="*/ 17569952 w 17575792"/>
              <a:gd name="connsiteY4" fmla="*/ 13321427 h 15985776"/>
              <a:gd name="connsiteX5" fmla="*/ 14905603 w 17575792"/>
              <a:gd name="connsiteY5" fmla="*/ 15985776 h 15985776"/>
              <a:gd name="connsiteX6" fmla="*/ 2664349 w 17575792"/>
              <a:gd name="connsiteY6" fmla="*/ 15985776 h 15985776"/>
              <a:gd name="connsiteX7" fmla="*/ 0 w 17575792"/>
              <a:gd name="connsiteY7" fmla="*/ 13321427 h 15985776"/>
              <a:gd name="connsiteX8" fmla="*/ 0 w 17575792"/>
              <a:gd name="connsiteY8" fmla="*/ 2664349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5792" h="15985776">
                <a:moveTo>
                  <a:pt x="0" y="2664349"/>
                </a:moveTo>
                <a:cubicBezTo>
                  <a:pt x="83128" y="29088"/>
                  <a:pt x="29088" y="41564"/>
                  <a:pt x="2664349" y="0"/>
                </a:cubicBezTo>
                <a:lnTo>
                  <a:pt x="14905603" y="0"/>
                </a:lnTo>
                <a:cubicBezTo>
                  <a:pt x="17499300" y="41564"/>
                  <a:pt x="17528389" y="-95603"/>
                  <a:pt x="17569952" y="2664349"/>
                </a:cubicBezTo>
                <a:lnTo>
                  <a:pt x="17569952" y="13321427"/>
                </a:lnTo>
                <a:cubicBezTo>
                  <a:pt x="17611516" y="15956687"/>
                  <a:pt x="17499300" y="15985776"/>
                  <a:pt x="14905603" y="15985776"/>
                </a:cubicBezTo>
                <a:lnTo>
                  <a:pt x="2664349" y="15985776"/>
                </a:lnTo>
                <a:cubicBezTo>
                  <a:pt x="112215" y="15902649"/>
                  <a:pt x="41563" y="15956688"/>
                  <a:pt x="0" y="13321427"/>
                </a:cubicBezTo>
                <a:lnTo>
                  <a:pt x="0" y="26643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982053" y="26346646"/>
            <a:ext cx="12518172" cy="2631574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7212" y="4094648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10878" y="4120437"/>
            <a:ext cx="7485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43833" y="1973572"/>
            <a:ext cx="1727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Zeyu Lin, Minh Tam Phan, </a:t>
            </a:r>
            <a:r>
              <a:rPr lang="en-US" altLang="zh-CN" sz="3200" dirty="0" err="1">
                <a:solidFill>
                  <a:schemeClr val="bg1"/>
                </a:solidFill>
              </a:rPr>
              <a:t>Zeqi</a:t>
            </a:r>
            <a:r>
              <a:rPr lang="en-US" altLang="zh-CN" sz="3200" dirty="0">
                <a:solidFill>
                  <a:schemeClr val="bg1"/>
                </a:solidFill>
              </a:rPr>
              <a:t> Fu (zeyu.lin, </a:t>
            </a:r>
            <a:r>
              <a:rPr lang="en-US" altLang="zh-CN" sz="3200" dirty="0" err="1">
                <a:solidFill>
                  <a:schemeClr val="bg1"/>
                </a:solidFill>
              </a:rPr>
              <a:t>minhtam.phan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en-US" altLang="zh-CN" sz="3200" dirty="0" err="1">
                <a:solidFill>
                  <a:schemeClr val="bg1"/>
                </a:solidFill>
              </a:rPr>
              <a:t>zeqi.fu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@</a:t>
            </a:r>
            <a:r>
              <a:rPr lang="en-US" altLang="zh-CN" sz="3200" dirty="0" err="1">
                <a:solidFill>
                  <a:schemeClr val="bg1"/>
                </a:solidFill>
              </a:rPr>
              <a:t>student.adelaide.edu.au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Supervised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Nickolas Falkner, Claudia Szabo, Christoph </a:t>
            </a:r>
            <a:r>
              <a:rPr lang="en-US" sz="3200" dirty="0" err="1">
                <a:solidFill>
                  <a:schemeClr val="bg1"/>
                </a:solidFill>
              </a:rPr>
              <a:t>Treude</a:t>
            </a:r>
            <a:r>
              <a:rPr lang="en-US" sz="3200" dirty="0">
                <a:solidFill>
                  <a:schemeClr val="bg1"/>
                </a:solidFill>
              </a:rPr>
              <a:t>, Marian </a:t>
            </a:r>
            <a:r>
              <a:rPr lang="en-US" sz="3200" dirty="0" err="1">
                <a:solidFill>
                  <a:schemeClr val="bg1"/>
                </a:solidFill>
              </a:rPr>
              <a:t>Mihailescu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School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Computer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Science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43714385" y="5110199"/>
            <a:ext cx="82168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schema is built based on two data sources (</a:t>
            </a:r>
            <a:r>
              <a:rPr lang="en-US" sz="3200" dirty="0" err="1"/>
              <a:t>Moodle</a:t>
            </a:r>
            <a:r>
              <a:rPr lang="en-US" sz="3200" dirty="0"/>
              <a:t> Forum and </a:t>
            </a:r>
            <a:r>
              <a:rPr lang="en-US" sz="3200" dirty="0" err="1"/>
              <a:t>WebSubmission</a:t>
            </a:r>
            <a:r>
              <a:rPr lang="en-US" sz="3200" dirty="0"/>
              <a:t>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Importer tool extracts data from data sources to database.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displays and analyzes data by charts and tables.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is designed in a decoupled way. It adopts two-tier model, which separates the front-end and the back-end.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0C5B7859-114B-4E51-B787-275E022F7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4" y="21601204"/>
            <a:ext cx="4950360" cy="70296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CE6854B-2C28-45DF-90F8-367CA667E897}"/>
              </a:ext>
            </a:extLst>
          </p:cNvPr>
          <p:cNvSpPr txBox="1"/>
          <p:nvPr/>
        </p:nvSpPr>
        <p:spPr>
          <a:xfrm>
            <a:off x="43646377" y="23975060"/>
            <a:ext cx="117194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is flexible and can be applied for multiple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Having tools to import data from external files.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Visualization makes the data intuitive.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Charts are configurable, which allows user to manipulate and further explore data.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29BBC3E-E42A-4C5E-920A-A9E22A559A8D}"/>
              </a:ext>
            </a:extLst>
          </p:cNvPr>
          <p:cNvSpPr txBox="1"/>
          <p:nvPr/>
        </p:nvSpPr>
        <p:spPr>
          <a:xfrm>
            <a:off x="35611916" y="20178741"/>
            <a:ext cx="67231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Modify the schema to work with new data sources (Canvas).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Add new data sources (e.g. student GPA) for further cross data analysis.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charts (across semesters) of the same course for trend analysis and comparison.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C8887F1F-1EC5-412B-9D53-658DE6D27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3287" y="20082925"/>
            <a:ext cx="4580012" cy="53872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3B8CF5F7-7340-4E24-8644-D8C68E8EAD91}"/>
              </a:ext>
            </a:extLst>
          </p:cNvPr>
          <p:cNvSpPr txBox="1"/>
          <p:nvPr/>
        </p:nvSpPr>
        <p:spPr>
          <a:xfrm>
            <a:off x="30461915" y="27183815"/>
            <a:ext cx="12038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project was supported by the School of Computer Science. We gratefully acknowledge the feedback and contribution of Nickolas Falkner, Claudio Szabo, Christoph </a:t>
            </a:r>
            <a:r>
              <a:rPr lang="en-US" sz="3200" dirty="0" err="1"/>
              <a:t>Treude</a:t>
            </a:r>
            <a:r>
              <a:rPr lang="en-US" sz="3200" dirty="0"/>
              <a:t> and Marian </a:t>
            </a:r>
            <a:r>
              <a:rPr lang="en-US" sz="3200" dirty="0" err="1"/>
              <a:t>Mihailescu</a:t>
            </a:r>
            <a:r>
              <a:rPr lang="en-US" sz="32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516281" y="5272564"/>
            <a:ext cx="109914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school of computer science has collected a large amount of student data over the years in a number of different sources. This project has assisted to present those collected data in neatly visualized forms for better and easier decision making.</a:t>
            </a:r>
            <a:endParaRPr 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793487" y="11786319"/>
            <a:ext cx="10106994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To provide a flexible database schema linking two data sources (Moodle forum and </a:t>
            </a:r>
            <a:r>
              <a:rPr lang="en-US" sz="3200" dirty="0" err="1"/>
              <a:t>WebSubmission</a:t>
            </a:r>
            <a:r>
              <a:rPr lang="en-US" sz="3200" dirty="0"/>
              <a:t> system).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To import data from file-based sources into the database.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To visualize data by charts and make them configurable to allow users to manipulate and interact with data. Configuration options include: change presentation order, set start day and end day, set threshold, set activity, set course, year, semester and assignment.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To analyze the relationship between the amount of students’ activities and academic performances.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altLang="zh-CN" sz="3200" dirty="0"/>
              <a:t>To assist the staff to query, aggregate and export data with functionalities such as copying data to clipboard; printing and exporting data to Excel, CSV, PDF.</a:t>
            </a:r>
            <a:endParaRPr lang="zh-CN" alt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43995251" y="12294200"/>
            <a:ext cx="8572560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visualization by using charts, which make the data intuitive and easy to read.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lots of configuration options and related functions (set period, change presentation order, threshold function, export data in CSV format, event name/ event context auto-complete), which allow user to further explore and manipulate data.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Allow user to choose course, year, semester, assignment.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data of individual student as well as the whole class.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the amount of different events in a given period as well as the amount of specific event of each day.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Link two data sources and link the users of two data sources.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cross data analysis: allow user to explore the relationship between the amount of students' activities and academic performances.</a:t>
            </a: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34" name="Picture 10" descr="D:\阿大课程\projA\Ingenuity\Architectu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5157" y="21602764"/>
            <a:ext cx="3257384" cy="7216362"/>
          </a:xfrm>
          <a:prstGeom prst="rect">
            <a:avLst/>
          </a:prstGeom>
          <a:noFill/>
        </p:spPr>
      </p:pic>
      <p:sp>
        <p:nvSpPr>
          <p:cNvPr id="50" name="Rounded Rectangle 49"/>
          <p:cNvSpPr/>
          <p:nvPr/>
        </p:nvSpPr>
        <p:spPr>
          <a:xfrm>
            <a:off x="16281092" y="4094648"/>
            <a:ext cx="9793088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195072" y="10783973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30482" y="10745118"/>
            <a:ext cx="6433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136096" y="20466198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75745" y="20458647"/>
            <a:ext cx="741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26270" y="4120436"/>
            <a:ext cx="11665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Charts and analysis module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2964565" y="26050915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2710213" y="18741989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505721" y="18738006"/>
            <a:ext cx="7103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Future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16699" y="26006385"/>
            <a:ext cx="7936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257817" y="6279293"/>
            <a:ext cx="8072494" cy="2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687501" y="6279294"/>
            <a:ext cx="807569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401353" y="6729560"/>
            <a:ext cx="1500198" cy="266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TextBox 64"/>
          <p:cNvSpPr txBox="1"/>
          <p:nvPr/>
        </p:nvSpPr>
        <p:spPr>
          <a:xfrm>
            <a:off x="21259005" y="5350600"/>
            <a:ext cx="728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Activities of individual student</a:t>
            </a:r>
            <a:endParaRPr lang="zh-CN" altLang="en-US" sz="4000" dirty="0"/>
          </a:p>
        </p:txBody>
      </p:sp>
      <p:sp>
        <p:nvSpPr>
          <p:cNvPr id="68" name="矩形标注 67"/>
          <p:cNvSpPr/>
          <p:nvPr/>
        </p:nvSpPr>
        <p:spPr>
          <a:xfrm rot="10800000">
            <a:off x="13400825" y="8993938"/>
            <a:ext cx="2428892" cy="35719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3686577" y="895101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Automatically  set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0" name="矩形标注 69"/>
          <p:cNvSpPr/>
          <p:nvPr/>
        </p:nvSpPr>
        <p:spPr>
          <a:xfrm>
            <a:off x="14186643" y="5723116"/>
            <a:ext cx="5286412" cy="48474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4329519" y="5736308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Choose course, year, semester, assignment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5" name="矩形标注 74"/>
          <p:cNvSpPr/>
          <p:nvPr/>
        </p:nvSpPr>
        <p:spPr>
          <a:xfrm rot="16200000" flipV="1">
            <a:off x="28438524" y="5886385"/>
            <a:ext cx="1143008" cy="92869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 rot="10800000" flipV="1">
            <a:off x="28474243" y="5850666"/>
            <a:ext cx="1214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Alphabetical, descending, ascending order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7" name="矩形标注 76"/>
          <p:cNvSpPr/>
          <p:nvPr/>
        </p:nvSpPr>
        <p:spPr>
          <a:xfrm rot="16200000" flipV="1">
            <a:off x="28617119" y="7850930"/>
            <a:ext cx="500066" cy="150019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 rot="10800000" flipV="1">
            <a:off x="28117053" y="8279558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Filter data by threshold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79" name="矩形标注 78"/>
          <p:cNvSpPr/>
          <p:nvPr/>
        </p:nvSpPr>
        <p:spPr>
          <a:xfrm rot="16200000" flipV="1">
            <a:off x="28259929" y="8422434"/>
            <a:ext cx="642942" cy="164307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 rot="10800000" flipV="1">
            <a:off x="27759863" y="8879579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Export data in CSV format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 rot="10800000" flipV="1">
            <a:off x="18901551" y="8350996"/>
            <a:ext cx="478634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标注 87"/>
          <p:cNvSpPr/>
          <p:nvPr/>
        </p:nvSpPr>
        <p:spPr>
          <a:xfrm>
            <a:off x="18972989" y="7636616"/>
            <a:ext cx="2214578" cy="1000132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8972989" y="7565178"/>
            <a:ext cx="2214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Clicking the bar will give details of activities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829189" y="11137078"/>
            <a:ext cx="585791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TextBox 90"/>
          <p:cNvSpPr txBox="1"/>
          <p:nvPr/>
        </p:nvSpPr>
        <p:spPr>
          <a:xfrm>
            <a:off x="18187171" y="9494004"/>
            <a:ext cx="728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Activities of the class</a:t>
            </a:r>
            <a:endParaRPr lang="zh-CN" altLang="en-US" sz="4000" dirty="0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829981" y="11137078"/>
            <a:ext cx="535785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3545021" y="11208516"/>
            <a:ext cx="607330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12829321" y="10565574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Amount of all activities</a:t>
            </a:r>
            <a:endParaRPr lang="zh-CN" altLang="en-US" sz="2800" dirty="0"/>
          </a:p>
        </p:txBody>
      </p:sp>
      <p:sp>
        <p:nvSpPr>
          <p:cNvPr id="93" name="TextBox 92"/>
          <p:cNvSpPr txBox="1"/>
          <p:nvPr/>
        </p:nvSpPr>
        <p:spPr>
          <a:xfrm>
            <a:off x="18544361" y="10565574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Breakdown of activities</a:t>
            </a:r>
            <a:endParaRPr lang="zh-CN" altLang="en-US" sz="2800" dirty="0"/>
          </a:p>
        </p:txBody>
      </p:sp>
      <p:sp>
        <p:nvSpPr>
          <p:cNvPr id="94" name="TextBox 92"/>
          <p:cNvSpPr txBox="1"/>
          <p:nvPr/>
        </p:nvSpPr>
        <p:spPr>
          <a:xfrm>
            <a:off x="24902343" y="10637012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7835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669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504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339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173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008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4843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2677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Specific activity</a:t>
            </a:r>
            <a:endParaRPr lang="zh-CN" altLang="en-US" sz="2800" dirty="0"/>
          </a:p>
        </p:txBody>
      </p:sp>
      <p:cxnSp>
        <p:nvCxnSpPr>
          <p:cNvPr id="96" name="直接连接符 95"/>
          <p:cNvCxnSpPr/>
          <p:nvPr/>
        </p:nvCxnSpPr>
        <p:spPr>
          <a:xfrm rot="10800000" flipV="1">
            <a:off x="14543833" y="10065508"/>
            <a:ext cx="5857916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20115203" y="10351260"/>
            <a:ext cx="57229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20401749" y="10065508"/>
            <a:ext cx="5715040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标注 106"/>
          <p:cNvSpPr/>
          <p:nvPr/>
        </p:nvSpPr>
        <p:spPr>
          <a:xfrm rot="5400000" flipV="1">
            <a:off x="25938194" y="12815871"/>
            <a:ext cx="642942" cy="300039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 rot="10800000" flipV="1">
            <a:off x="24759467" y="13943984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Auto-complete, choose the activity for this chart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9" name="矩形标注 108"/>
          <p:cNvSpPr/>
          <p:nvPr/>
        </p:nvSpPr>
        <p:spPr>
          <a:xfrm rot="16200000" flipV="1">
            <a:off x="25902474" y="10065507"/>
            <a:ext cx="357191" cy="250033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 rot="10800000" flipV="1">
            <a:off x="24830905" y="11091476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The activity can be set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258609" y="1463754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Submission pattern</a:t>
            </a:r>
            <a:endParaRPr lang="zh-CN" altLang="en-US" sz="4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757751" y="15923424"/>
            <a:ext cx="592935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" name="TextBox 111"/>
          <p:cNvSpPr txBox="1"/>
          <p:nvPr/>
        </p:nvSpPr>
        <p:spPr>
          <a:xfrm>
            <a:off x="17687105" y="15471642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When do students make first submissions?</a:t>
            </a:r>
            <a:endParaRPr lang="zh-CN" altLang="en-US" sz="2800" dirty="0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7829981" y="15994862"/>
            <a:ext cx="550072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2257817" y="24210231"/>
            <a:ext cx="7643866" cy="4367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4" name="直接连接符 113"/>
          <p:cNvCxnSpPr/>
          <p:nvPr/>
        </p:nvCxnSpPr>
        <p:spPr>
          <a:xfrm rot="10800000" flipV="1">
            <a:off x="13686577" y="15209044"/>
            <a:ext cx="6715172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5400000">
            <a:off x="20187435" y="15423358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20401749" y="15209044"/>
            <a:ext cx="5929354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4187963" y="15494796"/>
            <a:ext cx="542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Are there spikes in the last 96 hours?</a:t>
            </a:r>
            <a:endParaRPr lang="zh-CN" altLang="en-US" sz="2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1900627" y="154716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Submission pattern of the </a:t>
            </a:r>
            <a:r>
              <a:rPr lang="en-US" altLang="zh-CN" sz="2800" dirty="0"/>
              <a:t>class</a:t>
            </a:r>
            <a:endParaRPr lang="zh-CN" altLang="en-US" sz="2800" dirty="0"/>
          </a:p>
        </p:txBody>
      </p:sp>
      <p:sp>
        <p:nvSpPr>
          <p:cNvPr id="124" name="矩形标注 123"/>
          <p:cNvSpPr/>
          <p:nvPr/>
        </p:nvSpPr>
        <p:spPr>
          <a:xfrm rot="5400000" flipV="1">
            <a:off x="14758147" y="15994863"/>
            <a:ext cx="1071571" cy="1500197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 rot="10800000" flipV="1">
            <a:off x="14543833" y="16137738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Annotate assignment  start, due day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186380" y="19423886"/>
            <a:ext cx="764386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1259005" y="20352580"/>
            <a:ext cx="7786742" cy="778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6" name="TextBox 125"/>
          <p:cNvSpPr txBox="1"/>
          <p:nvPr/>
        </p:nvSpPr>
        <p:spPr>
          <a:xfrm>
            <a:off x="20544625" y="19472170"/>
            <a:ext cx="10501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Relationship between activities and academic performances</a:t>
            </a:r>
            <a:endParaRPr lang="zh-CN" altLang="en-US" sz="2800" dirty="0"/>
          </a:p>
        </p:txBody>
      </p:sp>
      <p:sp>
        <p:nvSpPr>
          <p:cNvPr id="127" name="矩形标注 126"/>
          <p:cNvSpPr/>
          <p:nvPr/>
        </p:nvSpPr>
        <p:spPr>
          <a:xfrm rot="16200000" flipV="1">
            <a:off x="26652573" y="23005668"/>
            <a:ext cx="357191" cy="285752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/>
          <p:cNvSpPr txBox="1"/>
          <p:nvPr/>
        </p:nvSpPr>
        <p:spPr>
          <a:xfrm rot="10800000" flipV="1">
            <a:off x="25402409" y="24210232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Automatically calculated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9" name="矩形标注 128"/>
          <p:cNvSpPr/>
          <p:nvPr/>
        </p:nvSpPr>
        <p:spPr>
          <a:xfrm rot="5400000" flipV="1">
            <a:off x="19758806" y="24567422"/>
            <a:ext cx="642942" cy="1928825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 rot="10800000" flipV="1">
            <a:off x="19115865" y="25159750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Link users of two </a:t>
            </a:r>
            <a:r>
              <a:rPr lang="en-US" altLang="zh-CN" sz="2000" dirty="0" smtClean="0">
                <a:solidFill>
                  <a:srgbClr val="FF0000"/>
                </a:solidFill>
              </a:rPr>
              <a:t>systems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3" name="矩形标注 132"/>
          <p:cNvSpPr/>
          <p:nvPr/>
        </p:nvSpPr>
        <p:spPr>
          <a:xfrm flipV="1">
            <a:off x="17687105" y="20281142"/>
            <a:ext cx="3000396" cy="71438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TextBox 133"/>
          <p:cNvSpPr txBox="1"/>
          <p:nvPr/>
        </p:nvSpPr>
        <p:spPr>
          <a:xfrm rot="10800000" flipV="1">
            <a:off x="17687105" y="20352580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Configurable, by Marking Scheme 10/ by 10% step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3" name="Rounded Rectangle 10">
            <a:extLst>
              <a:ext uri="{FF2B5EF4-FFF2-40B4-BE49-F238E27FC236}">
                <a16:creationId xmlns="" xmlns:a16="http://schemas.microsoft.com/office/drawing/2014/main" id="{34D9B95D-52A4-466F-8BFF-04A0E59D87D1}"/>
              </a:ext>
            </a:extLst>
          </p:cNvPr>
          <p:cNvSpPr/>
          <p:nvPr/>
        </p:nvSpPr>
        <p:spPr>
          <a:xfrm>
            <a:off x="30026444" y="13831904"/>
            <a:ext cx="12506104" cy="4693271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62">
            <a:extLst>
              <a:ext uri="{FF2B5EF4-FFF2-40B4-BE49-F238E27FC236}">
                <a16:creationId xmlns="" xmlns:a16="http://schemas.microsoft.com/office/drawing/2014/main" id="{80886D98-C603-4C9C-875F-D796545DB937}"/>
              </a:ext>
            </a:extLst>
          </p:cNvPr>
          <p:cNvSpPr/>
          <p:nvPr/>
        </p:nvSpPr>
        <p:spPr>
          <a:xfrm>
            <a:off x="32354204" y="13338735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CED2D755-3E12-46DE-929D-5A8538747438}"/>
              </a:ext>
            </a:extLst>
          </p:cNvPr>
          <p:cNvSpPr txBox="1"/>
          <p:nvPr/>
        </p:nvSpPr>
        <p:spPr>
          <a:xfrm>
            <a:off x="32137703" y="13265398"/>
            <a:ext cx="7471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Advantages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="" xmlns:a16="http://schemas.microsoft.com/office/drawing/2014/main" id="{3F9B300A-7F1F-4A44-84AB-3996056364D7}"/>
              </a:ext>
            </a:extLst>
          </p:cNvPr>
          <p:cNvSpPr txBox="1"/>
          <p:nvPr/>
        </p:nvSpPr>
        <p:spPr>
          <a:xfrm>
            <a:off x="31152155" y="14835690"/>
            <a:ext cx="99666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Analyze complicated data in visualized forms</a:t>
            </a:r>
            <a:r>
              <a:rPr lang="en-US" sz="3200" dirty="0" smtClean="0"/>
              <a:t>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Provide data of individual student as well as the class.</a:t>
            </a:r>
            <a:endParaRPr 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Query, aggregate, extract and export data in several formats such as excel, pdf, csv or printing.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Combine data of several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Link data of many data sources.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44" name="Picture 143">
            <a:extLst>
              <a:ext uri="{FF2B5EF4-FFF2-40B4-BE49-F238E27FC236}">
                <a16:creationId xmlns="" xmlns:a16="http://schemas.microsoft.com/office/drawing/2014/main" id="{A10EE349-67F9-4313-89A6-54335AB52C7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24" y="7471132"/>
            <a:ext cx="10552921" cy="2795264"/>
          </a:xfrm>
          <a:prstGeom prst="rect">
            <a:avLst/>
          </a:prstGeom>
        </p:spPr>
      </p:pic>
      <p:sp>
        <p:nvSpPr>
          <p:cNvPr id="197" name="Rounded Rectangle 58">
            <a:extLst>
              <a:ext uri="{FF2B5EF4-FFF2-40B4-BE49-F238E27FC236}">
                <a16:creationId xmlns="" xmlns:a16="http://schemas.microsoft.com/office/drawing/2014/main" id="{3422F8A2-D13C-46AA-9E89-0541C36D0177}"/>
              </a:ext>
            </a:extLst>
          </p:cNvPr>
          <p:cNvSpPr/>
          <p:nvPr/>
        </p:nvSpPr>
        <p:spPr>
          <a:xfrm>
            <a:off x="32353521" y="4142200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E02AE829-D70C-472F-AFBC-0E9D16292207}"/>
              </a:ext>
            </a:extLst>
          </p:cNvPr>
          <p:cNvSpPr txBox="1"/>
          <p:nvPr/>
        </p:nvSpPr>
        <p:spPr>
          <a:xfrm>
            <a:off x="32792561" y="4120382"/>
            <a:ext cx="6816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ata query module</a:t>
            </a:r>
          </a:p>
        </p:txBody>
      </p:sp>
      <p:pic>
        <p:nvPicPr>
          <p:cNvPr id="199" name="Picture 198">
            <a:extLst>
              <a:ext uri="{FF2B5EF4-FFF2-40B4-BE49-F238E27FC236}">
                <a16:creationId xmlns="" xmlns:a16="http://schemas.microsoft.com/office/drawing/2014/main" id="{FAA4BAD6-BD1D-4627-BF30-41CDD6750D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269764" y="5569690"/>
            <a:ext cx="7827820" cy="6018195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="" xmlns:a16="http://schemas.microsoft.com/office/drawing/2014/main" id="{E87F6C0F-7F72-4F94-89C9-CFB317A6D2E5}"/>
              </a:ext>
            </a:extLst>
          </p:cNvPr>
          <p:cNvSpPr txBox="1"/>
          <p:nvPr/>
        </p:nvSpPr>
        <p:spPr>
          <a:xfrm>
            <a:off x="37968744" y="7411636"/>
            <a:ext cx="25152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Searching criteria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="" xmlns:a16="http://schemas.microsoft.com/office/drawing/2014/main" id="{B344B93E-D350-4C33-BC58-33563C7EC1E1}"/>
              </a:ext>
            </a:extLst>
          </p:cNvPr>
          <p:cNvCxnSpPr>
            <a:cxnSpLocks/>
          </p:cNvCxnSpPr>
          <p:nvPr/>
        </p:nvCxnSpPr>
        <p:spPr>
          <a:xfrm>
            <a:off x="36481069" y="7626205"/>
            <a:ext cx="148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="" xmlns:a16="http://schemas.microsoft.com/office/drawing/2014/main" id="{DA9609B9-6A83-4FA2-B9BD-E5F98B1906F8}"/>
              </a:ext>
            </a:extLst>
          </p:cNvPr>
          <p:cNvSpPr txBox="1"/>
          <p:nvPr/>
        </p:nvSpPr>
        <p:spPr>
          <a:xfrm>
            <a:off x="38807628" y="8023673"/>
            <a:ext cx="330409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Copy result data to clipboard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995AA3DF-9003-4E04-BBA9-3560845F72F7}"/>
              </a:ext>
            </a:extLst>
          </p:cNvPr>
          <p:cNvSpPr txBox="1"/>
          <p:nvPr/>
        </p:nvSpPr>
        <p:spPr>
          <a:xfrm>
            <a:off x="38825484" y="8521810"/>
            <a:ext cx="3286235" cy="40603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Export result data to CSV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17562840-F675-4869-A9B7-E1F2A91CBC63}"/>
              </a:ext>
            </a:extLst>
          </p:cNvPr>
          <p:cNvSpPr txBox="1"/>
          <p:nvPr/>
        </p:nvSpPr>
        <p:spPr>
          <a:xfrm>
            <a:off x="38825484" y="9031786"/>
            <a:ext cx="328623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Export result data to Excel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="" xmlns:a16="http://schemas.microsoft.com/office/drawing/2014/main" id="{883B6665-0C86-4836-9462-5D5A840D7FD3}"/>
              </a:ext>
            </a:extLst>
          </p:cNvPr>
          <p:cNvSpPr txBox="1"/>
          <p:nvPr/>
        </p:nvSpPr>
        <p:spPr>
          <a:xfrm>
            <a:off x="38799351" y="9567780"/>
            <a:ext cx="3312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Export result data to PDF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7E890F9F-7FE6-4BF1-B58C-D3BB5B9DD6F8}"/>
              </a:ext>
            </a:extLst>
          </p:cNvPr>
          <p:cNvSpPr txBox="1"/>
          <p:nvPr/>
        </p:nvSpPr>
        <p:spPr>
          <a:xfrm>
            <a:off x="38810449" y="10099409"/>
            <a:ext cx="330127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Print result data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="" xmlns:a16="http://schemas.microsoft.com/office/drawing/2014/main" id="{8DF3D484-A5A1-4131-8038-E4B12F7DF5E9}"/>
              </a:ext>
            </a:extLst>
          </p:cNvPr>
          <p:cNvCxnSpPr>
            <a:cxnSpLocks/>
          </p:cNvCxnSpPr>
          <p:nvPr/>
        </p:nvCxnSpPr>
        <p:spPr>
          <a:xfrm>
            <a:off x="37968744" y="10556104"/>
            <a:ext cx="2087206" cy="9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EB93FA7E-02A3-4F9C-A719-3C260151D8E4}"/>
              </a:ext>
            </a:extLst>
          </p:cNvPr>
          <p:cNvSpPr txBox="1"/>
          <p:nvPr/>
        </p:nvSpPr>
        <p:spPr>
          <a:xfrm>
            <a:off x="40051953" y="11281112"/>
            <a:ext cx="153121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Search data</a:t>
            </a:r>
          </a:p>
        </p:txBody>
      </p:sp>
      <p:sp>
        <p:nvSpPr>
          <p:cNvPr id="210" name="Right Brace 209">
            <a:extLst>
              <a:ext uri="{FF2B5EF4-FFF2-40B4-BE49-F238E27FC236}">
                <a16:creationId xmlns="" xmlns:a16="http://schemas.microsoft.com/office/drawing/2014/main" id="{EE4689BD-4A7B-4846-9DF6-669FE95F38D2}"/>
              </a:ext>
            </a:extLst>
          </p:cNvPr>
          <p:cNvSpPr/>
          <p:nvPr/>
        </p:nvSpPr>
        <p:spPr>
          <a:xfrm flipV="1">
            <a:off x="36307537" y="5488534"/>
            <a:ext cx="154636" cy="4216200"/>
          </a:xfrm>
          <a:prstGeom prst="rightBrace">
            <a:avLst>
              <a:gd name="adj1" fmla="val 8333"/>
              <a:gd name="adj2" fmla="val 496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ight Brace 210">
            <a:extLst>
              <a:ext uri="{FF2B5EF4-FFF2-40B4-BE49-F238E27FC236}">
                <a16:creationId xmlns="" xmlns:a16="http://schemas.microsoft.com/office/drawing/2014/main" id="{A241B7E6-F374-456F-A0B9-1685EA48931D}"/>
              </a:ext>
            </a:extLst>
          </p:cNvPr>
          <p:cNvSpPr/>
          <p:nvPr/>
        </p:nvSpPr>
        <p:spPr>
          <a:xfrm rot="10800000">
            <a:off x="38467777" y="8008815"/>
            <a:ext cx="285752" cy="24604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="" xmlns:a16="http://schemas.microsoft.com/office/drawing/2014/main" id="{6FB1E967-501B-45E6-9AB8-5B94CABD26E1}"/>
              </a:ext>
            </a:extLst>
          </p:cNvPr>
          <p:cNvCxnSpPr>
            <a:cxnSpLocks/>
          </p:cNvCxnSpPr>
          <p:nvPr/>
        </p:nvCxnSpPr>
        <p:spPr>
          <a:xfrm>
            <a:off x="38061556" y="11306406"/>
            <a:ext cx="1990397" cy="85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35A90C18-06CA-435C-8FAC-83B9EC7396F7}"/>
              </a:ext>
            </a:extLst>
          </p:cNvPr>
          <p:cNvSpPr txBox="1"/>
          <p:nvPr/>
        </p:nvSpPr>
        <p:spPr>
          <a:xfrm>
            <a:off x="40048534" y="11943587"/>
            <a:ext cx="153121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Result data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4BBB2482-91CA-4B70-8796-F80C517369E4}"/>
              </a:ext>
            </a:extLst>
          </p:cNvPr>
          <p:cNvCxnSpPr>
            <a:cxnSpLocks/>
          </p:cNvCxnSpPr>
          <p:nvPr/>
        </p:nvCxnSpPr>
        <p:spPr>
          <a:xfrm flipV="1">
            <a:off x="38456699" y="9231842"/>
            <a:ext cx="0" cy="64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ight Brace 230">
            <a:extLst>
              <a:ext uri="{FF2B5EF4-FFF2-40B4-BE49-F238E27FC236}">
                <a16:creationId xmlns="" xmlns:a16="http://schemas.microsoft.com/office/drawing/2014/main" id="{799F21F1-D92E-4AEC-8907-6E35D2527FE8}"/>
              </a:ext>
            </a:extLst>
          </p:cNvPr>
          <p:cNvSpPr/>
          <p:nvPr/>
        </p:nvSpPr>
        <p:spPr>
          <a:xfrm rot="16200000">
            <a:off x="31514199" y="8789868"/>
            <a:ext cx="285752" cy="24604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9" name="Straight Connector 1048">
            <a:extLst>
              <a:ext uri="{FF2B5EF4-FFF2-40B4-BE49-F238E27FC236}">
                <a16:creationId xmlns="" xmlns:a16="http://schemas.microsoft.com/office/drawing/2014/main" id="{F4E27ED7-01DD-4046-B9B5-EB7C07B1C936}"/>
              </a:ext>
            </a:extLst>
          </p:cNvPr>
          <p:cNvCxnSpPr>
            <a:stCxn id="231" idx="1"/>
          </p:cNvCxnSpPr>
          <p:nvPr/>
        </p:nvCxnSpPr>
        <p:spPr>
          <a:xfrm flipV="1">
            <a:off x="31657075" y="9877202"/>
            <a:ext cx="67996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="" xmlns:a16="http://schemas.microsoft.com/office/drawing/2014/main" id="{CE74AD9A-2470-414E-883D-CF8F76FD80A5}"/>
              </a:ext>
            </a:extLst>
          </p:cNvPr>
          <p:cNvSpPr/>
          <p:nvPr/>
        </p:nvSpPr>
        <p:spPr>
          <a:xfrm>
            <a:off x="7889511" y="26338947"/>
            <a:ext cx="2351130" cy="391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(Restful API, Slim Framework)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3973649" y="15994862"/>
            <a:ext cx="545277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07856342"/>
      </p:ext>
    </p:extLst>
  </p:cSld>
  <p:clrMapOvr>
    <a:masterClrMapping/>
  </p:clrMapOvr>
</p:sld>
</file>

<file path=ppt/theme/theme1.xml><?xml version="1.0" encoding="utf-8"?>
<a:theme xmlns:a="http://schemas.openxmlformats.org/drawingml/2006/main" name="UofA Bonython Template">
  <a:themeElements>
    <a:clrScheme name="Custom UofA">
      <a:dk1>
        <a:sysClr val="windowText" lastClr="000000"/>
      </a:dk1>
      <a:lt1>
        <a:sysClr val="window" lastClr="C7EDCC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712</Words>
  <Application>Microsoft Office PowerPoint</Application>
  <PresentationFormat>自定义</PresentationFormat>
  <Paragraphs>73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UofA Bonython Template</vt:lpstr>
      <vt:lpstr>幻灯片 1</vt:lpstr>
    </vt:vector>
  </TitlesOfParts>
  <Company>The University of Adelaide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a1633967</dc:creator>
  <cp:lastModifiedBy>LZY</cp:lastModifiedBy>
  <cp:revision>160</cp:revision>
  <dcterms:created xsi:type="dcterms:W3CDTF">2014-07-07T01:14:05Z</dcterms:created>
  <dcterms:modified xsi:type="dcterms:W3CDTF">2017-10-15T07:48:43Z</dcterms:modified>
</cp:coreProperties>
</file>