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57" autoAdjust="0"/>
    <p:restoredTop sz="99059" autoAdjust="0"/>
  </p:normalViewPr>
  <p:slideViewPr>
    <p:cSldViewPr>
      <p:cViewPr>
        <p:scale>
          <a:sx n="30" d="100"/>
          <a:sy n="30" d="100"/>
        </p:scale>
        <p:origin x="976" y="376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12/10/17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12/10/17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2"/>
          <p:cNvSpPr/>
          <p:nvPr/>
        </p:nvSpPr>
        <p:spPr>
          <a:xfrm>
            <a:off x="11680801" y="24009002"/>
            <a:ext cx="18043009" cy="496921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10"/>
          <p:cNvSpPr/>
          <p:nvPr/>
        </p:nvSpPr>
        <p:spPr>
          <a:xfrm>
            <a:off x="29994002" y="21240295"/>
            <a:ext cx="12506104" cy="4693271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4"/>
            <a:ext cx="11273568" cy="7723960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5709" y="20224442"/>
            <a:ext cx="11119651" cy="8779994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502099"/>
            <a:ext cx="12518053" cy="16320253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8357"/>
              <a:gd name="connsiteX1" fmla="*/ 1375159 w 12407105"/>
              <a:gd name="connsiteY1" fmla="*/ 0 h 8238357"/>
              <a:gd name="connsiteX2" fmla="*/ 11029775 w 12407105"/>
              <a:gd name="connsiteY2" fmla="*/ 0 h 8238357"/>
              <a:gd name="connsiteX3" fmla="*/ 12395155 w 12407105"/>
              <a:gd name="connsiteY3" fmla="*/ 1365380 h 8238357"/>
              <a:gd name="connsiteX4" fmla="*/ 12395155 w 12407105"/>
              <a:gd name="connsiteY4" fmla="*/ 6826739 h 8238357"/>
              <a:gd name="connsiteX5" fmla="*/ 11029775 w 12407105"/>
              <a:gd name="connsiteY5" fmla="*/ 8192119 h 8238357"/>
              <a:gd name="connsiteX6" fmla="*/ 983273 w 12407105"/>
              <a:gd name="connsiteY6" fmla="*/ 8235662 h 8238357"/>
              <a:gd name="connsiteX7" fmla="*/ 9779 w 12407105"/>
              <a:gd name="connsiteY7" fmla="*/ 6826739 h 8238357"/>
              <a:gd name="connsiteX8" fmla="*/ 9779 w 12407105"/>
              <a:gd name="connsiteY8" fmla="*/ 1365380 h 8238357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17137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21285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0831"/>
              <a:gd name="connsiteY0" fmla="*/ 1365380 h 8235662"/>
              <a:gd name="connsiteX1" fmla="*/ 1375159 w 12400831"/>
              <a:gd name="connsiteY1" fmla="*/ 0 h 8235662"/>
              <a:gd name="connsiteX2" fmla="*/ 11029775 w 12400831"/>
              <a:gd name="connsiteY2" fmla="*/ 0 h 8235662"/>
              <a:gd name="connsiteX3" fmla="*/ 12395155 w 12400831"/>
              <a:gd name="connsiteY3" fmla="*/ 1365380 h 8235662"/>
              <a:gd name="connsiteX4" fmla="*/ 12395155 w 12400831"/>
              <a:gd name="connsiteY4" fmla="*/ 6826739 h 8235662"/>
              <a:gd name="connsiteX5" fmla="*/ 10993558 w 12400831"/>
              <a:gd name="connsiteY5" fmla="*/ 8212859 h 8235662"/>
              <a:gd name="connsiteX6" fmla="*/ 983273 w 12400831"/>
              <a:gd name="connsiteY6" fmla="*/ 8235662 h 8235662"/>
              <a:gd name="connsiteX7" fmla="*/ 9779 w 12400831"/>
              <a:gd name="connsiteY7" fmla="*/ 6826739 h 8235662"/>
              <a:gd name="connsiteX8" fmla="*/ 9779 w 12400831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15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293830" y="8248513"/>
                  <a:pt x="12255912" y="8192119"/>
                  <a:pt x="10993558" y="8212859"/>
                </a:cubicBezTo>
                <a:lnTo>
                  <a:pt x="983273" y="8235662"/>
                </a:lnTo>
                <a:cubicBezTo>
                  <a:pt x="48109" y="8235662"/>
                  <a:pt x="96865" y="8231897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636" y="12839307"/>
            <a:ext cx="11131929" cy="6906811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582436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556531"/>
                  <a:pt x="9846910" y="7582436"/>
                </a:cubicBezTo>
                <a:cubicBezTo>
                  <a:pt x="9631228" y="7584106"/>
                  <a:pt x="9415546" y="7601376"/>
                  <a:pt x="9199864" y="7603046"/>
                </a:cubicBezTo>
                <a:lnTo>
                  <a:pt x="725649" y="7619460"/>
                </a:lnTo>
                <a:cubicBezTo>
                  <a:pt x="36307" y="7541456"/>
                  <a:pt x="17735" y="7598754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4502101"/>
            <a:ext cx="18146016" cy="19060441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346646"/>
            <a:ext cx="12518172" cy="2631574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7212" y="4094648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10878" y="4120437"/>
            <a:ext cx="748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Zeyu Lin, Minh Tam 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Fu (zeyu.lin, </a:t>
            </a:r>
            <a:r>
              <a:rPr lang="en-US" altLang="zh-CN" sz="3200" dirty="0" err="1">
                <a:solidFill>
                  <a:schemeClr val="bg1"/>
                </a:solidFill>
              </a:rPr>
              <a:t>minhtam.phan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dirty="0" err="1">
                <a:solidFill>
                  <a:schemeClr val="bg1"/>
                </a:solidFill>
              </a:rPr>
              <a:t>zeqi.fu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Claudia Szabo,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43714385" y="5110199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schema is built based on two data sources (</a:t>
            </a:r>
            <a:r>
              <a:rPr lang="en-US" sz="3200" dirty="0" err="1"/>
              <a:t>Moodle</a:t>
            </a:r>
            <a:r>
              <a:rPr lang="en-US" sz="3200" dirty="0"/>
              <a:t> Forum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displays and analyzes data by charts and tables.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is designed in a decoupled way. It adopts two-tier model, which separates the front-end and the back-end.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159" y="6489634"/>
            <a:ext cx="9857921" cy="45230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14" y="25201843"/>
            <a:ext cx="8332888" cy="32259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963" y="11796374"/>
            <a:ext cx="9875298" cy="360344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4128597" y="9585979"/>
            <a:ext cx="2146523" cy="142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C7268DB-F52B-4228-A14F-253306C33498}"/>
              </a:ext>
            </a:extLst>
          </p:cNvPr>
          <p:cNvSpPr txBox="1"/>
          <p:nvPr/>
        </p:nvSpPr>
        <p:spPr>
          <a:xfrm>
            <a:off x="31159135" y="16192569"/>
            <a:ext cx="103388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is 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database can be flexibly applied for newly added data sources such as Canvas.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21746481"/>
            <a:ext cx="4572447" cy="64929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E6854B-2C28-45DF-90F8-367CA667E897}"/>
              </a:ext>
            </a:extLst>
          </p:cNvPr>
          <p:cNvSpPr txBox="1"/>
          <p:nvPr/>
        </p:nvSpPr>
        <p:spPr>
          <a:xfrm>
            <a:off x="43646377" y="23975060"/>
            <a:ext cx="11719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makes the data intuitive.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Charts are configurable, which allows user to manipulate and further explore data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9BBC3E-E42A-4C5E-920A-A9E22A559A8D}"/>
              </a:ext>
            </a:extLst>
          </p:cNvPr>
          <p:cNvSpPr txBox="1"/>
          <p:nvPr/>
        </p:nvSpPr>
        <p:spPr>
          <a:xfrm>
            <a:off x="34809132" y="22153006"/>
            <a:ext cx="7525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Modify the schema to work with new data source (Canvas).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Add new data sources (e.g. student GPA) for further cross data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3287" y="22057190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B8CF5F7-7340-4E24-8644-D8C68E8EAD91}"/>
              </a:ext>
            </a:extLst>
          </p:cNvPr>
          <p:cNvSpPr txBox="1"/>
          <p:nvPr/>
        </p:nvSpPr>
        <p:spPr>
          <a:xfrm>
            <a:off x="30461915" y="27183815"/>
            <a:ext cx="12038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611096" y="5765733"/>
            <a:ext cx="104741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altLang="zh-CN" sz="3200" dirty="0"/>
              <a:t>School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Computer</a:t>
            </a:r>
            <a:r>
              <a:rPr lang="zh-CN" altLang="en-US" sz="3200" dirty="0"/>
              <a:t> </a:t>
            </a:r>
            <a:r>
              <a:rPr lang="en-US" altLang="zh-CN" sz="3200" dirty="0"/>
              <a:t>Science</a:t>
            </a:r>
            <a:r>
              <a:rPr lang="zh-CN" altLang="en-US" sz="3200" dirty="0"/>
              <a:t> </a:t>
            </a:r>
            <a:r>
              <a:rPr lang="en-US" altLang="zh-CN" sz="3200" dirty="0"/>
              <a:t>got</a:t>
            </a:r>
            <a:r>
              <a:rPr lang="zh-CN" altLang="en-US" sz="3200" dirty="0"/>
              <a:t> </a:t>
            </a:r>
            <a:r>
              <a:rPr lang="en-US" sz="3200" dirty="0"/>
              <a:t>12 </a:t>
            </a:r>
            <a:r>
              <a:rPr lang="en-US" sz="3200" dirty="0"/>
              <a:t>years of Moodle and </a:t>
            </a:r>
            <a:r>
              <a:rPr lang="en-US" sz="3200" dirty="0" err="1"/>
              <a:t>WebSubmission</a:t>
            </a:r>
            <a:r>
              <a:rPr lang="en-US" sz="3200" dirty="0"/>
              <a:t> data has been collected and the problem now is </a:t>
            </a:r>
            <a:r>
              <a:rPr lang="en-US" sz="3200" dirty="0" err="1"/>
              <a:t>organising</a:t>
            </a:r>
            <a:r>
              <a:rPr lang="en-US" sz="3200" dirty="0"/>
              <a:t> it for searching and trend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Moodle and </a:t>
            </a:r>
            <a:r>
              <a:rPr lang="en-US" sz="3200" dirty="0" err="1"/>
              <a:t>WebSubmission</a:t>
            </a:r>
            <a:r>
              <a:rPr lang="en-US" sz="3200" dirty="0"/>
              <a:t> are separate systems. </a:t>
            </a:r>
            <a:endParaRPr 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Analysis </a:t>
            </a:r>
            <a:r>
              <a:rPr lang="en-US" sz="3200" dirty="0"/>
              <a:t>module is provided to allow users to explore the relationship between the amount of students‘ activities and academic performances.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Staffs are allowed to query the database, extract data, aggregate it, and export it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793487" y="14146084"/>
            <a:ext cx="101069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Design a database schema that incorporates the two separate systems (Moodle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(which are </a:t>
            </a:r>
            <a:r>
              <a:rPr lang="en-US" sz="3200" dirty="0" err="1"/>
              <a:t>anonymized</a:t>
            </a:r>
            <a:r>
              <a:rPr lang="en-US" sz="3200" dirty="0"/>
              <a:t>)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Write extraction and insertion scripts (data importer) to import current file-based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of data by using charts and make them configurable to allow users </a:t>
            </a:r>
            <a:r>
              <a:rPr lang="en-US" sz="3200" dirty="0" smtClean="0"/>
              <a:t>to</a:t>
            </a:r>
            <a:endParaRPr lang="zh-CN" altLang="en-US" sz="3200" dirty="0"/>
          </a:p>
        </p:txBody>
      </p:sp>
      <p:pic>
        <p:nvPicPr>
          <p:cNvPr id="1027" name="Picture 3" descr="D:\阿大课程\projA\Ingenuity\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626928" y="6419902"/>
            <a:ext cx="8065140" cy="4357717"/>
          </a:xfrm>
          <a:prstGeom prst="rect">
            <a:avLst/>
          </a:prstGeom>
          <a:noFill/>
        </p:spPr>
      </p:pic>
      <p:pic>
        <p:nvPicPr>
          <p:cNvPr id="1029" name="Picture 5" descr="D:\阿大课程\projA\Ingenuity\3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187567" y="6291811"/>
            <a:ext cx="8239126" cy="4357718"/>
          </a:xfrm>
          <a:prstGeom prst="rect">
            <a:avLst/>
          </a:prstGeom>
          <a:noFill/>
        </p:spPr>
      </p:pic>
      <p:pic>
        <p:nvPicPr>
          <p:cNvPr id="1030" name="Picture 6" descr="D:\阿大课程\projA\Ingenuity\4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701917" y="12313530"/>
            <a:ext cx="6786610" cy="3710239"/>
          </a:xfrm>
          <a:prstGeom prst="rect">
            <a:avLst/>
          </a:prstGeom>
          <a:noFill/>
        </p:spPr>
      </p:pic>
      <p:pic>
        <p:nvPicPr>
          <p:cNvPr id="1033" name="Picture 9" descr="D:\阿大课程\projA\Ingenuity\7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534932" y="11778209"/>
            <a:ext cx="7588947" cy="4509306"/>
          </a:xfrm>
          <a:prstGeom prst="rect">
            <a:avLst/>
          </a:prstGeom>
          <a:noFill/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43995251" y="12294200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by using charts, which make the data intuitive and easy to read.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user to choose course, year, semester, assignment.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data of individual student as well as the whole class.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the amount of different events in a given period as well as the amount of specific event of each day.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cross data analysis: allow user to explore the relationship between the amount of students' activities and academic performances.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285158" y="21746482"/>
            <a:ext cx="2818136" cy="6681276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16281092" y="4094648"/>
            <a:ext cx="9793088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195072" y="12439623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30482" y="12508686"/>
            <a:ext cx="643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136096" y="19864834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83732" y="19845530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6964803" y="23697377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426270" y="4120436"/>
            <a:ext cx="11665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0" name="Picture 6" descr="D:\阿大课程\projA\Ingenuity\4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531793" y="17733484"/>
            <a:ext cx="6786610" cy="3710239"/>
          </a:xfrm>
          <a:prstGeom prst="rect">
            <a:avLst/>
          </a:prstGeom>
          <a:noFill/>
        </p:spPr>
      </p:pic>
      <p:pic>
        <p:nvPicPr>
          <p:cNvPr id="61" name="Picture 6" descr="D:\阿大课程\projA\Ingenuity\4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739711" y="17509924"/>
            <a:ext cx="6786610" cy="3710239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7403843" y="23675559"/>
            <a:ext cx="6816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ata </a:t>
            </a:r>
            <a:r>
              <a:rPr lang="en-US" sz="6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query </a:t>
            </a:r>
            <a:r>
              <a:rPr lang="en-US" sz="6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3196479" y="4114446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2964565" y="2605091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716699" y="4074603"/>
            <a:ext cx="8023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Data</a:t>
            </a:r>
            <a:r>
              <a:rPr lang="zh-CN" alt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importer</a:t>
            </a:r>
            <a:r>
              <a:rPr lang="zh-CN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tools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710213" y="2094368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505721" y="20939702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altLang="zh-CN" sz="6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ork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16699" y="26006385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537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Georgia</vt:lpstr>
      <vt:lpstr>Wingdings</vt:lpstr>
      <vt:lpstr>宋体</vt:lpstr>
      <vt:lpstr>Arial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Zeqi Fu</cp:lastModifiedBy>
  <cp:revision>111</cp:revision>
  <dcterms:created xsi:type="dcterms:W3CDTF">2014-07-07T01:14:05Z</dcterms:created>
  <dcterms:modified xsi:type="dcterms:W3CDTF">2017-10-12T03:59:20Z</dcterms:modified>
</cp:coreProperties>
</file>