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9C"/>
    <a:srgbClr val="808285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57" autoAdjust="0"/>
    <p:restoredTop sz="99059" autoAdjust="0"/>
  </p:normalViewPr>
  <p:slideViewPr>
    <p:cSldViewPr>
      <p:cViewPr>
        <p:scale>
          <a:sx n="33" d="100"/>
          <a:sy n="33" d="100"/>
        </p:scale>
        <p:origin x="-1212" y="-3042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10/10/2017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10/10/2017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10"/>
          <p:cNvSpPr/>
          <p:nvPr/>
        </p:nvSpPr>
        <p:spPr>
          <a:xfrm>
            <a:off x="29994002" y="21240295"/>
            <a:ext cx="12518172" cy="4728873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2012146" y="20938317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3"/>
            <a:ext cx="11273568" cy="14994981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80801" y="4442964"/>
            <a:ext cx="18146016" cy="8254839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982053" y="4283139"/>
            <a:ext cx="12530121" cy="9157190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710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438698" y="8103333"/>
                  <a:pt x="12436997" y="8192119"/>
                  <a:pt x="11029775" y="8192119"/>
                </a:cubicBezTo>
                <a:lnTo>
                  <a:pt x="983273" y="8235662"/>
                </a:lnTo>
                <a:cubicBezTo>
                  <a:pt x="229194" y="8235662"/>
                  <a:pt x="96865" y="8190418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537" y="20234183"/>
            <a:ext cx="11233247" cy="8787580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462927"/>
                  <a:pt x="9846910" y="7488832"/>
                </a:cubicBezTo>
                <a:lnTo>
                  <a:pt x="725649" y="7619460"/>
                </a:lnTo>
                <a:cubicBezTo>
                  <a:pt x="36307" y="7619460"/>
                  <a:pt x="130629" y="7583153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680801" y="12938659"/>
            <a:ext cx="18146016" cy="15985776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211260"/>
            <a:ext cx="12518172" cy="2766960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62579" y="3939632"/>
            <a:ext cx="9145016" cy="13477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722367" y="3934070"/>
            <a:ext cx="9145016" cy="1353340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850843" y="12712912"/>
            <a:ext cx="12349372" cy="1170112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09286" y="19784944"/>
            <a:ext cx="9227375" cy="1313189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201335" y="3745043"/>
            <a:ext cx="10333148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936965" y="26009011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21216" y="4005002"/>
            <a:ext cx="875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9073" y="19885495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27408" y="3939632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6311" y="12652098"/>
            <a:ext cx="1166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66377" y="3638486"/>
            <a:ext cx="10929792" cy="195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D</a:t>
            </a:r>
            <a:r>
              <a:rPr lang="en-US" sz="6000" dirty="0">
                <a:solidFill>
                  <a:schemeClr val="bg1"/>
                </a:solidFill>
              </a:rPr>
              <a:t>ata query module,</a:t>
            </a:r>
            <a:r>
              <a:rPr lang="zh-CN" alt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</a:rPr>
              <a:t>importer, database.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982053" y="14104989"/>
            <a:ext cx="12518171" cy="6757828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7077"/>
              <a:gd name="connsiteX1" fmla="*/ 1224160 w 12385376"/>
              <a:gd name="connsiteY1" fmla="*/ 0 h 7347077"/>
              <a:gd name="connsiteX2" fmla="*/ 11161216 w 12385376"/>
              <a:gd name="connsiteY2" fmla="*/ 0 h 7347077"/>
              <a:gd name="connsiteX3" fmla="*/ 12385376 w 12385376"/>
              <a:gd name="connsiteY3" fmla="*/ 1224160 h 7347077"/>
              <a:gd name="connsiteX4" fmla="*/ 12385376 w 12385376"/>
              <a:gd name="connsiteY4" fmla="*/ 6120656 h 7347077"/>
              <a:gd name="connsiteX5" fmla="*/ 11161216 w 12385376"/>
              <a:gd name="connsiteY5" fmla="*/ 7344816 h 7347077"/>
              <a:gd name="connsiteX6" fmla="*/ 1224160 w 12385376"/>
              <a:gd name="connsiteY6" fmla="*/ 7344816 h 7347077"/>
              <a:gd name="connsiteX7" fmla="*/ 0 w 12385376"/>
              <a:gd name="connsiteY7" fmla="*/ 6120656 h 7347077"/>
              <a:gd name="connsiteX8" fmla="*/ 0 w 12385376"/>
              <a:gd name="connsiteY8" fmla="*/ 1224160 h 7347077"/>
              <a:gd name="connsiteX0" fmla="*/ 0 w 12385376"/>
              <a:gd name="connsiteY0" fmla="*/ 1224160 h 7352847"/>
              <a:gd name="connsiteX1" fmla="*/ 1224160 w 12385376"/>
              <a:gd name="connsiteY1" fmla="*/ 0 h 7352847"/>
              <a:gd name="connsiteX2" fmla="*/ 11161216 w 12385376"/>
              <a:gd name="connsiteY2" fmla="*/ 0 h 7352847"/>
              <a:gd name="connsiteX3" fmla="*/ 12385376 w 12385376"/>
              <a:gd name="connsiteY3" fmla="*/ 1224160 h 7352847"/>
              <a:gd name="connsiteX4" fmla="*/ 12385376 w 12385376"/>
              <a:gd name="connsiteY4" fmla="*/ 6120656 h 7352847"/>
              <a:gd name="connsiteX5" fmla="*/ 11161216 w 12385376"/>
              <a:gd name="connsiteY5" fmla="*/ 7344816 h 7352847"/>
              <a:gd name="connsiteX6" fmla="*/ 1224160 w 12385376"/>
              <a:gd name="connsiteY6" fmla="*/ 7344816 h 7352847"/>
              <a:gd name="connsiteX7" fmla="*/ 0 w 12385376"/>
              <a:gd name="connsiteY7" fmla="*/ 6120656 h 7352847"/>
              <a:gd name="connsiteX8" fmla="*/ 0 w 12385376"/>
              <a:gd name="connsiteY8" fmla="*/ 1224160 h 7352847"/>
              <a:gd name="connsiteX0" fmla="*/ 0 w 12385376"/>
              <a:gd name="connsiteY0" fmla="*/ 1224160 h 7378707"/>
              <a:gd name="connsiteX1" fmla="*/ 1224160 w 12385376"/>
              <a:gd name="connsiteY1" fmla="*/ 0 h 7378707"/>
              <a:gd name="connsiteX2" fmla="*/ 11161216 w 12385376"/>
              <a:gd name="connsiteY2" fmla="*/ 0 h 7378707"/>
              <a:gd name="connsiteX3" fmla="*/ 12385376 w 12385376"/>
              <a:gd name="connsiteY3" fmla="*/ 1224160 h 7378707"/>
              <a:gd name="connsiteX4" fmla="*/ 12385376 w 12385376"/>
              <a:gd name="connsiteY4" fmla="*/ 6120656 h 7378707"/>
              <a:gd name="connsiteX5" fmla="*/ 11161216 w 12385376"/>
              <a:gd name="connsiteY5" fmla="*/ 7344816 h 7378707"/>
              <a:gd name="connsiteX6" fmla="*/ 1224160 w 12385376"/>
              <a:gd name="connsiteY6" fmla="*/ 7344816 h 7378707"/>
              <a:gd name="connsiteX7" fmla="*/ 0 w 12385376"/>
              <a:gd name="connsiteY7" fmla="*/ 6120656 h 7378707"/>
              <a:gd name="connsiteX8" fmla="*/ 0 w 12385376"/>
              <a:gd name="connsiteY8" fmla="*/ 1224160 h 7378707"/>
              <a:gd name="connsiteX0" fmla="*/ 2261 w 12387637"/>
              <a:gd name="connsiteY0" fmla="*/ 1224160 h 7378707"/>
              <a:gd name="connsiteX1" fmla="*/ 1226421 w 12387637"/>
              <a:gd name="connsiteY1" fmla="*/ 0 h 7378707"/>
              <a:gd name="connsiteX2" fmla="*/ 11163477 w 12387637"/>
              <a:gd name="connsiteY2" fmla="*/ 0 h 7378707"/>
              <a:gd name="connsiteX3" fmla="*/ 12387637 w 12387637"/>
              <a:gd name="connsiteY3" fmla="*/ 1224160 h 7378707"/>
              <a:gd name="connsiteX4" fmla="*/ 12387637 w 12387637"/>
              <a:gd name="connsiteY4" fmla="*/ 6120656 h 7378707"/>
              <a:gd name="connsiteX5" fmla="*/ 11163477 w 12387637"/>
              <a:gd name="connsiteY5" fmla="*/ 7344816 h 7378707"/>
              <a:gd name="connsiteX6" fmla="*/ 1226421 w 12387637"/>
              <a:gd name="connsiteY6" fmla="*/ 7344816 h 7378707"/>
              <a:gd name="connsiteX7" fmla="*/ 2261 w 12387637"/>
              <a:gd name="connsiteY7" fmla="*/ 6120656 h 7378707"/>
              <a:gd name="connsiteX8" fmla="*/ 2261 w 12387637"/>
              <a:gd name="connsiteY8" fmla="*/ 1224160 h 7378707"/>
              <a:gd name="connsiteX0" fmla="*/ 9063 w 12394439"/>
              <a:gd name="connsiteY0" fmla="*/ 1224160 h 7378707"/>
              <a:gd name="connsiteX1" fmla="*/ 1233223 w 12394439"/>
              <a:gd name="connsiteY1" fmla="*/ 0 h 7378707"/>
              <a:gd name="connsiteX2" fmla="*/ 11170279 w 12394439"/>
              <a:gd name="connsiteY2" fmla="*/ 0 h 7378707"/>
              <a:gd name="connsiteX3" fmla="*/ 12394439 w 12394439"/>
              <a:gd name="connsiteY3" fmla="*/ 1224160 h 7378707"/>
              <a:gd name="connsiteX4" fmla="*/ 12394439 w 12394439"/>
              <a:gd name="connsiteY4" fmla="*/ 6120656 h 7378707"/>
              <a:gd name="connsiteX5" fmla="*/ 11170279 w 12394439"/>
              <a:gd name="connsiteY5" fmla="*/ 7344816 h 7378707"/>
              <a:gd name="connsiteX6" fmla="*/ 1233223 w 12394439"/>
              <a:gd name="connsiteY6" fmla="*/ 7344816 h 7378707"/>
              <a:gd name="connsiteX7" fmla="*/ 9063 w 12394439"/>
              <a:gd name="connsiteY7" fmla="*/ 6120656 h 7378707"/>
              <a:gd name="connsiteX8" fmla="*/ 9063 w 12394439"/>
              <a:gd name="connsiteY8" fmla="*/ 1224160 h 7378707"/>
              <a:gd name="connsiteX0" fmla="*/ 9063 w 12394439"/>
              <a:gd name="connsiteY0" fmla="*/ 1224160 h 7345158"/>
              <a:gd name="connsiteX1" fmla="*/ 1233223 w 12394439"/>
              <a:gd name="connsiteY1" fmla="*/ 0 h 7345158"/>
              <a:gd name="connsiteX2" fmla="*/ 11170279 w 12394439"/>
              <a:gd name="connsiteY2" fmla="*/ 0 h 7345158"/>
              <a:gd name="connsiteX3" fmla="*/ 12394439 w 12394439"/>
              <a:gd name="connsiteY3" fmla="*/ 1224160 h 7345158"/>
              <a:gd name="connsiteX4" fmla="*/ 12394439 w 12394439"/>
              <a:gd name="connsiteY4" fmla="*/ 6120656 h 7345158"/>
              <a:gd name="connsiteX5" fmla="*/ 11170279 w 12394439"/>
              <a:gd name="connsiteY5" fmla="*/ 7344816 h 7345158"/>
              <a:gd name="connsiteX6" fmla="*/ 1233223 w 12394439"/>
              <a:gd name="connsiteY6" fmla="*/ 7344816 h 7345158"/>
              <a:gd name="connsiteX7" fmla="*/ 9063 w 12394439"/>
              <a:gd name="connsiteY7" fmla="*/ 6120656 h 7345158"/>
              <a:gd name="connsiteX8" fmla="*/ 9063 w 12394439"/>
              <a:gd name="connsiteY8" fmla="*/ 1224160 h 7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4439" h="7345158">
                <a:moveTo>
                  <a:pt x="9063" y="1224160"/>
                </a:moveTo>
                <a:cubicBezTo>
                  <a:pt x="-34480" y="69103"/>
                  <a:pt x="34624" y="43542"/>
                  <a:pt x="1233223" y="0"/>
                </a:cubicBezTo>
                <a:lnTo>
                  <a:pt x="11170279" y="0"/>
                </a:lnTo>
                <a:cubicBezTo>
                  <a:pt x="12281792" y="43543"/>
                  <a:pt x="12394439" y="-17982"/>
                  <a:pt x="12394439" y="1224160"/>
                </a:cubicBezTo>
                <a:lnTo>
                  <a:pt x="12394439" y="6120656"/>
                </a:lnTo>
                <a:cubicBezTo>
                  <a:pt x="12307354" y="7362798"/>
                  <a:pt x="12412421" y="7344816"/>
                  <a:pt x="11170279" y="7344816"/>
                </a:cubicBezTo>
                <a:lnTo>
                  <a:pt x="1233223" y="7344816"/>
                </a:lnTo>
                <a:cubicBezTo>
                  <a:pt x="107380" y="7339304"/>
                  <a:pt x="9063" y="7449884"/>
                  <a:pt x="9063" y="6120656"/>
                </a:cubicBezTo>
                <a:lnTo>
                  <a:pt x="9063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982345" y="13589016"/>
            <a:ext cx="9145016" cy="1404797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62230" y="25919794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87257" y="13568486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43833" y="1973572"/>
            <a:ext cx="1727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Zeyu Lin, Minh Tam Phan, </a:t>
            </a:r>
            <a:r>
              <a:rPr lang="en-US" altLang="zh-CN" sz="3200" dirty="0" err="1">
                <a:solidFill>
                  <a:schemeClr val="bg1"/>
                </a:solidFill>
              </a:rPr>
              <a:t>Zeqi</a:t>
            </a:r>
            <a:r>
              <a:rPr lang="en-US" altLang="zh-CN" sz="3200" dirty="0">
                <a:solidFill>
                  <a:schemeClr val="bg1"/>
                </a:solidFill>
              </a:rPr>
              <a:t> Fu (zeyu.lin, </a:t>
            </a:r>
            <a:r>
              <a:rPr lang="en-US" altLang="zh-CN" sz="3200" dirty="0" err="1">
                <a:solidFill>
                  <a:schemeClr val="bg1"/>
                </a:solidFill>
              </a:rPr>
              <a:t>minhtam.phan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dirty="0" err="1">
                <a:solidFill>
                  <a:schemeClr val="bg1"/>
                </a:solidFill>
              </a:rPr>
              <a:t>zeqi.fu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Supervised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Claudia Szabo, Marian </a:t>
            </a:r>
            <a:r>
              <a:rPr lang="en-US" sz="3200" dirty="0" err="1">
                <a:solidFill>
                  <a:schemeClr val="bg1"/>
                </a:solidFill>
              </a:rPr>
              <a:t>Mihailescu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School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Computer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97186" y="20939470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12184858" y="5893992"/>
            <a:ext cx="82168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schema is built based on two data sources (</a:t>
            </a:r>
            <a:r>
              <a:rPr lang="en-US" sz="3200" dirty="0" err="1"/>
              <a:t>Moodle</a:t>
            </a:r>
            <a:r>
              <a:rPr lang="en-US" sz="3200" dirty="0"/>
              <a:t> Forum and </a:t>
            </a:r>
            <a:r>
              <a:rPr lang="en-US" sz="3200" dirty="0" err="1"/>
              <a:t>WebSubmission</a:t>
            </a:r>
            <a:r>
              <a:rPr lang="en-US" sz="3200" dirty="0"/>
              <a:t>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Importer tool extracts data from data sources to database.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displays and analyzes data by charts and tables.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is designed in a decoupled way. It adopts two-tier model, which separates the front-end and the back-end.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FE897D-F032-49C9-95DD-CCF761D9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436" y="8512870"/>
            <a:ext cx="5564874" cy="25532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D46D6C-29E3-4501-AF10-81B444FA5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173" y="5841973"/>
            <a:ext cx="5307906" cy="20948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4A8944C-C2C3-4E5B-AA53-82A17864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617" y="11609214"/>
            <a:ext cx="4506866" cy="164453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14BA03-E8AE-48DE-B2C7-6A9F54D0C8F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39331873" y="11066157"/>
            <a:ext cx="0" cy="54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FA15DA-D2B0-42C3-B2EC-A14C96D8DCC1}"/>
              </a:ext>
            </a:extLst>
          </p:cNvPr>
          <p:cNvCxnSpPr>
            <a:cxnSpLocks/>
          </p:cNvCxnSpPr>
          <p:nvPr/>
        </p:nvCxnSpPr>
        <p:spPr>
          <a:xfrm flipV="1">
            <a:off x="39331873" y="7864799"/>
            <a:ext cx="0" cy="70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7268DB-F52B-4228-A14F-253306C33498}"/>
              </a:ext>
            </a:extLst>
          </p:cNvPr>
          <p:cNvSpPr txBox="1"/>
          <p:nvPr/>
        </p:nvSpPr>
        <p:spPr>
          <a:xfrm>
            <a:off x="30042841" y="5776566"/>
            <a:ext cx="65065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Query module can support staff to query and extract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This is a combined database of Moodle Forum and </a:t>
            </a:r>
            <a:r>
              <a:rPr lang="en-US" sz="3200" dirty="0" err="1"/>
              <a:t>WebSubmission</a:t>
            </a:r>
            <a:r>
              <a:rPr lang="en-US" sz="3200" dirty="0"/>
              <a:t>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This database can be flexibly applied for newly added data sources such as Canvas.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importing tool can assist to import data from data sources into database.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C5B7859-114B-4E51-B787-275E022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87" y="5707790"/>
            <a:ext cx="4357718" cy="618805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CE6854B-2C28-45DF-90F8-367CA667E897}"/>
              </a:ext>
            </a:extLst>
          </p:cNvPr>
          <p:cNvSpPr txBox="1"/>
          <p:nvPr/>
        </p:nvSpPr>
        <p:spPr>
          <a:xfrm>
            <a:off x="30470914" y="15197537"/>
            <a:ext cx="117194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is flexible and can be applied for multiple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Having tools to import data from external files.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Visualization makes the data intuitive.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Charts are configurable, which allows user to manipulate and further explore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analysis across two data sources. Link two data sources and link the users of two data sources without identifying their names.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can be used to query, analyze and extract data with the support of charts and tables.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9BBC3E-E42A-4C5E-920A-A9E22A559A8D}"/>
              </a:ext>
            </a:extLst>
          </p:cNvPr>
          <p:cNvSpPr txBox="1"/>
          <p:nvPr/>
        </p:nvSpPr>
        <p:spPr>
          <a:xfrm>
            <a:off x="30521023" y="22189217"/>
            <a:ext cx="7525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Modify the schema to work with new data source (Canvas).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Add new data sources (e.g. student GPA) for further cross data analysis.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charts (across semesters) of the same course for trend analysis and comparison.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8887F1F-1EC5-412B-9D53-658DE6D27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7737" y="22223887"/>
            <a:ext cx="4052477" cy="362641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B8CF5F7-7340-4E24-8644-D8C68E8EAD91}"/>
              </a:ext>
            </a:extLst>
          </p:cNvPr>
          <p:cNvSpPr txBox="1"/>
          <p:nvPr/>
        </p:nvSpPr>
        <p:spPr>
          <a:xfrm>
            <a:off x="30546897" y="27258757"/>
            <a:ext cx="12108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was supported by the School of Computer Science. We gratefully acknowledge the feedback and contribution of Nickolas Falkner, Claudio Szabo, Christoph </a:t>
            </a:r>
            <a:r>
              <a:rPr lang="en-US" sz="3200" dirty="0" err="1"/>
              <a:t>Treude</a:t>
            </a:r>
            <a:r>
              <a:rPr lang="en-US" sz="3200" dirty="0"/>
              <a:t> and Marian </a:t>
            </a:r>
            <a:r>
              <a:rPr lang="en-US" sz="3200" dirty="0" err="1"/>
              <a:t>Mihailescu</a:t>
            </a:r>
            <a:r>
              <a:rPr lang="en-US" sz="3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565400" y="6177353"/>
            <a:ext cx="10474113" cy="1585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12 years of </a:t>
            </a:r>
            <a:r>
              <a:rPr lang="en-US" sz="3200" dirty="0" err="1"/>
              <a:t>Moodle</a:t>
            </a:r>
            <a:r>
              <a:rPr lang="en-US" sz="3200" dirty="0"/>
              <a:t> and </a:t>
            </a:r>
            <a:r>
              <a:rPr lang="en-US" sz="3200" dirty="0" err="1"/>
              <a:t>WebSubmission</a:t>
            </a:r>
            <a:r>
              <a:rPr lang="en-US" sz="3200" dirty="0"/>
              <a:t> data has been collected and the problem now is </a:t>
            </a:r>
            <a:r>
              <a:rPr lang="en-US" sz="3200" dirty="0" err="1"/>
              <a:t>organising</a:t>
            </a:r>
            <a:r>
              <a:rPr lang="en-US" sz="3200" dirty="0"/>
              <a:t> it for searching and trend analysis.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err="1"/>
              <a:t>Moodle</a:t>
            </a:r>
            <a:r>
              <a:rPr lang="en-US" sz="3200" dirty="0"/>
              <a:t> and </a:t>
            </a:r>
            <a:r>
              <a:rPr lang="en-US" sz="3200" dirty="0" err="1"/>
              <a:t>WebSubmission</a:t>
            </a:r>
            <a:r>
              <a:rPr lang="en-US" sz="3200" dirty="0"/>
              <a:t> are separate systems. What we are doing is to tie the two systems together by designing a database schema that will take into consideration and incorporate both systems.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All data is </a:t>
            </a:r>
            <a:r>
              <a:rPr lang="en-US" sz="3200" dirty="0" err="1"/>
              <a:t>anonymised</a:t>
            </a:r>
            <a:r>
              <a:rPr lang="en-US" sz="3200" dirty="0"/>
              <a:t> and is identified in a way that allows us to associate actions without identifying the students, which ensures the privacy.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Raw data is not logically well organized and hard to read.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Visualization is provided by presenting data in the form of charts, which makes the data more intuitive.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 lot of configuration options are provided to allow users to manipulate the data displayed in the charts and allow users to interact with the charts.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Analysis module is provided to allow users to explore the relationship between the amount of students‘ activities and academic performances.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Staffs are allowed to query the database, extract data, aggregate it, and export it.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Extraction and insertion scripts (data importer) that work with the file-based storage for the current data are provided.</a:t>
            </a: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669476" y="21688003"/>
            <a:ext cx="1010699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Design a database schema that incorporate the two separate systems (</a:t>
            </a:r>
            <a:r>
              <a:rPr lang="en-US" sz="3200" dirty="0" err="1"/>
              <a:t>Moodle</a:t>
            </a:r>
            <a:r>
              <a:rPr lang="en-US" sz="3200" dirty="0"/>
              <a:t> and </a:t>
            </a:r>
            <a:r>
              <a:rPr lang="en-US" sz="3200" dirty="0" err="1"/>
              <a:t>WebSubmission</a:t>
            </a:r>
            <a:r>
              <a:rPr lang="en-US" sz="3200" dirty="0"/>
              <a:t>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two data sources and link the users (which are </a:t>
            </a:r>
            <a:r>
              <a:rPr lang="en-US" sz="3200" dirty="0" err="1"/>
              <a:t>anonymized</a:t>
            </a:r>
            <a:r>
              <a:rPr lang="en-US" sz="3200" dirty="0"/>
              <a:t>) of two data sources.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Write extraction and insertion scripts (data importer) to import current file-based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visualization of data by using charts and make them configurable to allow users to manipulate and interact with data.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Analyze the relationship between the amount of students‘ activities and academic performances.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Allow staffs to query the database, extract data, aggregate it, and export it.</a:t>
            </a: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/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27" name="Picture 3" descr="D:\阿大课程\projA\Ingenuity\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259005" y="14280350"/>
            <a:ext cx="8065140" cy="4357717"/>
          </a:xfrm>
          <a:prstGeom prst="rect">
            <a:avLst/>
          </a:prstGeom>
          <a:noFill/>
        </p:spPr>
      </p:pic>
      <p:pic>
        <p:nvPicPr>
          <p:cNvPr id="1029" name="Picture 5" descr="D:\阿大课程\projA\Ingenuity\3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187567" y="19209572"/>
            <a:ext cx="8239126" cy="4357718"/>
          </a:xfrm>
          <a:prstGeom prst="rect">
            <a:avLst/>
          </a:prstGeom>
          <a:noFill/>
        </p:spPr>
      </p:pic>
      <p:pic>
        <p:nvPicPr>
          <p:cNvPr id="1030" name="Picture 6" descr="D:\阿大课程\projA\Ingenuity\4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972197" y="25000587"/>
            <a:ext cx="6786610" cy="3710239"/>
          </a:xfrm>
          <a:prstGeom prst="rect">
            <a:avLst/>
          </a:prstGeom>
          <a:noFill/>
        </p:spPr>
      </p:pic>
      <p:pic>
        <p:nvPicPr>
          <p:cNvPr id="1033" name="Picture 9" descr="D:\阿大课程\projA\Ingenuity\7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313924" y="24210232"/>
            <a:ext cx="7588947" cy="4509306"/>
          </a:xfrm>
          <a:prstGeom prst="rect">
            <a:avLst/>
          </a:prstGeom>
          <a:noFill/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335579D-9BA7-4FF2-BA55-7C6390B98CEF}"/>
              </a:ext>
            </a:extLst>
          </p:cNvPr>
          <p:cNvSpPr txBox="1"/>
          <p:nvPr/>
        </p:nvSpPr>
        <p:spPr>
          <a:xfrm>
            <a:off x="11900627" y="14066036"/>
            <a:ext cx="857256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visualization by using charts, which make the data intuitive and easy to read.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lots of configuration options and related functions (set period, change presentation order, threshold function, export data in CSV format, event name/ event context auto-complete), which allow user to further explore and manipulate data.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Allow user to choose course, year, semester, assignment.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data of individual student as well as the whole class.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the amount of different events in a given period as well as the amount of specific event of each day.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two data sources and link the users of two data sources.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cross data analysis: allow user to explore the relationship between the amount of students' activities and academic performances.</a:t>
            </a: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34" name="Picture 10" descr="D:\阿大课程\projA\Ingenuity\Architecture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5902475" y="5493476"/>
            <a:ext cx="2896688" cy="6867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7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748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Georgia</vt:lpstr>
      <vt:lpstr>Wingdings</vt:lpstr>
      <vt:lpstr>UofA Bonython Template</vt:lpstr>
      <vt:lpstr>PowerPoint Presentation</vt:lpstr>
    </vt:vector>
  </TitlesOfParts>
  <Company>The University of Adelaide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TonyPhan</cp:lastModifiedBy>
  <cp:revision>105</cp:revision>
  <dcterms:created xsi:type="dcterms:W3CDTF">2014-07-07T01:14:05Z</dcterms:created>
  <dcterms:modified xsi:type="dcterms:W3CDTF">2017-10-10T11:46:43Z</dcterms:modified>
</cp:coreProperties>
</file>