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sldIdLst>
    <p:sldId id="256" r:id="rId3"/>
    <p:sldId id="257" r:id="rId4"/>
    <p:sldId id="294" r:id="rId6"/>
    <p:sldId id="260"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97" r:id="rId20"/>
    <p:sldId id="277" r:id="rId21"/>
    <p:sldId id="278" r:id="rId22"/>
    <p:sldId id="279" r:id="rId23"/>
    <p:sldId id="280" r:id="rId24"/>
    <p:sldId id="281" r:id="rId25"/>
    <p:sldId id="296" r:id="rId26"/>
    <p:sldId id="282" r:id="rId27"/>
    <p:sldId id="283" r:id="rId28"/>
    <p:sldId id="284" r:id="rId29"/>
    <p:sldId id="304" r:id="rId30"/>
    <p:sldId id="306" r:id="rId31"/>
    <p:sldId id="308" r:id="rId32"/>
    <p:sldId id="285" r:id="rId33"/>
    <p:sldId id="286" r:id="rId34"/>
    <p:sldId id="288" r:id="rId35"/>
    <p:sldId id="290" r:id="rId36"/>
    <p:sldId id="309" r:id="rId37"/>
    <p:sldId id="310" r:id="rId38"/>
    <p:sldId id="311" r:id="rId39"/>
    <p:sldId id="312" r:id="rId40"/>
    <p:sldId id="313" r:id="rId41"/>
    <p:sldId id="314" r:id="rId42"/>
    <p:sldId id="315" r:id="rId43"/>
    <p:sldId id="316" r:id="rId44"/>
    <p:sldId id="317" r:id="rId45"/>
    <p:sldId id="318" r:id="rId46"/>
    <p:sldId id="319" r:id="rId47"/>
    <p:sldId id="320" r:id="rId48"/>
    <p:sldId id="321" r:id="rId49"/>
    <p:sldId id="322" r:id="rId50"/>
    <p:sldId id="323" r:id="rId51"/>
    <p:sldId id="324" r:id="rId52"/>
    <p:sldId id="325" r:id="rId53"/>
    <p:sldId id="326" r:id="rId54"/>
    <p:sldId id="327" r:id="rId55"/>
    <p:sldId id="328" r:id="rId56"/>
    <p:sldId id="329" r:id="rId57"/>
    <p:sldId id="330" r:id="rId58"/>
    <p:sldId id="331" r:id="rId59"/>
    <p:sldId id="332" r:id="rId60"/>
    <p:sldId id="333" r:id="rId61"/>
    <p:sldId id="334" r:id="rId62"/>
    <p:sldId id="335" r:id="rId63"/>
    <p:sldId id="339" r:id="rId64"/>
    <p:sldId id="340" r:id="rId65"/>
    <p:sldId id="341" r:id="rId66"/>
    <p:sldId id="342" r:id="rId67"/>
    <p:sldId id="343" r:id="rId68"/>
    <p:sldId id="344" r:id="rId69"/>
    <p:sldId id="345" r:id="rId70"/>
    <p:sldId id="346" r:id="rId71"/>
    <p:sldId id="347" r:id="rId72"/>
    <p:sldId id="348" r:id="rId73"/>
    <p:sldId id="349" r:id="rId74"/>
    <p:sldId id="350" r:id="rId75"/>
    <p:sldId id="351" r:id="rId76"/>
    <p:sldId id="352" r:id="rId77"/>
    <p:sldId id="336" r:id="rId78"/>
    <p:sldId id="337" r:id="rId79"/>
    <p:sldId id="338" r:id="rId80"/>
    <p:sldId id="259" r:id="rId81"/>
  </p:sldIdLst>
  <p:sldSz cx="9144000" cy="6858000" type="screen4x3"/>
  <p:notesSz cx="6858000" cy="9144000"/>
  <p:custDataLst>
    <p:tags r:id="rId85"/>
  </p:custDataLst>
  <p:defaultTextStyle>
    <a:defPPr>
      <a:defRPr lang="zh-CN"/>
    </a:defPPr>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BA00"/>
    <a:srgbClr val="FFFFFF"/>
    <a:srgbClr val="339933"/>
    <a:srgbClr val="47F3C6"/>
    <a:srgbClr val="6600CC"/>
    <a:srgbClr val="FF3300"/>
    <a:srgbClr val="0033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225"/>
    <p:restoredTop sz="94716"/>
  </p:normalViewPr>
  <p:slideViewPr>
    <p:cSldViewPr showGuides="1">
      <p:cViewPr varScale="1">
        <p:scale>
          <a:sx n="70" d="100"/>
          <a:sy n="70" d="100"/>
        </p:scale>
        <p:origin x="1320" y="78"/>
      </p:cViewPr>
      <p:guideLst>
        <p:guide orient="horz" pos="2185"/>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5" Type="http://schemas.openxmlformats.org/officeDocument/2006/relationships/tags" Target="tags/tag2.xml"/><Relationship Id="rId84" Type="http://schemas.openxmlformats.org/officeDocument/2006/relationships/tableStyles" Target="tableStyles.xml"/><Relationship Id="rId83" Type="http://schemas.openxmlformats.org/officeDocument/2006/relationships/viewProps" Target="viewProps.xml"/><Relationship Id="rId82" Type="http://schemas.openxmlformats.org/officeDocument/2006/relationships/presProps" Target="presProps.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2.vml.rels><?xml version="1.0" encoding="UTF-8" standalone="yes"?>
<Relationships xmlns="http://schemas.openxmlformats.org/package/2006/relationships"><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37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373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7373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373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373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vl1pPr>
          </a:lstStyle>
          <a:p>
            <a:pPr marL="0" marR="0" lvl="0" indent="0" algn="r" defTabSz="914400" rtl="0" eaLnBrk="1" fontAlgn="base" latinLnBrk="0" hangingPunct="1">
              <a:lnSpc>
                <a:spcPct val="100000"/>
              </a:lnSpc>
              <a:spcBef>
                <a:spcPct val="0"/>
              </a:spcBef>
              <a:spcAft>
                <a:spcPct val="0"/>
              </a:spcAft>
              <a:buClrTx/>
              <a:buSzTx/>
              <a:buFontTx/>
              <a:buNone/>
              <a:defRPr/>
            </a:pPr>
            <a:fld id="{A8577CBF-D8CD-4730-8009-A02DE6F2339A}" type="slidenum">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6147" name="Rectangle 2"/>
          <p:cNvSpPr>
            <a:spLocks noRot="1" noTextEdit="1"/>
          </p:cNvSpPr>
          <p:nvPr>
            <p:ph type="sldImg"/>
          </p:nvPr>
        </p:nvSpPr>
        <p:spPr/>
      </p:sp>
      <p:sp>
        <p:nvSpPr>
          <p:cNvPr id="6148"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8195" name="Rectangle 2"/>
          <p:cNvSpPr>
            <a:spLocks noRot="1" noTextEdit="1"/>
          </p:cNvSpPr>
          <p:nvPr>
            <p:ph type="sldImg"/>
          </p:nvPr>
        </p:nvSpPr>
        <p:spPr>
          <a:xfrm>
            <a:off x="1108075" y="668338"/>
            <a:ext cx="4643438" cy="3482975"/>
          </a:xfrm>
        </p:spPr>
      </p:sp>
      <p:sp>
        <p:nvSpPr>
          <p:cNvPr id="8196" name="Rectangle 3"/>
          <p:cNvSpPr>
            <a:spLocks noGrp="1"/>
          </p:cNvSpPr>
          <p:nvPr>
            <p:ph type="body" idx="1"/>
          </p:nvPr>
        </p:nvSpPr>
        <p:spPr>
          <a:xfrm>
            <a:off x="904875" y="4375150"/>
            <a:ext cx="5048250" cy="4076700"/>
          </a:xfrm>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53251" name="Rectangle 2"/>
          <p:cNvSpPr>
            <a:spLocks noRot="1" noTextEdit="1"/>
          </p:cNvSpPr>
          <p:nvPr>
            <p:ph type="sldImg"/>
          </p:nvPr>
        </p:nvSpPr>
        <p:spPr/>
      </p:sp>
      <p:sp>
        <p:nvSpPr>
          <p:cNvPr id="53252" name="Rectangle 3"/>
          <p:cNvSpPr>
            <a:spLocks noGrp="1"/>
          </p:cNvSpPr>
          <p:nvPr>
            <p:ph type="body" idx="1"/>
          </p:nvPr>
        </p:nvSpPr>
        <p:spPr/>
        <p:txBody>
          <a:bodyPr wrap="square" lIns="91440" tIns="45720" rIns="91440" bIns="45720" anchor="t" anchorCtr="0"/>
          <a:p>
            <a:pPr lvl="0" eaLnBrk="1" hangingPunct="1"/>
            <a:r>
              <a:rPr lang="zh-CN" altLang="en-US" dirty="0"/>
              <a:t>信息在使用中的安全，物理环境安全</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65539" name="Rectangle 2"/>
          <p:cNvSpPr>
            <a:spLocks noRot="1" noTextEdit="1"/>
          </p:cNvSpPr>
          <p:nvPr>
            <p:ph type="sldImg"/>
          </p:nvPr>
        </p:nvSpPr>
        <p:spPr/>
      </p:sp>
      <p:sp>
        <p:nvSpPr>
          <p:cNvPr id="65540" name="Rectangle 3"/>
          <p:cNvSpPr>
            <a:spLocks noGrp="1"/>
          </p:cNvSpPr>
          <p:nvPr>
            <p:ph type="body" idx="1"/>
          </p:nvPr>
        </p:nvSpPr>
        <p:spPr/>
        <p:txBody>
          <a:bodyPr wrap="square" lIns="91440" tIns="45720" rIns="91440" bIns="45720" anchor="t" anchorCtr="0"/>
          <a:p>
            <a:pPr lvl="0" eaLnBrk="1" hangingPunct="1"/>
            <a:r>
              <a:rPr lang="en-US" altLang="zh-CN" dirty="0"/>
              <a:t>2003</a:t>
            </a:r>
            <a:r>
              <a:rPr lang="zh-CN" altLang="en-US" dirty="0"/>
              <a:t>年</a:t>
            </a:r>
            <a:r>
              <a:rPr lang="en-US" altLang="zh-CN" dirty="0"/>
              <a:t>4</a:t>
            </a:r>
            <a:r>
              <a:rPr lang="zh-CN" altLang="en-US" dirty="0"/>
              <a:t>月，在伦敦的利物浦大街车站，对过往行人进行的一次关于口令的安全调查。</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09AFD686-D519-4D44-8BDE-81B1589DA109}" type="slidenum">
              <a:rPr kumimoji="0" lang="en-US" altLang="zh-CN" sz="2400" b="0" i="0" u="none" strike="noStrike" kern="1200" cap="none" spc="0" normalizeH="0" baseline="0" noProof="0" smtClean="0">
                <a:ln>
                  <a:noFill/>
                </a:ln>
                <a:solidFill>
                  <a:srgbClr val="339933"/>
                </a:solidFill>
                <a:effectLst/>
                <a:uLnTx/>
                <a:uFillTx/>
                <a:latin typeface="华文琥珀" panose="02010800040101010101" pitchFamily="2" charset="-122"/>
                <a:ea typeface="华文琥珀" panose="02010800040101010101" pitchFamily="2" charset="-122"/>
                <a:cs typeface="+mn-cs"/>
              </a:rPr>
            </a:fld>
            <a:endParaRPr kumimoji="0" lang="en-US" altLang="zh-CN" sz="2400" b="0" i="0" u="none" strike="noStrike" kern="1200" cap="none" spc="0" normalizeH="0" baseline="0" noProof="0" smtClean="0">
              <a:ln>
                <a:noFill/>
              </a:ln>
              <a:solidFill>
                <a:srgbClr val="339933"/>
              </a:solidFill>
              <a:effectLst/>
              <a:uLnTx/>
              <a:uFillTx/>
              <a:latin typeface="华文琥珀" panose="02010800040101010101" pitchFamily="2" charset="-122"/>
              <a:ea typeface="华文琥珀" panose="0201080004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09AFD686-D519-4D44-8BDE-81B1589DA109}" type="slidenum">
              <a:rPr kumimoji="0" lang="en-US" altLang="zh-CN" sz="2400" b="0" i="0" u="none" strike="noStrike" kern="1200" cap="none" spc="0" normalizeH="0" baseline="0" noProof="0" smtClean="0">
                <a:ln>
                  <a:noFill/>
                </a:ln>
                <a:solidFill>
                  <a:srgbClr val="339933"/>
                </a:solidFill>
                <a:effectLst/>
                <a:uLnTx/>
                <a:uFillTx/>
                <a:latin typeface="华文琥珀" panose="02010800040101010101" pitchFamily="2" charset="-122"/>
                <a:ea typeface="华文琥珀" panose="02010800040101010101" pitchFamily="2" charset="-122"/>
                <a:cs typeface="+mn-cs"/>
              </a:rPr>
            </a:fld>
            <a:endParaRPr kumimoji="0" lang="en-US" altLang="zh-CN" sz="2400" b="0" i="0" u="none" strike="noStrike" kern="1200" cap="none" spc="0" normalizeH="0" baseline="0" noProof="0" smtClean="0">
              <a:ln>
                <a:noFill/>
              </a:ln>
              <a:solidFill>
                <a:srgbClr val="339933"/>
              </a:solidFill>
              <a:effectLst/>
              <a:uLnTx/>
              <a:uFillTx/>
              <a:latin typeface="华文琥珀" panose="02010800040101010101" pitchFamily="2" charset="-122"/>
              <a:ea typeface="华文琥珀" panose="0201080004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09AFD686-D519-4D44-8BDE-81B1589DA109}" type="slidenum">
              <a:rPr kumimoji="0" lang="en-US" altLang="zh-CN" sz="2400" b="0" i="0" u="none" strike="noStrike" kern="1200" cap="none" spc="0" normalizeH="0" baseline="0" noProof="0" smtClean="0">
                <a:ln>
                  <a:noFill/>
                </a:ln>
                <a:solidFill>
                  <a:srgbClr val="339933"/>
                </a:solidFill>
                <a:effectLst/>
                <a:uLnTx/>
                <a:uFillTx/>
                <a:latin typeface="华文琥珀" panose="02010800040101010101" pitchFamily="2" charset="-122"/>
                <a:ea typeface="华文琥珀" panose="02010800040101010101" pitchFamily="2" charset="-122"/>
                <a:cs typeface="+mn-cs"/>
              </a:rPr>
            </a:fld>
            <a:endParaRPr kumimoji="0" lang="en-US" altLang="zh-CN" sz="2400" b="0" i="0" u="none" strike="noStrike" kern="1200" cap="none" spc="0" normalizeH="0" baseline="0" noProof="0" smtClean="0">
              <a:ln>
                <a:noFill/>
              </a:ln>
              <a:solidFill>
                <a:srgbClr val="339933"/>
              </a:solidFill>
              <a:effectLst/>
              <a:uLnTx/>
              <a:uFillTx/>
              <a:latin typeface="华文琥珀" panose="02010800040101010101" pitchFamily="2" charset="-122"/>
              <a:ea typeface="华文琥珀" panose="0201080004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234500" name="Rectangle 1028"/>
          <p:cNvSpPr>
            <a:spLocks noGrp="1" noChangeArrowheads="1"/>
          </p:cNvSpPr>
          <p:nvPr>
            <p:ph type="subTitle" idx="1"/>
          </p:nvPr>
        </p:nvSpPr>
        <p:spPr>
          <a:xfrm>
            <a:off x="1928793" y="3468694"/>
            <a:ext cx="6481781" cy="960438"/>
          </a:xfrm>
          <a:prstGeom prst="rect">
            <a:avLst/>
          </a:prstGeom>
        </p:spPr>
        <p:txBody>
          <a:bodyPr/>
          <a:lstStyle>
            <a:lvl1pPr>
              <a:defRPr sz="1800">
                <a:solidFill>
                  <a:srgbClr val="7B7B7B"/>
                </a:solidFill>
              </a:defRPr>
            </a:lvl1pPr>
          </a:lstStyle>
          <a:p>
            <a:r>
              <a:rPr lang="zh-CN" altLang="en-US" smtClean="0"/>
              <a:t>单击此处编辑母版副标题样式</a:t>
            </a: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结尾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234499" name="Rectangle 1027"/>
          <p:cNvSpPr>
            <a:spLocks noGrp="1" noChangeArrowheads="1"/>
          </p:cNvSpPr>
          <p:nvPr>
            <p:ph type="ctrTitle"/>
          </p:nvPr>
        </p:nvSpPr>
        <p:spPr>
          <a:xfrm>
            <a:off x="714348" y="2143116"/>
            <a:ext cx="7783512" cy="866775"/>
          </a:xfrm>
          <a:prstGeom prst="rect">
            <a:avLst/>
          </a:prstGeom>
        </p:spPr>
        <p:txBody>
          <a:bodyPr/>
          <a:lstStyle>
            <a:lvl1pPr fontAlgn="t">
              <a:defRPr sz="3000">
                <a:solidFill>
                  <a:schemeClr val="tx1"/>
                </a:solidFill>
              </a:defRPr>
            </a:lvl1pPr>
          </a:lstStyle>
          <a:p>
            <a:r>
              <a:rPr lang="zh-CN" altLang="en-US" smtClean="0"/>
              <a:t>单击此处编辑母版标题样式</a:t>
            </a:r>
            <a:endParaRPr lang="en-US" altLang="zh-CN"/>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a:xfrm>
            <a:off x="3419475" y="6381750"/>
            <a:ext cx="1512000" cy="360000"/>
          </a:xfrm>
        </p:spPr>
        <p:txBody>
          <a:bodyPr/>
          <a:p>
            <a:pPr marL="0" marR="0" lvl="0" indent="0" algn="ctr" defTabSz="914400" rtl="0" eaLnBrk="1" fontAlgn="base" latinLnBrk="0" hangingPunct="1">
              <a:lnSpc>
                <a:spcPct val="100000"/>
              </a:lnSpc>
              <a:spcBef>
                <a:spcPct val="0"/>
              </a:spcBef>
              <a:spcAft>
                <a:spcPct val="0"/>
              </a:spcAft>
              <a:buClrTx/>
              <a:buSzTx/>
              <a:buFontTx/>
              <a:buNone/>
              <a:defRPr/>
            </a:pPr>
            <a:fld id="{09AFD686-D519-4D44-8BDE-81B1589DA109}" type="slidenum">
              <a:rPr kumimoji="0" lang="en-US" altLang="zh-CN" sz="2400" b="0" i="0" u="none" strike="noStrike" kern="1200" cap="none" spc="0" normalizeH="0" baseline="0" noProof="0" smtClean="0">
                <a:ln>
                  <a:noFill/>
                </a:ln>
                <a:solidFill>
                  <a:srgbClr val="339933"/>
                </a:solidFill>
                <a:effectLst/>
                <a:uLnTx/>
                <a:uFillTx/>
                <a:latin typeface="华文琥珀" panose="02010800040101010101" pitchFamily="2" charset="-122"/>
                <a:ea typeface="华文琥珀" panose="02010800040101010101" pitchFamily="2" charset="-122"/>
                <a:cs typeface="+mn-cs"/>
              </a:rPr>
            </a:fld>
            <a:endParaRPr kumimoji="0" lang="en-US" altLang="zh-CN" sz="2400" b="0" i="0" u="none" strike="noStrike" kern="1200" cap="none" spc="0" normalizeH="0" baseline="0" noProof="0" smtClean="0">
              <a:ln>
                <a:noFill/>
              </a:ln>
              <a:solidFill>
                <a:srgbClr val="339933"/>
              </a:solidFill>
              <a:effectLst/>
              <a:uLnTx/>
              <a:uFillTx/>
              <a:latin typeface="华文琥珀" panose="02010800040101010101" pitchFamily="2" charset="-122"/>
              <a:ea typeface="华文琥珀" panose="0201080004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3"/>
          <p:cNvSpPr>
            <a:spLocks noGrp="1"/>
          </p:cNvSpPr>
          <p:nvPr>
            <p:ph type="sldNum"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09AFD686-D519-4D44-8BDE-81B1589DA109}" type="slidenum">
              <a:rPr kumimoji="0" lang="en-US" altLang="zh-CN" sz="2400" b="0" i="0" u="none" strike="noStrike" kern="1200" cap="none" spc="0" normalizeH="0" baseline="0" noProof="0" smtClean="0">
                <a:ln>
                  <a:noFill/>
                </a:ln>
                <a:solidFill>
                  <a:srgbClr val="339933"/>
                </a:solidFill>
                <a:effectLst/>
                <a:uLnTx/>
                <a:uFillTx/>
                <a:latin typeface="华文琥珀" panose="02010800040101010101" pitchFamily="2" charset="-122"/>
                <a:ea typeface="华文琥珀" panose="02010800040101010101" pitchFamily="2" charset="-122"/>
                <a:cs typeface="+mn-cs"/>
              </a:rPr>
            </a:fld>
            <a:endParaRPr kumimoji="0" lang="en-US" altLang="zh-CN" sz="2400" b="0" i="0" u="none" strike="noStrike" kern="1200" cap="none" spc="0" normalizeH="0" baseline="0" noProof="0" smtClean="0">
              <a:ln>
                <a:noFill/>
              </a:ln>
              <a:solidFill>
                <a:srgbClr val="339933"/>
              </a:solidFill>
              <a:effectLst/>
              <a:uLnTx/>
              <a:uFillTx/>
              <a:latin typeface="华文琥珀" panose="02010800040101010101" pitchFamily="2" charset="-122"/>
              <a:ea typeface="华文琥珀" panose="0201080004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09AFD686-D519-4D44-8BDE-81B1589DA109}" type="slidenum">
              <a:rPr kumimoji="0" lang="en-US" altLang="zh-CN" sz="2400" b="0" i="0" u="none" strike="noStrike" kern="1200" cap="none" spc="0" normalizeH="0" baseline="0" noProof="0" smtClean="0">
                <a:ln>
                  <a:noFill/>
                </a:ln>
                <a:solidFill>
                  <a:srgbClr val="339933"/>
                </a:solidFill>
                <a:effectLst/>
                <a:uLnTx/>
                <a:uFillTx/>
                <a:latin typeface="华文琥珀" panose="02010800040101010101" pitchFamily="2" charset="-122"/>
                <a:ea typeface="华文琥珀" panose="02010800040101010101" pitchFamily="2" charset="-122"/>
                <a:cs typeface="+mn-cs"/>
              </a:rPr>
            </a:fld>
            <a:endParaRPr kumimoji="0" lang="en-US" altLang="zh-CN" sz="2400" b="0" i="0" u="none" strike="noStrike" kern="1200" cap="none" spc="0" normalizeH="0" baseline="0" noProof="0" smtClean="0">
              <a:ln>
                <a:noFill/>
              </a:ln>
              <a:solidFill>
                <a:srgbClr val="339933"/>
              </a:solidFill>
              <a:effectLst/>
              <a:uLnTx/>
              <a:uFillTx/>
              <a:latin typeface="华文琥珀" panose="02010800040101010101" pitchFamily="2" charset="-122"/>
              <a:ea typeface="华文琥珀" panose="0201080004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09AFD686-D519-4D44-8BDE-81B1589DA109}" type="slidenum">
              <a:rPr kumimoji="0" lang="en-US" altLang="zh-CN" sz="2400" b="0" i="0" u="none" strike="noStrike" kern="1200" cap="none" spc="0" normalizeH="0" baseline="0" noProof="0" smtClean="0">
                <a:ln>
                  <a:noFill/>
                </a:ln>
                <a:solidFill>
                  <a:srgbClr val="339933"/>
                </a:solidFill>
                <a:effectLst/>
                <a:uLnTx/>
                <a:uFillTx/>
                <a:latin typeface="华文琥珀" panose="02010800040101010101" pitchFamily="2" charset="-122"/>
                <a:ea typeface="华文琥珀" panose="02010800040101010101" pitchFamily="2" charset="-122"/>
                <a:cs typeface="+mn-cs"/>
              </a:rPr>
            </a:fld>
            <a:endParaRPr kumimoji="0" lang="en-US" altLang="zh-CN" sz="2400" b="0" i="0" u="none" strike="noStrike" kern="1200" cap="none" spc="0" normalizeH="0" baseline="0" noProof="0" smtClean="0">
              <a:ln>
                <a:noFill/>
              </a:ln>
              <a:solidFill>
                <a:srgbClr val="339933"/>
              </a:solidFill>
              <a:effectLst/>
              <a:uLnTx/>
              <a:uFillTx/>
              <a:latin typeface="华文琥珀" panose="02010800040101010101" pitchFamily="2" charset="-122"/>
              <a:ea typeface="华文琥珀" panose="0201080004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09AFD686-D519-4D44-8BDE-81B1589DA109}" type="slidenum">
              <a:rPr kumimoji="0" lang="en-US" altLang="zh-CN" sz="2400" b="0" i="0" u="none" strike="noStrike" kern="1200" cap="none" spc="0" normalizeH="0" baseline="0" noProof="0" smtClean="0">
                <a:ln>
                  <a:noFill/>
                </a:ln>
                <a:solidFill>
                  <a:srgbClr val="339933"/>
                </a:solidFill>
                <a:effectLst/>
                <a:uLnTx/>
                <a:uFillTx/>
                <a:latin typeface="华文琥珀" panose="02010800040101010101" pitchFamily="2" charset="-122"/>
                <a:ea typeface="华文琥珀" panose="02010800040101010101" pitchFamily="2" charset="-122"/>
                <a:cs typeface="+mn-cs"/>
              </a:rPr>
            </a:fld>
            <a:endParaRPr kumimoji="0" lang="en-US" altLang="zh-CN" sz="2400" b="0" i="0" u="none" strike="noStrike" kern="1200" cap="none" spc="0" normalizeH="0" baseline="0" noProof="0" smtClean="0">
              <a:ln>
                <a:noFill/>
              </a:ln>
              <a:solidFill>
                <a:srgbClr val="339933"/>
              </a:solidFill>
              <a:effectLst/>
              <a:uLnTx/>
              <a:uFillTx/>
              <a:latin typeface="华文琥珀" panose="02010800040101010101" pitchFamily="2" charset="-122"/>
              <a:ea typeface="华文琥珀" panose="0201080004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09AFD686-D519-4D44-8BDE-81B1589DA109}" type="slidenum">
              <a:rPr kumimoji="0" lang="en-US" altLang="zh-CN" sz="2400" b="0" i="0" u="none" strike="noStrike" kern="1200" cap="none" spc="0" normalizeH="0" baseline="0" noProof="0" smtClean="0">
                <a:ln>
                  <a:noFill/>
                </a:ln>
                <a:solidFill>
                  <a:srgbClr val="339933"/>
                </a:solidFill>
                <a:effectLst/>
                <a:uLnTx/>
                <a:uFillTx/>
                <a:latin typeface="华文琥珀" panose="02010800040101010101" pitchFamily="2" charset="-122"/>
                <a:ea typeface="华文琥珀" panose="02010800040101010101" pitchFamily="2" charset="-122"/>
                <a:cs typeface="+mn-cs"/>
              </a:rPr>
            </a:fld>
            <a:endParaRPr kumimoji="0" lang="en-US" altLang="zh-CN" sz="2400" b="0" i="0" u="none" strike="noStrike" kern="1200" cap="none" spc="0" normalizeH="0" baseline="0" noProof="0" smtClean="0">
              <a:ln>
                <a:noFill/>
              </a:ln>
              <a:solidFill>
                <a:srgbClr val="339933"/>
              </a:solidFill>
              <a:effectLst/>
              <a:uLnTx/>
              <a:uFillTx/>
              <a:latin typeface="华文琥珀" panose="02010800040101010101" pitchFamily="2" charset="-122"/>
              <a:ea typeface="华文琥珀" panose="0201080004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09AFD686-D519-4D44-8BDE-81B1589DA109}" type="slidenum">
              <a:rPr kumimoji="0" lang="en-US" altLang="zh-CN" sz="2400" b="0" i="0" u="none" strike="noStrike" kern="1200" cap="none" spc="0" normalizeH="0" baseline="0" noProof="0" smtClean="0">
                <a:ln>
                  <a:noFill/>
                </a:ln>
                <a:solidFill>
                  <a:srgbClr val="339933"/>
                </a:solidFill>
                <a:effectLst/>
                <a:uLnTx/>
                <a:uFillTx/>
                <a:latin typeface="华文琥珀" panose="02010800040101010101" pitchFamily="2" charset="-122"/>
                <a:ea typeface="华文琥珀" panose="02010800040101010101" pitchFamily="2" charset="-122"/>
                <a:cs typeface="+mn-cs"/>
              </a:rPr>
            </a:fld>
            <a:endParaRPr kumimoji="0" lang="en-US" altLang="zh-CN" sz="2400" b="0" i="0" u="none" strike="noStrike" kern="1200" cap="none" spc="0" normalizeH="0" baseline="0" noProof="0" smtClean="0">
              <a:ln>
                <a:noFill/>
              </a:ln>
              <a:solidFill>
                <a:srgbClr val="339933"/>
              </a:solidFill>
              <a:effectLst/>
              <a:uLnTx/>
              <a:uFillTx/>
              <a:latin typeface="华文琥珀" panose="02010800040101010101" pitchFamily="2" charset="-122"/>
              <a:ea typeface="华文琥珀" panose="0201080004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09AFD686-D519-4D44-8BDE-81B1589DA109}" type="slidenum">
              <a:rPr kumimoji="0" lang="en-US" altLang="zh-CN" sz="2400" b="0" i="0" u="none" strike="noStrike" kern="1200" cap="none" spc="0" normalizeH="0" baseline="0" noProof="0" smtClean="0">
                <a:ln>
                  <a:noFill/>
                </a:ln>
                <a:solidFill>
                  <a:srgbClr val="339933"/>
                </a:solidFill>
                <a:effectLst/>
                <a:uLnTx/>
                <a:uFillTx/>
                <a:latin typeface="华文琥珀" panose="02010800040101010101" pitchFamily="2" charset="-122"/>
                <a:ea typeface="华文琥珀" panose="02010800040101010101" pitchFamily="2" charset="-122"/>
                <a:cs typeface="+mn-cs"/>
              </a:rPr>
            </a:fld>
            <a:endParaRPr kumimoji="0" lang="en-US" altLang="zh-CN" sz="2400" b="0" i="0" u="none" strike="noStrike" kern="1200" cap="none" spc="0" normalizeH="0" baseline="0" noProof="0" smtClean="0">
              <a:ln>
                <a:noFill/>
              </a:ln>
              <a:solidFill>
                <a:srgbClr val="339933"/>
              </a:solidFill>
              <a:effectLst/>
              <a:uLnTx/>
              <a:uFillTx/>
              <a:latin typeface="华文琥珀" panose="02010800040101010101" pitchFamily="2" charset="-122"/>
              <a:ea typeface="华文琥珀" panose="0201080004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4"/>
          <a:stretch>
            <a:fillRect/>
          </a:stretch>
        </a:blipFill>
        <a:effectLst/>
      </p:bgPr>
    </p:bg>
    <p:spTree>
      <p:nvGrpSpPr>
        <p:cNvPr id="1" name=""/>
        <p:cNvGrpSpPr/>
        <p:nvPr/>
      </p:nvGrpSpPr>
      <p:grpSpPr/>
      <p:sp>
        <p:nvSpPr>
          <p:cNvPr id="1026" name="Rectangle 12"/>
          <p:cNvSpPr/>
          <p:nvPr userDrawn="1"/>
        </p:nvSpPr>
        <p:spPr>
          <a:xfrm>
            <a:off x="8859838" y="0"/>
            <a:ext cx="284162" cy="6188075"/>
          </a:xfrm>
          <a:prstGeom prst="rect">
            <a:avLst/>
          </a:prstGeom>
          <a:gradFill rotWithShape="1">
            <a:gsLst>
              <a:gs pos="0">
                <a:srgbClr val="339933">
                  <a:alpha val="75000"/>
                </a:srgbClr>
              </a:gs>
              <a:gs pos="100000">
                <a:srgbClr val="FFFFFF">
                  <a:alpha val="37000"/>
                </a:srgbClr>
              </a:gs>
            </a:gsLst>
            <a:lin ang="5400000" scaled="1"/>
            <a:tileRect/>
          </a:gradFill>
          <a:ln w="9525">
            <a:noFill/>
          </a:ln>
        </p:spPr>
        <p:txBody>
          <a:bodyPr wrap="none" anchor="ctr" anchorCtr="0"/>
          <a:p>
            <a:pPr lvl="0" eaLnBrk="1" hangingPunct="1">
              <a:buNone/>
            </a:pPr>
            <a:endParaRPr lang="zh-CN" altLang="en-US" dirty="0">
              <a:latin typeface="Arial" panose="020B0604020202020204" pitchFamily="34" charset="0"/>
            </a:endParaRPr>
          </a:p>
        </p:txBody>
      </p:sp>
      <p:sp>
        <p:nvSpPr>
          <p:cNvPr id="1027" name="AutoShape 7"/>
          <p:cNvSpPr/>
          <p:nvPr userDrawn="1"/>
        </p:nvSpPr>
        <p:spPr>
          <a:xfrm>
            <a:off x="8461375" y="-6350"/>
            <a:ext cx="539750" cy="835025"/>
          </a:xfrm>
          <a:prstGeom prst="homePlate">
            <a:avLst>
              <a:gd name="adj" fmla="val 25000"/>
            </a:avLst>
          </a:prstGeom>
          <a:gradFill rotWithShape="1">
            <a:gsLst>
              <a:gs pos="0">
                <a:srgbClr val="AB8B5C"/>
              </a:gs>
              <a:gs pos="100000">
                <a:srgbClr val="E0B678"/>
              </a:gs>
            </a:gsLst>
            <a:lin ang="0" scaled="1"/>
            <a:tileRect/>
          </a:gradFill>
          <a:ln w="9525">
            <a:noFill/>
          </a:ln>
        </p:spPr>
        <p:txBody>
          <a:bodyPr wrap="none" anchor="ctr" anchorCtr="0"/>
          <a:p>
            <a:pPr lvl="0" eaLnBrk="1" hangingPunct="1">
              <a:buNone/>
            </a:pPr>
            <a:endParaRPr lang="zh-CN" altLang="en-US" dirty="0">
              <a:latin typeface="Arial" panose="020B0604020202020204" pitchFamily="34" charset="0"/>
            </a:endParaRPr>
          </a:p>
        </p:txBody>
      </p:sp>
      <p:sp>
        <p:nvSpPr>
          <p:cNvPr id="1028" name="AutoShape 8"/>
          <p:cNvSpPr/>
          <p:nvPr userDrawn="1"/>
        </p:nvSpPr>
        <p:spPr>
          <a:xfrm>
            <a:off x="8145463" y="-6350"/>
            <a:ext cx="539750" cy="835025"/>
          </a:xfrm>
          <a:prstGeom prst="homePlate">
            <a:avLst>
              <a:gd name="adj" fmla="val 25000"/>
            </a:avLst>
          </a:prstGeom>
          <a:gradFill rotWithShape="1">
            <a:gsLst>
              <a:gs pos="0">
                <a:srgbClr val="AB8B5C"/>
              </a:gs>
              <a:gs pos="100000">
                <a:srgbClr val="E0B678"/>
              </a:gs>
            </a:gsLst>
            <a:lin ang="0" scaled="1"/>
            <a:tileRect/>
          </a:gradFill>
          <a:ln w="9525">
            <a:noFill/>
          </a:ln>
        </p:spPr>
        <p:txBody>
          <a:bodyPr wrap="none" anchor="ctr" anchorCtr="0"/>
          <a:p>
            <a:pPr lvl="0" eaLnBrk="1" hangingPunct="1">
              <a:buNone/>
            </a:pPr>
            <a:endParaRPr lang="zh-CN" altLang="en-US" dirty="0">
              <a:latin typeface="Arial" panose="020B0604020202020204" pitchFamily="34" charset="0"/>
            </a:endParaRPr>
          </a:p>
        </p:txBody>
      </p:sp>
      <p:sp>
        <p:nvSpPr>
          <p:cNvPr id="1029" name="Rectangle 10"/>
          <p:cNvSpPr/>
          <p:nvPr userDrawn="1"/>
        </p:nvSpPr>
        <p:spPr>
          <a:xfrm>
            <a:off x="3676650" y="0"/>
            <a:ext cx="4208463" cy="833438"/>
          </a:xfrm>
          <a:prstGeom prst="rect">
            <a:avLst/>
          </a:prstGeom>
          <a:gradFill rotWithShape="1">
            <a:gsLst>
              <a:gs pos="0">
                <a:srgbClr val="FFFFFF"/>
              </a:gs>
              <a:gs pos="100000">
                <a:srgbClr val="E0B678"/>
              </a:gs>
            </a:gsLst>
            <a:lin ang="0" scaled="1"/>
            <a:tileRect/>
          </a:gradFill>
          <a:ln w="9525">
            <a:noFill/>
          </a:ln>
        </p:spPr>
        <p:txBody>
          <a:bodyPr wrap="none" anchor="ctr" anchorCtr="0"/>
          <a:p>
            <a:pPr lvl="0" eaLnBrk="1" hangingPunct="1">
              <a:buNone/>
            </a:pPr>
            <a:endParaRPr lang="zh-CN" altLang="en-US" dirty="0">
              <a:latin typeface="Arial" panose="020B0604020202020204" pitchFamily="34" charset="0"/>
            </a:endParaRPr>
          </a:p>
        </p:txBody>
      </p:sp>
      <p:sp>
        <p:nvSpPr>
          <p:cNvPr id="1030" name="AutoShape 11"/>
          <p:cNvSpPr/>
          <p:nvPr userDrawn="1"/>
        </p:nvSpPr>
        <p:spPr>
          <a:xfrm>
            <a:off x="7888288" y="0"/>
            <a:ext cx="427037" cy="835025"/>
          </a:xfrm>
          <a:prstGeom prst="homePlate">
            <a:avLst>
              <a:gd name="adj" fmla="val 25000"/>
            </a:avLst>
          </a:prstGeom>
          <a:gradFill rotWithShape="1">
            <a:gsLst>
              <a:gs pos="0">
                <a:srgbClr val="E0B678"/>
              </a:gs>
              <a:gs pos="100000">
                <a:srgbClr val="BD9965"/>
              </a:gs>
            </a:gsLst>
            <a:lin ang="0" scaled="1"/>
            <a:tileRect/>
          </a:gradFill>
          <a:ln w="9525">
            <a:noFill/>
          </a:ln>
        </p:spPr>
        <p:txBody>
          <a:bodyPr wrap="none" anchor="ctr" anchorCtr="0"/>
          <a:p>
            <a:pPr lvl="0" eaLnBrk="1" hangingPunct="1">
              <a:buNone/>
            </a:pPr>
            <a:endParaRPr lang="zh-CN" altLang="en-US" dirty="0">
              <a:latin typeface="Arial" panose="020B0604020202020204" pitchFamily="34" charset="0"/>
            </a:endParaRPr>
          </a:p>
        </p:txBody>
      </p:sp>
      <p:sp>
        <p:nvSpPr>
          <p:cNvPr id="17422" name="Rectangle 14"/>
          <p:cNvSpPr>
            <a:spLocks noGrp="1" noChangeArrowheads="1"/>
          </p:cNvSpPr>
          <p:nvPr>
            <p:ph type="sldNum" sz="quarter" idx="4"/>
          </p:nvPr>
        </p:nvSpPr>
        <p:spPr bwMode="auto">
          <a:xfrm>
            <a:off x="3419475" y="6381750"/>
            <a:ext cx="2133600" cy="476250"/>
          </a:xfrm>
          <a:prstGeom prst="rect">
            <a:avLst/>
          </a:prstGeom>
          <a:noFill/>
          <a:ln w="9525">
            <a:noFill/>
            <a:miter lim="800000"/>
          </a:ln>
          <a:effectLst/>
        </p:spPr>
        <p:txBody>
          <a:bodyPr vert="horz" wrap="square" lIns="91440" tIns="45720" rIns="91440" bIns="45720" numCol="1" anchor="t" anchorCtr="0" compatLnSpc="1"/>
          <a:lstStyle>
            <a:lvl1pPr algn="ctr">
              <a:defRPr sz="2400" b="0">
                <a:solidFill>
                  <a:srgbClr val="339933"/>
                </a:solidFill>
                <a:latin typeface="华文琥珀" panose="02010800040101010101" pitchFamily="2" charset="-122"/>
                <a:ea typeface="华文琥珀" panose="0201080004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09AFD686-D519-4D44-8BDE-81B1589DA109}" type="slidenum">
              <a:rPr kumimoji="0" lang="en-US" altLang="zh-CN" sz="2400" b="0" i="0" u="none" strike="noStrike" kern="1200" cap="none" spc="0" normalizeH="0" baseline="0" noProof="0" smtClean="0">
                <a:ln>
                  <a:noFill/>
                </a:ln>
                <a:solidFill>
                  <a:srgbClr val="339933"/>
                </a:solidFill>
                <a:effectLst/>
                <a:uLnTx/>
                <a:uFillTx/>
                <a:latin typeface="华文琥珀" panose="02010800040101010101" pitchFamily="2" charset="-122"/>
                <a:ea typeface="华文琥珀" panose="02010800040101010101" pitchFamily="2" charset="-122"/>
                <a:cs typeface="+mn-cs"/>
              </a:rPr>
            </a:fld>
            <a:endParaRPr kumimoji="0" lang="en-US" altLang="zh-CN" sz="2400" b="0" i="0" u="none" strike="noStrike" kern="1200" cap="none" spc="0" normalizeH="0" baseline="0" noProof="0" smtClean="0">
              <a:ln>
                <a:noFill/>
              </a:ln>
              <a:solidFill>
                <a:srgbClr val="339933"/>
              </a:solidFill>
              <a:effectLst/>
              <a:uLnTx/>
              <a:uFillTx/>
              <a:latin typeface="华文琥珀" panose="02010800040101010101" pitchFamily="2" charset="-122"/>
              <a:ea typeface="华文琥珀" panose="0201080004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image" Target="../media/image2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0.jpeg"/><Relationship Id="rId3" Type="http://schemas.openxmlformats.org/officeDocument/2006/relationships/image" Target="../media/image29.jpeg"/><Relationship Id="rId2" Type="http://schemas.openxmlformats.org/officeDocument/2006/relationships/image" Target="../media/image28.GIF"/><Relationship Id="rId1" Type="http://schemas.openxmlformats.org/officeDocument/2006/relationships/image" Target="../media/image27.GI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jpeg"/></Relationships>
</file>

<file path=ppt/slides/_rels/slide14.xml.rels><?xml version="1.0" encoding="UTF-8" standalone="yes"?>
<Relationships xmlns="http://schemas.openxmlformats.org/package/2006/relationships"><Relationship Id="rId9" Type="http://schemas.openxmlformats.org/officeDocument/2006/relationships/image" Target="../media/image40.jpeg"/><Relationship Id="rId8" Type="http://schemas.openxmlformats.org/officeDocument/2006/relationships/image" Target="../media/image39.jpeg"/><Relationship Id="rId7" Type="http://schemas.openxmlformats.org/officeDocument/2006/relationships/image" Target="../media/image38.jpeg"/><Relationship Id="rId6" Type="http://schemas.openxmlformats.org/officeDocument/2006/relationships/image" Target="../media/image37.jpeg"/><Relationship Id="rId5" Type="http://schemas.openxmlformats.org/officeDocument/2006/relationships/image" Target="../media/image36.jpeg"/><Relationship Id="rId4" Type="http://schemas.openxmlformats.org/officeDocument/2006/relationships/image" Target="../media/image35.jpeg"/><Relationship Id="rId3" Type="http://schemas.openxmlformats.org/officeDocument/2006/relationships/image" Target="../media/image34.jpeg"/><Relationship Id="rId2" Type="http://schemas.openxmlformats.org/officeDocument/2006/relationships/image" Target="../media/image33.jpeg"/><Relationship Id="rId11" Type="http://schemas.openxmlformats.org/officeDocument/2006/relationships/slideLayout" Target="../slideLayouts/slideLayout2.xml"/><Relationship Id="rId10" Type="http://schemas.openxmlformats.org/officeDocument/2006/relationships/image" Target="../media/image41.jpeg"/><Relationship Id="rId1" Type="http://schemas.openxmlformats.org/officeDocument/2006/relationships/image" Target="../media/image32.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jpeg"/><Relationship Id="rId1" Type="http://schemas.openxmlformats.org/officeDocument/2006/relationships/image" Target="../media/image44.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6.bin"/><Relationship Id="rId8" Type="http://schemas.openxmlformats.org/officeDocument/2006/relationships/image" Target="../media/image51.wmf"/><Relationship Id="rId7" Type="http://schemas.openxmlformats.org/officeDocument/2006/relationships/oleObject" Target="../embeddings/oleObject5.bin"/><Relationship Id="rId6" Type="http://schemas.openxmlformats.org/officeDocument/2006/relationships/image" Target="../media/image50.wmf"/><Relationship Id="rId5" Type="http://schemas.openxmlformats.org/officeDocument/2006/relationships/oleObject" Target="../embeddings/oleObject4.bin"/><Relationship Id="rId4" Type="http://schemas.openxmlformats.org/officeDocument/2006/relationships/image" Target="../media/image49.wmf"/><Relationship Id="rId3" Type="http://schemas.openxmlformats.org/officeDocument/2006/relationships/oleObject" Target="../embeddings/oleObject3.bin"/><Relationship Id="rId2" Type="http://schemas.openxmlformats.org/officeDocument/2006/relationships/image" Target="../media/image48.wmf"/><Relationship Id="rId14" Type="http://schemas.openxmlformats.org/officeDocument/2006/relationships/vmlDrawing" Target="../drawings/vmlDrawing2.vml"/><Relationship Id="rId13" Type="http://schemas.openxmlformats.org/officeDocument/2006/relationships/slideLayout" Target="../slideLayouts/slideLayout2.xml"/><Relationship Id="rId12" Type="http://schemas.openxmlformats.org/officeDocument/2006/relationships/image" Target="../media/image53.wmf"/><Relationship Id="rId11" Type="http://schemas.openxmlformats.org/officeDocument/2006/relationships/oleObject" Target="../embeddings/oleObject7.bin"/><Relationship Id="rId10" Type="http://schemas.openxmlformats.org/officeDocument/2006/relationships/image" Target="../media/image52.wmf"/><Relationship Id="rId1"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5.png"/><Relationship Id="rId1" Type="http://schemas.openxmlformats.org/officeDocument/2006/relationships/image" Target="../media/image5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1.png"/><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image" Target="../media/image58.pn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vmlDrawing" Target="../drawings/vmlDrawing1.vml"/><Relationship Id="rId6"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oleObject" Target="../embeddings/oleObject1.bin"/><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image" Target="../media/image6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6.jpeg"/><Relationship Id="rId1" Type="http://schemas.openxmlformats.org/officeDocument/2006/relationships/image" Target="../media/image65.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7.png"/></Relationships>
</file>

<file path=ppt/slides/_rels/slide3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audio" Target="../media/audio1.wav"/><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image" Target="../media/image6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4.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5.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81.jpeg"/><Relationship Id="rId2" Type="http://schemas.openxmlformats.org/officeDocument/2006/relationships/image" Target="../media/image80.jpeg"/><Relationship Id="rId1" Type="http://schemas.openxmlformats.org/officeDocument/2006/relationships/image" Target="../media/image79.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2.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3.jpeg"/></Relationships>
</file>

<file path=ppt/slides/_rels/slide5.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image" Target="../media/image15.png"/><Relationship Id="rId7" Type="http://schemas.openxmlformats.org/officeDocument/2006/relationships/image" Target="../media/image14.jpe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2" Type="http://schemas.openxmlformats.org/officeDocument/2006/relationships/slideLayout" Target="../slideLayouts/slideLayout2.xml"/><Relationship Id="rId11" Type="http://schemas.openxmlformats.org/officeDocument/2006/relationships/image" Target="../media/image18.png"/><Relationship Id="rId10" Type="http://schemas.openxmlformats.org/officeDocument/2006/relationships/image" Target="../media/image17.jpeg"/><Relationship Id="rId1" Type="http://schemas.openxmlformats.org/officeDocument/2006/relationships/image" Target="../media/image8.jpe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4.png"/></Relationships>
</file>

<file path=ppt/slides/_rels/slide5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88.jpeg"/><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image" Target="../media/image8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7.png"/><Relationship Id="rId1" Type="http://schemas.openxmlformats.org/officeDocument/2006/relationships/image" Target="../media/image89.jpe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2.png"/><Relationship Id="rId2" Type="http://schemas.openxmlformats.org/officeDocument/2006/relationships/image" Target="../media/image91.jpeg"/><Relationship Id="rId1" Type="http://schemas.openxmlformats.org/officeDocument/2006/relationships/image" Target="../media/image90.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77.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7.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3.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jpeg"/><Relationship Id="rId1" Type="http://schemas.openxmlformats.org/officeDocument/2006/relationships/image" Target="../media/image19.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4"/>
          <p:cNvSpPr/>
          <p:nvPr/>
        </p:nvSpPr>
        <p:spPr>
          <a:xfrm>
            <a:off x="-4762" y="2420938"/>
            <a:ext cx="9144000" cy="2016125"/>
          </a:xfrm>
          <a:prstGeom prst="rect">
            <a:avLst/>
          </a:prstGeom>
          <a:solidFill>
            <a:srgbClr val="89BA00"/>
          </a:solidFill>
          <a:ln w="9525">
            <a:noFill/>
          </a:ln>
        </p:spPr>
        <p:txBody>
          <a:bodyPr anchor="ctr" anchorCtr="0"/>
          <a:p>
            <a:pPr algn="ctr" eaLnBrk="1" hangingPunct="1"/>
            <a:r>
              <a:rPr lang="zh-CN" altLang="en-US" sz="4800" dirty="0">
                <a:latin typeface="Arial" panose="020B0604020202020204" pitchFamily="34" charset="0"/>
                <a:ea typeface="黑体" panose="02010609060101010101" pitchFamily="49" charset="-122"/>
              </a:rPr>
              <a:t>信息安全意识</a:t>
            </a:r>
            <a:endParaRPr lang="zh-CN" altLang="en-US" sz="4800" dirty="0">
              <a:latin typeface="Arial" panose="020B0604020202020204" pitchFamily="34" charset="0"/>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3"/>
          <p:cNvSpPr txBox="1">
            <a:spLocks noGrp="1"/>
          </p:cNvSpPr>
          <p:nvPr>
            <p:ph type="sldNum" sz="quarter" idx="10"/>
          </p:nvPr>
        </p:nvSpPr>
        <p:spPr>
          <a:xfrm>
            <a:off x="8423275" y="6423025"/>
            <a:ext cx="720725"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
        <p:nvSpPr>
          <p:cNvPr id="15363" name="Text Box 2"/>
          <p:cNvSpPr txBox="1"/>
          <p:nvPr/>
        </p:nvSpPr>
        <p:spPr>
          <a:xfrm>
            <a:off x="539750" y="1273175"/>
            <a:ext cx="4648200" cy="579438"/>
          </a:xfrm>
          <a:prstGeom prst="rect">
            <a:avLst/>
          </a:prstGeom>
          <a:noFill/>
          <a:ln w="9525">
            <a:noFill/>
          </a:ln>
        </p:spPr>
        <p:txBody>
          <a:bodyPr>
            <a:spAutoFit/>
          </a:bodyPr>
          <a:p>
            <a:r>
              <a:rPr lang="zh-CN" altLang="en-US" sz="3200" dirty="0">
                <a:latin typeface="Palatino Linotype" panose="02040502050505030304" pitchFamily="18" charset="0"/>
              </a:rPr>
              <a:t>这就是意识缺乏的两大</a:t>
            </a:r>
            <a:endParaRPr lang="zh-CN" altLang="en-US" sz="3200" dirty="0">
              <a:latin typeface="Palatino Linotype" panose="02040502050505030304" pitchFamily="18" charset="0"/>
            </a:endParaRPr>
          </a:p>
        </p:txBody>
      </p:sp>
      <p:sp>
        <p:nvSpPr>
          <p:cNvPr id="5" name="爆炸形 2 4"/>
          <p:cNvSpPr/>
          <p:nvPr/>
        </p:nvSpPr>
        <p:spPr bwMode="auto">
          <a:xfrm>
            <a:off x="4500563" y="841375"/>
            <a:ext cx="3276600" cy="1600200"/>
          </a:xfrm>
          <a:prstGeom prst="irregularSeal2">
            <a:avLst/>
          </a:prstGeom>
          <a:solidFill>
            <a:srgbClr val="FF0000"/>
          </a:solidFill>
          <a:ln w="9525" cap="flat" cmpd="sng" algn="ctr">
            <a:solidFill>
              <a:schemeClr val="tx1"/>
            </a:solidFill>
            <a:prstDash val="solid"/>
            <a:round/>
            <a:headEnd type="none" w="med" len="med"/>
            <a:tailEnd type="none" w="med" len="med"/>
          </a:ln>
          <a:effectLst/>
        </p:spPr>
        <p:txBody>
          <a:bodyPr lIns="0" rIns="0"/>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结症！</a:t>
            </a:r>
            <a:endParaRPr kumimoji="0" lang="zh-CN" altLang="en-US" sz="3200" b="1" i="0" u="none" strike="noStrike" kern="1200" cap="none" spc="0" normalizeH="0" baseline="0" noProof="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endParaRPr>
          </a:p>
        </p:txBody>
      </p:sp>
      <p:grpSp>
        <p:nvGrpSpPr>
          <p:cNvPr id="4" name="Group 4"/>
          <p:cNvGrpSpPr/>
          <p:nvPr/>
        </p:nvGrpSpPr>
        <p:grpSpPr>
          <a:xfrm>
            <a:off x="763588" y="2352675"/>
            <a:ext cx="6248400" cy="2008188"/>
            <a:chOff x="1152" y="1584"/>
            <a:chExt cx="3936" cy="1265"/>
          </a:xfrm>
        </p:grpSpPr>
        <p:grpSp>
          <p:nvGrpSpPr>
            <p:cNvPr id="15374" name="Group 5"/>
            <p:cNvGrpSpPr/>
            <p:nvPr/>
          </p:nvGrpSpPr>
          <p:grpSpPr>
            <a:xfrm>
              <a:off x="1152" y="1584"/>
              <a:ext cx="3840" cy="585"/>
              <a:chOff x="1392" y="1728"/>
              <a:chExt cx="3840" cy="585"/>
            </a:xfrm>
          </p:grpSpPr>
          <p:sp>
            <p:nvSpPr>
              <p:cNvPr id="15378" name="Text Box 6"/>
              <p:cNvSpPr txBox="1"/>
              <p:nvPr/>
            </p:nvSpPr>
            <p:spPr>
              <a:xfrm>
                <a:off x="2112" y="1776"/>
                <a:ext cx="3120" cy="418"/>
              </a:xfrm>
              <a:prstGeom prst="rect">
                <a:avLst/>
              </a:prstGeom>
              <a:noFill/>
              <a:ln w="9525">
                <a:noFill/>
              </a:ln>
            </p:spPr>
            <p:txBody>
              <a:bodyPr>
                <a:spAutoFit/>
              </a:bodyPr>
              <a:p>
                <a:pPr>
                  <a:lnSpc>
                    <a:spcPct val="150000"/>
                  </a:lnSpc>
                  <a:buClr>
                    <a:schemeClr val="tx1"/>
                  </a:buClr>
                </a:pPr>
                <a:r>
                  <a:rPr lang="zh-CN" altLang="en-US" sz="2500" dirty="0">
                    <a:latin typeface="Palatino Linotype" panose="02040502050505030304" pitchFamily="18" charset="0"/>
                  </a:rPr>
                  <a:t>不看重大公司，更看重小家庭。</a:t>
                </a:r>
                <a:endParaRPr lang="zh-CN" altLang="en-US" sz="2500" dirty="0">
                  <a:latin typeface="Palatino Linotype" panose="02040502050505030304" pitchFamily="18" charset="0"/>
                </a:endParaRPr>
              </a:p>
            </p:txBody>
          </p:sp>
          <p:sp>
            <p:nvSpPr>
              <p:cNvPr id="2" name="爆炸形 2 4"/>
              <p:cNvSpPr/>
              <p:nvPr/>
            </p:nvSpPr>
            <p:spPr bwMode="auto">
              <a:xfrm>
                <a:off x="1392" y="1728"/>
                <a:ext cx="720" cy="585"/>
              </a:xfrm>
              <a:prstGeom prst="irregularSeal2">
                <a:avLst/>
              </a:prstGeom>
              <a:solidFill>
                <a:srgbClr val="FF0000"/>
              </a:solidFill>
              <a:ln w="9525" cap="flat" cmpd="sng" algn="ctr">
                <a:solidFill>
                  <a:schemeClr val="tx1"/>
                </a:solidFill>
                <a:prstDash val="solid"/>
                <a:round/>
                <a:headEnd type="none" w="med" len="med"/>
                <a:tailEnd type="none" w="med" len="med"/>
              </a:ln>
              <a:effectLst/>
            </p:spPr>
            <p:txBody>
              <a:bodyPr lIns="0" rIns="0"/>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1</a:t>
                </a:r>
                <a:endParaRPr kumimoji="0"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endParaRPr>
              </a:p>
            </p:txBody>
          </p:sp>
        </p:grpSp>
        <p:pic>
          <p:nvPicPr>
            <p:cNvPr id="15375" name="Picture 8" descr="20078231552507_2"/>
            <p:cNvPicPr>
              <a:picLocks noChangeAspect="1"/>
            </p:cNvPicPr>
            <p:nvPr/>
          </p:nvPicPr>
          <p:blipFill>
            <a:blip r:embed="rId1"/>
            <a:stretch>
              <a:fillRect/>
            </a:stretch>
          </p:blipFill>
          <p:spPr>
            <a:xfrm>
              <a:off x="3408" y="2448"/>
              <a:ext cx="1680" cy="401"/>
            </a:xfrm>
            <a:prstGeom prst="rect">
              <a:avLst/>
            </a:prstGeom>
            <a:noFill/>
            <a:ln w="9525">
              <a:noFill/>
            </a:ln>
          </p:spPr>
        </p:pic>
        <p:sp>
          <p:nvSpPr>
            <p:cNvPr id="88073" name="Text Box 9"/>
            <p:cNvSpPr txBox="1">
              <a:spLocks noChangeArrowheads="1"/>
            </p:cNvSpPr>
            <p:nvPr/>
          </p:nvSpPr>
          <p:spPr bwMode="auto">
            <a:xfrm>
              <a:off x="4608" y="2160"/>
              <a:ext cx="432" cy="404"/>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0" lang="zh-CN" altLang="en-US" sz="3600" kern="1200" cap="none" spc="0" normalizeH="0" baseline="0" noProof="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家</a:t>
              </a:r>
              <a:endParaRPr kumimoji="0" lang="zh-CN" altLang="en-US" sz="3600" kern="1200" cap="none" spc="0" normalizeH="0" baseline="0" noProof="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88074" name="Text Box 10"/>
            <p:cNvSpPr txBox="1">
              <a:spLocks noChangeArrowheads="1"/>
            </p:cNvSpPr>
            <p:nvPr/>
          </p:nvSpPr>
          <p:spPr bwMode="auto">
            <a:xfrm>
              <a:off x="3600" y="2208"/>
              <a:ext cx="432" cy="231"/>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0" lang="zh-CN" altLang="en-US" sz="1800" kern="1200" cap="none" spc="0" normalizeH="0" baseline="0" noProof="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公司</a:t>
              </a:r>
              <a:endParaRPr kumimoji="0" lang="zh-CN" altLang="en-US" sz="1800" kern="1200" cap="none" spc="0" normalizeH="0" baseline="0" noProof="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grpSp>
      <p:grpSp>
        <p:nvGrpSpPr>
          <p:cNvPr id="7" name="Group 11"/>
          <p:cNvGrpSpPr/>
          <p:nvPr/>
        </p:nvGrpSpPr>
        <p:grpSpPr>
          <a:xfrm>
            <a:off x="1916113" y="4429125"/>
            <a:ext cx="6477000" cy="1981200"/>
            <a:chOff x="1344" y="2976"/>
            <a:chExt cx="3744" cy="1200"/>
          </a:xfrm>
        </p:grpSpPr>
        <p:grpSp>
          <p:nvGrpSpPr>
            <p:cNvPr id="15367" name="Group 12"/>
            <p:cNvGrpSpPr/>
            <p:nvPr/>
          </p:nvGrpSpPr>
          <p:grpSpPr>
            <a:xfrm>
              <a:off x="1968" y="2976"/>
              <a:ext cx="3120" cy="585"/>
              <a:chOff x="1968" y="2976"/>
              <a:chExt cx="3120" cy="585"/>
            </a:xfrm>
          </p:grpSpPr>
          <p:sp>
            <p:nvSpPr>
              <p:cNvPr id="3" name="爆炸形 2 4"/>
              <p:cNvSpPr/>
              <p:nvPr/>
            </p:nvSpPr>
            <p:spPr bwMode="auto">
              <a:xfrm>
                <a:off x="1968" y="2976"/>
                <a:ext cx="720" cy="585"/>
              </a:xfrm>
              <a:prstGeom prst="irregularSeal2">
                <a:avLst/>
              </a:prstGeom>
              <a:solidFill>
                <a:srgbClr val="FF0000"/>
              </a:solidFill>
              <a:ln w="9525" cap="flat" cmpd="sng" algn="ctr">
                <a:solidFill>
                  <a:schemeClr val="tx1"/>
                </a:solidFill>
                <a:prstDash val="solid"/>
                <a:round/>
                <a:headEnd type="none" w="med" len="med"/>
                <a:tailEnd type="none" w="med" len="med"/>
              </a:ln>
              <a:effectLst/>
            </p:spPr>
            <p:txBody>
              <a:bodyPr lIns="0" rIns="0"/>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2</a:t>
                </a:r>
                <a:endParaRPr kumimoji="0"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endParaRPr>
              </a:p>
            </p:txBody>
          </p:sp>
          <p:sp>
            <p:nvSpPr>
              <p:cNvPr id="15373" name="Text Box 14"/>
              <p:cNvSpPr txBox="1"/>
              <p:nvPr/>
            </p:nvSpPr>
            <p:spPr>
              <a:xfrm>
                <a:off x="2736" y="3120"/>
                <a:ext cx="2352" cy="287"/>
              </a:xfrm>
              <a:prstGeom prst="rect">
                <a:avLst/>
              </a:prstGeom>
              <a:noFill/>
              <a:ln w="9525">
                <a:noFill/>
              </a:ln>
            </p:spPr>
            <p:txBody>
              <a:bodyPr>
                <a:spAutoFit/>
              </a:bodyPr>
              <a:p>
                <a:pPr eaLnBrk="1" hangingPunct="1">
                  <a:spcBef>
                    <a:spcPct val="50000"/>
                  </a:spcBef>
                </a:pPr>
                <a:r>
                  <a:rPr lang="zh-CN" altLang="en-US" sz="2500" dirty="0">
                    <a:latin typeface="Arial" panose="020B0604020202020204" pitchFamily="34" charset="0"/>
                  </a:rPr>
                  <a:t>钞票更顺眼，信息无所谓。</a:t>
                </a:r>
                <a:endParaRPr lang="zh-CN" altLang="en-US" sz="2500" dirty="0">
                  <a:latin typeface="Arial" panose="020B0604020202020204" pitchFamily="34" charset="0"/>
                </a:endParaRPr>
              </a:p>
            </p:txBody>
          </p:sp>
        </p:grpSp>
        <p:grpSp>
          <p:nvGrpSpPr>
            <p:cNvPr id="15368" name="Group 15"/>
            <p:cNvGrpSpPr/>
            <p:nvPr/>
          </p:nvGrpSpPr>
          <p:grpSpPr>
            <a:xfrm>
              <a:off x="1344" y="3600"/>
              <a:ext cx="1824" cy="576"/>
              <a:chOff x="1344" y="3600"/>
              <a:chExt cx="1824" cy="576"/>
            </a:xfrm>
          </p:grpSpPr>
          <p:pic>
            <p:nvPicPr>
              <p:cNvPr id="15369" name="Picture 16" descr="200782315347239_2"/>
              <p:cNvPicPr>
                <a:picLocks noChangeAspect="1"/>
              </p:cNvPicPr>
              <p:nvPr/>
            </p:nvPicPr>
            <p:blipFill>
              <a:blip r:embed="rId2"/>
              <a:stretch>
                <a:fillRect/>
              </a:stretch>
            </p:blipFill>
            <p:spPr>
              <a:xfrm>
                <a:off x="1344" y="3600"/>
                <a:ext cx="840" cy="576"/>
              </a:xfrm>
              <a:prstGeom prst="rect">
                <a:avLst/>
              </a:prstGeom>
              <a:noFill/>
              <a:ln w="9525">
                <a:noFill/>
              </a:ln>
            </p:spPr>
          </p:pic>
          <p:sp>
            <p:nvSpPr>
              <p:cNvPr id="88081" name="Text Box 17"/>
              <p:cNvSpPr txBox="1">
                <a:spLocks noChangeArrowheads="1"/>
              </p:cNvSpPr>
              <p:nvPr/>
            </p:nvSpPr>
            <p:spPr bwMode="auto">
              <a:xfrm>
                <a:off x="2208" y="3648"/>
                <a:ext cx="432" cy="425"/>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0" lang="en-US" altLang="zh-CN" sz="40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a:t>
                </a:r>
                <a:endParaRPr kumimoji="0" lang="en-US" altLang="zh-CN" sz="40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pic>
            <p:nvPicPr>
              <p:cNvPr id="15371" name="Picture 18" descr="电脑"/>
              <p:cNvPicPr>
                <a:picLocks noChangeAspect="1"/>
              </p:cNvPicPr>
              <p:nvPr/>
            </p:nvPicPr>
            <p:blipFill>
              <a:blip r:embed="rId3"/>
              <a:stretch>
                <a:fillRect/>
              </a:stretch>
            </p:blipFill>
            <p:spPr>
              <a:xfrm>
                <a:off x="2496" y="3600"/>
                <a:ext cx="672" cy="528"/>
              </a:xfrm>
              <a:prstGeom prst="rect">
                <a:avLst/>
              </a:prstGeom>
              <a:noFill/>
              <a:ln w="9525">
                <a:noFill/>
              </a:ln>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000000"/>
                                          </p:val>
                                        </p:tav>
                                        <p:tav tm="100000">
                                          <p:val>
                                            <p:strVal val="#ppt_w"/>
                                          </p:val>
                                        </p:tav>
                                      </p:tavLst>
                                    </p:anim>
                                    <p:anim calcmode="lin" valueType="num">
                                      <p:cBhvr>
                                        <p:cTn id="8" dur="1000" fill="hold"/>
                                        <p:tgtEl>
                                          <p:spTgt spid="5"/>
                                        </p:tgtEl>
                                        <p:attrNameLst>
                                          <p:attrName>ppt_h</p:attrName>
                                        </p:attrNameLst>
                                      </p:cBhvr>
                                      <p:tavLst>
                                        <p:tav tm="0">
                                          <p:val>
                                            <p:fltVal val="0.00000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5"/>
                                        </p:tgtEl>
                                        <p:attrNameLst>
                                          <p:attrName>ppt_y</p:attrName>
                                        </p:attrNameLst>
                                      </p:cBhvr>
                                      <p:tavLst>
                                        <p:tav tm="0" fmla="#ppt_y+(sin(-2*pi*(1-$))*-#ppt_x+cos(-2*pi*(1-$))*(1-#ppt_y))*(1-$)">
                                          <p:val>
                                            <p:fltVal val="0.000000"/>
                                          </p:val>
                                        </p:tav>
                                        <p:tav tm="100000">
                                          <p:val>
                                            <p:fltVal val="1.000000"/>
                                          </p:val>
                                        </p:tav>
                                      </p:tavLst>
                                    </p:anim>
                                  </p:childTnLst>
                                </p:cTn>
                              </p:par>
                            </p:childTnLst>
                          </p:cTn>
                        </p:par>
                        <p:par>
                          <p:cTn id="11" fill="hold">
                            <p:stCondLst>
                              <p:cond delay="1000"/>
                            </p:stCondLst>
                            <p:childTnLst>
                              <p:par>
                                <p:cTn id="12" presetID="6" presetClass="emph" presetSubtype="0" fill="hold" grpId="0" nodeType="afterEffect">
                                  <p:stCondLst>
                                    <p:cond delay="0"/>
                                  </p:stCondLst>
                                  <p:childTnLst>
                                    <p:animScale>
                                      <p:cBhvr>
                                        <p:cTn id="13" dur="2000" fill="hold"/>
                                        <p:tgtEl>
                                          <p:spTgt spid="5"/>
                                        </p:tgtEl>
                                      </p:cBhvr>
                                      <p:by x="120000" y="120000"/>
                                    </p:animScale>
                                  </p:childTnLst>
                                </p:cTn>
                              </p:par>
                            </p:childTnLst>
                          </p:cTn>
                        </p:par>
                      </p:childTnLst>
                    </p:cTn>
                  </p:par>
                  <p:par>
                    <p:cTn id="14" fill="hold">
                      <p:stCondLst>
                        <p:cond delay="indefinite"/>
                      </p:stCondLst>
                      <p:childTnLst>
                        <p:par>
                          <p:cTn id="15" fill="hold">
                            <p:stCondLst>
                              <p:cond delay="0"/>
                            </p:stCondLst>
                            <p:childTnLst>
                              <p:par>
                                <p:cTn id="16" presetID="15"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1000" fill="hold"/>
                                        <p:tgtEl>
                                          <p:spTgt spid="4"/>
                                        </p:tgtEl>
                                        <p:attrNameLst>
                                          <p:attrName>ppt_w</p:attrName>
                                        </p:attrNameLst>
                                      </p:cBhvr>
                                      <p:tavLst>
                                        <p:tav tm="0">
                                          <p:val>
                                            <p:fltVal val="0.000000"/>
                                          </p:val>
                                        </p:tav>
                                        <p:tav tm="100000">
                                          <p:val>
                                            <p:strVal val="#ppt_w"/>
                                          </p:val>
                                        </p:tav>
                                      </p:tavLst>
                                    </p:anim>
                                    <p:anim calcmode="lin" valueType="num">
                                      <p:cBhvr>
                                        <p:cTn id="19" dur="1000" fill="hold"/>
                                        <p:tgtEl>
                                          <p:spTgt spid="4"/>
                                        </p:tgtEl>
                                        <p:attrNameLst>
                                          <p:attrName>ppt_h</p:attrName>
                                        </p:attrNameLst>
                                      </p:cBhvr>
                                      <p:tavLst>
                                        <p:tav tm="0">
                                          <p:val>
                                            <p:fltVal val="0.000000"/>
                                          </p:val>
                                        </p:tav>
                                        <p:tav tm="100000">
                                          <p:val>
                                            <p:strVal val="#ppt_h"/>
                                          </p:val>
                                        </p:tav>
                                      </p:tavLst>
                                    </p:anim>
                                    <p:anim calcmode="lin" valueType="num">
                                      <p:cBhvr>
                                        <p:cTn id="20" dur="1000" fill="hold"/>
                                        <p:tgtEl>
                                          <p:spTgt spid="4"/>
                                        </p:tgtEl>
                                        <p:attrNameLst>
                                          <p:attrName>ppt_x</p:attrName>
                                        </p:attrNameLst>
                                      </p:cBhvr>
                                      <p:tavLst>
                                        <p:tav tm="0" fmla="#ppt_x+(cos(-2*pi*(1-$))*-#ppt_x-sin(-2*pi*(1-$))*(1-#ppt_y))*(1-$)">
                                          <p:val>
                                            <p:fltVal val="0.000000"/>
                                          </p:val>
                                        </p:tav>
                                        <p:tav tm="100000">
                                          <p:val>
                                            <p:fltVal val="1.000000"/>
                                          </p:val>
                                        </p:tav>
                                      </p:tavLst>
                                    </p:anim>
                                    <p:anim calcmode="lin" valueType="num">
                                      <p:cBhvr>
                                        <p:cTn id="21" dur="1000" fill="hold"/>
                                        <p:tgtEl>
                                          <p:spTgt spid="4"/>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22" fill="hold">
                      <p:stCondLst>
                        <p:cond delay="indefinite"/>
                      </p:stCondLst>
                      <p:childTnLst>
                        <p:par>
                          <p:cTn id="23" fill="hold">
                            <p:stCondLst>
                              <p:cond delay="0"/>
                            </p:stCondLst>
                            <p:childTnLst>
                              <p:par>
                                <p:cTn id="24" presetID="15"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1000" fill="hold"/>
                                        <p:tgtEl>
                                          <p:spTgt spid="7"/>
                                        </p:tgtEl>
                                        <p:attrNameLst>
                                          <p:attrName>ppt_w</p:attrName>
                                        </p:attrNameLst>
                                      </p:cBhvr>
                                      <p:tavLst>
                                        <p:tav tm="0">
                                          <p:val>
                                            <p:fltVal val="0.000000"/>
                                          </p:val>
                                        </p:tav>
                                        <p:tav tm="100000">
                                          <p:val>
                                            <p:strVal val="#ppt_w"/>
                                          </p:val>
                                        </p:tav>
                                      </p:tavLst>
                                    </p:anim>
                                    <p:anim calcmode="lin" valueType="num">
                                      <p:cBhvr>
                                        <p:cTn id="27" dur="1000" fill="hold"/>
                                        <p:tgtEl>
                                          <p:spTgt spid="7"/>
                                        </p:tgtEl>
                                        <p:attrNameLst>
                                          <p:attrName>ppt_h</p:attrName>
                                        </p:attrNameLst>
                                      </p:cBhvr>
                                      <p:tavLst>
                                        <p:tav tm="0">
                                          <p:val>
                                            <p:fltVal val="0.000000"/>
                                          </p:val>
                                        </p:tav>
                                        <p:tav tm="100000">
                                          <p:val>
                                            <p:strVal val="#ppt_h"/>
                                          </p:val>
                                        </p:tav>
                                      </p:tavLst>
                                    </p:anim>
                                    <p:anim calcmode="lin" valueType="num">
                                      <p:cBhvr>
                                        <p:cTn id="28" dur="1000" fill="hold"/>
                                        <p:tgtEl>
                                          <p:spTgt spid="7"/>
                                        </p:tgtEl>
                                        <p:attrNameLst>
                                          <p:attrName>ppt_x</p:attrName>
                                        </p:attrNameLst>
                                      </p:cBhvr>
                                      <p:tavLst>
                                        <p:tav tm="0" fmla="#ppt_x+(cos(-2*pi*(1-$))*-#ppt_x-sin(-2*pi*(1-$))*(1-#ppt_y))*(1-$)">
                                          <p:val>
                                            <p:fltVal val="0.000000"/>
                                          </p:val>
                                        </p:tav>
                                        <p:tav tm="100000">
                                          <p:val>
                                            <p:fltVal val="1.000000"/>
                                          </p:val>
                                        </p:tav>
                                      </p:tavLst>
                                    </p:anim>
                                    <p:anim calcmode="lin" valueType="num">
                                      <p:cBhvr>
                                        <p:cTn id="29" dur="1000" fill="hold"/>
                                        <p:tgtEl>
                                          <p:spTgt spid="7"/>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灯片编号占位符 3"/>
          <p:cNvSpPr txBox="1">
            <a:spLocks noGrp="1"/>
          </p:cNvSpPr>
          <p:nvPr>
            <p:ph type="sldNum" sz="quarter" idx="10"/>
          </p:nvPr>
        </p:nvSpPr>
        <p:spPr>
          <a:xfrm>
            <a:off x="8423275" y="6423025"/>
            <a:ext cx="720725"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
        <p:nvSpPr>
          <p:cNvPr id="16387" name="Text Box 2"/>
          <p:cNvSpPr txBox="1"/>
          <p:nvPr/>
        </p:nvSpPr>
        <p:spPr>
          <a:xfrm>
            <a:off x="287338" y="152400"/>
            <a:ext cx="8340725" cy="701675"/>
          </a:xfrm>
          <a:prstGeom prst="rect">
            <a:avLst/>
          </a:prstGeom>
          <a:noFill/>
          <a:ln w="9525">
            <a:noFill/>
          </a:ln>
        </p:spPr>
        <p:txBody>
          <a:bodyPr>
            <a:spAutoFit/>
          </a:bodyPr>
          <a:p>
            <a:pPr algn="r" eaLnBrk="1" hangingPunct="1">
              <a:spcBef>
                <a:spcPct val="50000"/>
              </a:spcBef>
            </a:pPr>
            <a:r>
              <a:rPr lang="zh-CN" altLang="en-US" sz="4000" b="0" dirty="0">
                <a:solidFill>
                  <a:srgbClr val="6600CC"/>
                </a:solidFill>
                <a:latin typeface="华文琥珀" panose="02010800040101010101" pitchFamily="2" charset="-122"/>
                <a:ea typeface="华文琥珀" panose="02010800040101010101" pitchFamily="2" charset="-122"/>
              </a:rPr>
              <a:t>思想上的转变（一）</a:t>
            </a:r>
            <a:endParaRPr lang="zh-CN" altLang="en-US" sz="4000" b="0" dirty="0">
              <a:solidFill>
                <a:srgbClr val="6600CC"/>
              </a:solidFill>
              <a:latin typeface="华文琥珀" panose="02010800040101010101" pitchFamily="2" charset="-122"/>
              <a:ea typeface="华文琥珀" panose="02010800040101010101" pitchFamily="2" charset="-122"/>
            </a:endParaRPr>
          </a:p>
        </p:txBody>
      </p:sp>
      <p:sp>
        <p:nvSpPr>
          <p:cNvPr id="89091" name="Text Box 3"/>
          <p:cNvSpPr txBox="1">
            <a:spLocks noChangeArrowheads="1"/>
          </p:cNvSpPr>
          <p:nvPr/>
        </p:nvSpPr>
        <p:spPr bwMode="auto">
          <a:xfrm>
            <a:off x="214313" y="1692275"/>
            <a:ext cx="6934200" cy="1311275"/>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0" lang="en-US" altLang="zh-CN" sz="1800" b="0" kern="1200" cap="none" spc="0" normalizeH="0" baseline="0" noProof="0">
                <a:latin typeface="Arial" panose="020B0604020202020204" pitchFamily="34" charset="0"/>
                <a:ea typeface="宋体" panose="02010600030101010101" pitchFamily="2" charset="-122"/>
                <a:cs typeface="+mn-cs"/>
              </a:rPr>
              <a:t>     </a:t>
            </a:r>
            <a:r>
              <a:rPr kumimoji="0" lang="zh-CN" altLang="en-US" sz="32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公司的钱，就是我的钱，</a:t>
            </a:r>
            <a:endParaRPr kumimoji="0" lang="zh-CN" altLang="en-US" sz="32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endParaRPr>
          </a:p>
          <a:p>
            <a:pPr marR="0" defTabSz="914400" eaLnBrk="1" hangingPunct="1">
              <a:spcBef>
                <a:spcPct val="50000"/>
              </a:spcBef>
              <a:buClrTx/>
              <a:buSzTx/>
              <a:buFontTx/>
              <a:buNone/>
              <a:defRPr/>
            </a:pPr>
            <a:r>
              <a:rPr kumimoji="0" lang="zh-CN" altLang="en-US" sz="32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         只是先放在</a:t>
            </a:r>
            <a:r>
              <a:rPr kumimoji="0" lang="en-US" altLang="zh-CN" sz="32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a:t>
            </a:r>
            <a:endParaRPr kumimoji="0" lang="en-US" altLang="zh-CN" sz="32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grpSp>
        <p:nvGrpSpPr>
          <p:cNvPr id="2" name="Group 4"/>
          <p:cNvGrpSpPr/>
          <p:nvPr/>
        </p:nvGrpSpPr>
        <p:grpSpPr>
          <a:xfrm>
            <a:off x="3187700" y="1773238"/>
            <a:ext cx="5337175" cy="4086225"/>
            <a:chOff x="2008" y="1237"/>
            <a:chExt cx="3362" cy="2574"/>
          </a:xfrm>
        </p:grpSpPr>
        <p:pic>
          <p:nvPicPr>
            <p:cNvPr id="16390" name="Picture 5" descr="19p_1195464902569"/>
            <p:cNvPicPr>
              <a:picLocks noChangeAspect="1"/>
            </p:cNvPicPr>
            <p:nvPr/>
          </p:nvPicPr>
          <p:blipFill>
            <a:blip r:embed="rId1"/>
            <a:stretch>
              <a:fillRect/>
            </a:stretch>
          </p:blipFill>
          <p:spPr>
            <a:xfrm>
              <a:off x="3667" y="1237"/>
              <a:ext cx="1703" cy="2574"/>
            </a:xfrm>
            <a:prstGeom prst="rect">
              <a:avLst/>
            </a:prstGeom>
            <a:noFill/>
            <a:ln w="9525">
              <a:noFill/>
            </a:ln>
          </p:spPr>
        </p:pic>
        <p:sp>
          <p:nvSpPr>
            <p:cNvPr id="16391" name="Text Box 6"/>
            <p:cNvSpPr txBox="1"/>
            <p:nvPr/>
          </p:nvSpPr>
          <p:spPr>
            <a:xfrm>
              <a:off x="2008" y="2480"/>
              <a:ext cx="1736" cy="365"/>
            </a:xfrm>
            <a:prstGeom prst="rect">
              <a:avLst/>
            </a:prstGeom>
            <a:noFill/>
            <a:ln w="9525">
              <a:noFill/>
            </a:ln>
          </p:spPr>
          <p:txBody>
            <a:bodyPr>
              <a:spAutoFit/>
            </a:bodyPr>
            <a:p>
              <a:pPr eaLnBrk="1" hangingPunct="1">
                <a:spcBef>
                  <a:spcPct val="50000"/>
                </a:spcBef>
                <a:buClr>
                  <a:schemeClr val="bg2"/>
                </a:buClr>
                <a:buSzPct val="75000"/>
                <a:buFont typeface="Wingdings" panose="05000000000000000000" pitchFamily="2" charset="2"/>
              </a:pPr>
              <a:r>
                <a:rPr lang="zh-CN" altLang="en-US" sz="3200" b="0" dirty="0">
                  <a:solidFill>
                    <a:srgbClr val="FF3300"/>
                  </a:solidFill>
                  <a:latin typeface="华文琥珀" panose="02010800040101010101" pitchFamily="2" charset="-122"/>
                  <a:ea typeface="华文琥珀" panose="02010800040101010101" pitchFamily="2" charset="-122"/>
                </a:rPr>
                <a:t>老板那里</a:t>
              </a:r>
              <a:r>
                <a:rPr lang="en-US" altLang="zh-CN" sz="3200" b="0" dirty="0">
                  <a:solidFill>
                    <a:srgbClr val="FF3300"/>
                  </a:solidFill>
                  <a:latin typeface="华文琥珀" panose="02010800040101010101" pitchFamily="2" charset="-122"/>
                  <a:ea typeface="华文琥珀" panose="02010800040101010101" pitchFamily="2" charset="-122"/>
                </a:rPr>
                <a:t>~~~</a:t>
              </a:r>
              <a:endParaRPr lang="en-US" altLang="zh-CN" sz="3200" b="0" dirty="0">
                <a:solidFill>
                  <a:srgbClr val="FF3300"/>
                </a:solidFill>
                <a:latin typeface="华文琥珀" panose="02010800040101010101" pitchFamily="2" charset="-122"/>
                <a:ea typeface="华文琥珀" panose="0201080004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9091">
                                            <p:txEl>
                                              <p:charRg st="0" end="17"/>
                                            </p:txEl>
                                          </p:spTgt>
                                        </p:tgtEl>
                                        <p:attrNameLst>
                                          <p:attrName>style.visibility</p:attrName>
                                        </p:attrNameLst>
                                      </p:cBhvr>
                                      <p:to>
                                        <p:strVal val="visible"/>
                                      </p:to>
                                    </p:set>
                                    <p:animEffect transition="in" filter="box(in)">
                                      <p:cBhvr>
                                        <p:cTn id="7" dur="500"/>
                                        <p:tgtEl>
                                          <p:spTgt spid="89091">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9091">
                                            <p:txEl>
                                              <p:charRg st="17" end="33"/>
                                            </p:txEl>
                                          </p:spTgt>
                                        </p:tgtEl>
                                        <p:attrNameLst>
                                          <p:attrName>style.visibility</p:attrName>
                                        </p:attrNameLst>
                                      </p:cBhvr>
                                      <p:to>
                                        <p:strVal val="visible"/>
                                      </p:to>
                                    </p:set>
                                    <p:animEffect transition="in" filter="box(in)">
                                      <p:cBhvr>
                                        <p:cTn id="12" dur="500"/>
                                        <p:tgtEl>
                                          <p:spTgt spid="89091">
                                            <p:txEl>
                                              <p:charRg st="17" end="3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7"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0" fill="hold"/>
                                        <p:tgtEl>
                                          <p:spTgt spid="2"/>
                                        </p:tgtEl>
                                        <p:attrNameLst>
                                          <p:attrName>ppt_x</p:attrName>
                                        </p:attrNameLst>
                                      </p:cBhvr>
                                      <p:tavLst>
                                        <p:tav tm="0">
                                          <p:val>
                                            <p:strVal val="1+#ppt_w/2"/>
                                          </p:val>
                                        </p:tav>
                                        <p:tav tm="100000">
                                          <p:val>
                                            <p:strVal val="#ppt_x"/>
                                          </p:val>
                                        </p:tav>
                                      </p:tavLst>
                                    </p:anim>
                                    <p:anim calcmode="lin" valueType="num">
                                      <p:cBhvr additive="base">
                                        <p:cTn id="18" dur="5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3"/>
          <p:cNvSpPr txBox="1">
            <a:spLocks noGrp="1"/>
          </p:cNvSpPr>
          <p:nvPr>
            <p:ph type="sldNum" sz="quarter" idx="10"/>
          </p:nvPr>
        </p:nvSpPr>
        <p:spPr>
          <a:xfrm>
            <a:off x="8423275" y="6423025"/>
            <a:ext cx="720725"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
        <p:nvSpPr>
          <p:cNvPr id="17411" name="Text Box 2"/>
          <p:cNvSpPr txBox="1"/>
          <p:nvPr/>
        </p:nvSpPr>
        <p:spPr>
          <a:xfrm>
            <a:off x="287338" y="152400"/>
            <a:ext cx="8340725" cy="701675"/>
          </a:xfrm>
          <a:prstGeom prst="rect">
            <a:avLst/>
          </a:prstGeom>
          <a:noFill/>
          <a:ln w="9525">
            <a:noFill/>
          </a:ln>
        </p:spPr>
        <p:txBody>
          <a:bodyPr>
            <a:spAutoFit/>
          </a:bodyPr>
          <a:p>
            <a:pPr algn="r" eaLnBrk="1" hangingPunct="1">
              <a:spcBef>
                <a:spcPct val="50000"/>
              </a:spcBef>
            </a:pPr>
            <a:r>
              <a:rPr lang="en-US" altLang="zh-CN" sz="4000" b="0" dirty="0">
                <a:solidFill>
                  <a:srgbClr val="6600CC"/>
                </a:solidFill>
                <a:latin typeface="华文琥珀" panose="02010800040101010101" pitchFamily="2" charset="-122"/>
                <a:ea typeface="华文琥珀" panose="02010800040101010101" pitchFamily="2" charset="-122"/>
              </a:rPr>
              <a:t>WHY???</a:t>
            </a:r>
            <a:endParaRPr lang="en-US" altLang="zh-CN" sz="4000" b="0" dirty="0">
              <a:solidFill>
                <a:srgbClr val="6600CC"/>
              </a:solidFill>
              <a:latin typeface="华文琥珀" panose="02010800040101010101" pitchFamily="2" charset="-122"/>
              <a:ea typeface="华文琥珀" panose="02010800040101010101" pitchFamily="2" charset="-122"/>
            </a:endParaRPr>
          </a:p>
        </p:txBody>
      </p:sp>
      <p:sp>
        <p:nvSpPr>
          <p:cNvPr id="90115" name="Text Box 3"/>
          <p:cNvSpPr txBox="1"/>
          <p:nvPr/>
        </p:nvSpPr>
        <p:spPr>
          <a:xfrm>
            <a:off x="865188" y="1374775"/>
            <a:ext cx="1905000" cy="366713"/>
          </a:xfrm>
          <a:prstGeom prst="rect">
            <a:avLst/>
          </a:prstGeom>
          <a:noFill/>
          <a:ln w="9525">
            <a:noFill/>
          </a:ln>
        </p:spPr>
        <p:txBody>
          <a:bodyPr>
            <a:spAutoFit/>
          </a:bodyPr>
          <a:p>
            <a:pPr eaLnBrk="1" hangingPunct="1">
              <a:spcBef>
                <a:spcPct val="50000"/>
              </a:spcBef>
            </a:pPr>
            <a:r>
              <a:rPr lang="zh-CN" altLang="en-US" sz="1800" dirty="0">
                <a:solidFill>
                  <a:srgbClr val="FF0000"/>
                </a:solidFill>
                <a:latin typeface="Arial" panose="020B0604020202020204" pitchFamily="34" charset="0"/>
              </a:rPr>
              <a:t>信息安全搞好了</a:t>
            </a:r>
            <a:endParaRPr lang="zh-CN" altLang="en-US" sz="1800" dirty="0">
              <a:solidFill>
                <a:srgbClr val="FF0000"/>
              </a:solidFill>
              <a:latin typeface="Arial" panose="020B0604020202020204" pitchFamily="34" charset="0"/>
            </a:endParaRPr>
          </a:p>
        </p:txBody>
      </p:sp>
      <p:sp>
        <p:nvSpPr>
          <p:cNvPr id="90116" name="Text Box 4"/>
          <p:cNvSpPr txBox="1"/>
          <p:nvPr/>
        </p:nvSpPr>
        <p:spPr>
          <a:xfrm>
            <a:off x="898525" y="3995738"/>
            <a:ext cx="1905000" cy="366712"/>
          </a:xfrm>
          <a:prstGeom prst="rect">
            <a:avLst/>
          </a:prstGeom>
          <a:noFill/>
          <a:ln w="9525">
            <a:noFill/>
          </a:ln>
        </p:spPr>
        <p:txBody>
          <a:bodyPr>
            <a:spAutoFit/>
          </a:bodyPr>
          <a:p>
            <a:pPr eaLnBrk="1" hangingPunct="1">
              <a:spcBef>
                <a:spcPct val="50000"/>
              </a:spcBef>
            </a:pPr>
            <a:r>
              <a:rPr lang="zh-CN" altLang="en-US" sz="1800" dirty="0">
                <a:solidFill>
                  <a:srgbClr val="006600"/>
                </a:solidFill>
                <a:latin typeface="Arial" panose="020B0604020202020204" pitchFamily="34" charset="0"/>
              </a:rPr>
              <a:t>信息安全搞砸了</a:t>
            </a:r>
            <a:endParaRPr lang="zh-CN" altLang="en-US" sz="1800" dirty="0">
              <a:solidFill>
                <a:srgbClr val="006600"/>
              </a:solidFill>
              <a:latin typeface="Arial" panose="020B0604020202020204" pitchFamily="34" charset="0"/>
            </a:endParaRPr>
          </a:p>
        </p:txBody>
      </p:sp>
      <p:grpSp>
        <p:nvGrpSpPr>
          <p:cNvPr id="2" name="Group 5"/>
          <p:cNvGrpSpPr/>
          <p:nvPr/>
        </p:nvGrpSpPr>
        <p:grpSpPr>
          <a:xfrm>
            <a:off x="2881313" y="1806575"/>
            <a:ext cx="2286000" cy="442913"/>
            <a:chOff x="2064" y="1584"/>
            <a:chExt cx="1440" cy="279"/>
          </a:xfrm>
        </p:grpSpPr>
        <p:sp>
          <p:nvSpPr>
            <p:cNvPr id="17439" name="Text Box 6"/>
            <p:cNvSpPr txBox="1"/>
            <p:nvPr/>
          </p:nvSpPr>
          <p:spPr>
            <a:xfrm>
              <a:off x="2592" y="1632"/>
              <a:ext cx="912" cy="231"/>
            </a:xfrm>
            <a:prstGeom prst="rect">
              <a:avLst/>
            </a:prstGeom>
            <a:noFill/>
            <a:ln w="9525">
              <a:noFill/>
            </a:ln>
          </p:spPr>
          <p:txBody>
            <a:bodyPr>
              <a:spAutoFit/>
            </a:bodyPr>
            <a:p>
              <a:pPr eaLnBrk="1" hangingPunct="1">
                <a:spcBef>
                  <a:spcPct val="50000"/>
                </a:spcBef>
              </a:pPr>
              <a:r>
                <a:rPr lang="zh-CN" altLang="en-US" sz="1800" dirty="0">
                  <a:solidFill>
                    <a:srgbClr val="FF0000"/>
                  </a:solidFill>
                  <a:latin typeface="Arial" panose="020B0604020202020204" pitchFamily="34" charset="0"/>
                </a:rPr>
                <a:t>公司赚钱了</a:t>
              </a:r>
              <a:endParaRPr lang="zh-CN" altLang="en-US" sz="1800" dirty="0">
                <a:solidFill>
                  <a:srgbClr val="FF0000"/>
                </a:solidFill>
                <a:latin typeface="Arial" panose="020B0604020202020204" pitchFamily="34" charset="0"/>
              </a:endParaRPr>
            </a:p>
          </p:txBody>
        </p:sp>
        <p:sp>
          <p:nvSpPr>
            <p:cNvPr id="17440" name="AutoShape 7"/>
            <p:cNvSpPr/>
            <p:nvPr/>
          </p:nvSpPr>
          <p:spPr>
            <a:xfrm rot="1672020">
              <a:off x="2064" y="1584"/>
              <a:ext cx="432" cy="48"/>
            </a:xfrm>
            <a:prstGeom prst="rightArrow">
              <a:avLst>
                <a:gd name="adj1" fmla="val 50000"/>
                <a:gd name="adj2" fmla="val 225000"/>
              </a:avLst>
            </a:prstGeom>
            <a:solidFill>
              <a:srgbClr val="FF0000"/>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grpSp>
        <p:nvGrpSpPr>
          <p:cNvPr id="3" name="Group 8"/>
          <p:cNvGrpSpPr/>
          <p:nvPr/>
        </p:nvGrpSpPr>
        <p:grpSpPr>
          <a:xfrm>
            <a:off x="5473700" y="1374775"/>
            <a:ext cx="2667000" cy="1509713"/>
            <a:chOff x="3648" y="1296"/>
            <a:chExt cx="1680" cy="951"/>
          </a:xfrm>
        </p:grpSpPr>
        <p:pic>
          <p:nvPicPr>
            <p:cNvPr id="17436" name="Picture 9" descr="20070822190005919"/>
            <p:cNvPicPr>
              <a:picLocks noChangeAspect="1"/>
            </p:cNvPicPr>
            <p:nvPr/>
          </p:nvPicPr>
          <p:blipFill>
            <a:blip r:embed="rId1"/>
            <a:stretch>
              <a:fillRect/>
            </a:stretch>
          </p:blipFill>
          <p:spPr>
            <a:xfrm>
              <a:off x="4416" y="1296"/>
              <a:ext cx="672" cy="672"/>
            </a:xfrm>
            <a:prstGeom prst="rect">
              <a:avLst/>
            </a:prstGeom>
            <a:noFill/>
            <a:ln w="9525">
              <a:noFill/>
            </a:ln>
          </p:spPr>
        </p:pic>
        <p:sp>
          <p:nvSpPr>
            <p:cNvPr id="17437" name="Text Box 10"/>
            <p:cNvSpPr txBox="1"/>
            <p:nvPr/>
          </p:nvSpPr>
          <p:spPr>
            <a:xfrm>
              <a:off x="4464" y="2016"/>
              <a:ext cx="864" cy="231"/>
            </a:xfrm>
            <a:prstGeom prst="rect">
              <a:avLst/>
            </a:prstGeom>
            <a:noFill/>
            <a:ln w="9525">
              <a:noFill/>
            </a:ln>
          </p:spPr>
          <p:txBody>
            <a:bodyPr>
              <a:spAutoFit/>
            </a:bodyPr>
            <a:p>
              <a:pPr eaLnBrk="1" hangingPunct="1">
                <a:spcBef>
                  <a:spcPct val="50000"/>
                </a:spcBef>
              </a:pPr>
              <a:r>
                <a:rPr lang="zh-CN" altLang="en-US" sz="1800" dirty="0">
                  <a:solidFill>
                    <a:srgbClr val="FF0000"/>
                  </a:solidFill>
                  <a:latin typeface="Arial" panose="020B0604020202020204" pitchFamily="34" charset="0"/>
                </a:rPr>
                <a:t>领导笑了</a:t>
              </a:r>
              <a:endParaRPr lang="zh-CN" altLang="en-US" sz="1800" dirty="0">
                <a:solidFill>
                  <a:srgbClr val="FF0000"/>
                </a:solidFill>
                <a:latin typeface="Arial" panose="020B0604020202020204" pitchFamily="34" charset="0"/>
              </a:endParaRPr>
            </a:p>
          </p:txBody>
        </p:sp>
        <p:sp>
          <p:nvSpPr>
            <p:cNvPr id="17438" name="AutoShape 11"/>
            <p:cNvSpPr/>
            <p:nvPr/>
          </p:nvSpPr>
          <p:spPr>
            <a:xfrm>
              <a:off x="3648" y="1728"/>
              <a:ext cx="432" cy="48"/>
            </a:xfrm>
            <a:prstGeom prst="rightArrow">
              <a:avLst>
                <a:gd name="adj1" fmla="val 50000"/>
                <a:gd name="adj2" fmla="val 225000"/>
              </a:avLst>
            </a:prstGeom>
            <a:solidFill>
              <a:srgbClr val="FF0000"/>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grpSp>
        <p:nvGrpSpPr>
          <p:cNvPr id="4" name="Group 12"/>
          <p:cNvGrpSpPr/>
          <p:nvPr/>
        </p:nvGrpSpPr>
        <p:grpSpPr>
          <a:xfrm>
            <a:off x="5435600" y="3789363"/>
            <a:ext cx="2971800" cy="1585912"/>
            <a:chOff x="3648" y="2736"/>
            <a:chExt cx="1872" cy="999"/>
          </a:xfrm>
        </p:grpSpPr>
        <p:sp>
          <p:nvSpPr>
            <p:cNvPr id="17432" name="Text Box 13"/>
            <p:cNvSpPr txBox="1"/>
            <p:nvPr/>
          </p:nvSpPr>
          <p:spPr>
            <a:xfrm>
              <a:off x="4512" y="3504"/>
              <a:ext cx="1008" cy="231"/>
            </a:xfrm>
            <a:prstGeom prst="rect">
              <a:avLst/>
            </a:prstGeom>
            <a:noFill/>
            <a:ln w="9525">
              <a:noFill/>
            </a:ln>
          </p:spPr>
          <p:txBody>
            <a:bodyPr>
              <a:spAutoFit/>
            </a:bodyPr>
            <a:p>
              <a:pPr eaLnBrk="1" hangingPunct="1">
                <a:spcBef>
                  <a:spcPct val="50000"/>
                </a:spcBef>
              </a:pPr>
              <a:r>
                <a:rPr lang="zh-CN" altLang="en-US" sz="1800" dirty="0">
                  <a:solidFill>
                    <a:srgbClr val="006600"/>
                  </a:solidFill>
                  <a:latin typeface="Arial" panose="020B0604020202020204" pitchFamily="34" charset="0"/>
                </a:rPr>
                <a:t>领导怒了</a:t>
              </a:r>
              <a:endParaRPr lang="zh-CN" altLang="en-US" sz="1800" dirty="0">
                <a:solidFill>
                  <a:srgbClr val="006600"/>
                </a:solidFill>
                <a:latin typeface="Arial" panose="020B0604020202020204" pitchFamily="34" charset="0"/>
              </a:endParaRPr>
            </a:p>
          </p:txBody>
        </p:sp>
        <p:grpSp>
          <p:nvGrpSpPr>
            <p:cNvPr id="17433" name="Group 14"/>
            <p:cNvGrpSpPr/>
            <p:nvPr/>
          </p:nvGrpSpPr>
          <p:grpSpPr>
            <a:xfrm>
              <a:off x="3648" y="2736"/>
              <a:ext cx="1488" cy="768"/>
              <a:chOff x="3648" y="2736"/>
              <a:chExt cx="1488" cy="768"/>
            </a:xfrm>
          </p:grpSpPr>
          <p:pic>
            <p:nvPicPr>
              <p:cNvPr id="17434" name="Picture 15" descr="19"/>
              <p:cNvPicPr>
                <a:picLocks noChangeAspect="1"/>
              </p:cNvPicPr>
              <p:nvPr/>
            </p:nvPicPr>
            <p:blipFill>
              <a:blip r:embed="rId2"/>
              <a:stretch>
                <a:fillRect/>
              </a:stretch>
            </p:blipFill>
            <p:spPr>
              <a:xfrm>
                <a:off x="4368" y="2736"/>
                <a:ext cx="768" cy="768"/>
              </a:xfrm>
              <a:prstGeom prst="rect">
                <a:avLst/>
              </a:prstGeom>
              <a:noFill/>
              <a:ln w="9525">
                <a:noFill/>
              </a:ln>
            </p:spPr>
          </p:pic>
          <p:sp>
            <p:nvSpPr>
              <p:cNvPr id="17435" name="AutoShape 16"/>
              <p:cNvSpPr/>
              <p:nvPr/>
            </p:nvSpPr>
            <p:spPr>
              <a:xfrm>
                <a:off x="3648" y="3264"/>
                <a:ext cx="432" cy="48"/>
              </a:xfrm>
              <a:prstGeom prst="rightArrow">
                <a:avLst>
                  <a:gd name="adj1" fmla="val 50000"/>
                  <a:gd name="adj2" fmla="val 225000"/>
                </a:avLst>
              </a:prstGeom>
              <a:solidFill>
                <a:srgbClr val="00CC00"/>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grpSp>
      <p:grpSp>
        <p:nvGrpSpPr>
          <p:cNvPr id="6" name="Group 17"/>
          <p:cNvGrpSpPr/>
          <p:nvPr/>
        </p:nvGrpSpPr>
        <p:grpSpPr>
          <a:xfrm>
            <a:off x="2987675" y="4429125"/>
            <a:ext cx="2362200" cy="442913"/>
            <a:chOff x="2064" y="3120"/>
            <a:chExt cx="1488" cy="279"/>
          </a:xfrm>
        </p:grpSpPr>
        <p:sp>
          <p:nvSpPr>
            <p:cNvPr id="17430" name="Text Box 18"/>
            <p:cNvSpPr txBox="1"/>
            <p:nvPr/>
          </p:nvSpPr>
          <p:spPr>
            <a:xfrm>
              <a:off x="2592" y="3168"/>
              <a:ext cx="960" cy="231"/>
            </a:xfrm>
            <a:prstGeom prst="rect">
              <a:avLst/>
            </a:prstGeom>
            <a:noFill/>
            <a:ln w="9525">
              <a:noFill/>
            </a:ln>
          </p:spPr>
          <p:txBody>
            <a:bodyPr>
              <a:spAutoFit/>
            </a:bodyPr>
            <a:p>
              <a:pPr eaLnBrk="1" hangingPunct="1">
                <a:spcBef>
                  <a:spcPct val="50000"/>
                </a:spcBef>
              </a:pPr>
              <a:r>
                <a:rPr lang="zh-CN" altLang="en-US" sz="1800" dirty="0">
                  <a:solidFill>
                    <a:srgbClr val="006600"/>
                  </a:solidFill>
                  <a:latin typeface="Arial" panose="020B0604020202020204" pitchFamily="34" charset="0"/>
                </a:rPr>
                <a:t>公司赔钱了</a:t>
              </a:r>
              <a:endParaRPr lang="zh-CN" altLang="en-US" sz="1800" dirty="0">
                <a:solidFill>
                  <a:srgbClr val="006600"/>
                </a:solidFill>
                <a:latin typeface="Arial" panose="020B0604020202020204" pitchFamily="34" charset="0"/>
              </a:endParaRPr>
            </a:p>
          </p:txBody>
        </p:sp>
        <p:sp>
          <p:nvSpPr>
            <p:cNvPr id="17431" name="AutoShape 19"/>
            <p:cNvSpPr/>
            <p:nvPr/>
          </p:nvSpPr>
          <p:spPr>
            <a:xfrm rot="1956365">
              <a:off x="2064" y="3120"/>
              <a:ext cx="432" cy="48"/>
            </a:xfrm>
            <a:prstGeom prst="rightArrow">
              <a:avLst>
                <a:gd name="adj1" fmla="val 50000"/>
                <a:gd name="adj2" fmla="val 225000"/>
              </a:avLst>
            </a:prstGeom>
            <a:solidFill>
              <a:srgbClr val="00CC00"/>
            </a:solidFill>
            <a:ln w="9525" cap="flat" cmpd="sng">
              <a:solidFill>
                <a:schemeClr val="tx1"/>
              </a:solidFill>
              <a:prstDash val="solid"/>
              <a:miter/>
              <a:headEnd type="none" w="med" len="med"/>
              <a:tailEnd type="none" w="med" len="med"/>
            </a:ln>
          </p:spPr>
          <p:txBody>
            <a:bodyPr wrap="none" anchor="ctr" anchorCtr="0"/>
            <a:p>
              <a:pPr algn="ctr" eaLnBrk="1" hangingPunct="1"/>
              <a:endParaRPr lang="zh-CN" altLang="zh-CN" sz="1800" b="0" dirty="0">
                <a:solidFill>
                  <a:srgbClr val="00FF00"/>
                </a:solidFill>
                <a:latin typeface="Arial" panose="020B0604020202020204" pitchFamily="34" charset="0"/>
              </a:endParaRPr>
            </a:p>
          </p:txBody>
        </p:sp>
      </p:grpSp>
      <p:sp>
        <p:nvSpPr>
          <p:cNvPr id="17418" name="Rectangle 20"/>
          <p:cNvSpPr/>
          <p:nvPr/>
        </p:nvSpPr>
        <p:spPr>
          <a:xfrm>
            <a:off x="6372225" y="3644900"/>
            <a:ext cx="1536700" cy="406400"/>
          </a:xfrm>
          <a:prstGeom prst="rect">
            <a:avLst/>
          </a:prstGeom>
          <a:solidFill>
            <a:schemeClr val="bg1"/>
          </a:solidFill>
          <a:ln w="9525">
            <a:noFill/>
          </a:ln>
        </p:spPr>
        <p:txBody>
          <a:bodyPr wrap="none" anchor="ctr" anchorCtr="0"/>
          <a:p>
            <a:pPr eaLnBrk="1" hangingPunct="1"/>
            <a:endParaRPr lang="zh-CN" altLang="en-US" dirty="0">
              <a:latin typeface="Arial" panose="020B0604020202020204" pitchFamily="34" charset="0"/>
            </a:endParaRPr>
          </a:p>
        </p:txBody>
      </p:sp>
      <p:grpSp>
        <p:nvGrpSpPr>
          <p:cNvPr id="7" name="Group 21"/>
          <p:cNvGrpSpPr/>
          <p:nvPr/>
        </p:nvGrpSpPr>
        <p:grpSpPr>
          <a:xfrm>
            <a:off x="827088" y="4652963"/>
            <a:ext cx="5911850" cy="1543050"/>
            <a:chOff x="500" y="2822"/>
            <a:chExt cx="3724" cy="972"/>
          </a:xfrm>
        </p:grpSpPr>
        <p:grpSp>
          <p:nvGrpSpPr>
            <p:cNvPr id="17426" name="Group 22"/>
            <p:cNvGrpSpPr/>
            <p:nvPr/>
          </p:nvGrpSpPr>
          <p:grpSpPr>
            <a:xfrm>
              <a:off x="2496" y="3089"/>
              <a:ext cx="1728" cy="701"/>
              <a:chOff x="2784" y="3504"/>
              <a:chExt cx="1728" cy="701"/>
            </a:xfrm>
          </p:grpSpPr>
          <p:sp>
            <p:nvSpPr>
              <p:cNvPr id="17428" name="Text Box 23"/>
              <p:cNvSpPr txBox="1"/>
              <p:nvPr/>
            </p:nvSpPr>
            <p:spPr>
              <a:xfrm>
                <a:off x="2784" y="3840"/>
                <a:ext cx="1728" cy="365"/>
              </a:xfrm>
              <a:prstGeom prst="rect">
                <a:avLst/>
              </a:prstGeom>
              <a:solidFill>
                <a:schemeClr val="bg1"/>
              </a:solidFill>
              <a:ln w="9525">
                <a:noFill/>
              </a:ln>
            </p:spPr>
            <p:txBody>
              <a:bodyPr>
                <a:spAutoFit/>
              </a:bodyPr>
              <a:p>
                <a:pPr eaLnBrk="1" hangingPunct="1">
                  <a:spcBef>
                    <a:spcPct val="50000"/>
                  </a:spcBef>
                </a:pPr>
                <a:r>
                  <a:rPr lang="zh-CN" altLang="en-US" sz="3200" dirty="0">
                    <a:solidFill>
                      <a:srgbClr val="006600"/>
                    </a:solidFill>
                    <a:latin typeface="Arial" panose="020B0604020202020204" pitchFamily="34" charset="0"/>
                  </a:rPr>
                  <a:t>你就“跌” 了</a:t>
                </a:r>
                <a:endParaRPr lang="zh-CN" altLang="en-US" sz="3200" dirty="0">
                  <a:solidFill>
                    <a:srgbClr val="006600"/>
                  </a:solidFill>
                  <a:latin typeface="Arial" panose="020B0604020202020204" pitchFamily="34" charset="0"/>
                </a:endParaRPr>
              </a:p>
            </p:txBody>
          </p:sp>
          <p:sp>
            <p:nvSpPr>
              <p:cNvPr id="17429" name="AutoShape 24"/>
              <p:cNvSpPr/>
              <p:nvPr/>
            </p:nvSpPr>
            <p:spPr>
              <a:xfrm rot="8030619">
                <a:off x="3887" y="3696"/>
                <a:ext cx="432" cy="47"/>
              </a:xfrm>
              <a:prstGeom prst="rightArrow">
                <a:avLst>
                  <a:gd name="adj1" fmla="val 50000"/>
                  <a:gd name="adj2" fmla="val 229787"/>
                </a:avLst>
              </a:prstGeom>
              <a:solidFill>
                <a:srgbClr val="00CC00"/>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pic>
          <p:nvPicPr>
            <p:cNvPr id="17427" name="Picture 25" descr="001372acd7e30a2b39442b"/>
            <p:cNvPicPr>
              <a:picLocks noChangeAspect="1"/>
            </p:cNvPicPr>
            <p:nvPr/>
          </p:nvPicPr>
          <p:blipFill>
            <a:blip r:embed="rId3"/>
            <a:stretch>
              <a:fillRect/>
            </a:stretch>
          </p:blipFill>
          <p:spPr>
            <a:xfrm>
              <a:off x="500" y="2822"/>
              <a:ext cx="1394" cy="972"/>
            </a:xfrm>
            <a:prstGeom prst="rect">
              <a:avLst/>
            </a:prstGeom>
            <a:noFill/>
            <a:ln w="9525">
              <a:noFill/>
            </a:ln>
          </p:spPr>
        </p:pic>
      </p:grpSp>
      <p:grpSp>
        <p:nvGrpSpPr>
          <p:cNvPr id="9" name="Group 26"/>
          <p:cNvGrpSpPr/>
          <p:nvPr/>
        </p:nvGrpSpPr>
        <p:grpSpPr>
          <a:xfrm>
            <a:off x="676275" y="1816100"/>
            <a:ext cx="5815013" cy="1909763"/>
            <a:chOff x="426" y="1144"/>
            <a:chExt cx="3663" cy="1203"/>
          </a:xfrm>
        </p:grpSpPr>
        <p:grpSp>
          <p:nvGrpSpPr>
            <p:cNvPr id="17421" name="Group 27"/>
            <p:cNvGrpSpPr/>
            <p:nvPr/>
          </p:nvGrpSpPr>
          <p:grpSpPr>
            <a:xfrm>
              <a:off x="2450" y="1728"/>
              <a:ext cx="1639" cy="619"/>
              <a:chOff x="2784" y="2176"/>
              <a:chExt cx="1639" cy="619"/>
            </a:xfrm>
          </p:grpSpPr>
          <p:sp>
            <p:nvSpPr>
              <p:cNvPr id="17424" name="Text Box 28"/>
              <p:cNvSpPr txBox="1"/>
              <p:nvPr/>
            </p:nvSpPr>
            <p:spPr>
              <a:xfrm>
                <a:off x="2784" y="2430"/>
                <a:ext cx="1536" cy="365"/>
              </a:xfrm>
              <a:prstGeom prst="rect">
                <a:avLst/>
              </a:prstGeom>
              <a:noFill/>
              <a:ln w="9525">
                <a:noFill/>
              </a:ln>
            </p:spPr>
            <p:txBody>
              <a:bodyPr>
                <a:spAutoFit/>
              </a:bodyPr>
              <a:p>
                <a:pPr eaLnBrk="1" hangingPunct="1">
                  <a:spcBef>
                    <a:spcPct val="50000"/>
                  </a:spcBef>
                </a:pPr>
                <a:r>
                  <a:rPr lang="zh-CN" altLang="en-US" sz="3200" dirty="0">
                    <a:solidFill>
                      <a:srgbClr val="FF0000"/>
                    </a:solidFill>
                    <a:latin typeface="Arial" panose="020B0604020202020204" pitchFamily="34" charset="0"/>
                  </a:rPr>
                  <a:t>你就“涨” 了</a:t>
                </a:r>
                <a:endParaRPr lang="zh-CN" altLang="en-US" sz="3200" dirty="0">
                  <a:solidFill>
                    <a:srgbClr val="FF0000"/>
                  </a:solidFill>
                  <a:latin typeface="Arial" panose="020B0604020202020204" pitchFamily="34" charset="0"/>
                </a:endParaRPr>
              </a:p>
            </p:txBody>
          </p:sp>
          <p:sp>
            <p:nvSpPr>
              <p:cNvPr id="17425" name="AutoShape 29"/>
              <p:cNvSpPr/>
              <p:nvPr/>
            </p:nvSpPr>
            <p:spPr>
              <a:xfrm rot="8204142" flipV="1">
                <a:off x="3949" y="2176"/>
                <a:ext cx="474" cy="48"/>
              </a:xfrm>
              <a:prstGeom prst="rightArrow">
                <a:avLst>
                  <a:gd name="adj1" fmla="val 50000"/>
                  <a:gd name="adj2" fmla="val 246875"/>
                </a:avLst>
              </a:prstGeom>
              <a:solidFill>
                <a:srgbClr val="FF0000"/>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grpSp>
        <p:pic>
          <p:nvPicPr>
            <p:cNvPr id="17422" name="Picture 30" descr="0019b91ebfe2092ccd215b"/>
            <p:cNvPicPr>
              <a:picLocks noChangeAspect="1"/>
            </p:cNvPicPr>
            <p:nvPr/>
          </p:nvPicPr>
          <p:blipFill>
            <a:blip r:embed="rId4"/>
            <a:stretch>
              <a:fillRect/>
            </a:stretch>
          </p:blipFill>
          <p:spPr>
            <a:xfrm>
              <a:off x="426" y="1213"/>
              <a:ext cx="1582" cy="1131"/>
            </a:xfrm>
            <a:prstGeom prst="rect">
              <a:avLst/>
            </a:prstGeom>
            <a:noFill/>
            <a:ln w="9525">
              <a:noFill/>
            </a:ln>
          </p:spPr>
        </p:pic>
        <p:sp>
          <p:nvSpPr>
            <p:cNvPr id="17423" name="Rectangle 31"/>
            <p:cNvSpPr/>
            <p:nvPr/>
          </p:nvSpPr>
          <p:spPr>
            <a:xfrm>
              <a:off x="512" y="1144"/>
              <a:ext cx="792" cy="440"/>
            </a:xfrm>
            <a:prstGeom prst="rect">
              <a:avLst/>
            </a:prstGeom>
            <a:solidFill>
              <a:schemeClr val="bg1"/>
            </a:solidFill>
            <a:ln w="9525">
              <a:noFill/>
            </a:ln>
          </p:spPr>
          <p:txBody>
            <a:bodyPr wrap="none" anchor="ctr" anchorCtr="0"/>
            <a:p>
              <a:pPr eaLnBrk="1" hangingPunct="1"/>
              <a:endParaRPr lang="zh-CN" altLang="en-US"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115"/>
                                        </p:tgtEl>
                                        <p:attrNameLst>
                                          <p:attrName>style.visibility</p:attrName>
                                        </p:attrNameLst>
                                      </p:cBhvr>
                                      <p:to>
                                        <p:strVal val="visible"/>
                                      </p:to>
                                    </p:set>
                                    <p:animEffect transition="in" filter="blinds(horizontal)">
                                      <p:cBhvr>
                                        <p:cTn id="7" dur="500"/>
                                        <p:tgtEl>
                                          <p:spTgt spid="901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0116"/>
                                        </p:tgtEl>
                                        <p:attrNameLst>
                                          <p:attrName>style.visibility</p:attrName>
                                        </p:attrNameLst>
                                      </p:cBhvr>
                                      <p:to>
                                        <p:strVal val="visible"/>
                                      </p:to>
                                    </p:set>
                                    <p:animEffect transition="in" filter="blinds(horizontal)">
                                      <p:cBhvr>
                                        <p:cTn id="27" dur="500"/>
                                        <p:tgtEl>
                                          <p:spTgt spid="9011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p:bldP spid="901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3"/>
          <p:cNvSpPr txBox="1">
            <a:spLocks noGrp="1"/>
          </p:cNvSpPr>
          <p:nvPr>
            <p:ph type="sldNum" sz="quarter" idx="10"/>
          </p:nvPr>
        </p:nvSpPr>
        <p:spPr>
          <a:xfrm>
            <a:off x="8423275" y="6423025"/>
            <a:ext cx="720725"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
        <p:nvSpPr>
          <p:cNvPr id="18435" name="Text Box 2"/>
          <p:cNvSpPr txBox="1"/>
          <p:nvPr/>
        </p:nvSpPr>
        <p:spPr>
          <a:xfrm>
            <a:off x="287338" y="152400"/>
            <a:ext cx="8340725" cy="701675"/>
          </a:xfrm>
          <a:prstGeom prst="rect">
            <a:avLst/>
          </a:prstGeom>
          <a:noFill/>
          <a:ln w="9525">
            <a:noFill/>
          </a:ln>
        </p:spPr>
        <p:txBody>
          <a:bodyPr>
            <a:spAutoFit/>
          </a:bodyPr>
          <a:p>
            <a:pPr algn="r" eaLnBrk="1" hangingPunct="1">
              <a:spcBef>
                <a:spcPct val="50000"/>
              </a:spcBef>
            </a:pPr>
            <a:r>
              <a:rPr lang="zh-CN" altLang="en-US" sz="4000" b="0" dirty="0">
                <a:solidFill>
                  <a:srgbClr val="6600CC"/>
                </a:solidFill>
                <a:latin typeface="华文琥珀" panose="02010800040101010101" pitchFamily="2" charset="-122"/>
                <a:ea typeface="华文琥珀" panose="02010800040101010101" pitchFamily="2" charset="-122"/>
              </a:rPr>
              <a:t>思想上的转变（二）</a:t>
            </a:r>
            <a:endParaRPr lang="zh-CN" altLang="en-US" sz="4000" b="0" dirty="0">
              <a:solidFill>
                <a:srgbClr val="6600CC"/>
              </a:solidFill>
              <a:latin typeface="华文琥珀" panose="02010800040101010101" pitchFamily="2" charset="-122"/>
              <a:ea typeface="华文琥珀" panose="02010800040101010101" pitchFamily="2" charset="-122"/>
            </a:endParaRPr>
          </a:p>
        </p:txBody>
      </p:sp>
      <p:sp>
        <p:nvSpPr>
          <p:cNvPr id="91139" name="Text Box 3"/>
          <p:cNvSpPr txBox="1"/>
          <p:nvPr/>
        </p:nvSpPr>
        <p:spPr>
          <a:xfrm>
            <a:off x="3800475" y="2111375"/>
            <a:ext cx="4724400" cy="1554163"/>
          </a:xfrm>
          <a:prstGeom prst="rect">
            <a:avLst/>
          </a:prstGeom>
          <a:noFill/>
          <a:ln w="9525">
            <a:noFill/>
          </a:ln>
        </p:spPr>
        <p:txBody>
          <a:bodyPr>
            <a:spAutoFit/>
          </a:bodyPr>
          <a:p>
            <a:pPr eaLnBrk="1" hangingPunct="1">
              <a:spcBef>
                <a:spcPct val="50000"/>
              </a:spcBef>
            </a:pPr>
            <a:r>
              <a:rPr lang="en-US" altLang="zh-CN" sz="3200" b="0" dirty="0">
                <a:latin typeface="Arial" panose="020B0604020202020204" pitchFamily="34" charset="0"/>
              </a:rPr>
              <a:t>       </a:t>
            </a:r>
            <a:r>
              <a:rPr lang="zh-CN" altLang="en-US" sz="3200" dirty="0">
                <a:latin typeface="Arial" panose="020B0604020202020204" pitchFamily="34" charset="0"/>
              </a:rPr>
              <a:t>信息比钞票更重要，更脆弱，我们更应该保护它。</a:t>
            </a:r>
            <a:endParaRPr lang="zh-CN" altLang="en-US" sz="3200" dirty="0">
              <a:latin typeface="Arial" panose="020B0604020202020204" pitchFamily="34" charset="0"/>
            </a:endParaRPr>
          </a:p>
        </p:txBody>
      </p:sp>
      <p:pic>
        <p:nvPicPr>
          <p:cNvPr id="18437" name="Picture 4" descr="信息"/>
          <p:cNvPicPr>
            <a:picLocks noChangeAspect="1"/>
          </p:cNvPicPr>
          <p:nvPr/>
        </p:nvPicPr>
        <p:blipFill>
          <a:blip r:embed="rId1"/>
          <a:stretch>
            <a:fillRect/>
          </a:stretch>
        </p:blipFill>
        <p:spPr>
          <a:xfrm rot="-1217659">
            <a:off x="1547813" y="2420938"/>
            <a:ext cx="1912937" cy="4162425"/>
          </a:xfrm>
          <a:prstGeom prst="rect">
            <a:avLst/>
          </a:prstGeom>
          <a:noFill/>
          <a:ln w="9525">
            <a:noFill/>
          </a:ln>
        </p:spPr>
      </p:pic>
      <p:sp>
        <p:nvSpPr>
          <p:cNvPr id="18438" name="Rectangle 5"/>
          <p:cNvSpPr/>
          <p:nvPr/>
        </p:nvSpPr>
        <p:spPr>
          <a:xfrm>
            <a:off x="1524000" y="6235700"/>
            <a:ext cx="1028700" cy="304800"/>
          </a:xfrm>
          <a:prstGeom prst="rect">
            <a:avLst/>
          </a:prstGeom>
          <a:solidFill>
            <a:schemeClr val="bg1"/>
          </a:solidFill>
          <a:ln w="9525">
            <a:noFill/>
          </a:ln>
        </p:spPr>
        <p:txBody>
          <a:bodyPr wrap="none" anchor="ctr" anchorCtr="0"/>
          <a:p>
            <a:pPr eaLnBrk="1" hangingPunct="1"/>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1139">
                                            <p:txEl>
                                              <p:charRg st="0" end="30"/>
                                            </p:txEl>
                                          </p:spTgt>
                                        </p:tgtEl>
                                        <p:attrNameLst>
                                          <p:attrName>style.visibility</p:attrName>
                                        </p:attrNameLst>
                                      </p:cBhvr>
                                      <p:to>
                                        <p:strVal val="visible"/>
                                      </p:to>
                                    </p:set>
                                    <p:animEffect transition="in" filter="box(in)">
                                      <p:cBhvr>
                                        <p:cTn id="7" dur="500"/>
                                        <p:tgtEl>
                                          <p:spTgt spid="91139">
                                            <p:txEl>
                                              <p:charRg st="0" end="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灯片编号占位符 3"/>
          <p:cNvSpPr txBox="1">
            <a:spLocks noGrp="1"/>
          </p:cNvSpPr>
          <p:nvPr>
            <p:ph type="sldNum" sz="quarter" idx="10"/>
          </p:nvPr>
        </p:nvSpPr>
        <p:spPr>
          <a:xfrm>
            <a:off x="8423275" y="6423025"/>
            <a:ext cx="720725"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
        <p:nvSpPr>
          <p:cNvPr id="19459" name="Text Box 2"/>
          <p:cNvSpPr txBox="1"/>
          <p:nvPr/>
        </p:nvSpPr>
        <p:spPr>
          <a:xfrm>
            <a:off x="287338" y="152400"/>
            <a:ext cx="8340725" cy="701675"/>
          </a:xfrm>
          <a:prstGeom prst="rect">
            <a:avLst/>
          </a:prstGeom>
          <a:noFill/>
          <a:ln w="9525">
            <a:noFill/>
          </a:ln>
        </p:spPr>
        <p:txBody>
          <a:bodyPr>
            <a:spAutoFit/>
          </a:bodyPr>
          <a:p>
            <a:pPr algn="r" eaLnBrk="1" hangingPunct="1">
              <a:spcBef>
                <a:spcPct val="50000"/>
              </a:spcBef>
            </a:pPr>
            <a:r>
              <a:rPr lang="en-US" altLang="zh-CN" sz="4000" b="0" dirty="0">
                <a:solidFill>
                  <a:srgbClr val="6600CC"/>
                </a:solidFill>
                <a:latin typeface="华文琥珀" panose="02010800040101010101" pitchFamily="2" charset="-122"/>
                <a:ea typeface="华文琥珀" panose="02010800040101010101" pitchFamily="2" charset="-122"/>
              </a:rPr>
              <a:t>WHY???</a:t>
            </a:r>
            <a:endParaRPr lang="en-US" altLang="zh-CN" sz="4000" b="0" dirty="0">
              <a:solidFill>
                <a:srgbClr val="6600CC"/>
              </a:solidFill>
              <a:latin typeface="华文琥珀" panose="02010800040101010101" pitchFamily="2" charset="-122"/>
              <a:ea typeface="华文琥珀" panose="02010800040101010101" pitchFamily="2" charset="-122"/>
            </a:endParaRPr>
          </a:p>
        </p:txBody>
      </p:sp>
      <p:sp>
        <p:nvSpPr>
          <p:cNvPr id="19460" name="Rectangle 3"/>
          <p:cNvSpPr/>
          <p:nvPr/>
        </p:nvSpPr>
        <p:spPr>
          <a:xfrm>
            <a:off x="1524000" y="6235700"/>
            <a:ext cx="1028700" cy="304800"/>
          </a:xfrm>
          <a:prstGeom prst="rect">
            <a:avLst/>
          </a:prstGeom>
          <a:solidFill>
            <a:schemeClr val="bg1"/>
          </a:solidFill>
          <a:ln w="9525">
            <a:noFill/>
          </a:ln>
        </p:spPr>
        <p:txBody>
          <a:bodyPr wrap="none" anchor="ctr" anchorCtr="0"/>
          <a:p>
            <a:pPr eaLnBrk="1" hangingPunct="1"/>
            <a:endParaRPr lang="zh-CN" altLang="en-US" dirty="0">
              <a:latin typeface="Arial" panose="020B0604020202020204" pitchFamily="34" charset="0"/>
            </a:endParaRPr>
          </a:p>
        </p:txBody>
      </p:sp>
      <p:grpSp>
        <p:nvGrpSpPr>
          <p:cNvPr id="2" name="Group 4"/>
          <p:cNvGrpSpPr/>
          <p:nvPr/>
        </p:nvGrpSpPr>
        <p:grpSpPr>
          <a:xfrm>
            <a:off x="755650" y="1692275"/>
            <a:ext cx="1600200" cy="1693863"/>
            <a:chOff x="1008" y="1344"/>
            <a:chExt cx="1008" cy="1067"/>
          </a:xfrm>
        </p:grpSpPr>
        <p:pic>
          <p:nvPicPr>
            <p:cNvPr id="19488" name="Picture 5" descr="保险箱"/>
            <p:cNvPicPr>
              <a:picLocks noChangeAspect="1"/>
            </p:cNvPicPr>
            <p:nvPr/>
          </p:nvPicPr>
          <p:blipFill>
            <a:blip r:embed="rId1"/>
            <a:stretch>
              <a:fillRect/>
            </a:stretch>
          </p:blipFill>
          <p:spPr>
            <a:xfrm>
              <a:off x="1248" y="1344"/>
              <a:ext cx="576" cy="576"/>
            </a:xfrm>
            <a:prstGeom prst="rect">
              <a:avLst/>
            </a:prstGeom>
            <a:noFill/>
            <a:ln w="9525">
              <a:noFill/>
            </a:ln>
          </p:spPr>
        </p:pic>
        <p:sp>
          <p:nvSpPr>
            <p:cNvPr id="19489" name="Text Box 6"/>
            <p:cNvSpPr txBox="1"/>
            <p:nvPr/>
          </p:nvSpPr>
          <p:spPr>
            <a:xfrm>
              <a:off x="1008" y="1920"/>
              <a:ext cx="1008" cy="491"/>
            </a:xfrm>
            <a:prstGeom prst="rect">
              <a:avLst/>
            </a:prstGeom>
            <a:noFill/>
            <a:ln w="9525">
              <a:noFill/>
            </a:ln>
          </p:spPr>
          <p:txBody>
            <a:bodyPr>
              <a:spAutoFit/>
            </a:bodyPr>
            <a:p>
              <a:pPr algn="ctr" eaLnBrk="1" hangingPunct="1">
                <a:spcBef>
                  <a:spcPct val="50000"/>
                </a:spcBef>
              </a:pPr>
              <a:r>
                <a:rPr lang="zh-CN" altLang="en-US" sz="1800" b="0" dirty="0">
                  <a:latin typeface="Arial" panose="020B0604020202020204" pitchFamily="34" charset="0"/>
                </a:rPr>
                <a:t>装有</a:t>
              </a:r>
              <a:r>
                <a:rPr lang="en-US" altLang="zh-CN" sz="1800" b="0" dirty="0">
                  <a:latin typeface="Arial" panose="020B0604020202020204" pitchFamily="34" charset="0"/>
                </a:rPr>
                <a:t>100</a:t>
              </a:r>
              <a:r>
                <a:rPr lang="zh-CN" altLang="en-US" sz="1800" b="0" dirty="0">
                  <a:latin typeface="Arial" panose="020B0604020202020204" pitchFamily="34" charset="0"/>
                </a:rPr>
                <a:t>万的</a:t>
              </a:r>
              <a:endParaRPr lang="zh-CN" altLang="en-US" sz="1800" b="0" dirty="0">
                <a:latin typeface="Arial" panose="020B0604020202020204" pitchFamily="34" charset="0"/>
              </a:endParaRPr>
            </a:p>
            <a:p>
              <a:pPr algn="ctr" eaLnBrk="1" hangingPunct="1">
                <a:spcBef>
                  <a:spcPct val="50000"/>
                </a:spcBef>
              </a:pPr>
              <a:r>
                <a:rPr lang="zh-CN" altLang="en-US" sz="1800" b="0" dirty="0">
                  <a:latin typeface="Arial" panose="020B0604020202020204" pitchFamily="34" charset="0"/>
                </a:rPr>
                <a:t> 保险箱</a:t>
              </a:r>
              <a:endParaRPr lang="zh-CN" altLang="en-US" sz="1800" b="0" dirty="0">
                <a:latin typeface="Arial" panose="020B0604020202020204" pitchFamily="34" charset="0"/>
              </a:endParaRPr>
            </a:p>
          </p:txBody>
        </p:sp>
      </p:grpSp>
      <p:grpSp>
        <p:nvGrpSpPr>
          <p:cNvPr id="3" name="Group 7"/>
          <p:cNvGrpSpPr/>
          <p:nvPr/>
        </p:nvGrpSpPr>
        <p:grpSpPr>
          <a:xfrm>
            <a:off x="2627313" y="1778000"/>
            <a:ext cx="1752600" cy="1204913"/>
            <a:chOff x="1872" y="1440"/>
            <a:chExt cx="1104" cy="759"/>
          </a:xfrm>
        </p:grpSpPr>
        <p:grpSp>
          <p:nvGrpSpPr>
            <p:cNvPr id="19483" name="Group 8"/>
            <p:cNvGrpSpPr/>
            <p:nvPr/>
          </p:nvGrpSpPr>
          <p:grpSpPr>
            <a:xfrm>
              <a:off x="2400" y="1440"/>
              <a:ext cx="432" cy="528"/>
              <a:chOff x="3600" y="1872"/>
              <a:chExt cx="656" cy="672"/>
            </a:xfrm>
          </p:grpSpPr>
          <p:pic>
            <p:nvPicPr>
              <p:cNvPr id="19485" name="Picture 9" descr="匪徒1"/>
              <p:cNvPicPr>
                <a:picLocks noChangeAspect="1"/>
              </p:cNvPicPr>
              <p:nvPr/>
            </p:nvPicPr>
            <p:blipFill>
              <a:blip r:embed="rId2"/>
              <a:stretch>
                <a:fillRect/>
              </a:stretch>
            </p:blipFill>
            <p:spPr>
              <a:xfrm>
                <a:off x="3600" y="2208"/>
                <a:ext cx="312" cy="336"/>
              </a:xfrm>
              <a:prstGeom prst="rect">
                <a:avLst/>
              </a:prstGeom>
              <a:noFill/>
              <a:ln w="9525">
                <a:noFill/>
              </a:ln>
            </p:spPr>
          </p:pic>
          <p:pic>
            <p:nvPicPr>
              <p:cNvPr id="19486" name="Picture 10" descr="匪徒2"/>
              <p:cNvPicPr>
                <a:picLocks noChangeAspect="1"/>
              </p:cNvPicPr>
              <p:nvPr/>
            </p:nvPicPr>
            <p:blipFill>
              <a:blip r:embed="rId3"/>
              <a:stretch>
                <a:fillRect/>
              </a:stretch>
            </p:blipFill>
            <p:spPr>
              <a:xfrm>
                <a:off x="3744" y="1872"/>
                <a:ext cx="320" cy="320"/>
              </a:xfrm>
              <a:prstGeom prst="rect">
                <a:avLst/>
              </a:prstGeom>
              <a:noFill/>
              <a:ln w="9525">
                <a:noFill/>
              </a:ln>
            </p:spPr>
          </p:pic>
          <p:pic>
            <p:nvPicPr>
              <p:cNvPr id="19487" name="Picture 11" descr="匪徒3"/>
              <p:cNvPicPr>
                <a:picLocks noChangeAspect="1"/>
              </p:cNvPicPr>
              <p:nvPr/>
            </p:nvPicPr>
            <p:blipFill>
              <a:blip r:embed="rId4"/>
              <a:stretch>
                <a:fillRect/>
              </a:stretch>
            </p:blipFill>
            <p:spPr>
              <a:xfrm>
                <a:off x="3936" y="2208"/>
                <a:ext cx="320" cy="320"/>
              </a:xfrm>
              <a:prstGeom prst="rect">
                <a:avLst/>
              </a:prstGeom>
              <a:noFill/>
              <a:ln w="9525">
                <a:noFill/>
              </a:ln>
            </p:spPr>
          </p:pic>
        </p:grpSp>
        <p:sp>
          <p:nvSpPr>
            <p:cNvPr id="19484" name="Text Box 12"/>
            <p:cNvSpPr txBox="1"/>
            <p:nvPr/>
          </p:nvSpPr>
          <p:spPr>
            <a:xfrm>
              <a:off x="1872" y="1968"/>
              <a:ext cx="1104" cy="231"/>
            </a:xfrm>
            <a:prstGeom prst="rect">
              <a:avLst/>
            </a:prstGeom>
            <a:noFill/>
            <a:ln w="9525">
              <a:noFill/>
            </a:ln>
          </p:spPr>
          <p:txBody>
            <a:bodyPr>
              <a:spAutoFit/>
            </a:bodyPr>
            <a:p>
              <a:pPr eaLnBrk="1" hangingPunct="1">
                <a:spcBef>
                  <a:spcPct val="50000"/>
                </a:spcBef>
              </a:pPr>
              <a:r>
                <a:rPr lang="zh-CN" altLang="en-US" sz="1800" b="0" dirty="0">
                  <a:latin typeface="Arial" panose="020B0604020202020204" pitchFamily="34" charset="0"/>
                </a:rPr>
                <a:t>需要   </a:t>
              </a:r>
              <a:r>
                <a:rPr lang="en-US" altLang="zh-CN" sz="1800" b="0" dirty="0">
                  <a:latin typeface="Arial" panose="020B0604020202020204" pitchFamily="34" charset="0"/>
                </a:rPr>
                <a:t>3</a:t>
              </a:r>
              <a:r>
                <a:rPr lang="zh-CN" altLang="en-US" sz="1800" b="0" dirty="0">
                  <a:latin typeface="Arial" panose="020B0604020202020204" pitchFamily="34" charset="0"/>
                </a:rPr>
                <a:t>个悍匪、</a:t>
              </a:r>
              <a:endParaRPr lang="zh-CN" altLang="en-US" sz="1800" b="0" dirty="0">
                <a:latin typeface="Arial" panose="020B0604020202020204" pitchFamily="34" charset="0"/>
              </a:endParaRPr>
            </a:p>
          </p:txBody>
        </p:sp>
      </p:grpSp>
      <p:grpSp>
        <p:nvGrpSpPr>
          <p:cNvPr id="5" name="Group 13"/>
          <p:cNvGrpSpPr/>
          <p:nvPr/>
        </p:nvGrpSpPr>
        <p:grpSpPr>
          <a:xfrm>
            <a:off x="7092950" y="1908175"/>
            <a:ext cx="1219200" cy="1327150"/>
            <a:chOff x="4272" y="1392"/>
            <a:chExt cx="768" cy="836"/>
          </a:xfrm>
        </p:grpSpPr>
        <p:pic>
          <p:nvPicPr>
            <p:cNvPr id="19481" name="Picture 14" descr="钱1"/>
            <p:cNvPicPr>
              <a:picLocks noChangeAspect="1"/>
            </p:cNvPicPr>
            <p:nvPr/>
          </p:nvPicPr>
          <p:blipFill>
            <a:blip r:embed="rId5"/>
            <a:stretch>
              <a:fillRect/>
            </a:stretch>
          </p:blipFill>
          <p:spPr>
            <a:xfrm>
              <a:off x="4368" y="1392"/>
              <a:ext cx="480" cy="446"/>
            </a:xfrm>
            <a:prstGeom prst="rect">
              <a:avLst/>
            </a:prstGeom>
            <a:noFill/>
            <a:ln w="9525">
              <a:noFill/>
            </a:ln>
          </p:spPr>
        </p:pic>
        <p:sp>
          <p:nvSpPr>
            <p:cNvPr id="19482" name="Text Box 15"/>
            <p:cNvSpPr txBox="1"/>
            <p:nvPr/>
          </p:nvSpPr>
          <p:spPr>
            <a:xfrm>
              <a:off x="4272" y="1824"/>
              <a:ext cx="768" cy="404"/>
            </a:xfrm>
            <a:prstGeom prst="rect">
              <a:avLst/>
            </a:prstGeom>
            <a:noFill/>
            <a:ln w="9525">
              <a:noFill/>
            </a:ln>
          </p:spPr>
          <p:txBody>
            <a:bodyPr>
              <a:spAutoFit/>
            </a:bodyPr>
            <a:p>
              <a:pPr eaLnBrk="1" hangingPunct="1">
                <a:spcBef>
                  <a:spcPct val="50000"/>
                </a:spcBef>
              </a:pPr>
              <a:r>
                <a:rPr lang="zh-CN" altLang="en-US" sz="1800" b="0" dirty="0">
                  <a:latin typeface="Arial" panose="020B0604020202020204" pitchFamily="34" charset="0"/>
                </a:rPr>
                <a:t>公司损失：           </a:t>
              </a:r>
              <a:r>
                <a:rPr lang="en-US" altLang="zh-CN" sz="1800" b="0" dirty="0">
                  <a:latin typeface="Arial" panose="020B0604020202020204" pitchFamily="34" charset="0"/>
                </a:rPr>
                <a:t>100</a:t>
              </a:r>
              <a:r>
                <a:rPr lang="zh-CN" altLang="en-US" sz="1800" b="0" dirty="0">
                  <a:latin typeface="Arial" panose="020B0604020202020204" pitchFamily="34" charset="0"/>
                </a:rPr>
                <a:t>万</a:t>
              </a:r>
              <a:endParaRPr lang="zh-CN" altLang="en-US" sz="1800" b="0" dirty="0">
                <a:latin typeface="Arial" panose="020B0604020202020204" pitchFamily="34" charset="0"/>
              </a:endParaRPr>
            </a:p>
          </p:txBody>
        </p:sp>
      </p:grpSp>
      <p:grpSp>
        <p:nvGrpSpPr>
          <p:cNvPr id="6" name="Group 16"/>
          <p:cNvGrpSpPr/>
          <p:nvPr/>
        </p:nvGrpSpPr>
        <p:grpSpPr>
          <a:xfrm>
            <a:off x="755650" y="4149725"/>
            <a:ext cx="1828800" cy="1617663"/>
            <a:chOff x="768" y="3120"/>
            <a:chExt cx="1152" cy="1019"/>
          </a:xfrm>
        </p:grpSpPr>
        <p:pic>
          <p:nvPicPr>
            <p:cNvPr id="19479" name="Picture 17" descr="笔记本"/>
            <p:cNvPicPr>
              <a:picLocks noChangeAspect="1"/>
            </p:cNvPicPr>
            <p:nvPr/>
          </p:nvPicPr>
          <p:blipFill>
            <a:blip r:embed="rId6"/>
            <a:stretch>
              <a:fillRect/>
            </a:stretch>
          </p:blipFill>
          <p:spPr>
            <a:xfrm>
              <a:off x="1008" y="3120"/>
              <a:ext cx="576" cy="576"/>
            </a:xfrm>
            <a:prstGeom prst="rect">
              <a:avLst/>
            </a:prstGeom>
            <a:noFill/>
            <a:ln w="9525">
              <a:noFill/>
            </a:ln>
          </p:spPr>
        </p:pic>
        <p:sp>
          <p:nvSpPr>
            <p:cNvPr id="19480" name="Text Box 18"/>
            <p:cNvSpPr txBox="1"/>
            <p:nvPr/>
          </p:nvSpPr>
          <p:spPr>
            <a:xfrm>
              <a:off x="768" y="3648"/>
              <a:ext cx="1152" cy="491"/>
            </a:xfrm>
            <a:prstGeom prst="rect">
              <a:avLst/>
            </a:prstGeom>
            <a:noFill/>
            <a:ln w="9525">
              <a:noFill/>
            </a:ln>
          </p:spPr>
          <p:txBody>
            <a:bodyPr>
              <a:spAutoFit/>
            </a:bodyPr>
            <a:p>
              <a:pPr eaLnBrk="1" hangingPunct="1">
                <a:spcBef>
                  <a:spcPct val="50000"/>
                </a:spcBef>
              </a:pPr>
              <a:r>
                <a:rPr lang="zh-CN" altLang="en-US" sz="1800" b="0" dirty="0">
                  <a:latin typeface="Arial" panose="020B0604020202020204" pitchFamily="34" charset="0"/>
                </a:rPr>
                <a:t>装有客户信息的</a:t>
              </a:r>
              <a:endParaRPr lang="zh-CN" altLang="en-US" sz="1800" b="0" dirty="0">
                <a:latin typeface="Arial" panose="020B0604020202020204" pitchFamily="34" charset="0"/>
              </a:endParaRPr>
            </a:p>
            <a:p>
              <a:pPr eaLnBrk="1" hangingPunct="1">
                <a:spcBef>
                  <a:spcPct val="50000"/>
                </a:spcBef>
              </a:pPr>
              <a:r>
                <a:rPr lang="zh-CN" altLang="en-US" sz="1800" b="0" dirty="0">
                  <a:latin typeface="Arial" panose="020B0604020202020204" pitchFamily="34" charset="0"/>
                </a:rPr>
                <a:t>         电脑</a:t>
              </a:r>
              <a:endParaRPr lang="zh-CN" altLang="en-US" sz="1800" b="0" dirty="0">
                <a:latin typeface="Arial" panose="020B0604020202020204" pitchFamily="34" charset="0"/>
              </a:endParaRPr>
            </a:p>
          </p:txBody>
        </p:sp>
      </p:grpSp>
      <p:grpSp>
        <p:nvGrpSpPr>
          <p:cNvPr id="7" name="Group 19"/>
          <p:cNvGrpSpPr/>
          <p:nvPr/>
        </p:nvGrpSpPr>
        <p:grpSpPr>
          <a:xfrm>
            <a:off x="2627313" y="3789363"/>
            <a:ext cx="2286000" cy="1585912"/>
            <a:chOff x="1968" y="2880"/>
            <a:chExt cx="1440" cy="999"/>
          </a:xfrm>
        </p:grpSpPr>
        <p:pic>
          <p:nvPicPr>
            <p:cNvPr id="19477" name="Picture 20" descr="商务间谍"/>
            <p:cNvPicPr>
              <a:picLocks noChangeAspect="1"/>
            </p:cNvPicPr>
            <p:nvPr/>
          </p:nvPicPr>
          <p:blipFill>
            <a:blip r:embed="rId7"/>
            <a:stretch>
              <a:fillRect/>
            </a:stretch>
          </p:blipFill>
          <p:spPr>
            <a:xfrm>
              <a:off x="2544" y="2880"/>
              <a:ext cx="481" cy="768"/>
            </a:xfrm>
            <a:prstGeom prst="rect">
              <a:avLst/>
            </a:prstGeom>
            <a:noFill/>
            <a:ln w="9525">
              <a:noFill/>
            </a:ln>
          </p:spPr>
        </p:pic>
        <p:sp>
          <p:nvSpPr>
            <p:cNvPr id="19478" name="Text Box 21"/>
            <p:cNvSpPr txBox="1"/>
            <p:nvPr/>
          </p:nvSpPr>
          <p:spPr>
            <a:xfrm>
              <a:off x="1968" y="3648"/>
              <a:ext cx="1440" cy="231"/>
            </a:xfrm>
            <a:prstGeom prst="rect">
              <a:avLst/>
            </a:prstGeom>
            <a:noFill/>
            <a:ln w="9525">
              <a:noFill/>
            </a:ln>
          </p:spPr>
          <p:txBody>
            <a:bodyPr>
              <a:spAutoFit/>
            </a:bodyPr>
            <a:p>
              <a:pPr eaLnBrk="1" hangingPunct="1">
                <a:spcBef>
                  <a:spcPct val="50000"/>
                </a:spcBef>
              </a:pPr>
              <a:r>
                <a:rPr lang="zh-CN" altLang="en-US" sz="1800" b="0" dirty="0">
                  <a:latin typeface="Arial" panose="020B0604020202020204" pitchFamily="34" charset="0"/>
                </a:rPr>
                <a:t>只要  </a:t>
              </a:r>
              <a:r>
                <a:rPr lang="en-US" altLang="zh-CN" sz="1800" b="0" dirty="0">
                  <a:latin typeface="Arial" panose="020B0604020202020204" pitchFamily="34" charset="0"/>
                </a:rPr>
                <a:t>1</a:t>
              </a:r>
              <a:r>
                <a:rPr lang="zh-CN" altLang="en-US" sz="1800" b="0" dirty="0">
                  <a:latin typeface="Arial" panose="020B0604020202020204" pitchFamily="34" charset="0"/>
                </a:rPr>
                <a:t>个商业间谍、</a:t>
              </a:r>
              <a:endParaRPr lang="zh-CN" altLang="en-US" sz="1800" b="0" dirty="0">
                <a:latin typeface="Arial" panose="020B0604020202020204" pitchFamily="34" charset="0"/>
              </a:endParaRPr>
            </a:p>
          </p:txBody>
        </p:sp>
      </p:grpSp>
      <p:grpSp>
        <p:nvGrpSpPr>
          <p:cNvPr id="8" name="Group 22"/>
          <p:cNvGrpSpPr/>
          <p:nvPr/>
        </p:nvGrpSpPr>
        <p:grpSpPr>
          <a:xfrm>
            <a:off x="4787900" y="4437063"/>
            <a:ext cx="2362200" cy="900112"/>
            <a:chOff x="3216" y="2880"/>
            <a:chExt cx="1488" cy="567"/>
          </a:xfrm>
        </p:grpSpPr>
        <p:pic>
          <p:nvPicPr>
            <p:cNvPr id="19475" name="Picture 23" descr="U盘"/>
            <p:cNvPicPr>
              <a:picLocks noChangeAspect="1"/>
            </p:cNvPicPr>
            <p:nvPr/>
          </p:nvPicPr>
          <p:blipFill>
            <a:blip r:embed="rId8"/>
            <a:stretch>
              <a:fillRect/>
            </a:stretch>
          </p:blipFill>
          <p:spPr>
            <a:xfrm>
              <a:off x="3264" y="2880"/>
              <a:ext cx="480" cy="360"/>
            </a:xfrm>
            <a:prstGeom prst="rect">
              <a:avLst/>
            </a:prstGeom>
            <a:noFill/>
            <a:ln w="9525">
              <a:noFill/>
            </a:ln>
          </p:spPr>
        </p:pic>
        <p:sp>
          <p:nvSpPr>
            <p:cNvPr id="19476" name="Text Box 24"/>
            <p:cNvSpPr txBox="1"/>
            <p:nvPr/>
          </p:nvSpPr>
          <p:spPr>
            <a:xfrm>
              <a:off x="3216" y="3216"/>
              <a:ext cx="1488" cy="231"/>
            </a:xfrm>
            <a:prstGeom prst="rect">
              <a:avLst/>
            </a:prstGeom>
            <a:noFill/>
            <a:ln w="9525">
              <a:noFill/>
            </a:ln>
          </p:spPr>
          <p:txBody>
            <a:bodyPr>
              <a:spAutoFit/>
            </a:bodyPr>
            <a:p>
              <a:pPr eaLnBrk="1" hangingPunct="1">
                <a:spcBef>
                  <a:spcPct val="50000"/>
                </a:spcBef>
              </a:pPr>
              <a:r>
                <a:rPr lang="en-US" altLang="zh-CN" sz="1800" b="0" dirty="0">
                  <a:latin typeface="Arial" panose="020B0604020202020204" pitchFamily="34" charset="0"/>
                </a:rPr>
                <a:t>1</a:t>
              </a:r>
              <a:r>
                <a:rPr lang="zh-CN" altLang="en-US" sz="1800" b="0" dirty="0">
                  <a:latin typeface="Arial" panose="020B0604020202020204" pitchFamily="34" charset="0"/>
                </a:rPr>
                <a:t>个</a:t>
              </a:r>
              <a:r>
                <a:rPr lang="en-US" altLang="zh-CN" sz="1800" b="0" dirty="0">
                  <a:latin typeface="Arial" panose="020B0604020202020204" pitchFamily="34" charset="0"/>
                </a:rPr>
                <a:t>U</a:t>
              </a:r>
              <a:r>
                <a:rPr lang="zh-CN" altLang="en-US" sz="1800" b="0" dirty="0">
                  <a:latin typeface="Arial" panose="020B0604020202020204" pitchFamily="34" charset="0"/>
                </a:rPr>
                <a:t>盘，就能偷走。</a:t>
              </a:r>
              <a:endParaRPr lang="zh-CN" altLang="en-US" sz="1800" b="0" dirty="0">
                <a:latin typeface="Arial" panose="020B0604020202020204" pitchFamily="34" charset="0"/>
              </a:endParaRPr>
            </a:p>
          </p:txBody>
        </p:sp>
      </p:grpSp>
      <p:grpSp>
        <p:nvGrpSpPr>
          <p:cNvPr id="9" name="Group 25"/>
          <p:cNvGrpSpPr/>
          <p:nvPr/>
        </p:nvGrpSpPr>
        <p:grpSpPr>
          <a:xfrm>
            <a:off x="7092950" y="3933825"/>
            <a:ext cx="1371600" cy="1855788"/>
            <a:chOff x="4704" y="2448"/>
            <a:chExt cx="864" cy="1169"/>
          </a:xfrm>
        </p:grpSpPr>
        <p:pic>
          <p:nvPicPr>
            <p:cNvPr id="19473" name="Picture 26" descr="破产"/>
            <p:cNvPicPr>
              <a:picLocks noChangeAspect="1"/>
            </p:cNvPicPr>
            <p:nvPr/>
          </p:nvPicPr>
          <p:blipFill>
            <a:blip r:embed="rId9"/>
            <a:stretch>
              <a:fillRect/>
            </a:stretch>
          </p:blipFill>
          <p:spPr>
            <a:xfrm>
              <a:off x="4752" y="2448"/>
              <a:ext cx="655" cy="672"/>
            </a:xfrm>
            <a:prstGeom prst="rect">
              <a:avLst/>
            </a:prstGeom>
            <a:noFill/>
            <a:ln w="9525">
              <a:noFill/>
            </a:ln>
          </p:spPr>
        </p:pic>
        <p:sp>
          <p:nvSpPr>
            <p:cNvPr id="92187" name="Text Box 27"/>
            <p:cNvSpPr txBox="1">
              <a:spLocks noChangeArrowheads="1"/>
            </p:cNvSpPr>
            <p:nvPr/>
          </p:nvSpPr>
          <p:spPr bwMode="auto">
            <a:xfrm>
              <a:off x="4704" y="3120"/>
              <a:ext cx="864" cy="497"/>
            </a:xfrm>
            <a:prstGeom prst="rect">
              <a:avLst/>
            </a:prstGeom>
            <a:solidFill>
              <a:srgbClr val="FF0000"/>
            </a:solidFill>
            <a:ln w="9525">
              <a:solidFill>
                <a:schemeClr val="bg1"/>
              </a:solidFill>
              <a:miter lim="800000"/>
            </a:ln>
            <a:effectLst/>
          </p:spPr>
          <p:txBody>
            <a:bodyPr>
              <a:spAutoFit/>
            </a:bodyPr>
            <a:lstStyle/>
            <a:p>
              <a:pPr marR="0" defTabSz="914400" eaLnBrk="1" hangingPunct="1">
                <a:spcBef>
                  <a:spcPct val="50000"/>
                </a:spcBef>
                <a:buClrTx/>
                <a:buSzTx/>
                <a:buFontTx/>
                <a:buNone/>
                <a:defRPr/>
              </a:pPr>
              <a:r>
                <a:rPr kumimoji="0" lang="zh-CN" altLang="en-US" sz="1800" kern="1200" cap="none" spc="0" normalizeH="0" baseline="0" noProof="0">
                  <a:solidFill>
                    <a:schemeClr val="bg1"/>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公司损失：</a:t>
              </a:r>
              <a:endParaRPr kumimoji="0" lang="zh-CN" altLang="en-US" sz="1800" kern="1200" cap="none" spc="0" normalizeH="0" baseline="0" noProof="0">
                <a:solidFill>
                  <a:schemeClr val="bg1"/>
                </a:solidFill>
                <a:effectLst>
                  <a:outerShdw blurRad="38100" dist="38100" dir="2700000" algn="tl">
                    <a:srgbClr val="000000"/>
                  </a:outerShdw>
                </a:effectLst>
                <a:latin typeface="Arial" panose="020B0604020202020204" pitchFamily="34" charset="0"/>
                <a:ea typeface="宋体" panose="02010600030101010101" pitchFamily="2" charset="-122"/>
                <a:cs typeface="+mn-cs"/>
              </a:endParaRPr>
            </a:p>
            <a:p>
              <a:pPr marR="0" defTabSz="914400" eaLnBrk="1" hangingPunct="1">
                <a:spcBef>
                  <a:spcPct val="50000"/>
                </a:spcBef>
                <a:buClrTx/>
                <a:buSzTx/>
                <a:buFontTx/>
                <a:buNone/>
                <a:defRPr/>
              </a:pPr>
              <a:r>
                <a:rPr kumimoji="0" lang="zh-CN" altLang="en-US" sz="1800" kern="1200" cap="none" spc="0" normalizeH="0" baseline="0" noProof="0">
                  <a:solidFill>
                    <a:schemeClr val="bg1"/>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所有客户！</a:t>
              </a:r>
              <a:endParaRPr kumimoji="0" lang="zh-CN" altLang="en-US" sz="1800" kern="1200" cap="none" spc="0" normalizeH="0" baseline="0" noProof="0">
                <a:solidFill>
                  <a:schemeClr val="bg1"/>
                </a:solidFill>
                <a:effectLst>
                  <a:outerShdw blurRad="38100" dist="38100" dir="2700000" algn="tl">
                    <a:srgbClr val="000000"/>
                  </a:outerShdw>
                </a:effectLst>
                <a:latin typeface="Arial" panose="020B0604020202020204" pitchFamily="34" charset="0"/>
                <a:ea typeface="宋体" panose="02010600030101010101" pitchFamily="2" charset="-122"/>
                <a:cs typeface="+mn-cs"/>
              </a:endParaRPr>
            </a:p>
          </p:txBody>
        </p:sp>
      </p:grpSp>
      <p:grpSp>
        <p:nvGrpSpPr>
          <p:cNvPr id="10" name="Group 28"/>
          <p:cNvGrpSpPr/>
          <p:nvPr/>
        </p:nvGrpSpPr>
        <p:grpSpPr>
          <a:xfrm>
            <a:off x="4673600" y="1765300"/>
            <a:ext cx="2095500" cy="1195388"/>
            <a:chOff x="2944" y="1112"/>
            <a:chExt cx="1320" cy="753"/>
          </a:xfrm>
        </p:grpSpPr>
        <p:grpSp>
          <p:nvGrpSpPr>
            <p:cNvPr id="19469" name="Group 29"/>
            <p:cNvGrpSpPr/>
            <p:nvPr/>
          </p:nvGrpSpPr>
          <p:grpSpPr>
            <a:xfrm>
              <a:off x="3016" y="1202"/>
              <a:ext cx="1248" cy="663"/>
              <a:chOff x="2928" y="1440"/>
              <a:chExt cx="1248" cy="663"/>
            </a:xfrm>
          </p:grpSpPr>
          <p:pic>
            <p:nvPicPr>
              <p:cNvPr id="19471" name="Picture 30" descr="吉普车"/>
              <p:cNvPicPr>
                <a:picLocks noChangeAspect="1"/>
              </p:cNvPicPr>
              <p:nvPr/>
            </p:nvPicPr>
            <p:blipFill>
              <a:blip r:embed="rId10"/>
              <a:stretch>
                <a:fillRect/>
              </a:stretch>
            </p:blipFill>
            <p:spPr>
              <a:xfrm>
                <a:off x="2928" y="1440"/>
                <a:ext cx="576" cy="378"/>
              </a:xfrm>
              <a:prstGeom prst="rect">
                <a:avLst/>
              </a:prstGeom>
              <a:noFill/>
              <a:ln w="9525">
                <a:noFill/>
              </a:ln>
            </p:spPr>
          </p:pic>
          <p:sp>
            <p:nvSpPr>
              <p:cNvPr id="19472" name="Text Box 31"/>
              <p:cNvSpPr txBox="1"/>
              <p:nvPr/>
            </p:nvSpPr>
            <p:spPr>
              <a:xfrm>
                <a:off x="2928" y="1872"/>
                <a:ext cx="1248" cy="231"/>
              </a:xfrm>
              <a:prstGeom prst="rect">
                <a:avLst/>
              </a:prstGeom>
              <a:noFill/>
              <a:ln w="9525">
                <a:noFill/>
              </a:ln>
            </p:spPr>
            <p:txBody>
              <a:bodyPr>
                <a:spAutoFit/>
              </a:bodyPr>
              <a:p>
                <a:pPr eaLnBrk="1" hangingPunct="1">
                  <a:spcBef>
                    <a:spcPct val="50000"/>
                  </a:spcBef>
                </a:pPr>
                <a:r>
                  <a:rPr lang="en-US" altLang="zh-CN" sz="1800" b="0" dirty="0">
                    <a:latin typeface="Arial" panose="020B0604020202020204" pitchFamily="34" charset="0"/>
                  </a:rPr>
                  <a:t>1</a:t>
                </a:r>
                <a:r>
                  <a:rPr lang="zh-CN" altLang="en-US" sz="1800" b="0" dirty="0">
                    <a:latin typeface="Arial" panose="020B0604020202020204" pitchFamily="34" charset="0"/>
                  </a:rPr>
                  <a:t>辆车，才能偷走。</a:t>
                </a:r>
                <a:endParaRPr lang="zh-CN" altLang="en-US" sz="1800" b="0" dirty="0">
                  <a:latin typeface="Arial" panose="020B0604020202020204" pitchFamily="34" charset="0"/>
                </a:endParaRPr>
              </a:p>
            </p:txBody>
          </p:sp>
        </p:grpSp>
        <p:sp>
          <p:nvSpPr>
            <p:cNvPr id="19470" name="Rectangle 32"/>
            <p:cNvSpPr/>
            <p:nvPr/>
          </p:nvSpPr>
          <p:spPr>
            <a:xfrm>
              <a:off x="2944" y="1112"/>
              <a:ext cx="240" cy="120"/>
            </a:xfrm>
            <a:prstGeom prst="rect">
              <a:avLst/>
            </a:prstGeom>
            <a:solidFill>
              <a:schemeClr val="bg1"/>
            </a:solidFill>
            <a:ln w="9525">
              <a:noFill/>
            </a:ln>
          </p:spPr>
          <p:txBody>
            <a:bodyPr wrap="none" anchor="ctr" anchorCtr="0"/>
            <a:p>
              <a:pPr eaLnBrk="1" hangingPunct="1"/>
              <a:endParaRPr lang="zh-CN" altLang="en-US"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80">
                                          <p:stCondLst>
                                            <p:cond delay="0"/>
                                          </p:stCondLst>
                                        </p:cTn>
                                        <p:tgtEl>
                                          <p:spTgt spid="3"/>
                                        </p:tgtEl>
                                      </p:cBhvr>
                                    </p:animEffect>
                                    <p:anim calcmode="lin" valueType="num">
                                      <p:cBhvr>
                                        <p:cTn id="1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gtEl>
                                        <p:attrNameLst>
                                          <p:attrName>ppt_y</p:attrName>
                                        </p:attrNameLst>
                                      </p:cBhvr>
                                      <p:tavLst>
                                        <p:tav tm="0" fmla="#ppt_y-sin(pi*$)/3">
                                          <p:val>
                                            <p:fltVal val="0.500000"/>
                                          </p:val>
                                        </p:tav>
                                        <p:tav tm="100000">
                                          <p:val>
                                            <p:fltVal val="1.000000"/>
                                          </p:val>
                                        </p:tav>
                                      </p:tavLst>
                                    </p:anim>
                                    <p:anim calcmode="lin" valueType="num">
                                      <p:cBhvr>
                                        <p:cTn id="15" dur="664" tmFilter="0, 0; 0.125,0.2665; 0.25,0.4; 0.375,0.465; 0.5,0.5;  0.625,0.535; 0.75,0.6; 0.875,0.7335; 1,1">
                                          <p:stCondLst>
                                            <p:cond delay="664"/>
                                          </p:stCondLst>
                                        </p:cTn>
                                        <p:tgtEl>
                                          <p:spTgt spid="3"/>
                                        </p:tgtEl>
                                        <p:attrNameLst>
                                          <p:attrName>ppt_y</p:attrName>
                                        </p:attrNameLst>
                                      </p:cBhvr>
                                      <p:tavLst>
                                        <p:tav tm="0" fmla="#ppt_y-sin(pi*$)/9">
                                          <p:val>
                                            <p:fltVal val="0.000000"/>
                                          </p:val>
                                        </p:tav>
                                        <p:tav tm="100000">
                                          <p:val>
                                            <p:fltVal val="1.000000"/>
                                          </p:val>
                                        </p:tav>
                                      </p:tavLst>
                                    </p:anim>
                                    <p:anim calcmode="lin" valueType="num">
                                      <p:cBhvr>
                                        <p:cTn id="16" dur="332" tmFilter="0, 0; 0.125,0.2665; 0.25,0.4; 0.375,0.465; 0.5,0.5;  0.625,0.535; 0.75,0.6; 0.875,0.7335; 1,1">
                                          <p:stCondLst>
                                            <p:cond delay="1324"/>
                                          </p:stCondLst>
                                        </p:cTn>
                                        <p:tgtEl>
                                          <p:spTgt spid="3"/>
                                        </p:tgtEl>
                                        <p:attrNameLst>
                                          <p:attrName>ppt_y</p:attrName>
                                        </p:attrNameLst>
                                      </p:cBhvr>
                                      <p:tavLst>
                                        <p:tav tm="0" fmla="#ppt_y-sin(pi*$)/27">
                                          <p:val>
                                            <p:fltVal val="0.000000"/>
                                          </p:val>
                                        </p:tav>
                                        <p:tav tm="100000">
                                          <p:val>
                                            <p:fltVal val="1.000000"/>
                                          </p:val>
                                        </p:tav>
                                      </p:tavLst>
                                    </p:anim>
                                    <p:anim calcmode="lin" valueType="num">
                                      <p:cBhvr>
                                        <p:cTn id="17" dur="164" tmFilter="0, 0; 0.125,0.2665; 0.25,0.4; 0.375,0.465; 0.5,0.5;  0.625,0.535; 0.75,0.6; 0.875,0.7335; 1,1">
                                          <p:stCondLst>
                                            <p:cond delay="1656"/>
                                          </p:stCondLst>
                                        </p:cTn>
                                        <p:tgtEl>
                                          <p:spTgt spid="3"/>
                                        </p:tgtEl>
                                        <p:attrNameLst>
                                          <p:attrName>ppt_y</p:attrName>
                                        </p:attrNameLst>
                                      </p:cBhvr>
                                      <p:tavLst>
                                        <p:tav tm="0" fmla="#ppt_y-sin(pi*$)/81">
                                          <p:val>
                                            <p:fltVal val="0.000000"/>
                                          </p:val>
                                        </p:tav>
                                        <p:tav tm="100000">
                                          <p:val>
                                            <p:fltVal val="1.000000"/>
                                          </p:val>
                                        </p:tav>
                                      </p:tavLst>
                                    </p:anim>
                                    <p:animScale>
                                      <p:cBhvr>
                                        <p:cTn id="18" dur="26">
                                          <p:stCondLst>
                                            <p:cond delay="650"/>
                                          </p:stCondLst>
                                        </p:cTn>
                                        <p:tgtEl>
                                          <p:spTgt spid="3"/>
                                        </p:tgtEl>
                                      </p:cBhvr>
                                      <p:to x="100000" y="60000"/>
                                    </p:animScale>
                                    <p:animScale>
                                      <p:cBhvr>
                                        <p:cTn id="19" dur="166" decel="50000">
                                          <p:stCondLst>
                                            <p:cond delay="676"/>
                                          </p:stCondLst>
                                        </p:cTn>
                                        <p:tgtEl>
                                          <p:spTgt spid="3"/>
                                        </p:tgtEl>
                                      </p:cBhvr>
                                      <p:to x="100000" y="100000"/>
                                    </p:animScale>
                                    <p:animScale>
                                      <p:cBhvr>
                                        <p:cTn id="20" dur="26">
                                          <p:stCondLst>
                                            <p:cond delay="1312"/>
                                          </p:stCondLst>
                                        </p:cTn>
                                        <p:tgtEl>
                                          <p:spTgt spid="3"/>
                                        </p:tgtEl>
                                      </p:cBhvr>
                                      <p:to x="100000" y="80000"/>
                                    </p:animScale>
                                    <p:animScale>
                                      <p:cBhvr>
                                        <p:cTn id="21" dur="166" decel="50000">
                                          <p:stCondLst>
                                            <p:cond delay="1338"/>
                                          </p:stCondLst>
                                        </p:cTn>
                                        <p:tgtEl>
                                          <p:spTgt spid="3"/>
                                        </p:tgtEl>
                                      </p:cBhvr>
                                      <p:to x="100000" y="100000"/>
                                    </p:animScale>
                                    <p:animScale>
                                      <p:cBhvr>
                                        <p:cTn id="22" dur="26">
                                          <p:stCondLst>
                                            <p:cond delay="1642"/>
                                          </p:stCondLst>
                                        </p:cTn>
                                        <p:tgtEl>
                                          <p:spTgt spid="3"/>
                                        </p:tgtEl>
                                      </p:cBhvr>
                                      <p:to x="100000" y="90000"/>
                                    </p:animScale>
                                    <p:animScale>
                                      <p:cBhvr>
                                        <p:cTn id="23" dur="166" decel="50000">
                                          <p:stCondLst>
                                            <p:cond delay="1668"/>
                                          </p:stCondLst>
                                        </p:cTn>
                                        <p:tgtEl>
                                          <p:spTgt spid="3"/>
                                        </p:tgtEl>
                                      </p:cBhvr>
                                      <p:to x="100000" y="100000"/>
                                    </p:animScale>
                                    <p:animScale>
                                      <p:cBhvr>
                                        <p:cTn id="24" dur="26">
                                          <p:stCondLst>
                                            <p:cond delay="1808"/>
                                          </p:stCondLst>
                                        </p:cTn>
                                        <p:tgtEl>
                                          <p:spTgt spid="3"/>
                                        </p:tgtEl>
                                      </p:cBhvr>
                                      <p:to x="100000" y="95000"/>
                                    </p:animScale>
                                    <p:animScale>
                                      <p:cBhvr>
                                        <p:cTn id="25" dur="166" decel="50000">
                                          <p:stCondLst>
                                            <p:cond delay="1834"/>
                                          </p:stCondLst>
                                        </p:cTn>
                                        <p:tgtEl>
                                          <p:spTgt spid="3"/>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down)">
                                      <p:cBhvr>
                                        <p:cTn id="30" dur="580">
                                          <p:stCondLst>
                                            <p:cond delay="0"/>
                                          </p:stCondLst>
                                        </p:cTn>
                                        <p:tgtEl>
                                          <p:spTgt spid="10"/>
                                        </p:tgtEl>
                                      </p:cBhvr>
                                    </p:animEffect>
                                    <p:anim calcmode="lin" valueType="num">
                                      <p:cBhvr>
                                        <p:cTn id="31"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10"/>
                                        </p:tgtEl>
                                        <p:attrNameLst>
                                          <p:attrName>ppt_y</p:attrName>
                                        </p:attrNameLst>
                                      </p:cBhvr>
                                      <p:tavLst>
                                        <p:tav tm="0" fmla="#ppt_y-sin(pi*$)/3">
                                          <p:val>
                                            <p:fltVal val="0.500000"/>
                                          </p:val>
                                        </p:tav>
                                        <p:tav tm="100000">
                                          <p:val>
                                            <p:fltVal val="1.000000"/>
                                          </p:val>
                                        </p:tav>
                                      </p:tavLst>
                                    </p:anim>
                                    <p:anim calcmode="lin" valueType="num">
                                      <p:cBhvr>
                                        <p:cTn id="33" dur="664" tmFilter="0, 0; 0.125,0.2665; 0.25,0.4; 0.375,0.465; 0.5,0.5;  0.625,0.535; 0.75,0.6; 0.875,0.7335; 1,1">
                                          <p:stCondLst>
                                            <p:cond delay="664"/>
                                          </p:stCondLst>
                                        </p:cTn>
                                        <p:tgtEl>
                                          <p:spTgt spid="10"/>
                                        </p:tgtEl>
                                        <p:attrNameLst>
                                          <p:attrName>ppt_y</p:attrName>
                                        </p:attrNameLst>
                                      </p:cBhvr>
                                      <p:tavLst>
                                        <p:tav tm="0" fmla="#ppt_y-sin(pi*$)/9">
                                          <p:val>
                                            <p:fltVal val="0.000000"/>
                                          </p:val>
                                        </p:tav>
                                        <p:tav tm="100000">
                                          <p:val>
                                            <p:fltVal val="1.000000"/>
                                          </p:val>
                                        </p:tav>
                                      </p:tavLst>
                                    </p:anim>
                                    <p:anim calcmode="lin" valueType="num">
                                      <p:cBhvr>
                                        <p:cTn id="34" dur="332" tmFilter="0, 0; 0.125,0.2665; 0.25,0.4; 0.375,0.465; 0.5,0.5;  0.625,0.535; 0.75,0.6; 0.875,0.7335; 1,1">
                                          <p:stCondLst>
                                            <p:cond delay="1324"/>
                                          </p:stCondLst>
                                        </p:cTn>
                                        <p:tgtEl>
                                          <p:spTgt spid="10"/>
                                        </p:tgtEl>
                                        <p:attrNameLst>
                                          <p:attrName>ppt_y</p:attrName>
                                        </p:attrNameLst>
                                      </p:cBhvr>
                                      <p:tavLst>
                                        <p:tav tm="0" fmla="#ppt_y-sin(pi*$)/27">
                                          <p:val>
                                            <p:fltVal val="0.000000"/>
                                          </p:val>
                                        </p:tav>
                                        <p:tav tm="100000">
                                          <p:val>
                                            <p:fltVal val="1.000000"/>
                                          </p:val>
                                        </p:tav>
                                      </p:tavLst>
                                    </p:anim>
                                    <p:anim calcmode="lin" valueType="num">
                                      <p:cBhvr>
                                        <p:cTn id="35" dur="164" tmFilter="0, 0; 0.125,0.2665; 0.25,0.4; 0.375,0.465; 0.5,0.5;  0.625,0.535; 0.75,0.6; 0.875,0.7335; 1,1">
                                          <p:stCondLst>
                                            <p:cond delay="1656"/>
                                          </p:stCondLst>
                                        </p:cTn>
                                        <p:tgtEl>
                                          <p:spTgt spid="10"/>
                                        </p:tgtEl>
                                        <p:attrNameLst>
                                          <p:attrName>ppt_y</p:attrName>
                                        </p:attrNameLst>
                                      </p:cBhvr>
                                      <p:tavLst>
                                        <p:tav tm="0" fmla="#ppt_y-sin(pi*$)/81">
                                          <p:val>
                                            <p:fltVal val="0.000000"/>
                                          </p:val>
                                        </p:tav>
                                        <p:tav tm="100000">
                                          <p:val>
                                            <p:fltVal val="1.000000"/>
                                          </p:val>
                                        </p:tav>
                                      </p:tavLst>
                                    </p:anim>
                                    <p:animScale>
                                      <p:cBhvr>
                                        <p:cTn id="36" dur="26">
                                          <p:stCondLst>
                                            <p:cond delay="650"/>
                                          </p:stCondLst>
                                        </p:cTn>
                                        <p:tgtEl>
                                          <p:spTgt spid="10"/>
                                        </p:tgtEl>
                                      </p:cBhvr>
                                      <p:to x="100000" y="60000"/>
                                    </p:animScale>
                                    <p:animScale>
                                      <p:cBhvr>
                                        <p:cTn id="37" dur="166" decel="50000">
                                          <p:stCondLst>
                                            <p:cond delay="676"/>
                                          </p:stCondLst>
                                        </p:cTn>
                                        <p:tgtEl>
                                          <p:spTgt spid="10"/>
                                        </p:tgtEl>
                                      </p:cBhvr>
                                      <p:to x="100000" y="100000"/>
                                    </p:animScale>
                                    <p:animScale>
                                      <p:cBhvr>
                                        <p:cTn id="38" dur="26">
                                          <p:stCondLst>
                                            <p:cond delay="1312"/>
                                          </p:stCondLst>
                                        </p:cTn>
                                        <p:tgtEl>
                                          <p:spTgt spid="10"/>
                                        </p:tgtEl>
                                      </p:cBhvr>
                                      <p:to x="100000" y="80000"/>
                                    </p:animScale>
                                    <p:animScale>
                                      <p:cBhvr>
                                        <p:cTn id="39" dur="166" decel="50000">
                                          <p:stCondLst>
                                            <p:cond delay="1338"/>
                                          </p:stCondLst>
                                        </p:cTn>
                                        <p:tgtEl>
                                          <p:spTgt spid="10"/>
                                        </p:tgtEl>
                                      </p:cBhvr>
                                      <p:to x="100000" y="100000"/>
                                    </p:animScale>
                                    <p:animScale>
                                      <p:cBhvr>
                                        <p:cTn id="40" dur="26">
                                          <p:stCondLst>
                                            <p:cond delay="1642"/>
                                          </p:stCondLst>
                                        </p:cTn>
                                        <p:tgtEl>
                                          <p:spTgt spid="10"/>
                                        </p:tgtEl>
                                      </p:cBhvr>
                                      <p:to x="100000" y="90000"/>
                                    </p:animScale>
                                    <p:animScale>
                                      <p:cBhvr>
                                        <p:cTn id="41" dur="166" decel="50000">
                                          <p:stCondLst>
                                            <p:cond delay="1668"/>
                                          </p:stCondLst>
                                        </p:cTn>
                                        <p:tgtEl>
                                          <p:spTgt spid="10"/>
                                        </p:tgtEl>
                                      </p:cBhvr>
                                      <p:to x="100000" y="100000"/>
                                    </p:animScale>
                                    <p:animScale>
                                      <p:cBhvr>
                                        <p:cTn id="42" dur="26">
                                          <p:stCondLst>
                                            <p:cond delay="1808"/>
                                          </p:stCondLst>
                                        </p:cTn>
                                        <p:tgtEl>
                                          <p:spTgt spid="10"/>
                                        </p:tgtEl>
                                      </p:cBhvr>
                                      <p:to x="100000" y="95000"/>
                                    </p:animScale>
                                    <p:animScale>
                                      <p:cBhvr>
                                        <p:cTn id="43" dur="166" decel="50000">
                                          <p:stCondLst>
                                            <p:cond delay="1834"/>
                                          </p:stCondLst>
                                        </p:cTn>
                                        <p:tgtEl>
                                          <p:spTgt spid="10"/>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blinds(horizontal)">
                                      <p:cBhvr>
                                        <p:cTn id="48" dur="500"/>
                                        <p:tgtEl>
                                          <p:spTgt spid="5"/>
                                        </p:tgtEl>
                                      </p:cBhvr>
                                    </p:animEffect>
                                  </p:childTnLst>
                                </p:cTn>
                              </p:par>
                            </p:childTnLst>
                          </p:cTn>
                        </p:par>
                        <p:par>
                          <p:cTn id="49" fill="hold">
                            <p:stCondLst>
                              <p:cond delay="500"/>
                            </p:stCondLst>
                            <p:childTnLst>
                              <p:par>
                                <p:cTn id="50" presetID="8" presetClass="emph" presetSubtype="0" fill="hold" nodeType="afterEffect">
                                  <p:stCondLst>
                                    <p:cond delay="0"/>
                                  </p:stCondLst>
                                  <p:childTnLst>
                                    <p:animRot by="21600000">
                                      <p:cBhvr>
                                        <p:cTn id="51" dur="2000" fill="hold"/>
                                        <p:tgtEl>
                                          <p:spTgt spid="5"/>
                                        </p:tgtEl>
                                        <p:attrNameLst>
                                          <p:attrName>r</p:attrName>
                                        </p:attrNameLst>
                                      </p:cBhvr>
                                    </p:animRot>
                                  </p:childTnLst>
                                </p:cTn>
                              </p:par>
                            </p:childTnLst>
                          </p:cTn>
                        </p:par>
                      </p:childTnLst>
                    </p:cTn>
                  </p:par>
                  <p:par>
                    <p:cTn id="52" fill="hold">
                      <p:stCondLst>
                        <p:cond delay="indefinite"/>
                      </p:stCondLst>
                      <p:childTnLst>
                        <p:par>
                          <p:cTn id="53" fill="hold">
                            <p:stCondLst>
                              <p:cond delay="0"/>
                            </p:stCondLst>
                            <p:childTnLst>
                              <p:par>
                                <p:cTn id="54" presetID="8" presetClass="entr" presetSubtype="16"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diamond(in)">
                                      <p:cBhvr>
                                        <p:cTn id="56" dur="20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15" presetClass="entr" presetSubtype="0"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anim calcmode="lin" valueType="num">
                                      <p:cBhvr>
                                        <p:cTn id="61" dur="1000" fill="hold"/>
                                        <p:tgtEl>
                                          <p:spTgt spid="7"/>
                                        </p:tgtEl>
                                        <p:attrNameLst>
                                          <p:attrName>ppt_w</p:attrName>
                                        </p:attrNameLst>
                                      </p:cBhvr>
                                      <p:tavLst>
                                        <p:tav tm="0">
                                          <p:val>
                                            <p:fltVal val="0.000000"/>
                                          </p:val>
                                        </p:tav>
                                        <p:tav tm="100000">
                                          <p:val>
                                            <p:strVal val="#ppt_w"/>
                                          </p:val>
                                        </p:tav>
                                      </p:tavLst>
                                    </p:anim>
                                    <p:anim calcmode="lin" valueType="num">
                                      <p:cBhvr>
                                        <p:cTn id="62" dur="1000" fill="hold"/>
                                        <p:tgtEl>
                                          <p:spTgt spid="7"/>
                                        </p:tgtEl>
                                        <p:attrNameLst>
                                          <p:attrName>ppt_h</p:attrName>
                                        </p:attrNameLst>
                                      </p:cBhvr>
                                      <p:tavLst>
                                        <p:tav tm="0">
                                          <p:val>
                                            <p:fltVal val="0.000000"/>
                                          </p:val>
                                        </p:tav>
                                        <p:tav tm="100000">
                                          <p:val>
                                            <p:strVal val="#ppt_h"/>
                                          </p:val>
                                        </p:tav>
                                      </p:tavLst>
                                    </p:anim>
                                    <p:anim calcmode="lin" valueType="num">
                                      <p:cBhvr>
                                        <p:cTn id="63" dur="1000" fill="hold"/>
                                        <p:tgtEl>
                                          <p:spTgt spid="7"/>
                                        </p:tgtEl>
                                        <p:attrNameLst>
                                          <p:attrName>ppt_x</p:attrName>
                                        </p:attrNameLst>
                                      </p:cBhvr>
                                      <p:tavLst>
                                        <p:tav tm="0" fmla="#ppt_x+(cos(-2*pi*(1-$))*-#ppt_x-sin(-2*pi*(1-$))*(1-#ppt_y))*(1-$)">
                                          <p:val>
                                            <p:fltVal val="0.000000"/>
                                          </p:val>
                                        </p:tav>
                                        <p:tav tm="100000">
                                          <p:val>
                                            <p:fltVal val="1.000000"/>
                                          </p:val>
                                        </p:tav>
                                      </p:tavLst>
                                    </p:anim>
                                    <p:anim calcmode="lin" valueType="num">
                                      <p:cBhvr>
                                        <p:cTn id="64" dur="1000" fill="hold"/>
                                        <p:tgtEl>
                                          <p:spTgt spid="7"/>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65" fill="hold">
                      <p:stCondLst>
                        <p:cond delay="indefinite"/>
                      </p:stCondLst>
                      <p:childTnLst>
                        <p:par>
                          <p:cTn id="66" fill="hold">
                            <p:stCondLst>
                              <p:cond delay="0"/>
                            </p:stCondLst>
                            <p:childTnLst>
                              <p:par>
                                <p:cTn id="67" presetID="15" presetClass="entr" presetSubtype="0" fill="hold" nodeType="clickEffect">
                                  <p:stCondLst>
                                    <p:cond delay="0"/>
                                  </p:stCondLst>
                                  <p:childTnLst>
                                    <p:set>
                                      <p:cBhvr>
                                        <p:cTn id="68" dur="1" fill="hold">
                                          <p:stCondLst>
                                            <p:cond delay="0"/>
                                          </p:stCondLst>
                                        </p:cTn>
                                        <p:tgtEl>
                                          <p:spTgt spid="8"/>
                                        </p:tgtEl>
                                        <p:attrNameLst>
                                          <p:attrName>style.visibility</p:attrName>
                                        </p:attrNameLst>
                                      </p:cBhvr>
                                      <p:to>
                                        <p:strVal val="visible"/>
                                      </p:to>
                                    </p:set>
                                    <p:anim calcmode="lin" valueType="num">
                                      <p:cBhvr>
                                        <p:cTn id="69" dur="1000" fill="hold"/>
                                        <p:tgtEl>
                                          <p:spTgt spid="8"/>
                                        </p:tgtEl>
                                        <p:attrNameLst>
                                          <p:attrName>ppt_w</p:attrName>
                                        </p:attrNameLst>
                                      </p:cBhvr>
                                      <p:tavLst>
                                        <p:tav tm="0">
                                          <p:val>
                                            <p:fltVal val="0.000000"/>
                                          </p:val>
                                        </p:tav>
                                        <p:tav tm="100000">
                                          <p:val>
                                            <p:strVal val="#ppt_w"/>
                                          </p:val>
                                        </p:tav>
                                      </p:tavLst>
                                    </p:anim>
                                    <p:anim calcmode="lin" valueType="num">
                                      <p:cBhvr>
                                        <p:cTn id="70" dur="1000" fill="hold"/>
                                        <p:tgtEl>
                                          <p:spTgt spid="8"/>
                                        </p:tgtEl>
                                        <p:attrNameLst>
                                          <p:attrName>ppt_h</p:attrName>
                                        </p:attrNameLst>
                                      </p:cBhvr>
                                      <p:tavLst>
                                        <p:tav tm="0">
                                          <p:val>
                                            <p:fltVal val="0.000000"/>
                                          </p:val>
                                        </p:tav>
                                        <p:tav tm="100000">
                                          <p:val>
                                            <p:strVal val="#ppt_h"/>
                                          </p:val>
                                        </p:tav>
                                      </p:tavLst>
                                    </p:anim>
                                    <p:anim calcmode="lin" valueType="num">
                                      <p:cBhvr>
                                        <p:cTn id="71" dur="1000" fill="hold"/>
                                        <p:tgtEl>
                                          <p:spTgt spid="8"/>
                                        </p:tgtEl>
                                        <p:attrNameLst>
                                          <p:attrName>ppt_x</p:attrName>
                                        </p:attrNameLst>
                                      </p:cBhvr>
                                      <p:tavLst>
                                        <p:tav tm="0" fmla="#ppt_x+(cos(-2*pi*(1-$))*-#ppt_x-sin(-2*pi*(1-$))*(1-#ppt_y))*(1-$)">
                                          <p:val>
                                            <p:fltVal val="0.000000"/>
                                          </p:val>
                                        </p:tav>
                                        <p:tav tm="100000">
                                          <p:val>
                                            <p:fltVal val="1.000000"/>
                                          </p:val>
                                        </p:tav>
                                      </p:tavLst>
                                    </p:anim>
                                    <p:anim calcmode="lin" valueType="num">
                                      <p:cBhvr>
                                        <p:cTn id="72" dur="1000" fill="hold"/>
                                        <p:tgtEl>
                                          <p:spTgt spid="8"/>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blinds(horizontal)">
                                      <p:cBhvr>
                                        <p:cTn id="77" dur="500"/>
                                        <p:tgtEl>
                                          <p:spTgt spid="9"/>
                                        </p:tgtEl>
                                      </p:cBhvr>
                                    </p:animEffect>
                                  </p:childTnLst>
                                </p:cTn>
                              </p:par>
                            </p:childTnLst>
                          </p:cTn>
                        </p:par>
                        <p:par>
                          <p:cTn id="78" fill="hold">
                            <p:stCondLst>
                              <p:cond delay="500"/>
                            </p:stCondLst>
                            <p:childTnLst>
                              <p:par>
                                <p:cTn id="79" presetID="6" presetClass="emph" presetSubtype="0" fill="hold" nodeType="afterEffect">
                                  <p:stCondLst>
                                    <p:cond delay="0"/>
                                  </p:stCondLst>
                                  <p:childTnLst>
                                    <p:animScale>
                                      <p:cBhvr>
                                        <p:cTn id="80" dur="2000" fill="hold"/>
                                        <p:tgtEl>
                                          <p:spTgt spid="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3"/>
          <p:cNvSpPr txBox="1">
            <a:spLocks noGrp="1"/>
          </p:cNvSpPr>
          <p:nvPr>
            <p:ph type="sldNum" sz="quarter" idx="10"/>
          </p:nvPr>
        </p:nvSpPr>
        <p:spPr>
          <a:xfrm>
            <a:off x="8423275" y="6423025"/>
            <a:ext cx="720725"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
        <p:nvSpPr>
          <p:cNvPr id="20483" name="Text Box 2"/>
          <p:cNvSpPr txBox="1"/>
          <p:nvPr/>
        </p:nvSpPr>
        <p:spPr>
          <a:xfrm>
            <a:off x="287338" y="152400"/>
            <a:ext cx="8340725" cy="701675"/>
          </a:xfrm>
          <a:prstGeom prst="rect">
            <a:avLst/>
          </a:prstGeom>
          <a:noFill/>
          <a:ln w="9525">
            <a:noFill/>
          </a:ln>
        </p:spPr>
        <p:txBody>
          <a:bodyPr>
            <a:spAutoFit/>
          </a:bodyPr>
          <a:p>
            <a:pPr algn="r" eaLnBrk="1" hangingPunct="1">
              <a:spcBef>
                <a:spcPct val="50000"/>
              </a:spcBef>
            </a:pPr>
            <a:r>
              <a:rPr lang="zh-CN" altLang="en-US" sz="4000" b="0" dirty="0">
                <a:solidFill>
                  <a:srgbClr val="6600CC"/>
                </a:solidFill>
                <a:latin typeface="华文琥珀" panose="02010800040101010101" pitchFamily="2" charset="-122"/>
                <a:ea typeface="华文琥珀" panose="02010800040101010101" pitchFamily="2" charset="-122"/>
              </a:rPr>
              <a:t>典型案例</a:t>
            </a:r>
            <a:endParaRPr lang="zh-CN" altLang="en-US" sz="4000" b="0" dirty="0">
              <a:solidFill>
                <a:srgbClr val="6600CC"/>
              </a:solidFill>
              <a:latin typeface="华文琥珀" panose="02010800040101010101" pitchFamily="2" charset="-122"/>
              <a:ea typeface="华文琥珀" panose="02010800040101010101" pitchFamily="2" charset="-122"/>
            </a:endParaRPr>
          </a:p>
        </p:txBody>
      </p:sp>
      <p:sp>
        <p:nvSpPr>
          <p:cNvPr id="20484" name="Rectangle 3"/>
          <p:cNvSpPr/>
          <p:nvPr/>
        </p:nvSpPr>
        <p:spPr>
          <a:xfrm>
            <a:off x="1524000" y="6235700"/>
            <a:ext cx="1028700" cy="304800"/>
          </a:xfrm>
          <a:prstGeom prst="rect">
            <a:avLst/>
          </a:prstGeom>
          <a:solidFill>
            <a:schemeClr val="bg1"/>
          </a:solidFill>
          <a:ln w="9525">
            <a:noFill/>
          </a:ln>
        </p:spPr>
        <p:txBody>
          <a:bodyPr wrap="none" anchor="ctr" anchorCtr="0"/>
          <a:p>
            <a:pPr eaLnBrk="1" hangingPunct="1"/>
            <a:endParaRPr lang="zh-CN" altLang="en-US" dirty="0">
              <a:latin typeface="Arial" panose="020B0604020202020204" pitchFamily="34" charset="0"/>
            </a:endParaRPr>
          </a:p>
        </p:txBody>
      </p:sp>
      <p:pic>
        <p:nvPicPr>
          <p:cNvPr id="20485" name="Picture 4"/>
          <p:cNvPicPr>
            <a:picLocks noChangeAspect="1"/>
          </p:cNvPicPr>
          <p:nvPr/>
        </p:nvPicPr>
        <p:blipFill>
          <a:blip r:embed="rId1"/>
          <a:stretch>
            <a:fillRect/>
          </a:stretch>
        </p:blipFill>
        <p:spPr>
          <a:xfrm>
            <a:off x="450850" y="873125"/>
            <a:ext cx="8064500" cy="534352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3"/>
          <p:cNvSpPr txBox="1">
            <a:spLocks noGrp="1"/>
          </p:cNvSpPr>
          <p:nvPr>
            <p:ph type="sldNum" sz="quarter" idx="10"/>
          </p:nvPr>
        </p:nvSpPr>
        <p:spPr>
          <a:xfrm>
            <a:off x="8423275" y="6423025"/>
            <a:ext cx="720725"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
        <p:nvSpPr>
          <p:cNvPr id="21507" name="Text Box 2"/>
          <p:cNvSpPr txBox="1"/>
          <p:nvPr/>
        </p:nvSpPr>
        <p:spPr>
          <a:xfrm>
            <a:off x="287338" y="152400"/>
            <a:ext cx="8340725" cy="701675"/>
          </a:xfrm>
          <a:prstGeom prst="rect">
            <a:avLst/>
          </a:prstGeom>
          <a:noFill/>
          <a:ln w="9525">
            <a:noFill/>
          </a:ln>
        </p:spPr>
        <p:txBody>
          <a:bodyPr>
            <a:spAutoFit/>
          </a:bodyPr>
          <a:p>
            <a:pPr algn="r" eaLnBrk="1" hangingPunct="1">
              <a:spcBef>
                <a:spcPct val="50000"/>
              </a:spcBef>
            </a:pPr>
            <a:r>
              <a:rPr lang="zh-CN" altLang="en-US" sz="4000" b="0" dirty="0">
                <a:solidFill>
                  <a:srgbClr val="6600CC"/>
                </a:solidFill>
                <a:latin typeface="华文琥珀" panose="02010800040101010101" pitchFamily="2" charset="-122"/>
                <a:ea typeface="华文琥珀" panose="02010800040101010101" pitchFamily="2" charset="-122"/>
              </a:rPr>
              <a:t>安全名言</a:t>
            </a:r>
            <a:endParaRPr lang="zh-CN" altLang="en-US" sz="4000" b="0" dirty="0">
              <a:solidFill>
                <a:srgbClr val="6600CC"/>
              </a:solidFill>
              <a:latin typeface="华文琥珀" panose="02010800040101010101" pitchFamily="2" charset="-122"/>
              <a:ea typeface="华文琥珀" panose="02010800040101010101" pitchFamily="2" charset="-122"/>
            </a:endParaRPr>
          </a:p>
        </p:txBody>
      </p:sp>
      <p:sp>
        <p:nvSpPr>
          <p:cNvPr id="21508" name="Rectangle 3"/>
          <p:cNvSpPr/>
          <p:nvPr/>
        </p:nvSpPr>
        <p:spPr>
          <a:xfrm>
            <a:off x="1524000" y="6235700"/>
            <a:ext cx="1028700" cy="304800"/>
          </a:xfrm>
          <a:prstGeom prst="rect">
            <a:avLst/>
          </a:prstGeom>
          <a:solidFill>
            <a:schemeClr val="bg1"/>
          </a:solidFill>
          <a:ln w="9525">
            <a:noFill/>
          </a:ln>
        </p:spPr>
        <p:txBody>
          <a:bodyPr wrap="none" anchor="ctr" anchorCtr="0"/>
          <a:p>
            <a:pPr eaLnBrk="1" hangingPunct="1"/>
            <a:endParaRPr lang="zh-CN" altLang="en-US" dirty="0">
              <a:latin typeface="Arial" panose="020B0604020202020204" pitchFamily="34" charset="0"/>
            </a:endParaRPr>
          </a:p>
        </p:txBody>
      </p:sp>
      <p:sp>
        <p:nvSpPr>
          <p:cNvPr id="94212" name="Text Box 4"/>
          <p:cNvSpPr txBox="1"/>
          <p:nvPr/>
        </p:nvSpPr>
        <p:spPr>
          <a:xfrm>
            <a:off x="1258888" y="1916113"/>
            <a:ext cx="6553200" cy="3521075"/>
          </a:xfrm>
          <a:prstGeom prst="rect">
            <a:avLst/>
          </a:prstGeom>
          <a:noFill/>
          <a:ln w="9525">
            <a:noFill/>
          </a:ln>
        </p:spPr>
        <p:txBody>
          <a:bodyPr>
            <a:spAutoFit/>
          </a:bodyPr>
          <a:p>
            <a:pPr>
              <a:lnSpc>
                <a:spcPct val="150000"/>
              </a:lnSpc>
              <a:buClr>
                <a:srgbClr val="6600CC"/>
              </a:buClr>
              <a:buFont typeface="MS PGothic" panose="020B0600070205080204" pitchFamily="34" charset="-128"/>
              <a:buChar char="☞"/>
            </a:pPr>
            <a:r>
              <a:rPr lang="en-US" altLang="zh-CN" sz="2500" b="0" dirty="0">
                <a:solidFill>
                  <a:srgbClr val="FA7406"/>
                </a:solidFill>
                <a:latin typeface="Palatino Linotype" panose="02040502050505030304" pitchFamily="18" charset="0"/>
                <a:ea typeface="MS PGothic" panose="020B0600070205080204" pitchFamily="34" charset="-128"/>
              </a:rPr>
              <a:t> </a:t>
            </a:r>
            <a:r>
              <a:rPr lang="zh-CN" altLang="en-US" sz="2500" dirty="0">
                <a:solidFill>
                  <a:srgbClr val="FA7406"/>
                </a:solidFill>
                <a:latin typeface="黑体" panose="02010609060101010101" pitchFamily="49" charset="-122"/>
                <a:ea typeface="黑体" panose="02010609060101010101" pitchFamily="49" charset="-122"/>
              </a:rPr>
              <a:t>公司的利益就是自己的利益，不保护公司，就是不保护自己。</a:t>
            </a:r>
            <a:endParaRPr lang="zh-CN" altLang="en-US" sz="2500" dirty="0">
              <a:solidFill>
                <a:srgbClr val="FA7406"/>
              </a:solidFill>
              <a:latin typeface="黑体" panose="02010609060101010101" pitchFamily="49" charset="-122"/>
              <a:ea typeface="黑体" panose="02010609060101010101" pitchFamily="49" charset="-122"/>
            </a:endParaRPr>
          </a:p>
          <a:p>
            <a:pPr>
              <a:lnSpc>
                <a:spcPct val="150000"/>
              </a:lnSpc>
              <a:buClr>
                <a:schemeClr val="bg2"/>
              </a:buClr>
              <a:buFont typeface="MS PGothic" panose="020B0600070205080204" pitchFamily="34" charset="-128"/>
              <a:buChar char="☞"/>
            </a:pPr>
            <a:endParaRPr lang="zh-CN" altLang="en-US" sz="2500" dirty="0">
              <a:solidFill>
                <a:srgbClr val="FA7406"/>
              </a:solidFill>
              <a:latin typeface="黑体" panose="02010609060101010101" pitchFamily="49" charset="-122"/>
              <a:ea typeface="黑体" panose="02010609060101010101" pitchFamily="49" charset="-122"/>
            </a:endParaRPr>
          </a:p>
          <a:p>
            <a:pPr>
              <a:lnSpc>
                <a:spcPct val="150000"/>
              </a:lnSpc>
              <a:buClr>
                <a:srgbClr val="6600CC"/>
              </a:buClr>
              <a:buFont typeface="MS PGothic" panose="020B0600070205080204" pitchFamily="34" charset="-128"/>
              <a:buChar char="☞"/>
            </a:pPr>
            <a:r>
              <a:rPr lang="zh-CN" altLang="en-US" sz="2500" dirty="0">
                <a:solidFill>
                  <a:srgbClr val="FA7406"/>
                </a:solidFill>
                <a:latin typeface="Palatino Linotype" panose="02040502050505030304" pitchFamily="18" charset="0"/>
                <a:ea typeface="MS PGothic" panose="020B0600070205080204" pitchFamily="34" charset="-128"/>
              </a:rPr>
              <a:t> </a:t>
            </a:r>
            <a:r>
              <a:rPr lang="zh-CN" altLang="en-US" sz="2500" dirty="0">
                <a:solidFill>
                  <a:srgbClr val="FA7406"/>
                </a:solidFill>
                <a:latin typeface="黑体" panose="02010609060101010101" pitchFamily="49" charset="-122"/>
                <a:ea typeface="黑体" panose="02010609060101010101" pitchFamily="49" charset="-122"/>
              </a:rPr>
              <a:t>电脑不仅仅是工具，而是装有十分重要信息的保险箱。</a:t>
            </a:r>
            <a:endParaRPr lang="zh-CN" altLang="en-US" sz="2500" dirty="0">
              <a:solidFill>
                <a:srgbClr val="FA7406"/>
              </a:solidFill>
              <a:latin typeface="黑体" panose="02010609060101010101" pitchFamily="49" charset="-122"/>
              <a:ea typeface="黑体" panose="02010609060101010101" pitchFamily="49" charset="-122"/>
            </a:endParaRPr>
          </a:p>
          <a:p>
            <a:pPr>
              <a:lnSpc>
                <a:spcPct val="150000"/>
              </a:lnSpc>
              <a:buClr>
                <a:schemeClr val="tx1"/>
              </a:buClr>
            </a:pPr>
            <a:endParaRPr lang="en-US" altLang="zh-CN" sz="2500" dirty="0">
              <a:solidFill>
                <a:srgbClr val="FA7406"/>
              </a:solidFill>
              <a:latin typeface="Palatino Linotype" panose="02040502050505030304" pitchFamily="18" charset="0"/>
              <a:ea typeface="MS PGothic"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94212">
                                            <p:txEl>
                                              <p:charRg st="0" end="29"/>
                                            </p:txEl>
                                          </p:spTgt>
                                        </p:tgtEl>
                                        <p:attrNameLst>
                                          <p:attrName>style.visibility</p:attrName>
                                        </p:attrNameLst>
                                      </p:cBhvr>
                                      <p:to>
                                        <p:strVal val="visible"/>
                                      </p:to>
                                    </p:set>
                                    <p:animEffect transition="in" filter="wheel(4)">
                                      <p:cBhvr>
                                        <p:cTn id="7" dur="2000"/>
                                        <p:tgtEl>
                                          <p:spTgt spid="94212">
                                            <p:txEl>
                                              <p:charRg st="0" end="2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94212">
                                            <p:txEl>
                                              <p:charRg st="30" end="56"/>
                                            </p:txEl>
                                          </p:spTgt>
                                        </p:tgtEl>
                                        <p:attrNameLst>
                                          <p:attrName>style.visibility</p:attrName>
                                        </p:attrNameLst>
                                      </p:cBhvr>
                                      <p:to>
                                        <p:strVal val="visible"/>
                                      </p:to>
                                    </p:set>
                                    <p:animEffect transition="in" filter="wheel(4)">
                                      <p:cBhvr>
                                        <p:cTn id="12" dur="2000"/>
                                        <p:tgtEl>
                                          <p:spTgt spid="94212">
                                            <p:txEl>
                                              <p:charRg st="30" end="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3"/>
          <p:cNvSpPr txBox="1">
            <a:spLocks noGrp="1"/>
          </p:cNvSpPr>
          <p:nvPr>
            <p:ph type="sldNum" sz="quarter" idx="10"/>
          </p:nvPr>
        </p:nvSpPr>
        <p:spPr>
          <a:xfrm>
            <a:off x="8423275" y="6423025"/>
            <a:ext cx="720725"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
        <p:nvSpPr>
          <p:cNvPr id="22531" name="Text Box 2"/>
          <p:cNvSpPr txBox="1"/>
          <p:nvPr/>
        </p:nvSpPr>
        <p:spPr>
          <a:xfrm>
            <a:off x="287338" y="152400"/>
            <a:ext cx="8340725" cy="701675"/>
          </a:xfrm>
          <a:prstGeom prst="rect">
            <a:avLst/>
          </a:prstGeom>
          <a:noFill/>
          <a:ln w="9525">
            <a:noFill/>
          </a:ln>
        </p:spPr>
        <p:txBody>
          <a:bodyPr>
            <a:spAutoFit/>
          </a:bodyPr>
          <a:p>
            <a:pPr algn="r" eaLnBrk="1" hangingPunct="1">
              <a:spcBef>
                <a:spcPct val="50000"/>
              </a:spcBef>
            </a:pPr>
            <a:r>
              <a:rPr lang="zh-CN" altLang="en-US" sz="4000" b="0" dirty="0">
                <a:solidFill>
                  <a:srgbClr val="6600CC"/>
                </a:solidFill>
                <a:latin typeface="华文琥珀" panose="02010800040101010101" pitchFamily="2" charset="-122"/>
                <a:ea typeface="华文琥珀" panose="02010800040101010101" pitchFamily="2" charset="-122"/>
              </a:rPr>
              <a:t>绝对的安全是不存在的</a:t>
            </a:r>
            <a:endParaRPr lang="zh-CN" altLang="en-US" sz="4000" b="0" dirty="0">
              <a:solidFill>
                <a:srgbClr val="6600CC"/>
              </a:solidFill>
              <a:latin typeface="华文琥珀" panose="02010800040101010101" pitchFamily="2" charset="-122"/>
              <a:ea typeface="华文琥珀" panose="02010800040101010101" pitchFamily="2" charset="-122"/>
            </a:endParaRPr>
          </a:p>
        </p:txBody>
      </p:sp>
      <p:sp>
        <p:nvSpPr>
          <p:cNvPr id="22532" name="Text Box 4"/>
          <p:cNvSpPr txBox="1"/>
          <p:nvPr/>
        </p:nvSpPr>
        <p:spPr>
          <a:xfrm>
            <a:off x="395288" y="1700213"/>
            <a:ext cx="8353425" cy="1463675"/>
          </a:xfrm>
          <a:prstGeom prst="rect">
            <a:avLst/>
          </a:prstGeom>
          <a:noFill/>
          <a:ln w="9525">
            <a:noFill/>
          </a:ln>
        </p:spPr>
        <p:txBody>
          <a:bodyPr>
            <a:spAutoFit/>
          </a:bodyPr>
          <a:p>
            <a:pPr marL="342900" indent="-342900" eaLnBrk="1" hangingPunct="1">
              <a:spcBef>
                <a:spcPct val="50000"/>
              </a:spcBef>
              <a:buChar char="•"/>
            </a:pPr>
            <a:r>
              <a:rPr lang="zh-CN" altLang="en-US" dirty="0">
                <a:latin typeface="宋体" panose="02010600030101010101" pitchFamily="2" charset="-122"/>
              </a:rPr>
              <a:t>绝对的零风险是不存在的，要想实现零风险，也是不现实的；</a:t>
            </a:r>
            <a:endParaRPr lang="zh-CN" altLang="en-US" dirty="0">
              <a:latin typeface="宋体" panose="02010600030101010101" pitchFamily="2" charset="-122"/>
            </a:endParaRPr>
          </a:p>
          <a:p>
            <a:pPr marL="342900" indent="-342900" eaLnBrk="1" hangingPunct="1">
              <a:spcBef>
                <a:spcPct val="50000"/>
              </a:spcBef>
              <a:buChar char="•"/>
            </a:pPr>
            <a:r>
              <a:rPr lang="zh-CN" altLang="en-US" dirty="0">
                <a:latin typeface="宋体" panose="02010600030101010101" pitchFamily="2" charset="-122"/>
              </a:rPr>
              <a:t>计算机系统的安全性越高，其可用性越低，需要付出的成本也就越大，一般来说，需要在安全性和可用性，以及安全性和成本投入之间做一种平衡。</a:t>
            </a:r>
            <a:endParaRPr lang="zh-CN" altLang="en-US" dirty="0">
              <a:latin typeface="宋体" panose="02010600030101010101" pitchFamily="2" charset="-122"/>
            </a:endParaRPr>
          </a:p>
        </p:txBody>
      </p:sp>
      <p:sp>
        <p:nvSpPr>
          <p:cNvPr id="22533" name="Rectangle 6"/>
          <p:cNvSpPr/>
          <p:nvPr/>
        </p:nvSpPr>
        <p:spPr>
          <a:xfrm>
            <a:off x="468313" y="3716338"/>
            <a:ext cx="5111750" cy="1625600"/>
          </a:xfrm>
          <a:prstGeom prst="rect">
            <a:avLst/>
          </a:prstGeom>
          <a:solidFill>
            <a:srgbClr val="FFFF66"/>
          </a:solidFill>
          <a:ln w="9525" cap="flat" cmpd="sng">
            <a:solidFill>
              <a:srgbClr val="969696"/>
            </a:solidFill>
            <a:prstDash val="solid"/>
            <a:miter/>
            <a:headEnd type="none" w="med" len="med"/>
            <a:tailEnd type="none" w="med" len="med"/>
          </a:ln>
        </p:spPr>
        <p:txBody>
          <a:bodyPr anchor="ctr" anchorCtr="0">
            <a:spAutoFit/>
          </a:bodyPr>
          <a:p>
            <a:pPr eaLnBrk="1" hangingPunct="1"/>
            <a:r>
              <a:rPr lang="en-US" altLang="zh-CN" dirty="0">
                <a:solidFill>
                  <a:srgbClr val="1C1C1C"/>
                </a:solidFill>
                <a:latin typeface="楷体_GB2312" pitchFamily="49" charset="-122"/>
                <a:ea typeface="楷体_GB2312" pitchFamily="49" charset="-122"/>
              </a:rPr>
              <a:t>    </a:t>
            </a:r>
            <a:r>
              <a:rPr lang="zh-CN" altLang="en-US" b="0" dirty="0">
                <a:solidFill>
                  <a:srgbClr val="1C1C1C"/>
                </a:solidFill>
                <a:latin typeface="楷体_GB2312" pitchFamily="49" charset="-122"/>
                <a:ea typeface="楷体_GB2312" pitchFamily="49" charset="-122"/>
              </a:rPr>
              <a:t>在计算机安全领域有一句格言：</a:t>
            </a:r>
            <a:r>
              <a:rPr lang="zh-CN" altLang="en-US" b="0" dirty="0">
                <a:solidFill>
                  <a:srgbClr val="1C1C1C"/>
                </a:solidFill>
                <a:latin typeface="Arial" panose="020B0604020202020204" pitchFamily="34" charset="0"/>
                <a:ea typeface="楷体_GB2312" pitchFamily="49" charset="-122"/>
              </a:rPr>
              <a:t>“</a:t>
            </a:r>
            <a:r>
              <a:rPr lang="zh-CN" altLang="en-US" dirty="0">
                <a:solidFill>
                  <a:srgbClr val="1C1C1C"/>
                </a:solidFill>
                <a:latin typeface="楷体_GB2312" pitchFamily="49" charset="-122"/>
                <a:ea typeface="楷体_GB2312" pitchFamily="49" charset="-122"/>
              </a:rPr>
              <a:t>真正安全的计算机是拔下网线，断掉电源，放置在地下掩体的保险柜中，并在掩体内充满毒气，在掩体外安排士兵守卫。</a:t>
            </a:r>
            <a:r>
              <a:rPr lang="zh-CN" altLang="en-US" b="0" dirty="0">
                <a:solidFill>
                  <a:srgbClr val="1C1C1C"/>
                </a:solidFill>
                <a:latin typeface="Arial" panose="020B0604020202020204" pitchFamily="34" charset="0"/>
                <a:ea typeface="楷体_GB2312" pitchFamily="49" charset="-122"/>
              </a:rPr>
              <a:t>”</a:t>
            </a:r>
            <a:endParaRPr lang="zh-CN" altLang="en-US" b="0" dirty="0">
              <a:solidFill>
                <a:srgbClr val="1C1C1C"/>
              </a:solidFill>
              <a:latin typeface="楷体_GB2312" pitchFamily="49" charset="-122"/>
              <a:ea typeface="楷体_GB2312" pitchFamily="49" charset="-122"/>
            </a:endParaRPr>
          </a:p>
          <a:p>
            <a:pPr eaLnBrk="1" hangingPunct="1"/>
            <a:r>
              <a:rPr lang="zh-CN" altLang="en-US" b="0" dirty="0">
                <a:solidFill>
                  <a:srgbClr val="1C1C1C"/>
                </a:solidFill>
                <a:latin typeface="楷体_GB2312" pitchFamily="49" charset="-122"/>
                <a:ea typeface="楷体_GB2312" pitchFamily="49" charset="-122"/>
              </a:rPr>
              <a:t>    显然，这样的计算机是无法使用的。</a:t>
            </a:r>
            <a:endParaRPr lang="zh-CN" altLang="en-US" b="0" dirty="0">
              <a:solidFill>
                <a:srgbClr val="1C1C1C"/>
              </a:solidFill>
              <a:latin typeface="楷体_GB2312" pitchFamily="49" charset="-122"/>
              <a:ea typeface="楷体_GB2312" pitchFamily="49" charset="-122"/>
            </a:endParaRPr>
          </a:p>
        </p:txBody>
      </p:sp>
      <p:pic>
        <p:nvPicPr>
          <p:cNvPr id="22534" name="Picture 7" descr="Hacker1"/>
          <p:cNvPicPr>
            <a:picLocks noChangeAspect="1"/>
          </p:cNvPicPr>
          <p:nvPr/>
        </p:nvPicPr>
        <p:blipFill>
          <a:blip r:embed="rId1"/>
          <a:stretch>
            <a:fillRect/>
          </a:stretch>
        </p:blipFill>
        <p:spPr>
          <a:xfrm>
            <a:off x="6156325" y="3716338"/>
            <a:ext cx="2400300" cy="170497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3"/>
          <p:cNvSpPr txBox="1">
            <a:spLocks noGrp="1"/>
          </p:cNvSpPr>
          <p:nvPr>
            <p:ph type="sldNum" sz="quarter" idx="10"/>
          </p:nvPr>
        </p:nvSpPr>
        <p:spPr>
          <a:xfrm>
            <a:off x="8423275" y="6423025"/>
            <a:ext cx="720725"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
        <p:nvSpPr>
          <p:cNvPr id="23555" name="Text Box 2"/>
          <p:cNvSpPr txBox="1"/>
          <p:nvPr/>
        </p:nvSpPr>
        <p:spPr>
          <a:xfrm>
            <a:off x="287338" y="152400"/>
            <a:ext cx="8340725" cy="701675"/>
          </a:xfrm>
          <a:prstGeom prst="rect">
            <a:avLst/>
          </a:prstGeom>
          <a:noFill/>
          <a:ln w="9525">
            <a:noFill/>
          </a:ln>
        </p:spPr>
        <p:txBody>
          <a:bodyPr>
            <a:spAutoFit/>
          </a:bodyPr>
          <a:p>
            <a:pPr algn="r" eaLnBrk="1" hangingPunct="1">
              <a:spcBef>
                <a:spcPct val="50000"/>
              </a:spcBef>
            </a:pPr>
            <a:r>
              <a:rPr lang="zh-CN" altLang="en-US" sz="4000" b="0" dirty="0">
                <a:solidFill>
                  <a:srgbClr val="6600CC"/>
                </a:solidFill>
                <a:latin typeface="华文琥珀" panose="02010800040101010101" pitchFamily="2" charset="-122"/>
                <a:ea typeface="华文琥珀" panose="02010800040101010101" pitchFamily="2" charset="-122"/>
              </a:rPr>
              <a:t>安全是一种平衡</a:t>
            </a:r>
            <a:endParaRPr lang="zh-CN" altLang="en-US" sz="4000" b="0" dirty="0">
              <a:solidFill>
                <a:srgbClr val="6600CC"/>
              </a:solidFill>
              <a:latin typeface="华文琥珀" panose="02010800040101010101" pitchFamily="2" charset="-122"/>
              <a:ea typeface="华文琥珀" panose="02010800040101010101" pitchFamily="2" charset="-122"/>
            </a:endParaRPr>
          </a:p>
        </p:txBody>
      </p:sp>
      <p:pic>
        <p:nvPicPr>
          <p:cNvPr id="23556" name="Picture 3" descr="28"/>
          <p:cNvPicPr>
            <a:picLocks noChangeAspect="1"/>
          </p:cNvPicPr>
          <p:nvPr/>
        </p:nvPicPr>
        <p:blipFill>
          <a:blip r:embed="rId1"/>
          <a:stretch>
            <a:fillRect/>
          </a:stretch>
        </p:blipFill>
        <p:spPr>
          <a:xfrm>
            <a:off x="846138" y="1557338"/>
            <a:ext cx="3184525" cy="4508500"/>
          </a:xfrm>
          <a:prstGeom prst="rect">
            <a:avLst/>
          </a:prstGeom>
          <a:noFill/>
          <a:ln w="3175" cap="flat" cmpd="sng">
            <a:solidFill>
              <a:srgbClr val="000000"/>
            </a:solidFill>
            <a:prstDash val="solid"/>
            <a:miter/>
            <a:headEnd type="none" w="med" len="med"/>
            <a:tailEnd type="none" w="med" len="med"/>
          </a:ln>
        </p:spPr>
      </p:pic>
      <p:pic>
        <p:nvPicPr>
          <p:cNvPr id="23557" name="Picture 4" descr="traffic_lights"/>
          <p:cNvPicPr>
            <a:picLocks noChangeAspect="1"/>
          </p:cNvPicPr>
          <p:nvPr/>
        </p:nvPicPr>
        <p:blipFill>
          <a:blip r:embed="rId2"/>
          <a:stretch>
            <a:fillRect/>
          </a:stretch>
        </p:blipFill>
        <p:spPr>
          <a:xfrm>
            <a:off x="5033963" y="1557338"/>
            <a:ext cx="3160712" cy="450850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3"/>
          <p:cNvSpPr txBox="1">
            <a:spLocks noGrp="1"/>
          </p:cNvSpPr>
          <p:nvPr>
            <p:ph type="sldNum" sz="quarter" idx="10"/>
          </p:nvPr>
        </p:nvSpPr>
        <p:spPr>
          <a:xfrm>
            <a:off x="8423275" y="6423025"/>
            <a:ext cx="720725"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
        <p:nvSpPr>
          <p:cNvPr id="24579" name="Rectangle 2"/>
          <p:cNvSpPr/>
          <p:nvPr/>
        </p:nvSpPr>
        <p:spPr>
          <a:xfrm>
            <a:off x="1041400" y="952500"/>
            <a:ext cx="7366000" cy="4229100"/>
          </a:xfrm>
          <a:prstGeom prst="rect">
            <a:avLst/>
          </a:prstGeom>
          <a:gradFill rotWithShape="1">
            <a:gsLst>
              <a:gs pos="0">
                <a:srgbClr val="761800"/>
              </a:gs>
              <a:gs pos="50000">
                <a:srgbClr val="FF3300"/>
              </a:gs>
              <a:gs pos="100000">
                <a:srgbClr val="761800"/>
              </a:gs>
            </a:gsLst>
            <a:lin ang="2700000" scaled="1"/>
            <a:tileRect/>
          </a:gradFill>
          <a:ln w="9525">
            <a:noFill/>
          </a:ln>
        </p:spPr>
        <p:txBody>
          <a:bodyPr wrap="none" anchor="ctr" anchorCtr="0"/>
          <a:p>
            <a:pPr eaLnBrk="1" hangingPunct="1"/>
            <a:endParaRPr lang="zh-CN" altLang="en-US" dirty="0">
              <a:latin typeface="Arial" panose="020B0604020202020204" pitchFamily="34" charset="0"/>
            </a:endParaRPr>
          </a:p>
        </p:txBody>
      </p:sp>
      <p:sp>
        <p:nvSpPr>
          <p:cNvPr id="24580" name="Text Box 3"/>
          <p:cNvSpPr txBox="1"/>
          <p:nvPr/>
        </p:nvSpPr>
        <p:spPr>
          <a:xfrm>
            <a:off x="287338" y="152400"/>
            <a:ext cx="8340725" cy="701675"/>
          </a:xfrm>
          <a:prstGeom prst="rect">
            <a:avLst/>
          </a:prstGeom>
          <a:noFill/>
          <a:ln w="9525">
            <a:noFill/>
          </a:ln>
        </p:spPr>
        <p:txBody>
          <a:bodyPr>
            <a:spAutoFit/>
          </a:bodyPr>
          <a:p>
            <a:pPr algn="r" eaLnBrk="1" hangingPunct="1">
              <a:spcBef>
                <a:spcPct val="50000"/>
              </a:spcBef>
            </a:pPr>
            <a:r>
              <a:rPr lang="zh-CN" altLang="en-US" sz="4000" b="0" dirty="0">
                <a:solidFill>
                  <a:srgbClr val="6600CC"/>
                </a:solidFill>
                <a:latin typeface="华文琥珀" panose="02010800040101010101" pitchFamily="2" charset="-122"/>
                <a:ea typeface="华文琥珀" panose="02010800040101010101" pitchFamily="2" charset="-122"/>
              </a:rPr>
              <a:t>安全是一种平衡</a:t>
            </a:r>
            <a:endParaRPr lang="zh-CN" altLang="en-US" sz="4000" b="0" dirty="0">
              <a:solidFill>
                <a:srgbClr val="6600CC"/>
              </a:solidFill>
              <a:latin typeface="华文琥珀" panose="02010800040101010101" pitchFamily="2" charset="-122"/>
              <a:ea typeface="华文琥珀" panose="02010800040101010101" pitchFamily="2" charset="-122"/>
            </a:endParaRPr>
          </a:p>
        </p:txBody>
      </p:sp>
      <p:pic>
        <p:nvPicPr>
          <p:cNvPr id="24581" name="Picture 6"/>
          <p:cNvPicPr>
            <a:picLocks noChangeAspect="1"/>
          </p:cNvPicPr>
          <p:nvPr/>
        </p:nvPicPr>
        <p:blipFill>
          <a:blip r:embed="rId1">
            <a:clrChange>
              <a:clrFrom>
                <a:srgbClr val="FFFFFF"/>
              </a:clrFrom>
              <a:clrTo>
                <a:srgbClr val="FFFFFF">
                  <a:alpha val="0"/>
                </a:srgbClr>
              </a:clrTo>
            </a:clrChange>
          </a:blip>
          <a:stretch>
            <a:fillRect/>
          </a:stretch>
        </p:blipFill>
        <p:spPr>
          <a:xfrm>
            <a:off x="3365500" y="1809750"/>
            <a:ext cx="2395538" cy="1728788"/>
          </a:xfrm>
          <a:prstGeom prst="rect">
            <a:avLst/>
          </a:prstGeom>
          <a:noFill/>
          <a:ln w="9525">
            <a:noFill/>
          </a:ln>
        </p:spPr>
      </p:pic>
      <p:sp>
        <p:nvSpPr>
          <p:cNvPr id="24582" name="Arc 7"/>
          <p:cNvSpPr/>
          <p:nvPr/>
        </p:nvSpPr>
        <p:spPr>
          <a:xfrm>
            <a:off x="2085975" y="1428750"/>
            <a:ext cx="4921250" cy="2971800"/>
          </a:xfrm>
          <a:custGeom>
            <a:avLst/>
            <a:gdLst>
              <a:gd name="txL" fmla="*/ 0 w 21651"/>
              <a:gd name="txT" fmla="*/ 0 h 21600"/>
              <a:gd name="txR" fmla="*/ 21651 w 21651"/>
              <a:gd name="txB" fmla="*/ 21600 h 21600"/>
            </a:gdLst>
            <a:ahLst/>
            <a:cxnLst>
              <a:cxn ang="0">
                <a:pos x="2147483646" y="0"/>
              </a:cxn>
              <a:cxn ang="0">
                <a:pos x="0" y="2147483646"/>
              </a:cxn>
              <a:cxn ang="0">
                <a:pos x="0" y="0"/>
              </a:cxn>
            </a:cxnLst>
            <a:rect l="txL" t="txT" r="txR" b="txB"/>
            <a:pathLst>
              <a:path w="21651" h="21600" fill="none">
                <a:moveTo>
                  <a:pt x="21650" y="38"/>
                </a:moveTo>
                <a:cubicBezTo>
                  <a:pt x="21629" y="11953"/>
                  <a:pt x="11965" y="21599"/>
                  <a:pt x="51" y="21600"/>
                </a:cubicBezTo>
                <a:cubicBezTo>
                  <a:pt x="34" y="21600"/>
                  <a:pt x="17" y="21599"/>
                  <a:pt x="0" y="21599"/>
                </a:cubicBezTo>
              </a:path>
              <a:path w="21651" h="21600" stroke="0">
                <a:moveTo>
                  <a:pt x="21650" y="38"/>
                </a:moveTo>
                <a:cubicBezTo>
                  <a:pt x="21629" y="11953"/>
                  <a:pt x="11965" y="21599"/>
                  <a:pt x="51" y="21600"/>
                </a:cubicBezTo>
                <a:cubicBezTo>
                  <a:pt x="34" y="21600"/>
                  <a:pt x="17" y="21599"/>
                  <a:pt x="0" y="21599"/>
                </a:cubicBezTo>
                <a:lnTo>
                  <a:pt x="51" y="0"/>
                </a:lnTo>
                <a:lnTo>
                  <a:pt x="21650" y="38"/>
                </a:lnTo>
                <a:close/>
              </a:path>
            </a:pathLst>
          </a:custGeom>
          <a:noFill/>
          <a:ln w="50800" cap="rnd" cmpd="sng">
            <a:solidFill>
              <a:srgbClr val="298536">
                <a:alpha val="100000"/>
              </a:srgbClr>
            </a:solidFill>
            <a:prstDash val="solid"/>
            <a:round/>
            <a:headEnd type="none" w="sm" len="sm"/>
            <a:tailEnd type="none" w="sm" len="sm"/>
          </a:ln>
        </p:spPr>
        <p:txBody>
          <a:bodyPr/>
          <a:p>
            <a:endParaRPr lang="zh-CN" altLang="en-US"/>
          </a:p>
        </p:txBody>
      </p:sp>
      <p:sp>
        <p:nvSpPr>
          <p:cNvPr id="24583" name="Arc 8"/>
          <p:cNvSpPr/>
          <p:nvPr/>
        </p:nvSpPr>
        <p:spPr>
          <a:xfrm>
            <a:off x="2085975" y="1428750"/>
            <a:ext cx="4905375" cy="2971800"/>
          </a:xfrm>
          <a:custGeom>
            <a:avLst/>
            <a:gdLst>
              <a:gd name="txL" fmla="*/ 0 w 21600"/>
              <a:gd name="txT" fmla="*/ 0 h 21600"/>
              <a:gd name="txR" fmla="*/ 21600 w 21600"/>
              <a:gd name="txB" fmla="*/ 21600 h 21600"/>
            </a:gdLst>
            <a:ahLst/>
            <a:cxnLst>
              <a:cxn ang="0">
                <a:pos x="2147483646" y="2147483646"/>
              </a:cxn>
              <a:cxn ang="0">
                <a:pos x="0" y="0"/>
              </a:cxn>
              <a:cxn ang="0">
                <a:pos x="2147483646" y="0"/>
              </a:cxn>
            </a:cxnLst>
            <a:rect l="txL" t="txT" r="txR" b="txB"/>
            <a:pathLst>
              <a:path w="21600" h="21600" fill="none">
                <a:moveTo>
                  <a:pt x="21600" y="21600"/>
                </a:moveTo>
                <a:cubicBezTo>
                  <a:pt x="9670" y="21600"/>
                  <a:pt x="0" y="11929"/>
                  <a:pt x="0" y="0"/>
                </a:cubicBezTo>
              </a:path>
              <a:path w="21600" h="21600" stroke="0">
                <a:moveTo>
                  <a:pt x="21600" y="21600"/>
                </a:moveTo>
                <a:cubicBezTo>
                  <a:pt x="9670" y="21600"/>
                  <a:pt x="0" y="11929"/>
                  <a:pt x="0" y="0"/>
                </a:cubicBezTo>
                <a:lnTo>
                  <a:pt x="21600" y="0"/>
                </a:lnTo>
                <a:lnTo>
                  <a:pt x="21600" y="21600"/>
                </a:lnTo>
                <a:close/>
              </a:path>
            </a:pathLst>
          </a:custGeom>
          <a:noFill/>
          <a:ln w="50800" cap="rnd" cmpd="sng">
            <a:solidFill>
              <a:srgbClr val="A29E00">
                <a:alpha val="100000"/>
              </a:srgbClr>
            </a:solidFill>
            <a:prstDash val="solid"/>
            <a:round/>
            <a:headEnd type="none" w="sm" len="sm"/>
            <a:tailEnd type="none" w="sm" len="sm"/>
          </a:ln>
        </p:spPr>
        <p:txBody>
          <a:bodyPr/>
          <a:p>
            <a:endParaRPr lang="zh-CN" altLang="en-US"/>
          </a:p>
        </p:txBody>
      </p:sp>
      <p:sp>
        <p:nvSpPr>
          <p:cNvPr id="24584" name="AutoShape 9"/>
          <p:cNvSpPr/>
          <p:nvPr/>
        </p:nvSpPr>
        <p:spPr>
          <a:xfrm>
            <a:off x="6821488" y="2817813"/>
            <a:ext cx="1535112" cy="288925"/>
          </a:xfrm>
          <a:prstGeom prst="borderCallout1">
            <a:avLst>
              <a:gd name="adj1" fmla="val 39560"/>
              <a:gd name="adj2" fmla="val -4963"/>
              <a:gd name="adj3" fmla="val 75273"/>
              <a:gd name="adj4" fmla="val -34023"/>
            </a:avLst>
          </a:prstGeom>
          <a:solidFill>
            <a:srgbClr val="298536"/>
          </a:solidFill>
          <a:ln w="12700" cap="flat" cmpd="sng">
            <a:solidFill>
              <a:schemeClr val="tx1"/>
            </a:solidFill>
            <a:prstDash val="solid"/>
            <a:miter/>
            <a:headEnd type="triangle" w="sm" len="sm"/>
            <a:tailEnd type="none" w="sm" len="sm"/>
          </a:ln>
        </p:spPr>
        <p:txBody>
          <a:bodyPr wrap="none" anchor="ctr" anchorCtr="0"/>
          <a:p>
            <a:pPr algn="ctr"/>
            <a:r>
              <a:rPr lang="zh-CN" altLang="en-US" sz="1400" b="0" i="1" dirty="0">
                <a:solidFill>
                  <a:srgbClr val="FFFF00"/>
                </a:solidFill>
                <a:latin typeface="Impact" panose="020B0806030902050204" pitchFamily="34" charset="0"/>
                <a:ea typeface="华文细黑" panose="02010600040101010101" pitchFamily="2" charset="-122"/>
              </a:rPr>
              <a:t>安全控制的成本</a:t>
            </a:r>
            <a:endParaRPr lang="zh-CN" altLang="en-US" sz="1400" b="0" i="1" dirty="0">
              <a:solidFill>
                <a:srgbClr val="FFFF00"/>
              </a:solidFill>
              <a:latin typeface="Tahoma" panose="020B0604030504040204" pitchFamily="34" charset="0"/>
              <a:ea typeface="华文细黑" panose="02010600040101010101" pitchFamily="2" charset="-122"/>
            </a:endParaRPr>
          </a:p>
        </p:txBody>
      </p:sp>
      <p:sp>
        <p:nvSpPr>
          <p:cNvPr id="24585" name="Line 10"/>
          <p:cNvSpPr/>
          <p:nvPr/>
        </p:nvSpPr>
        <p:spPr>
          <a:xfrm>
            <a:off x="1852613" y="4467225"/>
            <a:ext cx="5761037" cy="7938"/>
          </a:xfrm>
          <a:prstGeom prst="line">
            <a:avLst/>
          </a:prstGeom>
          <a:ln w="50800" cap="flat" cmpd="sng">
            <a:solidFill>
              <a:srgbClr val="1B1050"/>
            </a:solidFill>
            <a:prstDash val="solid"/>
            <a:headEnd type="none" w="sm" len="sm"/>
            <a:tailEnd type="triangle" w="med" len="med"/>
          </a:ln>
          <a:effectLst>
            <a:outerShdw dist="35921" dir="2699999" algn="ctr" rotWithShape="0">
              <a:schemeClr val="folHlink"/>
            </a:outerShdw>
          </a:effectLst>
        </p:spPr>
      </p:sp>
      <p:sp>
        <p:nvSpPr>
          <p:cNvPr id="24586" name="Line 11"/>
          <p:cNvSpPr/>
          <p:nvPr/>
        </p:nvSpPr>
        <p:spPr>
          <a:xfrm>
            <a:off x="1839913" y="1065213"/>
            <a:ext cx="9525" cy="3373437"/>
          </a:xfrm>
          <a:prstGeom prst="line">
            <a:avLst/>
          </a:prstGeom>
          <a:ln w="50800" cap="flat" cmpd="sng">
            <a:solidFill>
              <a:srgbClr val="1B1050"/>
            </a:solidFill>
            <a:prstDash val="solid"/>
            <a:headEnd type="triangle" w="med" len="med"/>
            <a:tailEnd type="none" w="med" len="med"/>
          </a:ln>
          <a:effectLst>
            <a:outerShdw dist="35921" dir="2699999" algn="ctr" rotWithShape="0">
              <a:schemeClr val="folHlink"/>
            </a:outerShdw>
          </a:effectLst>
        </p:spPr>
      </p:sp>
      <p:sp>
        <p:nvSpPr>
          <p:cNvPr id="24587" name="AutoShape 12"/>
          <p:cNvSpPr/>
          <p:nvPr/>
        </p:nvSpPr>
        <p:spPr>
          <a:xfrm>
            <a:off x="2860675" y="1162050"/>
            <a:ext cx="1584325" cy="287338"/>
          </a:xfrm>
          <a:prstGeom prst="borderCallout1">
            <a:avLst>
              <a:gd name="adj1" fmla="val 39778"/>
              <a:gd name="adj2" fmla="val -4810"/>
              <a:gd name="adj3" fmla="val 271824"/>
              <a:gd name="adj4" fmla="val -37477"/>
            </a:avLst>
          </a:prstGeom>
          <a:solidFill>
            <a:srgbClr val="A29E00"/>
          </a:solidFill>
          <a:ln w="12700" cap="flat" cmpd="sng">
            <a:solidFill>
              <a:schemeClr val="tx1"/>
            </a:solidFill>
            <a:prstDash val="solid"/>
            <a:miter/>
            <a:headEnd type="triangle" w="sm" len="sm"/>
            <a:tailEnd type="none" w="sm" len="sm"/>
          </a:ln>
        </p:spPr>
        <p:txBody>
          <a:bodyPr wrap="none" anchor="ctr" anchorCtr="0"/>
          <a:p>
            <a:pPr algn="ctr"/>
            <a:r>
              <a:rPr lang="zh-CN" altLang="en-US" sz="1400" b="0" i="1" dirty="0">
                <a:latin typeface="Impact" panose="020B0806030902050204" pitchFamily="34" charset="0"/>
                <a:ea typeface="华文细黑" panose="02010600040101010101" pitchFamily="2" charset="-122"/>
              </a:rPr>
              <a:t>安全事件的损失</a:t>
            </a:r>
            <a:endParaRPr lang="zh-CN" altLang="en-US" sz="1400" b="0" i="1" dirty="0">
              <a:latin typeface="Tahoma" panose="020B0604030504040204" pitchFamily="34" charset="0"/>
              <a:ea typeface="华文细黑" panose="02010600040101010101" pitchFamily="2" charset="-122"/>
            </a:endParaRPr>
          </a:p>
        </p:txBody>
      </p:sp>
      <p:sp>
        <p:nvSpPr>
          <p:cNvPr id="24588" name="Rectangle 13"/>
          <p:cNvSpPr/>
          <p:nvPr/>
        </p:nvSpPr>
        <p:spPr>
          <a:xfrm>
            <a:off x="5094288" y="3752850"/>
            <a:ext cx="1873250" cy="366713"/>
          </a:xfrm>
          <a:prstGeom prst="rect">
            <a:avLst/>
          </a:prstGeom>
          <a:noFill/>
          <a:ln w="9525">
            <a:noFill/>
          </a:ln>
        </p:spPr>
        <p:txBody>
          <a:bodyPr lIns="92075" tIns="46038" rIns="92075" bIns="46038">
            <a:spAutoFit/>
          </a:bodyPr>
          <a:p>
            <a:r>
              <a:rPr lang="zh-CN" altLang="en-US" sz="1800" i="1" dirty="0">
                <a:solidFill>
                  <a:srgbClr val="FFFF00"/>
                </a:solidFill>
                <a:latin typeface="Impact" panose="020B0806030902050204" pitchFamily="34" charset="0"/>
                <a:ea typeface="华文细黑" panose="02010600040101010101" pitchFamily="2" charset="-122"/>
              </a:rPr>
              <a:t>最小化的总成本</a:t>
            </a:r>
            <a:endParaRPr lang="zh-CN" altLang="en-US" sz="1800" i="1" dirty="0">
              <a:solidFill>
                <a:srgbClr val="FFFF00"/>
              </a:solidFill>
              <a:latin typeface="Arial Narrow" pitchFamily="34" charset="0"/>
              <a:ea typeface="华文细黑" panose="02010600040101010101" pitchFamily="2" charset="-122"/>
            </a:endParaRPr>
          </a:p>
        </p:txBody>
      </p:sp>
      <p:grpSp>
        <p:nvGrpSpPr>
          <p:cNvPr id="24589" name="Group 14"/>
          <p:cNvGrpSpPr/>
          <p:nvPr/>
        </p:nvGrpSpPr>
        <p:grpSpPr>
          <a:xfrm>
            <a:off x="4086225" y="3536950"/>
            <a:ext cx="968375" cy="828675"/>
            <a:chOff x="3098" y="2971"/>
            <a:chExt cx="610" cy="576"/>
          </a:xfrm>
        </p:grpSpPr>
        <p:sp>
          <p:nvSpPr>
            <p:cNvPr id="24597" name="AutoShape 15"/>
            <p:cNvSpPr/>
            <p:nvPr/>
          </p:nvSpPr>
          <p:spPr>
            <a:xfrm rot="1289514">
              <a:off x="3098" y="2971"/>
              <a:ext cx="610" cy="576"/>
            </a:xfrm>
            <a:prstGeom prst="irregularSeal2">
              <a:avLst/>
            </a:prstGeom>
            <a:solidFill>
              <a:schemeClr val="tx2"/>
            </a:solidFill>
            <a:ln w="12700" cap="flat" cmpd="sng">
              <a:solidFill>
                <a:schemeClr val="tx1"/>
              </a:solidFill>
              <a:prstDash val="solid"/>
              <a:miter/>
              <a:headEnd type="none" w="med" len="med"/>
              <a:tailEnd type="none" w="med" len="med"/>
            </a:ln>
            <a:effectLst>
              <a:outerShdw dist="107763" dir="2699999" algn="ctr" rotWithShape="0">
                <a:schemeClr val="bg2"/>
              </a:outerShdw>
            </a:effectLst>
          </p:spPr>
          <p:txBody>
            <a:bodyPr wrap="none" anchor="ctr" anchorCtr="0"/>
            <a:p>
              <a:pPr eaLnBrk="1" hangingPunct="1">
                <a:buNone/>
              </a:pPr>
              <a:endParaRPr lang="zh-CN" altLang="en-US" sz="1800" b="0" i="1" dirty="0">
                <a:solidFill>
                  <a:srgbClr val="FFFF00"/>
                </a:solidFill>
                <a:latin typeface="Arial" panose="020B0604020202020204" pitchFamily="34" charset="0"/>
                <a:ea typeface="华文细黑" panose="02010600040101010101" pitchFamily="2" charset="-122"/>
              </a:endParaRPr>
            </a:p>
          </p:txBody>
        </p:sp>
        <p:sp>
          <p:nvSpPr>
            <p:cNvPr id="24598" name="AutoShape 16"/>
            <p:cNvSpPr/>
            <p:nvPr/>
          </p:nvSpPr>
          <p:spPr>
            <a:xfrm rot="1289514">
              <a:off x="3168" y="3072"/>
              <a:ext cx="446" cy="384"/>
            </a:xfrm>
            <a:prstGeom prst="irregularSeal2">
              <a:avLst/>
            </a:prstGeom>
            <a:solidFill>
              <a:schemeClr val="tx2"/>
            </a:solidFill>
            <a:ln w="12700" cap="flat" cmpd="sng">
              <a:solidFill>
                <a:schemeClr val="accent2"/>
              </a:solidFill>
              <a:prstDash val="solid"/>
              <a:miter/>
              <a:headEnd type="none" w="med" len="med"/>
              <a:tailEnd type="none" w="med" len="med"/>
            </a:ln>
          </p:spPr>
          <p:txBody>
            <a:bodyPr wrap="none" anchor="ctr" anchorCtr="0"/>
            <a:p>
              <a:pPr eaLnBrk="1" hangingPunct="1"/>
              <a:endParaRPr lang="zh-CN" altLang="zh-CN" sz="1800" b="0" i="1" dirty="0">
                <a:solidFill>
                  <a:srgbClr val="FFFF00"/>
                </a:solidFill>
                <a:latin typeface="Arial" panose="020B0604020202020204" pitchFamily="34" charset="0"/>
                <a:ea typeface="华文细黑" panose="02010600040101010101" pitchFamily="2" charset="-122"/>
              </a:endParaRPr>
            </a:p>
          </p:txBody>
        </p:sp>
        <p:sp>
          <p:nvSpPr>
            <p:cNvPr id="24599" name="AutoShape 17"/>
            <p:cNvSpPr/>
            <p:nvPr/>
          </p:nvSpPr>
          <p:spPr>
            <a:xfrm rot="1289514">
              <a:off x="3240" y="3120"/>
              <a:ext cx="322" cy="288"/>
            </a:xfrm>
            <a:prstGeom prst="irregularSeal2">
              <a:avLst/>
            </a:prstGeom>
            <a:solidFill>
              <a:schemeClr val="tx2"/>
            </a:solidFill>
            <a:ln w="12700" cap="flat" cmpd="sng">
              <a:solidFill>
                <a:schemeClr val="tx1"/>
              </a:solidFill>
              <a:prstDash val="solid"/>
              <a:miter/>
              <a:headEnd type="none" w="med" len="med"/>
              <a:tailEnd type="none" w="med" len="med"/>
            </a:ln>
          </p:spPr>
          <p:txBody>
            <a:bodyPr wrap="none" anchor="ctr" anchorCtr="0"/>
            <a:p>
              <a:pPr algn="ctr"/>
              <a:endParaRPr lang="en-US" altLang="en-US" sz="3200" b="0" i="1" dirty="0">
                <a:solidFill>
                  <a:srgbClr val="FFFF00"/>
                </a:solidFill>
                <a:latin typeface="Palatino"/>
                <a:ea typeface="华文细黑" panose="02010600040101010101" pitchFamily="2" charset="-122"/>
              </a:endParaRPr>
            </a:p>
          </p:txBody>
        </p:sp>
        <p:sp>
          <p:nvSpPr>
            <p:cNvPr id="24600" name="AutoShape 18"/>
            <p:cNvSpPr/>
            <p:nvPr/>
          </p:nvSpPr>
          <p:spPr>
            <a:xfrm rot="1289514">
              <a:off x="3272" y="3168"/>
              <a:ext cx="226" cy="192"/>
            </a:xfrm>
            <a:prstGeom prst="irregularSeal2">
              <a:avLst/>
            </a:prstGeom>
            <a:solidFill>
              <a:schemeClr val="tx2"/>
            </a:solidFill>
            <a:ln w="12700" cap="flat" cmpd="sng">
              <a:solidFill>
                <a:schemeClr val="tx1"/>
              </a:solidFill>
              <a:prstDash val="solid"/>
              <a:miter/>
              <a:headEnd type="none" w="med" len="med"/>
              <a:tailEnd type="none" w="med" len="med"/>
            </a:ln>
          </p:spPr>
          <p:txBody>
            <a:bodyPr wrap="none" anchor="ctr" anchorCtr="0"/>
            <a:p>
              <a:pPr algn="ctr"/>
              <a:endParaRPr lang="en-US" altLang="en-US" sz="3200" b="0" i="1" dirty="0">
                <a:solidFill>
                  <a:srgbClr val="FFFF00"/>
                </a:solidFill>
                <a:latin typeface="Palatino"/>
                <a:ea typeface="华文细黑" panose="02010600040101010101" pitchFamily="2" charset="-122"/>
              </a:endParaRPr>
            </a:p>
          </p:txBody>
        </p:sp>
      </p:grpSp>
      <p:sp>
        <p:nvSpPr>
          <p:cNvPr id="24590" name="Text Box 19"/>
          <p:cNvSpPr txBox="1"/>
          <p:nvPr/>
        </p:nvSpPr>
        <p:spPr>
          <a:xfrm>
            <a:off x="1493838" y="4473575"/>
            <a:ext cx="503237" cy="366713"/>
          </a:xfrm>
          <a:prstGeom prst="rect">
            <a:avLst/>
          </a:prstGeom>
          <a:noFill/>
          <a:ln w="9525">
            <a:noFill/>
          </a:ln>
        </p:spPr>
        <p:txBody>
          <a:bodyPr>
            <a:spAutoFit/>
          </a:bodyPr>
          <a:p>
            <a:pPr eaLnBrk="1" hangingPunct="1">
              <a:spcBef>
                <a:spcPct val="50000"/>
              </a:spcBef>
            </a:pPr>
            <a:r>
              <a:rPr lang="zh-CN" altLang="en-US" sz="1800" b="0" i="1" dirty="0">
                <a:solidFill>
                  <a:srgbClr val="FFFF00"/>
                </a:solidFill>
                <a:latin typeface="Arial" panose="020B0604020202020204" pitchFamily="34" charset="0"/>
                <a:ea typeface="华文细黑" panose="02010600040101010101" pitchFamily="2" charset="-122"/>
              </a:rPr>
              <a:t>低</a:t>
            </a:r>
            <a:endParaRPr lang="zh-CN" altLang="en-US" sz="1800" b="0" i="1" dirty="0">
              <a:solidFill>
                <a:srgbClr val="FFFF00"/>
              </a:solidFill>
              <a:latin typeface="Arial" panose="020B0604020202020204" pitchFamily="34" charset="0"/>
              <a:ea typeface="华文细黑" panose="02010600040101010101" pitchFamily="2" charset="-122"/>
            </a:endParaRPr>
          </a:p>
        </p:txBody>
      </p:sp>
      <p:sp>
        <p:nvSpPr>
          <p:cNvPr id="24591" name="Text Box 20"/>
          <p:cNvSpPr txBox="1"/>
          <p:nvPr/>
        </p:nvSpPr>
        <p:spPr>
          <a:xfrm>
            <a:off x="7108825" y="4475163"/>
            <a:ext cx="503238" cy="366712"/>
          </a:xfrm>
          <a:prstGeom prst="rect">
            <a:avLst/>
          </a:prstGeom>
          <a:noFill/>
          <a:ln w="9525">
            <a:noFill/>
          </a:ln>
        </p:spPr>
        <p:txBody>
          <a:bodyPr>
            <a:spAutoFit/>
          </a:bodyPr>
          <a:p>
            <a:pPr eaLnBrk="1" hangingPunct="1">
              <a:spcBef>
                <a:spcPct val="50000"/>
              </a:spcBef>
            </a:pPr>
            <a:r>
              <a:rPr lang="zh-CN" altLang="en-US" sz="1800" b="0" i="1" dirty="0">
                <a:solidFill>
                  <a:srgbClr val="FFFF00"/>
                </a:solidFill>
                <a:latin typeface="Arial" panose="020B0604020202020204" pitchFamily="34" charset="0"/>
                <a:ea typeface="华文细黑" panose="02010600040101010101" pitchFamily="2" charset="-122"/>
              </a:rPr>
              <a:t>高</a:t>
            </a:r>
            <a:endParaRPr lang="zh-CN" altLang="en-US" sz="1800" b="0" i="1" dirty="0">
              <a:solidFill>
                <a:srgbClr val="FFFF00"/>
              </a:solidFill>
              <a:latin typeface="Arial" panose="020B0604020202020204" pitchFamily="34" charset="0"/>
              <a:ea typeface="华文细黑" panose="02010600040101010101" pitchFamily="2" charset="-122"/>
            </a:endParaRPr>
          </a:p>
        </p:txBody>
      </p:sp>
      <p:sp>
        <p:nvSpPr>
          <p:cNvPr id="24592" name="Text Box 21"/>
          <p:cNvSpPr txBox="1"/>
          <p:nvPr/>
        </p:nvSpPr>
        <p:spPr>
          <a:xfrm>
            <a:off x="1420813" y="1233488"/>
            <a:ext cx="503237" cy="366712"/>
          </a:xfrm>
          <a:prstGeom prst="rect">
            <a:avLst/>
          </a:prstGeom>
          <a:noFill/>
          <a:ln w="9525">
            <a:noFill/>
          </a:ln>
        </p:spPr>
        <p:txBody>
          <a:bodyPr>
            <a:spAutoFit/>
          </a:bodyPr>
          <a:p>
            <a:pPr eaLnBrk="1" hangingPunct="1">
              <a:spcBef>
                <a:spcPct val="50000"/>
              </a:spcBef>
            </a:pPr>
            <a:r>
              <a:rPr lang="zh-CN" altLang="en-US" sz="1800" b="0" i="1" dirty="0">
                <a:solidFill>
                  <a:srgbClr val="FFFF00"/>
                </a:solidFill>
                <a:latin typeface="Arial" panose="020B0604020202020204" pitchFamily="34" charset="0"/>
                <a:ea typeface="华文细黑" panose="02010600040101010101" pitchFamily="2" charset="-122"/>
              </a:rPr>
              <a:t>高</a:t>
            </a:r>
            <a:endParaRPr lang="zh-CN" altLang="en-US" sz="1800" b="0" i="1" dirty="0">
              <a:solidFill>
                <a:srgbClr val="FFFF00"/>
              </a:solidFill>
              <a:latin typeface="Arial" panose="020B0604020202020204" pitchFamily="34" charset="0"/>
              <a:ea typeface="华文细黑" panose="02010600040101010101" pitchFamily="2" charset="-122"/>
            </a:endParaRPr>
          </a:p>
        </p:txBody>
      </p:sp>
      <p:sp>
        <p:nvSpPr>
          <p:cNvPr id="24593" name="Text Box 22"/>
          <p:cNvSpPr txBox="1"/>
          <p:nvPr/>
        </p:nvSpPr>
        <p:spPr>
          <a:xfrm>
            <a:off x="1420813" y="2386013"/>
            <a:ext cx="458787" cy="1584325"/>
          </a:xfrm>
          <a:prstGeom prst="rect">
            <a:avLst/>
          </a:prstGeom>
          <a:noFill/>
          <a:ln w="9525">
            <a:noFill/>
          </a:ln>
        </p:spPr>
        <p:txBody>
          <a:bodyPr vert="eaVert">
            <a:spAutoFit/>
          </a:bodyPr>
          <a:p>
            <a:pPr eaLnBrk="1" hangingPunct="1">
              <a:spcBef>
                <a:spcPct val="50000"/>
              </a:spcBef>
            </a:pPr>
            <a:r>
              <a:rPr lang="zh-CN" altLang="en-US" sz="1800" b="0" i="1" dirty="0">
                <a:solidFill>
                  <a:srgbClr val="FFFF00"/>
                </a:solidFill>
                <a:latin typeface="楷体_GB2312" pitchFamily="49" charset="-122"/>
                <a:ea typeface="楷体_GB2312" pitchFamily="49" charset="-122"/>
              </a:rPr>
              <a:t>安全成本</a:t>
            </a:r>
            <a:r>
              <a:rPr lang="en-US" altLang="zh-CN" sz="1800" b="0" i="1" dirty="0">
                <a:solidFill>
                  <a:srgbClr val="FFFF00"/>
                </a:solidFill>
                <a:latin typeface="楷体_GB2312" pitchFamily="49" charset="-122"/>
                <a:ea typeface="楷体_GB2312" pitchFamily="49" charset="-122"/>
              </a:rPr>
              <a:t>/</a:t>
            </a:r>
            <a:r>
              <a:rPr lang="zh-CN" altLang="en-US" sz="1800" b="0" i="1" dirty="0">
                <a:solidFill>
                  <a:srgbClr val="FFFF00"/>
                </a:solidFill>
                <a:latin typeface="楷体_GB2312" pitchFamily="49" charset="-122"/>
                <a:ea typeface="楷体_GB2312" pitchFamily="49" charset="-122"/>
              </a:rPr>
              <a:t>损失</a:t>
            </a:r>
            <a:endParaRPr lang="zh-CN" altLang="en-US" sz="1800" b="0" i="1" dirty="0">
              <a:solidFill>
                <a:srgbClr val="FFFF00"/>
              </a:solidFill>
              <a:latin typeface="楷体_GB2312" pitchFamily="49" charset="-122"/>
              <a:ea typeface="楷体_GB2312" pitchFamily="49" charset="-122"/>
            </a:endParaRPr>
          </a:p>
        </p:txBody>
      </p:sp>
      <p:sp>
        <p:nvSpPr>
          <p:cNvPr id="24594" name="Text Box 23"/>
          <p:cNvSpPr txBox="1"/>
          <p:nvPr/>
        </p:nvSpPr>
        <p:spPr>
          <a:xfrm>
            <a:off x="4157663" y="4545013"/>
            <a:ext cx="2376487" cy="366712"/>
          </a:xfrm>
          <a:prstGeom prst="rect">
            <a:avLst/>
          </a:prstGeom>
          <a:noFill/>
          <a:ln w="9525">
            <a:noFill/>
          </a:ln>
        </p:spPr>
        <p:txBody>
          <a:bodyPr>
            <a:spAutoFit/>
          </a:bodyPr>
          <a:p>
            <a:pPr eaLnBrk="1" hangingPunct="1">
              <a:spcBef>
                <a:spcPct val="50000"/>
              </a:spcBef>
            </a:pPr>
            <a:r>
              <a:rPr lang="zh-CN" altLang="en-US" sz="1800" b="0" i="1" dirty="0">
                <a:solidFill>
                  <a:srgbClr val="FFFF00"/>
                </a:solidFill>
                <a:latin typeface="Arial" panose="020B0604020202020204" pitchFamily="34" charset="0"/>
                <a:ea typeface="楷体_GB2312" pitchFamily="49" charset="-122"/>
              </a:rPr>
              <a:t>所提供的安全水平</a:t>
            </a:r>
            <a:endParaRPr lang="zh-CN" altLang="en-US" sz="1800" b="0" i="1" dirty="0">
              <a:solidFill>
                <a:srgbClr val="FFFF00"/>
              </a:solidFill>
              <a:latin typeface="Arial" panose="020B0604020202020204" pitchFamily="34" charset="0"/>
              <a:ea typeface="楷体_GB2312" pitchFamily="49" charset="-122"/>
            </a:endParaRPr>
          </a:p>
        </p:txBody>
      </p:sp>
      <p:sp>
        <p:nvSpPr>
          <p:cNvPr id="24595" name="Oval 24"/>
          <p:cNvSpPr/>
          <p:nvPr/>
        </p:nvSpPr>
        <p:spPr>
          <a:xfrm>
            <a:off x="1781175" y="4402138"/>
            <a:ext cx="142875" cy="144462"/>
          </a:xfrm>
          <a:prstGeom prst="ellipse">
            <a:avLst/>
          </a:prstGeom>
          <a:solidFill>
            <a:srgbClr val="1B1050"/>
          </a:solidFill>
          <a:ln w="9525" cap="flat" cmpd="sng">
            <a:solidFill>
              <a:schemeClr val="tx1"/>
            </a:solidFill>
            <a:prstDash val="solid"/>
            <a:headEnd type="none" w="med" len="med"/>
            <a:tailEnd type="none" w="med" len="med"/>
          </a:ln>
        </p:spPr>
        <p:txBody>
          <a:bodyPr wrap="none" anchor="ctr" anchorCtr="0"/>
          <a:p>
            <a:pPr eaLnBrk="1" hangingPunct="1"/>
            <a:endParaRPr lang="zh-CN" altLang="zh-CN" sz="1800" b="0" i="1" dirty="0">
              <a:solidFill>
                <a:srgbClr val="FFFF00"/>
              </a:solidFill>
              <a:latin typeface="Arial" panose="020B0604020202020204" pitchFamily="34" charset="0"/>
              <a:ea typeface="华文细黑" panose="02010600040101010101" pitchFamily="2" charset="-122"/>
            </a:endParaRPr>
          </a:p>
        </p:txBody>
      </p:sp>
      <p:sp>
        <p:nvSpPr>
          <p:cNvPr id="24596" name="标题 1"/>
          <p:cNvSpPr/>
          <p:nvPr/>
        </p:nvSpPr>
        <p:spPr>
          <a:xfrm>
            <a:off x="1462088" y="5651500"/>
            <a:ext cx="6451600" cy="566738"/>
          </a:xfrm>
          <a:prstGeom prst="rect">
            <a:avLst/>
          </a:prstGeom>
          <a:noFill/>
          <a:ln w="9525">
            <a:noFill/>
          </a:ln>
        </p:spPr>
        <p:txBody>
          <a:bodyPr anchor="b" anchorCtr="0"/>
          <a:p>
            <a:pPr algn="ctr" eaLnBrk="1" hangingPunct="1"/>
            <a:r>
              <a:rPr lang="zh-CN" altLang="en-US" sz="4000" dirty="0">
                <a:solidFill>
                  <a:schemeClr val="tx2"/>
                </a:solidFill>
                <a:latin typeface="Arial" panose="020B0604020202020204" pitchFamily="34" charset="0"/>
              </a:rPr>
              <a:t>关键是实现成本利益的平衡</a:t>
            </a:r>
            <a:endParaRPr lang="zh-CN" altLang="en-US" sz="4000" dirty="0">
              <a:solidFill>
                <a:schemeClr val="tx2"/>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灯片编号占位符 3"/>
          <p:cNvSpPr txBox="1">
            <a:spLocks noGrp="1"/>
          </p:cNvSpPr>
          <p:nvPr>
            <p:ph type="sldNum" sz="quarter" idx="10"/>
          </p:nvPr>
        </p:nvSpPr>
        <p:spPr>
          <a:xfrm>
            <a:off x="8423275" y="6423025"/>
            <a:ext cx="720725"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
        <p:nvSpPr>
          <p:cNvPr id="5123" name="Line 12"/>
          <p:cNvSpPr/>
          <p:nvPr/>
        </p:nvSpPr>
        <p:spPr>
          <a:xfrm flipV="1">
            <a:off x="2590800" y="3441700"/>
            <a:ext cx="4541838" cy="49213"/>
          </a:xfrm>
          <a:prstGeom prst="line">
            <a:avLst/>
          </a:prstGeom>
          <a:ln w="25400" cap="flat" cmpd="sng">
            <a:solidFill>
              <a:schemeClr val="tx1"/>
            </a:solidFill>
            <a:prstDash val="sysDot"/>
            <a:headEnd type="none" w="med" len="med"/>
            <a:tailEnd type="oval" w="med" len="med"/>
          </a:ln>
        </p:spPr>
      </p:sp>
      <p:sp>
        <p:nvSpPr>
          <p:cNvPr id="5124" name="Line 13"/>
          <p:cNvSpPr/>
          <p:nvPr/>
        </p:nvSpPr>
        <p:spPr>
          <a:xfrm flipV="1">
            <a:off x="2614613" y="5313363"/>
            <a:ext cx="4518025" cy="12700"/>
          </a:xfrm>
          <a:prstGeom prst="line">
            <a:avLst/>
          </a:prstGeom>
          <a:ln w="25400" cap="flat" cmpd="sng">
            <a:solidFill>
              <a:schemeClr val="tx1"/>
            </a:solidFill>
            <a:prstDash val="sysDot"/>
            <a:headEnd type="none" w="med" len="med"/>
            <a:tailEnd type="oval" w="med" len="med"/>
          </a:ln>
        </p:spPr>
      </p:sp>
      <p:sp>
        <p:nvSpPr>
          <p:cNvPr id="5125" name="Line 14"/>
          <p:cNvSpPr/>
          <p:nvPr/>
        </p:nvSpPr>
        <p:spPr>
          <a:xfrm flipV="1">
            <a:off x="2614613" y="2576513"/>
            <a:ext cx="4446587" cy="28575"/>
          </a:xfrm>
          <a:prstGeom prst="line">
            <a:avLst/>
          </a:prstGeom>
          <a:ln w="25400" cap="flat" cmpd="sng">
            <a:solidFill>
              <a:schemeClr val="tx1"/>
            </a:solidFill>
            <a:prstDash val="sysDot"/>
            <a:headEnd type="none" w="med" len="med"/>
            <a:tailEnd type="oval" w="med" len="med"/>
          </a:ln>
        </p:spPr>
      </p:sp>
      <p:sp>
        <p:nvSpPr>
          <p:cNvPr id="5126" name="Line 15"/>
          <p:cNvSpPr/>
          <p:nvPr/>
        </p:nvSpPr>
        <p:spPr>
          <a:xfrm flipV="1">
            <a:off x="2614613" y="4376738"/>
            <a:ext cx="4518025" cy="34925"/>
          </a:xfrm>
          <a:prstGeom prst="line">
            <a:avLst/>
          </a:prstGeom>
          <a:ln w="25400" cap="flat" cmpd="sng">
            <a:solidFill>
              <a:schemeClr val="tx1"/>
            </a:solidFill>
            <a:prstDash val="sysDot"/>
            <a:headEnd type="none" w="med" len="med"/>
            <a:tailEnd type="oval" w="med" len="med"/>
          </a:ln>
        </p:spPr>
      </p:sp>
      <p:grpSp>
        <p:nvGrpSpPr>
          <p:cNvPr id="5127" name="Group 16"/>
          <p:cNvGrpSpPr/>
          <p:nvPr/>
        </p:nvGrpSpPr>
        <p:grpSpPr>
          <a:xfrm>
            <a:off x="2305050" y="2082800"/>
            <a:ext cx="609600" cy="554038"/>
            <a:chOff x="1248" y="1339"/>
            <a:chExt cx="428" cy="389"/>
          </a:xfrm>
        </p:grpSpPr>
        <p:grpSp>
          <p:nvGrpSpPr>
            <p:cNvPr id="5172" name="Group 17"/>
            <p:cNvGrpSpPr/>
            <p:nvPr/>
          </p:nvGrpSpPr>
          <p:grpSpPr>
            <a:xfrm>
              <a:off x="1248" y="1339"/>
              <a:ext cx="428" cy="389"/>
              <a:chOff x="624" y="1536"/>
              <a:chExt cx="1251" cy="1256"/>
            </a:xfrm>
          </p:grpSpPr>
          <p:sp>
            <p:nvSpPr>
              <p:cNvPr id="68626" name="Oval 18"/>
              <p:cNvSpPr>
                <a:spLocks noChangeArrowheads="1"/>
              </p:cNvSpPr>
              <p:nvPr/>
            </p:nvSpPr>
            <p:spPr bwMode="gray">
              <a:xfrm>
                <a:off x="624" y="1536"/>
                <a:ext cx="1251" cy="125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627" name="Oval 19"/>
              <p:cNvSpPr>
                <a:spLocks noChangeArrowheads="1"/>
              </p:cNvSpPr>
              <p:nvPr/>
            </p:nvSpPr>
            <p:spPr bwMode="gray">
              <a:xfrm>
                <a:off x="624" y="1536"/>
                <a:ext cx="1251" cy="1256"/>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628" name="Oval 20"/>
              <p:cNvSpPr>
                <a:spLocks noChangeArrowheads="1"/>
              </p:cNvSpPr>
              <p:nvPr/>
            </p:nvSpPr>
            <p:spPr bwMode="gray">
              <a:xfrm>
                <a:off x="705" y="1619"/>
                <a:ext cx="1088" cy="109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629" name="Oval 21"/>
              <p:cNvSpPr>
                <a:spLocks noChangeArrowheads="1"/>
              </p:cNvSpPr>
              <p:nvPr/>
            </p:nvSpPr>
            <p:spPr bwMode="gray">
              <a:xfrm>
                <a:off x="705" y="1619"/>
                <a:ext cx="1088" cy="1094"/>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78" name="Oval 22"/>
              <p:cNvSpPr/>
              <p:nvPr/>
            </p:nvSpPr>
            <p:spPr>
              <a:xfrm>
                <a:off x="760" y="1673"/>
                <a:ext cx="979" cy="983"/>
              </a:xfrm>
              <a:prstGeom prst="ellipse">
                <a:avLst/>
              </a:prstGeom>
              <a:solidFill>
                <a:srgbClr val="333333"/>
              </a:solidFill>
              <a:ln w="38100">
                <a:noFill/>
              </a:ln>
            </p:spPr>
            <p:txBody>
              <a:bodyPr anchor="ctr" anchorCtr="0">
                <a:spAutoFit/>
              </a:bodyPr>
              <a:p>
                <a:pPr eaLnBrk="1" hangingPunct="1"/>
                <a:endParaRPr lang="zh-CN" altLang="en-US" dirty="0">
                  <a:latin typeface="Arial" panose="020B0604020202020204" pitchFamily="34" charset="0"/>
                </a:endParaRPr>
              </a:p>
            </p:txBody>
          </p:sp>
          <p:grpSp>
            <p:nvGrpSpPr>
              <p:cNvPr id="5179" name="Group 23"/>
              <p:cNvGrpSpPr/>
              <p:nvPr/>
            </p:nvGrpSpPr>
            <p:grpSpPr>
              <a:xfrm>
                <a:off x="776" y="1687"/>
                <a:ext cx="947" cy="952"/>
                <a:chOff x="4166" y="1706"/>
                <a:chExt cx="1252" cy="1252"/>
              </a:xfrm>
            </p:grpSpPr>
            <p:sp>
              <p:nvSpPr>
                <p:cNvPr id="5180" name="Oval 24"/>
                <p:cNvSpPr/>
                <p:nvPr/>
              </p:nvSpPr>
              <p:spPr>
                <a:xfrm>
                  <a:off x="4166" y="1706"/>
                  <a:ext cx="1252" cy="1252"/>
                </a:xfrm>
                <a:prstGeom prst="ellipse">
                  <a:avLst/>
                </a:prstGeom>
                <a:gradFill rotWithShape="1">
                  <a:gsLst>
                    <a:gs pos="0">
                      <a:srgbClr val="636869"/>
                    </a:gs>
                    <a:gs pos="100000">
                      <a:srgbClr val="D6E1E2"/>
                    </a:gs>
                  </a:gsLst>
                  <a:lin ang="5400000" scaled="1"/>
                  <a:tileRect/>
                </a:gradFill>
                <a:ln w="9525">
                  <a:noFill/>
                </a:ln>
              </p:spPr>
              <p:txBody>
                <a:bodyPr vert="eaVert" wrap="none" anchor="ctr" anchorCtr="0"/>
                <a:p>
                  <a:pPr eaLnBrk="1" hangingPunct="1"/>
                  <a:endParaRPr lang="zh-CN" altLang="en-US" dirty="0">
                    <a:latin typeface="Arial" panose="020B0604020202020204" pitchFamily="34" charset="0"/>
                  </a:endParaRPr>
                </a:p>
              </p:txBody>
            </p:sp>
            <p:sp>
              <p:nvSpPr>
                <p:cNvPr id="5181" name="Oval 25"/>
                <p:cNvSpPr/>
                <p:nvPr/>
              </p:nvSpPr>
              <p:spPr>
                <a:xfrm>
                  <a:off x="4182" y="1713"/>
                  <a:ext cx="1222" cy="1221"/>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nchorCtr="0"/>
                <a:p>
                  <a:pPr eaLnBrk="1" hangingPunct="1"/>
                  <a:endParaRPr lang="zh-CN" altLang="en-US" dirty="0">
                    <a:latin typeface="Arial" panose="020B0604020202020204" pitchFamily="34" charset="0"/>
                  </a:endParaRPr>
                </a:p>
              </p:txBody>
            </p:sp>
            <p:sp>
              <p:nvSpPr>
                <p:cNvPr id="5182" name="Oval 26"/>
                <p:cNvSpPr/>
                <p:nvPr/>
              </p:nvSpPr>
              <p:spPr>
                <a:xfrm>
                  <a:off x="4195" y="1725"/>
                  <a:ext cx="1162" cy="1141"/>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nchorCtr="0"/>
                <a:p>
                  <a:pPr eaLnBrk="1" hangingPunct="1"/>
                  <a:endParaRPr lang="zh-CN" altLang="en-US" dirty="0">
                    <a:latin typeface="Arial" panose="020B0604020202020204" pitchFamily="34" charset="0"/>
                  </a:endParaRPr>
                </a:p>
              </p:txBody>
            </p:sp>
            <p:sp>
              <p:nvSpPr>
                <p:cNvPr id="5183" name="Oval 27"/>
                <p:cNvSpPr/>
                <p:nvPr/>
              </p:nvSpPr>
              <p:spPr>
                <a:xfrm>
                  <a:off x="4263" y="1757"/>
                  <a:ext cx="1033" cy="926"/>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nchorCtr="0"/>
                <a:p>
                  <a:pPr eaLnBrk="1" hangingPunct="1"/>
                  <a:endParaRPr lang="zh-CN" altLang="en-US" dirty="0">
                    <a:latin typeface="Arial" panose="020B0604020202020204" pitchFamily="34" charset="0"/>
                  </a:endParaRPr>
                </a:p>
              </p:txBody>
            </p:sp>
          </p:grpSp>
        </p:grpSp>
        <p:sp>
          <p:nvSpPr>
            <p:cNvPr id="5173" name="Text Box 28"/>
            <p:cNvSpPr txBox="1"/>
            <p:nvPr/>
          </p:nvSpPr>
          <p:spPr>
            <a:xfrm>
              <a:off x="1344" y="1393"/>
              <a:ext cx="239" cy="321"/>
            </a:xfrm>
            <a:prstGeom prst="rect">
              <a:avLst/>
            </a:prstGeom>
            <a:noFill/>
            <a:ln w="9525">
              <a:noFill/>
            </a:ln>
          </p:spPr>
          <p:txBody>
            <a:bodyPr>
              <a:spAutoFit/>
            </a:bodyPr>
            <a:p>
              <a:pPr algn="ctr" eaLnBrk="1" hangingPunct="1">
                <a:spcBef>
                  <a:spcPct val="50000"/>
                </a:spcBef>
              </a:pPr>
              <a:r>
                <a:rPr lang="en-US" altLang="zh-CN" sz="2400" dirty="0">
                  <a:latin typeface="Arial" panose="020B0604020202020204" pitchFamily="34" charset="0"/>
                </a:rPr>
                <a:t>1</a:t>
              </a:r>
              <a:endParaRPr lang="en-US" altLang="zh-CN" sz="2400" dirty="0">
                <a:latin typeface="Arial" panose="020B0604020202020204" pitchFamily="34" charset="0"/>
              </a:endParaRPr>
            </a:p>
          </p:txBody>
        </p:sp>
      </p:grpSp>
      <p:grpSp>
        <p:nvGrpSpPr>
          <p:cNvPr id="5128" name="Group 29"/>
          <p:cNvGrpSpPr/>
          <p:nvPr/>
        </p:nvGrpSpPr>
        <p:grpSpPr>
          <a:xfrm>
            <a:off x="2298700" y="2884488"/>
            <a:ext cx="612775" cy="619125"/>
            <a:chOff x="1244" y="1839"/>
            <a:chExt cx="430" cy="435"/>
          </a:xfrm>
        </p:grpSpPr>
        <p:grpSp>
          <p:nvGrpSpPr>
            <p:cNvPr id="5160" name="Group 30"/>
            <p:cNvGrpSpPr/>
            <p:nvPr/>
          </p:nvGrpSpPr>
          <p:grpSpPr>
            <a:xfrm>
              <a:off x="1244" y="1839"/>
              <a:ext cx="430" cy="435"/>
              <a:chOff x="1248" y="1488"/>
              <a:chExt cx="821" cy="829"/>
            </a:xfrm>
          </p:grpSpPr>
          <p:sp>
            <p:nvSpPr>
              <p:cNvPr id="68639" name="Oval 31"/>
              <p:cNvSpPr>
                <a:spLocks noChangeArrowheads="1"/>
              </p:cNvSpPr>
              <p:nvPr/>
            </p:nvSpPr>
            <p:spPr bwMode="gray">
              <a:xfrm>
                <a:off x="1248" y="1488"/>
                <a:ext cx="821" cy="829"/>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640" name="Oval 32"/>
              <p:cNvSpPr>
                <a:spLocks noChangeArrowheads="1"/>
              </p:cNvSpPr>
              <p:nvPr/>
            </p:nvSpPr>
            <p:spPr bwMode="gray">
              <a:xfrm>
                <a:off x="1248" y="1488"/>
                <a:ext cx="821" cy="829"/>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641" name="Oval 33"/>
              <p:cNvSpPr>
                <a:spLocks noChangeArrowheads="1"/>
              </p:cNvSpPr>
              <p:nvPr/>
            </p:nvSpPr>
            <p:spPr bwMode="gray">
              <a:xfrm>
                <a:off x="1301" y="1541"/>
                <a:ext cx="715" cy="723"/>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642" name="Oval 34"/>
              <p:cNvSpPr>
                <a:spLocks noChangeArrowheads="1"/>
              </p:cNvSpPr>
              <p:nvPr/>
            </p:nvSpPr>
            <p:spPr bwMode="gray">
              <a:xfrm>
                <a:off x="1303" y="1541"/>
                <a:ext cx="715" cy="723"/>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66" name="Oval 35"/>
              <p:cNvSpPr/>
              <p:nvPr/>
            </p:nvSpPr>
            <p:spPr>
              <a:xfrm>
                <a:off x="1337" y="1578"/>
                <a:ext cx="643" cy="649"/>
              </a:xfrm>
              <a:prstGeom prst="ellipse">
                <a:avLst/>
              </a:prstGeom>
              <a:solidFill>
                <a:srgbClr val="333333"/>
              </a:solidFill>
              <a:ln w="38100">
                <a:noFill/>
              </a:ln>
            </p:spPr>
            <p:txBody>
              <a:bodyPr anchor="ctr" anchorCtr="0">
                <a:spAutoFit/>
              </a:bodyPr>
              <a:p>
                <a:pPr eaLnBrk="1" hangingPunct="1"/>
                <a:endParaRPr lang="zh-CN" altLang="en-US" dirty="0">
                  <a:latin typeface="Arial" panose="020B0604020202020204" pitchFamily="34" charset="0"/>
                </a:endParaRPr>
              </a:p>
            </p:txBody>
          </p:sp>
          <p:grpSp>
            <p:nvGrpSpPr>
              <p:cNvPr id="5167" name="Group 36"/>
              <p:cNvGrpSpPr/>
              <p:nvPr/>
            </p:nvGrpSpPr>
            <p:grpSpPr>
              <a:xfrm>
                <a:off x="1348" y="1588"/>
                <a:ext cx="621" cy="628"/>
                <a:chOff x="4166" y="1706"/>
                <a:chExt cx="1252" cy="1252"/>
              </a:xfrm>
            </p:grpSpPr>
            <p:sp>
              <p:nvSpPr>
                <p:cNvPr id="5168" name="Oval 37"/>
                <p:cNvSpPr/>
                <p:nvPr/>
              </p:nvSpPr>
              <p:spPr>
                <a:xfrm>
                  <a:off x="4166" y="1706"/>
                  <a:ext cx="1252" cy="1252"/>
                </a:xfrm>
                <a:prstGeom prst="ellipse">
                  <a:avLst/>
                </a:prstGeom>
                <a:gradFill rotWithShape="1">
                  <a:gsLst>
                    <a:gs pos="0">
                      <a:srgbClr val="636869"/>
                    </a:gs>
                    <a:gs pos="100000">
                      <a:srgbClr val="D6E1E2"/>
                    </a:gs>
                  </a:gsLst>
                  <a:lin ang="5400000" scaled="1"/>
                  <a:tileRect/>
                </a:gradFill>
                <a:ln w="9525">
                  <a:noFill/>
                </a:ln>
              </p:spPr>
              <p:txBody>
                <a:bodyPr vert="eaVert" wrap="none" anchor="ctr" anchorCtr="0"/>
                <a:p>
                  <a:pPr eaLnBrk="1" hangingPunct="1"/>
                  <a:endParaRPr lang="zh-CN" altLang="en-US" dirty="0">
                    <a:latin typeface="Arial" panose="020B0604020202020204" pitchFamily="34" charset="0"/>
                  </a:endParaRPr>
                </a:p>
              </p:txBody>
            </p:sp>
            <p:sp>
              <p:nvSpPr>
                <p:cNvPr id="5169" name="Oval 38"/>
                <p:cNvSpPr/>
                <p:nvPr/>
              </p:nvSpPr>
              <p:spPr>
                <a:xfrm>
                  <a:off x="4182" y="1713"/>
                  <a:ext cx="1222" cy="1221"/>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nchorCtr="0"/>
                <a:p>
                  <a:pPr eaLnBrk="1" hangingPunct="1"/>
                  <a:endParaRPr lang="zh-CN" altLang="en-US" dirty="0">
                    <a:latin typeface="Arial" panose="020B0604020202020204" pitchFamily="34" charset="0"/>
                  </a:endParaRPr>
                </a:p>
              </p:txBody>
            </p:sp>
            <p:sp>
              <p:nvSpPr>
                <p:cNvPr id="5170" name="Oval 39"/>
                <p:cNvSpPr/>
                <p:nvPr/>
              </p:nvSpPr>
              <p:spPr>
                <a:xfrm>
                  <a:off x="4195" y="1725"/>
                  <a:ext cx="1162" cy="1141"/>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nchorCtr="0"/>
                <a:p>
                  <a:pPr eaLnBrk="1" hangingPunct="1"/>
                  <a:endParaRPr lang="zh-CN" altLang="en-US" dirty="0">
                    <a:latin typeface="Arial" panose="020B0604020202020204" pitchFamily="34" charset="0"/>
                  </a:endParaRPr>
                </a:p>
              </p:txBody>
            </p:sp>
            <p:sp>
              <p:nvSpPr>
                <p:cNvPr id="5171" name="Oval 40"/>
                <p:cNvSpPr/>
                <p:nvPr/>
              </p:nvSpPr>
              <p:spPr>
                <a:xfrm>
                  <a:off x="4263" y="1757"/>
                  <a:ext cx="1033" cy="926"/>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nchorCtr="0"/>
                <a:p>
                  <a:pPr eaLnBrk="1" hangingPunct="1"/>
                  <a:endParaRPr lang="zh-CN" altLang="en-US" dirty="0">
                    <a:latin typeface="Arial" panose="020B0604020202020204" pitchFamily="34" charset="0"/>
                  </a:endParaRPr>
                </a:p>
              </p:txBody>
            </p:sp>
          </p:grpSp>
        </p:grpSp>
        <p:sp>
          <p:nvSpPr>
            <p:cNvPr id="5161" name="Text Box 41"/>
            <p:cNvSpPr txBox="1"/>
            <p:nvPr/>
          </p:nvSpPr>
          <p:spPr>
            <a:xfrm>
              <a:off x="1344" y="1904"/>
              <a:ext cx="240" cy="321"/>
            </a:xfrm>
            <a:prstGeom prst="rect">
              <a:avLst/>
            </a:prstGeom>
            <a:noFill/>
            <a:ln w="9525">
              <a:noFill/>
            </a:ln>
          </p:spPr>
          <p:txBody>
            <a:bodyPr>
              <a:spAutoFit/>
            </a:bodyPr>
            <a:p>
              <a:pPr algn="ctr" eaLnBrk="1" hangingPunct="1">
                <a:spcBef>
                  <a:spcPct val="50000"/>
                </a:spcBef>
              </a:pPr>
              <a:r>
                <a:rPr lang="en-US" altLang="zh-CN" sz="2400" dirty="0">
                  <a:latin typeface="Arial" panose="020B0604020202020204" pitchFamily="34" charset="0"/>
                </a:rPr>
                <a:t>2</a:t>
              </a:r>
              <a:endParaRPr lang="en-US" altLang="zh-CN" sz="2400" dirty="0">
                <a:latin typeface="Arial" panose="020B0604020202020204" pitchFamily="34" charset="0"/>
              </a:endParaRPr>
            </a:p>
          </p:txBody>
        </p:sp>
      </p:grpSp>
      <p:grpSp>
        <p:nvGrpSpPr>
          <p:cNvPr id="5129" name="Group 42"/>
          <p:cNvGrpSpPr/>
          <p:nvPr/>
        </p:nvGrpSpPr>
        <p:grpSpPr>
          <a:xfrm>
            <a:off x="2305050" y="3870325"/>
            <a:ext cx="609600" cy="615950"/>
            <a:chOff x="1248" y="2461"/>
            <a:chExt cx="428" cy="432"/>
          </a:xfrm>
        </p:grpSpPr>
        <p:grpSp>
          <p:nvGrpSpPr>
            <p:cNvPr id="5148" name="Group 43"/>
            <p:cNvGrpSpPr/>
            <p:nvPr/>
          </p:nvGrpSpPr>
          <p:grpSpPr>
            <a:xfrm>
              <a:off x="1248" y="2461"/>
              <a:ext cx="428" cy="432"/>
              <a:chOff x="624" y="1536"/>
              <a:chExt cx="1251" cy="1256"/>
            </a:xfrm>
          </p:grpSpPr>
          <p:sp>
            <p:nvSpPr>
              <p:cNvPr id="68652" name="Oval 44"/>
              <p:cNvSpPr>
                <a:spLocks noChangeArrowheads="1"/>
              </p:cNvSpPr>
              <p:nvPr/>
            </p:nvSpPr>
            <p:spPr bwMode="gray">
              <a:xfrm>
                <a:off x="624" y="1536"/>
                <a:ext cx="1251" cy="125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653" name="Oval 45"/>
              <p:cNvSpPr>
                <a:spLocks noChangeArrowheads="1"/>
              </p:cNvSpPr>
              <p:nvPr/>
            </p:nvSpPr>
            <p:spPr bwMode="gray">
              <a:xfrm>
                <a:off x="624" y="1536"/>
                <a:ext cx="1251" cy="1256"/>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654" name="Oval 46"/>
              <p:cNvSpPr>
                <a:spLocks noChangeArrowheads="1"/>
              </p:cNvSpPr>
              <p:nvPr/>
            </p:nvSpPr>
            <p:spPr bwMode="gray">
              <a:xfrm>
                <a:off x="705" y="1617"/>
                <a:ext cx="1088" cy="1094"/>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655" name="Oval 47"/>
              <p:cNvSpPr>
                <a:spLocks noChangeArrowheads="1"/>
              </p:cNvSpPr>
              <p:nvPr/>
            </p:nvSpPr>
            <p:spPr bwMode="gray">
              <a:xfrm>
                <a:off x="705" y="1620"/>
                <a:ext cx="1088" cy="1091"/>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54" name="Oval 48"/>
              <p:cNvSpPr/>
              <p:nvPr/>
            </p:nvSpPr>
            <p:spPr>
              <a:xfrm>
                <a:off x="760" y="1673"/>
                <a:ext cx="979" cy="983"/>
              </a:xfrm>
              <a:prstGeom prst="ellipse">
                <a:avLst/>
              </a:prstGeom>
              <a:solidFill>
                <a:srgbClr val="333333"/>
              </a:solidFill>
              <a:ln w="38100">
                <a:noFill/>
              </a:ln>
            </p:spPr>
            <p:txBody>
              <a:bodyPr anchor="ctr" anchorCtr="0">
                <a:spAutoFit/>
              </a:bodyPr>
              <a:p>
                <a:pPr eaLnBrk="1" hangingPunct="1"/>
                <a:endParaRPr lang="zh-CN" altLang="en-US" dirty="0">
                  <a:latin typeface="Arial" panose="020B0604020202020204" pitchFamily="34" charset="0"/>
                </a:endParaRPr>
              </a:p>
            </p:txBody>
          </p:sp>
          <p:grpSp>
            <p:nvGrpSpPr>
              <p:cNvPr id="5155" name="Group 49"/>
              <p:cNvGrpSpPr/>
              <p:nvPr/>
            </p:nvGrpSpPr>
            <p:grpSpPr>
              <a:xfrm>
                <a:off x="776" y="1687"/>
                <a:ext cx="947" cy="952"/>
                <a:chOff x="4166" y="1706"/>
                <a:chExt cx="1252" cy="1252"/>
              </a:xfrm>
            </p:grpSpPr>
            <p:sp>
              <p:nvSpPr>
                <p:cNvPr id="5156" name="Oval 50"/>
                <p:cNvSpPr/>
                <p:nvPr/>
              </p:nvSpPr>
              <p:spPr>
                <a:xfrm>
                  <a:off x="4166" y="1706"/>
                  <a:ext cx="1252" cy="1252"/>
                </a:xfrm>
                <a:prstGeom prst="ellipse">
                  <a:avLst/>
                </a:prstGeom>
                <a:gradFill rotWithShape="1">
                  <a:gsLst>
                    <a:gs pos="0">
                      <a:srgbClr val="636869"/>
                    </a:gs>
                    <a:gs pos="100000">
                      <a:srgbClr val="D6E1E2"/>
                    </a:gs>
                  </a:gsLst>
                  <a:lin ang="5400000" scaled="1"/>
                  <a:tileRect/>
                </a:gradFill>
                <a:ln w="9525">
                  <a:noFill/>
                </a:ln>
              </p:spPr>
              <p:txBody>
                <a:bodyPr vert="eaVert" wrap="none" anchor="ctr" anchorCtr="0"/>
                <a:p>
                  <a:pPr eaLnBrk="1" hangingPunct="1"/>
                  <a:endParaRPr lang="zh-CN" altLang="en-US" dirty="0">
                    <a:latin typeface="Arial" panose="020B0604020202020204" pitchFamily="34" charset="0"/>
                  </a:endParaRPr>
                </a:p>
              </p:txBody>
            </p:sp>
            <p:sp>
              <p:nvSpPr>
                <p:cNvPr id="5157" name="Oval 51"/>
                <p:cNvSpPr/>
                <p:nvPr/>
              </p:nvSpPr>
              <p:spPr>
                <a:xfrm>
                  <a:off x="4182" y="1713"/>
                  <a:ext cx="1222" cy="1221"/>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nchorCtr="0"/>
                <a:p>
                  <a:pPr eaLnBrk="1" hangingPunct="1"/>
                  <a:endParaRPr lang="zh-CN" altLang="en-US" dirty="0">
                    <a:latin typeface="Arial" panose="020B0604020202020204" pitchFamily="34" charset="0"/>
                  </a:endParaRPr>
                </a:p>
              </p:txBody>
            </p:sp>
            <p:sp>
              <p:nvSpPr>
                <p:cNvPr id="5158" name="Oval 52"/>
                <p:cNvSpPr/>
                <p:nvPr/>
              </p:nvSpPr>
              <p:spPr>
                <a:xfrm>
                  <a:off x="4195" y="1725"/>
                  <a:ext cx="1162" cy="1141"/>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nchorCtr="0"/>
                <a:p>
                  <a:pPr eaLnBrk="1" hangingPunct="1"/>
                  <a:endParaRPr lang="zh-CN" altLang="en-US" dirty="0">
                    <a:latin typeface="Arial" panose="020B0604020202020204" pitchFamily="34" charset="0"/>
                  </a:endParaRPr>
                </a:p>
              </p:txBody>
            </p:sp>
            <p:sp>
              <p:nvSpPr>
                <p:cNvPr id="5159" name="Oval 53"/>
                <p:cNvSpPr/>
                <p:nvPr/>
              </p:nvSpPr>
              <p:spPr>
                <a:xfrm>
                  <a:off x="4263" y="1757"/>
                  <a:ext cx="1033" cy="926"/>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nchorCtr="0"/>
                <a:p>
                  <a:pPr eaLnBrk="1" hangingPunct="1"/>
                  <a:endParaRPr lang="zh-CN" altLang="en-US" dirty="0">
                    <a:latin typeface="Arial" panose="020B0604020202020204" pitchFamily="34" charset="0"/>
                  </a:endParaRPr>
                </a:p>
              </p:txBody>
            </p:sp>
          </p:grpSp>
        </p:grpSp>
        <p:sp>
          <p:nvSpPr>
            <p:cNvPr id="5149" name="Text Box 54"/>
            <p:cNvSpPr txBox="1"/>
            <p:nvPr/>
          </p:nvSpPr>
          <p:spPr>
            <a:xfrm>
              <a:off x="1344" y="2534"/>
              <a:ext cx="239" cy="321"/>
            </a:xfrm>
            <a:prstGeom prst="rect">
              <a:avLst/>
            </a:prstGeom>
            <a:noFill/>
            <a:ln w="9525">
              <a:noFill/>
            </a:ln>
          </p:spPr>
          <p:txBody>
            <a:bodyPr>
              <a:spAutoFit/>
            </a:bodyPr>
            <a:p>
              <a:pPr algn="ctr" eaLnBrk="1" hangingPunct="1">
                <a:spcBef>
                  <a:spcPct val="50000"/>
                </a:spcBef>
              </a:pPr>
              <a:r>
                <a:rPr lang="en-US" altLang="zh-CN" sz="2400" dirty="0">
                  <a:latin typeface="Arial" panose="020B0604020202020204" pitchFamily="34" charset="0"/>
                </a:rPr>
                <a:t>3</a:t>
              </a:r>
              <a:endParaRPr lang="en-US" altLang="zh-CN" sz="2400" dirty="0">
                <a:latin typeface="Arial" panose="020B0604020202020204" pitchFamily="34" charset="0"/>
              </a:endParaRPr>
            </a:p>
          </p:txBody>
        </p:sp>
      </p:grpSp>
      <p:grpSp>
        <p:nvGrpSpPr>
          <p:cNvPr id="5130" name="Group 55"/>
          <p:cNvGrpSpPr/>
          <p:nvPr/>
        </p:nvGrpSpPr>
        <p:grpSpPr>
          <a:xfrm>
            <a:off x="2298700" y="4754563"/>
            <a:ext cx="612775" cy="619125"/>
            <a:chOff x="1244" y="3017"/>
            <a:chExt cx="430" cy="435"/>
          </a:xfrm>
        </p:grpSpPr>
        <p:grpSp>
          <p:nvGrpSpPr>
            <p:cNvPr id="5136" name="Group 56"/>
            <p:cNvGrpSpPr/>
            <p:nvPr/>
          </p:nvGrpSpPr>
          <p:grpSpPr>
            <a:xfrm>
              <a:off x="1244" y="3017"/>
              <a:ext cx="430" cy="435"/>
              <a:chOff x="1248" y="1488"/>
              <a:chExt cx="821" cy="829"/>
            </a:xfrm>
          </p:grpSpPr>
          <p:sp>
            <p:nvSpPr>
              <p:cNvPr id="68665" name="Oval 57"/>
              <p:cNvSpPr>
                <a:spLocks noChangeArrowheads="1"/>
              </p:cNvSpPr>
              <p:nvPr/>
            </p:nvSpPr>
            <p:spPr bwMode="gray">
              <a:xfrm>
                <a:off x="1248" y="1488"/>
                <a:ext cx="821" cy="829"/>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666" name="Oval 58"/>
              <p:cNvSpPr>
                <a:spLocks noChangeArrowheads="1"/>
              </p:cNvSpPr>
              <p:nvPr/>
            </p:nvSpPr>
            <p:spPr bwMode="gray">
              <a:xfrm>
                <a:off x="1248" y="1488"/>
                <a:ext cx="821" cy="829"/>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667" name="Oval 59"/>
              <p:cNvSpPr>
                <a:spLocks noChangeArrowheads="1"/>
              </p:cNvSpPr>
              <p:nvPr/>
            </p:nvSpPr>
            <p:spPr bwMode="gray">
              <a:xfrm>
                <a:off x="1301" y="1541"/>
                <a:ext cx="715" cy="723"/>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668" name="Oval 60"/>
              <p:cNvSpPr>
                <a:spLocks noChangeArrowheads="1"/>
              </p:cNvSpPr>
              <p:nvPr/>
            </p:nvSpPr>
            <p:spPr bwMode="gray">
              <a:xfrm>
                <a:off x="1303" y="1541"/>
                <a:ext cx="715" cy="723"/>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42" name="Oval 61"/>
              <p:cNvSpPr/>
              <p:nvPr/>
            </p:nvSpPr>
            <p:spPr>
              <a:xfrm>
                <a:off x="1337" y="1578"/>
                <a:ext cx="643" cy="649"/>
              </a:xfrm>
              <a:prstGeom prst="ellipse">
                <a:avLst/>
              </a:prstGeom>
              <a:solidFill>
                <a:srgbClr val="333333"/>
              </a:solidFill>
              <a:ln w="38100">
                <a:noFill/>
              </a:ln>
            </p:spPr>
            <p:txBody>
              <a:bodyPr anchor="ctr" anchorCtr="0">
                <a:spAutoFit/>
              </a:bodyPr>
              <a:p>
                <a:pPr eaLnBrk="1" hangingPunct="1"/>
                <a:endParaRPr lang="zh-CN" altLang="en-US" dirty="0">
                  <a:latin typeface="Arial" panose="020B0604020202020204" pitchFamily="34" charset="0"/>
                </a:endParaRPr>
              </a:p>
            </p:txBody>
          </p:sp>
          <p:grpSp>
            <p:nvGrpSpPr>
              <p:cNvPr id="5143" name="Group 62"/>
              <p:cNvGrpSpPr/>
              <p:nvPr/>
            </p:nvGrpSpPr>
            <p:grpSpPr>
              <a:xfrm>
                <a:off x="1348" y="1588"/>
                <a:ext cx="621" cy="628"/>
                <a:chOff x="4166" y="1706"/>
                <a:chExt cx="1252" cy="1252"/>
              </a:xfrm>
            </p:grpSpPr>
            <p:sp>
              <p:nvSpPr>
                <p:cNvPr id="5144" name="Oval 63"/>
                <p:cNvSpPr/>
                <p:nvPr/>
              </p:nvSpPr>
              <p:spPr>
                <a:xfrm>
                  <a:off x="4166" y="1706"/>
                  <a:ext cx="1252" cy="1252"/>
                </a:xfrm>
                <a:prstGeom prst="ellipse">
                  <a:avLst/>
                </a:prstGeom>
                <a:gradFill rotWithShape="1">
                  <a:gsLst>
                    <a:gs pos="0">
                      <a:srgbClr val="636869"/>
                    </a:gs>
                    <a:gs pos="100000">
                      <a:srgbClr val="D6E1E2"/>
                    </a:gs>
                  </a:gsLst>
                  <a:lin ang="5400000" scaled="1"/>
                  <a:tileRect/>
                </a:gradFill>
                <a:ln w="9525">
                  <a:noFill/>
                </a:ln>
              </p:spPr>
              <p:txBody>
                <a:bodyPr vert="eaVert" wrap="none" anchor="ctr" anchorCtr="0"/>
                <a:p>
                  <a:pPr eaLnBrk="1" hangingPunct="1"/>
                  <a:endParaRPr lang="zh-CN" altLang="en-US" dirty="0">
                    <a:latin typeface="Arial" panose="020B0604020202020204" pitchFamily="34" charset="0"/>
                  </a:endParaRPr>
                </a:p>
              </p:txBody>
            </p:sp>
            <p:sp>
              <p:nvSpPr>
                <p:cNvPr id="5145" name="Oval 64"/>
                <p:cNvSpPr/>
                <p:nvPr/>
              </p:nvSpPr>
              <p:spPr>
                <a:xfrm>
                  <a:off x="4182" y="1713"/>
                  <a:ext cx="1222" cy="1221"/>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nchorCtr="0"/>
                <a:p>
                  <a:pPr eaLnBrk="1" hangingPunct="1"/>
                  <a:endParaRPr lang="zh-CN" altLang="en-US" dirty="0">
                    <a:latin typeface="Arial" panose="020B0604020202020204" pitchFamily="34" charset="0"/>
                  </a:endParaRPr>
                </a:p>
              </p:txBody>
            </p:sp>
            <p:sp>
              <p:nvSpPr>
                <p:cNvPr id="5146" name="Oval 65"/>
                <p:cNvSpPr/>
                <p:nvPr/>
              </p:nvSpPr>
              <p:spPr>
                <a:xfrm>
                  <a:off x="4195" y="1725"/>
                  <a:ext cx="1162" cy="1141"/>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nchorCtr="0"/>
                <a:p>
                  <a:pPr eaLnBrk="1" hangingPunct="1"/>
                  <a:endParaRPr lang="zh-CN" altLang="en-US" dirty="0">
                    <a:latin typeface="Arial" panose="020B0604020202020204" pitchFamily="34" charset="0"/>
                  </a:endParaRPr>
                </a:p>
              </p:txBody>
            </p:sp>
            <p:sp>
              <p:nvSpPr>
                <p:cNvPr id="5147" name="Oval 66"/>
                <p:cNvSpPr/>
                <p:nvPr/>
              </p:nvSpPr>
              <p:spPr>
                <a:xfrm>
                  <a:off x="4263" y="1757"/>
                  <a:ext cx="1033" cy="926"/>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nchorCtr="0"/>
                <a:p>
                  <a:pPr eaLnBrk="1" hangingPunct="1"/>
                  <a:endParaRPr lang="zh-CN" altLang="en-US" dirty="0">
                    <a:latin typeface="Arial" panose="020B0604020202020204" pitchFamily="34" charset="0"/>
                  </a:endParaRPr>
                </a:p>
              </p:txBody>
            </p:sp>
          </p:grpSp>
        </p:grpSp>
        <p:sp>
          <p:nvSpPr>
            <p:cNvPr id="5137" name="Text Box 67"/>
            <p:cNvSpPr txBox="1"/>
            <p:nvPr/>
          </p:nvSpPr>
          <p:spPr>
            <a:xfrm>
              <a:off x="1344" y="3091"/>
              <a:ext cx="240" cy="321"/>
            </a:xfrm>
            <a:prstGeom prst="rect">
              <a:avLst/>
            </a:prstGeom>
            <a:noFill/>
            <a:ln w="9525">
              <a:noFill/>
            </a:ln>
          </p:spPr>
          <p:txBody>
            <a:bodyPr>
              <a:spAutoFit/>
            </a:bodyPr>
            <a:p>
              <a:pPr algn="ctr" eaLnBrk="1" hangingPunct="1">
                <a:spcBef>
                  <a:spcPct val="50000"/>
                </a:spcBef>
              </a:pPr>
              <a:r>
                <a:rPr lang="en-US" altLang="zh-CN" sz="2400" dirty="0">
                  <a:latin typeface="Arial" panose="020B0604020202020204" pitchFamily="34" charset="0"/>
                </a:rPr>
                <a:t>4</a:t>
              </a:r>
              <a:endParaRPr lang="en-US" altLang="zh-CN" sz="2400" dirty="0">
                <a:latin typeface="Arial" panose="020B0604020202020204" pitchFamily="34" charset="0"/>
              </a:endParaRPr>
            </a:p>
          </p:txBody>
        </p:sp>
      </p:grpSp>
      <p:sp>
        <p:nvSpPr>
          <p:cNvPr id="5131" name="Rectangle 68"/>
          <p:cNvSpPr/>
          <p:nvPr/>
        </p:nvSpPr>
        <p:spPr>
          <a:xfrm>
            <a:off x="3348038" y="2133600"/>
            <a:ext cx="2695575" cy="427038"/>
          </a:xfrm>
          <a:prstGeom prst="rect">
            <a:avLst/>
          </a:prstGeom>
          <a:noFill/>
          <a:ln w="9525">
            <a:noFill/>
          </a:ln>
        </p:spPr>
        <p:txBody>
          <a:bodyPr>
            <a:spAutoFit/>
          </a:bodyPr>
          <a:p>
            <a:pPr eaLnBrk="1" hangingPunct="1"/>
            <a:r>
              <a:rPr lang="zh-CN" altLang="en-US" sz="2200" b="0" dirty="0">
                <a:latin typeface="Arial" panose="020B0604020202020204" pitchFamily="34" charset="0"/>
                <a:ea typeface="华文琥珀" panose="02010800040101010101" pitchFamily="2" charset="-122"/>
              </a:rPr>
              <a:t>什么是信息安全？</a:t>
            </a:r>
            <a:endParaRPr lang="zh-CN" altLang="en-US" sz="2200" b="0" dirty="0">
              <a:latin typeface="Arial" panose="020B0604020202020204" pitchFamily="34" charset="0"/>
              <a:ea typeface="华文琥珀" panose="02010800040101010101" pitchFamily="2" charset="-122"/>
            </a:endParaRPr>
          </a:p>
        </p:txBody>
      </p:sp>
      <p:sp>
        <p:nvSpPr>
          <p:cNvPr id="5132" name="Rectangle 69"/>
          <p:cNvSpPr/>
          <p:nvPr/>
        </p:nvSpPr>
        <p:spPr>
          <a:xfrm>
            <a:off x="3348038" y="2997200"/>
            <a:ext cx="2808287" cy="427038"/>
          </a:xfrm>
          <a:prstGeom prst="rect">
            <a:avLst/>
          </a:prstGeom>
          <a:noFill/>
          <a:ln w="9525">
            <a:noFill/>
          </a:ln>
        </p:spPr>
        <p:txBody>
          <a:bodyPr>
            <a:spAutoFit/>
          </a:bodyPr>
          <a:p>
            <a:pPr eaLnBrk="1" hangingPunct="1"/>
            <a:r>
              <a:rPr lang="zh-CN" altLang="en-US" sz="2200" b="0" dirty="0">
                <a:latin typeface="华文琥珀" panose="02010800040101010101" pitchFamily="2" charset="-122"/>
                <a:ea typeface="华文琥珀" panose="02010800040101010101" pitchFamily="2" charset="-122"/>
              </a:rPr>
              <a:t>怎样搞好信息安全？</a:t>
            </a:r>
            <a:endParaRPr lang="zh-CN" altLang="en-US" sz="2200" b="0" dirty="0">
              <a:latin typeface="华文琥珀" panose="02010800040101010101" pitchFamily="2" charset="-122"/>
              <a:ea typeface="华文琥珀" panose="02010800040101010101" pitchFamily="2" charset="-122"/>
            </a:endParaRPr>
          </a:p>
        </p:txBody>
      </p:sp>
      <p:sp>
        <p:nvSpPr>
          <p:cNvPr id="5133" name="Rectangle 71"/>
          <p:cNvSpPr/>
          <p:nvPr/>
        </p:nvSpPr>
        <p:spPr>
          <a:xfrm>
            <a:off x="3348038" y="4868863"/>
            <a:ext cx="2592387" cy="427037"/>
          </a:xfrm>
          <a:prstGeom prst="rect">
            <a:avLst/>
          </a:prstGeom>
          <a:noFill/>
          <a:ln w="9525">
            <a:noFill/>
          </a:ln>
        </p:spPr>
        <p:txBody>
          <a:bodyPr>
            <a:spAutoFit/>
          </a:bodyPr>
          <a:p>
            <a:pPr eaLnBrk="1" hangingPunct="1"/>
            <a:r>
              <a:rPr lang="zh-CN" altLang="en-US" sz="2200" b="0" dirty="0">
                <a:latin typeface="华文琥珀" panose="02010800040101010101" pitchFamily="2" charset="-122"/>
                <a:ea typeface="华文琥珀" panose="02010800040101010101" pitchFamily="2" charset="-122"/>
              </a:rPr>
              <a:t>信息产业发展现状</a:t>
            </a:r>
            <a:endParaRPr lang="zh-CN" altLang="en-US" sz="2200" b="0" dirty="0">
              <a:latin typeface="华文琥珀" panose="02010800040101010101" pitchFamily="2" charset="-122"/>
              <a:ea typeface="华文琥珀" panose="02010800040101010101" pitchFamily="2" charset="-122"/>
            </a:endParaRPr>
          </a:p>
        </p:txBody>
      </p:sp>
      <p:sp>
        <p:nvSpPr>
          <p:cNvPr id="5134" name="Text Box 87"/>
          <p:cNvSpPr txBox="1"/>
          <p:nvPr/>
        </p:nvSpPr>
        <p:spPr>
          <a:xfrm>
            <a:off x="287338" y="152400"/>
            <a:ext cx="8340725" cy="701675"/>
          </a:xfrm>
          <a:prstGeom prst="rect">
            <a:avLst/>
          </a:prstGeom>
          <a:noFill/>
          <a:ln w="9525">
            <a:noFill/>
          </a:ln>
        </p:spPr>
        <p:txBody>
          <a:bodyPr>
            <a:spAutoFit/>
          </a:bodyPr>
          <a:p>
            <a:pPr algn="r" eaLnBrk="1" hangingPunct="1">
              <a:spcBef>
                <a:spcPct val="50000"/>
              </a:spcBef>
            </a:pPr>
            <a:r>
              <a:rPr lang="zh-CN" altLang="en-US" sz="4000" b="0" dirty="0">
                <a:solidFill>
                  <a:srgbClr val="6600CC"/>
                </a:solidFill>
                <a:latin typeface="华文琥珀" panose="02010800040101010101" pitchFamily="2" charset="-122"/>
                <a:ea typeface="华文琥珀" panose="02010800040101010101" pitchFamily="2" charset="-122"/>
              </a:rPr>
              <a:t>主要内容</a:t>
            </a:r>
            <a:endParaRPr lang="zh-CN" altLang="en-US" sz="4000" b="0" dirty="0">
              <a:solidFill>
                <a:srgbClr val="6600CC"/>
              </a:solidFill>
              <a:latin typeface="华文琥珀" panose="02010800040101010101" pitchFamily="2" charset="-122"/>
              <a:ea typeface="华文琥珀" panose="02010800040101010101" pitchFamily="2" charset="-122"/>
            </a:endParaRPr>
          </a:p>
        </p:txBody>
      </p:sp>
      <p:sp>
        <p:nvSpPr>
          <p:cNvPr id="5135" name="Rectangle 88"/>
          <p:cNvSpPr/>
          <p:nvPr/>
        </p:nvSpPr>
        <p:spPr>
          <a:xfrm>
            <a:off x="3348038" y="3933825"/>
            <a:ext cx="2808287" cy="427038"/>
          </a:xfrm>
          <a:prstGeom prst="rect">
            <a:avLst/>
          </a:prstGeom>
          <a:noFill/>
          <a:ln w="9525">
            <a:noFill/>
          </a:ln>
        </p:spPr>
        <p:txBody>
          <a:bodyPr>
            <a:spAutoFit/>
          </a:bodyPr>
          <a:p>
            <a:pPr eaLnBrk="1" hangingPunct="1"/>
            <a:r>
              <a:rPr lang="zh-CN" altLang="en-US" sz="2200" b="0" dirty="0">
                <a:latin typeface="华文琥珀" panose="02010800040101010101" pitchFamily="2" charset="-122"/>
                <a:ea typeface="华文琥珀" panose="02010800040101010101" pitchFamily="2" charset="-122"/>
              </a:rPr>
              <a:t>信息安全基本概念</a:t>
            </a:r>
            <a:endParaRPr lang="zh-CN" altLang="en-US" sz="2200" b="0" dirty="0">
              <a:latin typeface="华文琥珀" panose="02010800040101010101" pitchFamily="2" charset="-122"/>
              <a:ea typeface="华文琥珀" panose="020108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4"/>
          <p:cNvSpPr>
            <a:spLocks noGrp="1"/>
          </p:cNvSpPr>
          <p:nvPr>
            <p:ph idx="1"/>
          </p:nvPr>
        </p:nvSpPr>
        <p:spPr>
          <a:xfrm>
            <a:off x="1042988" y="4005263"/>
            <a:ext cx="7696200" cy="1373187"/>
          </a:xfrm>
          <a:noFill/>
          <a:ln>
            <a:noFill/>
          </a:ln>
        </p:spPr>
        <p:txBody>
          <a:bodyPr/>
          <a:p>
            <a:pPr eaLnBrk="1" hangingPunct="1"/>
            <a:r>
              <a:rPr lang="zh-CN" altLang="en-US" b="1" dirty="0"/>
              <a:t>信息的价值 </a:t>
            </a:r>
            <a:r>
              <a:rPr lang="en-US" altLang="zh-CN" b="1" dirty="0"/>
              <a:t>= </a:t>
            </a:r>
            <a:r>
              <a:rPr lang="zh-CN" altLang="en-US" b="1" dirty="0"/>
              <a:t>使用信息所获得的收益 ─ 获取信息所用成本</a:t>
            </a:r>
            <a:endParaRPr lang="zh-CN" altLang="en-US" b="1" dirty="0"/>
          </a:p>
          <a:p>
            <a:pPr eaLnBrk="1" hangingPunct="1"/>
            <a:r>
              <a:rPr lang="zh-CN" altLang="en-US" b="1" dirty="0"/>
              <a:t>信息具备了安全的保护特性</a:t>
            </a:r>
            <a:endParaRPr lang="zh-CN" altLang="en-US" b="1" dirty="0"/>
          </a:p>
        </p:txBody>
      </p:sp>
      <p:sp>
        <p:nvSpPr>
          <p:cNvPr id="25603" name="灯片编号占位符 3"/>
          <p:cNvSpPr txBox="1">
            <a:spLocks noGrp="1"/>
          </p:cNvSpPr>
          <p:nvPr>
            <p:ph type="sldNum" sz="quarter" idx="10"/>
          </p:nvPr>
        </p:nvSpPr>
        <p:spPr>
          <a:xfrm>
            <a:off x="8423275" y="6423025"/>
            <a:ext cx="720725"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
        <p:nvSpPr>
          <p:cNvPr id="25604" name="Text Box 2"/>
          <p:cNvSpPr txBox="1"/>
          <p:nvPr/>
        </p:nvSpPr>
        <p:spPr>
          <a:xfrm>
            <a:off x="287338" y="152400"/>
            <a:ext cx="8340725" cy="701675"/>
          </a:xfrm>
          <a:prstGeom prst="rect">
            <a:avLst/>
          </a:prstGeom>
          <a:noFill/>
          <a:ln w="9525">
            <a:noFill/>
          </a:ln>
        </p:spPr>
        <p:txBody>
          <a:bodyPr>
            <a:spAutoFit/>
          </a:bodyPr>
          <a:p>
            <a:pPr algn="r" eaLnBrk="1" hangingPunct="1">
              <a:spcBef>
                <a:spcPct val="50000"/>
              </a:spcBef>
            </a:pPr>
            <a:r>
              <a:rPr lang="zh-CN" altLang="en-US" sz="4000" b="0" dirty="0">
                <a:solidFill>
                  <a:srgbClr val="6600CC"/>
                </a:solidFill>
                <a:latin typeface="华文琥珀" panose="02010800040101010101" pitchFamily="2" charset="-122"/>
                <a:ea typeface="华文琥珀" panose="02010800040101010101" pitchFamily="2" charset="-122"/>
              </a:rPr>
              <a:t>信息的价值</a:t>
            </a:r>
            <a:endParaRPr lang="zh-CN" altLang="en-US" sz="4000" b="0" dirty="0">
              <a:solidFill>
                <a:srgbClr val="6600CC"/>
              </a:solidFill>
              <a:latin typeface="华文琥珀" panose="02010800040101010101" pitchFamily="2" charset="-122"/>
              <a:ea typeface="华文琥珀" panose="02010800040101010101" pitchFamily="2" charset="-122"/>
            </a:endParaRPr>
          </a:p>
        </p:txBody>
      </p:sp>
      <p:pic>
        <p:nvPicPr>
          <p:cNvPr id="25605" name="Picture 3"/>
          <p:cNvPicPr>
            <a:picLocks noChangeAspect="1"/>
          </p:cNvPicPr>
          <p:nvPr/>
        </p:nvPicPr>
        <p:blipFill>
          <a:blip r:embed="rId1"/>
          <a:stretch>
            <a:fillRect/>
          </a:stretch>
        </p:blipFill>
        <p:spPr>
          <a:xfrm>
            <a:off x="1692275" y="1196975"/>
            <a:ext cx="4960938" cy="2428875"/>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3"/>
          <p:cNvSpPr>
            <a:spLocks noGrp="1"/>
          </p:cNvSpPr>
          <p:nvPr>
            <p:ph idx="1"/>
          </p:nvPr>
        </p:nvSpPr>
        <p:spPr>
          <a:xfrm>
            <a:off x="723900" y="1357313"/>
            <a:ext cx="7696200" cy="5053012"/>
          </a:xfrm>
          <a:noFill/>
          <a:ln>
            <a:noFill/>
          </a:ln>
        </p:spPr>
        <p:txBody>
          <a:bodyPr/>
          <a:p>
            <a:pPr eaLnBrk="1" hangingPunct="1">
              <a:lnSpc>
                <a:spcPct val="80000"/>
              </a:lnSpc>
            </a:pPr>
            <a:r>
              <a:rPr lang="zh-CN" altLang="en-US" dirty="0">
                <a:solidFill>
                  <a:srgbClr val="6600CC"/>
                </a:solidFill>
                <a:ea typeface="华文琥珀" panose="02010800040101010101" pitchFamily="2" charset="-122"/>
              </a:rPr>
              <a:t>广义上讲</a:t>
            </a:r>
            <a:endParaRPr lang="zh-CN" altLang="en-US" dirty="0">
              <a:solidFill>
                <a:srgbClr val="6600CC"/>
              </a:solidFill>
              <a:ea typeface="华文琥珀" panose="02010800040101010101" pitchFamily="2" charset="-122"/>
            </a:endParaRPr>
          </a:p>
          <a:p>
            <a:pPr eaLnBrk="1" hangingPunct="1">
              <a:lnSpc>
                <a:spcPct val="80000"/>
              </a:lnSpc>
            </a:pPr>
            <a:endParaRPr lang="zh-CN" altLang="en-US" sz="1000" dirty="0">
              <a:solidFill>
                <a:schemeClr val="accent2"/>
              </a:solidFill>
              <a:ea typeface="华文琥珀" panose="02010800040101010101" pitchFamily="2" charset="-122"/>
            </a:endParaRPr>
          </a:p>
          <a:p>
            <a:pPr eaLnBrk="1" hangingPunct="1">
              <a:lnSpc>
                <a:spcPct val="80000"/>
              </a:lnSpc>
              <a:buNone/>
            </a:pPr>
            <a:r>
              <a:rPr lang="zh-CN" altLang="en-US" sz="2400" b="1" dirty="0"/>
              <a:t>    领域</a:t>
            </a:r>
            <a:r>
              <a:rPr lang="en-US" altLang="zh-CN" sz="2400" b="1" dirty="0"/>
              <a:t>—— </a:t>
            </a:r>
            <a:r>
              <a:rPr lang="zh-CN" altLang="en-US" sz="2400" b="1" dirty="0"/>
              <a:t>涉及到信息的保密性，完整性，可用性，真实性，可控性的相关技术和理论。</a:t>
            </a:r>
            <a:endParaRPr lang="zh-CN" altLang="en-US" sz="2400" b="1" dirty="0"/>
          </a:p>
          <a:p>
            <a:pPr eaLnBrk="1" hangingPunct="1">
              <a:lnSpc>
                <a:spcPct val="80000"/>
              </a:lnSpc>
            </a:pPr>
            <a:endParaRPr lang="zh-CN" altLang="en-US" sz="2400" dirty="0"/>
          </a:p>
          <a:p>
            <a:pPr eaLnBrk="1" hangingPunct="1">
              <a:lnSpc>
                <a:spcPct val="80000"/>
              </a:lnSpc>
            </a:pPr>
            <a:r>
              <a:rPr lang="zh-CN" altLang="en-US" dirty="0">
                <a:solidFill>
                  <a:srgbClr val="6600CC"/>
                </a:solidFill>
                <a:ea typeface="华文琥珀" panose="02010800040101010101" pitchFamily="2" charset="-122"/>
              </a:rPr>
              <a:t>本质上</a:t>
            </a:r>
            <a:endParaRPr lang="zh-CN" altLang="en-US" dirty="0">
              <a:solidFill>
                <a:srgbClr val="6600CC"/>
              </a:solidFill>
              <a:ea typeface="华文琥珀" panose="02010800040101010101" pitchFamily="2" charset="-122"/>
            </a:endParaRPr>
          </a:p>
          <a:p>
            <a:pPr eaLnBrk="1" hangingPunct="1">
              <a:lnSpc>
                <a:spcPct val="80000"/>
              </a:lnSpc>
            </a:pPr>
            <a:endParaRPr lang="zh-CN" altLang="en-US" sz="1000" dirty="0">
              <a:solidFill>
                <a:srgbClr val="6600CC"/>
              </a:solidFill>
            </a:endParaRPr>
          </a:p>
          <a:p>
            <a:pPr eaLnBrk="1" hangingPunct="1">
              <a:lnSpc>
                <a:spcPct val="80000"/>
              </a:lnSpc>
              <a:buFont typeface="Wingdings" panose="05000000000000000000" pitchFamily="2" charset="2"/>
              <a:buAutoNum type="arabicPeriod"/>
            </a:pPr>
            <a:r>
              <a:rPr lang="zh-CN" altLang="en-US" sz="2400" b="1" dirty="0"/>
              <a:t>保护</a:t>
            </a:r>
            <a:r>
              <a:rPr lang="en-US" altLang="zh-CN" sz="2400" b="1" dirty="0"/>
              <a:t>—— </a:t>
            </a:r>
            <a:r>
              <a:rPr lang="zh-CN" altLang="en-US" sz="2400" b="1" dirty="0"/>
              <a:t>系统的硬件，软件，数据</a:t>
            </a:r>
            <a:endParaRPr lang="zh-CN" altLang="en-US" sz="2400" b="1" dirty="0"/>
          </a:p>
          <a:p>
            <a:pPr eaLnBrk="1" hangingPunct="1">
              <a:lnSpc>
                <a:spcPct val="80000"/>
              </a:lnSpc>
              <a:buFont typeface="Wingdings" panose="05000000000000000000" pitchFamily="2" charset="2"/>
              <a:buAutoNum type="arabicPeriod"/>
            </a:pPr>
            <a:r>
              <a:rPr lang="zh-CN" altLang="en-US" sz="2400" b="1" dirty="0"/>
              <a:t>防止</a:t>
            </a:r>
            <a:r>
              <a:rPr lang="en-US" altLang="zh-CN" sz="2400" b="1" dirty="0"/>
              <a:t>—— </a:t>
            </a:r>
            <a:r>
              <a:rPr lang="zh-CN" altLang="en-US" sz="2400" b="1" dirty="0"/>
              <a:t>系统和数据遭受破坏，更改，泄露</a:t>
            </a:r>
            <a:endParaRPr lang="zh-CN" altLang="en-US" sz="2400" b="1" dirty="0"/>
          </a:p>
          <a:p>
            <a:pPr eaLnBrk="1" hangingPunct="1">
              <a:lnSpc>
                <a:spcPct val="80000"/>
              </a:lnSpc>
              <a:buFont typeface="Wingdings" panose="05000000000000000000" pitchFamily="2" charset="2"/>
              <a:buAutoNum type="arabicPeriod"/>
            </a:pPr>
            <a:r>
              <a:rPr lang="zh-CN" altLang="en-US" sz="2400" b="1" dirty="0"/>
              <a:t>保证</a:t>
            </a:r>
            <a:r>
              <a:rPr lang="en-US" altLang="zh-CN" sz="2400" b="1" dirty="0"/>
              <a:t>—— </a:t>
            </a:r>
            <a:r>
              <a:rPr lang="zh-CN" altLang="en-US" sz="2400" b="1" dirty="0"/>
              <a:t>系统连续可靠正常地运行，服务不中断</a:t>
            </a:r>
            <a:endParaRPr lang="zh-CN" altLang="en-US" sz="2400" b="1" dirty="0"/>
          </a:p>
          <a:p>
            <a:pPr eaLnBrk="1" hangingPunct="1">
              <a:lnSpc>
                <a:spcPct val="80000"/>
              </a:lnSpc>
            </a:pPr>
            <a:endParaRPr lang="zh-CN" altLang="en-US" sz="2400" dirty="0"/>
          </a:p>
          <a:p>
            <a:pPr eaLnBrk="1" hangingPunct="1">
              <a:lnSpc>
                <a:spcPct val="80000"/>
              </a:lnSpc>
            </a:pPr>
            <a:r>
              <a:rPr lang="zh-CN" altLang="en-US" dirty="0">
                <a:solidFill>
                  <a:srgbClr val="6600CC"/>
                </a:solidFill>
                <a:ea typeface="华文琥珀" panose="02010800040101010101" pitchFamily="2" charset="-122"/>
              </a:rPr>
              <a:t>两个层面</a:t>
            </a:r>
            <a:endParaRPr lang="zh-CN" altLang="en-US" dirty="0">
              <a:solidFill>
                <a:srgbClr val="6600CC"/>
              </a:solidFill>
              <a:ea typeface="华文琥珀" panose="02010800040101010101" pitchFamily="2" charset="-122"/>
            </a:endParaRPr>
          </a:p>
          <a:p>
            <a:pPr eaLnBrk="1" hangingPunct="1">
              <a:lnSpc>
                <a:spcPct val="80000"/>
              </a:lnSpc>
              <a:buFont typeface="Wingdings" panose="05000000000000000000" pitchFamily="2" charset="2"/>
              <a:buAutoNum type="arabicPeriod"/>
            </a:pPr>
            <a:r>
              <a:rPr lang="zh-CN" altLang="en-US" sz="2400" b="1" dirty="0"/>
              <a:t>技术层面</a:t>
            </a:r>
            <a:r>
              <a:rPr lang="en-US" altLang="zh-CN" sz="2400" b="1" dirty="0"/>
              <a:t>—— </a:t>
            </a:r>
            <a:r>
              <a:rPr lang="zh-CN" altLang="en-US" sz="2400" b="1" dirty="0"/>
              <a:t>防止外部用户的非法入侵</a:t>
            </a:r>
            <a:endParaRPr lang="zh-CN" altLang="en-US" sz="2400" b="1" dirty="0"/>
          </a:p>
          <a:p>
            <a:pPr eaLnBrk="1" hangingPunct="1">
              <a:lnSpc>
                <a:spcPct val="80000"/>
              </a:lnSpc>
              <a:buFont typeface="Wingdings" panose="05000000000000000000" pitchFamily="2" charset="2"/>
              <a:buAutoNum type="arabicPeriod"/>
            </a:pPr>
            <a:r>
              <a:rPr lang="zh-CN" altLang="en-US" sz="2400" b="1" dirty="0"/>
              <a:t>管理层面</a:t>
            </a:r>
            <a:r>
              <a:rPr lang="en-US" altLang="zh-CN" sz="2400" b="1" dirty="0"/>
              <a:t>—— </a:t>
            </a:r>
            <a:r>
              <a:rPr lang="zh-CN" altLang="en-US" sz="2400" b="1" dirty="0"/>
              <a:t>内部员工的教育和管理</a:t>
            </a:r>
            <a:endParaRPr lang="zh-CN" altLang="en-US" sz="2400" b="1" dirty="0"/>
          </a:p>
          <a:p>
            <a:pPr eaLnBrk="1" hangingPunct="1">
              <a:lnSpc>
                <a:spcPct val="80000"/>
              </a:lnSpc>
              <a:buFont typeface="Wingdings" panose="05000000000000000000" pitchFamily="2" charset="2"/>
              <a:buAutoNum type="arabicPeriod"/>
            </a:pPr>
            <a:endParaRPr lang="en-US" altLang="zh-CN" sz="1800" dirty="0"/>
          </a:p>
        </p:txBody>
      </p:sp>
      <p:sp>
        <p:nvSpPr>
          <p:cNvPr id="26627" name="灯片编号占位符 3"/>
          <p:cNvSpPr txBox="1">
            <a:spLocks noGrp="1"/>
          </p:cNvSpPr>
          <p:nvPr>
            <p:ph type="sldNum" sz="quarter" idx="10"/>
          </p:nvPr>
        </p:nvSpPr>
        <p:spPr>
          <a:xfrm>
            <a:off x="8423275" y="6423025"/>
            <a:ext cx="720725"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
        <p:nvSpPr>
          <p:cNvPr id="26628" name="Text Box 2"/>
          <p:cNvSpPr txBox="1"/>
          <p:nvPr/>
        </p:nvSpPr>
        <p:spPr>
          <a:xfrm>
            <a:off x="287338" y="152400"/>
            <a:ext cx="8340725" cy="701675"/>
          </a:xfrm>
          <a:prstGeom prst="rect">
            <a:avLst/>
          </a:prstGeom>
          <a:noFill/>
          <a:ln w="9525">
            <a:noFill/>
          </a:ln>
        </p:spPr>
        <p:txBody>
          <a:bodyPr>
            <a:spAutoFit/>
          </a:bodyPr>
          <a:p>
            <a:pPr algn="r" eaLnBrk="1" hangingPunct="1">
              <a:spcBef>
                <a:spcPct val="50000"/>
              </a:spcBef>
            </a:pPr>
            <a:r>
              <a:rPr lang="zh-CN" altLang="en-US" sz="4000" b="0" dirty="0">
                <a:solidFill>
                  <a:srgbClr val="6600CC"/>
                </a:solidFill>
                <a:latin typeface="华文琥珀" panose="02010800040101010101" pitchFamily="2" charset="-122"/>
                <a:ea typeface="华文琥珀" panose="02010800040101010101" pitchFamily="2" charset="-122"/>
              </a:rPr>
              <a:t>信息安全的定义</a:t>
            </a:r>
            <a:endParaRPr lang="zh-CN" altLang="en-US" sz="4000" b="0" dirty="0">
              <a:solidFill>
                <a:srgbClr val="6600CC"/>
              </a:solidFill>
              <a:latin typeface="华文琥珀" panose="02010800040101010101" pitchFamily="2" charset="-122"/>
              <a:ea typeface="华文琥珀" panose="0201080004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3"/>
          <p:cNvSpPr txBox="1">
            <a:spLocks noGrp="1"/>
          </p:cNvSpPr>
          <p:nvPr>
            <p:ph type="sldNum" sz="quarter" idx="10"/>
          </p:nvPr>
        </p:nvSpPr>
        <p:spPr>
          <a:xfrm>
            <a:off x="8423275" y="6423025"/>
            <a:ext cx="720725"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
        <p:nvSpPr>
          <p:cNvPr id="27651" name="Text Box 2"/>
          <p:cNvSpPr txBox="1"/>
          <p:nvPr/>
        </p:nvSpPr>
        <p:spPr>
          <a:xfrm>
            <a:off x="287338" y="152400"/>
            <a:ext cx="8340725" cy="701675"/>
          </a:xfrm>
          <a:prstGeom prst="rect">
            <a:avLst/>
          </a:prstGeom>
          <a:noFill/>
          <a:ln w="9525">
            <a:noFill/>
          </a:ln>
        </p:spPr>
        <p:txBody>
          <a:bodyPr>
            <a:spAutoFit/>
          </a:bodyPr>
          <a:p>
            <a:pPr algn="r" eaLnBrk="1" hangingPunct="1">
              <a:spcBef>
                <a:spcPct val="50000"/>
              </a:spcBef>
            </a:pPr>
            <a:r>
              <a:rPr lang="zh-CN" altLang="en-US" sz="4000" b="0" dirty="0">
                <a:solidFill>
                  <a:srgbClr val="6600CC"/>
                </a:solidFill>
                <a:latin typeface="华文琥珀" panose="02010800040101010101" pitchFamily="2" charset="-122"/>
                <a:ea typeface="华文琥珀" panose="02010800040101010101" pitchFamily="2" charset="-122"/>
              </a:rPr>
              <a:t>信息安全基本目标</a:t>
            </a:r>
            <a:endParaRPr lang="zh-CN" altLang="en-US" sz="4000" b="0" dirty="0">
              <a:solidFill>
                <a:srgbClr val="6600CC"/>
              </a:solidFill>
              <a:latin typeface="华文琥珀" panose="02010800040101010101" pitchFamily="2" charset="-122"/>
              <a:ea typeface="华文琥珀" panose="02010800040101010101" pitchFamily="2" charset="-122"/>
            </a:endParaRPr>
          </a:p>
        </p:txBody>
      </p:sp>
      <p:sp>
        <p:nvSpPr>
          <p:cNvPr id="143370" name="Rectangle 10"/>
          <p:cNvSpPr>
            <a:spLocks noChangeArrowheads="1"/>
          </p:cNvSpPr>
          <p:nvPr/>
        </p:nvSpPr>
        <p:spPr bwMode="auto">
          <a:xfrm>
            <a:off x="406400" y="1066800"/>
            <a:ext cx="8229600" cy="1371600"/>
          </a:xfrm>
          <a:prstGeom prst="rect">
            <a:avLst/>
          </a:prstGeom>
          <a:noFill/>
          <a:ln w="9525">
            <a:noFill/>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a:ln>
                  <a:noFill/>
                </a:ln>
                <a:solidFill>
                  <a:srgbClr val="339933"/>
                </a:solidFill>
                <a:effectLst>
                  <a:outerShdw blurRad="38100" dist="38100" dir="2700000" algn="tl">
                    <a:srgbClr val="C0C0C0"/>
                  </a:outerShdw>
                </a:effectLst>
                <a:uLnTx/>
                <a:uFillTx/>
                <a:latin typeface="华文隶书" panose="02010800040101010101" pitchFamily="2" charset="-122"/>
                <a:ea typeface="华文隶书" panose="02010800040101010101" pitchFamily="2" charset="-122"/>
                <a:cs typeface="+mn-cs"/>
              </a:rPr>
              <a:t>保密性，  完整性，  可用性</a:t>
            </a:r>
            <a:endParaRPr kumimoji="0" lang="zh-CN" altLang="en-US" sz="4000" b="0" i="0" u="none" strike="noStrike" kern="1200" cap="none" spc="0" normalizeH="0" baseline="0" noProof="0">
              <a:ln>
                <a:noFill/>
              </a:ln>
              <a:solidFill>
                <a:srgbClr val="339933"/>
              </a:solidFill>
              <a:effectLst>
                <a:outerShdw blurRad="38100" dist="38100" dir="2700000" algn="tl">
                  <a:srgbClr val="C0C0C0"/>
                </a:outerShdw>
              </a:effectLst>
              <a:uLnTx/>
              <a:uFillTx/>
              <a:latin typeface="华文隶书" panose="02010800040101010101" pitchFamily="2" charset="-122"/>
              <a:ea typeface="华文隶书" panose="02010800040101010101" pitchFamily="2" charset="-122"/>
              <a:cs typeface="+mn-cs"/>
            </a:endParaRPr>
          </a:p>
        </p:txBody>
      </p:sp>
      <p:grpSp>
        <p:nvGrpSpPr>
          <p:cNvPr id="27653" name="Group 4"/>
          <p:cNvGrpSpPr/>
          <p:nvPr/>
        </p:nvGrpSpPr>
        <p:grpSpPr>
          <a:xfrm>
            <a:off x="992188" y="3001963"/>
            <a:ext cx="5867400" cy="2908300"/>
            <a:chOff x="402" y="1482"/>
            <a:chExt cx="3696" cy="1832"/>
          </a:xfrm>
        </p:grpSpPr>
        <p:sp>
          <p:nvSpPr>
            <p:cNvPr id="100357" name="Rectangle 5"/>
            <p:cNvSpPr>
              <a:spLocks noChangeArrowheads="1"/>
            </p:cNvSpPr>
            <p:nvPr/>
          </p:nvSpPr>
          <p:spPr bwMode="auto">
            <a:xfrm>
              <a:off x="402" y="1482"/>
              <a:ext cx="528" cy="528"/>
            </a:xfrm>
            <a:prstGeom prst="rect">
              <a:avLst/>
            </a:prstGeom>
            <a:gradFill rotWithShape="0">
              <a:gsLst>
                <a:gs pos="0">
                  <a:srgbClr val="CC99FF">
                    <a:gamma/>
                    <a:shade val="46275"/>
                    <a:invGamma/>
                  </a:srgbClr>
                </a:gs>
                <a:gs pos="100000">
                  <a:srgbClr val="CC99FF"/>
                </a:gs>
              </a:gsLst>
              <a:lin ang="270000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altLang="zh-CN" sz="5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C</a:t>
              </a: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0358" name="Rectangle 6"/>
            <p:cNvSpPr>
              <a:spLocks noChangeArrowheads="1"/>
            </p:cNvSpPr>
            <p:nvPr/>
          </p:nvSpPr>
          <p:spPr bwMode="auto">
            <a:xfrm>
              <a:off x="402" y="2117"/>
              <a:ext cx="528" cy="528"/>
            </a:xfrm>
            <a:prstGeom prst="rect">
              <a:avLst/>
            </a:prstGeom>
            <a:gradFill rotWithShape="0">
              <a:gsLst>
                <a:gs pos="0">
                  <a:srgbClr val="CC99FF">
                    <a:gamma/>
                    <a:shade val="46275"/>
                    <a:invGamma/>
                  </a:srgbClr>
                </a:gs>
                <a:gs pos="100000">
                  <a:srgbClr val="CC99FF"/>
                </a:gs>
              </a:gsLst>
              <a:lin ang="270000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altLang="zh-CN" sz="5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I</a:t>
              </a: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0359" name="Rectangle 7"/>
            <p:cNvSpPr>
              <a:spLocks noChangeArrowheads="1"/>
            </p:cNvSpPr>
            <p:nvPr/>
          </p:nvSpPr>
          <p:spPr bwMode="auto">
            <a:xfrm>
              <a:off x="402" y="2749"/>
              <a:ext cx="528" cy="528"/>
            </a:xfrm>
            <a:prstGeom prst="rect">
              <a:avLst/>
            </a:prstGeom>
            <a:gradFill rotWithShape="0">
              <a:gsLst>
                <a:gs pos="0">
                  <a:srgbClr val="CC99FF">
                    <a:gamma/>
                    <a:shade val="46275"/>
                    <a:invGamma/>
                  </a:srgbClr>
                </a:gs>
                <a:gs pos="100000">
                  <a:srgbClr val="CC99FF"/>
                </a:gs>
              </a:gsLst>
              <a:lin ang="270000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altLang="zh-CN" sz="5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A</a:t>
              </a: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0360" name="Text Box 8"/>
            <p:cNvSpPr txBox="1">
              <a:spLocks noChangeArrowheads="1"/>
            </p:cNvSpPr>
            <p:nvPr/>
          </p:nvSpPr>
          <p:spPr bwMode="auto">
            <a:xfrm>
              <a:off x="930" y="1525"/>
              <a:ext cx="3168" cy="519"/>
            </a:xfrm>
            <a:prstGeom prst="rect">
              <a:avLst/>
            </a:prstGeom>
            <a:noFill/>
            <a:ln w="9525">
              <a:noFill/>
              <a:miter lim="800000"/>
            </a:ln>
            <a:effectLst/>
          </p:spPr>
          <p:txBody>
            <a:bodyPr>
              <a:spAutoFit/>
            </a:bodyPr>
            <a:lstStyle/>
            <a:p>
              <a:pPr marR="0" defTabSz="914400" eaLnBrk="1" hangingPunct="1">
                <a:buClrTx/>
                <a:buSzTx/>
                <a:buFontTx/>
                <a:buNone/>
                <a:defRPr/>
              </a:pPr>
              <a:r>
                <a:rPr kumimoji="0" lang="en-GB" altLang="zh-CN" sz="48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onfidentiality </a:t>
              </a:r>
              <a:endParaRPr kumimoji="0" lang="en-US" altLang="zh-CN" sz="4800" b="0" kern="1200" cap="none" spc="0" normalizeH="0" baseline="0" noProof="0">
                <a:latin typeface="Arial" panose="020B0604020202020204" pitchFamily="34" charset="0"/>
                <a:ea typeface="宋体" panose="02010600030101010101" pitchFamily="2" charset="-122"/>
                <a:cs typeface="+mn-cs"/>
              </a:endParaRPr>
            </a:p>
          </p:txBody>
        </p:sp>
        <p:sp>
          <p:nvSpPr>
            <p:cNvPr id="100361" name="Text Box 9"/>
            <p:cNvSpPr txBox="1">
              <a:spLocks noChangeArrowheads="1"/>
            </p:cNvSpPr>
            <p:nvPr/>
          </p:nvSpPr>
          <p:spPr bwMode="auto">
            <a:xfrm>
              <a:off x="930" y="2160"/>
              <a:ext cx="2400" cy="519"/>
            </a:xfrm>
            <a:prstGeom prst="rect">
              <a:avLst/>
            </a:prstGeom>
            <a:noFill/>
            <a:ln w="9525">
              <a:noFill/>
              <a:miter lim="800000"/>
            </a:ln>
            <a:effectLst/>
          </p:spPr>
          <p:txBody>
            <a:bodyPr>
              <a:spAutoFit/>
            </a:bodyPr>
            <a:lstStyle/>
            <a:p>
              <a:pPr marR="0" defTabSz="914400" eaLnBrk="1" hangingPunct="1">
                <a:buClrTx/>
                <a:buSzTx/>
                <a:buFontTx/>
                <a:buNone/>
                <a:defRPr/>
              </a:pPr>
              <a:r>
                <a:rPr kumimoji="0" lang="en-GB" altLang="zh-CN" sz="48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ntegrity</a:t>
              </a:r>
              <a:endParaRPr kumimoji="0" lang="en-US" altLang="zh-CN" sz="4800" b="0" kern="1200" cap="none" spc="0" normalizeH="0" baseline="0" noProof="0">
                <a:latin typeface="Arial" panose="020B0604020202020204" pitchFamily="34" charset="0"/>
                <a:ea typeface="宋体" panose="02010600030101010101" pitchFamily="2" charset="-122"/>
                <a:cs typeface="+mn-cs"/>
              </a:endParaRPr>
            </a:p>
          </p:txBody>
        </p:sp>
        <p:sp>
          <p:nvSpPr>
            <p:cNvPr id="100362" name="Text Box 10"/>
            <p:cNvSpPr txBox="1">
              <a:spLocks noChangeArrowheads="1"/>
            </p:cNvSpPr>
            <p:nvPr/>
          </p:nvSpPr>
          <p:spPr bwMode="auto">
            <a:xfrm>
              <a:off x="930" y="2795"/>
              <a:ext cx="2256" cy="519"/>
            </a:xfrm>
            <a:prstGeom prst="rect">
              <a:avLst/>
            </a:prstGeom>
            <a:noFill/>
            <a:ln w="9525">
              <a:noFill/>
              <a:miter lim="800000"/>
            </a:ln>
            <a:effectLst/>
          </p:spPr>
          <p:txBody>
            <a:bodyPr>
              <a:spAutoFit/>
            </a:bodyPr>
            <a:lstStyle/>
            <a:p>
              <a:pPr marR="0" defTabSz="914400" eaLnBrk="1" hangingPunct="1">
                <a:buClrTx/>
                <a:buSzTx/>
                <a:buFontTx/>
                <a:buNone/>
                <a:defRPr/>
              </a:pPr>
              <a:r>
                <a:rPr kumimoji="0" lang="en-GB" altLang="zh-CN" sz="48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vailability</a:t>
              </a:r>
              <a:endParaRPr kumimoji="0" lang="en-US" altLang="zh-CN" sz="4800" b="0" kern="1200" cap="none" spc="0" normalizeH="0" baseline="0" noProof="0">
                <a:latin typeface="Arial" panose="020B0604020202020204" pitchFamily="34" charset="0"/>
                <a:ea typeface="宋体" panose="02010600030101010101" pitchFamily="2" charset="-122"/>
                <a:cs typeface="+mn-cs"/>
              </a:endParaRPr>
            </a:p>
          </p:txBody>
        </p:sp>
      </p:grpSp>
      <p:sp>
        <p:nvSpPr>
          <p:cNvPr id="27654" name="AutoShape 11"/>
          <p:cNvSpPr/>
          <p:nvPr/>
        </p:nvSpPr>
        <p:spPr>
          <a:xfrm>
            <a:off x="5241925" y="3027363"/>
            <a:ext cx="3240088" cy="2881312"/>
          </a:xfrm>
          <a:prstGeom prst="triangle">
            <a:avLst>
              <a:gd name="adj" fmla="val 50000"/>
            </a:avLst>
          </a:prstGeom>
          <a:gradFill rotWithShape="1">
            <a:gsLst>
              <a:gs pos="0">
                <a:srgbClr val="760000"/>
              </a:gs>
              <a:gs pos="50000">
                <a:srgbClr val="FF0000"/>
              </a:gs>
              <a:gs pos="100000">
                <a:srgbClr val="760000"/>
              </a:gs>
            </a:gsLst>
            <a:lin ang="5400000" scaled="1"/>
            <a:tileRect/>
          </a:gra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F76909"/>
            </a:extrusionClr>
          </a:sp3d>
        </p:spPr>
        <p:txBody>
          <a:bodyPr wrap="none" anchor="ctr" anchorCtr="0">
            <a:flatTx/>
          </a:bodyPr>
          <a:p>
            <a:pPr eaLnBrk="1" hangingPunct="1"/>
            <a:endParaRPr lang="zh-CN" altLang="en-US" dirty="0">
              <a:latin typeface="Arial" panose="020B0604020202020204" pitchFamily="34" charset="0"/>
            </a:endParaRPr>
          </a:p>
        </p:txBody>
      </p:sp>
      <p:sp>
        <p:nvSpPr>
          <p:cNvPr id="100364" name="Text Box 12"/>
          <p:cNvSpPr txBox="1">
            <a:spLocks noChangeArrowheads="1"/>
          </p:cNvSpPr>
          <p:nvPr/>
        </p:nvSpPr>
        <p:spPr bwMode="auto">
          <a:xfrm>
            <a:off x="5783263" y="4379913"/>
            <a:ext cx="2160588" cy="762000"/>
          </a:xfrm>
          <a:prstGeom prst="rect">
            <a:avLst/>
          </a:prstGeom>
          <a:noFill/>
          <a:ln w="9525" algn="ctr">
            <a:noFill/>
            <a:miter lim="800000"/>
          </a:ln>
          <a:effectLst/>
        </p:spPr>
        <p:txBody>
          <a:bodyPr>
            <a:spAutoFit/>
          </a:bodyPr>
          <a:lstStyle/>
          <a:p>
            <a:pPr marR="0" algn="ctr" defTabSz="914400" eaLnBrk="1" hangingPunct="1">
              <a:spcBef>
                <a:spcPct val="50000"/>
              </a:spcBef>
              <a:buClrTx/>
              <a:buSzTx/>
              <a:buFontTx/>
              <a:buNone/>
              <a:defRPr/>
            </a:pPr>
            <a:r>
              <a:rPr kumimoji="0" lang="en-US" altLang="zh-CN" sz="4400" kern="1200" cap="none" spc="0" normalizeH="0" baseline="0" noProof="0">
                <a:solidFill>
                  <a:srgbClr val="FFFF66"/>
                </a:solidFill>
                <a:effectLst>
                  <a:outerShdw blurRad="38100" dist="38100" dir="2700000" algn="tl">
                    <a:srgbClr val="C0C0C0"/>
                  </a:outerShdw>
                </a:effectLst>
                <a:latin typeface="黑体" panose="02010609060101010101" pitchFamily="49" charset="-122"/>
                <a:ea typeface="黑体" panose="02010609060101010101" pitchFamily="49" charset="-122"/>
                <a:cs typeface="+mn-cs"/>
              </a:rPr>
              <a:t>CIA</a:t>
            </a:r>
            <a:endParaRPr kumimoji="0" lang="en-US" altLang="zh-CN" sz="4400" kern="1200" cap="none" spc="0" normalizeH="0" baseline="0" noProof="0">
              <a:solidFill>
                <a:srgbClr val="FFFF66"/>
              </a:solidFill>
              <a:effectLst>
                <a:outerShdw blurRad="38100" dist="38100" dir="2700000" algn="tl">
                  <a:srgbClr val="C0C0C0"/>
                </a:outerShdw>
              </a:effectLst>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nodeType="clickEffect">
                                  <p:stCondLst>
                                    <p:cond delay="0"/>
                                  </p:stCondLst>
                                  <p:iterate type="lt">
                                    <p:tmPct val="50000"/>
                                  </p:iterate>
                                  <p:childTnLst>
                                    <p:set>
                                      <p:cBhvr>
                                        <p:cTn id="6" dur="1" fill="hold">
                                          <p:stCondLst>
                                            <p:cond delay="0"/>
                                          </p:stCondLst>
                                        </p:cTn>
                                        <p:tgtEl>
                                          <p:spTgt spid="143370">
                                            <p:txEl>
                                              <p:charRg st="0" end="16"/>
                                            </p:txEl>
                                          </p:spTgt>
                                        </p:tgtEl>
                                        <p:attrNameLst>
                                          <p:attrName>style.visibility</p:attrName>
                                        </p:attrNameLst>
                                      </p:cBhvr>
                                      <p:to>
                                        <p:strVal val="visible"/>
                                      </p:to>
                                    </p:set>
                                    <p:set>
                                      <p:cBhvr>
                                        <p:cTn id="7" dur="455" fill="hold">
                                          <p:stCondLst>
                                            <p:cond delay="0"/>
                                          </p:stCondLst>
                                        </p:cTn>
                                        <p:tgtEl>
                                          <p:spTgt spid="143370">
                                            <p:txEl>
                                              <p:charRg st="0" end="16"/>
                                            </p:txEl>
                                          </p:spTgt>
                                        </p:tgtEl>
                                        <p:attrNameLst>
                                          <p:attrName>style.rotation</p:attrName>
                                        </p:attrNameLst>
                                      </p:cBhvr>
                                      <p:to>
                                        <p:strVal val="-45.0"/>
                                      </p:to>
                                    </p:set>
                                    <p:anim calcmode="lin" valueType="num">
                                      <p:cBhvr>
                                        <p:cTn id="8" dur="455" fill="hold">
                                          <p:stCondLst>
                                            <p:cond delay="455"/>
                                          </p:stCondLst>
                                        </p:cTn>
                                        <p:tgtEl>
                                          <p:spTgt spid="143370">
                                            <p:txEl>
                                              <p:charRg st="0" end="16"/>
                                            </p:txEl>
                                          </p:spTgt>
                                        </p:tgtEl>
                                        <p:attrNameLst>
                                          <p:attrName>style.rotation</p:attrName>
                                        </p:attrNameLst>
                                      </p:cBhvr>
                                      <p:tavLst>
                                        <p:tav tm="0">
                                          <p:val>
                                            <p:fltVal val="-45.000000"/>
                                          </p:val>
                                        </p:tav>
                                        <p:tav tm="69900">
                                          <p:val>
                                            <p:fltVal val="45.000000"/>
                                          </p:val>
                                        </p:tav>
                                        <p:tav tm="100000">
                                          <p:val>
                                            <p:fltVal val="0.000000"/>
                                          </p:val>
                                        </p:tav>
                                      </p:tavLst>
                                    </p:anim>
                                    <p:anim calcmode="lin" valueType="num">
                                      <p:cBhvr>
                                        <p:cTn id="9" dur="455" fill="hold">
                                          <p:stCondLst>
                                            <p:cond delay="0"/>
                                          </p:stCondLst>
                                        </p:cTn>
                                        <p:tgtEl>
                                          <p:spTgt spid="143370">
                                            <p:txEl>
                                              <p:charRg st="0" end="16"/>
                                            </p:txEl>
                                          </p:spTgt>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143370">
                                            <p:txEl>
                                              <p:charRg st="0" end="16"/>
                                            </p:txEl>
                                          </p:spTgt>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143370">
                                            <p:txEl>
                                              <p:charRg st="0" end="16"/>
                                            </p:txEl>
                                          </p:spTgt>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3"/>
          <p:cNvSpPr txBox="1">
            <a:spLocks noGrp="1"/>
          </p:cNvSpPr>
          <p:nvPr>
            <p:ph type="sldNum" sz="quarter" idx="10"/>
          </p:nvPr>
        </p:nvSpPr>
        <p:spPr>
          <a:xfrm>
            <a:off x="8423275" y="6423025"/>
            <a:ext cx="720725"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
        <p:nvSpPr>
          <p:cNvPr id="28675" name="Text Box 2"/>
          <p:cNvSpPr txBox="1"/>
          <p:nvPr/>
        </p:nvSpPr>
        <p:spPr>
          <a:xfrm>
            <a:off x="287338" y="152400"/>
            <a:ext cx="8340725" cy="701675"/>
          </a:xfrm>
          <a:prstGeom prst="rect">
            <a:avLst/>
          </a:prstGeom>
          <a:noFill/>
          <a:ln w="9525">
            <a:noFill/>
          </a:ln>
        </p:spPr>
        <p:txBody>
          <a:bodyPr>
            <a:spAutoFit/>
          </a:bodyPr>
          <a:p>
            <a:pPr algn="r" eaLnBrk="1" hangingPunct="1">
              <a:spcBef>
                <a:spcPct val="50000"/>
              </a:spcBef>
            </a:pPr>
            <a:r>
              <a:rPr lang="zh-CN" altLang="en-US" sz="4000" b="0" dirty="0">
                <a:solidFill>
                  <a:srgbClr val="6600CC"/>
                </a:solidFill>
                <a:latin typeface="华文琥珀" panose="02010800040101010101" pitchFamily="2" charset="-122"/>
                <a:ea typeface="华文琥珀" panose="02010800040101010101" pitchFamily="2" charset="-122"/>
              </a:rPr>
              <a:t>信息生命周期</a:t>
            </a:r>
            <a:endParaRPr lang="zh-CN" altLang="en-US" sz="4000" b="0" dirty="0">
              <a:solidFill>
                <a:srgbClr val="6600CC"/>
              </a:solidFill>
              <a:latin typeface="华文琥珀" panose="02010800040101010101" pitchFamily="2" charset="-122"/>
              <a:ea typeface="华文琥珀" panose="02010800040101010101" pitchFamily="2" charset="-122"/>
            </a:endParaRPr>
          </a:p>
        </p:txBody>
      </p:sp>
      <p:grpSp>
        <p:nvGrpSpPr>
          <p:cNvPr id="28676" name="Group 31"/>
          <p:cNvGrpSpPr/>
          <p:nvPr/>
        </p:nvGrpSpPr>
        <p:grpSpPr>
          <a:xfrm>
            <a:off x="1042988" y="1773238"/>
            <a:ext cx="1901825" cy="1849437"/>
            <a:chOff x="476" y="1117"/>
            <a:chExt cx="1198" cy="1165"/>
          </a:xfrm>
        </p:grpSpPr>
        <p:graphicFrame>
          <p:nvGraphicFramePr>
            <p:cNvPr id="28692" name="Object 9"/>
            <p:cNvGraphicFramePr>
              <a:graphicFrameLocks noChangeAspect="1"/>
            </p:cNvGraphicFramePr>
            <p:nvPr/>
          </p:nvGraphicFramePr>
          <p:xfrm>
            <a:off x="476" y="1117"/>
            <a:ext cx="1015" cy="1165"/>
          </p:xfrm>
          <a:graphic>
            <a:graphicData uri="http://schemas.openxmlformats.org/presentationml/2006/ole">
              <mc:AlternateContent xmlns:mc="http://schemas.openxmlformats.org/markup-compatibility/2006">
                <mc:Choice xmlns:v="urn:schemas-microsoft-com:vml" Requires="v">
                  <p:oleObj spid="_x0000_s3076" name="" r:id="rId1" imgW="4251325" imgH="4570730" progId="MS_ClipArt_Gallery.2">
                    <p:embed/>
                  </p:oleObj>
                </mc:Choice>
                <mc:Fallback>
                  <p:oleObj name="" r:id="rId1" imgW="4251325" imgH="4570730" progId="MS_ClipArt_Gallery.2">
                    <p:embed/>
                    <p:pic>
                      <p:nvPicPr>
                        <p:cNvPr id="0" name="图片 3075"/>
                        <p:cNvPicPr/>
                        <p:nvPr/>
                      </p:nvPicPr>
                      <p:blipFill>
                        <a:blip r:embed="rId2"/>
                        <a:stretch>
                          <a:fillRect/>
                        </a:stretch>
                      </p:blipFill>
                      <p:spPr>
                        <a:xfrm>
                          <a:off x="476" y="1117"/>
                          <a:ext cx="1015" cy="1165"/>
                        </a:xfrm>
                        <a:prstGeom prst="rect">
                          <a:avLst/>
                        </a:prstGeom>
                        <a:noFill/>
                        <a:ln w="38100">
                          <a:noFill/>
                          <a:miter/>
                        </a:ln>
                      </p:spPr>
                    </p:pic>
                  </p:oleObj>
                </mc:Fallback>
              </mc:AlternateContent>
            </a:graphicData>
          </a:graphic>
        </p:graphicFrame>
        <p:sp>
          <p:nvSpPr>
            <p:cNvPr id="269322" name="Text Box 10"/>
            <p:cNvSpPr txBox="1">
              <a:spLocks noChangeArrowheads="1"/>
            </p:cNvSpPr>
            <p:nvPr/>
          </p:nvSpPr>
          <p:spPr bwMode="auto">
            <a:xfrm>
              <a:off x="884" y="2024"/>
              <a:ext cx="790" cy="212"/>
            </a:xfrm>
            <a:prstGeom prst="rect">
              <a:avLst/>
            </a:prstGeom>
            <a:noFill/>
            <a:ln w="19050">
              <a:noFill/>
              <a:miter lim="800000"/>
            </a:ln>
            <a:effectLst/>
          </p:spPr>
          <p:txBody>
            <a:bodyPr>
              <a:spAutoFit/>
            </a:bodyPr>
            <a:lstStyle/>
            <a:p>
              <a:pPr marR="0" algn="ctr" defTabSz="914400">
                <a:spcBef>
                  <a:spcPct val="50000"/>
                </a:spcBef>
                <a:buClrTx/>
                <a:buSzTx/>
                <a:buFontTx/>
                <a:buNone/>
                <a:defRPr/>
              </a:pPr>
              <a:r>
                <a:rPr kumimoji="0" lang="zh-CN" altLang="en-GB" sz="1600"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楷体_GB2312" pitchFamily="49" charset="-122"/>
                  <a:cs typeface="+mn-cs"/>
                </a:rPr>
                <a:t>创建</a:t>
              </a:r>
              <a:endParaRPr kumimoji="0" lang="zh-CN" altLang="en-GB" sz="1600" kern="1200" cap="none" spc="0" normalizeH="0" baseline="0" noProof="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cs typeface="+mn-cs"/>
              </a:endParaRPr>
            </a:p>
          </p:txBody>
        </p:sp>
      </p:grpSp>
      <p:grpSp>
        <p:nvGrpSpPr>
          <p:cNvPr id="28677" name="Group 12"/>
          <p:cNvGrpSpPr/>
          <p:nvPr/>
        </p:nvGrpSpPr>
        <p:grpSpPr>
          <a:xfrm>
            <a:off x="827088" y="4292600"/>
            <a:ext cx="2362200" cy="1784350"/>
            <a:chOff x="1680" y="2496"/>
            <a:chExt cx="1488" cy="1124"/>
          </a:xfrm>
        </p:grpSpPr>
        <p:graphicFrame>
          <p:nvGraphicFramePr>
            <p:cNvPr id="28690" name="Object 13"/>
            <p:cNvGraphicFramePr>
              <a:graphicFrameLocks noChangeAspect="1"/>
            </p:cNvGraphicFramePr>
            <p:nvPr/>
          </p:nvGraphicFramePr>
          <p:xfrm>
            <a:off x="1958" y="2496"/>
            <a:ext cx="922" cy="963"/>
          </p:xfrm>
          <a:graphic>
            <a:graphicData uri="http://schemas.openxmlformats.org/presentationml/2006/ole">
              <mc:AlternateContent xmlns:mc="http://schemas.openxmlformats.org/markup-compatibility/2006">
                <mc:Choice xmlns:v="urn:schemas-microsoft-com:vml" Requires="v">
                  <p:oleObj spid="_x0000_s3077" name="" r:id="rId3" imgW="1906905" imgH="1990725" progId="MS_ClipArt_Gallery.2">
                    <p:embed/>
                  </p:oleObj>
                </mc:Choice>
                <mc:Fallback>
                  <p:oleObj name="" r:id="rId3" imgW="1906905" imgH="1990725" progId="MS_ClipArt_Gallery.2">
                    <p:embed/>
                    <p:pic>
                      <p:nvPicPr>
                        <p:cNvPr id="0" name="图片 3076"/>
                        <p:cNvPicPr/>
                        <p:nvPr/>
                      </p:nvPicPr>
                      <p:blipFill>
                        <a:blip r:embed="rId4"/>
                        <a:stretch>
                          <a:fillRect/>
                        </a:stretch>
                      </p:blipFill>
                      <p:spPr>
                        <a:xfrm>
                          <a:off x="1958" y="2496"/>
                          <a:ext cx="922" cy="963"/>
                        </a:xfrm>
                        <a:prstGeom prst="rect">
                          <a:avLst/>
                        </a:prstGeom>
                        <a:noFill/>
                        <a:ln w="38100">
                          <a:noFill/>
                          <a:miter/>
                        </a:ln>
                      </p:spPr>
                    </p:pic>
                  </p:oleObj>
                </mc:Fallback>
              </mc:AlternateContent>
            </a:graphicData>
          </a:graphic>
        </p:graphicFrame>
        <p:sp>
          <p:nvSpPr>
            <p:cNvPr id="269326" name="Text Box 14"/>
            <p:cNvSpPr txBox="1">
              <a:spLocks noChangeArrowheads="1"/>
            </p:cNvSpPr>
            <p:nvPr/>
          </p:nvSpPr>
          <p:spPr bwMode="auto">
            <a:xfrm>
              <a:off x="1680" y="3408"/>
              <a:ext cx="1488" cy="212"/>
            </a:xfrm>
            <a:prstGeom prst="rect">
              <a:avLst/>
            </a:prstGeom>
            <a:noFill/>
            <a:ln w="19050">
              <a:noFill/>
              <a:miter lim="800000"/>
            </a:ln>
            <a:effectLst/>
          </p:spPr>
          <p:txBody>
            <a:bodyPr>
              <a:spAutoFit/>
            </a:bodyPr>
            <a:lstStyle/>
            <a:p>
              <a:pPr marR="0" algn="ctr" defTabSz="914400">
                <a:spcBef>
                  <a:spcPct val="50000"/>
                </a:spcBef>
                <a:buClrTx/>
                <a:buSzTx/>
                <a:buFontTx/>
                <a:buNone/>
                <a:defRPr/>
              </a:pPr>
              <a:r>
                <a:rPr kumimoji="0" lang="zh-CN" altLang="en-GB" sz="1600" kern="1200" cap="none" spc="0" normalizeH="0" baseline="0" noProof="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cs typeface="+mn-cs"/>
                </a:rPr>
                <a:t>传递</a:t>
              </a:r>
              <a:endParaRPr kumimoji="0" lang="zh-CN" altLang="en-GB" sz="1600" kern="1200" cap="none" spc="0" normalizeH="0" baseline="0" noProof="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cs typeface="+mn-cs"/>
              </a:endParaRPr>
            </a:p>
          </p:txBody>
        </p:sp>
      </p:grpSp>
      <p:grpSp>
        <p:nvGrpSpPr>
          <p:cNvPr id="28678" name="Group 15"/>
          <p:cNvGrpSpPr/>
          <p:nvPr/>
        </p:nvGrpSpPr>
        <p:grpSpPr>
          <a:xfrm>
            <a:off x="6011863" y="4221163"/>
            <a:ext cx="2232025" cy="1839912"/>
            <a:chOff x="3744" y="2256"/>
            <a:chExt cx="1776" cy="1584"/>
          </a:xfrm>
        </p:grpSpPr>
        <p:graphicFrame>
          <p:nvGraphicFramePr>
            <p:cNvPr id="28688" name="Object 16"/>
            <p:cNvGraphicFramePr>
              <a:graphicFrameLocks noChangeAspect="1"/>
            </p:cNvGraphicFramePr>
            <p:nvPr/>
          </p:nvGraphicFramePr>
          <p:xfrm>
            <a:off x="3888" y="2256"/>
            <a:ext cx="1632" cy="1299"/>
          </p:xfrm>
          <a:graphic>
            <a:graphicData uri="http://schemas.openxmlformats.org/presentationml/2006/ole">
              <mc:AlternateContent xmlns:mc="http://schemas.openxmlformats.org/markup-compatibility/2006">
                <mc:Choice xmlns:v="urn:schemas-microsoft-com:vml" Requires="v">
                  <p:oleObj spid="_x0000_s3079" name="" r:id="rId5" imgW="3038475" imgH="2419350" progId="MS_ClipArt_Gallery.2">
                    <p:embed/>
                  </p:oleObj>
                </mc:Choice>
                <mc:Fallback>
                  <p:oleObj name="" r:id="rId5" imgW="3038475" imgH="2419350" progId="MS_ClipArt_Gallery.2">
                    <p:embed/>
                    <p:pic>
                      <p:nvPicPr>
                        <p:cNvPr id="0" name="图片 3078"/>
                        <p:cNvPicPr/>
                        <p:nvPr/>
                      </p:nvPicPr>
                      <p:blipFill>
                        <a:blip r:embed="rId6"/>
                        <a:stretch>
                          <a:fillRect/>
                        </a:stretch>
                      </p:blipFill>
                      <p:spPr>
                        <a:xfrm>
                          <a:off x="3888" y="2256"/>
                          <a:ext cx="1632" cy="1299"/>
                        </a:xfrm>
                        <a:prstGeom prst="rect">
                          <a:avLst/>
                        </a:prstGeom>
                        <a:noFill/>
                        <a:ln w="38100">
                          <a:noFill/>
                          <a:miter/>
                        </a:ln>
                      </p:spPr>
                    </p:pic>
                  </p:oleObj>
                </mc:Fallback>
              </mc:AlternateContent>
            </a:graphicData>
          </a:graphic>
        </p:graphicFrame>
        <p:sp>
          <p:nvSpPr>
            <p:cNvPr id="269329" name="Text Box 17"/>
            <p:cNvSpPr txBox="1">
              <a:spLocks noChangeArrowheads="1"/>
            </p:cNvSpPr>
            <p:nvPr/>
          </p:nvSpPr>
          <p:spPr bwMode="auto">
            <a:xfrm>
              <a:off x="3744" y="3550"/>
              <a:ext cx="1536" cy="290"/>
            </a:xfrm>
            <a:prstGeom prst="rect">
              <a:avLst/>
            </a:prstGeom>
            <a:noFill/>
            <a:ln w="19050">
              <a:noFill/>
              <a:miter lim="800000"/>
            </a:ln>
            <a:effectLst/>
          </p:spPr>
          <p:txBody>
            <a:bodyPr>
              <a:spAutoFit/>
            </a:bodyPr>
            <a:lstStyle/>
            <a:p>
              <a:pPr marR="0" algn="ctr" defTabSz="914400">
                <a:spcBef>
                  <a:spcPct val="50000"/>
                </a:spcBef>
                <a:buClrTx/>
                <a:buSzTx/>
                <a:buFontTx/>
                <a:buNone/>
                <a:defRPr/>
              </a:pPr>
              <a:r>
                <a:rPr kumimoji="0" lang="zh-CN" altLang="en-GB" sz="1600" kern="1200" cap="none" spc="0" normalizeH="0" baseline="0" noProof="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cs typeface="+mn-cs"/>
                </a:rPr>
                <a:t>销毁</a:t>
              </a:r>
              <a:endParaRPr kumimoji="0" lang="zh-CN" altLang="en-GB" sz="1600" kern="1200" cap="none" spc="0" normalizeH="0" baseline="0" noProof="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cs typeface="+mn-cs"/>
              </a:endParaRPr>
            </a:p>
          </p:txBody>
        </p:sp>
      </p:grpSp>
      <p:grpSp>
        <p:nvGrpSpPr>
          <p:cNvPr id="28679" name="Group 18"/>
          <p:cNvGrpSpPr/>
          <p:nvPr/>
        </p:nvGrpSpPr>
        <p:grpSpPr>
          <a:xfrm>
            <a:off x="6156325" y="1773238"/>
            <a:ext cx="1728788" cy="1862137"/>
            <a:chOff x="3072" y="960"/>
            <a:chExt cx="1329" cy="1359"/>
          </a:xfrm>
        </p:grpSpPr>
        <p:graphicFrame>
          <p:nvGraphicFramePr>
            <p:cNvPr id="28686" name="Object 19"/>
            <p:cNvGraphicFramePr>
              <a:graphicFrameLocks noChangeAspect="1"/>
            </p:cNvGraphicFramePr>
            <p:nvPr/>
          </p:nvGraphicFramePr>
          <p:xfrm>
            <a:off x="3072" y="960"/>
            <a:ext cx="1329" cy="1118"/>
          </p:xfrm>
          <a:graphic>
            <a:graphicData uri="http://schemas.openxmlformats.org/presentationml/2006/ole">
              <mc:AlternateContent xmlns:mc="http://schemas.openxmlformats.org/markup-compatibility/2006">
                <mc:Choice xmlns:v="urn:schemas-microsoft-com:vml" Requires="v">
                  <p:oleObj spid="_x0000_s3078" name="" r:id="rId7" imgW="4675505" imgH="3934460" progId="MS_ClipArt_Gallery.2">
                    <p:embed/>
                  </p:oleObj>
                </mc:Choice>
                <mc:Fallback>
                  <p:oleObj name="" r:id="rId7" imgW="4675505" imgH="3934460" progId="MS_ClipArt_Gallery.2">
                    <p:embed/>
                    <p:pic>
                      <p:nvPicPr>
                        <p:cNvPr id="0" name="图片 3077"/>
                        <p:cNvPicPr/>
                        <p:nvPr/>
                      </p:nvPicPr>
                      <p:blipFill>
                        <a:blip r:embed="rId8"/>
                        <a:stretch>
                          <a:fillRect/>
                        </a:stretch>
                      </p:blipFill>
                      <p:spPr>
                        <a:xfrm>
                          <a:off x="3072" y="960"/>
                          <a:ext cx="1329" cy="1118"/>
                        </a:xfrm>
                        <a:prstGeom prst="rect">
                          <a:avLst/>
                        </a:prstGeom>
                        <a:noFill/>
                        <a:ln w="38100">
                          <a:noFill/>
                          <a:miter/>
                        </a:ln>
                      </p:spPr>
                    </p:pic>
                  </p:oleObj>
                </mc:Fallback>
              </mc:AlternateContent>
            </a:graphicData>
          </a:graphic>
        </p:graphicFrame>
        <p:sp>
          <p:nvSpPr>
            <p:cNvPr id="269332" name="Text Box 20"/>
            <p:cNvSpPr txBox="1">
              <a:spLocks noChangeArrowheads="1"/>
            </p:cNvSpPr>
            <p:nvPr/>
          </p:nvSpPr>
          <p:spPr bwMode="auto">
            <a:xfrm>
              <a:off x="3456" y="2073"/>
              <a:ext cx="912" cy="246"/>
            </a:xfrm>
            <a:prstGeom prst="rect">
              <a:avLst/>
            </a:prstGeom>
            <a:noFill/>
            <a:ln w="19050">
              <a:noFill/>
              <a:miter lim="800000"/>
            </a:ln>
            <a:effectLst/>
          </p:spPr>
          <p:txBody>
            <a:bodyPr>
              <a:spAutoFit/>
            </a:bodyPr>
            <a:lstStyle/>
            <a:p>
              <a:pPr marR="0" algn="ctr" defTabSz="914400">
                <a:spcBef>
                  <a:spcPct val="50000"/>
                </a:spcBef>
                <a:buClrTx/>
                <a:buSzTx/>
                <a:buFontTx/>
                <a:buNone/>
                <a:defRPr/>
              </a:pPr>
              <a:r>
                <a:rPr kumimoji="0" lang="zh-CN" altLang="en-GB" sz="1600" kern="1200" cap="none" spc="0" normalizeH="0" baseline="0" noProof="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cs typeface="+mn-cs"/>
                </a:rPr>
                <a:t>存 储</a:t>
              </a:r>
              <a:endParaRPr kumimoji="0" lang="zh-CN" altLang="en-GB" sz="1600" kern="1200" cap="none" spc="0" normalizeH="0" baseline="0" noProof="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cs typeface="+mn-cs"/>
              </a:endParaRPr>
            </a:p>
          </p:txBody>
        </p:sp>
      </p:grpSp>
      <p:grpSp>
        <p:nvGrpSpPr>
          <p:cNvPr id="28680" name="Group 21"/>
          <p:cNvGrpSpPr/>
          <p:nvPr/>
        </p:nvGrpSpPr>
        <p:grpSpPr>
          <a:xfrm>
            <a:off x="3708400" y="1412875"/>
            <a:ext cx="1371600" cy="2241550"/>
            <a:chOff x="1872" y="864"/>
            <a:chExt cx="864" cy="1412"/>
          </a:xfrm>
        </p:grpSpPr>
        <p:graphicFrame>
          <p:nvGraphicFramePr>
            <p:cNvPr id="28684" name="Object 22"/>
            <p:cNvGraphicFramePr>
              <a:graphicFrameLocks noChangeAspect="1"/>
            </p:cNvGraphicFramePr>
            <p:nvPr/>
          </p:nvGraphicFramePr>
          <p:xfrm>
            <a:off x="1872" y="864"/>
            <a:ext cx="855" cy="1200"/>
          </p:xfrm>
          <a:graphic>
            <a:graphicData uri="http://schemas.openxmlformats.org/presentationml/2006/ole">
              <mc:AlternateContent xmlns:mc="http://schemas.openxmlformats.org/markup-compatibility/2006">
                <mc:Choice xmlns:v="urn:schemas-microsoft-com:vml" Requires="v">
                  <p:oleObj spid="_x0000_s3080" name="" r:id="rId9" imgW="2673350" imgH="3752850" progId="MS_ClipArt_Gallery.2">
                    <p:embed/>
                  </p:oleObj>
                </mc:Choice>
                <mc:Fallback>
                  <p:oleObj name="" r:id="rId9" imgW="2673350" imgH="3752850" progId="MS_ClipArt_Gallery.2">
                    <p:embed/>
                    <p:pic>
                      <p:nvPicPr>
                        <p:cNvPr id="0" name="图片 3079"/>
                        <p:cNvPicPr/>
                        <p:nvPr/>
                      </p:nvPicPr>
                      <p:blipFill>
                        <a:blip r:embed="rId10"/>
                        <a:stretch>
                          <a:fillRect/>
                        </a:stretch>
                      </p:blipFill>
                      <p:spPr>
                        <a:xfrm>
                          <a:off x="1872" y="864"/>
                          <a:ext cx="855" cy="1200"/>
                        </a:xfrm>
                        <a:prstGeom prst="rect">
                          <a:avLst/>
                        </a:prstGeom>
                        <a:noFill/>
                        <a:ln w="38100">
                          <a:noFill/>
                          <a:miter/>
                        </a:ln>
                      </p:spPr>
                    </p:pic>
                  </p:oleObj>
                </mc:Fallback>
              </mc:AlternateContent>
            </a:graphicData>
          </a:graphic>
        </p:graphicFrame>
        <p:sp>
          <p:nvSpPr>
            <p:cNvPr id="269335" name="Text Box 23"/>
            <p:cNvSpPr txBox="1">
              <a:spLocks noChangeArrowheads="1"/>
            </p:cNvSpPr>
            <p:nvPr/>
          </p:nvSpPr>
          <p:spPr bwMode="auto">
            <a:xfrm>
              <a:off x="2064" y="2064"/>
              <a:ext cx="672" cy="212"/>
            </a:xfrm>
            <a:prstGeom prst="rect">
              <a:avLst/>
            </a:prstGeom>
            <a:noFill/>
            <a:ln w="19050">
              <a:noFill/>
              <a:miter lim="800000"/>
            </a:ln>
            <a:effectLst/>
          </p:spPr>
          <p:txBody>
            <a:bodyPr>
              <a:spAutoFit/>
            </a:bodyPr>
            <a:lstStyle/>
            <a:p>
              <a:pPr marR="0" algn="ctr" defTabSz="914400">
                <a:spcBef>
                  <a:spcPct val="50000"/>
                </a:spcBef>
                <a:buClrTx/>
                <a:buSzTx/>
                <a:buFontTx/>
                <a:buNone/>
                <a:defRPr/>
              </a:pPr>
              <a:r>
                <a:rPr kumimoji="0" lang="zh-CN" altLang="en-GB" sz="1600"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楷体_GB2312" pitchFamily="49" charset="-122"/>
                  <a:cs typeface="+mn-cs"/>
                </a:rPr>
                <a:t>使用</a:t>
              </a:r>
              <a:endParaRPr kumimoji="0" lang="zh-CN" altLang="en-GB" sz="1600" b="0"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楷体_GB2312" pitchFamily="49" charset="-122"/>
                <a:cs typeface="+mn-cs"/>
              </a:endParaRPr>
            </a:p>
          </p:txBody>
        </p:sp>
      </p:grpSp>
      <p:grpSp>
        <p:nvGrpSpPr>
          <p:cNvPr id="28681" name="Group 24"/>
          <p:cNvGrpSpPr/>
          <p:nvPr/>
        </p:nvGrpSpPr>
        <p:grpSpPr>
          <a:xfrm>
            <a:off x="3563938" y="4149725"/>
            <a:ext cx="1943100" cy="1935163"/>
            <a:chOff x="48" y="2304"/>
            <a:chExt cx="1488" cy="1405"/>
          </a:xfrm>
        </p:grpSpPr>
        <p:graphicFrame>
          <p:nvGraphicFramePr>
            <p:cNvPr id="28682" name="Object 25"/>
            <p:cNvGraphicFramePr>
              <a:graphicFrameLocks noChangeAspect="1"/>
            </p:cNvGraphicFramePr>
            <p:nvPr/>
          </p:nvGraphicFramePr>
          <p:xfrm>
            <a:off x="288" y="2304"/>
            <a:ext cx="1049" cy="1248"/>
          </p:xfrm>
          <a:graphic>
            <a:graphicData uri="http://schemas.openxmlformats.org/presentationml/2006/ole">
              <mc:AlternateContent xmlns:mc="http://schemas.openxmlformats.org/markup-compatibility/2006">
                <mc:Choice xmlns:v="urn:schemas-microsoft-com:vml" Requires="v">
                  <p:oleObj spid="_x0000_s3081" name="" r:id="rId11" imgW="2209800" imgH="2628900" progId="MS_ClipArt_Gallery.2">
                    <p:embed/>
                  </p:oleObj>
                </mc:Choice>
                <mc:Fallback>
                  <p:oleObj name="" r:id="rId11" imgW="2209800" imgH="2628900" progId="MS_ClipArt_Gallery.2">
                    <p:embed/>
                    <p:pic>
                      <p:nvPicPr>
                        <p:cNvPr id="0" name="图片 3080"/>
                        <p:cNvPicPr/>
                        <p:nvPr/>
                      </p:nvPicPr>
                      <p:blipFill>
                        <a:blip r:embed="rId12"/>
                        <a:stretch>
                          <a:fillRect/>
                        </a:stretch>
                      </p:blipFill>
                      <p:spPr>
                        <a:xfrm>
                          <a:off x="288" y="2304"/>
                          <a:ext cx="1049" cy="1248"/>
                        </a:xfrm>
                        <a:prstGeom prst="rect">
                          <a:avLst/>
                        </a:prstGeom>
                        <a:noFill/>
                        <a:ln w="38100">
                          <a:noFill/>
                          <a:miter/>
                        </a:ln>
                      </p:spPr>
                    </p:pic>
                  </p:oleObj>
                </mc:Fallback>
              </mc:AlternateContent>
            </a:graphicData>
          </a:graphic>
        </p:graphicFrame>
        <p:sp>
          <p:nvSpPr>
            <p:cNvPr id="269338" name="Text Box 26"/>
            <p:cNvSpPr txBox="1">
              <a:spLocks noChangeArrowheads="1"/>
            </p:cNvSpPr>
            <p:nvPr/>
          </p:nvSpPr>
          <p:spPr bwMode="auto">
            <a:xfrm>
              <a:off x="48" y="3465"/>
              <a:ext cx="1488" cy="244"/>
            </a:xfrm>
            <a:prstGeom prst="rect">
              <a:avLst/>
            </a:prstGeom>
            <a:noFill/>
            <a:ln w="19050">
              <a:noFill/>
              <a:miter lim="800000"/>
            </a:ln>
            <a:effectLst/>
          </p:spPr>
          <p:txBody>
            <a:bodyPr>
              <a:spAutoFit/>
            </a:bodyPr>
            <a:lstStyle/>
            <a:p>
              <a:pPr marR="0" algn="ctr" defTabSz="914400">
                <a:spcBef>
                  <a:spcPct val="50000"/>
                </a:spcBef>
                <a:buClrTx/>
                <a:buSzTx/>
                <a:buFontTx/>
                <a:buNone/>
                <a:defRPr/>
              </a:pPr>
              <a:r>
                <a:rPr kumimoji="0" lang="zh-CN" altLang="en-GB" sz="1600"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楷体_GB2312" pitchFamily="49" charset="-122"/>
                  <a:cs typeface="+mn-cs"/>
                </a:rPr>
                <a:t>更改</a:t>
              </a:r>
              <a:endParaRPr kumimoji="0" lang="zh-CN" altLang="en-GB" sz="1600" kern="1200" cap="none" spc="0" normalizeH="0" baseline="0" noProof="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cs typeface="+mn-cs"/>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3"/>
          <p:cNvSpPr txBox="1">
            <a:spLocks noGrp="1"/>
          </p:cNvSpPr>
          <p:nvPr>
            <p:ph type="sldNum" sz="quarter" idx="10"/>
          </p:nvPr>
        </p:nvSpPr>
        <p:spPr>
          <a:xfrm>
            <a:off x="8423275" y="6423025"/>
            <a:ext cx="720725"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
        <p:nvSpPr>
          <p:cNvPr id="29699" name="Text Box 2"/>
          <p:cNvSpPr txBox="1"/>
          <p:nvPr/>
        </p:nvSpPr>
        <p:spPr>
          <a:xfrm>
            <a:off x="287338" y="152400"/>
            <a:ext cx="8340725" cy="701675"/>
          </a:xfrm>
          <a:prstGeom prst="rect">
            <a:avLst/>
          </a:prstGeom>
          <a:noFill/>
          <a:ln w="9525">
            <a:noFill/>
          </a:ln>
        </p:spPr>
        <p:txBody>
          <a:bodyPr>
            <a:spAutoFit/>
          </a:bodyPr>
          <a:p>
            <a:pPr algn="r" eaLnBrk="1" hangingPunct="1">
              <a:spcBef>
                <a:spcPct val="50000"/>
              </a:spcBef>
            </a:pPr>
            <a:r>
              <a:rPr lang="zh-CN" altLang="en-US" sz="4000" b="0" dirty="0">
                <a:solidFill>
                  <a:srgbClr val="6600CC"/>
                </a:solidFill>
                <a:latin typeface="华文琥珀" panose="02010800040101010101" pitchFamily="2" charset="-122"/>
                <a:ea typeface="华文琥珀" panose="02010800040101010101" pitchFamily="2" charset="-122"/>
              </a:rPr>
              <a:t>信息产业发展迅猛</a:t>
            </a:r>
            <a:endParaRPr lang="zh-CN" altLang="en-US" sz="4000" b="0" dirty="0">
              <a:solidFill>
                <a:srgbClr val="6600CC"/>
              </a:solidFill>
              <a:latin typeface="华文琥珀" panose="02010800040101010101" pitchFamily="2" charset="-122"/>
              <a:ea typeface="华文琥珀" panose="02010800040101010101" pitchFamily="2" charset="-122"/>
            </a:endParaRPr>
          </a:p>
        </p:txBody>
      </p:sp>
      <p:sp>
        <p:nvSpPr>
          <p:cNvPr id="29700" name="Rectangle 4"/>
          <p:cNvSpPr/>
          <p:nvPr/>
        </p:nvSpPr>
        <p:spPr>
          <a:xfrm>
            <a:off x="755650" y="1341438"/>
            <a:ext cx="7848600" cy="5061585"/>
          </a:xfrm>
          <a:prstGeom prst="rect">
            <a:avLst/>
          </a:prstGeom>
          <a:noFill/>
          <a:ln w="9525">
            <a:noFill/>
          </a:ln>
        </p:spPr>
        <p:txBody>
          <a:bodyPr>
            <a:spAutoFit/>
          </a:bodyPr>
          <a:p>
            <a:pPr eaLnBrk="1" hangingPunct="1"/>
            <a:r>
              <a:rPr lang="zh-CN" altLang="en-US" sz="1900" b="0" dirty="0">
                <a:latin typeface="微软雅黑" panose="020B0503020204020204" charset="-122"/>
                <a:ea typeface="微软雅黑" panose="020B0503020204020204" charset="-122"/>
                <a:cs typeface="微软雅黑" panose="020B0503020204020204" charset="-122"/>
              </a:rPr>
              <a:t>截至</a:t>
            </a:r>
            <a:r>
              <a:rPr lang="en-US" altLang="zh-CN" sz="1900" b="0" dirty="0">
                <a:latin typeface="微软雅黑" panose="020B0503020204020204" charset="-122"/>
                <a:ea typeface="微软雅黑" panose="020B0503020204020204" charset="-122"/>
                <a:cs typeface="微软雅黑" panose="020B0503020204020204" charset="-122"/>
              </a:rPr>
              <a:t>2008</a:t>
            </a:r>
            <a:r>
              <a:rPr lang="zh-CN" altLang="en-US" sz="1900" b="0" dirty="0">
                <a:latin typeface="微软雅黑" panose="020B0503020204020204" charset="-122"/>
                <a:ea typeface="微软雅黑" panose="020B0503020204020204" charset="-122"/>
                <a:cs typeface="微软雅黑" panose="020B0503020204020204" charset="-122"/>
              </a:rPr>
              <a:t>年</a:t>
            </a:r>
            <a:r>
              <a:rPr lang="en-US" altLang="zh-CN" sz="1900" b="0" dirty="0">
                <a:latin typeface="微软雅黑" panose="020B0503020204020204" charset="-122"/>
                <a:ea typeface="微软雅黑" panose="020B0503020204020204" charset="-122"/>
                <a:cs typeface="微软雅黑" panose="020B0503020204020204" charset="-122"/>
              </a:rPr>
              <a:t>7</a:t>
            </a:r>
            <a:r>
              <a:rPr lang="zh-CN" altLang="en-US" sz="1900" b="0" dirty="0">
                <a:latin typeface="微软雅黑" panose="020B0503020204020204" charset="-122"/>
                <a:ea typeface="微软雅黑" panose="020B0503020204020204" charset="-122"/>
                <a:cs typeface="微软雅黑" panose="020B0503020204020204" charset="-122"/>
              </a:rPr>
              <a:t>月，我国固定电话已达到</a:t>
            </a:r>
            <a:r>
              <a:rPr lang="en-US" altLang="zh-CN" sz="1900" b="0" dirty="0">
                <a:latin typeface="微软雅黑" panose="020B0503020204020204" charset="-122"/>
                <a:ea typeface="微软雅黑" panose="020B0503020204020204" charset="-122"/>
                <a:cs typeface="微软雅黑" panose="020B0503020204020204" charset="-122"/>
              </a:rPr>
              <a:t>3.55</a:t>
            </a:r>
            <a:r>
              <a:rPr lang="zh-CN" altLang="en-US" sz="1900" b="0" dirty="0">
                <a:latin typeface="微软雅黑" panose="020B0503020204020204" charset="-122"/>
                <a:ea typeface="微软雅黑" panose="020B0503020204020204" charset="-122"/>
                <a:cs typeface="微软雅黑" panose="020B0503020204020204" charset="-122"/>
              </a:rPr>
              <a:t>亿户，移动电话用户数达到</a:t>
            </a:r>
            <a:r>
              <a:rPr lang="en-US" altLang="zh-CN" sz="1900" b="0" dirty="0">
                <a:latin typeface="微软雅黑" panose="020B0503020204020204" charset="-122"/>
                <a:ea typeface="微软雅黑" panose="020B0503020204020204" charset="-122"/>
                <a:cs typeface="微软雅黑" panose="020B0503020204020204" charset="-122"/>
              </a:rPr>
              <a:t>6.08</a:t>
            </a:r>
            <a:r>
              <a:rPr lang="zh-CN" altLang="en-US" sz="1900" b="0" dirty="0">
                <a:latin typeface="微软雅黑" panose="020B0503020204020204" charset="-122"/>
                <a:ea typeface="微软雅黑" panose="020B0503020204020204" charset="-122"/>
                <a:cs typeface="微软雅黑" panose="020B0503020204020204" charset="-122"/>
              </a:rPr>
              <a:t>亿。</a:t>
            </a:r>
            <a:endParaRPr lang="zh-CN" altLang="en-US" sz="1900" b="0" dirty="0">
              <a:latin typeface="微软雅黑" panose="020B0503020204020204" charset="-122"/>
              <a:ea typeface="微软雅黑" panose="020B0503020204020204" charset="-122"/>
              <a:cs typeface="微软雅黑" panose="020B0503020204020204" charset="-122"/>
            </a:endParaRPr>
          </a:p>
          <a:p>
            <a:pPr eaLnBrk="1" hangingPunct="1"/>
            <a:endParaRPr lang="zh-CN" altLang="en-US" sz="1900" b="0" dirty="0">
              <a:latin typeface="微软雅黑" panose="020B0503020204020204" charset="-122"/>
              <a:ea typeface="微软雅黑" panose="020B0503020204020204" charset="-122"/>
              <a:cs typeface="微软雅黑" panose="020B0503020204020204" charset="-122"/>
            </a:endParaRPr>
          </a:p>
          <a:p>
            <a:pPr eaLnBrk="1" hangingPunct="1"/>
            <a:r>
              <a:rPr lang="zh-CN" altLang="en-US" sz="1900" b="0" dirty="0">
                <a:latin typeface="微软雅黑" panose="020B0503020204020204" charset="-122"/>
                <a:ea typeface="微软雅黑" panose="020B0503020204020204" charset="-122"/>
                <a:cs typeface="微软雅黑" panose="020B0503020204020204" charset="-122"/>
              </a:rPr>
              <a:t>截至</a:t>
            </a:r>
            <a:r>
              <a:rPr lang="en-US" altLang="zh-CN" sz="1900" b="0" dirty="0">
                <a:latin typeface="微软雅黑" panose="020B0503020204020204" charset="-122"/>
                <a:ea typeface="微软雅黑" panose="020B0503020204020204" charset="-122"/>
                <a:cs typeface="微软雅黑" panose="020B0503020204020204" charset="-122"/>
              </a:rPr>
              <a:t>2008</a:t>
            </a:r>
            <a:r>
              <a:rPr lang="zh-CN" altLang="en-US" sz="1900" b="0" dirty="0">
                <a:latin typeface="微软雅黑" panose="020B0503020204020204" charset="-122"/>
                <a:ea typeface="微软雅黑" panose="020B0503020204020204" charset="-122"/>
                <a:cs typeface="微软雅黑" panose="020B0503020204020204" charset="-122"/>
              </a:rPr>
              <a:t>年</a:t>
            </a:r>
            <a:r>
              <a:rPr lang="en-US" altLang="zh-CN" sz="1900" b="0" dirty="0">
                <a:latin typeface="微软雅黑" panose="020B0503020204020204" charset="-122"/>
                <a:ea typeface="微软雅黑" panose="020B0503020204020204" charset="-122"/>
                <a:cs typeface="微软雅黑" panose="020B0503020204020204" charset="-122"/>
              </a:rPr>
              <a:t>6</a:t>
            </a:r>
            <a:r>
              <a:rPr lang="zh-CN" altLang="en-US" sz="1900" b="0" dirty="0">
                <a:latin typeface="微软雅黑" panose="020B0503020204020204" charset="-122"/>
                <a:ea typeface="微软雅黑" panose="020B0503020204020204" charset="-122"/>
                <a:cs typeface="微软雅黑" panose="020B0503020204020204" charset="-122"/>
              </a:rPr>
              <a:t>月，</a:t>
            </a:r>
            <a:r>
              <a:rPr lang="zh-CN" altLang="en-US" sz="1900" b="0" dirty="0">
                <a:solidFill>
                  <a:srgbClr val="6600CC"/>
                </a:solidFill>
                <a:latin typeface="微软雅黑" panose="020B0503020204020204" charset="-122"/>
                <a:ea typeface="微软雅黑" panose="020B0503020204020204" charset="-122"/>
                <a:cs typeface="微软雅黑" panose="020B0503020204020204" charset="-122"/>
              </a:rPr>
              <a:t>我国网民数量达到了</a:t>
            </a:r>
            <a:r>
              <a:rPr lang="en-US" altLang="zh-CN" sz="1900" b="0" dirty="0">
                <a:solidFill>
                  <a:srgbClr val="6600CC"/>
                </a:solidFill>
                <a:latin typeface="微软雅黑" panose="020B0503020204020204" charset="-122"/>
                <a:ea typeface="微软雅黑" panose="020B0503020204020204" charset="-122"/>
                <a:cs typeface="微软雅黑" panose="020B0503020204020204" charset="-122"/>
              </a:rPr>
              <a:t>2.53</a:t>
            </a:r>
            <a:r>
              <a:rPr lang="zh-CN" altLang="en-US" sz="1900" b="0" dirty="0">
                <a:solidFill>
                  <a:srgbClr val="6600CC"/>
                </a:solidFill>
                <a:latin typeface="微软雅黑" panose="020B0503020204020204" charset="-122"/>
                <a:ea typeface="微软雅黑" panose="020B0503020204020204" charset="-122"/>
                <a:cs typeface="微软雅黑" panose="020B0503020204020204" charset="-122"/>
              </a:rPr>
              <a:t>亿</a:t>
            </a:r>
            <a:r>
              <a:rPr lang="zh-CN" altLang="en-US" sz="1900" b="0" dirty="0">
                <a:latin typeface="微软雅黑" panose="020B0503020204020204" charset="-122"/>
                <a:ea typeface="微软雅黑" panose="020B0503020204020204" charset="-122"/>
                <a:cs typeface="微软雅黑" panose="020B0503020204020204" charset="-122"/>
              </a:rPr>
              <a:t>，成为世界上网民最多的国家，与去年同期相比，中国网民人数增加了</a:t>
            </a:r>
            <a:r>
              <a:rPr lang="en-US" altLang="zh-CN" sz="1900" b="0" dirty="0">
                <a:latin typeface="微软雅黑" panose="020B0503020204020204" charset="-122"/>
                <a:ea typeface="微软雅黑" panose="020B0503020204020204" charset="-122"/>
                <a:cs typeface="微软雅黑" panose="020B0503020204020204" charset="-122"/>
              </a:rPr>
              <a:t>9100</a:t>
            </a:r>
            <a:r>
              <a:rPr lang="zh-CN" altLang="en-US" sz="1900" b="0" dirty="0">
                <a:latin typeface="微软雅黑" panose="020B0503020204020204" charset="-122"/>
                <a:ea typeface="微软雅黑" panose="020B0503020204020204" charset="-122"/>
                <a:cs typeface="微软雅黑" panose="020B0503020204020204" charset="-122"/>
              </a:rPr>
              <a:t>万人，同比增长达到</a:t>
            </a:r>
            <a:r>
              <a:rPr lang="en-US" altLang="zh-CN" sz="1900" b="0" dirty="0">
                <a:latin typeface="微软雅黑" panose="020B0503020204020204" charset="-122"/>
                <a:ea typeface="微软雅黑" panose="020B0503020204020204" charset="-122"/>
                <a:cs typeface="微软雅黑" panose="020B0503020204020204" charset="-122"/>
              </a:rPr>
              <a:t>56.2%</a:t>
            </a:r>
            <a:r>
              <a:rPr lang="zh-CN" altLang="en-US" sz="1900" b="0" dirty="0">
                <a:latin typeface="微软雅黑" panose="020B0503020204020204" charset="-122"/>
                <a:ea typeface="微软雅黑" panose="020B0503020204020204" charset="-122"/>
                <a:cs typeface="微软雅黑" panose="020B0503020204020204" charset="-122"/>
              </a:rPr>
              <a:t>。</a:t>
            </a:r>
            <a:endParaRPr lang="zh-CN" altLang="en-US" sz="1900" b="0" dirty="0">
              <a:latin typeface="微软雅黑" panose="020B0503020204020204" charset="-122"/>
              <a:ea typeface="微软雅黑" panose="020B0503020204020204" charset="-122"/>
              <a:cs typeface="微软雅黑" panose="020B0503020204020204" charset="-122"/>
            </a:endParaRPr>
          </a:p>
          <a:p>
            <a:pPr eaLnBrk="1" hangingPunct="1"/>
            <a:endParaRPr lang="zh-CN" altLang="en-US" sz="1900" b="0" dirty="0">
              <a:latin typeface="微软雅黑" panose="020B0503020204020204" charset="-122"/>
              <a:ea typeface="微软雅黑" panose="020B0503020204020204" charset="-122"/>
              <a:cs typeface="微软雅黑" panose="020B0503020204020204" charset="-122"/>
            </a:endParaRPr>
          </a:p>
          <a:p>
            <a:pPr eaLnBrk="1" hangingPunct="1"/>
            <a:r>
              <a:rPr lang="zh-CN" altLang="en-US" sz="1900" b="0" dirty="0">
                <a:latin typeface="微软雅黑" panose="020B0503020204020204" charset="-122"/>
                <a:ea typeface="微软雅黑" panose="020B0503020204020204" charset="-122"/>
                <a:cs typeface="微软雅黑" panose="020B0503020204020204" charset="-122"/>
              </a:rPr>
              <a:t>手机上网成为用户上网的重要途径，网民中的</a:t>
            </a:r>
            <a:r>
              <a:rPr lang="en-US" altLang="zh-CN" sz="1900" b="0" dirty="0">
                <a:latin typeface="微软雅黑" panose="020B0503020204020204" charset="-122"/>
                <a:ea typeface="微软雅黑" panose="020B0503020204020204" charset="-122"/>
                <a:cs typeface="微软雅黑" panose="020B0503020204020204" charset="-122"/>
              </a:rPr>
              <a:t>28.9%</a:t>
            </a:r>
            <a:r>
              <a:rPr lang="zh-CN" altLang="en-US" sz="1900" b="0" dirty="0">
                <a:latin typeface="微软雅黑" panose="020B0503020204020204" charset="-122"/>
                <a:ea typeface="微软雅黑" panose="020B0503020204020204" charset="-122"/>
                <a:cs typeface="微软雅黑" panose="020B0503020204020204" charset="-122"/>
              </a:rPr>
              <a:t>在过去半年曾经使用过手机上网，</a:t>
            </a:r>
            <a:r>
              <a:rPr lang="zh-CN" altLang="en-US" sz="1900" b="0" dirty="0">
                <a:solidFill>
                  <a:srgbClr val="6600CC"/>
                </a:solidFill>
                <a:latin typeface="微软雅黑" panose="020B0503020204020204" charset="-122"/>
                <a:ea typeface="微软雅黑" panose="020B0503020204020204" charset="-122"/>
                <a:cs typeface="微软雅黑" panose="020B0503020204020204" charset="-122"/>
              </a:rPr>
              <a:t>手机网民规模达到</a:t>
            </a:r>
            <a:r>
              <a:rPr lang="en-US" altLang="zh-CN" sz="1900" b="0" dirty="0">
                <a:solidFill>
                  <a:srgbClr val="6600CC"/>
                </a:solidFill>
                <a:latin typeface="微软雅黑" panose="020B0503020204020204" charset="-122"/>
                <a:ea typeface="微软雅黑" panose="020B0503020204020204" charset="-122"/>
                <a:cs typeface="微软雅黑" panose="020B0503020204020204" charset="-122"/>
              </a:rPr>
              <a:t>7305</a:t>
            </a:r>
            <a:r>
              <a:rPr lang="zh-CN" altLang="en-US" sz="1900" b="0" dirty="0">
                <a:solidFill>
                  <a:srgbClr val="6600CC"/>
                </a:solidFill>
                <a:latin typeface="微软雅黑" panose="020B0503020204020204" charset="-122"/>
                <a:ea typeface="微软雅黑" panose="020B0503020204020204" charset="-122"/>
                <a:cs typeface="微软雅黑" panose="020B0503020204020204" charset="-122"/>
              </a:rPr>
              <a:t>万人</a:t>
            </a:r>
            <a:r>
              <a:rPr lang="zh-CN" altLang="en-US" sz="1900" b="0" dirty="0">
                <a:latin typeface="微软雅黑" panose="020B0503020204020204" charset="-122"/>
                <a:ea typeface="微软雅黑" panose="020B0503020204020204" charset="-122"/>
                <a:cs typeface="微软雅黑" panose="020B0503020204020204" charset="-122"/>
              </a:rPr>
              <a:t>。 </a:t>
            </a:r>
            <a:endParaRPr lang="zh-CN" altLang="en-US" sz="1900" b="0" dirty="0">
              <a:latin typeface="微软雅黑" panose="020B0503020204020204" charset="-122"/>
              <a:ea typeface="微软雅黑" panose="020B0503020204020204" charset="-122"/>
              <a:cs typeface="微软雅黑" panose="020B0503020204020204" charset="-122"/>
            </a:endParaRPr>
          </a:p>
          <a:p>
            <a:pPr eaLnBrk="1" hangingPunct="1"/>
            <a:endParaRPr lang="zh-CN" altLang="en-US" sz="1900" b="0" dirty="0">
              <a:latin typeface="微软雅黑" panose="020B0503020204020204" charset="-122"/>
              <a:ea typeface="微软雅黑" panose="020B0503020204020204" charset="-122"/>
              <a:cs typeface="微软雅黑" panose="020B0503020204020204" charset="-122"/>
            </a:endParaRPr>
          </a:p>
          <a:p>
            <a:pPr eaLnBrk="1" hangingPunct="1"/>
            <a:r>
              <a:rPr lang="en-US" altLang="zh-CN" sz="1900" b="0" dirty="0">
                <a:latin typeface="微软雅黑" panose="020B0503020204020204" charset="-122"/>
                <a:ea typeface="微软雅黑" panose="020B0503020204020204" charset="-122"/>
                <a:cs typeface="微软雅黑" panose="020B0503020204020204" charset="-122"/>
              </a:rPr>
              <a:t>2007</a:t>
            </a:r>
            <a:r>
              <a:rPr lang="zh-CN" altLang="en-US" sz="1900" b="0" dirty="0">
                <a:latin typeface="微软雅黑" panose="020B0503020204020204" charset="-122"/>
                <a:ea typeface="微软雅黑" panose="020B0503020204020204" charset="-122"/>
                <a:cs typeface="微软雅黑" panose="020B0503020204020204" charset="-122"/>
              </a:rPr>
              <a:t>年电子商务交易总额已超过</a:t>
            </a:r>
            <a:r>
              <a:rPr lang="en-US" altLang="zh-CN" sz="1900" b="0" dirty="0">
                <a:latin typeface="微软雅黑" panose="020B0503020204020204" charset="-122"/>
                <a:ea typeface="微软雅黑" panose="020B0503020204020204" charset="-122"/>
                <a:cs typeface="微软雅黑" panose="020B0503020204020204" charset="-122"/>
              </a:rPr>
              <a:t>2</a:t>
            </a:r>
            <a:r>
              <a:rPr lang="zh-CN" altLang="en-US" sz="1900" b="0" dirty="0">
                <a:latin typeface="微软雅黑" panose="020B0503020204020204" charset="-122"/>
                <a:ea typeface="微软雅黑" panose="020B0503020204020204" charset="-122"/>
                <a:cs typeface="微软雅黑" panose="020B0503020204020204" charset="-122"/>
              </a:rPr>
              <a:t>万亿元。</a:t>
            </a:r>
            <a:endParaRPr lang="zh-CN" altLang="en-US" sz="1900" b="0" dirty="0">
              <a:latin typeface="微软雅黑" panose="020B0503020204020204" charset="-122"/>
              <a:ea typeface="微软雅黑" panose="020B0503020204020204" charset="-122"/>
              <a:cs typeface="微软雅黑" panose="020B0503020204020204" charset="-122"/>
            </a:endParaRPr>
          </a:p>
          <a:p>
            <a:pPr eaLnBrk="1" hangingPunct="1"/>
            <a:endParaRPr lang="zh-CN" altLang="en-US" sz="1900" b="0" dirty="0">
              <a:latin typeface="微软雅黑" panose="020B0503020204020204" charset="-122"/>
              <a:ea typeface="微软雅黑" panose="020B0503020204020204" charset="-122"/>
              <a:cs typeface="微软雅黑" panose="020B0503020204020204" charset="-122"/>
            </a:endParaRPr>
          </a:p>
          <a:p>
            <a:pPr eaLnBrk="1" hangingPunct="1"/>
            <a:r>
              <a:rPr lang="zh-CN" altLang="en-US" sz="1900" b="0" dirty="0">
                <a:latin typeface="微软雅黑" panose="020B0503020204020204" charset="-122"/>
                <a:ea typeface="微软雅黑" panose="020B0503020204020204" charset="-122"/>
                <a:cs typeface="微软雅黑" panose="020B0503020204020204" charset="-122"/>
              </a:rPr>
              <a:t>目前，</a:t>
            </a:r>
            <a:r>
              <a:rPr lang="zh-CN" altLang="en-US" sz="1900" b="0" dirty="0">
                <a:solidFill>
                  <a:srgbClr val="6600CC"/>
                </a:solidFill>
                <a:latin typeface="微软雅黑" panose="020B0503020204020204" charset="-122"/>
                <a:ea typeface="微软雅黑" panose="020B0503020204020204" charset="-122"/>
                <a:cs typeface="微软雅黑" panose="020B0503020204020204" charset="-122"/>
              </a:rPr>
              <a:t>全国网站总数达</a:t>
            </a:r>
            <a:r>
              <a:rPr lang="en-US" altLang="zh-CN" sz="1900" b="0" dirty="0">
                <a:solidFill>
                  <a:srgbClr val="6600CC"/>
                </a:solidFill>
                <a:latin typeface="微软雅黑" panose="020B0503020204020204" charset="-122"/>
                <a:ea typeface="微软雅黑" panose="020B0503020204020204" charset="-122"/>
                <a:cs typeface="微软雅黑" panose="020B0503020204020204" charset="-122"/>
              </a:rPr>
              <a:t>192</a:t>
            </a:r>
            <a:r>
              <a:rPr lang="zh-CN" altLang="en-US" sz="1900" b="0" dirty="0">
                <a:solidFill>
                  <a:srgbClr val="6600CC"/>
                </a:solidFill>
                <a:latin typeface="微软雅黑" panose="020B0503020204020204" charset="-122"/>
                <a:ea typeface="微软雅黑" panose="020B0503020204020204" charset="-122"/>
                <a:cs typeface="微软雅黑" panose="020B0503020204020204" charset="-122"/>
              </a:rPr>
              <a:t>万</a:t>
            </a:r>
            <a:r>
              <a:rPr lang="zh-CN" altLang="en-US" sz="1900" b="0" dirty="0">
                <a:latin typeface="微软雅黑" panose="020B0503020204020204" charset="-122"/>
                <a:ea typeface="微软雅黑" panose="020B0503020204020204" charset="-122"/>
                <a:cs typeface="微软雅黑" panose="020B0503020204020204" charset="-122"/>
              </a:rPr>
              <a:t>，中文网页已达</a:t>
            </a:r>
            <a:r>
              <a:rPr lang="en-US" altLang="zh-CN" sz="1900" b="0" dirty="0">
                <a:latin typeface="微软雅黑" panose="020B0503020204020204" charset="-122"/>
                <a:ea typeface="微软雅黑" panose="020B0503020204020204" charset="-122"/>
                <a:cs typeface="微软雅黑" panose="020B0503020204020204" charset="-122"/>
              </a:rPr>
              <a:t>84.7</a:t>
            </a:r>
            <a:r>
              <a:rPr lang="zh-CN" altLang="en-US" sz="1900" b="0" dirty="0">
                <a:latin typeface="微软雅黑" panose="020B0503020204020204" charset="-122"/>
                <a:ea typeface="微软雅黑" panose="020B0503020204020204" charset="-122"/>
                <a:cs typeface="微软雅黑" panose="020B0503020204020204" charset="-122"/>
              </a:rPr>
              <a:t>亿页，个人博客</a:t>
            </a:r>
            <a:r>
              <a:rPr lang="en-US" altLang="zh-CN" sz="1900" b="0" dirty="0">
                <a:latin typeface="微软雅黑" panose="020B0503020204020204" charset="-122"/>
                <a:ea typeface="微软雅黑" panose="020B0503020204020204" charset="-122"/>
                <a:cs typeface="微软雅黑" panose="020B0503020204020204" charset="-122"/>
              </a:rPr>
              <a:t>/</a:t>
            </a:r>
            <a:r>
              <a:rPr lang="zh-CN" altLang="en-US" sz="1900" b="0" dirty="0">
                <a:latin typeface="微软雅黑" panose="020B0503020204020204" charset="-122"/>
                <a:ea typeface="微软雅黑" panose="020B0503020204020204" charset="-122"/>
                <a:cs typeface="微软雅黑" panose="020B0503020204020204" charset="-122"/>
              </a:rPr>
              <a:t>个人空间的网民比例达到</a:t>
            </a:r>
            <a:r>
              <a:rPr lang="en-US" altLang="zh-CN" sz="1900" b="0" dirty="0">
                <a:latin typeface="微软雅黑" panose="020B0503020204020204" charset="-122"/>
                <a:ea typeface="微软雅黑" panose="020B0503020204020204" charset="-122"/>
                <a:cs typeface="微软雅黑" panose="020B0503020204020204" charset="-122"/>
              </a:rPr>
              <a:t>42.3%</a:t>
            </a:r>
            <a:r>
              <a:rPr lang="zh-CN" altLang="en-US" sz="1900" b="0" dirty="0">
                <a:latin typeface="微软雅黑" panose="020B0503020204020204" charset="-122"/>
                <a:ea typeface="微软雅黑" panose="020B0503020204020204" charset="-122"/>
                <a:cs typeface="微软雅黑" panose="020B0503020204020204" charset="-122"/>
              </a:rPr>
              <a:t>。 </a:t>
            </a:r>
            <a:endParaRPr lang="zh-CN" altLang="en-US" sz="1900" b="0" dirty="0">
              <a:latin typeface="微软雅黑" panose="020B0503020204020204" charset="-122"/>
              <a:ea typeface="微软雅黑" panose="020B0503020204020204" charset="-122"/>
              <a:cs typeface="微软雅黑" panose="020B0503020204020204" charset="-122"/>
            </a:endParaRPr>
          </a:p>
          <a:p>
            <a:pPr eaLnBrk="1" hangingPunct="1"/>
            <a:endParaRPr lang="zh-CN" altLang="en-US" sz="1900" b="0" dirty="0">
              <a:latin typeface="微软雅黑" panose="020B0503020204020204" charset="-122"/>
              <a:ea typeface="微软雅黑" panose="020B0503020204020204" charset="-122"/>
              <a:cs typeface="微软雅黑" panose="020B0503020204020204" charset="-122"/>
            </a:endParaRPr>
          </a:p>
          <a:p>
            <a:pPr eaLnBrk="1" hangingPunct="1"/>
            <a:r>
              <a:rPr lang="zh-CN" altLang="en-US" sz="1900" b="0" dirty="0">
                <a:latin typeface="微软雅黑" panose="020B0503020204020204" charset="-122"/>
                <a:ea typeface="微软雅黑" panose="020B0503020204020204" charset="-122"/>
                <a:cs typeface="微软雅黑" panose="020B0503020204020204" charset="-122"/>
              </a:rPr>
              <a:t>目前，县级以上</a:t>
            </a:r>
            <a:r>
              <a:rPr lang="en-US" altLang="zh-CN" sz="1900" b="0" dirty="0">
                <a:solidFill>
                  <a:srgbClr val="6600CC"/>
                </a:solidFill>
                <a:latin typeface="微软雅黑" panose="020B0503020204020204" charset="-122"/>
                <a:ea typeface="微软雅黑" panose="020B0503020204020204" charset="-122"/>
                <a:cs typeface="微软雅黑" panose="020B0503020204020204" charset="-122"/>
              </a:rPr>
              <a:t>96%</a:t>
            </a:r>
            <a:r>
              <a:rPr lang="zh-CN" altLang="en-US" sz="1900" b="0" dirty="0">
                <a:solidFill>
                  <a:srgbClr val="6600CC"/>
                </a:solidFill>
                <a:latin typeface="微软雅黑" panose="020B0503020204020204" charset="-122"/>
                <a:ea typeface="微软雅黑" panose="020B0503020204020204" charset="-122"/>
                <a:cs typeface="微软雅黑" panose="020B0503020204020204" charset="-122"/>
              </a:rPr>
              <a:t>的政府机构都建立了网站</a:t>
            </a:r>
            <a:r>
              <a:rPr lang="zh-CN" altLang="en-US" sz="1900" b="0" dirty="0">
                <a:latin typeface="微软雅黑" panose="020B0503020204020204" charset="-122"/>
                <a:ea typeface="微软雅黑" panose="020B0503020204020204" charset="-122"/>
                <a:cs typeface="微软雅黑" panose="020B0503020204020204" charset="-122"/>
              </a:rPr>
              <a:t>，电子政务正以改善公共服务为重点，在教育、医疗、住房等方面，提供便捷的基本公共服务。 </a:t>
            </a:r>
            <a:endParaRPr lang="zh-CN" altLang="en-US" sz="1900" b="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ph type="sldNum" sz="quarter" idx="10"/>
          </p:nvPr>
        </p:nvSpPr>
        <p:spPr>
          <a:xfrm>
            <a:off x="8423275" y="6423025"/>
            <a:ext cx="720725"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
        <p:nvSpPr>
          <p:cNvPr id="30723" name="Text Box 2"/>
          <p:cNvSpPr txBox="1"/>
          <p:nvPr/>
        </p:nvSpPr>
        <p:spPr>
          <a:xfrm>
            <a:off x="287338" y="152400"/>
            <a:ext cx="8340725" cy="701675"/>
          </a:xfrm>
          <a:prstGeom prst="rect">
            <a:avLst/>
          </a:prstGeom>
          <a:noFill/>
          <a:ln w="9525">
            <a:noFill/>
          </a:ln>
        </p:spPr>
        <p:txBody>
          <a:bodyPr>
            <a:spAutoFit/>
          </a:bodyPr>
          <a:p>
            <a:pPr algn="r" eaLnBrk="1" hangingPunct="1">
              <a:spcBef>
                <a:spcPct val="50000"/>
              </a:spcBef>
            </a:pPr>
            <a:r>
              <a:rPr lang="zh-CN" altLang="en-US" sz="4000" b="0" dirty="0">
                <a:solidFill>
                  <a:srgbClr val="6600CC"/>
                </a:solidFill>
                <a:latin typeface="华文琥珀" panose="02010800040101010101" pitchFamily="2" charset="-122"/>
                <a:ea typeface="华文琥珀" panose="02010800040101010101" pitchFamily="2" charset="-122"/>
              </a:rPr>
              <a:t>信息安全令人担忧</a:t>
            </a:r>
            <a:endParaRPr lang="zh-CN" altLang="en-US" sz="4000" b="0" dirty="0">
              <a:solidFill>
                <a:srgbClr val="6600CC"/>
              </a:solidFill>
              <a:latin typeface="华文琥珀" panose="02010800040101010101" pitchFamily="2" charset="-122"/>
              <a:ea typeface="华文琥珀" panose="02010800040101010101" pitchFamily="2" charset="-122"/>
            </a:endParaRPr>
          </a:p>
        </p:txBody>
      </p:sp>
      <p:sp>
        <p:nvSpPr>
          <p:cNvPr id="30724" name="Rectangle 3"/>
          <p:cNvSpPr/>
          <p:nvPr/>
        </p:nvSpPr>
        <p:spPr>
          <a:xfrm>
            <a:off x="1403350" y="1268413"/>
            <a:ext cx="6149975" cy="519112"/>
          </a:xfrm>
          <a:prstGeom prst="rect">
            <a:avLst/>
          </a:prstGeom>
          <a:noFill/>
          <a:ln w="9525">
            <a:noFill/>
          </a:ln>
        </p:spPr>
        <p:txBody>
          <a:bodyPr wrap="none" anchor="ctr" anchorCtr="0">
            <a:spAutoFit/>
          </a:bodyPr>
          <a:p>
            <a:r>
              <a:rPr lang="zh-CN" altLang="en-US" sz="2800" dirty="0">
                <a:solidFill>
                  <a:srgbClr val="339933"/>
                </a:solidFill>
                <a:latin typeface="黑体" panose="02010609060101010101" pitchFamily="49" charset="-122"/>
                <a:ea typeface="黑体" panose="02010609060101010101" pitchFamily="49" charset="-122"/>
              </a:rPr>
              <a:t>内地企业</a:t>
            </a:r>
            <a:r>
              <a:rPr lang="en-US" altLang="zh-CN" sz="2800" dirty="0">
                <a:solidFill>
                  <a:srgbClr val="339933"/>
                </a:solidFill>
                <a:latin typeface="黑体" panose="02010609060101010101" pitchFamily="49" charset="-122"/>
                <a:ea typeface="黑体" panose="02010609060101010101" pitchFamily="49" charset="-122"/>
              </a:rPr>
              <a:t>44</a:t>
            </a:r>
            <a:r>
              <a:rPr lang="en-US" altLang="zh-CN" sz="2800" b="0" dirty="0">
                <a:solidFill>
                  <a:srgbClr val="339933"/>
                </a:solidFill>
                <a:latin typeface="黑体" panose="02010609060101010101" pitchFamily="49" charset="-122"/>
                <a:ea typeface="黑体" panose="02010609060101010101" pitchFamily="49" charset="-122"/>
              </a:rPr>
              <a:t>%</a:t>
            </a:r>
            <a:r>
              <a:rPr lang="zh-CN" altLang="en-US" sz="2800" dirty="0">
                <a:solidFill>
                  <a:srgbClr val="339933"/>
                </a:solidFill>
                <a:latin typeface="黑体" panose="02010609060101010101" pitchFamily="49" charset="-122"/>
                <a:ea typeface="黑体" panose="02010609060101010101" pitchFamily="49" charset="-122"/>
              </a:rPr>
              <a:t>信息安全事件是数据失窃</a:t>
            </a:r>
            <a:r>
              <a:rPr lang="zh-CN" altLang="en-US" b="0" dirty="0">
                <a:solidFill>
                  <a:srgbClr val="4D4D4D"/>
                </a:solidFill>
                <a:latin typeface="Arial" panose="020B0604020202020204" pitchFamily="34" charset="0"/>
              </a:rPr>
              <a:t> </a:t>
            </a:r>
            <a:endParaRPr lang="zh-CN" altLang="en-US" b="0" dirty="0">
              <a:solidFill>
                <a:srgbClr val="4D4D4D"/>
              </a:solidFill>
              <a:latin typeface="Arial" panose="020B0604020202020204" pitchFamily="34" charset="0"/>
            </a:endParaRPr>
          </a:p>
        </p:txBody>
      </p:sp>
      <p:sp>
        <p:nvSpPr>
          <p:cNvPr id="30725" name="Rectangle 4"/>
          <p:cNvSpPr/>
          <p:nvPr/>
        </p:nvSpPr>
        <p:spPr>
          <a:xfrm>
            <a:off x="441325" y="2274888"/>
            <a:ext cx="8197850" cy="3575050"/>
          </a:xfrm>
          <a:prstGeom prst="rect">
            <a:avLst/>
          </a:prstGeom>
          <a:noFill/>
          <a:ln w="9525">
            <a:noFill/>
          </a:ln>
        </p:spPr>
        <p:txBody>
          <a:bodyPr anchor="ctr" anchorCtr="0">
            <a:spAutoFit/>
          </a:bodyPr>
          <a:p>
            <a:pPr eaLnBrk="1" hangingPunct="1">
              <a:spcBef>
                <a:spcPct val="20000"/>
              </a:spcBef>
              <a:buClr>
                <a:schemeClr val="bg2"/>
              </a:buClr>
              <a:buSzPct val="75000"/>
              <a:buFont typeface="Wingdings" panose="05000000000000000000" pitchFamily="2" charset="2"/>
            </a:pPr>
            <a:r>
              <a:rPr lang="en-US" altLang="zh-CN" sz="2200" b="0" dirty="0">
                <a:latin typeface="Arial" panose="020B0604020202020204" pitchFamily="34" charset="0"/>
              </a:rPr>
              <a:t>       </a:t>
            </a:r>
            <a:r>
              <a:rPr lang="zh-CN" altLang="en-US" sz="2200" b="0" dirty="0">
                <a:latin typeface="Arial" panose="020B0604020202020204" pitchFamily="34" charset="0"/>
              </a:rPr>
              <a:t>普华永道最新发布的</a:t>
            </a:r>
            <a:r>
              <a:rPr lang="en-US" altLang="zh-CN" sz="2200" b="0" dirty="0">
                <a:latin typeface="Arial" panose="020B0604020202020204" pitchFamily="34" charset="0"/>
              </a:rPr>
              <a:t>2008</a:t>
            </a:r>
            <a:r>
              <a:rPr lang="zh-CN" altLang="en-US" sz="2200" b="0" dirty="0">
                <a:latin typeface="Arial" panose="020B0604020202020204" pitchFamily="34" charset="0"/>
              </a:rPr>
              <a:t>年度全球信息安全调查报告显示，中国内地企业在信息安全管理方面存在滞后，信息安全与隐私保障方面已被印度赶超。数据显示，</a:t>
            </a:r>
            <a:r>
              <a:rPr lang="zh-CN" altLang="en-US" sz="2200" dirty="0">
                <a:solidFill>
                  <a:srgbClr val="339933"/>
                </a:solidFill>
                <a:latin typeface="黑体" panose="02010609060101010101" pitchFamily="49" charset="-122"/>
                <a:ea typeface="黑体" panose="02010609060101010101" pitchFamily="49" charset="-122"/>
              </a:rPr>
              <a:t>内地企业</a:t>
            </a:r>
            <a:r>
              <a:rPr lang="en-US" altLang="zh-CN" sz="2200" dirty="0">
                <a:solidFill>
                  <a:srgbClr val="339933"/>
                </a:solidFill>
                <a:latin typeface="黑体" panose="02010609060101010101" pitchFamily="49" charset="-122"/>
                <a:ea typeface="黑体" panose="02010609060101010101" pitchFamily="49" charset="-122"/>
              </a:rPr>
              <a:t>44</a:t>
            </a:r>
            <a:r>
              <a:rPr lang="en-US" altLang="zh-CN" sz="2200" b="0" dirty="0">
                <a:solidFill>
                  <a:srgbClr val="339933"/>
                </a:solidFill>
                <a:latin typeface="黑体" panose="02010609060101010101" pitchFamily="49" charset="-122"/>
                <a:ea typeface="黑体" panose="02010609060101010101" pitchFamily="49" charset="-122"/>
              </a:rPr>
              <a:t>%</a:t>
            </a:r>
            <a:r>
              <a:rPr lang="zh-CN" altLang="en-US" sz="2200" dirty="0">
                <a:solidFill>
                  <a:srgbClr val="339933"/>
                </a:solidFill>
                <a:latin typeface="黑体" panose="02010609060101010101" pitchFamily="49" charset="-122"/>
                <a:ea typeface="黑体" panose="02010609060101010101" pitchFamily="49" charset="-122"/>
              </a:rPr>
              <a:t>的信息安全事件与数据失窃有关，而全球的平均水平只有</a:t>
            </a:r>
            <a:r>
              <a:rPr lang="en-US" altLang="zh-CN" sz="2200" dirty="0">
                <a:solidFill>
                  <a:srgbClr val="339933"/>
                </a:solidFill>
                <a:latin typeface="黑体" panose="02010609060101010101" pitchFamily="49" charset="-122"/>
                <a:ea typeface="黑体" panose="02010609060101010101" pitchFamily="49" charset="-122"/>
              </a:rPr>
              <a:t>16</a:t>
            </a:r>
            <a:r>
              <a:rPr lang="en-US" altLang="zh-CN" sz="2200" b="0" dirty="0">
                <a:solidFill>
                  <a:srgbClr val="339933"/>
                </a:solidFill>
                <a:latin typeface="黑体" panose="02010609060101010101" pitchFamily="49" charset="-122"/>
                <a:ea typeface="黑体" panose="02010609060101010101" pitchFamily="49" charset="-122"/>
              </a:rPr>
              <a:t>%</a:t>
            </a:r>
            <a:r>
              <a:rPr lang="zh-CN" altLang="en-US" sz="2200" b="0" dirty="0">
                <a:latin typeface="Arial" panose="020B0604020202020204" pitchFamily="34" charset="0"/>
              </a:rPr>
              <a:t>。</a:t>
            </a:r>
            <a:endParaRPr lang="zh-CN" altLang="en-US" sz="2200" b="0" dirty="0">
              <a:latin typeface="Arial" panose="020B0604020202020204" pitchFamily="34" charset="0"/>
            </a:endParaRPr>
          </a:p>
          <a:p>
            <a:pPr eaLnBrk="1" hangingPunct="1">
              <a:spcBef>
                <a:spcPct val="20000"/>
              </a:spcBef>
              <a:buClr>
                <a:schemeClr val="bg2"/>
              </a:buClr>
              <a:buSzPct val="75000"/>
              <a:buFont typeface="Wingdings" panose="05000000000000000000" pitchFamily="2" charset="2"/>
            </a:pPr>
            <a:endParaRPr lang="zh-CN" altLang="en-US" sz="2200" b="0" dirty="0">
              <a:latin typeface="Arial" panose="020B0604020202020204" pitchFamily="34" charset="0"/>
            </a:endParaRPr>
          </a:p>
          <a:p>
            <a:pPr eaLnBrk="1" hangingPunct="1">
              <a:spcBef>
                <a:spcPct val="20000"/>
              </a:spcBef>
              <a:buClr>
                <a:schemeClr val="bg2"/>
              </a:buClr>
              <a:buSzPct val="75000"/>
              <a:buFont typeface="Wingdings" panose="05000000000000000000" pitchFamily="2" charset="2"/>
            </a:pPr>
            <a:r>
              <a:rPr lang="zh-CN" altLang="en-US" sz="2200" b="0" dirty="0">
                <a:latin typeface="Arial" panose="020B0604020202020204" pitchFamily="34" charset="0"/>
              </a:rPr>
              <a:t>　　普华永道的调查显示，中国内地企业在改善信息安全机制上仍有待努力，从近年安全事件结果看，</a:t>
            </a:r>
            <a:r>
              <a:rPr lang="zh-CN" altLang="en-US" sz="2200" dirty="0">
                <a:solidFill>
                  <a:srgbClr val="339933"/>
                </a:solidFill>
                <a:latin typeface="黑体" panose="02010609060101010101" pitchFamily="49" charset="-122"/>
                <a:ea typeface="黑体" panose="02010609060101010101" pitchFamily="49" charset="-122"/>
              </a:rPr>
              <a:t>中国每年大约</a:t>
            </a:r>
            <a:r>
              <a:rPr lang="en-US" altLang="zh-CN" sz="2200" dirty="0">
                <a:solidFill>
                  <a:srgbClr val="339933"/>
                </a:solidFill>
                <a:latin typeface="黑体" panose="02010609060101010101" pitchFamily="49" charset="-122"/>
                <a:ea typeface="黑体" panose="02010609060101010101" pitchFamily="49" charset="-122"/>
              </a:rPr>
              <a:t>98</a:t>
            </a:r>
            <a:r>
              <a:rPr lang="zh-CN" altLang="en-US" sz="2200" dirty="0">
                <a:solidFill>
                  <a:srgbClr val="339933"/>
                </a:solidFill>
                <a:latin typeface="黑体" panose="02010609060101010101" pitchFamily="49" charset="-122"/>
                <a:ea typeface="黑体" panose="02010609060101010101" pitchFamily="49" charset="-122"/>
              </a:rPr>
              <a:t>万美元的财务损失，而亚洲国家平均约为</a:t>
            </a:r>
            <a:r>
              <a:rPr lang="en-US" altLang="zh-CN" sz="2200" dirty="0">
                <a:solidFill>
                  <a:srgbClr val="339933"/>
                </a:solidFill>
                <a:latin typeface="黑体" panose="02010609060101010101" pitchFamily="49" charset="-122"/>
                <a:ea typeface="黑体" panose="02010609060101010101" pitchFamily="49" charset="-122"/>
              </a:rPr>
              <a:t>75</a:t>
            </a:r>
            <a:r>
              <a:rPr lang="zh-CN" altLang="en-US" sz="2200" dirty="0">
                <a:solidFill>
                  <a:srgbClr val="339933"/>
                </a:solidFill>
                <a:latin typeface="黑体" panose="02010609060101010101" pitchFamily="49" charset="-122"/>
                <a:ea typeface="黑体" panose="02010609060101010101" pitchFamily="49" charset="-122"/>
              </a:rPr>
              <a:t>万美元，印度大约为</a:t>
            </a:r>
            <a:r>
              <a:rPr lang="en-US" altLang="zh-CN" sz="2200" dirty="0">
                <a:solidFill>
                  <a:srgbClr val="339933"/>
                </a:solidFill>
                <a:latin typeface="黑体" panose="02010609060101010101" pitchFamily="49" charset="-122"/>
                <a:ea typeface="黑体" panose="02010609060101010101" pitchFamily="49" charset="-122"/>
              </a:rPr>
              <a:t>30.8</a:t>
            </a:r>
            <a:r>
              <a:rPr lang="zh-CN" altLang="en-US" sz="2200" dirty="0">
                <a:solidFill>
                  <a:srgbClr val="339933"/>
                </a:solidFill>
                <a:latin typeface="黑体" panose="02010609060101010101" pitchFamily="49" charset="-122"/>
                <a:ea typeface="黑体" panose="02010609060101010101" pitchFamily="49" charset="-122"/>
              </a:rPr>
              <a:t>万美元</a:t>
            </a:r>
            <a:r>
              <a:rPr lang="zh-CN" altLang="en-US" sz="2200" b="0" dirty="0">
                <a:latin typeface="Arial" panose="020B0604020202020204" pitchFamily="34" charset="0"/>
              </a:rPr>
              <a:t>。此外，</a:t>
            </a:r>
            <a:r>
              <a:rPr lang="en-US" altLang="zh-CN" sz="2200" b="0" dirty="0">
                <a:latin typeface="Arial" panose="020B0604020202020204" pitchFamily="34" charset="0"/>
              </a:rPr>
              <a:t>42%</a:t>
            </a:r>
            <a:r>
              <a:rPr lang="zh-CN" altLang="en-US" sz="2200" b="0" dirty="0">
                <a:latin typeface="Arial" panose="020B0604020202020204" pitchFamily="34" charset="0"/>
              </a:rPr>
              <a:t>的中国内地受访企业经历了应用软件、系统和网络的安全事件。</a:t>
            </a:r>
            <a:endParaRPr lang="zh-CN" altLang="en-US" sz="2200" b="0" dirty="0">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灯片编号占位符 3"/>
          <p:cNvSpPr txBox="1">
            <a:spLocks noGrp="1"/>
          </p:cNvSpPr>
          <p:nvPr>
            <p:ph type="sldNum" sz="quarter" idx="10"/>
          </p:nvPr>
        </p:nvSpPr>
        <p:spPr>
          <a:xfrm>
            <a:off x="8423275" y="6423025"/>
            <a:ext cx="720725"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
        <p:nvSpPr>
          <p:cNvPr id="31747" name="Text Box 2"/>
          <p:cNvSpPr txBox="1"/>
          <p:nvPr/>
        </p:nvSpPr>
        <p:spPr>
          <a:xfrm>
            <a:off x="287338" y="152400"/>
            <a:ext cx="8340725" cy="701675"/>
          </a:xfrm>
          <a:prstGeom prst="rect">
            <a:avLst/>
          </a:prstGeom>
          <a:noFill/>
          <a:ln w="9525">
            <a:noFill/>
          </a:ln>
        </p:spPr>
        <p:txBody>
          <a:bodyPr>
            <a:spAutoFit/>
          </a:bodyPr>
          <a:p>
            <a:pPr algn="r" eaLnBrk="1" hangingPunct="1">
              <a:spcBef>
                <a:spcPct val="50000"/>
              </a:spcBef>
            </a:pPr>
            <a:r>
              <a:rPr lang="zh-CN" altLang="en-US" sz="4000" b="0" dirty="0">
                <a:solidFill>
                  <a:srgbClr val="6600CC"/>
                </a:solidFill>
                <a:latin typeface="华文琥珀" panose="02010800040101010101" pitchFamily="2" charset="-122"/>
                <a:ea typeface="华文琥珀" panose="02010800040101010101" pitchFamily="2" charset="-122"/>
              </a:rPr>
              <a:t>安全事件（</a:t>
            </a:r>
            <a:r>
              <a:rPr lang="en-US" altLang="zh-CN" sz="4000" b="0" dirty="0">
                <a:solidFill>
                  <a:srgbClr val="6600CC"/>
                </a:solidFill>
                <a:latin typeface="华文琥珀" panose="02010800040101010101" pitchFamily="2" charset="-122"/>
                <a:ea typeface="华文琥珀" panose="02010800040101010101" pitchFamily="2" charset="-122"/>
              </a:rPr>
              <a:t>1</a:t>
            </a:r>
            <a:r>
              <a:rPr lang="zh-CN" altLang="en-US" sz="4000" b="0" dirty="0">
                <a:solidFill>
                  <a:srgbClr val="6600CC"/>
                </a:solidFill>
                <a:latin typeface="华文琥珀" panose="02010800040101010101" pitchFamily="2" charset="-122"/>
                <a:ea typeface="华文琥珀" panose="02010800040101010101" pitchFamily="2" charset="-122"/>
              </a:rPr>
              <a:t>）</a:t>
            </a:r>
            <a:endParaRPr lang="zh-CN" altLang="en-US" sz="4000" b="0" dirty="0">
              <a:solidFill>
                <a:srgbClr val="6600CC"/>
              </a:solidFill>
              <a:latin typeface="华文琥珀" panose="02010800040101010101" pitchFamily="2" charset="-122"/>
              <a:ea typeface="华文琥珀" panose="02010800040101010101" pitchFamily="2" charset="-122"/>
            </a:endParaRPr>
          </a:p>
        </p:txBody>
      </p:sp>
      <p:pic>
        <p:nvPicPr>
          <p:cNvPr id="31748" name="Picture 5"/>
          <p:cNvPicPr>
            <a:picLocks noChangeAspect="1"/>
          </p:cNvPicPr>
          <p:nvPr/>
        </p:nvPicPr>
        <p:blipFill>
          <a:blip r:embed="rId1"/>
          <a:stretch>
            <a:fillRect/>
          </a:stretch>
        </p:blipFill>
        <p:spPr>
          <a:xfrm>
            <a:off x="1116013" y="908050"/>
            <a:ext cx="6875462" cy="601663"/>
          </a:xfrm>
          <a:prstGeom prst="rect">
            <a:avLst/>
          </a:prstGeom>
          <a:noFill/>
          <a:ln w="9525">
            <a:noFill/>
          </a:ln>
        </p:spPr>
      </p:pic>
      <p:pic>
        <p:nvPicPr>
          <p:cNvPr id="31749" name="Picture 6"/>
          <p:cNvPicPr>
            <a:picLocks noChangeAspect="1"/>
          </p:cNvPicPr>
          <p:nvPr/>
        </p:nvPicPr>
        <p:blipFill>
          <a:blip r:embed="rId2"/>
          <a:stretch>
            <a:fillRect/>
          </a:stretch>
        </p:blipFill>
        <p:spPr>
          <a:xfrm>
            <a:off x="1116013" y="1916113"/>
            <a:ext cx="6769100" cy="4043362"/>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灯片编号占位符 3"/>
          <p:cNvSpPr txBox="1">
            <a:spLocks noGrp="1"/>
          </p:cNvSpPr>
          <p:nvPr>
            <p:ph type="sldNum" sz="quarter" idx="10"/>
          </p:nvPr>
        </p:nvSpPr>
        <p:spPr>
          <a:xfrm>
            <a:off x="8423275" y="6423025"/>
            <a:ext cx="720725"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
        <p:nvSpPr>
          <p:cNvPr id="32771" name="Text Box 2"/>
          <p:cNvSpPr txBox="1"/>
          <p:nvPr/>
        </p:nvSpPr>
        <p:spPr>
          <a:xfrm>
            <a:off x="287338" y="152400"/>
            <a:ext cx="8340725" cy="701675"/>
          </a:xfrm>
          <a:prstGeom prst="rect">
            <a:avLst/>
          </a:prstGeom>
          <a:noFill/>
          <a:ln w="9525">
            <a:noFill/>
          </a:ln>
        </p:spPr>
        <p:txBody>
          <a:bodyPr>
            <a:spAutoFit/>
          </a:bodyPr>
          <a:p>
            <a:pPr algn="r" eaLnBrk="1" hangingPunct="1">
              <a:spcBef>
                <a:spcPct val="50000"/>
              </a:spcBef>
            </a:pPr>
            <a:r>
              <a:rPr lang="zh-CN" altLang="en-US" sz="4000" b="0" dirty="0">
                <a:solidFill>
                  <a:srgbClr val="6600CC"/>
                </a:solidFill>
                <a:latin typeface="华文琥珀" panose="02010800040101010101" pitchFamily="2" charset="-122"/>
                <a:ea typeface="华文琥珀" panose="02010800040101010101" pitchFamily="2" charset="-122"/>
              </a:rPr>
              <a:t>安全事件（</a:t>
            </a:r>
            <a:r>
              <a:rPr lang="en-US" altLang="zh-CN" sz="4000" b="0" dirty="0">
                <a:solidFill>
                  <a:srgbClr val="6600CC"/>
                </a:solidFill>
                <a:latin typeface="华文琥珀" panose="02010800040101010101" pitchFamily="2" charset="-122"/>
                <a:ea typeface="华文琥珀" panose="02010800040101010101" pitchFamily="2" charset="-122"/>
              </a:rPr>
              <a:t>2</a:t>
            </a:r>
            <a:r>
              <a:rPr lang="zh-CN" altLang="en-US" sz="4000" b="0" dirty="0">
                <a:solidFill>
                  <a:srgbClr val="6600CC"/>
                </a:solidFill>
                <a:latin typeface="华文琥珀" panose="02010800040101010101" pitchFamily="2" charset="-122"/>
                <a:ea typeface="华文琥珀" panose="02010800040101010101" pitchFamily="2" charset="-122"/>
              </a:rPr>
              <a:t>）</a:t>
            </a:r>
            <a:endParaRPr lang="zh-CN" altLang="en-US" sz="4000" b="0" dirty="0">
              <a:solidFill>
                <a:srgbClr val="6600CC"/>
              </a:solidFill>
              <a:latin typeface="华文琥珀" panose="02010800040101010101" pitchFamily="2" charset="-122"/>
              <a:ea typeface="华文琥珀" panose="02010800040101010101" pitchFamily="2" charset="-122"/>
            </a:endParaRPr>
          </a:p>
        </p:txBody>
      </p:sp>
      <p:pic>
        <p:nvPicPr>
          <p:cNvPr id="32772" name="Picture 5"/>
          <p:cNvPicPr>
            <a:picLocks noChangeAspect="1"/>
          </p:cNvPicPr>
          <p:nvPr/>
        </p:nvPicPr>
        <p:blipFill>
          <a:blip r:embed="rId1"/>
          <a:stretch>
            <a:fillRect/>
          </a:stretch>
        </p:blipFill>
        <p:spPr>
          <a:xfrm>
            <a:off x="1403350" y="908050"/>
            <a:ext cx="6551613" cy="5465763"/>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灯片编号占位符 3"/>
          <p:cNvSpPr txBox="1">
            <a:spLocks noGrp="1"/>
          </p:cNvSpPr>
          <p:nvPr>
            <p:ph type="sldNum" sz="quarter" idx="10"/>
          </p:nvPr>
        </p:nvSpPr>
        <p:spPr>
          <a:xfrm>
            <a:off x="8423275" y="6423025"/>
            <a:ext cx="720725"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
        <p:nvSpPr>
          <p:cNvPr id="33795" name="Text Box 2"/>
          <p:cNvSpPr txBox="1"/>
          <p:nvPr/>
        </p:nvSpPr>
        <p:spPr>
          <a:xfrm>
            <a:off x="287338" y="152400"/>
            <a:ext cx="8340725" cy="701675"/>
          </a:xfrm>
          <a:prstGeom prst="rect">
            <a:avLst/>
          </a:prstGeom>
          <a:noFill/>
          <a:ln w="9525">
            <a:noFill/>
          </a:ln>
        </p:spPr>
        <p:txBody>
          <a:bodyPr>
            <a:spAutoFit/>
          </a:bodyPr>
          <a:p>
            <a:pPr algn="r" eaLnBrk="1" hangingPunct="1">
              <a:spcBef>
                <a:spcPct val="50000"/>
              </a:spcBef>
            </a:pPr>
            <a:r>
              <a:rPr lang="zh-CN" altLang="en-US" sz="4000" b="0" dirty="0">
                <a:solidFill>
                  <a:srgbClr val="6600CC"/>
                </a:solidFill>
                <a:latin typeface="华文琥珀" panose="02010800040101010101" pitchFamily="2" charset="-122"/>
                <a:ea typeface="华文琥珀" panose="02010800040101010101" pitchFamily="2" charset="-122"/>
              </a:rPr>
              <a:t>安全事件（</a:t>
            </a:r>
            <a:r>
              <a:rPr lang="en-US" altLang="zh-CN" sz="4000" b="0" dirty="0">
                <a:solidFill>
                  <a:srgbClr val="6600CC"/>
                </a:solidFill>
                <a:latin typeface="华文琥珀" panose="02010800040101010101" pitchFamily="2" charset="-122"/>
                <a:ea typeface="华文琥珀" panose="02010800040101010101" pitchFamily="2" charset="-122"/>
              </a:rPr>
              <a:t>3</a:t>
            </a:r>
            <a:r>
              <a:rPr lang="zh-CN" altLang="en-US" sz="4000" b="0" dirty="0">
                <a:solidFill>
                  <a:srgbClr val="6600CC"/>
                </a:solidFill>
                <a:latin typeface="华文琥珀" panose="02010800040101010101" pitchFamily="2" charset="-122"/>
                <a:ea typeface="华文琥珀" panose="02010800040101010101" pitchFamily="2" charset="-122"/>
              </a:rPr>
              <a:t>）</a:t>
            </a:r>
            <a:endParaRPr lang="zh-CN" altLang="en-US" sz="4000" b="0" dirty="0">
              <a:solidFill>
                <a:srgbClr val="6600CC"/>
              </a:solidFill>
              <a:latin typeface="华文琥珀" panose="02010800040101010101" pitchFamily="2" charset="-122"/>
              <a:ea typeface="华文琥珀" panose="02010800040101010101" pitchFamily="2" charset="-122"/>
            </a:endParaRPr>
          </a:p>
        </p:txBody>
      </p:sp>
      <p:pic>
        <p:nvPicPr>
          <p:cNvPr id="33796" name="Picture 4"/>
          <p:cNvPicPr>
            <a:picLocks noChangeAspect="1"/>
          </p:cNvPicPr>
          <p:nvPr/>
        </p:nvPicPr>
        <p:blipFill>
          <a:blip r:embed="rId1"/>
          <a:stretch>
            <a:fillRect/>
          </a:stretch>
        </p:blipFill>
        <p:spPr>
          <a:xfrm>
            <a:off x="827088" y="1052513"/>
            <a:ext cx="7489825" cy="5110162"/>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3"/>
          <p:cNvSpPr txBox="1">
            <a:spLocks noGrp="1"/>
          </p:cNvSpPr>
          <p:nvPr>
            <p:ph type="sldNum" sz="quarter" idx="10"/>
          </p:nvPr>
        </p:nvSpPr>
        <p:spPr>
          <a:xfrm>
            <a:off x="8423275" y="6423025"/>
            <a:ext cx="720725"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
        <p:nvSpPr>
          <p:cNvPr id="34819" name="Text Box 2"/>
          <p:cNvSpPr txBox="1"/>
          <p:nvPr/>
        </p:nvSpPr>
        <p:spPr>
          <a:xfrm>
            <a:off x="287338" y="152400"/>
            <a:ext cx="8340725" cy="701675"/>
          </a:xfrm>
          <a:prstGeom prst="rect">
            <a:avLst/>
          </a:prstGeom>
          <a:noFill/>
          <a:ln w="9525">
            <a:noFill/>
          </a:ln>
        </p:spPr>
        <p:txBody>
          <a:bodyPr>
            <a:spAutoFit/>
          </a:bodyPr>
          <a:p>
            <a:pPr algn="r" eaLnBrk="1" hangingPunct="1">
              <a:spcBef>
                <a:spcPct val="50000"/>
              </a:spcBef>
            </a:pPr>
            <a:r>
              <a:rPr lang="zh-CN" altLang="en-US" sz="4000" b="0" dirty="0">
                <a:solidFill>
                  <a:srgbClr val="6600CC"/>
                </a:solidFill>
                <a:latin typeface="华文琥珀" panose="02010800040101010101" pitchFamily="2" charset="-122"/>
                <a:ea typeface="华文琥珀" panose="02010800040101010101" pitchFamily="2" charset="-122"/>
              </a:rPr>
              <a:t>安全事件（</a:t>
            </a:r>
            <a:r>
              <a:rPr lang="en-US" altLang="zh-CN" sz="4000" b="0" dirty="0">
                <a:solidFill>
                  <a:srgbClr val="6600CC"/>
                </a:solidFill>
                <a:latin typeface="华文琥珀" panose="02010800040101010101" pitchFamily="2" charset="-122"/>
                <a:ea typeface="华文琥珀" panose="02010800040101010101" pitchFamily="2" charset="-122"/>
              </a:rPr>
              <a:t>4</a:t>
            </a:r>
            <a:r>
              <a:rPr lang="zh-CN" altLang="en-US" sz="4000" b="0" dirty="0">
                <a:solidFill>
                  <a:srgbClr val="6600CC"/>
                </a:solidFill>
                <a:latin typeface="华文琥珀" panose="02010800040101010101" pitchFamily="2" charset="-122"/>
                <a:ea typeface="华文琥珀" panose="02010800040101010101" pitchFamily="2" charset="-122"/>
              </a:rPr>
              <a:t>）</a:t>
            </a:r>
            <a:endParaRPr lang="zh-CN" altLang="en-US" sz="4000" b="0" dirty="0">
              <a:solidFill>
                <a:srgbClr val="6600CC"/>
              </a:solidFill>
              <a:latin typeface="华文琥珀" panose="02010800040101010101" pitchFamily="2" charset="-122"/>
              <a:ea typeface="华文琥珀" panose="02010800040101010101" pitchFamily="2" charset="-122"/>
            </a:endParaRPr>
          </a:p>
        </p:txBody>
      </p:sp>
      <p:pic>
        <p:nvPicPr>
          <p:cNvPr id="34820" name="Picture 4"/>
          <p:cNvPicPr>
            <a:picLocks noChangeAspect="1"/>
          </p:cNvPicPr>
          <p:nvPr/>
        </p:nvPicPr>
        <p:blipFill>
          <a:blip r:embed="rId1"/>
          <a:stretch>
            <a:fillRect/>
          </a:stretch>
        </p:blipFill>
        <p:spPr>
          <a:xfrm>
            <a:off x="827088" y="836613"/>
            <a:ext cx="7561262" cy="565150"/>
          </a:xfrm>
          <a:prstGeom prst="rect">
            <a:avLst/>
          </a:prstGeom>
          <a:noFill/>
          <a:ln w="9525">
            <a:noFill/>
          </a:ln>
        </p:spPr>
      </p:pic>
      <p:pic>
        <p:nvPicPr>
          <p:cNvPr id="34821" name="Picture 7"/>
          <p:cNvPicPr>
            <a:picLocks noChangeAspect="1"/>
          </p:cNvPicPr>
          <p:nvPr/>
        </p:nvPicPr>
        <p:blipFill>
          <a:blip r:embed="rId2"/>
          <a:stretch>
            <a:fillRect/>
          </a:stretch>
        </p:blipFill>
        <p:spPr>
          <a:xfrm>
            <a:off x="1547813" y="1628775"/>
            <a:ext cx="5838825" cy="847725"/>
          </a:xfrm>
          <a:prstGeom prst="rect">
            <a:avLst/>
          </a:prstGeom>
          <a:noFill/>
          <a:ln w="9525">
            <a:noFill/>
          </a:ln>
        </p:spPr>
      </p:pic>
      <p:pic>
        <p:nvPicPr>
          <p:cNvPr id="34822" name="Picture 8"/>
          <p:cNvPicPr>
            <a:picLocks noChangeAspect="1"/>
          </p:cNvPicPr>
          <p:nvPr/>
        </p:nvPicPr>
        <p:blipFill>
          <a:blip r:embed="rId3"/>
          <a:stretch>
            <a:fillRect/>
          </a:stretch>
        </p:blipFill>
        <p:spPr>
          <a:xfrm>
            <a:off x="1476375" y="2708275"/>
            <a:ext cx="5981700" cy="1428750"/>
          </a:xfrm>
          <a:prstGeom prst="rect">
            <a:avLst/>
          </a:prstGeom>
          <a:noFill/>
          <a:ln w="9525">
            <a:noFill/>
          </a:ln>
        </p:spPr>
      </p:pic>
      <p:pic>
        <p:nvPicPr>
          <p:cNvPr id="34823" name="Picture 9"/>
          <p:cNvPicPr>
            <a:picLocks noChangeAspect="1"/>
          </p:cNvPicPr>
          <p:nvPr/>
        </p:nvPicPr>
        <p:blipFill>
          <a:blip r:embed="rId4"/>
          <a:stretch>
            <a:fillRect/>
          </a:stretch>
        </p:blipFill>
        <p:spPr>
          <a:xfrm>
            <a:off x="1476375" y="4292600"/>
            <a:ext cx="5905500" cy="160972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灯片编号占位符 1"/>
          <p:cNvSpPr txBox="1">
            <a:spLocks noGrp="1"/>
          </p:cNvSpPr>
          <p:nvPr>
            <p:ph type="sldNum" sz="quarter" idx="10"/>
          </p:nvPr>
        </p:nvSpPr>
        <p:spPr>
          <a:xfrm>
            <a:off x="8423275" y="6423025"/>
            <a:ext cx="720725"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graphicFrame>
        <p:nvGraphicFramePr>
          <p:cNvPr id="7171" name="Rectangle 2" hidden="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076" name="" r:id="rId2" imgW="0" imgH="0" progId="TCLayout.ActiveDocument.1">
                  <p:embed/>
                </p:oleObj>
              </mc:Choice>
              <mc:Fallback>
                <p:oleObj name="" r:id="rId2" imgW="0" imgH="0" progId="TCLayout.ActiveDocument.1">
                  <p:embed/>
                  <p:pic>
                    <p:nvPicPr>
                      <p:cNvPr id="0" name="图片 3075"/>
                      <p:cNvPicPr/>
                      <p:nvPr/>
                    </p:nvPicPr>
                    <p:blipFill>
                      <a:blip/>
                      <a:stretch>
                        <a:fillRect/>
                      </a:stretch>
                    </p:blipFill>
                    <p:spPr>
                      <a:xfrm>
                        <a:off x="0" y="0"/>
                        <a:ext cx="158750" cy="158750"/>
                      </a:xfrm>
                      <a:prstGeom prst="rect">
                        <a:avLst/>
                      </a:prstGeom>
                      <a:noFill/>
                      <a:ln w="38100">
                        <a:noFill/>
                        <a:miter/>
                      </a:ln>
                    </p:spPr>
                  </p:pic>
                </p:oleObj>
              </mc:Fallback>
            </mc:AlternateContent>
          </a:graphicData>
        </a:graphic>
      </p:graphicFrame>
      <p:pic>
        <p:nvPicPr>
          <p:cNvPr id="7172" name="Picture 5" descr="祥云2"/>
          <p:cNvPicPr>
            <a:picLocks noChangeAspect="1"/>
          </p:cNvPicPr>
          <p:nvPr/>
        </p:nvPicPr>
        <p:blipFill>
          <a:blip r:embed="rId3"/>
          <a:stretch>
            <a:fillRect/>
          </a:stretch>
        </p:blipFill>
        <p:spPr>
          <a:xfrm>
            <a:off x="0" y="5645150"/>
            <a:ext cx="1547813" cy="1212850"/>
          </a:xfrm>
          <a:prstGeom prst="rect">
            <a:avLst/>
          </a:prstGeom>
          <a:noFill/>
          <a:ln w="9525">
            <a:noFill/>
          </a:ln>
        </p:spPr>
      </p:pic>
      <p:sp>
        <p:nvSpPr>
          <p:cNvPr id="115718" name="Text Box 6"/>
          <p:cNvSpPr txBox="1">
            <a:spLocks noChangeArrowheads="1"/>
          </p:cNvSpPr>
          <p:nvPr/>
        </p:nvSpPr>
        <p:spPr bwMode="auto">
          <a:xfrm>
            <a:off x="2268538" y="1925638"/>
            <a:ext cx="1820863" cy="519113"/>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1" lang="zh-CN" altLang="en-US" sz="2800" kern="1200" cap="none" spc="0" normalizeH="0" baseline="0" noProof="0">
                <a:effectLst>
                  <a:outerShdw blurRad="38100" dist="38100" dir="2700000" algn="tl">
                    <a:srgbClr val="C0C0C0"/>
                  </a:outerShdw>
                </a:effectLst>
                <a:latin typeface="Verdana" panose="020B0604030504040204" pitchFamily="34" charset="0"/>
                <a:ea typeface="华文新魏" panose="02010800040101010101" pitchFamily="2" charset="-122"/>
                <a:cs typeface="+mn-cs"/>
              </a:rPr>
              <a:t>授之以鱼</a:t>
            </a:r>
            <a:endParaRPr kumimoji="1" lang="zh-CN" altLang="en-US" sz="2800" kern="1200" cap="none" spc="0" normalizeH="0" baseline="0" noProof="0">
              <a:effectLst>
                <a:outerShdw blurRad="38100" dist="38100" dir="2700000" algn="tl">
                  <a:srgbClr val="C0C0C0"/>
                </a:outerShdw>
              </a:effectLst>
              <a:latin typeface="Verdana" panose="020B0604030504040204" pitchFamily="34" charset="0"/>
              <a:ea typeface="华文新魏" panose="02010800040101010101" pitchFamily="2" charset="-122"/>
              <a:cs typeface="+mn-cs"/>
            </a:endParaRPr>
          </a:p>
        </p:txBody>
      </p:sp>
      <p:sp>
        <p:nvSpPr>
          <p:cNvPr id="115719" name="Text Box 7"/>
          <p:cNvSpPr txBox="1">
            <a:spLocks noChangeArrowheads="1"/>
          </p:cNvSpPr>
          <p:nvPr/>
        </p:nvSpPr>
        <p:spPr bwMode="auto">
          <a:xfrm>
            <a:off x="2916238" y="2840038"/>
            <a:ext cx="2711450" cy="519113"/>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1" lang="zh-CN" altLang="en-US" sz="2800" kern="1200" cap="none" spc="0" normalizeH="0" baseline="0" noProof="0">
                <a:effectLst>
                  <a:outerShdw blurRad="38100" dist="38100" dir="2700000" algn="tl">
                    <a:srgbClr val="C0C0C0"/>
                  </a:outerShdw>
                </a:effectLst>
                <a:latin typeface="Times New Roman" panose="02020603050405020304" pitchFamily="18" charset="0"/>
                <a:ea typeface="华文新魏" panose="02010800040101010101" pitchFamily="2" charset="-122"/>
                <a:cs typeface="+mn-cs"/>
              </a:rPr>
              <a:t>不如授之以渔</a:t>
            </a:r>
            <a:endParaRPr kumimoji="1" lang="zh-CN" altLang="en-US" sz="2800" kern="1200" cap="none" spc="0" normalizeH="0" baseline="0" noProof="0">
              <a:effectLst>
                <a:outerShdw blurRad="38100" dist="38100" dir="2700000" algn="tl">
                  <a:srgbClr val="C0C0C0"/>
                </a:outerShdw>
              </a:effectLst>
              <a:latin typeface="Times New Roman" panose="02020603050405020304" pitchFamily="18" charset="0"/>
              <a:ea typeface="华文新魏" panose="02010800040101010101" pitchFamily="2" charset="-122"/>
              <a:cs typeface="+mn-cs"/>
            </a:endParaRPr>
          </a:p>
        </p:txBody>
      </p:sp>
      <p:sp>
        <p:nvSpPr>
          <p:cNvPr id="115720" name="Text Box 8"/>
          <p:cNvSpPr txBox="1">
            <a:spLocks noChangeArrowheads="1"/>
          </p:cNvSpPr>
          <p:nvPr/>
        </p:nvSpPr>
        <p:spPr bwMode="auto">
          <a:xfrm>
            <a:off x="4041775" y="1925638"/>
            <a:ext cx="2519363" cy="457200"/>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1" lang="en-US" altLang="zh-CN" sz="2400" i="1" kern="1200" cap="none" spc="0" normalizeH="0" baseline="0" noProof="0">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zh-CN" altLang="en-US" sz="2400" i="1" kern="1200" cap="none" spc="0" normalizeH="0" baseline="0" noProof="0">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产品</a:t>
            </a:r>
            <a:endParaRPr kumimoji="1" lang="zh-CN" altLang="en-US" sz="2400" i="1" kern="1200" cap="none" spc="0" normalizeH="0" baseline="0" noProof="0">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15721" name="Text Box 9"/>
          <p:cNvSpPr txBox="1">
            <a:spLocks noChangeArrowheads="1"/>
          </p:cNvSpPr>
          <p:nvPr/>
        </p:nvSpPr>
        <p:spPr bwMode="auto">
          <a:xfrm>
            <a:off x="5368925" y="2840038"/>
            <a:ext cx="2087563" cy="457200"/>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1" lang="en-US" altLang="zh-CN" sz="2400" i="1" kern="1200" cap="none" spc="0" normalizeH="0" baseline="0" noProof="0">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zh-CN" altLang="en-US" sz="2400" i="1" kern="1200" cap="none" spc="0" normalizeH="0" baseline="0" noProof="0">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技术</a:t>
            </a:r>
            <a:endParaRPr kumimoji="1" lang="zh-CN" altLang="en-US" sz="2400" i="1" kern="1200" cap="none" spc="0" normalizeH="0" baseline="0" noProof="0">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15722" name="Text Box 10"/>
          <p:cNvSpPr txBox="1">
            <a:spLocks noChangeArrowheads="1"/>
          </p:cNvSpPr>
          <p:nvPr/>
        </p:nvSpPr>
        <p:spPr bwMode="auto">
          <a:xfrm>
            <a:off x="3708400" y="3730625"/>
            <a:ext cx="2943225" cy="519113"/>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1" lang="zh-CN" altLang="en-US" sz="2800" kern="1200" cap="none" spc="0" normalizeH="0" baseline="0" noProof="0">
                <a:effectLst>
                  <a:outerShdw blurRad="38100" dist="38100" dir="2700000" algn="tl">
                    <a:srgbClr val="C0C0C0"/>
                  </a:outerShdw>
                </a:effectLst>
                <a:latin typeface="Times New Roman" panose="02020603050405020304" pitchFamily="18" charset="0"/>
                <a:ea typeface="华文新魏" panose="02010800040101010101" pitchFamily="2" charset="-122"/>
                <a:cs typeface="+mn-cs"/>
              </a:rPr>
              <a:t>更不如激之其欲</a:t>
            </a:r>
            <a:endParaRPr kumimoji="1" lang="zh-CN" altLang="en-US" sz="2800" kern="1200" cap="none" spc="0" normalizeH="0" baseline="0" noProof="0">
              <a:effectLst>
                <a:outerShdw blurRad="38100" dist="38100" dir="2700000" algn="tl">
                  <a:srgbClr val="C0C0C0"/>
                </a:outerShdw>
              </a:effectLst>
              <a:latin typeface="Times New Roman" panose="02020603050405020304" pitchFamily="18" charset="0"/>
              <a:ea typeface="华文新魏" panose="02010800040101010101" pitchFamily="2" charset="-122"/>
              <a:cs typeface="+mn-cs"/>
            </a:endParaRPr>
          </a:p>
        </p:txBody>
      </p:sp>
      <p:sp>
        <p:nvSpPr>
          <p:cNvPr id="115723" name="Text Box 11"/>
          <p:cNvSpPr txBox="1">
            <a:spLocks noChangeArrowheads="1"/>
          </p:cNvSpPr>
          <p:nvPr/>
        </p:nvSpPr>
        <p:spPr bwMode="auto">
          <a:xfrm>
            <a:off x="6435725" y="3730625"/>
            <a:ext cx="1439863" cy="457200"/>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1" lang="en-US" altLang="zh-CN" sz="2400" i="1" kern="1200" cap="none" spc="0" normalizeH="0" baseline="0" noProof="0">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zh-CN" altLang="en-US" sz="2400" i="1" kern="1200" cap="none" spc="0" normalizeH="0" baseline="0" noProof="0">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意识</a:t>
            </a:r>
            <a:endParaRPr kumimoji="1" lang="zh-CN" altLang="en-US" sz="2400" i="1" kern="1200" cap="none" spc="0" normalizeH="0" baseline="0" noProof="0">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grpSp>
        <p:nvGrpSpPr>
          <p:cNvPr id="2" name="Group 12"/>
          <p:cNvGrpSpPr/>
          <p:nvPr/>
        </p:nvGrpSpPr>
        <p:grpSpPr>
          <a:xfrm>
            <a:off x="255588" y="4584700"/>
            <a:ext cx="6453187" cy="1682750"/>
            <a:chOff x="113" y="2968"/>
            <a:chExt cx="4065" cy="1060"/>
          </a:xfrm>
        </p:grpSpPr>
        <p:pic>
          <p:nvPicPr>
            <p:cNvPr id="7184" name="Picture 13" descr="古人"/>
            <p:cNvPicPr>
              <a:picLocks noChangeAspect="1"/>
            </p:cNvPicPr>
            <p:nvPr/>
          </p:nvPicPr>
          <p:blipFill>
            <a:blip r:embed="rId4"/>
            <a:stretch>
              <a:fillRect/>
            </a:stretch>
          </p:blipFill>
          <p:spPr>
            <a:xfrm>
              <a:off x="2744" y="2968"/>
              <a:ext cx="1434" cy="1060"/>
            </a:xfrm>
            <a:prstGeom prst="rect">
              <a:avLst/>
            </a:prstGeom>
            <a:noFill/>
            <a:ln w="9525">
              <a:noFill/>
            </a:ln>
          </p:spPr>
        </p:pic>
        <p:sp>
          <p:nvSpPr>
            <p:cNvPr id="115726" name="Text Box 14"/>
            <p:cNvSpPr txBox="1">
              <a:spLocks noChangeArrowheads="1"/>
            </p:cNvSpPr>
            <p:nvPr/>
          </p:nvSpPr>
          <p:spPr bwMode="auto">
            <a:xfrm>
              <a:off x="113" y="3294"/>
              <a:ext cx="2789" cy="346"/>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1" lang="zh-CN" altLang="en-US" sz="3000" kern="1200" cap="none" spc="0" normalizeH="0" baseline="0" noProof="0">
                  <a:solidFill>
                    <a:srgbClr val="005000"/>
                  </a:solidFill>
                  <a:effectLst>
                    <a:outerShdw blurRad="38100" dist="38100" dir="2700000" algn="tl">
                      <a:srgbClr val="C0C0C0"/>
                    </a:outerShdw>
                  </a:effectLst>
                  <a:latin typeface="Times New Roman" panose="02020603050405020304" pitchFamily="18" charset="0"/>
                  <a:ea typeface="华文隶书" panose="02010800040101010101" pitchFamily="2" charset="-122"/>
                  <a:cs typeface="+mn-cs"/>
                </a:rPr>
                <a:t>谈笑间，风险灰飞烟灭。</a:t>
              </a:r>
              <a:endParaRPr kumimoji="1" lang="zh-CN" altLang="en-US" sz="3000" kern="1200" cap="none" spc="0" normalizeH="0" baseline="0" noProof="0">
                <a:solidFill>
                  <a:srgbClr val="005000"/>
                </a:solidFill>
                <a:effectLst>
                  <a:outerShdw blurRad="38100" dist="38100" dir="2700000" algn="tl">
                    <a:srgbClr val="C0C0C0"/>
                  </a:outerShdw>
                </a:effectLst>
                <a:latin typeface="Times New Roman" panose="02020603050405020304" pitchFamily="18" charset="0"/>
                <a:ea typeface="华文隶书" panose="02010800040101010101" pitchFamily="2" charset="-122"/>
                <a:cs typeface="+mn-cs"/>
              </a:endParaRPr>
            </a:p>
          </p:txBody>
        </p:sp>
      </p:grpSp>
      <p:sp>
        <p:nvSpPr>
          <p:cNvPr id="7180" name="Text Box 15"/>
          <p:cNvSpPr txBox="1"/>
          <p:nvPr/>
        </p:nvSpPr>
        <p:spPr>
          <a:xfrm>
            <a:off x="287338" y="152400"/>
            <a:ext cx="8340725" cy="701675"/>
          </a:xfrm>
          <a:prstGeom prst="rect">
            <a:avLst/>
          </a:prstGeom>
          <a:noFill/>
          <a:ln w="9525">
            <a:noFill/>
          </a:ln>
        </p:spPr>
        <p:txBody>
          <a:bodyPr>
            <a:spAutoFit/>
          </a:bodyPr>
          <a:p>
            <a:pPr algn="r" eaLnBrk="1" hangingPunct="1">
              <a:spcBef>
                <a:spcPct val="50000"/>
              </a:spcBef>
            </a:pPr>
            <a:r>
              <a:rPr lang="zh-CN" altLang="en-US" sz="4000" b="0" dirty="0">
                <a:solidFill>
                  <a:srgbClr val="6600CC"/>
                </a:solidFill>
                <a:latin typeface="华文琥珀" panose="02010800040101010101" pitchFamily="2" charset="-122"/>
                <a:ea typeface="华文琥珀" panose="02010800040101010101" pitchFamily="2" charset="-122"/>
              </a:rPr>
              <a:t>引言</a:t>
            </a:r>
            <a:endParaRPr lang="zh-CN" altLang="en-US" sz="4000" b="0" dirty="0">
              <a:solidFill>
                <a:srgbClr val="6600CC"/>
              </a:solidFill>
              <a:latin typeface="华文琥珀" panose="02010800040101010101" pitchFamily="2" charset="-122"/>
              <a:ea typeface="华文琥珀" panose="02010800040101010101" pitchFamily="2" charset="-122"/>
            </a:endParaRPr>
          </a:p>
        </p:txBody>
      </p:sp>
      <p:grpSp>
        <p:nvGrpSpPr>
          <p:cNvPr id="7181" name="Group 17"/>
          <p:cNvGrpSpPr/>
          <p:nvPr/>
        </p:nvGrpSpPr>
        <p:grpSpPr>
          <a:xfrm>
            <a:off x="6659563" y="836613"/>
            <a:ext cx="2162175" cy="1349375"/>
            <a:chOff x="4195" y="527"/>
            <a:chExt cx="1362" cy="850"/>
          </a:xfrm>
        </p:grpSpPr>
        <p:pic>
          <p:nvPicPr>
            <p:cNvPr id="7182" name="Picture 4" descr="祥云1"/>
            <p:cNvPicPr>
              <a:picLocks noChangeAspect="1"/>
            </p:cNvPicPr>
            <p:nvPr/>
          </p:nvPicPr>
          <p:blipFill>
            <a:blip r:embed="rId5"/>
            <a:stretch>
              <a:fillRect/>
            </a:stretch>
          </p:blipFill>
          <p:spPr>
            <a:xfrm>
              <a:off x="4377" y="527"/>
              <a:ext cx="1180" cy="850"/>
            </a:xfrm>
            <a:prstGeom prst="rect">
              <a:avLst/>
            </a:prstGeom>
            <a:noFill/>
            <a:ln w="9525">
              <a:noFill/>
            </a:ln>
          </p:spPr>
        </p:pic>
        <p:sp>
          <p:nvSpPr>
            <p:cNvPr id="7183" name="Rectangle 16"/>
            <p:cNvSpPr/>
            <p:nvPr/>
          </p:nvSpPr>
          <p:spPr>
            <a:xfrm>
              <a:off x="4195" y="527"/>
              <a:ext cx="454" cy="91"/>
            </a:xfrm>
            <a:prstGeom prst="rect">
              <a:avLst/>
            </a:prstGeom>
            <a:solidFill>
              <a:schemeClr val="bg1"/>
            </a:solidFill>
            <a:ln w="9525">
              <a:noFill/>
            </a:ln>
          </p:spPr>
          <p:txBody>
            <a:bodyPr wrap="none" anchor="ctr" anchorCtr="0"/>
            <a:p>
              <a:pPr eaLnBrk="1" hangingPunct="1"/>
              <a:endParaRPr lang="zh-CN" altLang="en-US"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15718"/>
                                        </p:tgtEl>
                                        <p:attrNameLst>
                                          <p:attrName>style.visibility</p:attrName>
                                        </p:attrNameLst>
                                      </p:cBhvr>
                                      <p:to>
                                        <p:strVal val="visible"/>
                                      </p:to>
                                    </p:set>
                                    <p:anim calcmode="lin" valueType="num">
                                      <p:cBhvr>
                                        <p:cTn id="7" dur="1000" fill="hold"/>
                                        <p:tgtEl>
                                          <p:spTgt spid="115718"/>
                                        </p:tgtEl>
                                        <p:attrNameLst>
                                          <p:attrName>ppt_x</p:attrName>
                                        </p:attrNameLst>
                                      </p:cBhvr>
                                      <p:tavLst>
                                        <p:tav tm="0">
                                          <p:val>
                                            <p:strVal val="#ppt_x-.2"/>
                                          </p:val>
                                        </p:tav>
                                        <p:tav tm="100000">
                                          <p:val>
                                            <p:strVal val="#ppt_x"/>
                                          </p:val>
                                        </p:tav>
                                      </p:tavLst>
                                    </p:anim>
                                    <p:anim calcmode="lin" valueType="num">
                                      <p:cBhvr>
                                        <p:cTn id="8" dur="1000" fill="hold"/>
                                        <p:tgtEl>
                                          <p:spTgt spid="115718"/>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5718"/>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115719"/>
                                        </p:tgtEl>
                                        <p:attrNameLst>
                                          <p:attrName>style.visibility</p:attrName>
                                        </p:attrNameLst>
                                      </p:cBhvr>
                                      <p:to>
                                        <p:strVal val="visible"/>
                                      </p:to>
                                    </p:set>
                                    <p:anim calcmode="lin" valueType="num">
                                      <p:cBhvr>
                                        <p:cTn id="14" dur="1000" fill="hold"/>
                                        <p:tgtEl>
                                          <p:spTgt spid="115719"/>
                                        </p:tgtEl>
                                        <p:attrNameLst>
                                          <p:attrName>ppt_x</p:attrName>
                                        </p:attrNameLst>
                                      </p:cBhvr>
                                      <p:tavLst>
                                        <p:tav tm="0">
                                          <p:val>
                                            <p:strVal val="#ppt_x-.2"/>
                                          </p:val>
                                        </p:tav>
                                        <p:tav tm="100000">
                                          <p:val>
                                            <p:strVal val="#ppt_x"/>
                                          </p:val>
                                        </p:tav>
                                      </p:tavLst>
                                    </p:anim>
                                    <p:anim calcmode="lin" valueType="num">
                                      <p:cBhvr>
                                        <p:cTn id="15" dur="1000" fill="hold"/>
                                        <p:tgtEl>
                                          <p:spTgt spid="115719"/>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1571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5720"/>
                                        </p:tgtEl>
                                        <p:attrNameLst>
                                          <p:attrName>style.visibility</p:attrName>
                                        </p:attrNameLst>
                                      </p:cBhvr>
                                      <p:to>
                                        <p:strVal val="visible"/>
                                      </p:to>
                                    </p:set>
                                    <p:animEffect transition="in" filter="blinds(horizontal)">
                                      <p:cBhvr>
                                        <p:cTn id="21" dur="500"/>
                                        <p:tgtEl>
                                          <p:spTgt spid="11572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15721"/>
                                        </p:tgtEl>
                                        <p:attrNameLst>
                                          <p:attrName>style.visibility</p:attrName>
                                        </p:attrNameLst>
                                      </p:cBhvr>
                                      <p:to>
                                        <p:strVal val="visible"/>
                                      </p:to>
                                    </p:set>
                                    <p:animEffect transition="in" filter="blinds(horizontal)">
                                      <p:cBhvr>
                                        <p:cTn id="26" dur="500"/>
                                        <p:tgtEl>
                                          <p:spTgt spid="115721"/>
                                        </p:tgtEl>
                                      </p:cBhvr>
                                    </p:animEffect>
                                  </p:childTnLst>
                                </p:cTn>
                              </p:par>
                            </p:childTnLst>
                          </p:cTn>
                        </p:par>
                      </p:childTnLst>
                    </p:cTn>
                  </p:par>
                  <p:par>
                    <p:cTn id="27" fill="hold">
                      <p:stCondLst>
                        <p:cond delay="indefinite"/>
                      </p:stCondLst>
                      <p:childTnLst>
                        <p:par>
                          <p:cTn id="28" fill="hold">
                            <p:stCondLst>
                              <p:cond delay="0"/>
                            </p:stCondLst>
                            <p:childTnLst>
                              <p:par>
                                <p:cTn id="29" presetID="29" presetClass="entr" presetSubtype="0" fill="hold" grpId="0" nodeType="clickEffect">
                                  <p:stCondLst>
                                    <p:cond delay="0"/>
                                  </p:stCondLst>
                                  <p:childTnLst>
                                    <p:set>
                                      <p:cBhvr>
                                        <p:cTn id="30" dur="1" fill="hold">
                                          <p:stCondLst>
                                            <p:cond delay="0"/>
                                          </p:stCondLst>
                                        </p:cTn>
                                        <p:tgtEl>
                                          <p:spTgt spid="115722"/>
                                        </p:tgtEl>
                                        <p:attrNameLst>
                                          <p:attrName>style.visibility</p:attrName>
                                        </p:attrNameLst>
                                      </p:cBhvr>
                                      <p:to>
                                        <p:strVal val="visible"/>
                                      </p:to>
                                    </p:set>
                                    <p:anim calcmode="lin" valueType="num">
                                      <p:cBhvr>
                                        <p:cTn id="31" dur="1000" fill="hold"/>
                                        <p:tgtEl>
                                          <p:spTgt spid="115722"/>
                                        </p:tgtEl>
                                        <p:attrNameLst>
                                          <p:attrName>ppt_x</p:attrName>
                                        </p:attrNameLst>
                                      </p:cBhvr>
                                      <p:tavLst>
                                        <p:tav tm="0">
                                          <p:val>
                                            <p:strVal val="#ppt_x-.2"/>
                                          </p:val>
                                        </p:tav>
                                        <p:tav tm="100000">
                                          <p:val>
                                            <p:strVal val="#ppt_x"/>
                                          </p:val>
                                        </p:tav>
                                      </p:tavLst>
                                    </p:anim>
                                    <p:anim calcmode="lin" valueType="num">
                                      <p:cBhvr>
                                        <p:cTn id="32" dur="1000" fill="hold"/>
                                        <p:tgtEl>
                                          <p:spTgt spid="115722"/>
                                        </p:tgtEl>
                                        <p:attrNameLst>
                                          <p:attrName>ppt_y</p:attrName>
                                        </p:attrNameLst>
                                      </p:cBhvr>
                                      <p:tavLst>
                                        <p:tav tm="0">
                                          <p:val>
                                            <p:strVal val="#ppt_y"/>
                                          </p:val>
                                        </p:tav>
                                        <p:tav tm="100000">
                                          <p:val>
                                            <p:strVal val="#ppt_y"/>
                                          </p:val>
                                        </p:tav>
                                      </p:tavLst>
                                    </p:anim>
                                    <p:animEffect transition="in" filter="wipe(right)" prLst="gradientSize: 0.1">
                                      <p:cBhvr>
                                        <p:cTn id="33" dur="1000"/>
                                        <p:tgtEl>
                                          <p:spTgt spid="115722"/>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15723"/>
                                        </p:tgtEl>
                                        <p:attrNameLst>
                                          <p:attrName>style.visibility</p:attrName>
                                        </p:attrNameLst>
                                      </p:cBhvr>
                                      <p:to>
                                        <p:strVal val="visible"/>
                                      </p:to>
                                    </p:set>
                                    <p:animEffect transition="in" filter="blinds(horizontal)">
                                      <p:cBhvr>
                                        <p:cTn id="38" dur="500"/>
                                        <p:tgtEl>
                                          <p:spTgt spid="115723"/>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1000"/>
                                        <p:tgtEl>
                                          <p:spTgt spid="2"/>
                                        </p:tgtEl>
                                      </p:cBhvr>
                                    </p:animEffect>
                                    <p:anim calcmode="lin" valueType="num">
                                      <p:cBhvr>
                                        <p:cTn id="44" dur="1000" fill="hold"/>
                                        <p:tgtEl>
                                          <p:spTgt spid="2"/>
                                        </p:tgtEl>
                                        <p:attrNameLst>
                                          <p:attrName>ppt_x</p:attrName>
                                        </p:attrNameLst>
                                      </p:cBhvr>
                                      <p:tavLst>
                                        <p:tav tm="0">
                                          <p:val>
                                            <p:strVal val="#ppt_x"/>
                                          </p:val>
                                        </p:tav>
                                        <p:tav tm="100000">
                                          <p:val>
                                            <p:strVal val="#ppt_x"/>
                                          </p:val>
                                        </p:tav>
                                      </p:tavLst>
                                    </p:anim>
                                    <p:anim calcmode="lin" valueType="num">
                                      <p:cBhvr>
                                        <p:cTn id="4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8" grpId="0"/>
      <p:bldP spid="115719" grpId="0"/>
      <p:bldP spid="115720" grpId="0"/>
      <p:bldP spid="115721" grpId="0"/>
      <p:bldP spid="115722" grpId="0"/>
      <p:bldP spid="11572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灯片编号占位符 3"/>
          <p:cNvSpPr txBox="1">
            <a:spLocks noGrp="1"/>
          </p:cNvSpPr>
          <p:nvPr>
            <p:ph type="sldNum" sz="quarter" idx="10"/>
          </p:nvPr>
        </p:nvSpPr>
        <p:spPr>
          <a:xfrm>
            <a:off x="8423275" y="6423025"/>
            <a:ext cx="720725"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
        <p:nvSpPr>
          <p:cNvPr id="35843" name="Text Box 2"/>
          <p:cNvSpPr txBox="1"/>
          <p:nvPr/>
        </p:nvSpPr>
        <p:spPr>
          <a:xfrm>
            <a:off x="287338" y="152400"/>
            <a:ext cx="8340725" cy="701675"/>
          </a:xfrm>
          <a:prstGeom prst="rect">
            <a:avLst/>
          </a:prstGeom>
          <a:noFill/>
          <a:ln w="9525">
            <a:noFill/>
          </a:ln>
        </p:spPr>
        <p:txBody>
          <a:bodyPr>
            <a:spAutoFit/>
          </a:bodyPr>
          <a:p>
            <a:pPr algn="r" eaLnBrk="1" hangingPunct="1">
              <a:spcBef>
                <a:spcPct val="50000"/>
              </a:spcBef>
            </a:pPr>
            <a:r>
              <a:rPr lang="zh-CN" altLang="en-US" sz="4000" b="0" dirty="0">
                <a:solidFill>
                  <a:srgbClr val="6600CC"/>
                </a:solidFill>
                <a:latin typeface="华文琥珀" panose="02010800040101010101" pitchFamily="2" charset="-122"/>
                <a:ea typeface="华文琥珀" panose="02010800040101010101" pitchFamily="2" charset="-122"/>
              </a:rPr>
              <a:t>安全事件（</a:t>
            </a:r>
            <a:r>
              <a:rPr lang="en-US" altLang="zh-CN" sz="4000" b="0" dirty="0">
                <a:solidFill>
                  <a:srgbClr val="6600CC"/>
                </a:solidFill>
                <a:latin typeface="华文琥珀" panose="02010800040101010101" pitchFamily="2" charset="-122"/>
                <a:ea typeface="华文琥珀" panose="02010800040101010101" pitchFamily="2" charset="-122"/>
              </a:rPr>
              <a:t>5</a:t>
            </a:r>
            <a:r>
              <a:rPr lang="zh-CN" altLang="en-US" sz="4000" b="0" dirty="0">
                <a:solidFill>
                  <a:srgbClr val="6600CC"/>
                </a:solidFill>
                <a:latin typeface="华文琥珀" panose="02010800040101010101" pitchFamily="2" charset="-122"/>
                <a:ea typeface="华文琥珀" panose="02010800040101010101" pitchFamily="2" charset="-122"/>
              </a:rPr>
              <a:t>）</a:t>
            </a:r>
            <a:endParaRPr lang="zh-CN" altLang="en-US" sz="4000" b="0" dirty="0">
              <a:solidFill>
                <a:srgbClr val="6600CC"/>
              </a:solidFill>
              <a:latin typeface="华文琥珀" panose="02010800040101010101" pitchFamily="2" charset="-122"/>
              <a:ea typeface="华文琥珀" panose="02010800040101010101" pitchFamily="2" charset="-122"/>
            </a:endParaRPr>
          </a:p>
        </p:txBody>
      </p:sp>
      <p:pic>
        <p:nvPicPr>
          <p:cNvPr id="35844" name="Picture 12"/>
          <p:cNvPicPr>
            <a:picLocks noChangeAspect="1"/>
          </p:cNvPicPr>
          <p:nvPr/>
        </p:nvPicPr>
        <p:blipFill>
          <a:blip r:embed="rId1"/>
          <a:stretch>
            <a:fillRect/>
          </a:stretch>
        </p:blipFill>
        <p:spPr>
          <a:xfrm>
            <a:off x="1403350" y="1052513"/>
            <a:ext cx="6553200" cy="504825"/>
          </a:xfrm>
          <a:prstGeom prst="rect">
            <a:avLst/>
          </a:prstGeom>
          <a:noFill/>
          <a:ln w="9525">
            <a:noFill/>
          </a:ln>
        </p:spPr>
      </p:pic>
      <p:pic>
        <p:nvPicPr>
          <p:cNvPr id="35845" name="Picture 13"/>
          <p:cNvPicPr>
            <a:picLocks noChangeAspect="1"/>
          </p:cNvPicPr>
          <p:nvPr/>
        </p:nvPicPr>
        <p:blipFill>
          <a:blip r:embed="rId2"/>
          <a:stretch>
            <a:fillRect/>
          </a:stretch>
        </p:blipFill>
        <p:spPr>
          <a:xfrm>
            <a:off x="1187450" y="1628775"/>
            <a:ext cx="3248025" cy="2724150"/>
          </a:xfrm>
          <a:prstGeom prst="rect">
            <a:avLst/>
          </a:prstGeom>
          <a:noFill/>
          <a:ln w="9525">
            <a:noFill/>
          </a:ln>
        </p:spPr>
      </p:pic>
      <p:pic>
        <p:nvPicPr>
          <p:cNvPr id="35846" name="Picture 14"/>
          <p:cNvPicPr>
            <a:picLocks noChangeAspect="1"/>
          </p:cNvPicPr>
          <p:nvPr/>
        </p:nvPicPr>
        <p:blipFill>
          <a:blip r:embed="rId3"/>
          <a:stretch>
            <a:fillRect/>
          </a:stretch>
        </p:blipFill>
        <p:spPr>
          <a:xfrm>
            <a:off x="1116013" y="4365625"/>
            <a:ext cx="6257925" cy="1676400"/>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灯片编号占位符 3"/>
          <p:cNvSpPr txBox="1">
            <a:spLocks noGrp="1"/>
          </p:cNvSpPr>
          <p:nvPr>
            <p:ph type="sldNum" sz="quarter" idx="10"/>
          </p:nvPr>
        </p:nvSpPr>
        <p:spPr>
          <a:xfrm>
            <a:off x="8423275" y="6423025"/>
            <a:ext cx="720725"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
        <p:nvSpPr>
          <p:cNvPr id="36867" name="Text Box 2"/>
          <p:cNvSpPr txBox="1"/>
          <p:nvPr/>
        </p:nvSpPr>
        <p:spPr>
          <a:xfrm>
            <a:off x="287338" y="152400"/>
            <a:ext cx="8340725" cy="701675"/>
          </a:xfrm>
          <a:prstGeom prst="rect">
            <a:avLst/>
          </a:prstGeom>
          <a:noFill/>
          <a:ln w="9525">
            <a:noFill/>
          </a:ln>
        </p:spPr>
        <p:txBody>
          <a:bodyPr>
            <a:spAutoFit/>
          </a:bodyPr>
          <a:p>
            <a:pPr algn="r" eaLnBrk="1" hangingPunct="1">
              <a:spcBef>
                <a:spcPct val="50000"/>
              </a:spcBef>
            </a:pPr>
            <a:r>
              <a:rPr lang="zh-CN" altLang="en-US" sz="4000" b="0" dirty="0">
                <a:solidFill>
                  <a:srgbClr val="6600CC"/>
                </a:solidFill>
                <a:latin typeface="华文琥珀" panose="02010800040101010101" pitchFamily="2" charset="-122"/>
                <a:ea typeface="华文琥珀" panose="02010800040101010101" pitchFamily="2" charset="-122"/>
              </a:rPr>
              <a:t>安全事件（</a:t>
            </a:r>
            <a:r>
              <a:rPr lang="en-US" altLang="zh-CN" sz="4000" b="0" dirty="0">
                <a:solidFill>
                  <a:srgbClr val="6600CC"/>
                </a:solidFill>
                <a:latin typeface="华文琥珀" panose="02010800040101010101" pitchFamily="2" charset="-122"/>
                <a:ea typeface="华文琥珀" panose="02010800040101010101" pitchFamily="2" charset="-122"/>
              </a:rPr>
              <a:t>6</a:t>
            </a:r>
            <a:r>
              <a:rPr lang="zh-CN" altLang="en-US" sz="4000" b="0" dirty="0">
                <a:solidFill>
                  <a:srgbClr val="6600CC"/>
                </a:solidFill>
                <a:latin typeface="华文琥珀" panose="02010800040101010101" pitchFamily="2" charset="-122"/>
                <a:ea typeface="华文琥珀" panose="02010800040101010101" pitchFamily="2" charset="-122"/>
              </a:rPr>
              <a:t>）</a:t>
            </a:r>
            <a:endParaRPr lang="zh-CN" altLang="en-US" sz="4000" b="0" dirty="0">
              <a:solidFill>
                <a:srgbClr val="6600CC"/>
              </a:solidFill>
              <a:latin typeface="华文琥珀" panose="02010800040101010101" pitchFamily="2" charset="-122"/>
              <a:ea typeface="华文琥珀" panose="02010800040101010101" pitchFamily="2" charset="-122"/>
            </a:endParaRPr>
          </a:p>
        </p:txBody>
      </p:sp>
      <p:pic>
        <p:nvPicPr>
          <p:cNvPr id="36868" name="Content Placeholder 3" descr="xin_49030401095542138984.jpg"/>
          <p:cNvPicPr>
            <a:picLocks noChangeAspect="1"/>
          </p:cNvPicPr>
          <p:nvPr/>
        </p:nvPicPr>
        <p:blipFill>
          <a:blip r:embed="rId1"/>
          <a:stretch>
            <a:fillRect/>
          </a:stretch>
        </p:blipFill>
        <p:spPr>
          <a:xfrm>
            <a:off x="5164138" y="982663"/>
            <a:ext cx="3521075" cy="4491037"/>
          </a:xfrm>
          <a:prstGeom prst="rect">
            <a:avLst/>
          </a:prstGeom>
          <a:noFill/>
          <a:ln w="9525">
            <a:noFill/>
          </a:ln>
        </p:spPr>
      </p:pic>
      <p:pic>
        <p:nvPicPr>
          <p:cNvPr id="36869" name="Picture 4" descr="bg9"/>
          <p:cNvPicPr>
            <a:picLocks noChangeAspect="1"/>
          </p:cNvPicPr>
          <p:nvPr/>
        </p:nvPicPr>
        <p:blipFill>
          <a:blip r:embed="rId2"/>
          <a:stretch>
            <a:fillRect/>
          </a:stretch>
        </p:blipFill>
        <p:spPr>
          <a:xfrm>
            <a:off x="349250" y="982663"/>
            <a:ext cx="4335463" cy="2670175"/>
          </a:xfrm>
          <a:prstGeom prst="rect">
            <a:avLst/>
          </a:prstGeom>
          <a:noFill/>
          <a:ln w="9525">
            <a:noFill/>
          </a:ln>
        </p:spPr>
      </p:pic>
      <p:sp>
        <p:nvSpPr>
          <p:cNvPr id="36870" name="Rectangle 5"/>
          <p:cNvSpPr/>
          <p:nvPr/>
        </p:nvSpPr>
        <p:spPr>
          <a:xfrm>
            <a:off x="4784725" y="5778500"/>
            <a:ext cx="4359275" cy="457200"/>
          </a:xfrm>
          <a:prstGeom prst="rect">
            <a:avLst/>
          </a:prstGeom>
          <a:noFill/>
          <a:ln w="9525">
            <a:noFill/>
          </a:ln>
        </p:spPr>
        <p:txBody>
          <a:bodyPr anchor="ctr" anchorCtr="0">
            <a:spAutoFit/>
          </a:bodyPr>
          <a:p>
            <a:pPr algn="ctr"/>
            <a:r>
              <a:rPr lang="zh-CN" altLang="en-US" sz="2400" b="0" dirty="0">
                <a:solidFill>
                  <a:srgbClr val="6600CC"/>
                </a:solidFill>
                <a:latin typeface="华文新魏" panose="02010800040101010101" pitchFamily="2" charset="-122"/>
                <a:ea typeface="华文新魏" panose="02010800040101010101" pitchFamily="2" charset="-122"/>
              </a:rPr>
              <a:t>熊猫烧香病毒的制造者</a:t>
            </a:r>
            <a:r>
              <a:rPr lang="en-US" altLang="zh-CN" sz="2400" b="0" dirty="0">
                <a:solidFill>
                  <a:srgbClr val="6600CC"/>
                </a:solidFill>
                <a:latin typeface="华文新魏" panose="02010800040101010101" pitchFamily="2" charset="-122"/>
                <a:ea typeface="华文新魏" panose="02010800040101010101" pitchFamily="2" charset="-122"/>
              </a:rPr>
              <a:t>-</a:t>
            </a:r>
            <a:r>
              <a:rPr lang="zh-CN" altLang="en-US" sz="2400" b="0" dirty="0">
                <a:solidFill>
                  <a:srgbClr val="6600CC"/>
                </a:solidFill>
                <a:latin typeface="华文新魏" panose="02010800040101010101" pitchFamily="2" charset="-122"/>
                <a:ea typeface="华文新魏" panose="02010800040101010101" pitchFamily="2" charset="-122"/>
              </a:rPr>
              <a:t>李俊</a:t>
            </a:r>
            <a:r>
              <a:rPr lang="zh-CN" altLang="en-US" b="0" dirty="0">
                <a:solidFill>
                  <a:srgbClr val="4D4D4D"/>
                </a:solidFill>
                <a:latin typeface="Arial" panose="020B0604020202020204" pitchFamily="34" charset="0"/>
              </a:rPr>
              <a:t> </a:t>
            </a:r>
            <a:endParaRPr lang="zh-CN" altLang="en-US" b="0" dirty="0">
              <a:solidFill>
                <a:srgbClr val="4D4D4D"/>
              </a:solidFill>
              <a:latin typeface="Arial" panose="020B0604020202020204" pitchFamily="34" charset="0"/>
            </a:endParaRPr>
          </a:p>
        </p:txBody>
      </p:sp>
      <p:sp>
        <p:nvSpPr>
          <p:cNvPr id="105478" name="Rectangle 6"/>
          <p:cNvSpPr>
            <a:spLocks noChangeArrowheads="1"/>
          </p:cNvSpPr>
          <p:nvPr/>
        </p:nvSpPr>
        <p:spPr bwMode="auto">
          <a:xfrm>
            <a:off x="492125" y="3544888"/>
            <a:ext cx="4337050" cy="2841625"/>
          </a:xfrm>
          <a:prstGeom prst="rect">
            <a:avLst/>
          </a:prstGeom>
          <a:noFill/>
          <a:ln w="9525" algn="ctr">
            <a:noFill/>
            <a:miter lim="800000"/>
          </a:ln>
          <a:effec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6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a:t>
            </a:r>
            <a:r>
              <a:rPr kumimoji="1" lang="zh-CN" altLang="en-US" sz="16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用户电脑中毒后可能会出现蓝屏、频繁重启以及系统硬盘中数据文件被破坏等现象。同时，该病毒可以通过局域网进行传播，进而感染局域网内所有计算机系统，最终导致企业局域网瘫痪，无法正常使用，它能感染系统中</a:t>
            </a:r>
            <a:r>
              <a:rPr kumimoji="1" lang="en-US" altLang="zh-CN" sz="16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exe</a:t>
            </a:r>
            <a:r>
              <a:rPr kumimoji="1" lang="zh-CN" altLang="en-US" sz="16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r>
            <a:r>
              <a:rPr kumimoji="1" lang="en-US" altLang="zh-CN" sz="16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com</a:t>
            </a:r>
            <a:r>
              <a:rPr kumimoji="1" lang="zh-CN" altLang="en-US" sz="16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r>
            <a:r>
              <a:rPr kumimoji="1" lang="en-US" altLang="zh-CN" sz="16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pif</a:t>
            </a:r>
            <a:r>
              <a:rPr kumimoji="1" lang="zh-CN" altLang="en-US" sz="16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r>
            <a:r>
              <a:rPr kumimoji="1" lang="en-US" altLang="zh-CN" sz="16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src</a:t>
            </a:r>
            <a:r>
              <a:rPr kumimoji="1" lang="zh-CN" altLang="en-US" sz="16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r>
            <a:r>
              <a:rPr kumimoji="1" lang="en-US" altLang="zh-CN" sz="16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html</a:t>
            </a:r>
            <a:r>
              <a:rPr kumimoji="1" lang="zh-CN" altLang="en-US" sz="16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r>
            <a:r>
              <a:rPr kumimoji="1" lang="en-US" altLang="zh-CN" sz="16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asp</a:t>
            </a:r>
            <a:r>
              <a:rPr kumimoji="1" lang="zh-CN" altLang="en-US" sz="16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等文件，它还能中止大量的反病毒软件进程并且会删除扩展名为</a:t>
            </a:r>
            <a:r>
              <a:rPr kumimoji="1" lang="en-US" altLang="zh-CN" sz="16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gho</a:t>
            </a:r>
            <a:r>
              <a:rPr kumimoji="1" lang="zh-CN" altLang="en-US" sz="16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的文件，该文件是一系统备份工具</a:t>
            </a:r>
            <a:r>
              <a:rPr kumimoji="1" lang="en-US" altLang="zh-CN" sz="16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GHOST</a:t>
            </a:r>
            <a:r>
              <a:rPr kumimoji="1" lang="zh-CN" altLang="en-US" sz="16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的备份文件，使用户的系统备份文件丢失。被感染的用户系统中所有</a:t>
            </a:r>
            <a:r>
              <a:rPr kumimoji="1" lang="en-US" altLang="zh-CN" sz="16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.exe</a:t>
            </a:r>
            <a:r>
              <a:rPr kumimoji="1" lang="zh-CN" altLang="en-US" sz="16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可执行文件全部被改成熊猫举着三根香的模样。</a:t>
            </a:r>
            <a:r>
              <a:rPr kumimoji="1" lang="zh-CN" altLang="en-US" sz="2000" b="0" i="0" u="none" strike="noStrike" kern="1200" cap="none" spc="0" normalizeH="0" baseline="0" noProof="0">
                <a:ln>
                  <a:noFill/>
                </a:ln>
                <a:solidFill>
                  <a:srgbClr val="4D4D4D"/>
                </a:solidFill>
                <a:effectLst/>
                <a:uLnTx/>
                <a:uFillTx/>
                <a:latin typeface="Arial" panose="020B0604020202020204" pitchFamily="34" charset="0"/>
                <a:ea typeface="宋体" panose="02010600030101010101" pitchFamily="2" charset="-122"/>
                <a:cs typeface="+mn-cs"/>
              </a:rPr>
              <a:t> </a:t>
            </a:r>
            <a:endParaRPr kumimoji="1" lang="zh-CN" altLang="en-US" sz="2000" b="0" i="0" u="none" strike="noStrike" kern="1200" cap="none" spc="0" normalizeH="0" baseline="0" noProof="0">
              <a:ln>
                <a:noFill/>
              </a:ln>
              <a:solidFill>
                <a:srgbClr val="4D4D4D"/>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3"/>
          <p:cNvSpPr txBox="1">
            <a:spLocks noGrp="1"/>
          </p:cNvSpPr>
          <p:nvPr>
            <p:ph type="sldNum" sz="quarter" idx="10"/>
          </p:nvPr>
        </p:nvSpPr>
        <p:spPr>
          <a:xfrm>
            <a:off x="8423275" y="6423025"/>
            <a:ext cx="720725"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
        <p:nvSpPr>
          <p:cNvPr id="37891" name="Text Box 2"/>
          <p:cNvSpPr txBox="1"/>
          <p:nvPr/>
        </p:nvSpPr>
        <p:spPr>
          <a:xfrm>
            <a:off x="287338" y="152400"/>
            <a:ext cx="8340725" cy="701675"/>
          </a:xfrm>
          <a:prstGeom prst="rect">
            <a:avLst/>
          </a:prstGeom>
          <a:noFill/>
          <a:ln w="9525">
            <a:noFill/>
          </a:ln>
        </p:spPr>
        <p:txBody>
          <a:bodyPr>
            <a:spAutoFit/>
          </a:bodyPr>
          <a:p>
            <a:pPr algn="r" eaLnBrk="1" hangingPunct="1">
              <a:spcBef>
                <a:spcPct val="50000"/>
              </a:spcBef>
            </a:pPr>
            <a:r>
              <a:rPr lang="zh-CN" altLang="en-US" sz="4000" b="0" dirty="0">
                <a:solidFill>
                  <a:srgbClr val="6600CC"/>
                </a:solidFill>
                <a:latin typeface="华文琥珀" panose="02010800040101010101" pitchFamily="2" charset="-122"/>
                <a:ea typeface="华文琥珀" panose="02010800040101010101" pitchFamily="2" charset="-122"/>
              </a:rPr>
              <a:t>深度分析</a:t>
            </a:r>
            <a:endParaRPr lang="zh-CN" altLang="en-US" sz="4000" b="0" dirty="0">
              <a:solidFill>
                <a:srgbClr val="6600CC"/>
              </a:solidFill>
              <a:latin typeface="华文琥珀" panose="02010800040101010101" pitchFamily="2" charset="-122"/>
              <a:ea typeface="华文琥珀" panose="02010800040101010101" pitchFamily="2" charset="-122"/>
            </a:endParaRPr>
          </a:p>
        </p:txBody>
      </p:sp>
      <p:pic>
        <p:nvPicPr>
          <p:cNvPr id="37892" name="Picture 3" descr="cylb"/>
          <p:cNvPicPr>
            <a:picLocks noChangeAspect="1"/>
          </p:cNvPicPr>
          <p:nvPr/>
        </p:nvPicPr>
        <p:blipFill>
          <a:blip r:embed="rId1"/>
          <a:stretch>
            <a:fillRect/>
          </a:stretch>
        </p:blipFill>
        <p:spPr>
          <a:xfrm>
            <a:off x="0" y="836613"/>
            <a:ext cx="9144000" cy="5616575"/>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灯片编号占位符 3"/>
          <p:cNvSpPr txBox="1">
            <a:spLocks noGrp="1"/>
          </p:cNvSpPr>
          <p:nvPr>
            <p:ph type="sldNum" sz="quarter" idx="10"/>
          </p:nvPr>
        </p:nvSpPr>
        <p:spPr>
          <a:xfrm>
            <a:off x="8423275" y="6423025"/>
            <a:ext cx="720725"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
        <p:nvSpPr>
          <p:cNvPr id="38915" name="Text Box 2"/>
          <p:cNvSpPr txBox="1"/>
          <p:nvPr/>
        </p:nvSpPr>
        <p:spPr>
          <a:xfrm>
            <a:off x="287338" y="152400"/>
            <a:ext cx="8340725" cy="701675"/>
          </a:xfrm>
          <a:prstGeom prst="rect">
            <a:avLst/>
          </a:prstGeom>
          <a:noFill/>
          <a:ln w="9525">
            <a:noFill/>
          </a:ln>
        </p:spPr>
        <p:txBody>
          <a:bodyPr>
            <a:spAutoFit/>
          </a:bodyPr>
          <a:p>
            <a:pPr algn="r" eaLnBrk="1" hangingPunct="1">
              <a:spcBef>
                <a:spcPct val="50000"/>
              </a:spcBef>
            </a:pPr>
            <a:r>
              <a:rPr lang="zh-CN" altLang="en-US" sz="4000" b="0" dirty="0">
                <a:solidFill>
                  <a:srgbClr val="6600CC"/>
                </a:solidFill>
                <a:latin typeface="华文琥珀" panose="02010800040101010101" pitchFamily="2" charset="-122"/>
                <a:ea typeface="华文琥珀" panose="02010800040101010101" pitchFamily="2" charset="-122"/>
              </a:rPr>
              <a:t>这样的事情还有很多</a:t>
            </a:r>
            <a:r>
              <a:rPr lang="en-US" altLang="zh-CN" sz="4000" b="0" dirty="0">
                <a:solidFill>
                  <a:srgbClr val="6600CC"/>
                </a:solidFill>
                <a:latin typeface="Arial" panose="020B0604020202020204" pitchFamily="34" charset="0"/>
                <a:ea typeface="华文琥珀" panose="02010800040101010101" pitchFamily="2" charset="-122"/>
              </a:rPr>
              <a:t>……</a:t>
            </a:r>
            <a:endParaRPr lang="en-US" altLang="zh-CN" sz="4000" b="0" dirty="0">
              <a:solidFill>
                <a:srgbClr val="6600CC"/>
              </a:solidFill>
              <a:latin typeface="华文琥珀" panose="02010800040101010101" pitchFamily="2" charset="-122"/>
              <a:ea typeface="华文琥珀" panose="02010800040101010101" pitchFamily="2" charset="-122"/>
            </a:endParaRPr>
          </a:p>
        </p:txBody>
      </p:sp>
      <p:pic>
        <p:nvPicPr>
          <p:cNvPr id="109571" name="Picture 3"/>
          <p:cNvPicPr>
            <a:picLocks noChangeAspect="1"/>
          </p:cNvPicPr>
          <p:nvPr/>
        </p:nvPicPr>
        <p:blipFill>
          <a:blip r:embed="rId1"/>
          <a:stretch>
            <a:fillRect/>
          </a:stretch>
        </p:blipFill>
        <p:spPr>
          <a:xfrm rot="-1729016">
            <a:off x="1084263" y="1422400"/>
            <a:ext cx="2935287" cy="4084638"/>
          </a:xfrm>
          <a:prstGeom prst="rect">
            <a:avLst/>
          </a:prstGeom>
          <a:noFill/>
          <a:ln w="9525" cap="flat" cmpd="sng">
            <a:solidFill>
              <a:srgbClr val="C0C0C0"/>
            </a:solidFill>
            <a:prstDash val="solid"/>
            <a:miter/>
            <a:headEnd type="none" w="med" len="med"/>
            <a:tailEnd type="none" w="med" len="med"/>
          </a:ln>
        </p:spPr>
      </p:pic>
      <p:pic>
        <p:nvPicPr>
          <p:cNvPr id="109572" name="Picture 4"/>
          <p:cNvPicPr>
            <a:picLocks noChangeAspect="1"/>
          </p:cNvPicPr>
          <p:nvPr/>
        </p:nvPicPr>
        <p:blipFill>
          <a:blip r:embed="rId2"/>
          <a:stretch>
            <a:fillRect/>
          </a:stretch>
        </p:blipFill>
        <p:spPr>
          <a:xfrm rot="2371142">
            <a:off x="4373563" y="1403350"/>
            <a:ext cx="3101975" cy="4297363"/>
          </a:xfrm>
          <a:prstGeom prst="rect">
            <a:avLst/>
          </a:prstGeom>
          <a:noFill/>
          <a:ln w="9525" cap="flat" cmpd="sng">
            <a:solidFill>
              <a:srgbClr val="C0C0C0"/>
            </a:solidFill>
            <a:prstDash val="solid"/>
            <a:miter/>
            <a:headEnd type="none" w="med" len="med"/>
            <a:tailEnd type="none" w="med" len="med"/>
          </a:ln>
        </p:spPr>
      </p:pic>
      <p:pic>
        <p:nvPicPr>
          <p:cNvPr id="109573" name="Picture 5"/>
          <p:cNvPicPr>
            <a:picLocks noChangeAspect="1"/>
          </p:cNvPicPr>
          <p:nvPr/>
        </p:nvPicPr>
        <p:blipFill>
          <a:blip r:embed="rId3"/>
          <a:stretch>
            <a:fillRect/>
          </a:stretch>
        </p:blipFill>
        <p:spPr>
          <a:xfrm rot="-6050790">
            <a:off x="1352550" y="2732088"/>
            <a:ext cx="3086100" cy="3692525"/>
          </a:xfrm>
          <a:prstGeom prst="rect">
            <a:avLst/>
          </a:prstGeom>
          <a:noFill/>
          <a:ln w="9525">
            <a:noFill/>
          </a:ln>
        </p:spPr>
      </p:pic>
      <p:pic>
        <p:nvPicPr>
          <p:cNvPr id="109574" name="Picture 6"/>
          <p:cNvPicPr>
            <a:picLocks noChangeAspect="1"/>
          </p:cNvPicPr>
          <p:nvPr/>
        </p:nvPicPr>
        <p:blipFill>
          <a:blip r:embed="rId4"/>
          <a:stretch>
            <a:fillRect/>
          </a:stretch>
        </p:blipFill>
        <p:spPr>
          <a:xfrm>
            <a:off x="2271713" y="925513"/>
            <a:ext cx="3816350" cy="2987675"/>
          </a:xfrm>
          <a:prstGeom prst="rect">
            <a:avLst/>
          </a:prstGeom>
          <a:noFill/>
          <a:ln w="9525">
            <a:noFill/>
          </a:ln>
        </p:spPr>
      </p:pic>
      <p:pic>
        <p:nvPicPr>
          <p:cNvPr id="109575" name="Picture 7"/>
          <p:cNvPicPr>
            <a:picLocks noChangeAspect="1"/>
          </p:cNvPicPr>
          <p:nvPr/>
        </p:nvPicPr>
        <p:blipFill>
          <a:blip r:embed="rId5"/>
          <a:stretch>
            <a:fillRect/>
          </a:stretch>
        </p:blipFill>
        <p:spPr>
          <a:xfrm rot="5897797">
            <a:off x="3043238" y="2268538"/>
            <a:ext cx="3840162" cy="3206750"/>
          </a:xfrm>
          <a:prstGeom prst="rect">
            <a:avLst/>
          </a:prstGeom>
          <a:noFill/>
          <a:ln w="9525">
            <a:noFill/>
          </a:ln>
        </p:spPr>
      </p:pic>
      <p:pic>
        <p:nvPicPr>
          <p:cNvPr id="109576" name="Picture 8"/>
          <p:cNvPicPr>
            <a:picLocks noChangeAspect="1"/>
          </p:cNvPicPr>
          <p:nvPr/>
        </p:nvPicPr>
        <p:blipFill>
          <a:blip r:embed="rId6"/>
          <a:stretch>
            <a:fillRect/>
          </a:stretch>
        </p:blipFill>
        <p:spPr>
          <a:xfrm rot="-382900">
            <a:off x="4587875" y="3424238"/>
            <a:ext cx="3321050" cy="2903537"/>
          </a:xfrm>
          <a:prstGeom prst="rect">
            <a:avLst/>
          </a:prstGeom>
          <a:noFill/>
          <a:ln w="9525">
            <a:noFill/>
          </a:ln>
        </p:spPr>
      </p:pic>
      <p:sp>
        <p:nvSpPr>
          <p:cNvPr id="381956" name="Text Box 4"/>
          <p:cNvSpPr txBox="1">
            <a:spLocks noChangeArrowheads="1"/>
          </p:cNvSpPr>
          <p:nvPr/>
        </p:nvSpPr>
        <p:spPr bwMode="auto">
          <a:xfrm>
            <a:off x="825500" y="2587625"/>
            <a:ext cx="7161213" cy="1828800"/>
          </a:xfrm>
          <a:prstGeom prst="rect">
            <a:avLst/>
          </a:prstGeom>
          <a:noFill/>
          <a:ln w="9525">
            <a:noFill/>
            <a:miter lim="800000"/>
          </a:ln>
          <a:effectLst>
            <a:outerShdw dist="35921" dir="2700000" algn="ctr" rotWithShape="0">
              <a:schemeClr val="bg2"/>
            </a:outerShdw>
          </a:effectLst>
        </p:spPr>
        <p:txBody>
          <a:bodyPr>
            <a:spAutoFit/>
          </a:bodyPr>
          <a:lstStyle/>
          <a:p>
            <a:pPr marR="0" algn="ctr" defTabSz="914400" eaLnBrk="1" hangingPunct="1">
              <a:lnSpc>
                <a:spcPct val="70000"/>
              </a:lnSpc>
              <a:spcBef>
                <a:spcPct val="50000"/>
              </a:spcBef>
              <a:buClrTx/>
              <a:buSzTx/>
              <a:buFontTx/>
              <a:buNone/>
              <a:defRPr/>
            </a:pPr>
            <a:r>
              <a:rPr kumimoji="0" lang="zh-CN" altLang="en-US" sz="6000" kern="1200" cap="none" spc="0" normalizeH="0" baseline="0" noProof="0">
                <a:solidFill>
                  <a:srgbClr val="FF0707"/>
                </a:solidFill>
                <a:effectLst>
                  <a:outerShdw blurRad="38100" dist="38100" dir="2700000" algn="tl">
                    <a:srgbClr val="C0C0C0"/>
                  </a:outerShdw>
                </a:effectLst>
                <a:latin typeface="Comic Sans MS" panose="030F0702030302020204" pitchFamily="66" charset="0"/>
                <a:ea typeface="华文新魏" panose="02010800040101010101" pitchFamily="2" charset="-122"/>
                <a:cs typeface="+mn-cs"/>
              </a:rPr>
              <a:t>信 息 安 全</a:t>
            </a:r>
            <a:endParaRPr kumimoji="0" lang="zh-CN" altLang="en-US" sz="6000" kern="1200" cap="none" spc="0" normalizeH="0" baseline="0" noProof="0">
              <a:solidFill>
                <a:srgbClr val="FF0707"/>
              </a:solidFill>
              <a:effectLst>
                <a:outerShdw blurRad="38100" dist="38100" dir="2700000" algn="tl">
                  <a:srgbClr val="C0C0C0"/>
                </a:outerShdw>
              </a:effectLst>
              <a:latin typeface="Comic Sans MS" panose="030F0702030302020204" pitchFamily="66" charset="0"/>
              <a:ea typeface="华文新魏" panose="02010800040101010101" pitchFamily="2" charset="-122"/>
              <a:cs typeface="+mn-cs"/>
            </a:endParaRPr>
          </a:p>
          <a:p>
            <a:pPr marR="0" algn="ctr" defTabSz="914400" eaLnBrk="1" hangingPunct="1">
              <a:lnSpc>
                <a:spcPct val="70000"/>
              </a:lnSpc>
              <a:spcBef>
                <a:spcPct val="50000"/>
              </a:spcBef>
              <a:buClrTx/>
              <a:buSzTx/>
              <a:buFontTx/>
              <a:buNone/>
              <a:defRPr/>
            </a:pPr>
            <a:r>
              <a:rPr kumimoji="0" lang="zh-CN" altLang="en-US" sz="6000" kern="1200" cap="none" spc="0" normalizeH="0" baseline="0" noProof="0">
                <a:solidFill>
                  <a:srgbClr val="FF0707"/>
                </a:solidFill>
                <a:effectLst>
                  <a:outerShdw blurRad="38100" dist="38100" dir="2700000" algn="tl">
                    <a:srgbClr val="C0C0C0"/>
                  </a:outerShdw>
                </a:effectLst>
                <a:latin typeface="Comic Sans MS" panose="030F0702030302020204" pitchFamily="66" charset="0"/>
                <a:ea typeface="华文新魏" panose="02010800040101010101" pitchFamily="2" charset="-122"/>
                <a:cs typeface="+mn-cs"/>
              </a:rPr>
              <a:t>迫 在 眉 睫！！！</a:t>
            </a:r>
            <a:endParaRPr kumimoji="0" lang="zh-CN" altLang="en-US" sz="6000" kern="1200" cap="none" spc="0" normalizeH="0" baseline="0" noProof="0">
              <a:solidFill>
                <a:srgbClr val="FF0707"/>
              </a:solidFill>
              <a:effectLst>
                <a:outerShdw blurRad="38100" dist="38100" dir="2700000" algn="tl">
                  <a:srgbClr val="C0C0C0"/>
                </a:outerShdw>
              </a:effectLst>
              <a:latin typeface="Comic Sans MS" panose="030F0702030302020204" pitchFamily="66" charset="0"/>
              <a:ea typeface="华文新魏" panose="020108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109571"/>
                                        </p:tgtEl>
                                        <p:attrNameLst>
                                          <p:attrName>style.visibility</p:attrName>
                                        </p:attrNameLst>
                                      </p:cBhvr>
                                      <p:to>
                                        <p:strVal val="visible"/>
                                      </p:to>
                                    </p:set>
                                    <p:animEffect transition="in" filter="fade">
                                      <p:cBhvr>
                                        <p:cTn id="7" dur="1000"/>
                                        <p:tgtEl>
                                          <p:spTgt spid="109571"/>
                                        </p:tgtEl>
                                      </p:cBhvr>
                                    </p:animEffect>
                                    <p:anim calcmode="lin" valueType="num">
                                      <p:cBhvr>
                                        <p:cTn id="8" dur="1000" fill="hold"/>
                                        <p:tgtEl>
                                          <p:spTgt spid="109571"/>
                                        </p:tgtEl>
                                        <p:attrNameLst>
                                          <p:attrName>style.rotation</p:attrName>
                                        </p:attrNameLst>
                                      </p:cBhvr>
                                      <p:tavLst>
                                        <p:tav tm="0">
                                          <p:val>
                                            <p:fltVal val="720.000000"/>
                                          </p:val>
                                        </p:tav>
                                        <p:tav tm="100000">
                                          <p:val>
                                            <p:fltVal val="0.000000"/>
                                          </p:val>
                                        </p:tav>
                                      </p:tavLst>
                                    </p:anim>
                                    <p:anim calcmode="lin" valueType="num">
                                      <p:cBhvr>
                                        <p:cTn id="9" dur="1000" fill="hold"/>
                                        <p:tgtEl>
                                          <p:spTgt spid="109571"/>
                                        </p:tgtEl>
                                        <p:attrNameLst>
                                          <p:attrName>ppt_h</p:attrName>
                                        </p:attrNameLst>
                                      </p:cBhvr>
                                      <p:tavLst>
                                        <p:tav tm="0">
                                          <p:val>
                                            <p:fltVal val="0.000000"/>
                                          </p:val>
                                        </p:tav>
                                        <p:tav tm="100000">
                                          <p:val>
                                            <p:strVal val="#ppt_h"/>
                                          </p:val>
                                        </p:tav>
                                      </p:tavLst>
                                    </p:anim>
                                    <p:anim calcmode="lin" valueType="num">
                                      <p:cBhvr>
                                        <p:cTn id="10" dur="1000" fill="hold"/>
                                        <p:tgtEl>
                                          <p:spTgt spid="109571"/>
                                        </p:tgtEl>
                                        <p:attrNameLst>
                                          <p:attrName>ppt_w</p:attrName>
                                        </p:attrNameLst>
                                      </p:cBhvr>
                                      <p:tavLst>
                                        <p:tav tm="0">
                                          <p:val>
                                            <p:fltVal val="0.000000"/>
                                          </p:val>
                                        </p:tav>
                                        <p:tav tm="100000">
                                          <p:val>
                                            <p:strVal val="#ppt_w"/>
                                          </p:val>
                                        </p:tav>
                                      </p:tavLst>
                                    </p:anim>
                                  </p:childTnLst>
                                  <p:subTnLst>
                                    <p:audio>
                                      <p:cMediaNode>
                                        <p:cTn display="0" masterRel="sameClick">
                                          <p:stCondLst>
                                            <p:cond evt="begin" delay="0">
                                              <p:tn val="5"/>
                                            </p:cond>
                                          </p:stCondLst>
                                          <p:endCondLst>
                                            <p:cond evt="onStopAudio" delay="0">
                                              <p:tgtEl>
                                                <p:sldTgt/>
                                              </p:tgtEl>
                                            </p:cond>
                                          </p:endCondLst>
                                        </p:cTn>
                                        <p:tgtEl>
                                          <p:sndTgt r:embed="rId7" name="explode.wav"/>
                                        </p:tgtEl>
                                      </p:cMediaNode>
                                    </p:audio>
                                  </p:subTnLst>
                                </p:cTn>
                              </p:par>
                            </p:childTnLst>
                          </p:cTn>
                        </p:par>
                        <p:par>
                          <p:cTn id="11" fill="hold">
                            <p:stCondLst>
                              <p:cond delay="1000"/>
                            </p:stCondLst>
                            <p:childTnLst>
                              <p:par>
                                <p:cTn id="12" presetID="35" presetClass="entr" presetSubtype="0" fill="hold" nodeType="afterEffect">
                                  <p:stCondLst>
                                    <p:cond delay="0"/>
                                  </p:stCondLst>
                                  <p:childTnLst>
                                    <p:set>
                                      <p:cBhvr>
                                        <p:cTn id="13" dur="1" fill="hold">
                                          <p:stCondLst>
                                            <p:cond delay="0"/>
                                          </p:stCondLst>
                                        </p:cTn>
                                        <p:tgtEl>
                                          <p:spTgt spid="109572"/>
                                        </p:tgtEl>
                                        <p:attrNameLst>
                                          <p:attrName>style.visibility</p:attrName>
                                        </p:attrNameLst>
                                      </p:cBhvr>
                                      <p:to>
                                        <p:strVal val="visible"/>
                                      </p:to>
                                    </p:set>
                                    <p:animEffect transition="in" filter="fade">
                                      <p:cBhvr>
                                        <p:cTn id="14" dur="1000"/>
                                        <p:tgtEl>
                                          <p:spTgt spid="109572"/>
                                        </p:tgtEl>
                                      </p:cBhvr>
                                    </p:animEffect>
                                    <p:anim calcmode="lin" valueType="num">
                                      <p:cBhvr>
                                        <p:cTn id="15" dur="1000" fill="hold"/>
                                        <p:tgtEl>
                                          <p:spTgt spid="109572"/>
                                        </p:tgtEl>
                                        <p:attrNameLst>
                                          <p:attrName>style.rotation</p:attrName>
                                        </p:attrNameLst>
                                      </p:cBhvr>
                                      <p:tavLst>
                                        <p:tav tm="0">
                                          <p:val>
                                            <p:fltVal val="720.000000"/>
                                          </p:val>
                                        </p:tav>
                                        <p:tav tm="100000">
                                          <p:val>
                                            <p:fltVal val="0.000000"/>
                                          </p:val>
                                        </p:tav>
                                      </p:tavLst>
                                    </p:anim>
                                    <p:anim calcmode="lin" valueType="num">
                                      <p:cBhvr>
                                        <p:cTn id="16" dur="1000" fill="hold"/>
                                        <p:tgtEl>
                                          <p:spTgt spid="109572"/>
                                        </p:tgtEl>
                                        <p:attrNameLst>
                                          <p:attrName>ppt_h</p:attrName>
                                        </p:attrNameLst>
                                      </p:cBhvr>
                                      <p:tavLst>
                                        <p:tav tm="0">
                                          <p:val>
                                            <p:fltVal val="0.000000"/>
                                          </p:val>
                                        </p:tav>
                                        <p:tav tm="100000">
                                          <p:val>
                                            <p:strVal val="#ppt_h"/>
                                          </p:val>
                                        </p:tav>
                                      </p:tavLst>
                                    </p:anim>
                                    <p:anim calcmode="lin" valueType="num">
                                      <p:cBhvr>
                                        <p:cTn id="17" dur="1000" fill="hold"/>
                                        <p:tgtEl>
                                          <p:spTgt spid="109572"/>
                                        </p:tgtEl>
                                        <p:attrNameLst>
                                          <p:attrName>ppt_w</p:attrName>
                                        </p:attrNameLst>
                                      </p:cBhvr>
                                      <p:tavLst>
                                        <p:tav tm="0">
                                          <p:val>
                                            <p:fltVal val="0.000000"/>
                                          </p:val>
                                        </p:tav>
                                        <p:tav tm="100000">
                                          <p:val>
                                            <p:strVal val="#ppt_w"/>
                                          </p:val>
                                        </p:tav>
                                      </p:tavLst>
                                    </p:anim>
                                  </p:childTnLst>
                                  <p:subTnLst>
                                    <p:audio>
                                      <p:cMediaNode>
                                        <p:cTn display="0" masterRel="sameClick">
                                          <p:stCondLst>
                                            <p:cond evt="begin" delay="0">
                                              <p:tn val="12"/>
                                            </p:cond>
                                          </p:stCondLst>
                                          <p:endCondLst>
                                            <p:cond evt="onStopAudio" delay="0">
                                              <p:tgtEl>
                                                <p:sldTgt/>
                                              </p:tgtEl>
                                            </p:cond>
                                          </p:endCondLst>
                                        </p:cTn>
                                        <p:tgtEl>
                                          <p:sndTgt r:embed="rId7" name="explode.wav"/>
                                        </p:tgtEl>
                                      </p:cMediaNode>
                                    </p:audio>
                                  </p:subTnLst>
                                </p:cTn>
                              </p:par>
                            </p:childTnLst>
                          </p:cTn>
                        </p:par>
                        <p:par>
                          <p:cTn id="18" fill="hold">
                            <p:stCondLst>
                              <p:cond delay="2000"/>
                            </p:stCondLst>
                            <p:childTnLst>
                              <p:par>
                                <p:cTn id="19" presetID="35" presetClass="entr" presetSubtype="0" fill="hold" nodeType="afterEffect">
                                  <p:stCondLst>
                                    <p:cond delay="0"/>
                                  </p:stCondLst>
                                  <p:childTnLst>
                                    <p:set>
                                      <p:cBhvr>
                                        <p:cTn id="20" dur="1" fill="hold">
                                          <p:stCondLst>
                                            <p:cond delay="0"/>
                                          </p:stCondLst>
                                        </p:cTn>
                                        <p:tgtEl>
                                          <p:spTgt spid="109573"/>
                                        </p:tgtEl>
                                        <p:attrNameLst>
                                          <p:attrName>style.visibility</p:attrName>
                                        </p:attrNameLst>
                                      </p:cBhvr>
                                      <p:to>
                                        <p:strVal val="visible"/>
                                      </p:to>
                                    </p:set>
                                    <p:animEffect transition="in" filter="fade">
                                      <p:cBhvr>
                                        <p:cTn id="21" dur="1000"/>
                                        <p:tgtEl>
                                          <p:spTgt spid="109573"/>
                                        </p:tgtEl>
                                      </p:cBhvr>
                                    </p:animEffect>
                                    <p:anim calcmode="lin" valueType="num">
                                      <p:cBhvr>
                                        <p:cTn id="22" dur="1000" fill="hold"/>
                                        <p:tgtEl>
                                          <p:spTgt spid="109573"/>
                                        </p:tgtEl>
                                        <p:attrNameLst>
                                          <p:attrName>style.rotation</p:attrName>
                                        </p:attrNameLst>
                                      </p:cBhvr>
                                      <p:tavLst>
                                        <p:tav tm="0">
                                          <p:val>
                                            <p:fltVal val="720.000000"/>
                                          </p:val>
                                        </p:tav>
                                        <p:tav tm="100000">
                                          <p:val>
                                            <p:fltVal val="0.000000"/>
                                          </p:val>
                                        </p:tav>
                                      </p:tavLst>
                                    </p:anim>
                                    <p:anim calcmode="lin" valueType="num">
                                      <p:cBhvr>
                                        <p:cTn id="23" dur="1000" fill="hold"/>
                                        <p:tgtEl>
                                          <p:spTgt spid="109573"/>
                                        </p:tgtEl>
                                        <p:attrNameLst>
                                          <p:attrName>ppt_h</p:attrName>
                                        </p:attrNameLst>
                                      </p:cBhvr>
                                      <p:tavLst>
                                        <p:tav tm="0">
                                          <p:val>
                                            <p:fltVal val="0.000000"/>
                                          </p:val>
                                        </p:tav>
                                        <p:tav tm="100000">
                                          <p:val>
                                            <p:strVal val="#ppt_h"/>
                                          </p:val>
                                        </p:tav>
                                      </p:tavLst>
                                    </p:anim>
                                    <p:anim calcmode="lin" valueType="num">
                                      <p:cBhvr>
                                        <p:cTn id="24" dur="1000" fill="hold"/>
                                        <p:tgtEl>
                                          <p:spTgt spid="109573"/>
                                        </p:tgtEl>
                                        <p:attrNameLst>
                                          <p:attrName>ppt_w</p:attrName>
                                        </p:attrNameLst>
                                      </p:cBhvr>
                                      <p:tavLst>
                                        <p:tav tm="0">
                                          <p:val>
                                            <p:fltVal val="0.000000"/>
                                          </p:val>
                                        </p:tav>
                                        <p:tav tm="100000">
                                          <p:val>
                                            <p:strVal val="#ppt_w"/>
                                          </p:val>
                                        </p:tav>
                                      </p:tavLst>
                                    </p:anim>
                                  </p:childTnLst>
                                  <p:subTnLst>
                                    <p:audio>
                                      <p:cMediaNode>
                                        <p:cTn display="0" masterRel="sameClick">
                                          <p:stCondLst>
                                            <p:cond evt="begin" delay="0">
                                              <p:tn val="19"/>
                                            </p:cond>
                                          </p:stCondLst>
                                          <p:endCondLst>
                                            <p:cond evt="onStopAudio" delay="0">
                                              <p:tgtEl>
                                                <p:sldTgt/>
                                              </p:tgtEl>
                                            </p:cond>
                                          </p:endCondLst>
                                        </p:cTn>
                                        <p:tgtEl>
                                          <p:sndTgt r:embed="rId7" name="explode.wav"/>
                                        </p:tgtEl>
                                      </p:cMediaNode>
                                    </p:audio>
                                  </p:subTnLst>
                                </p:cTn>
                              </p:par>
                            </p:childTnLst>
                          </p:cTn>
                        </p:par>
                        <p:par>
                          <p:cTn id="25" fill="hold">
                            <p:stCondLst>
                              <p:cond delay="3000"/>
                            </p:stCondLst>
                            <p:childTnLst>
                              <p:par>
                                <p:cTn id="26" presetID="35" presetClass="entr" presetSubtype="0" fill="hold" nodeType="afterEffect">
                                  <p:stCondLst>
                                    <p:cond delay="0"/>
                                  </p:stCondLst>
                                  <p:childTnLst>
                                    <p:set>
                                      <p:cBhvr>
                                        <p:cTn id="27" dur="1" fill="hold">
                                          <p:stCondLst>
                                            <p:cond delay="0"/>
                                          </p:stCondLst>
                                        </p:cTn>
                                        <p:tgtEl>
                                          <p:spTgt spid="109574"/>
                                        </p:tgtEl>
                                        <p:attrNameLst>
                                          <p:attrName>style.visibility</p:attrName>
                                        </p:attrNameLst>
                                      </p:cBhvr>
                                      <p:to>
                                        <p:strVal val="visible"/>
                                      </p:to>
                                    </p:set>
                                    <p:animEffect transition="in" filter="fade">
                                      <p:cBhvr>
                                        <p:cTn id="28" dur="1000"/>
                                        <p:tgtEl>
                                          <p:spTgt spid="109574"/>
                                        </p:tgtEl>
                                      </p:cBhvr>
                                    </p:animEffect>
                                    <p:anim calcmode="lin" valueType="num">
                                      <p:cBhvr>
                                        <p:cTn id="29" dur="1000" fill="hold"/>
                                        <p:tgtEl>
                                          <p:spTgt spid="109574"/>
                                        </p:tgtEl>
                                        <p:attrNameLst>
                                          <p:attrName>style.rotation</p:attrName>
                                        </p:attrNameLst>
                                      </p:cBhvr>
                                      <p:tavLst>
                                        <p:tav tm="0">
                                          <p:val>
                                            <p:fltVal val="720.000000"/>
                                          </p:val>
                                        </p:tav>
                                        <p:tav tm="100000">
                                          <p:val>
                                            <p:fltVal val="0.000000"/>
                                          </p:val>
                                        </p:tav>
                                      </p:tavLst>
                                    </p:anim>
                                    <p:anim calcmode="lin" valueType="num">
                                      <p:cBhvr>
                                        <p:cTn id="30" dur="1000" fill="hold"/>
                                        <p:tgtEl>
                                          <p:spTgt spid="109574"/>
                                        </p:tgtEl>
                                        <p:attrNameLst>
                                          <p:attrName>ppt_h</p:attrName>
                                        </p:attrNameLst>
                                      </p:cBhvr>
                                      <p:tavLst>
                                        <p:tav tm="0">
                                          <p:val>
                                            <p:fltVal val="0.000000"/>
                                          </p:val>
                                        </p:tav>
                                        <p:tav tm="100000">
                                          <p:val>
                                            <p:strVal val="#ppt_h"/>
                                          </p:val>
                                        </p:tav>
                                      </p:tavLst>
                                    </p:anim>
                                    <p:anim calcmode="lin" valueType="num">
                                      <p:cBhvr>
                                        <p:cTn id="31" dur="1000" fill="hold"/>
                                        <p:tgtEl>
                                          <p:spTgt spid="109574"/>
                                        </p:tgtEl>
                                        <p:attrNameLst>
                                          <p:attrName>ppt_w</p:attrName>
                                        </p:attrNameLst>
                                      </p:cBhvr>
                                      <p:tavLst>
                                        <p:tav tm="0">
                                          <p:val>
                                            <p:fltVal val="0.000000"/>
                                          </p:val>
                                        </p:tav>
                                        <p:tav tm="100000">
                                          <p:val>
                                            <p:strVal val="#ppt_w"/>
                                          </p:val>
                                        </p:tav>
                                      </p:tavLst>
                                    </p:anim>
                                  </p:childTnLst>
                                  <p:subTnLst>
                                    <p:audio>
                                      <p:cMediaNode>
                                        <p:cTn display="0" masterRel="sameClick">
                                          <p:stCondLst>
                                            <p:cond evt="begin" delay="0">
                                              <p:tn val="26"/>
                                            </p:cond>
                                          </p:stCondLst>
                                          <p:endCondLst>
                                            <p:cond evt="onStopAudio" delay="0">
                                              <p:tgtEl>
                                                <p:sldTgt/>
                                              </p:tgtEl>
                                            </p:cond>
                                          </p:endCondLst>
                                        </p:cTn>
                                        <p:tgtEl>
                                          <p:sndTgt r:embed="rId7" name="explode.wav"/>
                                        </p:tgtEl>
                                      </p:cMediaNode>
                                    </p:audio>
                                  </p:subTnLst>
                                </p:cTn>
                              </p:par>
                            </p:childTnLst>
                          </p:cTn>
                        </p:par>
                        <p:par>
                          <p:cTn id="32" fill="hold">
                            <p:stCondLst>
                              <p:cond delay="4000"/>
                            </p:stCondLst>
                            <p:childTnLst>
                              <p:par>
                                <p:cTn id="33" presetID="35" presetClass="entr" presetSubtype="0" fill="hold" nodeType="afterEffect">
                                  <p:stCondLst>
                                    <p:cond delay="0"/>
                                  </p:stCondLst>
                                  <p:childTnLst>
                                    <p:set>
                                      <p:cBhvr>
                                        <p:cTn id="34" dur="1" fill="hold">
                                          <p:stCondLst>
                                            <p:cond delay="0"/>
                                          </p:stCondLst>
                                        </p:cTn>
                                        <p:tgtEl>
                                          <p:spTgt spid="109575"/>
                                        </p:tgtEl>
                                        <p:attrNameLst>
                                          <p:attrName>style.visibility</p:attrName>
                                        </p:attrNameLst>
                                      </p:cBhvr>
                                      <p:to>
                                        <p:strVal val="visible"/>
                                      </p:to>
                                    </p:set>
                                    <p:animEffect transition="in" filter="fade">
                                      <p:cBhvr>
                                        <p:cTn id="35" dur="1000"/>
                                        <p:tgtEl>
                                          <p:spTgt spid="109575"/>
                                        </p:tgtEl>
                                      </p:cBhvr>
                                    </p:animEffect>
                                    <p:anim calcmode="lin" valueType="num">
                                      <p:cBhvr>
                                        <p:cTn id="36" dur="1000" fill="hold"/>
                                        <p:tgtEl>
                                          <p:spTgt spid="109575"/>
                                        </p:tgtEl>
                                        <p:attrNameLst>
                                          <p:attrName>style.rotation</p:attrName>
                                        </p:attrNameLst>
                                      </p:cBhvr>
                                      <p:tavLst>
                                        <p:tav tm="0">
                                          <p:val>
                                            <p:fltVal val="720.000000"/>
                                          </p:val>
                                        </p:tav>
                                        <p:tav tm="100000">
                                          <p:val>
                                            <p:fltVal val="0.000000"/>
                                          </p:val>
                                        </p:tav>
                                      </p:tavLst>
                                    </p:anim>
                                    <p:anim calcmode="lin" valueType="num">
                                      <p:cBhvr>
                                        <p:cTn id="37" dur="1000" fill="hold"/>
                                        <p:tgtEl>
                                          <p:spTgt spid="109575"/>
                                        </p:tgtEl>
                                        <p:attrNameLst>
                                          <p:attrName>ppt_h</p:attrName>
                                        </p:attrNameLst>
                                      </p:cBhvr>
                                      <p:tavLst>
                                        <p:tav tm="0">
                                          <p:val>
                                            <p:fltVal val="0.000000"/>
                                          </p:val>
                                        </p:tav>
                                        <p:tav tm="100000">
                                          <p:val>
                                            <p:strVal val="#ppt_h"/>
                                          </p:val>
                                        </p:tav>
                                      </p:tavLst>
                                    </p:anim>
                                    <p:anim calcmode="lin" valueType="num">
                                      <p:cBhvr>
                                        <p:cTn id="38" dur="1000" fill="hold"/>
                                        <p:tgtEl>
                                          <p:spTgt spid="109575"/>
                                        </p:tgtEl>
                                        <p:attrNameLst>
                                          <p:attrName>ppt_w</p:attrName>
                                        </p:attrNameLst>
                                      </p:cBhvr>
                                      <p:tavLst>
                                        <p:tav tm="0">
                                          <p:val>
                                            <p:fltVal val="0.000000"/>
                                          </p:val>
                                        </p:tav>
                                        <p:tav tm="100000">
                                          <p:val>
                                            <p:strVal val="#ppt_w"/>
                                          </p:val>
                                        </p:tav>
                                      </p:tavLst>
                                    </p:anim>
                                  </p:childTnLst>
                                  <p:subTnLst>
                                    <p:audio>
                                      <p:cMediaNode>
                                        <p:cTn display="0" masterRel="sameClick">
                                          <p:stCondLst>
                                            <p:cond evt="begin" delay="0">
                                              <p:tn val="33"/>
                                            </p:cond>
                                          </p:stCondLst>
                                          <p:endCondLst>
                                            <p:cond evt="onStopAudio" delay="0">
                                              <p:tgtEl>
                                                <p:sldTgt/>
                                              </p:tgtEl>
                                            </p:cond>
                                          </p:endCondLst>
                                        </p:cTn>
                                        <p:tgtEl>
                                          <p:sndTgt r:embed="rId7" name="explode.wav"/>
                                        </p:tgtEl>
                                      </p:cMediaNode>
                                    </p:audio>
                                  </p:subTnLst>
                                </p:cTn>
                              </p:par>
                            </p:childTnLst>
                          </p:cTn>
                        </p:par>
                        <p:par>
                          <p:cTn id="39" fill="hold">
                            <p:stCondLst>
                              <p:cond delay="5000"/>
                            </p:stCondLst>
                            <p:childTnLst>
                              <p:par>
                                <p:cTn id="40" presetID="35" presetClass="entr" presetSubtype="0" fill="hold" nodeType="afterEffect">
                                  <p:stCondLst>
                                    <p:cond delay="0"/>
                                  </p:stCondLst>
                                  <p:childTnLst>
                                    <p:set>
                                      <p:cBhvr>
                                        <p:cTn id="41" dur="1" fill="hold">
                                          <p:stCondLst>
                                            <p:cond delay="0"/>
                                          </p:stCondLst>
                                        </p:cTn>
                                        <p:tgtEl>
                                          <p:spTgt spid="109576"/>
                                        </p:tgtEl>
                                        <p:attrNameLst>
                                          <p:attrName>style.visibility</p:attrName>
                                        </p:attrNameLst>
                                      </p:cBhvr>
                                      <p:to>
                                        <p:strVal val="visible"/>
                                      </p:to>
                                    </p:set>
                                    <p:animEffect transition="in" filter="fade">
                                      <p:cBhvr>
                                        <p:cTn id="42" dur="1000"/>
                                        <p:tgtEl>
                                          <p:spTgt spid="109576"/>
                                        </p:tgtEl>
                                      </p:cBhvr>
                                    </p:animEffect>
                                    <p:anim calcmode="lin" valueType="num">
                                      <p:cBhvr>
                                        <p:cTn id="43" dur="1000" fill="hold"/>
                                        <p:tgtEl>
                                          <p:spTgt spid="109576"/>
                                        </p:tgtEl>
                                        <p:attrNameLst>
                                          <p:attrName>style.rotation</p:attrName>
                                        </p:attrNameLst>
                                      </p:cBhvr>
                                      <p:tavLst>
                                        <p:tav tm="0">
                                          <p:val>
                                            <p:fltVal val="720.000000"/>
                                          </p:val>
                                        </p:tav>
                                        <p:tav tm="100000">
                                          <p:val>
                                            <p:fltVal val="0.000000"/>
                                          </p:val>
                                        </p:tav>
                                      </p:tavLst>
                                    </p:anim>
                                    <p:anim calcmode="lin" valueType="num">
                                      <p:cBhvr>
                                        <p:cTn id="44" dur="1000" fill="hold"/>
                                        <p:tgtEl>
                                          <p:spTgt spid="109576"/>
                                        </p:tgtEl>
                                        <p:attrNameLst>
                                          <p:attrName>ppt_h</p:attrName>
                                        </p:attrNameLst>
                                      </p:cBhvr>
                                      <p:tavLst>
                                        <p:tav tm="0">
                                          <p:val>
                                            <p:fltVal val="0.000000"/>
                                          </p:val>
                                        </p:tav>
                                        <p:tav tm="100000">
                                          <p:val>
                                            <p:strVal val="#ppt_h"/>
                                          </p:val>
                                        </p:tav>
                                      </p:tavLst>
                                    </p:anim>
                                    <p:anim calcmode="lin" valueType="num">
                                      <p:cBhvr>
                                        <p:cTn id="45" dur="1000" fill="hold"/>
                                        <p:tgtEl>
                                          <p:spTgt spid="109576"/>
                                        </p:tgtEl>
                                        <p:attrNameLst>
                                          <p:attrName>ppt_w</p:attrName>
                                        </p:attrNameLst>
                                      </p:cBhvr>
                                      <p:tavLst>
                                        <p:tav tm="0">
                                          <p:val>
                                            <p:fltVal val="0.000000"/>
                                          </p:val>
                                        </p:tav>
                                        <p:tav tm="100000">
                                          <p:val>
                                            <p:strVal val="#ppt_w"/>
                                          </p:val>
                                        </p:tav>
                                      </p:tavLst>
                                    </p:anim>
                                  </p:childTnLst>
                                  <p:subTnLst>
                                    <p:audio>
                                      <p:cMediaNode>
                                        <p:cTn display="0" masterRel="sameClick">
                                          <p:stCondLst>
                                            <p:cond evt="begin" delay="0">
                                              <p:tn val="40"/>
                                            </p:cond>
                                          </p:stCondLst>
                                          <p:endCondLst>
                                            <p:cond evt="onStopAudio" delay="0">
                                              <p:tgtEl>
                                                <p:sldTgt/>
                                              </p:tgtEl>
                                            </p:cond>
                                          </p:endCondLst>
                                        </p:cTn>
                                        <p:tgtEl>
                                          <p:sndTgt r:embed="rId7" name="explode.wav"/>
                                        </p:tgtEl>
                                      </p:cMediaNode>
                                    </p:audio>
                                  </p:sub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381956"/>
                                        </p:tgtEl>
                                        <p:attrNameLst>
                                          <p:attrName>style.visibility</p:attrName>
                                        </p:attrNameLst>
                                      </p:cBhvr>
                                      <p:to>
                                        <p:strVal val="visible"/>
                                      </p:to>
                                    </p:set>
                                    <p:anim calcmode="lin" valueType="num">
                                      <p:cBhvr>
                                        <p:cTn id="50" dur="1000" fill="hold"/>
                                        <p:tgtEl>
                                          <p:spTgt spid="381956"/>
                                        </p:tgtEl>
                                        <p:attrNameLst>
                                          <p:attrName>ppt_w</p:attrName>
                                        </p:attrNameLst>
                                      </p:cBhvr>
                                      <p:tavLst>
                                        <p:tav tm="0">
                                          <p:val>
                                            <p:fltVal val="0.000000"/>
                                          </p:val>
                                        </p:tav>
                                        <p:tav tm="100000">
                                          <p:val>
                                            <p:strVal val="#ppt_w"/>
                                          </p:val>
                                        </p:tav>
                                      </p:tavLst>
                                    </p:anim>
                                    <p:anim calcmode="lin" valueType="num">
                                      <p:cBhvr>
                                        <p:cTn id="51" dur="1000" fill="hold"/>
                                        <p:tgtEl>
                                          <p:spTgt spid="381956"/>
                                        </p:tgtEl>
                                        <p:attrNameLst>
                                          <p:attrName>ppt_h</p:attrName>
                                        </p:attrNameLst>
                                      </p:cBhvr>
                                      <p:tavLst>
                                        <p:tav tm="0">
                                          <p:val>
                                            <p:fltVal val="0.000000"/>
                                          </p:val>
                                        </p:tav>
                                        <p:tav tm="100000">
                                          <p:val>
                                            <p:strVal val="#ppt_h"/>
                                          </p:val>
                                        </p:tav>
                                      </p:tavLst>
                                    </p:anim>
                                    <p:animEffect transition="in" filter="fade">
                                      <p:cBhvr>
                                        <p:cTn id="52" dur="1000"/>
                                        <p:tgtEl>
                                          <p:spTgt spid="381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p:nvPr/>
        </p:nvSpPr>
        <p:spPr>
          <a:xfrm>
            <a:off x="611188" y="500063"/>
            <a:ext cx="7705725" cy="628650"/>
          </a:xfrm>
          <a:prstGeom prst="rect">
            <a:avLst/>
          </a:prstGeom>
          <a:noFill/>
          <a:ln w="9525">
            <a:noFill/>
          </a:ln>
        </p:spPr>
        <p:txBody>
          <a:bodyPr anchor="b" anchorCtr="0"/>
          <a:p>
            <a:pPr eaLnBrk="1" hangingPunct="1"/>
            <a:r>
              <a:rPr lang="zh-CN" altLang="en-US" sz="4400" dirty="0">
                <a:solidFill>
                  <a:srgbClr val="000000"/>
                </a:solidFill>
                <a:latin typeface="宋体" panose="02010600030101010101" pitchFamily="2" charset="-122"/>
              </a:rPr>
              <a:t>关键是做好预防控制 </a:t>
            </a:r>
            <a:endParaRPr lang="zh-CN" altLang="en-US" sz="4400" dirty="0">
              <a:solidFill>
                <a:srgbClr val="000000"/>
              </a:solidFill>
              <a:latin typeface="宋体" panose="02010600030101010101" pitchFamily="2" charset="-122"/>
            </a:endParaRPr>
          </a:p>
        </p:txBody>
      </p:sp>
      <p:pic>
        <p:nvPicPr>
          <p:cNvPr id="39939" name="Picture 3" descr="fire1"/>
          <p:cNvPicPr>
            <a:picLocks noChangeAspect="1"/>
          </p:cNvPicPr>
          <p:nvPr/>
        </p:nvPicPr>
        <p:blipFill>
          <a:blip r:embed="rId1"/>
          <a:stretch>
            <a:fillRect/>
          </a:stretch>
        </p:blipFill>
        <p:spPr>
          <a:xfrm>
            <a:off x="5561013" y="3087688"/>
            <a:ext cx="2598737" cy="3078162"/>
          </a:xfrm>
          <a:prstGeom prst="rect">
            <a:avLst/>
          </a:prstGeom>
          <a:noFill/>
          <a:ln w="9525">
            <a:noFill/>
          </a:ln>
        </p:spPr>
      </p:pic>
      <p:grpSp>
        <p:nvGrpSpPr>
          <p:cNvPr id="2" name="Group 4"/>
          <p:cNvGrpSpPr/>
          <p:nvPr/>
        </p:nvGrpSpPr>
        <p:grpSpPr>
          <a:xfrm>
            <a:off x="1476375" y="1935163"/>
            <a:ext cx="4433888" cy="1944687"/>
            <a:chOff x="930" y="1026"/>
            <a:chExt cx="2793" cy="1225"/>
          </a:xfrm>
        </p:grpSpPr>
        <p:sp>
          <p:nvSpPr>
            <p:cNvPr id="39941" name="AutoShape 5"/>
            <p:cNvSpPr/>
            <p:nvPr/>
          </p:nvSpPr>
          <p:spPr>
            <a:xfrm>
              <a:off x="930" y="1026"/>
              <a:ext cx="2793" cy="1225"/>
            </a:xfrm>
            <a:prstGeom prst="wedgeEllipseCallout">
              <a:avLst>
                <a:gd name="adj1" fmla="val 55120"/>
                <a:gd name="adj2" fmla="val 52120"/>
              </a:avLst>
            </a:prstGeom>
            <a:solidFill>
              <a:srgbClr val="DDDDDD"/>
            </a:solidFill>
            <a:ln w="9525" cap="flat" cmpd="sng">
              <a:solidFill>
                <a:schemeClr val="tx1"/>
              </a:solidFill>
              <a:prstDash val="sysDot"/>
              <a:miter/>
              <a:headEnd type="none" w="med" len="med"/>
              <a:tailEnd type="none" w="med" len="med"/>
            </a:ln>
          </p:spPr>
          <p:txBody>
            <a:bodyPr/>
            <a:p>
              <a:pPr algn="ctr" eaLnBrk="1" hangingPunct="1"/>
              <a:endParaRPr lang="zh-CN" altLang="zh-CN" dirty="0">
                <a:latin typeface="Comic Sans MS" panose="030F0702030302020204" pitchFamily="66" charset="0"/>
              </a:endParaRPr>
            </a:p>
          </p:txBody>
        </p:sp>
        <p:sp>
          <p:nvSpPr>
            <p:cNvPr id="32774" name="Text Box 6"/>
            <p:cNvSpPr txBox="1">
              <a:spLocks noChangeArrowheads="1"/>
            </p:cNvSpPr>
            <p:nvPr/>
          </p:nvSpPr>
          <p:spPr bwMode="auto">
            <a:xfrm>
              <a:off x="1292" y="1344"/>
              <a:ext cx="2222" cy="647"/>
            </a:xfrm>
            <a:prstGeom prst="rect">
              <a:avLst/>
            </a:prstGeom>
            <a:noFill/>
            <a:ln w="9525" algn="ctr">
              <a:noFill/>
              <a:miter lim="800000"/>
            </a:ln>
            <a:effectLst/>
          </p:spPr>
          <p:txBody>
            <a:bodyPr>
              <a:spAutoFit/>
            </a:bodyPr>
            <a:lstStyle/>
            <a:p>
              <a:pPr marR="0" defTabSz="914400" eaLnBrk="1" hangingPunct="1">
                <a:lnSpc>
                  <a:spcPct val="60000"/>
                </a:lnSpc>
                <a:spcBef>
                  <a:spcPct val="50000"/>
                </a:spcBef>
                <a:buClrTx/>
                <a:buSzTx/>
                <a:buFontTx/>
                <a:buNone/>
                <a:defRPr/>
              </a:pPr>
              <a:r>
                <a:rPr kumimoji="0" lang="zh-CN" altLang="en-US" sz="3600" kern="1200" cap="none" spc="0" normalizeH="0" baseline="0" noProof="0">
                  <a:solidFill>
                    <a:schemeClr val="tx2"/>
                  </a:solidFill>
                  <a:effectLst>
                    <a:outerShdw blurRad="38100" dist="38100" dir="2700000" algn="tl">
                      <a:srgbClr val="C0C0C0"/>
                    </a:outerShdw>
                  </a:effectLst>
                  <a:latin typeface="Comic Sans MS" panose="030F0702030302020204" pitchFamily="66" charset="0"/>
                  <a:ea typeface="华文新魏" panose="02010800040101010101" pitchFamily="2" charset="-122"/>
                  <a:cs typeface="+mn-cs"/>
                </a:rPr>
                <a:t>隐患险于明火！</a:t>
              </a:r>
              <a:endParaRPr kumimoji="0" lang="zh-CN" altLang="en-US" sz="3600" kern="1200" cap="none" spc="0" normalizeH="0" baseline="0" noProof="0">
                <a:solidFill>
                  <a:schemeClr val="tx2"/>
                </a:solidFill>
                <a:effectLst>
                  <a:outerShdw blurRad="38100" dist="38100" dir="2700000" algn="tl">
                    <a:srgbClr val="C0C0C0"/>
                  </a:outerShdw>
                </a:effectLst>
                <a:latin typeface="Comic Sans MS" panose="030F0702030302020204" pitchFamily="66" charset="0"/>
                <a:ea typeface="华文新魏" panose="02010800040101010101" pitchFamily="2" charset="-122"/>
                <a:cs typeface="+mn-cs"/>
              </a:endParaRPr>
            </a:p>
            <a:p>
              <a:pPr marR="0" defTabSz="914400" eaLnBrk="1" hangingPunct="1">
                <a:lnSpc>
                  <a:spcPct val="60000"/>
                </a:lnSpc>
                <a:spcBef>
                  <a:spcPct val="50000"/>
                </a:spcBef>
                <a:buClrTx/>
                <a:buSzTx/>
                <a:buFontTx/>
                <a:buNone/>
                <a:defRPr/>
              </a:pPr>
              <a:r>
                <a:rPr kumimoji="0" lang="zh-CN" altLang="en-US" sz="3600" kern="1200" cap="none" spc="0" normalizeH="0" baseline="0" noProof="0">
                  <a:solidFill>
                    <a:schemeClr val="tx2"/>
                  </a:solidFill>
                  <a:effectLst>
                    <a:outerShdw blurRad="38100" dist="38100" dir="2700000" algn="tl">
                      <a:srgbClr val="C0C0C0"/>
                    </a:outerShdw>
                  </a:effectLst>
                  <a:latin typeface="Comic Sans MS" panose="030F0702030302020204" pitchFamily="66" charset="0"/>
                  <a:ea typeface="华文新魏" panose="02010800040101010101" pitchFamily="2" charset="-122"/>
                  <a:cs typeface="+mn-cs"/>
                </a:rPr>
                <a:t>预防重于救灾！</a:t>
              </a:r>
              <a:endParaRPr kumimoji="0" lang="zh-CN" altLang="en-US" sz="3600" kern="1200" cap="none" spc="0" normalizeH="0" baseline="0" noProof="0">
                <a:solidFill>
                  <a:schemeClr val="tx2"/>
                </a:solidFill>
                <a:effectLst>
                  <a:outerShdw blurRad="38100" dist="38100" dir="2700000" algn="tl">
                    <a:srgbClr val="C0C0C0"/>
                  </a:outerShdw>
                </a:effectLst>
                <a:latin typeface="Comic Sans MS" panose="030F0702030302020204" pitchFamily="66" charset="0"/>
                <a:ea typeface="华文新魏" panose="0201080004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灯片编号占位符 1"/>
          <p:cNvSpPr txBox="1">
            <a:spLocks noGrp="1"/>
          </p:cNvSpPr>
          <p:nvPr/>
        </p:nvSpPr>
        <p:spPr>
          <a:xfrm>
            <a:off x="6553200" y="6245225"/>
            <a:ext cx="2133600" cy="476250"/>
          </a:xfrm>
          <a:prstGeom prst="rect">
            <a:avLst/>
          </a:prstGeom>
          <a:noFill/>
          <a:ln w="9525">
            <a:noFill/>
          </a:ln>
        </p:spPr>
        <p:txBody>
          <a:bodyPr/>
          <a:p>
            <a:pPr algn="r" eaLnBrk="1" hangingPunct="1"/>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
        <p:nvSpPr>
          <p:cNvPr id="3" name="TextBox 2"/>
          <p:cNvSpPr txBox="1"/>
          <p:nvPr/>
        </p:nvSpPr>
        <p:spPr>
          <a:xfrm>
            <a:off x="1285875" y="2000250"/>
            <a:ext cx="7000875" cy="2101850"/>
          </a:xfrm>
          <a:prstGeom prst="rect">
            <a:avLst/>
          </a:prstGeom>
          <a:noFill/>
        </p:spPr>
        <p:txBody>
          <a:bodyPr>
            <a:spAutoFit/>
          </a:bodyPr>
          <a:lstStyle/>
          <a:p>
            <a:pPr marR="0" defTabSz="914400" eaLnBrk="1" hangingPunct="1">
              <a:buClrTx/>
              <a:buSzTx/>
              <a:buFontTx/>
              <a:buNone/>
              <a:defRPr/>
            </a:pPr>
            <a:r>
              <a:rPr kumimoji="0" lang="zh-CN" altLang="en-US" sz="4400" kern="1200" cap="none" spc="0" normalizeH="0" baseline="0" noProof="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小故事，大启发 </a:t>
            </a:r>
            <a:endParaRPr kumimoji="0" lang="zh-CN" altLang="en-US" sz="4400" kern="1200" cap="none" spc="0" normalizeH="0" baseline="0" noProof="0">
              <a:effectLst>
                <a:outerShdw blurRad="38100" dist="38100" dir="2700000" algn="tl">
                  <a:srgbClr val="C0C0C0"/>
                </a:outerShdw>
              </a:effectLst>
              <a:latin typeface="华文新魏" panose="02010800040101010101" pitchFamily="2" charset="-122"/>
              <a:ea typeface="华文新魏" panose="02010800040101010101" pitchFamily="2" charset="-122"/>
              <a:cs typeface="+mn-cs"/>
            </a:endParaRPr>
          </a:p>
          <a:p>
            <a:pPr marR="0" defTabSz="914400" eaLnBrk="1" hangingPunct="1">
              <a:buClrTx/>
              <a:buSzTx/>
              <a:buFontTx/>
              <a:buNone/>
              <a:defRPr/>
            </a:pPr>
            <a:r>
              <a:rPr kumimoji="0" lang="zh-CN" altLang="en-US" sz="4400" kern="1200" cap="none" spc="0" normalizeH="0" baseline="0" noProof="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 </a:t>
            </a:r>
            <a:endParaRPr kumimoji="0" lang="zh-CN" altLang="en-US" sz="4400" kern="1200" cap="none" spc="0" normalizeH="0" baseline="0" noProof="0">
              <a:effectLst>
                <a:outerShdw blurRad="38100" dist="38100" dir="2700000" algn="tl">
                  <a:srgbClr val="C0C0C0"/>
                </a:outerShdw>
              </a:effectLst>
              <a:latin typeface="华文新魏" panose="02010800040101010101" pitchFamily="2" charset="-122"/>
              <a:ea typeface="华文新魏" panose="02010800040101010101" pitchFamily="2" charset="-122"/>
              <a:cs typeface="+mn-cs"/>
            </a:endParaRPr>
          </a:p>
          <a:p>
            <a:pPr marR="0" algn="r" defTabSz="914400" eaLnBrk="1" hangingPunct="1">
              <a:buClrTx/>
              <a:buSzTx/>
              <a:buFontTx/>
              <a:buNone/>
              <a:defRPr/>
            </a:pPr>
            <a:r>
              <a:rPr kumimoji="0" lang="en-US" altLang="zh-CN" sz="4400" kern="1200" cap="none" spc="0" normalizeH="0" baseline="0" noProof="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  </a:t>
            </a:r>
            <a:r>
              <a:rPr kumimoji="0" lang="zh-CN" altLang="en-US" sz="4400" kern="1200" cap="none" spc="0" normalizeH="0" baseline="0" noProof="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信息安全点滴</a:t>
            </a:r>
            <a:endParaRPr kumimoji="0" lang="zh-CN" altLang="en-US" sz="4400" kern="1200" cap="none" spc="0" normalizeH="0" baseline="0" noProof="0">
              <a:effectLst>
                <a:outerShdw blurRad="38100" dist="38100" dir="2700000" algn="tl">
                  <a:srgbClr val="C0C0C0"/>
                </a:outerShdw>
              </a:effectLst>
              <a:latin typeface="华文新魏" panose="02010800040101010101" pitchFamily="2" charset="-122"/>
              <a:ea typeface="华文新魏" panose="02010800040101010101" pitchFamily="2" charset="-122"/>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2980" name="Text Box 4"/>
          <p:cNvSpPr txBox="1">
            <a:spLocks noChangeArrowheads="1"/>
          </p:cNvSpPr>
          <p:nvPr/>
        </p:nvSpPr>
        <p:spPr bwMode="auto">
          <a:xfrm>
            <a:off x="1371600" y="2133600"/>
            <a:ext cx="6697663" cy="1920875"/>
          </a:xfrm>
          <a:prstGeom prst="rect">
            <a:avLst/>
          </a:prstGeom>
          <a:noFill/>
          <a:ln w="9525">
            <a:noFill/>
            <a:miter lim="800000"/>
          </a:ln>
          <a:effectLst>
            <a:outerShdw dist="35921" dir="2700000" algn="ctr" rotWithShape="0">
              <a:schemeClr val="bg2"/>
            </a:outerShdw>
          </a:effectLst>
        </p:spPr>
        <p:txBody>
          <a:bodyPr>
            <a:spAutoFit/>
          </a:bodyPr>
          <a:lstStyle/>
          <a:p>
            <a:pPr marR="0" algn="ctr" defTabSz="914400" eaLnBrk="1" hangingPunct="1">
              <a:spcBef>
                <a:spcPct val="50000"/>
              </a:spcBef>
              <a:buClrTx/>
              <a:buSzTx/>
              <a:buFontTx/>
              <a:buNone/>
              <a:defRPr/>
            </a:pPr>
            <a:r>
              <a:rPr kumimoji="0" lang="zh-CN" altLang="en-US" sz="6000" kern="1200" cap="none" spc="0" normalizeH="0" baseline="0" noProof="0">
                <a:solidFill>
                  <a:srgbClr val="FF0707"/>
                </a:solidFill>
                <a:effectLst>
                  <a:outerShdw blurRad="38100" dist="38100" dir="2700000" algn="tl">
                    <a:srgbClr val="C0C0C0"/>
                  </a:outerShdw>
                </a:effectLst>
                <a:latin typeface="Comic Sans MS" panose="030F0702030302020204" pitchFamily="66" charset="0"/>
                <a:ea typeface="华文新魏" panose="02010800040101010101" pitchFamily="2" charset="-122"/>
                <a:cs typeface="+mn-cs"/>
              </a:rPr>
              <a:t>首先要关注内部人员的安全管理</a:t>
            </a:r>
            <a:endParaRPr kumimoji="0" lang="zh-CN" altLang="en-US" sz="6000" kern="1200" cap="none" spc="0" normalizeH="0" baseline="0" noProof="0">
              <a:solidFill>
                <a:srgbClr val="FF0707"/>
              </a:solidFill>
              <a:effectLst>
                <a:outerShdw blurRad="38100" dist="38100" dir="2700000" algn="tl">
                  <a:srgbClr val="C0C0C0"/>
                </a:outerShdw>
              </a:effectLst>
              <a:latin typeface="Comic Sans MS" panose="030F0702030302020204" pitchFamily="66" charset="0"/>
              <a:ea typeface="华文新魏" panose="02010800040101010101" pitchFamily="2" charset="-122"/>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3010" name="Picture 2"/>
          <p:cNvPicPr>
            <a:picLocks noChangeAspect="1"/>
          </p:cNvPicPr>
          <p:nvPr/>
        </p:nvPicPr>
        <p:blipFill>
          <a:blip r:embed="rId1"/>
          <a:stretch>
            <a:fillRect/>
          </a:stretch>
        </p:blipFill>
        <p:spPr>
          <a:xfrm>
            <a:off x="827088" y="188913"/>
            <a:ext cx="7200900" cy="6434137"/>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1"/>
          <p:cNvSpPr txBox="1">
            <a:spLocks noGrp="1"/>
          </p:cNvSpPr>
          <p:nvPr/>
        </p:nvSpPr>
        <p:spPr>
          <a:xfrm>
            <a:off x="6553200" y="6245225"/>
            <a:ext cx="2133600" cy="476250"/>
          </a:xfrm>
          <a:prstGeom prst="rect">
            <a:avLst/>
          </a:prstGeom>
          <a:noFill/>
          <a:ln w="9525">
            <a:noFill/>
          </a:ln>
        </p:spPr>
        <p:txBody>
          <a:bodyPr/>
          <a:p>
            <a:pPr algn="r" eaLnBrk="1" hangingPunct="1"/>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pic>
        <p:nvPicPr>
          <p:cNvPr id="44035" name="Picture 2"/>
          <p:cNvPicPr>
            <a:picLocks noChangeAspect="1"/>
          </p:cNvPicPr>
          <p:nvPr/>
        </p:nvPicPr>
        <p:blipFill>
          <a:blip r:embed="rId1"/>
          <a:stretch>
            <a:fillRect/>
          </a:stretch>
        </p:blipFill>
        <p:spPr>
          <a:xfrm>
            <a:off x="357188" y="1428750"/>
            <a:ext cx="4857750" cy="4195763"/>
          </a:xfrm>
          <a:prstGeom prst="rect">
            <a:avLst/>
          </a:prstGeom>
          <a:noFill/>
          <a:ln w="9525">
            <a:noFill/>
          </a:ln>
        </p:spPr>
      </p:pic>
      <p:sp>
        <p:nvSpPr>
          <p:cNvPr id="4" name="TextBox 3"/>
          <p:cNvSpPr txBox="1"/>
          <p:nvPr/>
        </p:nvSpPr>
        <p:spPr>
          <a:xfrm>
            <a:off x="5500688" y="1714500"/>
            <a:ext cx="2928938" cy="3692525"/>
          </a:xfrm>
          <a:prstGeom prst="rect">
            <a:avLst/>
          </a:prstGeom>
          <a:noFill/>
        </p:spPr>
        <p:txBody>
          <a:bodyPr>
            <a:spAutoFit/>
          </a:bodyPr>
          <a:lstStyle/>
          <a:p>
            <a:pPr marR="0" defTabSz="914400" eaLnBrk="1" hangingPunct="1">
              <a:buClrTx/>
              <a:buSzTx/>
              <a:buFontTx/>
              <a:buNone/>
              <a:defRPr/>
            </a:pPr>
            <a:r>
              <a:rPr kumimoji="0" lang="en-US" altLang="zh-CN"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       2007</a:t>
            </a:r>
            <a:r>
              <a:rPr kumimoji="0" lang="zh-CN" altLang="en-US"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年</a:t>
            </a:r>
            <a:r>
              <a:rPr kumimoji="0" lang="en-US" altLang="zh-CN"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11</a:t>
            </a:r>
            <a:r>
              <a:rPr kumimoji="0" lang="zh-CN" altLang="en-US"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月，集安支行代办员，周末晚上通过运营电脑，将</a:t>
            </a:r>
            <a:r>
              <a:rPr kumimoji="0" lang="en-US" altLang="zh-CN"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230</a:t>
            </a:r>
            <a:r>
              <a:rPr kumimoji="0" lang="zh-CN" altLang="en-US"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万转移到事先办理的</a:t>
            </a:r>
            <a:r>
              <a:rPr kumimoji="0" lang="en-US" altLang="zh-CN"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15</a:t>
            </a:r>
            <a:r>
              <a:rPr kumimoji="0" lang="zh-CN" altLang="en-US"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张卡上，并一夜间在各</a:t>
            </a:r>
            <a:r>
              <a:rPr kumimoji="0" lang="en-US" altLang="zh-CN"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ATM</a:t>
            </a:r>
            <a:r>
              <a:rPr kumimoji="0" lang="zh-CN" altLang="en-US"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上取走</a:t>
            </a:r>
            <a:r>
              <a:rPr kumimoji="0" lang="en-US" altLang="zh-CN"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38</a:t>
            </a:r>
            <a:r>
              <a:rPr kumimoji="0" lang="zh-CN" altLang="en-US"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万。周一被发现。</a:t>
            </a:r>
            <a:endParaRPr kumimoji="0" lang="en-US" altLang="zh-CN"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a:p>
            <a:pPr marR="0" defTabSz="914400" eaLnBrk="1" hangingPunct="1">
              <a:buClrTx/>
              <a:buSzTx/>
              <a:buFontTx/>
              <a:buNone/>
              <a:defRPr/>
            </a:pPr>
            <a:endParaRPr kumimoji="0" lang="en-US" altLang="zh-CN"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a:p>
            <a:pPr marR="0" defTabSz="914400" eaLnBrk="1" hangingPunct="1">
              <a:buClrTx/>
              <a:buSzTx/>
              <a:buFontTx/>
              <a:buNone/>
              <a:defRPr/>
            </a:pPr>
            <a:r>
              <a:rPr kumimoji="0" lang="en-US" altLang="zh-CN"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       </a:t>
            </a:r>
            <a:r>
              <a:rPr kumimoji="0" lang="zh-CN" altLang="en-US"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夜间银行监控设备未开放，下班后运营电脑未上锁。</a:t>
            </a:r>
            <a:endParaRPr kumimoji="0" lang="en-US" altLang="zh-CN"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a:p>
            <a:pPr marR="0" defTabSz="914400" eaLnBrk="1" hangingPunct="1">
              <a:buClrTx/>
              <a:buSzTx/>
              <a:buFontTx/>
              <a:buNone/>
              <a:defRPr/>
            </a:pPr>
            <a:endParaRPr kumimoji="0" lang="en-US" altLang="zh-CN"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a:p>
            <a:pPr marR="0" defTabSz="914400" eaLnBrk="1" hangingPunct="1">
              <a:buClrTx/>
              <a:buSzTx/>
              <a:buFontTx/>
              <a:buNone/>
              <a:defRPr/>
            </a:pPr>
            <a:r>
              <a:rPr kumimoji="0" lang="en-US" altLang="zh-CN"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       </a:t>
            </a:r>
            <a:r>
              <a:rPr kumimoji="0" lang="zh-CN" altLang="en-US"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事实上，此前早有人提出过这个问题，只不过没有得到重视。</a:t>
            </a:r>
            <a:endParaRPr kumimoji="0" lang="zh-CN" altLang="en-US"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灯片编号占位符 1"/>
          <p:cNvSpPr txBox="1">
            <a:spLocks noGrp="1"/>
          </p:cNvSpPr>
          <p:nvPr/>
        </p:nvSpPr>
        <p:spPr>
          <a:xfrm>
            <a:off x="6553200" y="6245225"/>
            <a:ext cx="2133600" cy="476250"/>
          </a:xfrm>
          <a:prstGeom prst="rect">
            <a:avLst/>
          </a:prstGeom>
          <a:noFill/>
          <a:ln w="9525">
            <a:noFill/>
          </a:ln>
        </p:spPr>
        <p:txBody>
          <a:bodyPr/>
          <a:p>
            <a:pPr algn="r" eaLnBrk="1" hangingPunct="1"/>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
        <p:nvSpPr>
          <p:cNvPr id="3" name="Text Box 17"/>
          <p:cNvSpPr txBox="1">
            <a:spLocks noChangeArrowheads="1"/>
          </p:cNvSpPr>
          <p:nvPr/>
        </p:nvSpPr>
        <p:spPr bwMode="auto">
          <a:xfrm>
            <a:off x="684213" y="549275"/>
            <a:ext cx="8064500" cy="701675"/>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0" lang="zh-CN" altLang="en-US" sz="4000" kern="1200" cap="none" spc="0" normalizeH="0" baseline="0" noProof="0" dirty="0">
                <a:solidFill>
                  <a:srgbClr val="570092"/>
                </a:solidFill>
                <a:effectLst>
                  <a:outerShdw blurRad="38100" dist="38100" dir="2700000" algn="tl">
                    <a:srgbClr val="C0C0C0"/>
                  </a:outerShdw>
                </a:effectLst>
                <a:latin typeface="Arial" panose="020B0604020202020204" pitchFamily="34" charset="0"/>
                <a:ea typeface="黑体" panose="02010609060101010101" pitchFamily="49" charset="-122"/>
                <a:cs typeface="+mn-cs"/>
              </a:rPr>
              <a:t>典型案例：乐购事件</a:t>
            </a:r>
            <a:endParaRPr kumimoji="0" lang="zh-CN" altLang="en-US" sz="4000" kern="1200" cap="none" spc="0" normalizeH="0" baseline="0" noProof="0" dirty="0">
              <a:solidFill>
                <a:srgbClr val="570092"/>
              </a:solidFill>
              <a:effectLst>
                <a:outerShdw blurRad="38100" dist="38100" dir="2700000" algn="tl">
                  <a:srgbClr val="C0C0C0"/>
                </a:outerShdw>
              </a:effectLst>
              <a:latin typeface="Arial" panose="020B0604020202020204" pitchFamily="34" charset="0"/>
              <a:ea typeface="黑体" panose="02010609060101010101" pitchFamily="49" charset="-122"/>
              <a:cs typeface="+mn-cs"/>
            </a:endParaRPr>
          </a:p>
        </p:txBody>
      </p:sp>
      <p:sp>
        <p:nvSpPr>
          <p:cNvPr id="4" name="Rectangle 5"/>
          <p:cNvSpPr txBox="1">
            <a:spLocks noChangeArrowheads="1"/>
          </p:cNvSpPr>
          <p:nvPr/>
        </p:nvSpPr>
        <p:spPr>
          <a:xfrm>
            <a:off x="323850" y="1557338"/>
            <a:ext cx="8396288" cy="3571875"/>
          </a:xfrm>
          <a:prstGeom prst="rect">
            <a:avLst/>
          </a:prstGeom>
        </p:spPr>
        <p:txBody>
          <a:bodyPr/>
          <a:lstStyle/>
          <a:p>
            <a:pPr marL="342900" marR="0" indent="-342900" defTabSz="914400">
              <a:spcBef>
                <a:spcPct val="20000"/>
              </a:spcBef>
              <a:buClrTx/>
              <a:buSzTx/>
              <a:buFontTx/>
              <a:buChar char="•"/>
              <a:defRPr/>
            </a:pPr>
            <a:r>
              <a:rPr kumimoji="0" lang="en-US" altLang="zh-CN" sz="1400" kern="0" cap="none" spc="0" normalizeH="0" baseline="0" noProof="0" dirty="0">
                <a:latin typeface="+mn-lt"/>
                <a:ea typeface="+mn-ea"/>
                <a:cs typeface="+mn-cs"/>
              </a:rPr>
              <a:t>2005</a:t>
            </a:r>
            <a:r>
              <a:rPr kumimoji="0" lang="zh-CN" altLang="en-US" sz="1400" kern="0" cap="none" spc="0" normalizeH="0" baseline="0" noProof="0" dirty="0">
                <a:latin typeface="+mn-lt"/>
                <a:ea typeface="+mn-ea"/>
                <a:cs typeface="+mn-cs"/>
              </a:rPr>
              <a:t>年</a:t>
            </a:r>
            <a:r>
              <a:rPr kumimoji="0" lang="en-US" altLang="zh-CN" sz="1400" kern="0" cap="none" spc="0" normalizeH="0" baseline="0" noProof="0" dirty="0">
                <a:latin typeface="+mn-lt"/>
                <a:ea typeface="+mn-ea"/>
                <a:cs typeface="+mn-cs"/>
              </a:rPr>
              <a:t>9</a:t>
            </a:r>
            <a:r>
              <a:rPr kumimoji="0" lang="zh-CN" altLang="en-US" sz="1400" kern="0" cap="none" spc="0" normalizeH="0" baseline="0" noProof="0" dirty="0">
                <a:latin typeface="+mn-lt"/>
                <a:ea typeface="+mn-ea"/>
                <a:cs typeface="+mn-cs"/>
              </a:rPr>
              <a:t>月</a:t>
            </a:r>
            <a:r>
              <a:rPr kumimoji="0" lang="en-US" altLang="zh-CN" sz="1400" kern="0" cap="none" spc="0" normalizeH="0" baseline="0" noProof="0" dirty="0">
                <a:latin typeface="+mn-lt"/>
                <a:ea typeface="+mn-ea"/>
                <a:cs typeface="+mn-cs"/>
              </a:rPr>
              <a:t>7</a:t>
            </a:r>
            <a:r>
              <a:rPr kumimoji="0" lang="zh-CN" altLang="en-US" sz="1400" kern="0" cap="none" spc="0" normalizeH="0" baseline="0" noProof="0" dirty="0">
                <a:latin typeface="+mn-lt"/>
                <a:ea typeface="+mn-ea"/>
                <a:cs typeface="+mn-cs"/>
              </a:rPr>
              <a:t>日，上海乐购超市金山店负责人到市公安局金山分局报案称，该店在盘点货物时发现销售的货物和收到的货款不符，有可能款物被非法侵吞。上海市公安局经侦总队和金山分局立即成立了专案组展开调查。</a:t>
            </a:r>
            <a:endParaRPr kumimoji="0" lang="zh-CN" altLang="en-US" sz="1400" kern="0" cap="none" spc="0" normalizeH="0" baseline="0" noProof="0" dirty="0">
              <a:latin typeface="+mn-lt"/>
              <a:ea typeface="+mn-ea"/>
              <a:cs typeface="+mn-cs"/>
            </a:endParaRPr>
          </a:p>
          <a:p>
            <a:pPr marL="342900" marR="0" indent="-342900" defTabSz="914400">
              <a:spcBef>
                <a:spcPct val="20000"/>
              </a:spcBef>
              <a:buClrTx/>
              <a:buSzTx/>
              <a:buFontTx/>
              <a:buChar char="•"/>
              <a:defRPr/>
            </a:pPr>
            <a:r>
              <a:rPr kumimoji="0" lang="zh-CN" altLang="en-US" sz="1400" kern="0" cap="none" spc="0" normalizeH="0" baseline="0" noProof="0" dirty="0">
                <a:latin typeface="+mn-lt"/>
                <a:ea typeface="+mn-ea"/>
                <a:cs typeface="+mn-cs"/>
              </a:rPr>
              <a:t>专案组调查发现，乐购超市几家门店货物缺损率大大超过了业内千分之五的物损比例，缺损的货物五花八门，油盐酱醋等日常用品的销售与实际收到的货款差别很大。根据以往的案例，超市内的盗窃行为往往是针对体积小价值高的化妆品等物，盗窃者很少光顾油盐酱醋等生活用品。奇怪的是，在超市的各个经营环节并没有发现明显漏洞。</a:t>
            </a:r>
            <a:endParaRPr kumimoji="0" lang="zh-CN" altLang="en-US" sz="1400" kern="0" cap="none" spc="0" normalizeH="0" baseline="0" noProof="0" dirty="0">
              <a:latin typeface="+mn-lt"/>
              <a:ea typeface="+mn-ea"/>
              <a:cs typeface="+mn-cs"/>
            </a:endParaRPr>
          </a:p>
          <a:p>
            <a:pPr marL="342900" marR="0" indent="-342900" defTabSz="914400">
              <a:spcBef>
                <a:spcPct val="20000"/>
              </a:spcBef>
              <a:buClrTx/>
              <a:buSzTx/>
              <a:buFontTx/>
              <a:buChar char="•"/>
              <a:defRPr/>
            </a:pPr>
            <a:r>
              <a:rPr kumimoji="0" lang="zh-CN" altLang="en-US" sz="1400" kern="0" cap="none" spc="0" normalizeH="0" baseline="0" noProof="0" dirty="0">
                <a:latin typeface="+mn-lt"/>
                <a:ea typeface="+mn-ea"/>
                <a:cs typeface="+mn-cs"/>
              </a:rPr>
              <a:t>考虑到钱和物最终的流向收银员是出口，问题很可能出在收银环节。</a:t>
            </a:r>
            <a:r>
              <a:rPr kumimoji="0" lang="zh-CN" altLang="en-US" sz="1400" kern="1200" cap="none" spc="0" normalizeH="0" baseline="0" noProof="0" dirty="0">
                <a:latin typeface="Arial" panose="020B0604020202020204" pitchFamily="34" charset="0"/>
                <a:ea typeface="宋体" panose="02010600030101010101" pitchFamily="2" charset="-122"/>
                <a:cs typeface="+mn-cs"/>
              </a:rPr>
              <a:t>警方在调查中发现，收银系统软件的设计相对严密，除非是负责维护收银系统的资讯小组职员和收银员合谋，才有可能对营业款项动手脚。</a:t>
            </a:r>
            <a:endParaRPr kumimoji="0" lang="en-US" altLang="zh-CN" sz="1400" kern="1200" cap="none" spc="0" normalizeH="0" baseline="0" noProof="0" dirty="0">
              <a:latin typeface="Arial" panose="020B0604020202020204" pitchFamily="34" charset="0"/>
              <a:ea typeface="宋体" panose="02010600030101010101" pitchFamily="2" charset="-122"/>
              <a:cs typeface="+mn-cs"/>
            </a:endParaRPr>
          </a:p>
          <a:p>
            <a:pPr marL="342900" marR="0" indent="-342900" defTabSz="914400">
              <a:spcBef>
                <a:spcPct val="20000"/>
              </a:spcBef>
              <a:buClrTx/>
              <a:buSzTx/>
              <a:buFontTx/>
              <a:buChar char="•"/>
              <a:defRPr/>
            </a:pPr>
            <a:r>
              <a:rPr kumimoji="0" lang="zh-CN" altLang="en-US" sz="1400" kern="1200" cap="none" spc="0" normalizeH="0" baseline="0" noProof="0" dirty="0">
                <a:latin typeface="Arial" panose="020B0604020202020204" pitchFamily="34" charset="0"/>
                <a:ea typeface="宋体" panose="02010600030101010101" pitchFamily="2" charset="-122"/>
                <a:cs typeface="+mn-cs"/>
              </a:rPr>
              <a:t>经过深入调查，侦查人员发现超市原有的收银系统被装入了一个攻击性的补丁程序，只要收银员输入口令、密码，这个程序会自动运行，删除该营业员当日</a:t>
            </a:r>
            <a:r>
              <a:rPr kumimoji="0" lang="en-US" altLang="zh-CN" sz="1400" kern="1200" cap="none" spc="0" normalizeH="0" baseline="0" noProof="0" dirty="0">
                <a:latin typeface="Arial" panose="020B0604020202020204" pitchFamily="34" charset="0"/>
                <a:ea typeface="宋体" panose="02010600030101010101" pitchFamily="2" charset="-122"/>
                <a:cs typeface="+mn-cs"/>
              </a:rPr>
              <a:t>20</a:t>
            </a:r>
            <a:r>
              <a:rPr kumimoji="0" lang="zh-CN" altLang="en-US" sz="1400" kern="1200" cap="none" spc="0" normalizeH="0" baseline="0" noProof="0" dirty="0">
                <a:latin typeface="Arial" panose="020B0604020202020204" pitchFamily="34" charset="0"/>
                <a:ea typeface="宋体" panose="02010600030101010101" pitchFamily="2" charset="-122"/>
                <a:cs typeface="+mn-cs"/>
              </a:rPr>
              <a:t>％左右的销售记录后再将数据传送至会计部门，造成会计部门只按实际营业额的</a:t>
            </a:r>
            <a:r>
              <a:rPr kumimoji="0" lang="en-US" altLang="zh-CN" sz="1400" kern="1200" cap="none" spc="0" normalizeH="0" baseline="0" noProof="0" dirty="0">
                <a:latin typeface="Arial" panose="020B0604020202020204" pitchFamily="34" charset="0"/>
                <a:ea typeface="宋体" panose="02010600030101010101" pitchFamily="2" charset="-122"/>
                <a:cs typeface="+mn-cs"/>
              </a:rPr>
              <a:t>80</a:t>
            </a:r>
            <a:r>
              <a:rPr kumimoji="0" lang="zh-CN" altLang="en-US" sz="1400" kern="1200" cap="none" spc="0" normalizeH="0" baseline="0" noProof="0" dirty="0">
                <a:latin typeface="Arial" panose="020B0604020202020204" pitchFamily="34" charset="0"/>
                <a:ea typeface="宋体" panose="02010600030101010101" pitchFamily="2" charset="-122"/>
                <a:cs typeface="+mn-cs"/>
              </a:rPr>
              <a:t>％向收银员收取营业额。另</a:t>
            </a:r>
            <a:r>
              <a:rPr kumimoji="0" lang="en-US" altLang="zh-CN" sz="1400" kern="1200" cap="none" spc="0" normalizeH="0" baseline="0" noProof="0" dirty="0">
                <a:latin typeface="Arial" panose="020B0604020202020204" pitchFamily="34" charset="0"/>
                <a:ea typeface="宋体" panose="02010600030101010101" pitchFamily="2" charset="-122"/>
                <a:cs typeface="+mn-cs"/>
              </a:rPr>
              <a:t>20</a:t>
            </a:r>
            <a:r>
              <a:rPr kumimoji="0" lang="zh-CN" altLang="en-US" sz="1400" kern="1200" cap="none" spc="0" normalizeH="0" baseline="0" noProof="0" dirty="0">
                <a:latin typeface="Arial" panose="020B0604020202020204" pitchFamily="34" charset="0"/>
                <a:ea typeface="宋体" panose="02010600030101010101" pitchFamily="2" charset="-122"/>
                <a:cs typeface="+mn-cs"/>
              </a:rPr>
              <a:t>％营业额即可被侵吞。</a:t>
            </a:r>
            <a:endParaRPr kumimoji="0" lang="en-US" altLang="zh-CN" sz="1400" kern="1200" cap="none" spc="0" normalizeH="0" baseline="0" noProof="0" dirty="0">
              <a:latin typeface="Arial" panose="020B0604020202020204" pitchFamily="34" charset="0"/>
              <a:ea typeface="宋体" panose="02010600030101010101" pitchFamily="2" charset="-122"/>
              <a:cs typeface="+mn-cs"/>
            </a:endParaRPr>
          </a:p>
          <a:p>
            <a:pPr marL="342900" marR="0" indent="-342900" defTabSz="914400">
              <a:spcBef>
                <a:spcPct val="20000"/>
              </a:spcBef>
              <a:buClrTx/>
              <a:buSzTx/>
              <a:buFontTx/>
              <a:buChar char="•"/>
              <a:defRPr/>
            </a:pPr>
            <a:r>
              <a:rPr kumimoji="0" lang="zh-CN" altLang="en-US" sz="1400" kern="1200" cap="none" spc="0" normalizeH="0" baseline="0" noProof="0" dirty="0">
                <a:latin typeface="Arial" panose="020B0604020202020204" pitchFamily="34" charset="0"/>
                <a:ea typeface="宋体" panose="02010600030101010101" pitchFamily="2" charset="-122"/>
                <a:cs typeface="+mn-cs"/>
              </a:rPr>
              <a:t>能够在收银系统中装入程序的，负责管理、更新、维修超市收银系统的资讯组工作人员嫌疑最大。</a:t>
            </a:r>
            <a:r>
              <a:rPr kumimoji="0" lang="zh-CN" altLang="en-US" sz="1400" kern="0" cap="none" spc="0" normalizeH="0" baseline="0" noProof="0" dirty="0">
                <a:latin typeface="+mn-lt"/>
                <a:ea typeface="+mn-ea"/>
                <a:cs typeface="+mn-cs"/>
              </a:rPr>
              <a:t> </a:t>
            </a:r>
            <a:endParaRPr kumimoji="0" lang="en-US" altLang="zh-CN" sz="1400" kern="0" cap="none" spc="0" normalizeH="0" baseline="0" noProof="0" dirty="0">
              <a:latin typeface="+mn-lt"/>
              <a:ea typeface="+mn-ea"/>
              <a:cs typeface="+mn-cs"/>
            </a:endParaRPr>
          </a:p>
          <a:p>
            <a:pPr marL="342900" marR="0" indent="-342900" defTabSz="914400">
              <a:spcBef>
                <a:spcPct val="20000"/>
              </a:spcBef>
              <a:buClrTx/>
              <a:buSzTx/>
              <a:buFontTx/>
              <a:buChar char="•"/>
              <a:defRPr/>
            </a:pPr>
            <a:r>
              <a:rPr kumimoji="0" lang="zh-CN" altLang="en-US" sz="1400" kern="1200" cap="none" spc="0" normalizeH="0" baseline="0" noProof="0" dirty="0">
                <a:latin typeface="Arial" panose="020B0604020202020204" pitchFamily="34" charset="0"/>
                <a:ea typeface="宋体" panose="02010600030101010101" pitchFamily="2" charset="-122"/>
                <a:cs typeface="+mn-cs"/>
              </a:rPr>
              <a:t>警方顺藤摸瓜，挖出一个包括超市资讯员、收银员在内的近</a:t>
            </a:r>
            <a:r>
              <a:rPr kumimoji="0" lang="en-US" altLang="zh-CN" sz="1400" kern="1200" cap="none" spc="0" normalizeH="0" baseline="0" noProof="0" dirty="0">
                <a:latin typeface="Arial" panose="020B0604020202020204" pitchFamily="34" charset="0"/>
                <a:ea typeface="宋体" panose="02010600030101010101" pitchFamily="2" charset="-122"/>
                <a:cs typeface="+mn-cs"/>
              </a:rPr>
              <a:t>40</a:t>
            </a:r>
            <a:r>
              <a:rPr kumimoji="0" lang="zh-CN" altLang="en-US" sz="1400" kern="1200" cap="none" spc="0" normalizeH="0" baseline="0" noProof="0" dirty="0">
                <a:latin typeface="Arial" panose="020B0604020202020204" pitchFamily="34" charset="0"/>
                <a:ea typeface="宋体" panose="02010600030101010101" pitchFamily="2" charset="-122"/>
                <a:cs typeface="+mn-cs"/>
              </a:rPr>
              <a:t>人的犯罪团伙。据调查，原乐购超市真北店资讯组组长方元在工作中发现收银系统漏洞，设计了攻击性程序，犯罪嫌疑人于琪、朱永春、武侃佳等人利用担任乐购超市多家门店资讯工作的便利，将这一程序植入各门店收银系统；犯罪嫌疑人陈炜嘉、陈琦、赵一青等人物色不法人员，经培训后通过应聘安插到各家门店做收银员，每日将侵吞赃款上缴到犯罪团伙主犯方元、陈炜嘉、陈琦等人手中，团伙成员按比例分赃。一年时间内，先后侵吞乐购超市真北店、金山店、七宝店</a:t>
            </a:r>
            <a:r>
              <a:rPr kumimoji="0" lang="en-US" altLang="zh-CN" sz="1400" kern="1200" cap="none" spc="0" normalizeH="0" baseline="0" noProof="0" dirty="0">
                <a:latin typeface="Arial" panose="020B0604020202020204" pitchFamily="34" charset="0"/>
                <a:ea typeface="宋体" panose="02010600030101010101" pitchFamily="2" charset="-122"/>
                <a:cs typeface="+mn-cs"/>
              </a:rPr>
              <a:t>374</a:t>
            </a:r>
            <a:r>
              <a:rPr kumimoji="0" lang="zh-CN" altLang="en-US" sz="1400" kern="1200" cap="none" spc="0" normalizeH="0" baseline="0" noProof="0" dirty="0">
                <a:latin typeface="Arial" panose="020B0604020202020204" pitchFamily="34" charset="0"/>
                <a:ea typeface="宋体" panose="02010600030101010101" pitchFamily="2" charset="-122"/>
                <a:cs typeface="+mn-cs"/>
              </a:rPr>
              <a:t>万余元。犯罪团伙个人按比例分得赃款数千元至</a:t>
            </a:r>
            <a:r>
              <a:rPr kumimoji="0" lang="en-US" altLang="zh-CN" sz="1400" kern="1200" cap="none" spc="0" normalizeH="0" baseline="0" noProof="0" dirty="0">
                <a:latin typeface="Arial" panose="020B0604020202020204" pitchFamily="34" charset="0"/>
                <a:ea typeface="宋体" panose="02010600030101010101" pitchFamily="2" charset="-122"/>
                <a:cs typeface="+mn-cs"/>
              </a:rPr>
              <a:t>50</a:t>
            </a:r>
            <a:r>
              <a:rPr kumimoji="0" lang="zh-CN" altLang="en-US" sz="1400" kern="1200" cap="none" spc="0" normalizeH="0" baseline="0" noProof="0" dirty="0">
                <a:latin typeface="Arial" panose="020B0604020202020204" pitchFamily="34" charset="0"/>
                <a:ea typeface="宋体" panose="02010600030101010101" pitchFamily="2" charset="-122"/>
                <a:cs typeface="+mn-cs"/>
              </a:rPr>
              <a:t>万元不等</a:t>
            </a:r>
            <a:endParaRPr kumimoji="0" lang="zh-CN" altLang="en-US" sz="1400" kern="0" cap="none" spc="0" normalizeH="0" baseline="0" noProof="0" dirty="0">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1"/>
          <p:cNvSpPr txBox="1">
            <a:spLocks noGrp="1"/>
          </p:cNvSpPr>
          <p:nvPr>
            <p:ph type="sldNum" sz="quarter" idx="10"/>
          </p:nvPr>
        </p:nvSpPr>
        <p:spPr>
          <a:xfrm>
            <a:off x="8423275" y="6423025"/>
            <a:ext cx="720725"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
        <p:nvSpPr>
          <p:cNvPr id="9219" name="Text Box 2"/>
          <p:cNvSpPr txBox="1"/>
          <p:nvPr/>
        </p:nvSpPr>
        <p:spPr>
          <a:xfrm>
            <a:off x="287338" y="152400"/>
            <a:ext cx="8340725" cy="701675"/>
          </a:xfrm>
          <a:prstGeom prst="rect">
            <a:avLst/>
          </a:prstGeom>
          <a:noFill/>
          <a:ln w="9525">
            <a:noFill/>
          </a:ln>
        </p:spPr>
        <p:txBody>
          <a:bodyPr>
            <a:spAutoFit/>
          </a:bodyPr>
          <a:p>
            <a:pPr algn="r" eaLnBrk="1" hangingPunct="1">
              <a:spcBef>
                <a:spcPct val="50000"/>
              </a:spcBef>
            </a:pPr>
            <a:r>
              <a:rPr lang="zh-CN" altLang="en-US" sz="4000" b="0" dirty="0">
                <a:solidFill>
                  <a:srgbClr val="6600CC"/>
                </a:solidFill>
                <a:latin typeface="华文琥珀" panose="02010800040101010101" pitchFamily="2" charset="-122"/>
                <a:ea typeface="华文琥珀" panose="02010800040101010101" pitchFamily="2" charset="-122"/>
              </a:rPr>
              <a:t>什么是信息安全？</a:t>
            </a:r>
            <a:endParaRPr lang="zh-CN" altLang="en-US" sz="4000" b="0" dirty="0">
              <a:solidFill>
                <a:srgbClr val="6600CC"/>
              </a:solidFill>
              <a:latin typeface="华文琥珀" panose="02010800040101010101" pitchFamily="2" charset="-122"/>
              <a:ea typeface="华文琥珀" panose="02010800040101010101" pitchFamily="2" charset="-122"/>
            </a:endParaRPr>
          </a:p>
        </p:txBody>
      </p:sp>
      <p:sp>
        <p:nvSpPr>
          <p:cNvPr id="9220" name="Rectangle 3"/>
          <p:cNvSpPr/>
          <p:nvPr/>
        </p:nvSpPr>
        <p:spPr>
          <a:xfrm>
            <a:off x="684213" y="5084763"/>
            <a:ext cx="7580312" cy="1219200"/>
          </a:xfrm>
          <a:prstGeom prst="rect">
            <a:avLst/>
          </a:prstGeom>
          <a:noFill/>
          <a:ln w="9525">
            <a:noFill/>
          </a:ln>
        </p:spPr>
        <p:txBody>
          <a:bodyPr/>
          <a:p>
            <a:pPr marL="342900" indent="-342900" algn="ctr" eaLnBrk="1" hangingPunct="1">
              <a:spcBef>
                <a:spcPct val="20000"/>
              </a:spcBef>
              <a:buChar char="•"/>
            </a:pPr>
            <a:r>
              <a:rPr lang="zh-CN" altLang="en-US" sz="3200" dirty="0">
                <a:latin typeface="Arial" panose="020B0604020202020204" pitchFamily="34" charset="0"/>
              </a:rPr>
              <a:t>不止有产品、技术才是信息安全</a:t>
            </a:r>
            <a:endParaRPr lang="zh-CN" altLang="en-US" sz="3200" dirty="0">
              <a:latin typeface="Arial" panose="020B0604020202020204" pitchFamily="34" charset="0"/>
            </a:endParaRPr>
          </a:p>
        </p:txBody>
      </p:sp>
      <p:pic>
        <p:nvPicPr>
          <p:cNvPr id="9221" name="Picture 4" descr="H3C S1224热卖促销中,仅售1400元#(1740元)#[智信宏图] "/>
          <p:cNvPicPr>
            <a:picLocks noChangeAspect="1"/>
          </p:cNvPicPr>
          <p:nvPr/>
        </p:nvPicPr>
        <p:blipFill>
          <a:blip r:embed="rId1"/>
          <a:stretch>
            <a:fillRect/>
          </a:stretch>
        </p:blipFill>
        <p:spPr>
          <a:xfrm>
            <a:off x="2578100" y="863600"/>
            <a:ext cx="3835400" cy="1919288"/>
          </a:xfrm>
          <a:prstGeom prst="rect">
            <a:avLst/>
          </a:prstGeom>
          <a:noFill/>
          <a:ln w="9525">
            <a:noFill/>
          </a:ln>
        </p:spPr>
      </p:pic>
      <p:pic>
        <p:nvPicPr>
          <p:cNvPr id="9222" name="Picture 5" descr="D-Link新近推出二款54M无线宽带路由器 "/>
          <p:cNvPicPr>
            <a:picLocks noChangeAspect="1"/>
          </p:cNvPicPr>
          <p:nvPr/>
        </p:nvPicPr>
        <p:blipFill>
          <a:blip r:embed="rId2"/>
          <a:stretch>
            <a:fillRect/>
          </a:stretch>
        </p:blipFill>
        <p:spPr>
          <a:xfrm>
            <a:off x="5461000" y="2540000"/>
            <a:ext cx="2997200" cy="1960563"/>
          </a:xfrm>
          <a:prstGeom prst="rect">
            <a:avLst/>
          </a:prstGeom>
          <a:noFill/>
          <a:ln w="9525">
            <a:noFill/>
          </a:ln>
        </p:spPr>
      </p:pic>
      <p:pic>
        <p:nvPicPr>
          <p:cNvPr id="9223" name="Picture 6" descr="产品正视图 "/>
          <p:cNvPicPr>
            <a:picLocks noChangeAspect="1"/>
          </p:cNvPicPr>
          <p:nvPr/>
        </p:nvPicPr>
        <p:blipFill>
          <a:blip r:embed="rId3"/>
          <a:stretch>
            <a:fillRect/>
          </a:stretch>
        </p:blipFill>
        <p:spPr>
          <a:xfrm>
            <a:off x="490538" y="2471738"/>
            <a:ext cx="3024187" cy="2206625"/>
          </a:xfrm>
          <a:prstGeom prst="rect">
            <a:avLst/>
          </a:prstGeom>
          <a:noFill/>
          <a:ln w="9525">
            <a:noFill/>
          </a:ln>
        </p:spPr>
      </p:pic>
      <p:sp>
        <p:nvSpPr>
          <p:cNvPr id="9224" name="Rectangle 7"/>
          <p:cNvSpPr/>
          <p:nvPr/>
        </p:nvSpPr>
        <p:spPr>
          <a:xfrm>
            <a:off x="2603500" y="4381500"/>
            <a:ext cx="927100" cy="431800"/>
          </a:xfrm>
          <a:prstGeom prst="rect">
            <a:avLst/>
          </a:prstGeom>
          <a:solidFill>
            <a:schemeClr val="bg1"/>
          </a:solidFill>
          <a:ln w="9525">
            <a:noFill/>
          </a:ln>
        </p:spPr>
        <p:txBody>
          <a:bodyPr wrap="none" anchor="ctr" anchorCtr="0"/>
          <a:p>
            <a:pPr eaLnBrk="1" hangingPunct="1"/>
            <a:endParaRPr lang="zh-CN" altLang="en-US" dirty="0">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p:nvPr/>
        </p:nvSpPr>
        <p:spPr>
          <a:xfrm>
            <a:off x="611188" y="549275"/>
            <a:ext cx="6870700" cy="628650"/>
          </a:xfrm>
          <a:prstGeom prst="rect">
            <a:avLst/>
          </a:prstGeom>
          <a:noFill/>
          <a:ln w="9525">
            <a:noFill/>
          </a:ln>
          <a:effectLst>
            <a:outerShdw dist="35921" dir="2699999" algn="ctr" rotWithShape="0">
              <a:srgbClr val="808080">
                <a:alpha val="50000"/>
              </a:srgbClr>
            </a:outerShdw>
          </a:effectLst>
        </p:spPr>
        <p:txBody>
          <a:bodyPr anchor="b" anchorCtr="0"/>
          <a:p>
            <a:pPr eaLnBrk="1" hangingPunct="1">
              <a:buNone/>
            </a:pPr>
            <a:r>
              <a:rPr lang="zh-CN" altLang="en-US" sz="3600" dirty="0">
                <a:solidFill>
                  <a:schemeClr val="tx2"/>
                </a:solidFill>
                <a:latin typeface="Arial" panose="020B0604020202020204" pitchFamily="34" charset="0"/>
                <a:ea typeface="方正舒体" panose="02010601030101010101" pitchFamily="2" charset="-122"/>
              </a:rPr>
              <a:t>关于员工安全管理的建议</a:t>
            </a:r>
            <a:endParaRPr lang="zh-CN" altLang="en-US" sz="3600" dirty="0">
              <a:solidFill>
                <a:schemeClr val="tx2"/>
              </a:solidFill>
              <a:latin typeface="Arial" panose="020B0604020202020204" pitchFamily="34" charset="0"/>
              <a:ea typeface="方正舒体" panose="02010601030101010101" pitchFamily="2" charset="-122"/>
            </a:endParaRPr>
          </a:p>
        </p:txBody>
      </p:sp>
      <p:sp>
        <p:nvSpPr>
          <p:cNvPr id="46083" name="Text Box 3"/>
          <p:cNvSpPr txBox="1"/>
          <p:nvPr/>
        </p:nvSpPr>
        <p:spPr>
          <a:xfrm>
            <a:off x="684213" y="1341438"/>
            <a:ext cx="7775575" cy="4144962"/>
          </a:xfrm>
          <a:prstGeom prst="rect">
            <a:avLst/>
          </a:prstGeom>
          <a:noFill/>
          <a:ln w="9525">
            <a:noFill/>
          </a:ln>
        </p:spPr>
        <p:txBody>
          <a:bodyPr>
            <a:spAutoFit/>
          </a:bodyPr>
          <a:p>
            <a:pPr eaLnBrk="1" hangingPunct="1">
              <a:lnSpc>
                <a:spcPct val="90000"/>
              </a:lnSpc>
              <a:spcBef>
                <a:spcPct val="30000"/>
              </a:spcBef>
              <a:buBlip>
                <a:blip r:embed="rId1"/>
              </a:buBlip>
            </a:pP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根据不同岗位的需求，在职位描述书中加入安全方面的责任要求，特别是敏感岗位</a:t>
            </a:r>
            <a:endParaRPr lang="zh-CN" altLang="en-US" sz="2400" dirty="0">
              <a:latin typeface="楷体_GB2312" pitchFamily="49" charset="-122"/>
              <a:ea typeface="楷体_GB2312" pitchFamily="49" charset="-122"/>
            </a:endParaRPr>
          </a:p>
          <a:p>
            <a:pPr eaLnBrk="1" hangingPunct="1">
              <a:lnSpc>
                <a:spcPct val="90000"/>
              </a:lnSpc>
              <a:spcBef>
                <a:spcPct val="30000"/>
              </a:spcBef>
              <a:buBlip>
                <a:blip r:embed="rId1"/>
              </a:buBlip>
            </a:pPr>
            <a:r>
              <a:rPr lang="zh-CN" altLang="en-US" sz="2400" dirty="0">
                <a:latin typeface="楷体_GB2312" pitchFamily="49" charset="-122"/>
                <a:ea typeface="楷体_GB2312" pitchFamily="49" charset="-122"/>
              </a:rPr>
              <a:t> 在招聘环节做好人员筛选和背景调查工作，并且签订适当的保密协议</a:t>
            </a:r>
            <a:endParaRPr lang="zh-CN" altLang="en-US" sz="2400" dirty="0">
              <a:latin typeface="楷体_GB2312" pitchFamily="49" charset="-122"/>
              <a:ea typeface="楷体_GB2312" pitchFamily="49" charset="-122"/>
            </a:endParaRPr>
          </a:p>
          <a:p>
            <a:pPr eaLnBrk="1" hangingPunct="1">
              <a:lnSpc>
                <a:spcPct val="90000"/>
              </a:lnSpc>
              <a:spcBef>
                <a:spcPct val="30000"/>
              </a:spcBef>
              <a:buBlip>
                <a:blip r:embed="rId1"/>
              </a:buBlip>
            </a:pPr>
            <a:r>
              <a:rPr lang="zh-CN" altLang="en-US" sz="2400" dirty="0">
                <a:latin typeface="楷体_GB2312" pitchFamily="49" charset="-122"/>
                <a:ea typeface="楷体_GB2312" pitchFamily="49" charset="-122"/>
              </a:rPr>
              <a:t> 在新员工培训中专门加入信息安全内容</a:t>
            </a:r>
            <a:endParaRPr lang="zh-CN" altLang="en-US" sz="2400" dirty="0">
              <a:latin typeface="楷体_GB2312" pitchFamily="49" charset="-122"/>
              <a:ea typeface="楷体_GB2312" pitchFamily="49" charset="-122"/>
            </a:endParaRPr>
          </a:p>
          <a:p>
            <a:pPr eaLnBrk="1" hangingPunct="1">
              <a:lnSpc>
                <a:spcPct val="90000"/>
              </a:lnSpc>
              <a:spcBef>
                <a:spcPct val="30000"/>
              </a:spcBef>
              <a:buBlip>
                <a:blip r:embed="rId1"/>
              </a:buBlip>
            </a:pPr>
            <a:r>
              <a:rPr lang="zh-CN" altLang="en-US" sz="2400" dirty="0">
                <a:latin typeface="楷体_GB2312" pitchFamily="49" charset="-122"/>
                <a:ea typeface="楷体_GB2312" pitchFamily="49" charset="-122"/>
              </a:rPr>
              <a:t> 工作期间，根据岗位需要，持续进行专项培训</a:t>
            </a:r>
            <a:endParaRPr lang="zh-CN" altLang="en-US" sz="2400" dirty="0">
              <a:latin typeface="楷体_GB2312" pitchFamily="49" charset="-122"/>
              <a:ea typeface="楷体_GB2312" pitchFamily="49" charset="-122"/>
            </a:endParaRPr>
          </a:p>
          <a:p>
            <a:pPr eaLnBrk="1" hangingPunct="1">
              <a:lnSpc>
                <a:spcPct val="90000"/>
              </a:lnSpc>
              <a:spcBef>
                <a:spcPct val="30000"/>
              </a:spcBef>
              <a:buBlip>
                <a:blip r:embed="rId1"/>
              </a:buBlip>
            </a:pPr>
            <a:r>
              <a:rPr lang="zh-CN" altLang="en-US" sz="2400" dirty="0">
                <a:latin typeface="楷体_GB2312" pitchFamily="49" charset="-122"/>
                <a:ea typeface="楷体_GB2312" pitchFamily="49" charset="-122"/>
              </a:rPr>
              <a:t> 通过多种途径，全面提升员工信息安全意识</a:t>
            </a:r>
            <a:endParaRPr lang="zh-CN" altLang="en-US" sz="2400" dirty="0">
              <a:latin typeface="楷体_GB2312" pitchFamily="49" charset="-122"/>
              <a:ea typeface="楷体_GB2312" pitchFamily="49" charset="-122"/>
            </a:endParaRPr>
          </a:p>
          <a:p>
            <a:pPr eaLnBrk="1" hangingPunct="1">
              <a:lnSpc>
                <a:spcPct val="90000"/>
              </a:lnSpc>
              <a:spcBef>
                <a:spcPct val="30000"/>
              </a:spcBef>
              <a:buBlip>
                <a:blip r:embed="rId1"/>
              </a:buBlip>
            </a:pPr>
            <a:r>
              <a:rPr lang="zh-CN" altLang="en-US" sz="2400" dirty="0">
                <a:latin typeface="楷体_GB2312" pitchFamily="49" charset="-122"/>
                <a:ea typeface="楷体_GB2312" pitchFamily="49" charset="-122"/>
              </a:rPr>
              <a:t> 落实检查监督和奖惩机制</a:t>
            </a:r>
            <a:endParaRPr lang="zh-CN" altLang="en-US" sz="2400" dirty="0">
              <a:latin typeface="楷体_GB2312" pitchFamily="49" charset="-122"/>
              <a:ea typeface="楷体_GB2312" pitchFamily="49" charset="-122"/>
            </a:endParaRPr>
          </a:p>
          <a:p>
            <a:pPr eaLnBrk="1" hangingPunct="1">
              <a:lnSpc>
                <a:spcPct val="90000"/>
              </a:lnSpc>
              <a:spcBef>
                <a:spcPct val="30000"/>
              </a:spcBef>
              <a:buBlip>
                <a:blip r:embed="rId1"/>
              </a:buBlip>
            </a:pPr>
            <a:r>
              <a:rPr lang="zh-CN" altLang="en-US" sz="2400" dirty="0">
                <a:latin typeface="楷体_GB2312" pitchFamily="49" charset="-122"/>
                <a:ea typeface="楷体_GB2312" pitchFamily="49" charset="-122"/>
              </a:rPr>
              <a:t> 员工内部转岗应做好访问控制变更控制</a:t>
            </a:r>
            <a:endParaRPr lang="zh-CN" altLang="en-US" sz="2400" dirty="0">
              <a:latin typeface="楷体_GB2312" pitchFamily="49" charset="-122"/>
              <a:ea typeface="楷体_GB2312" pitchFamily="49" charset="-122"/>
            </a:endParaRPr>
          </a:p>
          <a:p>
            <a:pPr eaLnBrk="1" hangingPunct="1">
              <a:lnSpc>
                <a:spcPct val="90000"/>
              </a:lnSpc>
              <a:spcBef>
                <a:spcPct val="30000"/>
              </a:spcBef>
              <a:buBlip>
                <a:blip r:embed="rId1"/>
              </a:buBlip>
            </a:pPr>
            <a:r>
              <a:rPr lang="zh-CN" altLang="en-US" sz="2400" dirty="0">
                <a:latin typeface="楷体_GB2312" pitchFamily="49" charset="-122"/>
                <a:ea typeface="楷体_GB2312" pitchFamily="49" charset="-122"/>
              </a:rPr>
              <a:t> 员工离职，应做好交接和权限撤销</a:t>
            </a:r>
            <a:endParaRPr lang="zh-CN" altLang="en-US" sz="2400" dirty="0">
              <a:latin typeface="楷体_GB2312" pitchFamily="49" charset="-122"/>
              <a:ea typeface="楷体_GB2312" pitchFamily="49"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2980" name="Text Box 4"/>
          <p:cNvSpPr txBox="1">
            <a:spLocks noChangeArrowheads="1"/>
          </p:cNvSpPr>
          <p:nvPr/>
        </p:nvSpPr>
        <p:spPr bwMode="auto">
          <a:xfrm>
            <a:off x="2057400" y="2362200"/>
            <a:ext cx="4572000" cy="1920875"/>
          </a:xfrm>
          <a:prstGeom prst="rect">
            <a:avLst/>
          </a:prstGeom>
          <a:noFill/>
          <a:ln w="9525">
            <a:noFill/>
            <a:miter lim="800000"/>
          </a:ln>
          <a:effectLst>
            <a:outerShdw dist="35921" dir="2700000" algn="ctr" rotWithShape="0">
              <a:schemeClr val="bg2"/>
            </a:outerShdw>
          </a:effectLst>
        </p:spPr>
        <p:txBody>
          <a:bodyPr>
            <a:spAutoFit/>
          </a:bodyPr>
          <a:lstStyle/>
          <a:p>
            <a:pPr marR="0" algn="ctr" defTabSz="914400" eaLnBrk="1" hangingPunct="1">
              <a:spcBef>
                <a:spcPct val="50000"/>
              </a:spcBef>
              <a:buClrTx/>
              <a:buSzTx/>
              <a:buFontTx/>
              <a:buNone/>
              <a:defRPr/>
            </a:pPr>
            <a:r>
              <a:rPr kumimoji="0" lang="zh-CN" altLang="en-US" sz="6000" kern="1200" cap="none" spc="0" normalizeH="0" baseline="0" noProof="0">
                <a:solidFill>
                  <a:srgbClr val="FF0707"/>
                </a:solidFill>
                <a:effectLst>
                  <a:outerShdw blurRad="38100" dist="38100" dir="2700000" algn="tl">
                    <a:srgbClr val="C0C0C0"/>
                  </a:outerShdw>
                </a:effectLst>
                <a:latin typeface="Comic Sans MS" panose="030F0702030302020204" pitchFamily="66" charset="0"/>
                <a:ea typeface="华文新魏" panose="02010800040101010101" pitchFamily="2" charset="-122"/>
                <a:cs typeface="+mn-cs"/>
              </a:rPr>
              <a:t>切不可忽视第三方安全</a:t>
            </a:r>
            <a:endParaRPr kumimoji="0" lang="zh-CN" altLang="en-US" sz="6000" kern="1200" cap="none" spc="0" normalizeH="0" baseline="0" noProof="0">
              <a:solidFill>
                <a:srgbClr val="FF0707"/>
              </a:solidFill>
              <a:effectLst>
                <a:outerShdw blurRad="38100" dist="38100" dir="2700000" algn="tl">
                  <a:srgbClr val="C0C0C0"/>
                </a:outerShdw>
              </a:effectLst>
              <a:latin typeface="Comic Sans MS" panose="030F0702030302020204" pitchFamily="66" charset="0"/>
              <a:ea typeface="华文新魏" panose="02010800040101010101" pitchFamily="2" charset="-122"/>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灯片编号占位符 1"/>
          <p:cNvSpPr txBox="1">
            <a:spLocks noGrp="1"/>
          </p:cNvSpPr>
          <p:nvPr/>
        </p:nvSpPr>
        <p:spPr>
          <a:xfrm>
            <a:off x="6553200" y="6245225"/>
            <a:ext cx="2133600" cy="476250"/>
          </a:xfrm>
          <a:prstGeom prst="rect">
            <a:avLst/>
          </a:prstGeom>
          <a:noFill/>
          <a:ln w="9525">
            <a:noFill/>
          </a:ln>
        </p:spPr>
        <p:txBody>
          <a:bodyPr/>
          <a:p>
            <a:pPr algn="r" eaLnBrk="1" hangingPunct="1"/>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pic>
        <p:nvPicPr>
          <p:cNvPr id="48131" name="Picture 2"/>
          <p:cNvPicPr>
            <a:picLocks noChangeAspect="1"/>
          </p:cNvPicPr>
          <p:nvPr/>
        </p:nvPicPr>
        <p:blipFill>
          <a:blip r:embed="rId1"/>
          <a:stretch>
            <a:fillRect/>
          </a:stretch>
        </p:blipFill>
        <p:spPr>
          <a:xfrm>
            <a:off x="357188" y="184150"/>
            <a:ext cx="6302375" cy="3759200"/>
          </a:xfrm>
          <a:prstGeom prst="rect">
            <a:avLst/>
          </a:prstGeom>
          <a:noFill/>
          <a:ln w="9525">
            <a:noFill/>
          </a:ln>
        </p:spPr>
      </p:pic>
      <p:sp>
        <p:nvSpPr>
          <p:cNvPr id="4" name="TextBox 3"/>
          <p:cNvSpPr txBox="1"/>
          <p:nvPr/>
        </p:nvSpPr>
        <p:spPr>
          <a:xfrm>
            <a:off x="2857500" y="3929063"/>
            <a:ext cx="5786438" cy="2308225"/>
          </a:xfrm>
          <a:prstGeom prst="rect">
            <a:avLst/>
          </a:prstGeom>
          <a:noFill/>
        </p:spPr>
        <p:txBody>
          <a:bodyPr>
            <a:spAutoFit/>
          </a:bodyPr>
          <a:lstStyle/>
          <a:p>
            <a:pPr marR="0" defTabSz="914400" eaLnBrk="1" hangingPunct="1">
              <a:buClrTx/>
              <a:buSzTx/>
              <a:buFontTx/>
              <a:buNone/>
              <a:defRPr/>
            </a:pPr>
            <a:r>
              <a:rPr kumimoji="0" lang="en-US" altLang="zh-CN" sz="1600"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        2003</a:t>
            </a:r>
            <a:r>
              <a:rPr kumimoji="0" lang="zh-CN" altLang="en-US" sz="1600"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年，上海某家为银行提供</a:t>
            </a:r>
            <a:r>
              <a:rPr kumimoji="0" lang="en-US" altLang="zh-CN" sz="1600"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ATM</a:t>
            </a:r>
            <a:r>
              <a:rPr kumimoji="0" lang="zh-CN" altLang="en-US" sz="1600"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服务的公司，软件工程师苏强。利用自助网点安装调试的机会，绕过加密程序</a:t>
            </a:r>
            <a:r>
              <a:rPr kumimoji="0" lang="en-US" altLang="zh-CN" sz="1600"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Bug</a:t>
            </a:r>
            <a:r>
              <a:rPr kumimoji="0" lang="zh-CN" altLang="en-US" sz="1600"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，编写并植入一个监视软件，记录用户卡号、磁条信息和密码，一个月内，记录下</a:t>
            </a:r>
            <a:r>
              <a:rPr kumimoji="0" lang="en-US" altLang="zh-CN" sz="1600"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7000</a:t>
            </a:r>
            <a:r>
              <a:rPr kumimoji="0" lang="zh-CN" altLang="en-US" sz="1600"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条。然后拷贝到自己电脑上，删掉植入的程序。</a:t>
            </a:r>
            <a:endParaRPr kumimoji="0" lang="en-US" altLang="zh-CN" sz="1600"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a:p>
            <a:pPr marR="0" defTabSz="914400" eaLnBrk="1" hangingPunct="1">
              <a:buClrTx/>
              <a:buSzTx/>
              <a:buFontTx/>
              <a:buNone/>
              <a:defRPr/>
            </a:pPr>
            <a:endParaRPr kumimoji="0" lang="en-US" altLang="zh-CN" sz="1600"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a:p>
            <a:pPr marR="0" defTabSz="914400" eaLnBrk="1" hangingPunct="1">
              <a:buClrTx/>
              <a:buSzTx/>
              <a:buFontTx/>
              <a:buNone/>
              <a:defRPr/>
            </a:pPr>
            <a:r>
              <a:rPr kumimoji="0" lang="en-US" altLang="zh-CN" sz="1600"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       </a:t>
            </a:r>
            <a:r>
              <a:rPr kumimoji="0" lang="zh-CN" altLang="en-US" sz="1600"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后来苏强去读研究生，买了白卡和读卡器，伪造银行卡，两年内共提取</a:t>
            </a:r>
            <a:r>
              <a:rPr kumimoji="0" lang="en-US" altLang="zh-CN" sz="1600"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6</a:t>
            </a:r>
            <a:r>
              <a:rPr kumimoji="0" lang="zh-CN" altLang="en-US" sz="1600"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万元。只是因为偶然原因被发现，公安机关通过检查网上查询客户信息的</a:t>
            </a:r>
            <a:r>
              <a:rPr kumimoji="0" lang="en-US" altLang="zh-CN" sz="1600"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IP</a:t>
            </a:r>
            <a:r>
              <a:rPr kumimoji="0" lang="zh-CN" altLang="en-US" sz="1600"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地址追查到苏强，破坏案件。</a:t>
            </a:r>
            <a:endParaRPr kumimoji="0" lang="en-US" altLang="zh-CN" sz="1600"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灯片编号占位符 1"/>
          <p:cNvSpPr txBox="1">
            <a:spLocks noGrp="1"/>
          </p:cNvSpPr>
          <p:nvPr/>
        </p:nvSpPr>
        <p:spPr>
          <a:xfrm>
            <a:off x="6553200" y="6245225"/>
            <a:ext cx="2133600" cy="476250"/>
          </a:xfrm>
          <a:prstGeom prst="rect">
            <a:avLst/>
          </a:prstGeom>
          <a:noFill/>
          <a:ln w="9525">
            <a:noFill/>
          </a:ln>
        </p:spPr>
        <p:txBody>
          <a:bodyPr/>
          <a:p>
            <a:pPr algn="r" eaLnBrk="1" hangingPunct="1"/>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
        <p:nvSpPr>
          <p:cNvPr id="3" name="Text Box 17"/>
          <p:cNvSpPr txBox="1">
            <a:spLocks noChangeArrowheads="1"/>
          </p:cNvSpPr>
          <p:nvPr/>
        </p:nvSpPr>
        <p:spPr bwMode="auto">
          <a:xfrm>
            <a:off x="684213" y="549275"/>
            <a:ext cx="8064500" cy="701675"/>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0" lang="zh-CN" altLang="en-US" sz="4000" kern="1200" cap="none" spc="0" normalizeH="0" baseline="0" noProof="0">
                <a:solidFill>
                  <a:srgbClr val="570092"/>
                </a:solidFill>
                <a:effectLst>
                  <a:outerShdw blurRad="38100" dist="38100" dir="2700000" algn="tl">
                    <a:srgbClr val="C0C0C0"/>
                  </a:outerShdw>
                </a:effectLst>
                <a:latin typeface="Arial" panose="020B0604020202020204" pitchFamily="34" charset="0"/>
                <a:ea typeface="黑体" panose="02010609060101010101" pitchFamily="49" charset="-122"/>
                <a:cs typeface="+mn-cs"/>
              </a:rPr>
              <a:t>北京移动电话充值卡事件</a:t>
            </a:r>
            <a:endParaRPr kumimoji="0" lang="zh-CN" altLang="en-US" sz="4000" kern="1200" cap="none" spc="0" normalizeH="0" baseline="0" noProof="0">
              <a:solidFill>
                <a:srgbClr val="570092"/>
              </a:solidFill>
              <a:effectLst>
                <a:outerShdw blurRad="38100" dist="38100" dir="2700000" algn="tl">
                  <a:srgbClr val="C0C0C0"/>
                </a:outerShdw>
              </a:effectLst>
              <a:latin typeface="Arial" panose="020B0604020202020204" pitchFamily="34" charset="0"/>
              <a:ea typeface="黑体" panose="02010609060101010101" pitchFamily="49" charset="-122"/>
              <a:cs typeface="+mn-cs"/>
            </a:endParaRPr>
          </a:p>
        </p:txBody>
      </p:sp>
      <p:sp>
        <p:nvSpPr>
          <p:cNvPr id="4" name="Rectangle 5"/>
          <p:cNvSpPr txBox="1">
            <a:spLocks noChangeArrowheads="1"/>
          </p:cNvSpPr>
          <p:nvPr/>
        </p:nvSpPr>
        <p:spPr>
          <a:xfrm>
            <a:off x="323850" y="1484313"/>
            <a:ext cx="8396288" cy="3571875"/>
          </a:xfrm>
          <a:prstGeom prst="rect">
            <a:avLst/>
          </a:prstGeom>
        </p:spPr>
        <p:txBody>
          <a:bodyPr/>
          <a:lstStyle/>
          <a:p>
            <a:pPr marL="342900" marR="0" indent="-342900" defTabSz="914400" eaLnBrk="1" fontAlgn="auto" hangingPunct="1">
              <a:spcBef>
                <a:spcPct val="20000"/>
              </a:spcBef>
              <a:spcAft>
                <a:spcPts val="0"/>
              </a:spcAft>
              <a:buClrTx/>
              <a:buSzTx/>
              <a:buFont typeface="Arial" panose="020B0604020202020204" pitchFamily="34" charset="0"/>
              <a:buChar char="•"/>
              <a:defRPr/>
            </a:pPr>
            <a:r>
              <a:rPr kumimoji="0" lang="en-US" altLang="zh-CN" kern="1200" cap="none" spc="50" normalizeH="0" baseline="0" noProof="0" dirty="0">
                <a:solidFill>
                  <a:sysClr val="windowText" lastClr="000000"/>
                </a:solidFill>
                <a:latin typeface="宋体" panose="02010600030101010101" pitchFamily="2" charset="-122"/>
                <a:ea typeface="宋体" panose="02010600030101010101" pitchFamily="2" charset="-122"/>
                <a:cs typeface="+mn-cs"/>
              </a:rPr>
              <a:t>31</a:t>
            </a:r>
            <a:r>
              <a:rPr kumimoji="0" lang="zh-CN" altLang="en-US" kern="1200" cap="none" spc="50" normalizeH="0" baseline="0" noProof="0" dirty="0">
                <a:solidFill>
                  <a:sysClr val="windowText" lastClr="000000"/>
                </a:solidFill>
                <a:latin typeface="宋体" panose="02010600030101010101" pitchFamily="2" charset="-122"/>
                <a:ea typeface="宋体" panose="02010600030101010101" pitchFamily="2" charset="-122"/>
                <a:cs typeface="+mn-cs"/>
              </a:rPr>
              <a:t>岁的软件工程师</a:t>
            </a:r>
            <a:r>
              <a:rPr kumimoji="0" lang="zh-CN" altLang="en-US" kern="1200" cap="none" spc="0" normalizeH="0" baseline="0" noProof="0" dirty="0">
                <a:latin typeface="Arial" panose="020B0604020202020204" pitchFamily="34" charset="0"/>
                <a:ea typeface="宋体" panose="02010600030101010101" pitchFamily="2" charset="-122"/>
                <a:cs typeface="+mn-cs"/>
              </a:rPr>
              <a:t>程稚瀚，在华为工作期间，曾为西藏移动做过技术工作，案发时，在</a:t>
            </a:r>
            <a:r>
              <a:rPr kumimoji="0" lang="en-US" altLang="zh-CN" kern="1200" cap="none" spc="0" normalizeH="0" baseline="0" noProof="0" dirty="0">
                <a:latin typeface="Arial" panose="020B0604020202020204" pitchFamily="34" charset="0"/>
                <a:ea typeface="宋体" panose="02010600030101010101" pitchFamily="2" charset="-122"/>
                <a:cs typeface="+mn-cs"/>
              </a:rPr>
              <a:t>UT</a:t>
            </a:r>
            <a:r>
              <a:rPr kumimoji="0" lang="zh-CN" altLang="en-US" kern="1200" cap="none" spc="0" normalizeH="0" baseline="0" noProof="0" dirty="0">
                <a:latin typeface="Arial" panose="020B0604020202020204" pitchFamily="34" charset="0"/>
                <a:ea typeface="宋体" panose="02010600030101010101" pitchFamily="2" charset="-122"/>
                <a:cs typeface="+mn-cs"/>
              </a:rPr>
              <a:t>斯达康深圳分公司工作。</a:t>
            </a: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L="342900" marR="0" indent="-342900" defTabSz="914400" eaLnBrk="1" fontAlgn="auto" hangingPunct="1">
              <a:spcBef>
                <a:spcPct val="20000"/>
              </a:spcBef>
              <a:spcAft>
                <a:spcPts val="0"/>
              </a:spcAft>
              <a:buClrTx/>
              <a:buSzTx/>
              <a:buFont typeface="Arial" panose="020B0604020202020204" pitchFamily="34" charset="0"/>
              <a:buChar char="•"/>
              <a:defRPr/>
            </a:pPr>
            <a:r>
              <a:rPr kumimoji="0" lang="en-US" altLang="zh-CN" kern="1200" cap="none" spc="50" normalizeH="0" baseline="0" noProof="0" dirty="0">
                <a:solidFill>
                  <a:sysClr val="windowText" lastClr="000000"/>
                </a:solidFill>
                <a:latin typeface="宋体" panose="02010600030101010101" pitchFamily="2" charset="-122"/>
                <a:ea typeface="宋体" panose="02010600030101010101" pitchFamily="2" charset="-122"/>
                <a:cs typeface="+mn-cs"/>
              </a:rPr>
              <a:t>2005</a:t>
            </a:r>
            <a:r>
              <a:rPr kumimoji="0" lang="zh-CN" altLang="en-US" kern="1200" cap="none" spc="50" normalizeH="0" baseline="0" noProof="0" dirty="0">
                <a:solidFill>
                  <a:sysClr val="windowText" lastClr="000000"/>
                </a:solidFill>
                <a:latin typeface="宋体" panose="02010600030101010101" pitchFamily="2" charset="-122"/>
                <a:ea typeface="宋体" panose="02010600030101010101" pitchFamily="2" charset="-122"/>
                <a:cs typeface="+mn-cs"/>
              </a:rPr>
              <a:t>年</a:t>
            </a:r>
            <a:r>
              <a:rPr kumimoji="0" lang="en-US" altLang="zh-CN" kern="1200" cap="none" spc="50" normalizeH="0" baseline="0" noProof="0" dirty="0">
                <a:solidFill>
                  <a:sysClr val="windowText" lastClr="000000"/>
                </a:solidFill>
                <a:latin typeface="宋体" panose="02010600030101010101" pitchFamily="2" charset="-122"/>
                <a:ea typeface="宋体" panose="02010600030101010101" pitchFamily="2" charset="-122"/>
                <a:cs typeface="+mn-cs"/>
              </a:rPr>
              <a:t>3</a:t>
            </a:r>
            <a:r>
              <a:rPr kumimoji="0" lang="zh-CN" altLang="en-US" kern="1200" cap="none" spc="50" normalizeH="0" baseline="0" noProof="0" dirty="0">
                <a:solidFill>
                  <a:sysClr val="windowText" lastClr="000000"/>
                </a:solidFill>
                <a:latin typeface="宋体" panose="02010600030101010101" pitchFamily="2" charset="-122"/>
                <a:ea typeface="宋体" panose="02010600030101010101" pitchFamily="2" charset="-122"/>
                <a:cs typeface="+mn-cs"/>
              </a:rPr>
              <a:t>月开始，其</a:t>
            </a:r>
            <a:r>
              <a:rPr kumimoji="0" lang="zh-CN" altLang="en-US" kern="1200" cap="none" spc="0" normalizeH="0" baseline="0" noProof="0" dirty="0">
                <a:latin typeface="Arial" panose="020B0604020202020204" pitchFamily="34" charset="0"/>
                <a:ea typeface="宋体" panose="02010600030101010101" pitchFamily="2" charset="-122"/>
                <a:cs typeface="+mn-cs"/>
              </a:rPr>
              <a:t>利用为西藏移动做技术时使用的密码（此密码自程稚瀚离开后一直没有更改），轻松进入了西藏移动的服务器。通过西藏移动的服务器，程稚瀚又跳转到了北京移动数据库，取得了数据从</a:t>
            </a:r>
            <a:r>
              <a:rPr kumimoji="0" lang="en-US" altLang="zh-CN" kern="1200" cap="none" spc="0" normalizeH="0" baseline="0" noProof="0" dirty="0">
                <a:latin typeface="Arial" panose="020B0604020202020204" pitchFamily="34" charset="0"/>
                <a:ea typeface="宋体" panose="02010600030101010101" pitchFamily="2" charset="-122"/>
                <a:cs typeface="+mn-cs"/>
              </a:rPr>
              <a:t>2005</a:t>
            </a:r>
            <a:r>
              <a:rPr kumimoji="0" lang="zh-CN" altLang="en-US" kern="1200" cap="none" spc="0" normalizeH="0" baseline="0" noProof="0" dirty="0">
                <a:latin typeface="Arial" panose="020B0604020202020204" pitchFamily="34" charset="0"/>
                <a:ea typeface="宋体" panose="02010600030101010101" pitchFamily="2" charset="-122"/>
                <a:cs typeface="+mn-cs"/>
              </a:rPr>
              <a:t>年</a:t>
            </a:r>
            <a:r>
              <a:rPr kumimoji="0" lang="en-US" altLang="zh-CN" kern="1200" cap="none" spc="0" normalizeH="0" baseline="0" noProof="0" dirty="0">
                <a:latin typeface="Arial" panose="020B0604020202020204" pitchFamily="34" charset="0"/>
                <a:ea typeface="宋体" panose="02010600030101010101" pitchFamily="2" charset="-122"/>
                <a:cs typeface="+mn-cs"/>
              </a:rPr>
              <a:t>3</a:t>
            </a:r>
            <a:r>
              <a:rPr kumimoji="0" lang="zh-CN" altLang="en-US" kern="1200" cap="none" spc="0" normalizeH="0" baseline="0" noProof="0" dirty="0">
                <a:latin typeface="Arial" panose="020B0604020202020204" pitchFamily="34" charset="0"/>
                <a:ea typeface="宋体" panose="02010600030101010101" pitchFamily="2" charset="-122"/>
                <a:cs typeface="+mn-cs"/>
              </a:rPr>
              <a:t>月至</a:t>
            </a:r>
            <a:r>
              <a:rPr kumimoji="0" lang="en-US" altLang="zh-CN" kern="1200" cap="none" spc="0" normalizeH="0" baseline="0" noProof="0" dirty="0">
                <a:latin typeface="Arial" panose="020B0604020202020204" pitchFamily="34" charset="0"/>
                <a:ea typeface="宋体" panose="02010600030101010101" pitchFamily="2" charset="-122"/>
                <a:cs typeface="+mn-cs"/>
              </a:rPr>
              <a:t>7</a:t>
            </a:r>
            <a:r>
              <a:rPr kumimoji="0" lang="zh-CN" altLang="en-US" kern="1200" cap="none" spc="0" normalizeH="0" baseline="0" noProof="0" dirty="0">
                <a:latin typeface="Arial" panose="020B0604020202020204" pitchFamily="34" charset="0"/>
                <a:ea typeface="宋体" panose="02010600030101010101" pitchFamily="2" charset="-122"/>
                <a:cs typeface="+mn-cs"/>
              </a:rPr>
              <a:t>月，程稚瀚先后</a:t>
            </a:r>
            <a:r>
              <a:rPr kumimoji="0" lang="en-US" altLang="zh-CN" kern="1200" cap="none" spc="0" normalizeH="0" baseline="0" noProof="0" dirty="0">
                <a:latin typeface="Arial" panose="020B0604020202020204" pitchFamily="34" charset="0"/>
                <a:ea typeface="宋体" panose="02010600030101010101" pitchFamily="2" charset="-122"/>
                <a:cs typeface="+mn-cs"/>
              </a:rPr>
              <a:t>4</a:t>
            </a:r>
            <a:r>
              <a:rPr kumimoji="0" lang="zh-CN" altLang="en-US" kern="1200" cap="none" spc="0" normalizeH="0" baseline="0" noProof="0" dirty="0">
                <a:latin typeface="Arial" panose="020B0604020202020204" pitchFamily="34" charset="0"/>
                <a:ea typeface="宋体" panose="02010600030101010101" pitchFamily="2" charset="-122"/>
                <a:cs typeface="+mn-cs"/>
              </a:rPr>
              <a:t>次侵入北京移动数据库，修改充值卡的时间和金额，将已充值的充值卡状态改为未充值，共修改复制出上万个充值卡密码。他还将盗出的充值卡密码通过淘宝网出售，共获利</a:t>
            </a:r>
            <a:r>
              <a:rPr kumimoji="0" lang="en-US" altLang="zh-CN" kern="1200" cap="none" spc="0" normalizeH="0" baseline="0" noProof="0" dirty="0">
                <a:latin typeface="Arial" panose="020B0604020202020204" pitchFamily="34" charset="0"/>
                <a:ea typeface="宋体" panose="02010600030101010101" pitchFamily="2" charset="-122"/>
                <a:cs typeface="+mn-cs"/>
              </a:rPr>
              <a:t>370</a:t>
            </a:r>
            <a:r>
              <a:rPr kumimoji="0" lang="zh-CN" altLang="en-US" kern="1200" cap="none" spc="0" normalizeH="0" baseline="0" noProof="0" dirty="0">
                <a:latin typeface="Arial" panose="020B0604020202020204" pitchFamily="34" charset="0"/>
                <a:ea typeface="宋体" panose="02010600030101010101" pitchFamily="2" charset="-122"/>
                <a:cs typeface="+mn-cs"/>
              </a:rPr>
              <a:t>余万元。 </a:t>
            </a: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L="342900" marR="0" indent="-342900" defTabSz="914400" eaLnBrk="1" fontAlgn="auto" hangingPunct="1">
              <a:spcBef>
                <a:spcPct val="20000"/>
              </a:spcBef>
              <a:spcAft>
                <a:spcPts val="0"/>
              </a:spcAft>
              <a:buClrTx/>
              <a:buSzTx/>
              <a:buFont typeface="Arial" panose="020B0604020202020204" pitchFamily="34" charset="0"/>
              <a:buChar char="•"/>
              <a:defRPr/>
            </a:pPr>
            <a:r>
              <a:rPr kumimoji="0" lang="zh-CN" altLang="en-US" kern="1200" cap="none" spc="0" normalizeH="0" baseline="0" noProof="0" dirty="0">
                <a:latin typeface="Arial" panose="020B0604020202020204" pitchFamily="34" charset="0"/>
                <a:ea typeface="宋体" panose="02010600030101010101" pitchFamily="2" charset="-122"/>
                <a:cs typeface="+mn-cs"/>
              </a:rPr>
              <a:t>直到</a:t>
            </a:r>
            <a:r>
              <a:rPr kumimoji="0" lang="en-US" altLang="zh-CN" kern="1200" cap="none" spc="0" normalizeH="0" baseline="0" noProof="0" dirty="0">
                <a:latin typeface="Arial" panose="020B0604020202020204" pitchFamily="34" charset="0"/>
                <a:ea typeface="宋体" panose="02010600030101010101" pitchFamily="2" charset="-122"/>
                <a:cs typeface="+mn-cs"/>
              </a:rPr>
              <a:t>2005</a:t>
            </a:r>
            <a:r>
              <a:rPr kumimoji="0" lang="zh-CN" altLang="en-US" kern="1200" cap="none" spc="0" normalizeH="0" baseline="0" noProof="0" dirty="0">
                <a:latin typeface="Arial" panose="020B0604020202020204" pitchFamily="34" charset="0"/>
                <a:ea typeface="宋体" panose="02010600030101010101" pitchFamily="2" charset="-122"/>
                <a:cs typeface="+mn-cs"/>
              </a:rPr>
              <a:t>年</a:t>
            </a:r>
            <a:r>
              <a:rPr kumimoji="0" lang="en-US" altLang="zh-CN" kern="1200" cap="none" spc="0" normalizeH="0" baseline="0" noProof="0" dirty="0">
                <a:latin typeface="Arial" panose="020B0604020202020204" pitchFamily="34" charset="0"/>
                <a:ea typeface="宋体" panose="02010600030101010101" pitchFamily="2" charset="-122"/>
                <a:cs typeface="+mn-cs"/>
              </a:rPr>
              <a:t>7</a:t>
            </a:r>
            <a:r>
              <a:rPr kumimoji="0" lang="zh-CN" altLang="en-US" kern="1200" cap="none" spc="0" normalizeH="0" baseline="0" noProof="0" dirty="0">
                <a:latin typeface="Arial" panose="020B0604020202020204" pitchFamily="34" charset="0"/>
                <a:ea typeface="宋体" panose="02010600030101010101" pitchFamily="2" charset="-122"/>
                <a:cs typeface="+mn-cs"/>
              </a:rPr>
              <a:t>月，由于一次“疏忽”，程稚瀚将一批充值卡售出时，忘了修改使用期限，使用期限仍为</a:t>
            </a:r>
            <a:r>
              <a:rPr kumimoji="0" lang="en-US" altLang="zh-CN" kern="1200" cap="none" spc="0" normalizeH="0" baseline="0" noProof="0" dirty="0">
                <a:latin typeface="Arial" panose="020B0604020202020204" pitchFamily="34" charset="0"/>
                <a:ea typeface="宋体" panose="02010600030101010101" pitchFamily="2" charset="-122"/>
                <a:cs typeface="+mn-cs"/>
              </a:rPr>
              <a:t>90</a:t>
            </a:r>
            <a:r>
              <a:rPr kumimoji="0" lang="zh-CN" altLang="en-US" kern="1200" cap="none" spc="0" normalizeH="0" baseline="0" noProof="0" dirty="0">
                <a:latin typeface="Arial" panose="020B0604020202020204" pitchFamily="34" charset="0"/>
                <a:ea typeface="宋体" panose="02010600030101010101" pitchFamily="2" charset="-122"/>
                <a:cs typeface="+mn-cs"/>
              </a:rPr>
              <a:t>天。购买到这批充值卡的用户因无法使用便投诉到北京移动，北京移动才发现有</a:t>
            </a:r>
            <a:r>
              <a:rPr kumimoji="0" lang="en-US" altLang="zh-CN" kern="1200" cap="none" spc="0" normalizeH="0" baseline="0" noProof="0" dirty="0">
                <a:latin typeface="Arial" panose="020B0604020202020204" pitchFamily="34" charset="0"/>
                <a:ea typeface="宋体" panose="02010600030101010101" pitchFamily="2" charset="-122"/>
                <a:cs typeface="+mn-cs"/>
              </a:rPr>
              <a:t>6600</a:t>
            </a:r>
            <a:r>
              <a:rPr kumimoji="0" lang="zh-CN" altLang="en-US" kern="1200" cap="none" spc="0" normalizeH="0" baseline="0" noProof="0" dirty="0">
                <a:latin typeface="Arial" panose="020B0604020202020204" pitchFamily="34" charset="0"/>
                <a:ea typeface="宋体" panose="02010600030101010101" pitchFamily="2" charset="-122"/>
                <a:cs typeface="+mn-cs"/>
              </a:rPr>
              <a:t>张充值卡被非法复制，立即报警。 </a:t>
            </a: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L="342900" marR="0" indent="-342900" defTabSz="914400" eaLnBrk="1" fontAlgn="auto" hangingPunct="1">
              <a:spcBef>
                <a:spcPct val="20000"/>
              </a:spcBef>
              <a:spcAft>
                <a:spcPts val="0"/>
              </a:spcAft>
              <a:buClrTx/>
              <a:buSzTx/>
              <a:buFont typeface="Arial" panose="020B0604020202020204" pitchFamily="34" charset="0"/>
              <a:buChar char="•"/>
              <a:defRPr/>
            </a:pPr>
            <a:r>
              <a:rPr kumimoji="0" lang="en-US" altLang="zh-CN" kern="1200" cap="none" spc="0" normalizeH="0" baseline="0" noProof="0" dirty="0">
                <a:latin typeface="Arial" panose="020B0604020202020204" pitchFamily="34" charset="0"/>
                <a:ea typeface="宋体" panose="02010600030101010101" pitchFamily="2" charset="-122"/>
                <a:cs typeface="+mn-cs"/>
              </a:rPr>
              <a:t>2005</a:t>
            </a:r>
            <a:r>
              <a:rPr kumimoji="0" lang="zh-CN" altLang="en-US" kern="1200" cap="none" spc="0" normalizeH="0" baseline="0" noProof="0" dirty="0">
                <a:latin typeface="Arial" panose="020B0604020202020204" pitchFamily="34" charset="0"/>
                <a:ea typeface="宋体" panose="02010600030101010101" pitchFamily="2" charset="-122"/>
                <a:cs typeface="+mn-cs"/>
              </a:rPr>
              <a:t>年</a:t>
            </a:r>
            <a:r>
              <a:rPr kumimoji="0" lang="en-US" altLang="zh-CN" kern="1200" cap="none" spc="0" normalizeH="0" baseline="0" noProof="0" dirty="0">
                <a:latin typeface="Arial" panose="020B0604020202020204" pitchFamily="34" charset="0"/>
                <a:ea typeface="宋体" panose="02010600030101010101" pitchFamily="2" charset="-122"/>
                <a:cs typeface="+mn-cs"/>
              </a:rPr>
              <a:t>8</a:t>
            </a:r>
            <a:r>
              <a:rPr kumimoji="0" lang="zh-CN" altLang="en-US" kern="1200" cap="none" spc="0" normalizeH="0" baseline="0" noProof="0" dirty="0">
                <a:latin typeface="Arial" panose="020B0604020202020204" pitchFamily="34" charset="0"/>
                <a:ea typeface="宋体" panose="02010600030101010101" pitchFamily="2" charset="-122"/>
                <a:cs typeface="+mn-cs"/>
              </a:rPr>
              <a:t>月</a:t>
            </a:r>
            <a:r>
              <a:rPr kumimoji="0" lang="en-US" altLang="zh-CN" kern="1200" cap="none" spc="0" normalizeH="0" baseline="0" noProof="0" dirty="0">
                <a:latin typeface="Arial" panose="020B0604020202020204" pitchFamily="34" charset="0"/>
                <a:ea typeface="宋体" panose="02010600030101010101" pitchFamily="2" charset="-122"/>
                <a:cs typeface="+mn-cs"/>
              </a:rPr>
              <a:t>24</a:t>
            </a:r>
            <a:r>
              <a:rPr kumimoji="0" lang="zh-CN" altLang="en-US" kern="1200" cap="none" spc="0" normalizeH="0" baseline="0" noProof="0" dirty="0">
                <a:latin typeface="Arial" panose="020B0604020202020204" pitchFamily="34" charset="0"/>
                <a:ea typeface="宋体" panose="02010600030101010101" pitchFamily="2" charset="-122"/>
                <a:cs typeface="+mn-cs"/>
              </a:rPr>
              <a:t>日，程稚瀚在深圳被抓获，所获赃款全部起获。 </a:t>
            </a:r>
            <a:br>
              <a:rPr kumimoji="0" lang="zh-CN" altLang="en-US" kern="1200" cap="none" spc="0" normalizeH="0" baseline="0" noProof="0" dirty="0">
                <a:latin typeface="Arial" panose="020B0604020202020204" pitchFamily="34" charset="0"/>
                <a:ea typeface="宋体" panose="02010600030101010101" pitchFamily="2" charset="-122"/>
                <a:cs typeface="+mn-cs"/>
              </a:rPr>
            </a:br>
            <a:br>
              <a:rPr kumimoji="0" lang="zh-CN" altLang="en-US" kern="1200" cap="none" spc="0" normalizeH="0" baseline="0" noProof="0" dirty="0">
                <a:latin typeface="Arial" panose="020B0604020202020204" pitchFamily="34" charset="0"/>
                <a:ea typeface="宋体" panose="02010600030101010101" pitchFamily="2" charset="-122"/>
                <a:cs typeface="+mn-cs"/>
              </a:rPr>
            </a:br>
            <a:endParaRPr kumimoji="0" lang="zh-CN" altLang="en-US" kern="1200" cap="none" spc="50" normalizeH="0" baseline="0" noProof="0" dirty="0">
              <a:solidFill>
                <a:sysClr val="windowText" lastClr="000000"/>
              </a:solidFill>
              <a:latin typeface="宋体" panose="02010600030101010101" pitchFamily="2" charset="-122"/>
              <a:ea typeface="宋体" panose="02010600030101010101" pitchFamily="2" charset="-122"/>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p:nvPr/>
        </p:nvSpPr>
        <p:spPr>
          <a:xfrm>
            <a:off x="611188" y="549275"/>
            <a:ext cx="6870700" cy="628650"/>
          </a:xfrm>
          <a:prstGeom prst="rect">
            <a:avLst/>
          </a:prstGeom>
          <a:noFill/>
          <a:ln w="9525">
            <a:noFill/>
          </a:ln>
          <a:effectLst>
            <a:outerShdw dist="35921" dir="2699999" algn="ctr" rotWithShape="0">
              <a:srgbClr val="808080">
                <a:alpha val="50000"/>
              </a:srgbClr>
            </a:outerShdw>
          </a:effectLst>
        </p:spPr>
        <p:txBody>
          <a:bodyPr anchor="b" anchorCtr="0"/>
          <a:p>
            <a:pPr eaLnBrk="1" hangingPunct="1">
              <a:buNone/>
            </a:pPr>
            <a:r>
              <a:rPr lang="zh-CN" altLang="en-US" sz="3600" dirty="0">
                <a:solidFill>
                  <a:schemeClr val="tx2"/>
                </a:solidFill>
                <a:latin typeface="Arial" panose="020B0604020202020204" pitchFamily="34" charset="0"/>
                <a:ea typeface="方正舒体" panose="02010601030101010101" pitchFamily="2" charset="-122"/>
              </a:rPr>
              <a:t>关于第三方安全管理的建议</a:t>
            </a:r>
            <a:endParaRPr lang="zh-CN" altLang="en-US" sz="3600" dirty="0">
              <a:solidFill>
                <a:schemeClr val="tx2"/>
              </a:solidFill>
              <a:latin typeface="Arial" panose="020B0604020202020204" pitchFamily="34" charset="0"/>
              <a:ea typeface="方正舒体" panose="02010601030101010101" pitchFamily="2" charset="-122"/>
            </a:endParaRPr>
          </a:p>
        </p:txBody>
      </p:sp>
      <p:sp>
        <p:nvSpPr>
          <p:cNvPr id="50179" name="Text Box 3"/>
          <p:cNvSpPr txBox="1"/>
          <p:nvPr/>
        </p:nvSpPr>
        <p:spPr>
          <a:xfrm>
            <a:off x="684213" y="1341438"/>
            <a:ext cx="7775575" cy="3816350"/>
          </a:xfrm>
          <a:prstGeom prst="rect">
            <a:avLst/>
          </a:prstGeom>
          <a:noFill/>
          <a:ln w="9525">
            <a:noFill/>
          </a:ln>
        </p:spPr>
        <p:txBody>
          <a:bodyPr>
            <a:spAutoFit/>
          </a:bodyPr>
          <a:p>
            <a:pPr eaLnBrk="1" hangingPunct="1">
              <a:lnSpc>
                <a:spcPct val="90000"/>
              </a:lnSpc>
              <a:spcBef>
                <a:spcPct val="30000"/>
              </a:spcBef>
              <a:buBlip>
                <a:blip r:embed="rId1"/>
              </a:buBlip>
            </a:pP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识别所有相关第三方：服务提供商，设备提供商，咨询顾问，审计机构，物业，保洁等</a:t>
            </a:r>
            <a:endParaRPr lang="zh-CN" altLang="en-US" sz="2400" dirty="0">
              <a:latin typeface="楷体_GB2312" pitchFamily="49" charset="-122"/>
              <a:ea typeface="楷体_GB2312" pitchFamily="49" charset="-122"/>
            </a:endParaRPr>
          </a:p>
          <a:p>
            <a:pPr eaLnBrk="1" hangingPunct="1">
              <a:lnSpc>
                <a:spcPct val="90000"/>
              </a:lnSpc>
              <a:spcBef>
                <a:spcPct val="30000"/>
              </a:spcBef>
              <a:buBlip>
                <a:blip r:embed="rId1"/>
              </a:buBlip>
            </a:pPr>
            <a:r>
              <a:rPr lang="zh-CN" altLang="en-US" sz="2400" dirty="0">
                <a:latin typeface="楷体_GB2312" pitchFamily="49" charset="-122"/>
                <a:ea typeface="楷体_GB2312" pitchFamily="49" charset="-122"/>
              </a:rPr>
              <a:t> 识别所有与第三方相关的安全风险，无论是牵涉到物理访问还是逻辑访问</a:t>
            </a:r>
            <a:endParaRPr lang="zh-CN" altLang="en-US" sz="2400" dirty="0">
              <a:latin typeface="楷体_GB2312" pitchFamily="49" charset="-122"/>
              <a:ea typeface="楷体_GB2312" pitchFamily="49" charset="-122"/>
            </a:endParaRPr>
          </a:p>
          <a:p>
            <a:pPr eaLnBrk="1" hangingPunct="1">
              <a:lnSpc>
                <a:spcPct val="90000"/>
              </a:lnSpc>
              <a:spcBef>
                <a:spcPct val="30000"/>
              </a:spcBef>
              <a:buBlip>
                <a:blip r:embed="rId1"/>
              </a:buBlip>
            </a:pPr>
            <a:r>
              <a:rPr lang="zh-CN" altLang="en-US" sz="2400" dirty="0">
                <a:latin typeface="楷体_GB2312" pitchFamily="49" charset="-122"/>
                <a:ea typeface="楷体_GB2312" pitchFamily="49" charset="-122"/>
              </a:rPr>
              <a:t> 在没有采取必要控制措施，包括签署相关协议之前，不应该授权给外部伙伴访问。应该让外部伙伴意识到其责任和必须遵守的规定</a:t>
            </a:r>
            <a:endParaRPr lang="zh-CN" altLang="en-US" sz="2400" dirty="0">
              <a:latin typeface="楷体_GB2312" pitchFamily="49" charset="-122"/>
              <a:ea typeface="楷体_GB2312" pitchFamily="49" charset="-122"/>
            </a:endParaRPr>
          </a:p>
          <a:p>
            <a:pPr eaLnBrk="1" hangingPunct="1">
              <a:lnSpc>
                <a:spcPct val="90000"/>
              </a:lnSpc>
              <a:spcBef>
                <a:spcPct val="30000"/>
              </a:spcBef>
              <a:buBlip>
                <a:blip r:embed="rId1"/>
              </a:buBlip>
            </a:pPr>
            <a:r>
              <a:rPr lang="zh-CN" altLang="en-US" sz="2400" dirty="0">
                <a:latin typeface="楷体_GB2312" pitchFamily="49" charset="-122"/>
                <a:ea typeface="楷体_GB2312" pitchFamily="49" charset="-122"/>
              </a:rPr>
              <a:t> 在与第三方签订协议时特别提出信息安全方面的要求，特别是访问控制要求</a:t>
            </a:r>
            <a:endParaRPr lang="zh-CN" altLang="en-US" sz="2400" dirty="0">
              <a:latin typeface="楷体_GB2312" pitchFamily="49" charset="-122"/>
              <a:ea typeface="楷体_GB2312" pitchFamily="49" charset="-122"/>
            </a:endParaRPr>
          </a:p>
          <a:p>
            <a:pPr eaLnBrk="1" hangingPunct="1">
              <a:lnSpc>
                <a:spcPct val="90000"/>
              </a:lnSpc>
              <a:spcBef>
                <a:spcPct val="30000"/>
              </a:spcBef>
              <a:buBlip>
                <a:blip r:embed="rId1"/>
              </a:buBlip>
            </a:pPr>
            <a:r>
              <a:rPr lang="zh-CN" altLang="en-US" sz="2400" dirty="0">
                <a:latin typeface="楷体_GB2312" pitchFamily="49" charset="-122"/>
                <a:ea typeface="楷体_GB2312" pitchFamily="49" charset="-122"/>
              </a:rPr>
              <a:t> 对第三方实施有效的监督，定期</a:t>
            </a:r>
            <a:r>
              <a:rPr lang="en-US" altLang="zh-CN" sz="2400" dirty="0">
                <a:latin typeface="楷体_GB2312" pitchFamily="49" charset="-122"/>
                <a:ea typeface="楷体_GB2312" pitchFamily="49" charset="-122"/>
              </a:rPr>
              <a:t>Review</a:t>
            </a:r>
            <a:r>
              <a:rPr lang="zh-CN" altLang="en-US" sz="2400" dirty="0">
                <a:latin typeface="楷体_GB2312" pitchFamily="49" charset="-122"/>
                <a:ea typeface="楷体_GB2312" pitchFamily="49" charset="-122"/>
              </a:rPr>
              <a:t>服务交付</a:t>
            </a:r>
            <a:endParaRPr lang="zh-CN" altLang="en-US" sz="2400" dirty="0">
              <a:latin typeface="楷体_GB2312" pitchFamily="49" charset="-122"/>
              <a:ea typeface="楷体_GB2312"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2980" name="Text Box 4"/>
          <p:cNvSpPr txBox="1">
            <a:spLocks noChangeArrowheads="1"/>
          </p:cNvSpPr>
          <p:nvPr/>
        </p:nvSpPr>
        <p:spPr bwMode="auto">
          <a:xfrm>
            <a:off x="1524000" y="2286000"/>
            <a:ext cx="6172200" cy="1920875"/>
          </a:xfrm>
          <a:prstGeom prst="rect">
            <a:avLst/>
          </a:prstGeom>
          <a:noFill/>
          <a:ln w="9525">
            <a:noFill/>
            <a:miter lim="800000"/>
          </a:ln>
          <a:effectLst>
            <a:outerShdw dist="35921" dir="2700000" algn="ctr" rotWithShape="0">
              <a:schemeClr val="bg2"/>
            </a:outerShdw>
          </a:effectLst>
        </p:spPr>
        <p:txBody>
          <a:bodyPr>
            <a:spAutoFit/>
          </a:bodyPr>
          <a:lstStyle/>
          <a:p>
            <a:pPr marR="0" algn="ctr" defTabSz="914400" eaLnBrk="1" hangingPunct="1">
              <a:spcBef>
                <a:spcPct val="50000"/>
              </a:spcBef>
              <a:buClrTx/>
              <a:buSzTx/>
              <a:buFontTx/>
              <a:buNone/>
              <a:defRPr/>
            </a:pPr>
            <a:r>
              <a:rPr kumimoji="0" lang="zh-CN" altLang="en-US" sz="6000" kern="1200" cap="none" spc="0" normalizeH="0" baseline="0" noProof="0">
                <a:solidFill>
                  <a:srgbClr val="FF0707"/>
                </a:solidFill>
                <a:effectLst>
                  <a:outerShdw blurRad="38100" dist="38100" dir="2700000" algn="tl">
                    <a:srgbClr val="C0C0C0"/>
                  </a:outerShdw>
                </a:effectLst>
                <a:latin typeface="Comic Sans MS" panose="030F0702030302020204" pitchFamily="66" charset="0"/>
                <a:ea typeface="华文新魏" panose="02010800040101010101" pitchFamily="2" charset="-122"/>
                <a:cs typeface="+mn-cs"/>
              </a:rPr>
              <a:t>物理环境中需要信息安全</a:t>
            </a:r>
            <a:endParaRPr kumimoji="0" lang="zh-CN" altLang="en-US" sz="6000" kern="1200" cap="none" spc="0" normalizeH="0" baseline="0" noProof="0">
              <a:solidFill>
                <a:srgbClr val="FF0707"/>
              </a:solidFill>
              <a:effectLst>
                <a:outerShdw blurRad="38100" dist="38100" dir="2700000" algn="tl">
                  <a:srgbClr val="C0C0C0"/>
                </a:outerShdw>
              </a:effectLst>
              <a:latin typeface="Comic Sans MS" panose="030F0702030302020204" pitchFamily="66" charset="0"/>
              <a:ea typeface="华文新魏" panose="02010800040101010101" pitchFamily="2" charset="-122"/>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2226" name="Picture 2" descr="疑犯在ATM装写卡器复制他人银行卡取钱(图)"/>
          <p:cNvPicPr>
            <a:picLocks noChangeAspect="1"/>
          </p:cNvPicPr>
          <p:nvPr/>
        </p:nvPicPr>
        <p:blipFill>
          <a:blip r:embed="rId1"/>
          <a:stretch>
            <a:fillRect/>
          </a:stretch>
        </p:blipFill>
        <p:spPr>
          <a:xfrm>
            <a:off x="144463" y="1773238"/>
            <a:ext cx="3241675" cy="2116137"/>
          </a:xfrm>
          <a:prstGeom prst="rect">
            <a:avLst/>
          </a:prstGeom>
          <a:noFill/>
          <a:ln w="9525">
            <a:noFill/>
          </a:ln>
        </p:spPr>
      </p:pic>
      <p:pic>
        <p:nvPicPr>
          <p:cNvPr id="52227" name="Picture 3" descr="疑犯在ATM装写卡器复制他人银行卡取钱(图)"/>
          <p:cNvPicPr>
            <a:picLocks noChangeAspect="1"/>
          </p:cNvPicPr>
          <p:nvPr/>
        </p:nvPicPr>
        <p:blipFill>
          <a:blip r:embed="rId2"/>
          <a:stretch>
            <a:fillRect/>
          </a:stretch>
        </p:blipFill>
        <p:spPr>
          <a:xfrm>
            <a:off x="3779838" y="4310063"/>
            <a:ext cx="2519362" cy="1663700"/>
          </a:xfrm>
          <a:prstGeom prst="rect">
            <a:avLst/>
          </a:prstGeom>
          <a:noFill/>
          <a:ln w="9525">
            <a:noFill/>
          </a:ln>
        </p:spPr>
      </p:pic>
      <p:grpSp>
        <p:nvGrpSpPr>
          <p:cNvPr id="52228" name="Group 4"/>
          <p:cNvGrpSpPr/>
          <p:nvPr/>
        </p:nvGrpSpPr>
        <p:grpSpPr>
          <a:xfrm>
            <a:off x="5724525" y="188913"/>
            <a:ext cx="3240088" cy="3455987"/>
            <a:chOff x="295" y="1117"/>
            <a:chExt cx="2041" cy="2177"/>
          </a:xfrm>
        </p:grpSpPr>
        <p:pic>
          <p:nvPicPr>
            <p:cNvPr id="52234" name="Picture 5" descr="疑犯在ATM装写卡器复制他人银行卡取钱(图)"/>
            <p:cNvPicPr>
              <a:picLocks noChangeAspect="1"/>
            </p:cNvPicPr>
            <p:nvPr/>
          </p:nvPicPr>
          <p:blipFill>
            <a:blip r:embed="rId3"/>
            <a:stretch>
              <a:fillRect/>
            </a:stretch>
          </p:blipFill>
          <p:spPr>
            <a:xfrm>
              <a:off x="295" y="1117"/>
              <a:ext cx="1995" cy="1262"/>
            </a:xfrm>
            <a:prstGeom prst="rect">
              <a:avLst/>
            </a:prstGeom>
            <a:noFill/>
            <a:ln w="9525">
              <a:noFill/>
            </a:ln>
          </p:spPr>
        </p:pic>
        <p:sp>
          <p:nvSpPr>
            <p:cNvPr id="101382" name="Text Box 6"/>
            <p:cNvSpPr txBox="1">
              <a:spLocks noChangeArrowheads="1"/>
            </p:cNvSpPr>
            <p:nvPr/>
          </p:nvSpPr>
          <p:spPr bwMode="auto">
            <a:xfrm>
              <a:off x="295" y="2432"/>
              <a:ext cx="2041" cy="862"/>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0" lang="zh-CN" altLang="en-US" sz="14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在自助银行入口刷卡器下方粘上一个黑色小方块，叫“读卡器”，罩上一个加长的“壳”，把银行的刷卡器和读卡器一起藏在里面，一般人很难发现。取款人在刷卡进门时，银行卡上的全部信息就一下被刷进了犯罪分子的读卡器上。 </a:t>
              </a:r>
              <a:endParaRPr kumimoji="0" lang="zh-CN" altLang="en-US" sz="14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grpSp>
      <p:sp>
        <p:nvSpPr>
          <p:cNvPr id="101383" name="Text Box 7"/>
          <p:cNvSpPr txBox="1">
            <a:spLocks noChangeArrowheads="1"/>
          </p:cNvSpPr>
          <p:nvPr/>
        </p:nvSpPr>
        <p:spPr bwMode="auto">
          <a:xfrm>
            <a:off x="323850" y="4005263"/>
            <a:ext cx="3168650" cy="1581150"/>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0" lang="zh-CN" altLang="en-US" sz="14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在取款机窗口内侧顶部，粘上一个贴着“</a:t>
            </a:r>
            <a:r>
              <a:rPr kumimoji="0" lang="en-US" altLang="zh-CN" sz="14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ATM”</a:t>
            </a:r>
            <a:r>
              <a:rPr kumimoji="0" lang="zh-CN" altLang="en-US" sz="14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字样的“发光灯”。这个“发光灯”是经过特殊改造的，里面用一块手机电池做电源，连接两个灯泡，核心部分则是一个</a:t>
            </a:r>
            <a:r>
              <a:rPr kumimoji="0" lang="en-US" altLang="zh-CN" sz="14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MP4</a:t>
            </a:r>
            <a:r>
              <a:rPr kumimoji="0" lang="zh-CN" altLang="en-US" sz="14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。取款人取款时的全过程被犯罪分子装的“针孔摄像机”进行了“实况录像”。 </a:t>
            </a:r>
            <a:endParaRPr kumimoji="0" lang="zh-CN" altLang="en-US" sz="14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269317" name="Rectangle 5"/>
          <p:cNvSpPr>
            <a:spLocks noChangeArrowheads="1"/>
          </p:cNvSpPr>
          <p:nvPr/>
        </p:nvSpPr>
        <p:spPr bwMode="auto">
          <a:xfrm>
            <a:off x="457200" y="214313"/>
            <a:ext cx="8229600" cy="1371600"/>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900" b="1" i="0" u="none" strike="noStrike" kern="1200" cap="none" spc="0" normalizeH="0" baseline="0" noProof="0" dirty="0">
                <a:ln>
                  <a:noFill/>
                </a:ln>
                <a:solidFill>
                  <a:srgbClr val="5F5F5F"/>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ATM</a:t>
            </a:r>
            <a:r>
              <a:rPr kumimoji="0" lang="zh-CN" altLang="en-US" sz="3900" b="1" i="0" u="none" strike="noStrike" kern="1200" cap="none" spc="0" normalizeH="0" baseline="0" noProof="0" dirty="0">
                <a:ln>
                  <a:noFill/>
                </a:ln>
                <a:solidFill>
                  <a:srgbClr val="5F5F5F"/>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诈骗三部曲</a:t>
            </a:r>
            <a:endParaRPr kumimoji="0" lang="zh-CN" altLang="en-US" sz="3900" b="1" i="0" u="none" strike="noStrike" kern="1200" cap="none" spc="0" normalizeH="0" baseline="0" noProof="0" dirty="0">
              <a:ln>
                <a:noFill/>
              </a:ln>
              <a:solidFill>
                <a:srgbClr val="5F5F5F"/>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01385" name="Text Box 9"/>
          <p:cNvSpPr txBox="1">
            <a:spLocks noChangeArrowheads="1"/>
          </p:cNvSpPr>
          <p:nvPr/>
        </p:nvSpPr>
        <p:spPr bwMode="auto">
          <a:xfrm>
            <a:off x="6443663" y="3949700"/>
            <a:ext cx="2700338" cy="2432050"/>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0" lang="zh-CN" altLang="en-US" sz="14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取款人一走，犯罪分子立即收“家伙”进车，先把</a:t>
            </a:r>
            <a:r>
              <a:rPr kumimoji="0" lang="en-US" altLang="zh-CN" sz="14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MP4</a:t>
            </a:r>
            <a:r>
              <a:rPr kumimoji="0" lang="zh-CN" altLang="en-US" sz="14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连上笔记本电脑，回放录像记下取钱人按下的密码，接着再连上读卡器，同时再在电脑上连上一个叫“写卡器”的长条形东西。这时，他们随便拿出一张卡，不管是澡堂充值卡，还是超市礼品卡，只要是带磁条的，只要在写卡器里过一下，此卡就被成功“克隆”成一张“有实无名”的银行卡了。 </a:t>
            </a:r>
            <a:endParaRPr kumimoji="0" lang="zh-CN" altLang="en-US" sz="14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52232" name="AutoShape 10"/>
          <p:cNvSpPr/>
          <p:nvPr/>
        </p:nvSpPr>
        <p:spPr>
          <a:xfrm rot="-1776692">
            <a:off x="3635375" y="1341438"/>
            <a:ext cx="1800225" cy="504825"/>
          </a:xfrm>
          <a:prstGeom prst="leftArrow">
            <a:avLst>
              <a:gd name="adj1" fmla="val 50000"/>
              <a:gd name="adj2" fmla="val 89150"/>
            </a:avLst>
          </a:prstGeom>
          <a:solidFill>
            <a:srgbClr val="99FF33"/>
          </a:solidFill>
          <a:ln w="9525">
            <a:noFill/>
          </a:ln>
        </p:spPr>
        <p:txBody>
          <a:bodyPr wrap="none" anchor="ctr" anchorCtr="0"/>
          <a:p>
            <a:pPr eaLnBrk="1" hangingPunct="1"/>
            <a:endParaRPr lang="zh-CN" altLang="en-US" dirty="0">
              <a:latin typeface="Arial" panose="020B0604020202020204" pitchFamily="34" charset="0"/>
            </a:endParaRPr>
          </a:p>
        </p:txBody>
      </p:sp>
      <p:sp>
        <p:nvSpPr>
          <p:cNvPr id="52233" name="AutoShape 11"/>
          <p:cNvSpPr/>
          <p:nvPr/>
        </p:nvSpPr>
        <p:spPr>
          <a:xfrm rot="-8645115">
            <a:off x="3563938" y="3068638"/>
            <a:ext cx="1800225" cy="504825"/>
          </a:xfrm>
          <a:prstGeom prst="leftArrow">
            <a:avLst>
              <a:gd name="adj1" fmla="val 50000"/>
              <a:gd name="adj2" fmla="val 89150"/>
            </a:avLst>
          </a:prstGeom>
          <a:solidFill>
            <a:srgbClr val="99FF33"/>
          </a:solidFill>
          <a:ln w="9525">
            <a:noFill/>
          </a:ln>
        </p:spPr>
        <p:txBody>
          <a:bodyPr wrap="none" anchor="ctr" anchorCtr="0"/>
          <a:p>
            <a:pPr eaLnBrk="1" hangingPunct="1"/>
            <a:endParaRPr lang="zh-CN" altLang="en-US" dirty="0">
              <a:latin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9317" name="Rectangle 5"/>
          <p:cNvSpPr>
            <a:spLocks noChangeArrowheads="1"/>
          </p:cNvSpPr>
          <p:nvPr/>
        </p:nvSpPr>
        <p:spPr bwMode="auto">
          <a:xfrm>
            <a:off x="457200" y="71438"/>
            <a:ext cx="8229600" cy="1371600"/>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900" b="1" i="0" u="none" strike="noStrike" kern="1200" cap="none" spc="0" normalizeH="0" baseline="0" noProof="0" dirty="0">
                <a:ln>
                  <a:noFill/>
                </a:ln>
                <a:solidFill>
                  <a:srgbClr val="5F5F5F"/>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您的供电系统真的万无一失？</a:t>
            </a:r>
            <a:endParaRPr kumimoji="0" lang="zh-CN" altLang="en-US" sz="3900" b="1" i="0" u="none" strike="noStrike" kern="1200" cap="none" spc="0" normalizeH="0" baseline="0" noProof="0" dirty="0">
              <a:ln>
                <a:noFill/>
              </a:ln>
              <a:solidFill>
                <a:srgbClr val="5F5F5F"/>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4275" name="Text Box 3"/>
          <p:cNvSpPr txBox="1"/>
          <p:nvPr/>
        </p:nvSpPr>
        <p:spPr>
          <a:xfrm>
            <a:off x="533400" y="2057400"/>
            <a:ext cx="7391400" cy="3195638"/>
          </a:xfrm>
          <a:prstGeom prst="rect">
            <a:avLst/>
          </a:prstGeom>
          <a:noFill/>
          <a:ln w="9525">
            <a:noFill/>
          </a:ln>
        </p:spPr>
        <p:txBody>
          <a:bodyPr>
            <a:spAutoFit/>
          </a:bodyPr>
          <a:p>
            <a:pPr eaLnBrk="1" hangingPunct="1">
              <a:spcBef>
                <a:spcPct val="50000"/>
              </a:spcBef>
            </a:pPr>
            <a:r>
              <a:rPr lang="zh-CN" altLang="en-US" sz="2400" dirty="0">
                <a:latin typeface="Arial" panose="020B0604020202020204" pitchFamily="34" charset="0"/>
              </a:rPr>
              <a:t>是一路电还是两路电？</a:t>
            </a:r>
            <a:endParaRPr lang="zh-CN" altLang="en-US" sz="2400" dirty="0">
              <a:latin typeface="Arial" panose="020B0604020202020204" pitchFamily="34" charset="0"/>
            </a:endParaRPr>
          </a:p>
          <a:p>
            <a:pPr eaLnBrk="1" hangingPunct="1">
              <a:spcBef>
                <a:spcPct val="50000"/>
              </a:spcBef>
            </a:pPr>
            <a:r>
              <a:rPr lang="zh-CN" altLang="en-US" sz="2400" dirty="0">
                <a:latin typeface="Arial" panose="020B0604020202020204" pitchFamily="34" charset="0"/>
              </a:rPr>
              <a:t>两路电是否一定是两个输电站？</a:t>
            </a:r>
            <a:endParaRPr lang="zh-CN" altLang="en-US" sz="2400" dirty="0">
              <a:latin typeface="Arial" panose="020B0604020202020204" pitchFamily="34" charset="0"/>
            </a:endParaRPr>
          </a:p>
          <a:p>
            <a:pPr eaLnBrk="1" hangingPunct="1">
              <a:spcBef>
                <a:spcPct val="50000"/>
              </a:spcBef>
            </a:pPr>
            <a:r>
              <a:rPr lang="zh-CN" altLang="en-US" sz="2400" dirty="0">
                <a:latin typeface="Arial" panose="020B0604020202020204" pitchFamily="34" charset="0"/>
              </a:rPr>
              <a:t>有没有</a:t>
            </a:r>
            <a:r>
              <a:rPr lang="en-US" altLang="zh-CN" sz="2400" dirty="0">
                <a:latin typeface="Arial" panose="020B0604020202020204" pitchFamily="34" charset="0"/>
              </a:rPr>
              <a:t>UPS</a:t>
            </a:r>
            <a:r>
              <a:rPr lang="zh-CN" altLang="en-US" sz="2400" dirty="0">
                <a:latin typeface="Arial" panose="020B0604020202020204" pitchFamily="34" charset="0"/>
              </a:rPr>
              <a:t>？</a:t>
            </a:r>
            <a:endParaRPr lang="zh-CN" altLang="en-US" sz="2400" dirty="0">
              <a:latin typeface="Arial" panose="020B0604020202020204" pitchFamily="34" charset="0"/>
            </a:endParaRPr>
          </a:p>
          <a:p>
            <a:pPr eaLnBrk="1" hangingPunct="1">
              <a:spcBef>
                <a:spcPct val="50000"/>
              </a:spcBef>
            </a:pPr>
            <a:r>
              <a:rPr lang="en-US" altLang="zh-CN" sz="2400" dirty="0">
                <a:latin typeface="Arial" panose="020B0604020202020204" pitchFamily="34" charset="0"/>
              </a:rPr>
              <a:t>UPS</a:t>
            </a:r>
            <a:r>
              <a:rPr lang="zh-CN" altLang="en-US" sz="2400" dirty="0">
                <a:latin typeface="Arial" panose="020B0604020202020204" pitchFamily="34" charset="0"/>
              </a:rPr>
              <a:t>能维持多久？</a:t>
            </a:r>
            <a:endParaRPr lang="zh-CN" altLang="en-US" sz="2400" dirty="0">
              <a:latin typeface="Arial" panose="020B0604020202020204" pitchFamily="34" charset="0"/>
            </a:endParaRPr>
          </a:p>
          <a:p>
            <a:pPr eaLnBrk="1" hangingPunct="1">
              <a:spcBef>
                <a:spcPct val="50000"/>
              </a:spcBef>
            </a:pPr>
            <a:r>
              <a:rPr lang="zh-CN" altLang="en-US" sz="2400" dirty="0">
                <a:latin typeface="Arial" panose="020B0604020202020204" pitchFamily="34" charset="0"/>
              </a:rPr>
              <a:t>有没有备用发电机组？</a:t>
            </a:r>
            <a:endParaRPr lang="zh-CN" altLang="en-US" sz="2400" dirty="0">
              <a:latin typeface="Arial" panose="020B0604020202020204" pitchFamily="34" charset="0"/>
            </a:endParaRPr>
          </a:p>
          <a:p>
            <a:pPr eaLnBrk="1" hangingPunct="1">
              <a:spcBef>
                <a:spcPct val="50000"/>
              </a:spcBef>
            </a:pPr>
            <a:r>
              <a:rPr lang="zh-CN" altLang="en-US" sz="2400" dirty="0">
                <a:latin typeface="Arial" panose="020B0604020202020204" pitchFamily="34" charset="0"/>
              </a:rPr>
              <a:t>备用发电机是否有充足的油料储备？</a:t>
            </a:r>
            <a:endParaRPr lang="zh-CN" altLang="en-US" sz="2400" dirty="0">
              <a:latin typeface="Arial" panose="020B0604020202020204" pitchFamily="34" charset="0"/>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p:nvPr/>
        </p:nvSpPr>
        <p:spPr>
          <a:xfrm>
            <a:off x="611188" y="549275"/>
            <a:ext cx="7705725" cy="628650"/>
          </a:xfrm>
          <a:prstGeom prst="rect">
            <a:avLst/>
          </a:prstGeom>
          <a:noFill/>
          <a:ln w="9525">
            <a:noFill/>
          </a:ln>
          <a:effectLst>
            <a:outerShdw dist="35921" dir="2699999" algn="ctr" rotWithShape="0">
              <a:srgbClr val="808080">
                <a:alpha val="50000"/>
              </a:srgbClr>
            </a:outerShdw>
          </a:effectLst>
        </p:spPr>
        <p:txBody>
          <a:bodyPr anchor="b" anchorCtr="0"/>
          <a:p>
            <a:pPr eaLnBrk="1" hangingPunct="1">
              <a:buNone/>
            </a:pPr>
            <a:r>
              <a:rPr lang="zh-CN" altLang="en-US" sz="3600" dirty="0">
                <a:solidFill>
                  <a:schemeClr val="tx2"/>
                </a:solidFill>
                <a:latin typeface="Arial" panose="020B0604020202020204" pitchFamily="34" charset="0"/>
              </a:rPr>
              <a:t>另一个与物理安全相关的案例</a:t>
            </a:r>
            <a:endParaRPr lang="zh-CN" altLang="en-US" sz="3600" dirty="0">
              <a:solidFill>
                <a:schemeClr val="tx2"/>
              </a:solidFill>
              <a:latin typeface="Arial" panose="020B0604020202020204" pitchFamily="34" charset="0"/>
            </a:endParaRPr>
          </a:p>
        </p:txBody>
      </p:sp>
      <p:sp>
        <p:nvSpPr>
          <p:cNvPr id="52227" name="Text Box 3"/>
          <p:cNvSpPr txBox="1">
            <a:spLocks noChangeArrowheads="1"/>
          </p:cNvSpPr>
          <p:nvPr/>
        </p:nvSpPr>
        <p:spPr bwMode="auto">
          <a:xfrm>
            <a:off x="684213" y="3644900"/>
            <a:ext cx="3671888" cy="1192213"/>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0" lang="zh-CN" altLang="en-US" kern="1200" cap="none" spc="0" normalizeH="0" baseline="0" noProof="0">
                <a:solidFill>
                  <a:srgbClr val="785B14"/>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rPr>
              <a:t>时间：</a:t>
            </a:r>
            <a:r>
              <a:rPr kumimoji="0" lang="en-US" altLang="zh-CN" kern="1200" cap="none" spc="0" normalizeH="0" baseline="0" noProof="0">
                <a:solidFill>
                  <a:srgbClr val="785B14"/>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rPr>
              <a:t>2002</a:t>
            </a:r>
            <a:r>
              <a:rPr kumimoji="0" lang="zh-CN" altLang="en-US" kern="1200" cap="none" spc="0" normalizeH="0" baseline="0" noProof="0">
                <a:solidFill>
                  <a:srgbClr val="785B14"/>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rPr>
              <a:t>年某天夜里</a:t>
            </a:r>
            <a:endParaRPr kumimoji="0" lang="zh-CN" altLang="en-US" kern="1200" cap="none" spc="0" normalizeH="0" baseline="0" noProof="0">
              <a:solidFill>
                <a:srgbClr val="785B14"/>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endParaRPr>
          </a:p>
          <a:p>
            <a:pPr marR="0" defTabSz="914400" eaLnBrk="1" hangingPunct="1">
              <a:spcBef>
                <a:spcPct val="50000"/>
              </a:spcBef>
              <a:buClrTx/>
              <a:buSzTx/>
              <a:buFontTx/>
              <a:buNone/>
              <a:defRPr/>
            </a:pPr>
            <a:r>
              <a:rPr kumimoji="0" lang="zh-CN" altLang="en-US" kern="1200" cap="none" spc="0" normalizeH="0" baseline="0" noProof="0">
                <a:solidFill>
                  <a:srgbClr val="785B14"/>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rPr>
              <a:t>地点：</a:t>
            </a:r>
            <a:r>
              <a:rPr kumimoji="0" lang="en-US" altLang="zh-CN" kern="1200" cap="none" spc="0" normalizeH="0" baseline="0" noProof="0">
                <a:solidFill>
                  <a:srgbClr val="785B14"/>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rPr>
              <a:t>A</a:t>
            </a:r>
            <a:r>
              <a:rPr kumimoji="0" lang="zh-CN" altLang="en-US" kern="1200" cap="none" spc="0" normalizeH="0" baseline="0" noProof="0">
                <a:solidFill>
                  <a:srgbClr val="785B14"/>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rPr>
              <a:t>公司的数据中心大楼</a:t>
            </a:r>
            <a:endParaRPr kumimoji="0" lang="zh-CN" altLang="en-US" kern="1200" cap="none" spc="0" normalizeH="0" baseline="0" noProof="0">
              <a:solidFill>
                <a:srgbClr val="785B14"/>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endParaRPr>
          </a:p>
          <a:p>
            <a:pPr marR="0" defTabSz="914400" eaLnBrk="1" hangingPunct="1">
              <a:spcBef>
                <a:spcPct val="50000"/>
              </a:spcBef>
              <a:buClrTx/>
              <a:buSzTx/>
              <a:buFontTx/>
              <a:buNone/>
              <a:defRPr/>
            </a:pPr>
            <a:r>
              <a:rPr kumimoji="0" lang="zh-CN" altLang="en-US" kern="1200" cap="none" spc="0" normalizeH="0" baseline="0" noProof="0">
                <a:solidFill>
                  <a:srgbClr val="785B14"/>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rPr>
              <a:t>人物：一个普通的系统管理员</a:t>
            </a:r>
            <a:endParaRPr kumimoji="0" lang="zh-CN" altLang="en-US" kern="1200" cap="none" spc="0" normalizeH="0" baseline="0" noProof="0">
              <a:solidFill>
                <a:srgbClr val="785B14"/>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endParaRPr>
          </a:p>
        </p:txBody>
      </p:sp>
      <p:pic>
        <p:nvPicPr>
          <p:cNvPr id="55300" name="Picture 4" descr="accesscontrol"/>
          <p:cNvPicPr>
            <a:picLocks noChangeAspect="1"/>
          </p:cNvPicPr>
          <p:nvPr/>
        </p:nvPicPr>
        <p:blipFill>
          <a:blip r:embed="rId1"/>
          <a:stretch>
            <a:fillRect/>
          </a:stretch>
        </p:blipFill>
        <p:spPr>
          <a:xfrm>
            <a:off x="5219700" y="3284538"/>
            <a:ext cx="2735263" cy="2652712"/>
          </a:xfrm>
          <a:prstGeom prst="rect">
            <a:avLst/>
          </a:prstGeom>
          <a:noFill/>
          <a:ln w="9525">
            <a:noFill/>
          </a:ln>
        </p:spPr>
      </p:pic>
      <p:sp>
        <p:nvSpPr>
          <p:cNvPr id="52229" name="Rectangle 5"/>
          <p:cNvSpPr>
            <a:spLocks noChangeArrowheads="1"/>
          </p:cNvSpPr>
          <p:nvPr/>
        </p:nvSpPr>
        <p:spPr bwMode="auto">
          <a:xfrm>
            <a:off x="684213" y="1484313"/>
            <a:ext cx="7704138" cy="1389063"/>
          </a:xfrm>
          <a:prstGeom prst="rect">
            <a:avLst/>
          </a:prstGeom>
          <a:noFill/>
          <a:ln w="9525">
            <a:noFill/>
            <a:miter lim="800000"/>
          </a:ln>
          <a:effectLst/>
        </p:spPr>
        <p:txBody>
          <a:bodyPr anchor="ctr">
            <a:spAutoFit/>
          </a:bodyPr>
          <a:lstStyle/>
          <a:p>
            <a:pPr marL="0" marR="0" lvl="0" indent="0" algn="l" defTabSz="914400" rtl="0" eaLnBrk="1" fontAlgn="base" latinLnBrk="0" hangingPunct="1">
              <a:lnSpc>
                <a:spcPct val="110000"/>
              </a:lnSpc>
              <a:spcBef>
                <a:spcPct val="70000"/>
              </a:spcBef>
              <a:spcAft>
                <a:spcPct val="0"/>
              </a:spcAft>
              <a:buClrTx/>
              <a:buSzTx/>
              <a:buFontTx/>
              <a:buNone/>
              <a:defRPr/>
            </a:pPr>
            <a:r>
              <a:rPr kumimoji="0" lang="en-US" altLang="zh-CN" sz="2400" b="1" i="0" u="none" strike="noStrike" kern="1200" cap="none" spc="0" normalizeH="0" baseline="0" noProof="0">
                <a:ln>
                  <a:noFill/>
                </a:ln>
                <a:solidFill>
                  <a:srgbClr val="4B5B57"/>
                </a:solidFill>
                <a:effectLst>
                  <a:outerShdw blurRad="38100" dist="38100" dir="2700000" algn="tl">
                    <a:srgbClr val="C0C0C0"/>
                  </a:outerShdw>
                </a:effectLst>
                <a:uLnTx/>
                <a:uFillTx/>
                <a:latin typeface="楷体_GB2312" pitchFamily="49" charset="-122"/>
                <a:ea typeface="楷体_GB2312" pitchFamily="49" charset="-122"/>
                <a:cs typeface="+mn-cs"/>
              </a:rPr>
              <a:t>    </a:t>
            </a:r>
            <a:r>
              <a:rPr kumimoji="0" lang="zh-CN" altLang="en-US" sz="2400" b="1" i="0" u="none" strike="noStrike" kern="1200" cap="none" spc="0" normalizeH="0" baseline="0" noProof="0">
                <a:ln>
                  <a:noFill/>
                </a:ln>
                <a:solidFill>
                  <a:srgbClr val="4B5B57"/>
                </a:solidFill>
                <a:effectLst>
                  <a:outerShdw blurRad="38100" dist="38100" dir="2700000" algn="tl">
                    <a:srgbClr val="C0C0C0"/>
                  </a:outerShdw>
                </a:effectLst>
                <a:uLnTx/>
                <a:uFillTx/>
                <a:latin typeface="楷体_GB2312" pitchFamily="49" charset="-122"/>
                <a:ea typeface="楷体_GB2312" pitchFamily="49" charset="-122"/>
                <a:cs typeface="+mn-cs"/>
              </a:rPr>
              <a:t>一个普通的系统管理员，利用看似简单的方法，就进入了需要门卡认证的数据中心</a:t>
            </a:r>
            <a:r>
              <a:rPr kumimoji="0" lang="en-US" altLang="zh-CN" sz="2400" b="1" i="0" u="none" strike="noStrike" kern="1200" cap="none" spc="0" normalizeH="0" baseline="0" noProof="0">
                <a:ln>
                  <a:noFill/>
                </a:ln>
                <a:solidFill>
                  <a:srgbClr val="4B5B57"/>
                </a:solidFill>
                <a:effectLst>
                  <a:outerShdw blurRad="38100" dist="38100" dir="2700000" algn="tl">
                    <a:srgbClr val="C0C0C0"/>
                  </a:outerShdw>
                </a:effectLst>
                <a:uLnTx/>
                <a:uFillTx/>
                <a:latin typeface="Arial" panose="020B0604020202020204"/>
                <a:ea typeface="楷体_GB2312" pitchFamily="49" charset="-122"/>
                <a:cs typeface="+mn-cs"/>
              </a:rPr>
              <a:t>……</a:t>
            </a:r>
            <a:endParaRPr kumimoji="0" lang="en-US" altLang="zh-CN" sz="2400" b="1" i="0" u="none" strike="noStrike" kern="1200" cap="none" spc="0" normalizeH="0" baseline="0" noProof="0">
              <a:ln>
                <a:noFill/>
              </a:ln>
              <a:solidFill>
                <a:srgbClr val="4B5B57"/>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L="0" marR="0" lvl="0" indent="0" algn="l" defTabSz="914400" rtl="0" eaLnBrk="1" fontAlgn="base" latinLnBrk="0" hangingPunct="1">
              <a:lnSpc>
                <a:spcPct val="110000"/>
              </a:lnSpc>
              <a:spcBef>
                <a:spcPct val="70000"/>
              </a:spcBef>
              <a:spcAft>
                <a:spcPct val="0"/>
              </a:spcAft>
              <a:buClrTx/>
              <a:buSzTx/>
              <a:buFontTx/>
              <a:buNone/>
              <a:defRPr/>
            </a:pPr>
            <a:r>
              <a:rPr kumimoji="0" lang="en-US" altLang="zh-CN" sz="2000" b="1" i="0" u="none" strike="noStrike" kern="1200" cap="none" spc="0" normalizeH="0" baseline="0" noProof="0">
                <a:ln>
                  <a:noFill/>
                </a:ln>
                <a:solidFill>
                  <a:srgbClr val="9B08EC"/>
                </a:solidFill>
                <a:effectLst>
                  <a:outerShdw blurRad="38100" dist="38100" dir="2700000" algn="tl">
                    <a:srgbClr val="C0C0C0"/>
                  </a:outerShdw>
                </a:effectLst>
                <a:uLnTx/>
                <a:uFillTx/>
                <a:latin typeface="楷体_GB2312" pitchFamily="49" charset="-122"/>
                <a:ea typeface="楷体_GB2312" pitchFamily="49" charset="-122"/>
                <a:cs typeface="+mn-cs"/>
              </a:rPr>
              <a:t>                               </a:t>
            </a:r>
            <a:r>
              <a:rPr kumimoji="0" lang="en-US" altLang="zh-CN" sz="2000" b="1" i="0" u="none" strike="noStrike" kern="1200" cap="none" spc="0" normalizeH="0" baseline="0" noProof="0">
                <a:ln>
                  <a:noFill/>
                </a:ln>
                <a:solidFill>
                  <a:srgbClr val="4B5B57"/>
                </a:solidFill>
                <a:effectLst>
                  <a:outerShdw blurRad="38100" dist="38100" dir="2700000" algn="tl">
                    <a:srgbClr val="C0C0C0"/>
                  </a:outerShdw>
                </a:effectLst>
                <a:uLnTx/>
                <a:uFillTx/>
                <a:latin typeface="Arial" panose="020B0604020202020204"/>
                <a:ea typeface="楷体_GB2312" pitchFamily="49" charset="-122"/>
                <a:cs typeface="+mn-cs"/>
              </a:rPr>
              <a:t>————</a:t>
            </a:r>
            <a:r>
              <a:rPr kumimoji="0" lang="en-US" altLang="zh-CN" sz="2000" b="1" i="0" u="none" strike="noStrike" kern="1200" cap="none" spc="0" normalizeH="0" baseline="0" noProof="0">
                <a:ln>
                  <a:noFill/>
                </a:ln>
                <a:solidFill>
                  <a:srgbClr val="4B5B57"/>
                </a:solidFill>
                <a:effectLst>
                  <a:outerShdw blurRad="38100" dist="38100" dir="2700000" algn="tl">
                    <a:srgbClr val="C0C0C0"/>
                  </a:outerShdw>
                </a:effectLst>
                <a:uLnTx/>
                <a:uFillTx/>
                <a:latin typeface="楷体_GB2312" pitchFamily="49" charset="-122"/>
                <a:ea typeface="楷体_GB2312" pitchFamily="49" charset="-122"/>
                <a:cs typeface="+mn-cs"/>
              </a:rPr>
              <a:t> </a:t>
            </a:r>
            <a:r>
              <a:rPr kumimoji="0" lang="zh-CN" altLang="en-US" sz="2000" b="1" i="0" u="none" strike="noStrike" kern="1200" cap="none" spc="0" normalizeH="0" baseline="0" noProof="0">
                <a:ln>
                  <a:noFill/>
                </a:ln>
                <a:solidFill>
                  <a:srgbClr val="4B5B57"/>
                </a:solidFill>
                <a:effectLst>
                  <a:outerShdw blurRad="38100" dist="38100" dir="2700000" algn="tl">
                    <a:srgbClr val="C0C0C0"/>
                  </a:outerShdw>
                </a:effectLst>
                <a:uLnTx/>
                <a:uFillTx/>
                <a:latin typeface="楷体_GB2312" pitchFamily="49" charset="-122"/>
                <a:ea typeface="楷体_GB2312" pitchFamily="49" charset="-122"/>
                <a:cs typeface="+mn-cs"/>
              </a:rPr>
              <a:t>来自国外某论坛的激烈讨论</a:t>
            </a:r>
            <a:endParaRPr kumimoji="0" lang="zh-CN" altLang="en-US" sz="2000" b="1" i="0" u="none" strike="noStrike" kern="1200" cap="none" spc="0" normalizeH="0" baseline="0" noProof="0">
              <a:ln>
                <a:noFill/>
              </a:ln>
              <a:solidFill>
                <a:srgbClr val="4B5B57"/>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p:nvPr/>
        </p:nvSpPr>
        <p:spPr>
          <a:xfrm>
            <a:off x="611188" y="549275"/>
            <a:ext cx="6870700" cy="628650"/>
          </a:xfrm>
          <a:prstGeom prst="rect">
            <a:avLst/>
          </a:prstGeom>
          <a:noFill/>
          <a:ln w="9525">
            <a:noFill/>
          </a:ln>
          <a:effectLst>
            <a:outerShdw dist="35921" dir="2699999" algn="ctr" rotWithShape="0">
              <a:srgbClr val="808080">
                <a:alpha val="50000"/>
              </a:srgbClr>
            </a:outerShdw>
          </a:effectLst>
        </p:spPr>
        <p:txBody>
          <a:bodyPr anchor="b" anchorCtr="0"/>
          <a:p>
            <a:pPr eaLnBrk="1" hangingPunct="1">
              <a:buNone/>
            </a:pPr>
            <a:r>
              <a:rPr lang="zh-CN" altLang="en-US" sz="3600" dirty="0">
                <a:solidFill>
                  <a:schemeClr val="tx2"/>
                </a:solidFill>
                <a:latin typeface="Arial" panose="020B0604020202020204" pitchFamily="34" charset="0"/>
                <a:ea typeface="方正舒体" panose="02010601030101010101" pitchFamily="2" charset="-122"/>
              </a:rPr>
              <a:t>情况是这样的 </a:t>
            </a:r>
            <a:r>
              <a:rPr lang="en-US" altLang="zh-CN" sz="3600" dirty="0">
                <a:solidFill>
                  <a:schemeClr val="tx2"/>
                </a:solidFill>
                <a:latin typeface="Arial" panose="020B0604020202020204" pitchFamily="34" charset="0"/>
                <a:ea typeface="方正舒体" panose="02010601030101010101" pitchFamily="2" charset="-122"/>
              </a:rPr>
              <a:t>……</a:t>
            </a:r>
            <a:endParaRPr lang="en-US" altLang="zh-CN" sz="3600" dirty="0">
              <a:solidFill>
                <a:schemeClr val="tx2"/>
              </a:solidFill>
              <a:latin typeface="Arial" panose="020B0604020202020204" pitchFamily="34" charset="0"/>
              <a:ea typeface="方正舒体" panose="02010601030101010101" pitchFamily="2" charset="-122"/>
            </a:endParaRPr>
          </a:p>
        </p:txBody>
      </p:sp>
      <p:sp>
        <p:nvSpPr>
          <p:cNvPr id="53251" name="Text Box 3"/>
          <p:cNvSpPr txBox="1">
            <a:spLocks noChangeArrowheads="1"/>
          </p:cNvSpPr>
          <p:nvPr/>
        </p:nvSpPr>
        <p:spPr bwMode="auto">
          <a:xfrm>
            <a:off x="684213" y="1484313"/>
            <a:ext cx="7704138" cy="2425700"/>
          </a:xfrm>
          <a:prstGeom prst="rect">
            <a:avLst/>
          </a:prstGeom>
          <a:noFill/>
          <a:ln w="9525">
            <a:noFill/>
            <a:miter lim="800000"/>
          </a:ln>
          <a:effectLst/>
        </p:spPr>
        <p:txBody>
          <a:bodyPr>
            <a:spAutoFit/>
          </a:bodyPr>
          <a:lstStyle/>
          <a:p>
            <a:pPr marR="0" defTabSz="914400" eaLnBrk="1" hangingPunct="1">
              <a:spcBef>
                <a:spcPct val="50000"/>
              </a:spcBef>
              <a:buClrTx/>
              <a:buSzTx/>
              <a:buFont typeface="Wingdings" panose="05000000000000000000" pitchFamily="2" charset="2"/>
              <a:buChar char="l"/>
              <a:defRPr/>
            </a:pPr>
            <a:r>
              <a:rPr kumimoji="0" lang="en-US" altLang="zh-CN"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  A</a:t>
            </a:r>
            <a:r>
              <a:rPr kumimoji="0" lang="zh-CN" altLang="en-US"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公司的数据中心是重地，设立了严格的门禁制度，要求必须插入门卡才能进入。不过，出来时很简单，</a:t>
            </a:r>
            <a:r>
              <a:rPr kumimoji="0" lang="zh-CN" altLang="en-US" kern="1200" cap="none" spc="0" normalizeH="0" baseline="0" noProof="0">
                <a:effectLst>
                  <a:outerShdw blurRad="38100" dist="38100" dir="2700000" algn="tl">
                    <a:srgbClr val="C0C0C0"/>
                  </a:outerShdw>
                </a:effectLst>
                <a:latin typeface="Comic Sans MS" panose="030F0702030302020204" pitchFamily="66" charset="0"/>
                <a:ea typeface="楷体_GB2312" pitchFamily="49" charset="-122"/>
                <a:cs typeface="+mn-cs"/>
              </a:rPr>
              <a:t>数据中心一旁的动作探测器会检测到有人朝出口走去，门会自动打开</a:t>
            </a:r>
            <a:endParaRPr kumimoji="0" lang="zh-CN" altLang="en-US" kern="1200" cap="none" spc="0" normalizeH="0" baseline="0" noProof="0">
              <a:effectLst>
                <a:outerShdw blurRad="38100" dist="38100" dir="2700000" algn="tl">
                  <a:srgbClr val="C0C0C0"/>
                </a:outerShdw>
              </a:effectLst>
              <a:latin typeface="Comic Sans MS" panose="030F0702030302020204" pitchFamily="66" charset="0"/>
              <a:ea typeface="楷体_GB2312" pitchFamily="49" charset="-122"/>
              <a:cs typeface="+mn-cs"/>
            </a:endParaRPr>
          </a:p>
          <a:p>
            <a:pPr marR="0" defTabSz="914400" eaLnBrk="1" hangingPunct="1">
              <a:spcBef>
                <a:spcPct val="50000"/>
              </a:spcBef>
              <a:buClrTx/>
              <a:buSzTx/>
              <a:buFont typeface="Wingdings" panose="05000000000000000000" pitchFamily="2" charset="2"/>
              <a:buChar char="l"/>
              <a:defRPr/>
            </a:pPr>
            <a:r>
              <a:rPr kumimoji="0" lang="zh-CN" altLang="en-US" kern="1200" cap="none" spc="0" normalizeH="0" baseline="0" noProof="0">
                <a:effectLst>
                  <a:outerShdw blurRad="38100" dist="38100" dir="2700000" algn="tl">
                    <a:srgbClr val="C0C0C0"/>
                  </a:outerShdw>
                </a:effectLst>
                <a:latin typeface="Comic Sans MS" panose="030F0702030302020204" pitchFamily="66" charset="0"/>
                <a:ea typeface="楷体_GB2312" pitchFamily="49" charset="-122"/>
                <a:cs typeface="+mn-cs"/>
              </a:rPr>
              <a:t>  数据中心有个系统管理员张三君，这天晚上加班到很晚，中间离开数据中心出去夜宵，可返回时发现自己被锁在了外面，门卡落在里面了，四周别无他人，一片静寂</a:t>
            </a:r>
            <a:endParaRPr kumimoji="0" lang="zh-CN" altLang="en-US" kern="1200" cap="none" spc="0" normalizeH="0" baseline="0" noProof="0">
              <a:effectLst>
                <a:outerShdw blurRad="38100" dist="38100" dir="2700000" algn="tl">
                  <a:srgbClr val="C0C0C0"/>
                </a:outerShdw>
              </a:effectLst>
              <a:latin typeface="Comic Sans MS" panose="030F0702030302020204" pitchFamily="66" charset="0"/>
              <a:ea typeface="楷体_GB2312" pitchFamily="49" charset="-122"/>
              <a:cs typeface="+mn-cs"/>
            </a:endParaRPr>
          </a:p>
          <a:p>
            <a:pPr marR="0" defTabSz="914400" eaLnBrk="1" hangingPunct="1">
              <a:spcBef>
                <a:spcPct val="50000"/>
              </a:spcBef>
              <a:buClrTx/>
              <a:buSzTx/>
              <a:buFont typeface="Wingdings" panose="05000000000000000000" pitchFamily="2" charset="2"/>
              <a:buChar char="l"/>
              <a:defRPr/>
            </a:pPr>
            <a:r>
              <a:rPr kumimoji="0" lang="zh-CN" altLang="en-US" kern="1200" cap="none" spc="0" normalizeH="0" baseline="0" noProof="0">
                <a:effectLst>
                  <a:outerShdw blurRad="38100" dist="38100" dir="2700000" algn="tl">
                    <a:srgbClr val="C0C0C0"/>
                  </a:outerShdw>
                </a:effectLst>
                <a:latin typeface="Comic Sans MS" panose="030F0702030302020204" pitchFamily="66" charset="0"/>
                <a:ea typeface="楷体_GB2312" pitchFamily="49" charset="-122"/>
                <a:cs typeface="+mn-cs"/>
              </a:rPr>
              <a:t>  张三急需今夜加班，可他又不想打扰他人，</a:t>
            </a:r>
            <a:r>
              <a:rPr kumimoji="0" lang="zh-CN" altLang="en-US" sz="2400" kern="1200" cap="none" spc="0" normalizeH="0" baseline="0" noProof="0">
                <a:effectLst>
                  <a:outerShdw blurRad="38100" dist="38100" dir="2700000" algn="tl">
                    <a:srgbClr val="C0C0C0"/>
                  </a:outerShdw>
                </a:effectLst>
                <a:latin typeface="Comic Sans MS" panose="030F0702030302020204" pitchFamily="66" charset="0"/>
                <a:ea typeface="楷体_GB2312" pitchFamily="49" charset="-122"/>
                <a:cs typeface="+mn-cs"/>
              </a:rPr>
              <a:t>怎么办？</a:t>
            </a:r>
            <a:endParaRPr kumimoji="0" lang="zh-CN" altLang="en-US" sz="2400" kern="1200" cap="none" spc="0" normalizeH="0" baseline="0" noProof="0">
              <a:effectLst>
                <a:outerShdw blurRad="38100" dist="38100" dir="2700000" algn="tl">
                  <a:srgbClr val="C0C0C0"/>
                </a:outerShdw>
              </a:effectLst>
              <a:latin typeface="Comic Sans MS" panose="030F0702030302020204" pitchFamily="66" charset="0"/>
              <a:ea typeface="楷体_GB2312" pitchFamily="49" charset="-122"/>
              <a:cs typeface="+mn-cs"/>
            </a:endParaRPr>
          </a:p>
        </p:txBody>
      </p:sp>
      <p:pic>
        <p:nvPicPr>
          <p:cNvPr id="56324" name="Picture 4" descr="调整大小 cat"/>
          <p:cNvPicPr>
            <a:picLocks noChangeAspect="1"/>
          </p:cNvPicPr>
          <p:nvPr/>
        </p:nvPicPr>
        <p:blipFill>
          <a:blip r:embed="rId1"/>
          <a:stretch>
            <a:fillRect/>
          </a:stretch>
        </p:blipFill>
        <p:spPr>
          <a:xfrm>
            <a:off x="5940425" y="4149725"/>
            <a:ext cx="2201863" cy="165100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3"/>
          <p:cNvSpPr txBox="1">
            <a:spLocks noGrp="1"/>
          </p:cNvSpPr>
          <p:nvPr>
            <p:ph type="sldNum" sz="quarter" idx="10"/>
          </p:nvPr>
        </p:nvSpPr>
        <p:spPr>
          <a:xfrm>
            <a:off x="8423275" y="6423025"/>
            <a:ext cx="720725"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
        <p:nvSpPr>
          <p:cNvPr id="10243" name="Text Box 2"/>
          <p:cNvSpPr txBox="1"/>
          <p:nvPr/>
        </p:nvSpPr>
        <p:spPr>
          <a:xfrm>
            <a:off x="287338" y="152400"/>
            <a:ext cx="8340725" cy="701675"/>
          </a:xfrm>
          <a:prstGeom prst="rect">
            <a:avLst/>
          </a:prstGeom>
          <a:noFill/>
          <a:ln w="9525">
            <a:noFill/>
          </a:ln>
        </p:spPr>
        <p:txBody>
          <a:bodyPr>
            <a:spAutoFit/>
          </a:bodyPr>
          <a:p>
            <a:pPr algn="r" eaLnBrk="1" hangingPunct="1">
              <a:spcBef>
                <a:spcPct val="50000"/>
              </a:spcBef>
            </a:pPr>
            <a:r>
              <a:rPr lang="zh-CN" altLang="en-US" sz="4000" b="0" dirty="0">
                <a:solidFill>
                  <a:srgbClr val="6600CC"/>
                </a:solidFill>
                <a:latin typeface="华文琥珀" panose="02010800040101010101" pitchFamily="2" charset="-122"/>
                <a:ea typeface="华文琥珀" panose="02010800040101010101" pitchFamily="2" charset="-122"/>
              </a:rPr>
              <a:t>信息安全无处不在</a:t>
            </a:r>
            <a:endParaRPr lang="zh-CN" altLang="en-US" sz="4000" b="0" dirty="0">
              <a:solidFill>
                <a:srgbClr val="6600CC"/>
              </a:solidFill>
              <a:latin typeface="华文琥珀" panose="02010800040101010101" pitchFamily="2" charset="-122"/>
              <a:ea typeface="华文琥珀" panose="02010800040101010101" pitchFamily="2" charset="-122"/>
            </a:endParaRPr>
          </a:p>
        </p:txBody>
      </p:sp>
      <p:grpSp>
        <p:nvGrpSpPr>
          <p:cNvPr id="10244" name="Group 3"/>
          <p:cNvGrpSpPr/>
          <p:nvPr/>
        </p:nvGrpSpPr>
        <p:grpSpPr>
          <a:xfrm>
            <a:off x="608013" y="1252538"/>
            <a:ext cx="7802562" cy="4652962"/>
            <a:chOff x="385" y="979"/>
            <a:chExt cx="4627" cy="2859"/>
          </a:xfrm>
        </p:grpSpPr>
        <p:sp>
          <p:nvSpPr>
            <p:cNvPr id="82948" name="Oval 4"/>
            <p:cNvSpPr>
              <a:spLocks noChangeArrowheads="1"/>
            </p:cNvSpPr>
            <p:nvPr/>
          </p:nvSpPr>
          <p:spPr bwMode="auto">
            <a:xfrm>
              <a:off x="2245" y="2022"/>
              <a:ext cx="907" cy="907"/>
            </a:xfrm>
            <a:prstGeom prst="ellipse">
              <a:avLst/>
            </a:prstGeom>
            <a:solidFill>
              <a:schemeClr val="tx1"/>
            </a:solidFill>
            <a:ln w="9525">
              <a:no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bg1"/>
                  </a:solidFill>
                  <a:effectLst>
                    <a:outerShdw blurRad="38100" dist="38100" dir="2700000" algn="tl">
                      <a:srgbClr val="808080"/>
                    </a:outerShdw>
                  </a:effectLst>
                  <a:uLnTx/>
                  <a:uFillTx/>
                  <a:latin typeface="Arial" panose="020B0604020202020204" pitchFamily="34" charset="0"/>
                  <a:ea typeface="黑体" panose="02010609060101010101" pitchFamily="49" charset="-122"/>
                  <a:cs typeface="+mn-cs"/>
                </a:rPr>
                <a:t>信息安全 </a:t>
              </a:r>
              <a:endParaRPr kumimoji="0" lang="zh-CN" altLang="en-US" sz="2400" b="1" i="0" u="none" strike="noStrike" kern="1200" cap="none" spc="0" normalizeH="0" baseline="0" noProof="0">
                <a:ln>
                  <a:noFill/>
                </a:ln>
                <a:solidFill>
                  <a:schemeClr val="bg1"/>
                </a:solidFill>
                <a:effectLst>
                  <a:outerShdw blurRad="38100" dist="38100" dir="2700000" algn="tl">
                    <a:srgbClr val="808080"/>
                  </a:outerShdw>
                </a:effectLst>
                <a:uLnTx/>
                <a:uFillTx/>
                <a:latin typeface="Arial" panose="020B0604020202020204" pitchFamily="34" charset="0"/>
                <a:ea typeface="黑体" panose="02010609060101010101" pitchFamily="49" charset="-122"/>
                <a:cs typeface="+mn-cs"/>
              </a:endParaRPr>
            </a:p>
          </p:txBody>
        </p:sp>
        <p:grpSp>
          <p:nvGrpSpPr>
            <p:cNvPr id="10246" name="Group 5"/>
            <p:cNvGrpSpPr/>
            <p:nvPr/>
          </p:nvGrpSpPr>
          <p:grpSpPr>
            <a:xfrm>
              <a:off x="3515" y="2431"/>
              <a:ext cx="997" cy="545"/>
              <a:chOff x="3198" y="3067"/>
              <a:chExt cx="997" cy="545"/>
            </a:xfrm>
          </p:grpSpPr>
          <p:pic>
            <p:nvPicPr>
              <p:cNvPr id="10288" name="Picture 6" descr="neutrality"/>
              <p:cNvPicPr>
                <a:picLocks noChangeAspect="1"/>
              </p:cNvPicPr>
              <p:nvPr/>
            </p:nvPicPr>
            <p:blipFill>
              <a:blip r:embed="rId1"/>
              <a:stretch>
                <a:fillRect/>
              </a:stretch>
            </p:blipFill>
            <p:spPr>
              <a:xfrm>
                <a:off x="3198" y="3067"/>
                <a:ext cx="528" cy="545"/>
              </a:xfrm>
              <a:prstGeom prst="rect">
                <a:avLst/>
              </a:prstGeom>
              <a:noFill/>
              <a:ln w="9525">
                <a:noFill/>
              </a:ln>
            </p:spPr>
          </p:pic>
          <p:sp>
            <p:nvSpPr>
              <p:cNvPr id="82951" name="Text Box 7"/>
              <p:cNvSpPr txBox="1">
                <a:spLocks noChangeArrowheads="1"/>
              </p:cNvSpPr>
              <p:nvPr/>
            </p:nvSpPr>
            <p:spPr bwMode="auto">
              <a:xfrm>
                <a:off x="3742" y="3155"/>
                <a:ext cx="453" cy="357"/>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0" lang="zh-CN" altLang="en-US" sz="16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人员安全</a:t>
                </a:r>
                <a:endParaRPr kumimoji="0" lang="zh-CN" altLang="en-US" sz="16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grpSp>
        <p:grpSp>
          <p:nvGrpSpPr>
            <p:cNvPr id="10247" name="Group 8"/>
            <p:cNvGrpSpPr/>
            <p:nvPr/>
          </p:nvGrpSpPr>
          <p:grpSpPr>
            <a:xfrm>
              <a:off x="3969" y="2975"/>
              <a:ext cx="1043" cy="635"/>
              <a:chOff x="4105" y="1570"/>
              <a:chExt cx="1043" cy="635"/>
            </a:xfrm>
          </p:grpSpPr>
          <p:pic>
            <p:nvPicPr>
              <p:cNvPr id="10286" name="Picture 9" descr="physicalsecurity"/>
              <p:cNvPicPr>
                <a:picLocks noChangeAspect="1"/>
              </p:cNvPicPr>
              <p:nvPr/>
            </p:nvPicPr>
            <p:blipFill>
              <a:blip r:embed="rId2"/>
              <a:stretch>
                <a:fillRect/>
              </a:stretch>
            </p:blipFill>
            <p:spPr>
              <a:xfrm>
                <a:off x="4105" y="1570"/>
                <a:ext cx="635" cy="635"/>
              </a:xfrm>
              <a:prstGeom prst="rect">
                <a:avLst/>
              </a:prstGeom>
              <a:noFill/>
              <a:ln w="9525">
                <a:noFill/>
              </a:ln>
            </p:spPr>
          </p:pic>
          <p:sp>
            <p:nvSpPr>
              <p:cNvPr id="82954" name="Text Box 10"/>
              <p:cNvSpPr txBox="1">
                <a:spLocks noChangeArrowheads="1"/>
              </p:cNvSpPr>
              <p:nvPr/>
            </p:nvSpPr>
            <p:spPr bwMode="auto">
              <a:xfrm>
                <a:off x="4695" y="1701"/>
                <a:ext cx="453" cy="357"/>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0" lang="zh-CN" altLang="en-US" sz="16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物理安全</a:t>
                </a:r>
                <a:endParaRPr kumimoji="0" lang="zh-CN" altLang="en-US" sz="16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grpSp>
        <p:grpSp>
          <p:nvGrpSpPr>
            <p:cNvPr id="10248" name="Group 11"/>
            <p:cNvGrpSpPr/>
            <p:nvPr/>
          </p:nvGrpSpPr>
          <p:grpSpPr>
            <a:xfrm>
              <a:off x="1066" y="2340"/>
              <a:ext cx="998" cy="635"/>
              <a:chOff x="1837" y="3067"/>
              <a:chExt cx="998" cy="635"/>
            </a:xfrm>
          </p:grpSpPr>
          <p:pic>
            <p:nvPicPr>
              <p:cNvPr id="10284" name="Picture 12" descr="flame"/>
              <p:cNvPicPr>
                <a:picLocks noChangeAspect="1"/>
              </p:cNvPicPr>
              <p:nvPr/>
            </p:nvPicPr>
            <p:blipFill>
              <a:blip r:embed="rId3"/>
              <a:stretch>
                <a:fillRect/>
              </a:stretch>
            </p:blipFill>
            <p:spPr>
              <a:xfrm>
                <a:off x="1837" y="3067"/>
                <a:ext cx="558" cy="635"/>
              </a:xfrm>
              <a:prstGeom prst="rect">
                <a:avLst/>
              </a:prstGeom>
              <a:noFill/>
              <a:ln w="9525">
                <a:noFill/>
              </a:ln>
            </p:spPr>
          </p:pic>
          <p:sp>
            <p:nvSpPr>
              <p:cNvPr id="82957" name="Text Box 13"/>
              <p:cNvSpPr txBox="1">
                <a:spLocks noChangeArrowheads="1"/>
              </p:cNvSpPr>
              <p:nvPr/>
            </p:nvSpPr>
            <p:spPr bwMode="auto">
              <a:xfrm>
                <a:off x="2382" y="3246"/>
                <a:ext cx="458" cy="357"/>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0" lang="zh-CN" altLang="en-US" sz="16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事件管理</a:t>
                </a:r>
                <a:endParaRPr kumimoji="0" lang="zh-CN" altLang="en-US" sz="16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grpSp>
        <p:grpSp>
          <p:nvGrpSpPr>
            <p:cNvPr id="10249" name="Group 14"/>
            <p:cNvGrpSpPr/>
            <p:nvPr/>
          </p:nvGrpSpPr>
          <p:grpSpPr>
            <a:xfrm>
              <a:off x="2336" y="1115"/>
              <a:ext cx="907" cy="635"/>
              <a:chOff x="3334" y="1117"/>
              <a:chExt cx="907" cy="635"/>
            </a:xfrm>
          </p:grpSpPr>
          <p:pic>
            <p:nvPicPr>
              <p:cNvPr id="10282" name="Picture 15" descr="exam3"/>
              <p:cNvPicPr>
                <a:picLocks noChangeAspect="1"/>
              </p:cNvPicPr>
              <p:nvPr/>
            </p:nvPicPr>
            <p:blipFill>
              <a:blip r:embed="rId4"/>
              <a:stretch>
                <a:fillRect/>
              </a:stretch>
            </p:blipFill>
            <p:spPr>
              <a:xfrm>
                <a:off x="3334" y="1117"/>
                <a:ext cx="517" cy="635"/>
              </a:xfrm>
              <a:prstGeom prst="rect">
                <a:avLst/>
              </a:prstGeom>
              <a:noFill/>
              <a:ln w="9525">
                <a:noFill/>
              </a:ln>
            </p:spPr>
          </p:pic>
          <p:sp>
            <p:nvSpPr>
              <p:cNvPr id="82960" name="Text Box 16"/>
              <p:cNvSpPr txBox="1">
                <a:spLocks noChangeArrowheads="1"/>
              </p:cNvSpPr>
              <p:nvPr/>
            </p:nvSpPr>
            <p:spPr bwMode="auto">
              <a:xfrm>
                <a:off x="3788" y="1248"/>
                <a:ext cx="453" cy="357"/>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0" lang="zh-CN" altLang="en-US" sz="16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安全策略</a:t>
                </a:r>
                <a:endParaRPr kumimoji="0" lang="zh-CN" altLang="en-US" sz="16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grpSp>
        <p:grpSp>
          <p:nvGrpSpPr>
            <p:cNvPr id="10250" name="Group 17"/>
            <p:cNvGrpSpPr/>
            <p:nvPr/>
          </p:nvGrpSpPr>
          <p:grpSpPr>
            <a:xfrm>
              <a:off x="1429" y="1298"/>
              <a:ext cx="952" cy="575"/>
              <a:chOff x="1020" y="1888"/>
              <a:chExt cx="952" cy="575"/>
            </a:xfrm>
          </p:grpSpPr>
          <p:pic>
            <p:nvPicPr>
              <p:cNvPr id="10280" name="Picture 18" descr="bs00330"/>
              <p:cNvPicPr>
                <a:picLocks noChangeAspect="1"/>
              </p:cNvPicPr>
              <p:nvPr/>
            </p:nvPicPr>
            <p:blipFill>
              <a:blip r:embed="rId5"/>
              <a:stretch>
                <a:fillRect/>
              </a:stretch>
            </p:blipFill>
            <p:spPr>
              <a:xfrm>
                <a:off x="1020" y="1888"/>
                <a:ext cx="590" cy="575"/>
              </a:xfrm>
              <a:prstGeom prst="rect">
                <a:avLst/>
              </a:prstGeom>
              <a:noFill/>
              <a:ln w="9525">
                <a:noFill/>
              </a:ln>
            </p:spPr>
          </p:pic>
          <p:sp>
            <p:nvSpPr>
              <p:cNvPr id="82963" name="Text Box 19"/>
              <p:cNvSpPr txBox="1">
                <a:spLocks noChangeArrowheads="1"/>
              </p:cNvSpPr>
              <p:nvPr/>
            </p:nvSpPr>
            <p:spPr bwMode="auto">
              <a:xfrm>
                <a:off x="1519" y="1979"/>
                <a:ext cx="453" cy="361"/>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0" lang="zh-CN" altLang="en-US" sz="16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法律合规</a:t>
                </a:r>
                <a:endParaRPr kumimoji="0" lang="zh-CN" altLang="en-US" sz="16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grpSp>
        <p:grpSp>
          <p:nvGrpSpPr>
            <p:cNvPr id="10251" name="Group 20"/>
            <p:cNvGrpSpPr/>
            <p:nvPr/>
          </p:nvGrpSpPr>
          <p:grpSpPr>
            <a:xfrm>
              <a:off x="1292" y="3111"/>
              <a:ext cx="997" cy="583"/>
              <a:chOff x="1474" y="1026"/>
              <a:chExt cx="997" cy="583"/>
            </a:xfrm>
          </p:grpSpPr>
          <p:pic>
            <p:nvPicPr>
              <p:cNvPr id="10278" name="Picture 21" descr="approach2"/>
              <p:cNvPicPr>
                <a:picLocks noChangeAspect="1"/>
              </p:cNvPicPr>
              <p:nvPr/>
            </p:nvPicPr>
            <p:blipFill>
              <a:blip r:embed="rId6"/>
              <a:stretch>
                <a:fillRect/>
              </a:stretch>
            </p:blipFill>
            <p:spPr>
              <a:xfrm>
                <a:off x="1474" y="1026"/>
                <a:ext cx="680" cy="583"/>
              </a:xfrm>
              <a:prstGeom prst="rect">
                <a:avLst/>
              </a:prstGeom>
              <a:noFill/>
              <a:ln w="9525">
                <a:noFill/>
              </a:ln>
            </p:spPr>
          </p:pic>
          <p:sp>
            <p:nvSpPr>
              <p:cNvPr id="82966" name="Text Box 22"/>
              <p:cNvSpPr txBox="1">
                <a:spLocks noChangeArrowheads="1"/>
              </p:cNvSpPr>
              <p:nvPr/>
            </p:nvSpPr>
            <p:spPr bwMode="auto">
              <a:xfrm>
                <a:off x="2018" y="1071"/>
                <a:ext cx="458" cy="357"/>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0" lang="zh-CN" altLang="en-US" sz="16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开发安全</a:t>
                </a:r>
                <a:endParaRPr kumimoji="0" lang="zh-CN" altLang="en-US" sz="16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grpSp>
        <p:grpSp>
          <p:nvGrpSpPr>
            <p:cNvPr id="10252" name="Group 23"/>
            <p:cNvGrpSpPr/>
            <p:nvPr/>
          </p:nvGrpSpPr>
          <p:grpSpPr>
            <a:xfrm>
              <a:off x="3198" y="979"/>
              <a:ext cx="997" cy="537"/>
              <a:chOff x="4286" y="3475"/>
              <a:chExt cx="997" cy="537"/>
            </a:xfrm>
          </p:grpSpPr>
          <p:pic>
            <p:nvPicPr>
              <p:cNvPr id="10276" name="Picture 24" descr="ren"/>
              <p:cNvPicPr>
                <a:picLocks noChangeAspect="1"/>
              </p:cNvPicPr>
              <p:nvPr/>
            </p:nvPicPr>
            <p:blipFill>
              <a:blip r:embed="rId7"/>
              <a:stretch>
                <a:fillRect/>
              </a:stretch>
            </p:blipFill>
            <p:spPr>
              <a:xfrm>
                <a:off x="4286" y="3475"/>
                <a:ext cx="590" cy="537"/>
              </a:xfrm>
              <a:prstGeom prst="rect">
                <a:avLst/>
              </a:prstGeom>
              <a:noFill/>
              <a:ln w="9525">
                <a:noFill/>
              </a:ln>
            </p:spPr>
          </p:pic>
          <p:sp>
            <p:nvSpPr>
              <p:cNvPr id="82969" name="Text Box 25"/>
              <p:cNvSpPr txBox="1">
                <a:spLocks noChangeArrowheads="1"/>
              </p:cNvSpPr>
              <p:nvPr/>
            </p:nvSpPr>
            <p:spPr bwMode="auto">
              <a:xfrm>
                <a:off x="4830" y="3566"/>
                <a:ext cx="453" cy="361"/>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0" lang="zh-CN" altLang="en-US" sz="16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安全组织</a:t>
                </a:r>
                <a:endParaRPr kumimoji="0" lang="zh-CN" altLang="en-US" sz="16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grpSp>
        <p:grpSp>
          <p:nvGrpSpPr>
            <p:cNvPr id="10253" name="Group 26"/>
            <p:cNvGrpSpPr/>
            <p:nvPr/>
          </p:nvGrpSpPr>
          <p:grpSpPr>
            <a:xfrm>
              <a:off x="3288" y="1660"/>
              <a:ext cx="998" cy="497"/>
              <a:chOff x="385" y="1117"/>
              <a:chExt cx="998" cy="497"/>
            </a:xfrm>
          </p:grpSpPr>
          <p:pic>
            <p:nvPicPr>
              <p:cNvPr id="10274" name="Picture 27" descr="pic_fangchan"/>
              <p:cNvPicPr>
                <a:picLocks noChangeAspect="1"/>
              </p:cNvPicPr>
              <p:nvPr/>
            </p:nvPicPr>
            <p:blipFill>
              <a:blip r:embed="rId8"/>
              <a:stretch>
                <a:fillRect/>
              </a:stretch>
            </p:blipFill>
            <p:spPr>
              <a:xfrm>
                <a:off x="385" y="1117"/>
                <a:ext cx="567" cy="497"/>
              </a:xfrm>
              <a:prstGeom prst="rect">
                <a:avLst/>
              </a:prstGeom>
              <a:noFill/>
              <a:ln w="9525">
                <a:noFill/>
              </a:ln>
            </p:spPr>
          </p:pic>
          <p:sp>
            <p:nvSpPr>
              <p:cNvPr id="82972" name="Text Box 28"/>
              <p:cNvSpPr txBox="1">
                <a:spLocks noChangeArrowheads="1"/>
              </p:cNvSpPr>
              <p:nvPr/>
            </p:nvSpPr>
            <p:spPr bwMode="auto">
              <a:xfrm>
                <a:off x="930" y="1162"/>
                <a:ext cx="453" cy="356"/>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0" lang="zh-CN" altLang="en-US" sz="16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资产管理</a:t>
                </a:r>
                <a:endParaRPr kumimoji="0" lang="zh-CN" altLang="en-US" sz="16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grpSp>
        <p:grpSp>
          <p:nvGrpSpPr>
            <p:cNvPr id="10254" name="Group 29"/>
            <p:cNvGrpSpPr/>
            <p:nvPr/>
          </p:nvGrpSpPr>
          <p:grpSpPr>
            <a:xfrm>
              <a:off x="385" y="1750"/>
              <a:ext cx="998" cy="681"/>
              <a:chOff x="385" y="3339"/>
              <a:chExt cx="998" cy="681"/>
            </a:xfrm>
          </p:grpSpPr>
          <p:pic>
            <p:nvPicPr>
              <p:cNvPr id="10272" name="Picture 30" descr="process"/>
              <p:cNvPicPr>
                <a:picLocks noChangeAspect="1"/>
              </p:cNvPicPr>
              <p:nvPr/>
            </p:nvPicPr>
            <p:blipFill>
              <a:blip r:embed="rId9"/>
              <a:stretch>
                <a:fillRect/>
              </a:stretch>
            </p:blipFill>
            <p:spPr>
              <a:xfrm>
                <a:off x="385" y="3339"/>
                <a:ext cx="554" cy="681"/>
              </a:xfrm>
              <a:prstGeom prst="rect">
                <a:avLst/>
              </a:prstGeom>
              <a:noFill/>
              <a:ln w="9525">
                <a:noFill/>
              </a:ln>
            </p:spPr>
          </p:pic>
          <p:sp>
            <p:nvSpPr>
              <p:cNvPr id="82975" name="Text Box 31"/>
              <p:cNvSpPr txBox="1">
                <a:spLocks noChangeArrowheads="1"/>
              </p:cNvSpPr>
              <p:nvPr/>
            </p:nvSpPr>
            <p:spPr bwMode="auto">
              <a:xfrm>
                <a:off x="930" y="3521"/>
                <a:ext cx="453" cy="357"/>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0" lang="zh-CN" altLang="en-US" sz="16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业务连续</a:t>
                </a:r>
                <a:endParaRPr kumimoji="0" lang="zh-CN" altLang="en-US" sz="16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grpSp>
        <p:grpSp>
          <p:nvGrpSpPr>
            <p:cNvPr id="10255" name="Group 32"/>
            <p:cNvGrpSpPr/>
            <p:nvPr/>
          </p:nvGrpSpPr>
          <p:grpSpPr>
            <a:xfrm>
              <a:off x="3061" y="3066"/>
              <a:ext cx="1134" cy="504"/>
              <a:chOff x="3969" y="2432"/>
              <a:chExt cx="1134" cy="504"/>
            </a:xfrm>
          </p:grpSpPr>
          <p:pic>
            <p:nvPicPr>
              <p:cNvPr id="10270" name="Picture 33" descr="meeting"/>
              <p:cNvPicPr>
                <a:picLocks noChangeAspect="1"/>
              </p:cNvPicPr>
              <p:nvPr/>
            </p:nvPicPr>
            <p:blipFill>
              <a:blip r:embed="rId10"/>
              <a:stretch>
                <a:fillRect/>
              </a:stretch>
            </p:blipFill>
            <p:spPr>
              <a:xfrm>
                <a:off x="3969" y="2432"/>
                <a:ext cx="725" cy="504"/>
              </a:xfrm>
              <a:prstGeom prst="rect">
                <a:avLst/>
              </a:prstGeom>
              <a:noFill/>
              <a:ln w="9525">
                <a:noFill/>
              </a:ln>
            </p:spPr>
          </p:pic>
          <p:sp>
            <p:nvSpPr>
              <p:cNvPr id="82978" name="Text Box 34"/>
              <p:cNvSpPr txBox="1">
                <a:spLocks noChangeArrowheads="1"/>
              </p:cNvSpPr>
              <p:nvPr/>
            </p:nvSpPr>
            <p:spPr bwMode="auto">
              <a:xfrm>
                <a:off x="4650" y="2478"/>
                <a:ext cx="453" cy="357"/>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0" lang="zh-CN" altLang="en-US" sz="16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网络安全</a:t>
                </a:r>
                <a:endParaRPr kumimoji="0" lang="zh-CN" altLang="en-US" sz="16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grpSp>
        <p:grpSp>
          <p:nvGrpSpPr>
            <p:cNvPr id="10256" name="Group 35"/>
            <p:cNvGrpSpPr/>
            <p:nvPr/>
          </p:nvGrpSpPr>
          <p:grpSpPr>
            <a:xfrm>
              <a:off x="2290" y="3293"/>
              <a:ext cx="725" cy="545"/>
              <a:chOff x="4241" y="1706"/>
              <a:chExt cx="725" cy="545"/>
            </a:xfrm>
          </p:grpSpPr>
          <p:pic>
            <p:nvPicPr>
              <p:cNvPr id="10268" name="Picture 36" descr="key2"/>
              <p:cNvPicPr>
                <a:picLocks noChangeAspect="1"/>
              </p:cNvPicPr>
              <p:nvPr/>
            </p:nvPicPr>
            <p:blipFill>
              <a:blip r:embed="rId11"/>
              <a:stretch>
                <a:fillRect/>
              </a:stretch>
            </p:blipFill>
            <p:spPr>
              <a:xfrm>
                <a:off x="4241" y="1706"/>
                <a:ext cx="272" cy="545"/>
              </a:xfrm>
              <a:prstGeom prst="rect">
                <a:avLst/>
              </a:prstGeom>
              <a:noFill/>
              <a:ln w="9525">
                <a:noFill/>
              </a:ln>
            </p:spPr>
          </p:pic>
          <p:sp>
            <p:nvSpPr>
              <p:cNvPr id="82981" name="Text Box 37"/>
              <p:cNvSpPr txBox="1">
                <a:spLocks noChangeArrowheads="1"/>
              </p:cNvSpPr>
              <p:nvPr/>
            </p:nvSpPr>
            <p:spPr bwMode="auto">
              <a:xfrm>
                <a:off x="4513" y="1794"/>
                <a:ext cx="453" cy="362"/>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0" lang="zh-CN" altLang="en-US" sz="16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访问控制</a:t>
                </a:r>
                <a:endParaRPr kumimoji="0" lang="zh-CN" altLang="en-US" sz="16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grpSp>
        <p:sp>
          <p:nvSpPr>
            <p:cNvPr id="10257" name="Line 38"/>
            <p:cNvSpPr/>
            <p:nvPr/>
          </p:nvSpPr>
          <p:spPr>
            <a:xfrm>
              <a:off x="2562" y="1706"/>
              <a:ext cx="46" cy="363"/>
            </a:xfrm>
            <a:prstGeom prst="line">
              <a:avLst/>
            </a:prstGeom>
            <a:ln w="9525" cap="flat" cmpd="sng">
              <a:solidFill>
                <a:schemeClr val="tx1"/>
              </a:solidFill>
              <a:prstDash val="solid"/>
              <a:headEnd type="none" w="med" len="med"/>
              <a:tailEnd type="none" w="med" len="med"/>
            </a:ln>
          </p:spPr>
        </p:sp>
        <p:sp>
          <p:nvSpPr>
            <p:cNvPr id="10258" name="Line 39"/>
            <p:cNvSpPr/>
            <p:nvPr/>
          </p:nvSpPr>
          <p:spPr>
            <a:xfrm flipH="1">
              <a:off x="2925" y="1480"/>
              <a:ext cx="363" cy="589"/>
            </a:xfrm>
            <a:prstGeom prst="line">
              <a:avLst/>
            </a:prstGeom>
            <a:ln w="9525" cap="flat" cmpd="sng">
              <a:solidFill>
                <a:schemeClr val="tx1"/>
              </a:solidFill>
              <a:prstDash val="solid"/>
              <a:headEnd type="none" w="med" len="med"/>
              <a:tailEnd type="none" w="med" len="med"/>
            </a:ln>
          </p:spPr>
        </p:sp>
        <p:sp>
          <p:nvSpPr>
            <p:cNvPr id="10259" name="Line 40"/>
            <p:cNvSpPr/>
            <p:nvPr/>
          </p:nvSpPr>
          <p:spPr>
            <a:xfrm flipH="1">
              <a:off x="3061" y="2115"/>
              <a:ext cx="363" cy="181"/>
            </a:xfrm>
            <a:prstGeom prst="line">
              <a:avLst/>
            </a:prstGeom>
            <a:ln w="9525" cap="flat" cmpd="sng">
              <a:solidFill>
                <a:schemeClr val="tx1"/>
              </a:solidFill>
              <a:prstDash val="solid"/>
              <a:headEnd type="none" w="med" len="med"/>
              <a:tailEnd type="none" w="med" len="med"/>
            </a:ln>
          </p:spPr>
        </p:sp>
        <p:sp>
          <p:nvSpPr>
            <p:cNvPr id="10260" name="Line 41"/>
            <p:cNvSpPr/>
            <p:nvPr/>
          </p:nvSpPr>
          <p:spPr>
            <a:xfrm>
              <a:off x="3152" y="2523"/>
              <a:ext cx="408" cy="91"/>
            </a:xfrm>
            <a:prstGeom prst="line">
              <a:avLst/>
            </a:prstGeom>
            <a:ln w="9525" cap="flat" cmpd="sng">
              <a:solidFill>
                <a:schemeClr val="tx1"/>
              </a:solidFill>
              <a:prstDash val="solid"/>
              <a:headEnd type="none" w="med" len="med"/>
              <a:tailEnd type="none" w="med" len="med"/>
            </a:ln>
          </p:spPr>
        </p:sp>
        <p:sp>
          <p:nvSpPr>
            <p:cNvPr id="10261" name="Line 42"/>
            <p:cNvSpPr/>
            <p:nvPr/>
          </p:nvSpPr>
          <p:spPr>
            <a:xfrm>
              <a:off x="3061" y="2704"/>
              <a:ext cx="998" cy="409"/>
            </a:xfrm>
            <a:prstGeom prst="line">
              <a:avLst/>
            </a:prstGeom>
            <a:ln w="9525" cap="flat" cmpd="sng">
              <a:solidFill>
                <a:schemeClr val="tx1"/>
              </a:solidFill>
              <a:prstDash val="solid"/>
              <a:headEnd type="none" w="med" len="med"/>
              <a:tailEnd type="none" w="med" len="med"/>
            </a:ln>
          </p:spPr>
        </p:sp>
        <p:sp>
          <p:nvSpPr>
            <p:cNvPr id="10262" name="Line 43"/>
            <p:cNvSpPr/>
            <p:nvPr/>
          </p:nvSpPr>
          <p:spPr>
            <a:xfrm>
              <a:off x="2880" y="2886"/>
              <a:ext cx="318" cy="363"/>
            </a:xfrm>
            <a:prstGeom prst="line">
              <a:avLst/>
            </a:prstGeom>
            <a:ln w="9525" cap="flat" cmpd="sng">
              <a:solidFill>
                <a:schemeClr val="tx1"/>
              </a:solidFill>
              <a:prstDash val="solid"/>
              <a:headEnd type="none" w="med" len="med"/>
              <a:tailEnd type="none" w="med" len="med"/>
            </a:ln>
          </p:spPr>
        </p:sp>
        <p:sp>
          <p:nvSpPr>
            <p:cNvPr id="10263" name="Line 44"/>
            <p:cNvSpPr/>
            <p:nvPr/>
          </p:nvSpPr>
          <p:spPr>
            <a:xfrm flipH="1">
              <a:off x="2562" y="2931"/>
              <a:ext cx="91" cy="454"/>
            </a:xfrm>
            <a:prstGeom prst="line">
              <a:avLst/>
            </a:prstGeom>
            <a:ln w="9525" cap="flat" cmpd="sng">
              <a:solidFill>
                <a:schemeClr val="tx1"/>
              </a:solidFill>
              <a:prstDash val="solid"/>
              <a:headEnd type="none" w="med" len="med"/>
              <a:tailEnd type="none" w="med" len="med"/>
            </a:ln>
          </p:spPr>
        </p:sp>
        <p:sp>
          <p:nvSpPr>
            <p:cNvPr id="10264" name="Line 45"/>
            <p:cNvSpPr/>
            <p:nvPr/>
          </p:nvSpPr>
          <p:spPr>
            <a:xfrm flipH="1">
              <a:off x="1791" y="2750"/>
              <a:ext cx="635" cy="499"/>
            </a:xfrm>
            <a:prstGeom prst="line">
              <a:avLst/>
            </a:prstGeom>
            <a:ln w="9525" cap="flat" cmpd="sng">
              <a:solidFill>
                <a:schemeClr val="tx1"/>
              </a:solidFill>
              <a:prstDash val="solid"/>
              <a:headEnd type="none" w="med" len="med"/>
              <a:tailEnd type="none" w="med" len="med"/>
            </a:ln>
          </p:spPr>
        </p:sp>
        <p:sp>
          <p:nvSpPr>
            <p:cNvPr id="10265" name="Line 46"/>
            <p:cNvSpPr/>
            <p:nvPr/>
          </p:nvSpPr>
          <p:spPr>
            <a:xfrm flipH="1">
              <a:off x="1565" y="2523"/>
              <a:ext cx="725" cy="91"/>
            </a:xfrm>
            <a:prstGeom prst="line">
              <a:avLst/>
            </a:prstGeom>
            <a:ln w="9525" cap="flat" cmpd="sng">
              <a:solidFill>
                <a:schemeClr val="tx1"/>
              </a:solidFill>
              <a:prstDash val="solid"/>
              <a:headEnd type="none" w="med" len="med"/>
              <a:tailEnd type="none" w="med" len="med"/>
            </a:ln>
          </p:spPr>
        </p:sp>
        <p:sp>
          <p:nvSpPr>
            <p:cNvPr id="10266" name="Line 47"/>
            <p:cNvSpPr/>
            <p:nvPr/>
          </p:nvSpPr>
          <p:spPr>
            <a:xfrm>
              <a:off x="930" y="2115"/>
              <a:ext cx="1406" cy="272"/>
            </a:xfrm>
            <a:prstGeom prst="line">
              <a:avLst/>
            </a:prstGeom>
            <a:ln w="9525" cap="flat" cmpd="sng">
              <a:solidFill>
                <a:schemeClr val="tx1"/>
              </a:solidFill>
              <a:prstDash val="solid"/>
              <a:headEnd type="none" w="med" len="med"/>
              <a:tailEnd type="none" w="med" len="med"/>
            </a:ln>
          </p:spPr>
        </p:sp>
        <p:sp>
          <p:nvSpPr>
            <p:cNvPr id="10267" name="Line 48"/>
            <p:cNvSpPr/>
            <p:nvPr/>
          </p:nvSpPr>
          <p:spPr>
            <a:xfrm>
              <a:off x="1927" y="1752"/>
              <a:ext cx="454" cy="453"/>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7346" name="Picture 2" descr="BOTHER"/>
          <p:cNvPicPr>
            <a:picLocks noChangeAspect="1"/>
          </p:cNvPicPr>
          <p:nvPr/>
        </p:nvPicPr>
        <p:blipFill>
          <a:blip r:embed="rId1"/>
          <a:stretch>
            <a:fillRect/>
          </a:stretch>
        </p:blipFill>
        <p:spPr>
          <a:xfrm>
            <a:off x="900113" y="765175"/>
            <a:ext cx="1231900" cy="2305050"/>
          </a:xfrm>
          <a:prstGeom prst="rect">
            <a:avLst/>
          </a:prstGeom>
          <a:noFill/>
          <a:ln w="9525">
            <a:noFill/>
          </a:ln>
        </p:spPr>
      </p:pic>
      <p:sp>
        <p:nvSpPr>
          <p:cNvPr id="57347" name="AutoShape 3"/>
          <p:cNvSpPr/>
          <p:nvPr/>
        </p:nvSpPr>
        <p:spPr>
          <a:xfrm>
            <a:off x="3132138" y="2276475"/>
            <a:ext cx="5184775" cy="3273425"/>
          </a:xfrm>
          <a:prstGeom prst="cloudCallout">
            <a:avLst>
              <a:gd name="adj1" fmla="val -62491"/>
              <a:gd name="adj2" fmla="val -73134"/>
            </a:avLst>
          </a:prstGeom>
          <a:solidFill>
            <a:srgbClr val="FFCC99"/>
          </a:solidFill>
          <a:ln w="9525" cap="flat" cmpd="sng">
            <a:solidFill>
              <a:schemeClr val="tx1"/>
            </a:solidFill>
            <a:prstDash val="solid"/>
            <a:headEnd type="none" w="med" len="med"/>
            <a:tailEnd type="none" w="med" len="med"/>
          </a:ln>
          <a:effectLst>
            <a:outerShdw dist="107763" dir="2699999" algn="ctr" rotWithShape="0">
              <a:schemeClr val="bg2">
                <a:alpha val="50000"/>
              </a:schemeClr>
            </a:outerShdw>
          </a:effectLst>
        </p:spPr>
        <p:txBody>
          <a:bodyPr/>
          <a:p>
            <a:pPr algn="ctr" eaLnBrk="1" hangingPunct="1">
              <a:buNone/>
            </a:pPr>
            <a:endParaRPr lang="zh-CN" altLang="zh-CN" dirty="0">
              <a:latin typeface="Comic Sans MS" panose="030F0702030302020204" pitchFamily="66" charset="0"/>
            </a:endParaRPr>
          </a:p>
        </p:txBody>
      </p:sp>
      <p:sp>
        <p:nvSpPr>
          <p:cNvPr id="54276" name="Text Box 4"/>
          <p:cNvSpPr txBox="1">
            <a:spLocks noChangeArrowheads="1"/>
          </p:cNvSpPr>
          <p:nvPr/>
        </p:nvSpPr>
        <p:spPr bwMode="auto">
          <a:xfrm>
            <a:off x="3995738" y="2708275"/>
            <a:ext cx="4032250" cy="2100263"/>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0" lang="zh-CN" altLang="en-US" sz="2400" kern="1200" cap="none" spc="0" normalizeH="0" baseline="0" noProof="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一点线索：</a:t>
            </a:r>
            <a:endParaRPr kumimoji="0" lang="zh-CN" altLang="en-US" sz="2400" kern="1200" cap="none" spc="0" normalizeH="0" baseline="0" noProof="0">
              <a:effectLst>
                <a:outerShdw blurRad="38100" dist="38100" dir="2700000" algn="tl">
                  <a:srgbClr val="C0C0C0"/>
                </a:outerShdw>
              </a:effectLst>
              <a:latin typeface="华文新魏" panose="02010800040101010101" pitchFamily="2" charset="-122"/>
              <a:ea typeface="华文新魏" panose="02010800040101010101" pitchFamily="2" charset="-122"/>
              <a:cs typeface="+mn-cs"/>
            </a:endParaRPr>
          </a:p>
          <a:p>
            <a:pPr marR="0" defTabSz="914400" eaLnBrk="1" hangingPunct="1">
              <a:spcBef>
                <a:spcPct val="50000"/>
              </a:spcBef>
              <a:buClrTx/>
              <a:buSzTx/>
              <a:buFontTx/>
              <a:buNone/>
              <a:defRPr/>
            </a:pPr>
            <a:r>
              <a:rPr kumimoji="0" lang="zh-CN" altLang="en-US" sz="2400" kern="1200" cap="none" spc="0" normalizeH="0" baseline="0" noProof="0">
                <a:effectLst>
                  <a:outerShdw blurRad="38100" dist="38100" dir="2700000" algn="tl">
                    <a:srgbClr val="C0C0C0"/>
                  </a:outerShdw>
                </a:effectLst>
                <a:latin typeface="Comic Sans MS" panose="030F0702030302020204" pitchFamily="66" charset="0"/>
                <a:ea typeface="华文新魏" panose="02010800040101010101" pitchFamily="2" charset="-122"/>
                <a:cs typeface="+mn-cs"/>
              </a:rPr>
              <a:t>    昨天曾在接待区庆祝过某人生日，现场还未清理干净，遗留下很多杂物，哦，还有气球</a:t>
            </a:r>
            <a:r>
              <a:rPr kumimoji="0" lang="en-US" altLang="zh-CN" sz="2400" kern="1200" cap="none" spc="0" normalizeH="0" baseline="0" noProof="0">
                <a:effectLst>
                  <a:outerShdw blurRad="38100" dist="38100" dir="2700000" algn="tl">
                    <a:srgbClr val="C0C0C0"/>
                  </a:outerShdw>
                </a:effectLst>
                <a:latin typeface="Arial" panose="020B0604020202020204"/>
                <a:ea typeface="华文新魏" panose="02010800040101010101" pitchFamily="2" charset="-122"/>
                <a:cs typeface="+mn-cs"/>
              </a:rPr>
              <a:t>……</a:t>
            </a:r>
            <a:endParaRPr kumimoji="0" lang="en-US" altLang="zh-CN" sz="2400" kern="1200" cap="none" spc="0" normalizeH="0" baseline="0" noProof="0">
              <a:effectLst>
                <a:outerShdw blurRad="38100" dist="38100" dir="2700000" algn="tl">
                  <a:srgbClr val="C0C0C0"/>
                </a:outerShdw>
              </a:effectLst>
              <a:latin typeface="Comic Sans MS" panose="030F0702030302020204" pitchFamily="66" charset="0"/>
              <a:ea typeface="华文新魏" panose="02010800040101010101" pitchFamily="2" charset="-122"/>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p:nvPr/>
        </p:nvSpPr>
        <p:spPr>
          <a:xfrm>
            <a:off x="611188" y="549275"/>
            <a:ext cx="6870700" cy="628650"/>
          </a:xfrm>
          <a:prstGeom prst="rect">
            <a:avLst/>
          </a:prstGeom>
          <a:noFill/>
          <a:ln w="9525">
            <a:noFill/>
          </a:ln>
          <a:effectLst>
            <a:outerShdw dist="35921" dir="2699999" algn="ctr" rotWithShape="0">
              <a:srgbClr val="808080">
                <a:alpha val="50000"/>
              </a:srgbClr>
            </a:outerShdw>
          </a:effectLst>
        </p:spPr>
        <p:txBody>
          <a:bodyPr anchor="b" anchorCtr="0"/>
          <a:p>
            <a:pPr eaLnBrk="1" hangingPunct="1">
              <a:buNone/>
            </a:pPr>
            <a:r>
              <a:rPr lang="zh-CN" altLang="en-US" sz="3600" dirty="0">
                <a:solidFill>
                  <a:schemeClr val="tx2"/>
                </a:solidFill>
                <a:latin typeface="Arial" panose="020B0604020202020204" pitchFamily="34" charset="0"/>
                <a:ea typeface="方正舒体" panose="02010601030101010101" pitchFamily="2" charset="-122"/>
              </a:rPr>
              <a:t>聪明的张三想出了妙计 </a:t>
            </a:r>
            <a:r>
              <a:rPr lang="en-US" altLang="zh-CN" sz="3600" dirty="0">
                <a:solidFill>
                  <a:schemeClr val="tx2"/>
                </a:solidFill>
                <a:latin typeface="Arial" panose="020B0604020202020204" pitchFamily="34" charset="0"/>
                <a:ea typeface="方正舒体" panose="02010601030101010101" pitchFamily="2" charset="-122"/>
              </a:rPr>
              <a:t>……</a:t>
            </a:r>
            <a:endParaRPr lang="en-US" altLang="zh-CN" sz="3600" dirty="0">
              <a:solidFill>
                <a:schemeClr val="tx2"/>
              </a:solidFill>
              <a:latin typeface="Arial" panose="020B0604020202020204" pitchFamily="34" charset="0"/>
              <a:ea typeface="方正舒体" panose="02010601030101010101" pitchFamily="2" charset="-122"/>
            </a:endParaRPr>
          </a:p>
        </p:txBody>
      </p:sp>
      <p:grpSp>
        <p:nvGrpSpPr>
          <p:cNvPr id="2" name="Group 3"/>
          <p:cNvGrpSpPr/>
          <p:nvPr/>
        </p:nvGrpSpPr>
        <p:grpSpPr>
          <a:xfrm>
            <a:off x="827088" y="1485900"/>
            <a:ext cx="1152525" cy="2674938"/>
            <a:chOff x="839" y="1071"/>
            <a:chExt cx="726" cy="1685"/>
          </a:xfrm>
        </p:grpSpPr>
        <p:pic>
          <p:nvPicPr>
            <p:cNvPr id="58383" name="Picture 4" descr="baloon"/>
            <p:cNvPicPr>
              <a:picLocks noChangeAspect="1"/>
            </p:cNvPicPr>
            <p:nvPr/>
          </p:nvPicPr>
          <p:blipFill>
            <a:blip r:embed="rId1"/>
            <a:stretch>
              <a:fillRect/>
            </a:stretch>
          </p:blipFill>
          <p:spPr>
            <a:xfrm>
              <a:off x="884" y="1071"/>
              <a:ext cx="581" cy="1130"/>
            </a:xfrm>
            <a:prstGeom prst="rect">
              <a:avLst/>
            </a:prstGeom>
            <a:noFill/>
            <a:ln w="9525">
              <a:noFill/>
            </a:ln>
          </p:spPr>
        </p:pic>
        <p:sp>
          <p:nvSpPr>
            <p:cNvPr id="55301" name="Text Box 5"/>
            <p:cNvSpPr txBox="1">
              <a:spLocks noChangeArrowheads="1"/>
            </p:cNvSpPr>
            <p:nvPr/>
          </p:nvSpPr>
          <p:spPr bwMode="auto">
            <a:xfrm>
              <a:off x="839" y="2296"/>
              <a:ext cx="726" cy="460"/>
            </a:xfrm>
            <a:prstGeom prst="rect">
              <a:avLst/>
            </a:prstGeom>
            <a:noFill/>
            <a:ln w="9525" algn="ctr">
              <a:noFill/>
              <a:miter lim="800000"/>
            </a:ln>
            <a:effectLst/>
          </p:spPr>
          <p:txBody>
            <a:bodyPr>
              <a:spAutoFit/>
            </a:bodyPr>
            <a:lstStyle/>
            <a:p>
              <a:pPr marR="0" defTabSz="914400" eaLnBrk="1" hangingPunct="1">
                <a:spcBef>
                  <a:spcPct val="50000"/>
                </a:spcBef>
                <a:buClrTx/>
                <a:buSzTx/>
                <a:buFontTx/>
                <a:buNone/>
                <a:defRPr/>
              </a:pPr>
              <a:r>
                <a:rPr kumimoji="0" lang="en-US" altLang="zh-CN" sz="1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①  </a:t>
              </a:r>
              <a:r>
                <a:rPr kumimoji="0" lang="zh-CN" altLang="en-US" sz="1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张三找到一个气球，放掉气</a:t>
              </a:r>
              <a:endParaRPr kumimoji="0" lang="zh-CN" altLang="en-US" sz="1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endParaRPr>
            </a:p>
          </p:txBody>
        </p:sp>
      </p:grpSp>
      <p:sp>
        <p:nvSpPr>
          <p:cNvPr id="55302" name="Text Box 6"/>
          <p:cNvSpPr txBox="1">
            <a:spLocks noChangeArrowheads="1"/>
          </p:cNvSpPr>
          <p:nvPr/>
        </p:nvSpPr>
        <p:spPr bwMode="auto">
          <a:xfrm>
            <a:off x="2555875" y="3430588"/>
            <a:ext cx="2449513" cy="730250"/>
          </a:xfrm>
          <a:prstGeom prst="rect">
            <a:avLst/>
          </a:prstGeom>
          <a:noFill/>
          <a:ln w="9525" algn="ctr">
            <a:noFill/>
            <a:miter lim="800000"/>
          </a:ln>
          <a:effectLst/>
        </p:spPr>
        <p:txBody>
          <a:bodyPr>
            <a:spAutoFit/>
          </a:bodyPr>
          <a:lstStyle/>
          <a:p>
            <a:pPr marR="0" defTabSz="914400" eaLnBrk="1" hangingPunct="1">
              <a:spcBef>
                <a:spcPct val="50000"/>
              </a:spcBef>
              <a:buClrTx/>
              <a:buSzTx/>
              <a:buFontTx/>
              <a:buNone/>
              <a:defRPr/>
            </a:pPr>
            <a:r>
              <a:rPr kumimoji="0" lang="en-US" altLang="zh-CN" sz="1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②  </a:t>
            </a:r>
            <a:r>
              <a:rPr kumimoji="0" lang="zh-CN" altLang="en-US" sz="1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张三</a:t>
            </a:r>
            <a:r>
              <a:rPr kumimoji="0" lang="zh-CN" altLang="en-US" sz="1400" kern="1200" cap="none" spc="0" normalizeH="0" baseline="0" noProof="0">
                <a:effectLst>
                  <a:outerShdw blurRad="38100" dist="38100" dir="2700000" algn="tl">
                    <a:srgbClr val="C0C0C0"/>
                  </a:outerShdw>
                </a:effectLst>
                <a:latin typeface="Comic Sans MS" panose="030F0702030302020204" pitchFamily="66" charset="0"/>
                <a:ea typeface="楷体_GB2312" pitchFamily="49" charset="-122"/>
                <a:cs typeface="+mn-cs"/>
              </a:rPr>
              <a:t>面朝大门入口趴下来，把气球塞进门里，只留下气球的嘴在门的这边</a:t>
            </a:r>
            <a:endParaRPr kumimoji="0" lang="zh-CN" altLang="en-US" sz="1400" kern="1200" cap="none" spc="0" normalizeH="0" baseline="0" noProof="0">
              <a:effectLst>
                <a:outerShdw blurRad="38100" dist="38100" dir="2700000" algn="tl">
                  <a:srgbClr val="C0C0C0"/>
                </a:outerShdw>
              </a:effectLst>
              <a:latin typeface="Comic Sans MS" panose="030F0702030302020204" pitchFamily="66" charset="0"/>
              <a:ea typeface="楷体_GB2312" pitchFamily="49" charset="-122"/>
              <a:cs typeface="+mn-cs"/>
            </a:endParaRPr>
          </a:p>
        </p:txBody>
      </p:sp>
      <p:pic>
        <p:nvPicPr>
          <p:cNvPr id="55303" name="Picture 7" descr="door"/>
          <p:cNvPicPr>
            <a:picLocks noChangeAspect="1"/>
          </p:cNvPicPr>
          <p:nvPr/>
        </p:nvPicPr>
        <p:blipFill>
          <a:blip r:embed="rId2"/>
          <a:stretch>
            <a:fillRect/>
          </a:stretch>
        </p:blipFill>
        <p:spPr>
          <a:xfrm>
            <a:off x="2627313" y="1557338"/>
            <a:ext cx="2305050" cy="1792287"/>
          </a:xfrm>
          <a:prstGeom prst="rect">
            <a:avLst/>
          </a:prstGeom>
          <a:noFill/>
          <a:ln w="9525">
            <a:noFill/>
          </a:ln>
        </p:spPr>
      </p:pic>
      <p:grpSp>
        <p:nvGrpSpPr>
          <p:cNvPr id="3" name="Group 8"/>
          <p:cNvGrpSpPr/>
          <p:nvPr/>
        </p:nvGrpSpPr>
        <p:grpSpPr>
          <a:xfrm>
            <a:off x="5724525" y="1485900"/>
            <a:ext cx="2160588" cy="2674938"/>
            <a:chOff x="3606" y="1026"/>
            <a:chExt cx="1361" cy="1685"/>
          </a:xfrm>
        </p:grpSpPr>
        <p:pic>
          <p:nvPicPr>
            <p:cNvPr id="58381" name="Picture 9" descr="trouble"/>
            <p:cNvPicPr>
              <a:picLocks noChangeAspect="1"/>
            </p:cNvPicPr>
            <p:nvPr/>
          </p:nvPicPr>
          <p:blipFill>
            <a:blip r:embed="rId3"/>
            <a:stretch>
              <a:fillRect/>
            </a:stretch>
          </p:blipFill>
          <p:spPr>
            <a:xfrm>
              <a:off x="3606" y="1026"/>
              <a:ext cx="1259" cy="1335"/>
            </a:xfrm>
            <a:prstGeom prst="rect">
              <a:avLst/>
            </a:prstGeom>
            <a:noFill/>
            <a:ln w="9525">
              <a:noFill/>
            </a:ln>
          </p:spPr>
        </p:pic>
        <p:sp>
          <p:nvSpPr>
            <p:cNvPr id="55306" name="Text Box 10"/>
            <p:cNvSpPr txBox="1">
              <a:spLocks noChangeArrowheads="1"/>
            </p:cNvSpPr>
            <p:nvPr/>
          </p:nvSpPr>
          <p:spPr bwMode="auto">
            <a:xfrm>
              <a:off x="3606" y="2251"/>
              <a:ext cx="1361" cy="460"/>
            </a:xfrm>
            <a:prstGeom prst="rect">
              <a:avLst/>
            </a:prstGeom>
            <a:noFill/>
            <a:ln w="9525" algn="ctr">
              <a:noFill/>
              <a:miter lim="800000"/>
            </a:ln>
            <a:effectLst/>
          </p:spPr>
          <p:txBody>
            <a:bodyPr>
              <a:spAutoFit/>
            </a:bodyPr>
            <a:lstStyle/>
            <a:p>
              <a:pPr marR="0" defTabSz="914400" eaLnBrk="1" hangingPunct="1">
                <a:spcBef>
                  <a:spcPct val="50000"/>
                </a:spcBef>
                <a:buClrTx/>
                <a:buSzTx/>
                <a:buFontTx/>
                <a:buNone/>
                <a:defRPr/>
              </a:pPr>
              <a:r>
                <a:rPr kumimoji="0" lang="en-US" altLang="zh-CN" sz="1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③  </a:t>
              </a:r>
              <a:r>
                <a:rPr kumimoji="0" lang="zh-CN" altLang="en-US" sz="1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张三在门外吹气球，气球在门内膨胀，然后，他释放了气球</a:t>
              </a:r>
              <a:r>
                <a:rPr kumimoji="0" lang="en-US" altLang="zh-CN" sz="1400" kern="1200" cap="none" spc="0" normalizeH="0" baseline="0" noProof="0">
                  <a:effectLst>
                    <a:outerShdw blurRad="38100" dist="38100" dir="2700000" algn="tl">
                      <a:srgbClr val="C0C0C0"/>
                    </a:outerShdw>
                  </a:effectLst>
                  <a:latin typeface="宋体" panose="02010600030101010101" pitchFamily="2" charset="-122"/>
                  <a:ea typeface="楷体_GB2312" pitchFamily="49" charset="-122"/>
                  <a:cs typeface="+mn-cs"/>
                </a:rPr>
                <a:t>……</a:t>
              </a:r>
              <a:endParaRPr kumimoji="0" lang="en-US" altLang="zh-CN" sz="1400" kern="1200" cap="none" spc="0" normalizeH="0" baseline="0" noProof="0">
                <a:effectLst>
                  <a:outerShdw blurRad="38100" dist="38100" dir="2700000" algn="tl">
                    <a:srgbClr val="C0C0C0"/>
                  </a:outerShdw>
                </a:effectLst>
                <a:latin typeface="Comic Sans MS" panose="030F0702030302020204" pitchFamily="66" charset="0"/>
                <a:ea typeface="楷体_GB2312" pitchFamily="49" charset="-122"/>
                <a:cs typeface="+mn-cs"/>
              </a:endParaRPr>
            </a:p>
          </p:txBody>
        </p:sp>
      </p:grpSp>
      <p:grpSp>
        <p:nvGrpSpPr>
          <p:cNvPr id="4" name="Group 11"/>
          <p:cNvGrpSpPr/>
          <p:nvPr/>
        </p:nvGrpSpPr>
        <p:grpSpPr>
          <a:xfrm>
            <a:off x="2484438" y="4581525"/>
            <a:ext cx="4752975" cy="1628775"/>
            <a:chOff x="1474" y="2976"/>
            <a:chExt cx="2994" cy="1026"/>
          </a:xfrm>
        </p:grpSpPr>
        <p:sp>
          <p:nvSpPr>
            <p:cNvPr id="55308" name="Text Box 12"/>
            <p:cNvSpPr txBox="1">
              <a:spLocks noChangeArrowheads="1"/>
            </p:cNvSpPr>
            <p:nvPr/>
          </p:nvSpPr>
          <p:spPr bwMode="auto">
            <a:xfrm>
              <a:off x="3107" y="3249"/>
              <a:ext cx="1361" cy="460"/>
            </a:xfrm>
            <a:prstGeom prst="rect">
              <a:avLst/>
            </a:prstGeom>
            <a:noFill/>
            <a:ln w="9525" algn="ctr">
              <a:noFill/>
              <a:miter lim="800000"/>
            </a:ln>
            <a:effectLst/>
          </p:spPr>
          <p:txBody>
            <a:bodyPr>
              <a:spAutoFit/>
            </a:bodyPr>
            <a:lstStyle/>
            <a:p>
              <a:pPr marR="0" defTabSz="914400" eaLnBrk="1" hangingPunct="1">
                <a:spcBef>
                  <a:spcPct val="50000"/>
                </a:spcBef>
                <a:buClrTx/>
                <a:buSzTx/>
                <a:buFontTx/>
                <a:buNone/>
                <a:defRPr/>
              </a:pPr>
              <a:r>
                <a:rPr kumimoji="0" lang="en-US" altLang="zh-CN" sz="1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④  </a:t>
              </a:r>
              <a:r>
                <a:rPr kumimoji="0" lang="zh-CN" altLang="en-US" sz="1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由于气球在门内弹跳，触发动作探测器，门终于开了</a:t>
              </a:r>
              <a:endParaRPr kumimoji="0" lang="zh-CN" altLang="en-US" sz="1400" kern="1200" cap="none" spc="0" normalizeH="0" baseline="0" noProof="0">
                <a:effectLst>
                  <a:outerShdw blurRad="38100" dist="38100" dir="2700000" algn="tl">
                    <a:srgbClr val="C0C0C0"/>
                  </a:outerShdw>
                </a:effectLst>
                <a:latin typeface="Comic Sans MS" panose="030F0702030302020204" pitchFamily="66" charset="0"/>
                <a:ea typeface="楷体_GB2312" pitchFamily="49" charset="-122"/>
                <a:cs typeface="+mn-cs"/>
              </a:endParaRPr>
            </a:p>
          </p:txBody>
        </p:sp>
        <p:pic>
          <p:nvPicPr>
            <p:cNvPr id="58380" name="Picture 13" descr="door3"/>
            <p:cNvPicPr>
              <a:picLocks noChangeAspect="1"/>
            </p:cNvPicPr>
            <p:nvPr/>
          </p:nvPicPr>
          <p:blipFill>
            <a:blip r:embed="rId4"/>
            <a:stretch>
              <a:fillRect/>
            </a:stretch>
          </p:blipFill>
          <p:spPr>
            <a:xfrm>
              <a:off x="1474" y="2976"/>
              <a:ext cx="1578" cy="1026"/>
            </a:xfrm>
            <a:prstGeom prst="rect">
              <a:avLst/>
            </a:prstGeom>
            <a:noFill/>
            <a:ln w="9525">
              <a:noFill/>
            </a:ln>
          </p:spPr>
        </p:pic>
      </p:grpSp>
      <p:sp>
        <p:nvSpPr>
          <p:cNvPr id="55310" name="AutoShape 14"/>
          <p:cNvSpPr/>
          <p:nvPr/>
        </p:nvSpPr>
        <p:spPr>
          <a:xfrm>
            <a:off x="1835150" y="2420938"/>
            <a:ext cx="649288" cy="360362"/>
          </a:xfrm>
          <a:prstGeom prst="rightArrow">
            <a:avLst>
              <a:gd name="adj1" fmla="val 50000"/>
              <a:gd name="adj2" fmla="val 45044"/>
            </a:avLst>
          </a:prstGeom>
          <a:solidFill>
            <a:schemeClr val="bg2"/>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55311" name="AutoShape 15"/>
          <p:cNvSpPr/>
          <p:nvPr/>
        </p:nvSpPr>
        <p:spPr>
          <a:xfrm>
            <a:off x="5003800" y="2420938"/>
            <a:ext cx="649288" cy="360362"/>
          </a:xfrm>
          <a:prstGeom prst="rightArrow">
            <a:avLst>
              <a:gd name="adj1" fmla="val 50000"/>
              <a:gd name="adj2" fmla="val 45044"/>
            </a:avLst>
          </a:prstGeom>
          <a:solidFill>
            <a:schemeClr val="bg2"/>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
        <p:nvSpPr>
          <p:cNvPr id="55312" name="AutoShape 16"/>
          <p:cNvSpPr/>
          <p:nvPr/>
        </p:nvSpPr>
        <p:spPr>
          <a:xfrm rot="9086878">
            <a:off x="5610225" y="4411663"/>
            <a:ext cx="1154113" cy="360362"/>
          </a:xfrm>
          <a:prstGeom prst="rightArrow">
            <a:avLst>
              <a:gd name="adj1" fmla="val 50000"/>
              <a:gd name="adj2" fmla="val 80066"/>
            </a:avLst>
          </a:prstGeom>
          <a:solidFill>
            <a:schemeClr val="bg2"/>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5302"/>
                                        </p:tgtEl>
                                        <p:attrNameLst>
                                          <p:attrName>style.visibility</p:attrName>
                                        </p:attrNameLst>
                                      </p:cBhvr>
                                      <p:to>
                                        <p:strVal val="visible"/>
                                      </p:to>
                                    </p:set>
                                    <p:animEffect transition="in" filter="blinds(horizontal)">
                                      <p:cBhvr>
                                        <p:cTn id="13" dur="500"/>
                                        <p:tgtEl>
                                          <p:spTgt spid="55302"/>
                                        </p:tgtEl>
                                      </p:cBhvr>
                                    </p:animEffect>
                                  </p:childTnLst>
                                </p:cTn>
                              </p:par>
                              <p:par>
                                <p:cTn id="14" presetID="3" presetClass="entr" presetSubtype="10" fill="hold" nodeType="withEffect">
                                  <p:stCondLst>
                                    <p:cond delay="0"/>
                                  </p:stCondLst>
                                  <p:childTnLst>
                                    <p:set>
                                      <p:cBhvr>
                                        <p:cTn id="15" dur="1" fill="hold">
                                          <p:stCondLst>
                                            <p:cond delay="0"/>
                                          </p:stCondLst>
                                        </p:cTn>
                                        <p:tgtEl>
                                          <p:spTgt spid="55303"/>
                                        </p:tgtEl>
                                        <p:attrNameLst>
                                          <p:attrName>style.visibility</p:attrName>
                                        </p:attrNameLst>
                                      </p:cBhvr>
                                      <p:to>
                                        <p:strVal val="visible"/>
                                      </p:to>
                                    </p:set>
                                    <p:animEffect transition="in" filter="blinds(horizontal)">
                                      <p:cBhvr>
                                        <p:cTn id="16" dur="500"/>
                                        <p:tgtEl>
                                          <p:spTgt spid="5530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5310"/>
                                        </p:tgtEl>
                                        <p:attrNameLst>
                                          <p:attrName>style.visibility</p:attrName>
                                        </p:attrNameLst>
                                      </p:cBhvr>
                                      <p:to>
                                        <p:strVal val="visible"/>
                                      </p:to>
                                    </p:set>
                                    <p:animEffect transition="in" filter="blinds(horizontal)">
                                      <p:cBhvr>
                                        <p:cTn id="19" dur="500"/>
                                        <p:tgtEl>
                                          <p:spTgt spid="55310"/>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ox(in)">
                                      <p:cBhvr>
                                        <p:cTn id="24" dur="500"/>
                                        <p:tgtEl>
                                          <p:spTgt spid="3"/>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55311"/>
                                        </p:tgtEl>
                                        <p:attrNameLst>
                                          <p:attrName>style.visibility</p:attrName>
                                        </p:attrNameLst>
                                      </p:cBhvr>
                                      <p:to>
                                        <p:strVal val="visible"/>
                                      </p:to>
                                    </p:set>
                                    <p:animEffect transition="in" filter="box(in)">
                                      <p:cBhvr>
                                        <p:cTn id="27" dur="500"/>
                                        <p:tgtEl>
                                          <p:spTgt spid="55311"/>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checkerboard(across)">
                                      <p:cBhvr>
                                        <p:cTn id="32" dur="500"/>
                                        <p:tgtEl>
                                          <p:spTgt spid="4"/>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55312"/>
                                        </p:tgtEl>
                                        <p:attrNameLst>
                                          <p:attrName>style.visibility</p:attrName>
                                        </p:attrNameLst>
                                      </p:cBhvr>
                                      <p:to>
                                        <p:strVal val="visible"/>
                                      </p:to>
                                    </p:set>
                                    <p:animEffect transition="in" filter="checkerboard(across)">
                                      <p:cBhvr>
                                        <p:cTn id="35" dur="500"/>
                                        <p:tgtEl>
                                          <p:spTgt spid="55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p:bldP spid="55310" grpId="0" animBg="1"/>
      <p:bldP spid="55311" grpId="0" animBg="1"/>
      <p:bldP spid="5531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p:nvPr/>
        </p:nvSpPr>
        <p:spPr>
          <a:xfrm>
            <a:off x="611188" y="549275"/>
            <a:ext cx="6870700" cy="628650"/>
          </a:xfrm>
          <a:prstGeom prst="rect">
            <a:avLst/>
          </a:prstGeom>
          <a:noFill/>
          <a:ln w="9525">
            <a:noFill/>
          </a:ln>
          <a:effectLst>
            <a:outerShdw dist="35921" dir="2699999" algn="ctr" rotWithShape="0">
              <a:srgbClr val="808080">
                <a:alpha val="50000"/>
              </a:srgbClr>
            </a:outerShdw>
          </a:effectLst>
        </p:spPr>
        <p:txBody>
          <a:bodyPr anchor="b" anchorCtr="0"/>
          <a:p>
            <a:pPr eaLnBrk="1" hangingPunct="1">
              <a:buNone/>
            </a:pPr>
            <a:r>
              <a:rPr lang="zh-CN" altLang="en-US" sz="3600" dirty="0">
                <a:solidFill>
                  <a:schemeClr val="tx2"/>
                </a:solidFill>
                <a:latin typeface="Arial" panose="020B0604020202020204" pitchFamily="34" charset="0"/>
                <a:ea typeface="方正舒体" panose="02010601030101010101" pitchFamily="2" charset="-122"/>
              </a:rPr>
              <a:t>问题出在哪里 </a:t>
            </a:r>
            <a:r>
              <a:rPr lang="en-US" altLang="zh-CN" sz="3600" dirty="0">
                <a:solidFill>
                  <a:schemeClr val="tx2"/>
                </a:solidFill>
                <a:latin typeface="Arial" panose="020B0604020202020204" pitchFamily="34" charset="0"/>
                <a:ea typeface="方正舒体" panose="02010601030101010101" pitchFamily="2" charset="-122"/>
              </a:rPr>
              <a:t>……</a:t>
            </a:r>
            <a:endParaRPr lang="en-US" altLang="zh-CN" sz="3600" dirty="0">
              <a:solidFill>
                <a:schemeClr val="tx2"/>
              </a:solidFill>
              <a:latin typeface="Arial" panose="020B0604020202020204" pitchFamily="34" charset="0"/>
              <a:ea typeface="方正舒体" panose="02010601030101010101" pitchFamily="2" charset="-122"/>
            </a:endParaRPr>
          </a:p>
        </p:txBody>
      </p:sp>
      <p:sp>
        <p:nvSpPr>
          <p:cNvPr id="56323" name="Text Box 3"/>
          <p:cNvSpPr txBox="1">
            <a:spLocks noChangeArrowheads="1"/>
          </p:cNvSpPr>
          <p:nvPr/>
        </p:nvSpPr>
        <p:spPr bwMode="auto">
          <a:xfrm>
            <a:off x="684213" y="1701800"/>
            <a:ext cx="7704138" cy="457200"/>
          </a:xfrm>
          <a:prstGeom prst="rect">
            <a:avLst/>
          </a:prstGeom>
          <a:noFill/>
          <a:ln w="9525">
            <a:noFill/>
            <a:miter lim="800000"/>
          </a:ln>
          <a:effectLst/>
        </p:spPr>
        <p:txBody>
          <a:bodyPr>
            <a:spAutoFit/>
          </a:bodyPr>
          <a:lstStyle/>
          <a:p>
            <a:pPr marR="0" defTabSz="914400" eaLnBrk="1" hangingPunct="1">
              <a:spcBef>
                <a:spcPct val="50000"/>
              </a:spcBef>
              <a:buClr>
                <a:schemeClr val="tx2"/>
              </a:buClr>
              <a:buSzTx/>
              <a:buFont typeface="Wingdings" panose="05000000000000000000" pitchFamily="2" charset="2"/>
              <a:buChar char="Ü"/>
              <a:defRPr/>
            </a:pPr>
            <a:r>
              <a:rPr kumimoji="0" lang="en-US" altLang="zh-CN"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  </a:t>
            </a:r>
            <a:r>
              <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如果门和地板齐平且没有缝隙，就不会出这样的事</a:t>
            </a:r>
            <a:endPar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endParaRPr>
          </a:p>
        </p:txBody>
      </p:sp>
      <p:sp>
        <p:nvSpPr>
          <p:cNvPr id="56324" name="Text Box 4"/>
          <p:cNvSpPr txBox="1">
            <a:spLocks noChangeArrowheads="1"/>
          </p:cNvSpPr>
          <p:nvPr/>
        </p:nvSpPr>
        <p:spPr bwMode="auto">
          <a:xfrm>
            <a:off x="684213" y="2565400"/>
            <a:ext cx="7632700" cy="822325"/>
          </a:xfrm>
          <a:prstGeom prst="rect">
            <a:avLst/>
          </a:prstGeom>
          <a:noFill/>
          <a:ln w="9525">
            <a:noFill/>
            <a:miter lim="800000"/>
          </a:ln>
          <a:effectLst/>
        </p:spPr>
        <p:txBody>
          <a:bodyPr>
            <a:spAutoFit/>
          </a:bodyPr>
          <a:lstStyle/>
          <a:p>
            <a:pPr marR="0" defTabSz="914400" eaLnBrk="1" hangingPunct="1">
              <a:spcBef>
                <a:spcPct val="50000"/>
              </a:spcBef>
              <a:buClr>
                <a:schemeClr val="tx2"/>
              </a:buClr>
              <a:buSzTx/>
              <a:buFont typeface="Wingdings" panose="05000000000000000000" pitchFamily="2" charset="2"/>
              <a:buChar char="Ü"/>
              <a:defRPr/>
            </a:pPr>
            <a:r>
              <a:rPr kumimoji="0" lang="en-US" altLang="zh-CN"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  </a:t>
            </a:r>
            <a:r>
              <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如果动作探测器的灵敏度调整到不对</a:t>
            </a:r>
            <a:r>
              <a:rPr kumimoji="0" lang="zh-CN" altLang="en-US" sz="2400" kern="1200" cap="none" spc="0" normalizeH="0" baseline="0" noProof="0">
                <a:effectLst>
                  <a:outerShdw blurRad="38100" dist="38100" dir="2700000" algn="tl">
                    <a:srgbClr val="C0C0C0"/>
                  </a:outerShdw>
                </a:effectLst>
                <a:latin typeface="Comic Sans MS" panose="030F0702030302020204" pitchFamily="66" charset="0"/>
                <a:ea typeface="楷体_GB2312" pitchFamily="49" charset="-122"/>
                <a:cs typeface="+mn-cs"/>
              </a:rPr>
              <a:t>快速放气的气球作出反应，也不会出此事</a:t>
            </a:r>
            <a:endParaRPr kumimoji="0" lang="zh-CN" altLang="en-US" sz="2400" kern="1200" cap="none" spc="0" normalizeH="0" baseline="0" noProof="0">
              <a:effectLst>
                <a:outerShdw blurRad="38100" dist="38100" dir="2700000" algn="tl">
                  <a:srgbClr val="C0C0C0"/>
                </a:outerShdw>
              </a:effectLst>
              <a:latin typeface="Comic Sans MS" panose="030F0702030302020204" pitchFamily="66" charset="0"/>
              <a:ea typeface="楷体_GB2312" pitchFamily="49" charset="-122"/>
              <a:cs typeface="+mn-cs"/>
            </a:endParaRPr>
          </a:p>
        </p:txBody>
      </p:sp>
      <p:sp>
        <p:nvSpPr>
          <p:cNvPr id="56325" name="Text Box 5"/>
          <p:cNvSpPr txBox="1">
            <a:spLocks noChangeArrowheads="1"/>
          </p:cNvSpPr>
          <p:nvPr/>
        </p:nvSpPr>
        <p:spPr bwMode="auto">
          <a:xfrm>
            <a:off x="684213" y="3646488"/>
            <a:ext cx="7848600" cy="822325"/>
          </a:xfrm>
          <a:prstGeom prst="rect">
            <a:avLst/>
          </a:prstGeom>
          <a:noFill/>
          <a:ln w="9525">
            <a:noFill/>
            <a:miter lim="800000"/>
          </a:ln>
          <a:effectLst/>
        </p:spPr>
        <p:txBody>
          <a:bodyPr>
            <a:spAutoFit/>
          </a:bodyPr>
          <a:lstStyle/>
          <a:p>
            <a:pPr marR="0" defTabSz="914400" eaLnBrk="1" hangingPunct="1">
              <a:spcBef>
                <a:spcPct val="50000"/>
              </a:spcBef>
              <a:buClr>
                <a:schemeClr val="tx2"/>
              </a:buClr>
              <a:buSzTx/>
              <a:buFont typeface="Wingdings" panose="05000000000000000000" pitchFamily="2" charset="2"/>
              <a:buChar char="Ü"/>
              <a:defRPr/>
            </a:pPr>
            <a:r>
              <a:rPr kumimoji="0" lang="en-US" altLang="zh-CN" sz="2400" kern="1200" cap="none" spc="0" normalizeH="0" baseline="0" noProof="0">
                <a:effectLst>
                  <a:outerShdw blurRad="38100" dist="38100" dir="2700000" algn="tl">
                    <a:srgbClr val="C0C0C0"/>
                  </a:outerShdw>
                </a:effectLst>
                <a:latin typeface="Comic Sans MS" panose="030F0702030302020204" pitchFamily="66" charset="0"/>
                <a:ea typeface="楷体_GB2312" pitchFamily="49" charset="-122"/>
                <a:cs typeface="+mn-cs"/>
              </a:rPr>
              <a:t>  </a:t>
            </a:r>
            <a:r>
              <a:rPr kumimoji="0" lang="zh-CN" altLang="en-US" sz="2400" kern="1200" cap="none" spc="0" normalizeH="0" baseline="0" noProof="0">
                <a:effectLst>
                  <a:outerShdw blurRad="38100" dist="38100" dir="2700000" algn="tl">
                    <a:srgbClr val="C0C0C0"/>
                  </a:outerShdw>
                </a:effectLst>
                <a:latin typeface="Comic Sans MS" panose="030F0702030302020204" pitchFamily="66" charset="0"/>
                <a:ea typeface="楷体_GB2312" pitchFamily="49" charset="-122"/>
                <a:cs typeface="+mn-cs"/>
              </a:rPr>
              <a:t>当然，如果根本就不使用动作探测器来从里面开门，这种事情同样不会发生</a:t>
            </a:r>
            <a:endParaRPr kumimoji="0" lang="zh-CN" altLang="en-US" sz="2400" kern="1200" cap="none" spc="0" normalizeH="0" baseline="0" noProof="0">
              <a:effectLst>
                <a:outerShdw blurRad="38100" dist="38100" dir="2700000" algn="tl">
                  <a:srgbClr val="C0C0C0"/>
                </a:outerShdw>
              </a:effectLst>
              <a:latin typeface="Comic Sans MS" panose="030F0702030302020204" pitchFamily="66" charset="0"/>
              <a:ea typeface="楷体_GB2312" pitchFamily="49" charset="-122"/>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0418" name="Picture 2" descr="idcimage"/>
          <p:cNvPicPr>
            <a:picLocks noChangeAspect="1"/>
          </p:cNvPicPr>
          <p:nvPr/>
        </p:nvPicPr>
        <p:blipFill>
          <a:blip r:embed="rId1"/>
          <a:stretch>
            <a:fillRect/>
          </a:stretch>
        </p:blipFill>
        <p:spPr>
          <a:xfrm>
            <a:off x="5003800" y="3429000"/>
            <a:ext cx="3240088" cy="2425700"/>
          </a:xfrm>
          <a:prstGeom prst="rect">
            <a:avLst/>
          </a:prstGeom>
          <a:noFill/>
          <a:ln w="9525">
            <a:noFill/>
          </a:ln>
        </p:spPr>
      </p:pic>
      <p:sp>
        <p:nvSpPr>
          <p:cNvPr id="60419" name="Rectangle 3"/>
          <p:cNvSpPr/>
          <p:nvPr/>
        </p:nvSpPr>
        <p:spPr>
          <a:xfrm>
            <a:off x="611188" y="549275"/>
            <a:ext cx="6870700" cy="628650"/>
          </a:xfrm>
          <a:prstGeom prst="rect">
            <a:avLst/>
          </a:prstGeom>
          <a:noFill/>
          <a:ln w="9525">
            <a:noFill/>
          </a:ln>
          <a:effectLst>
            <a:outerShdw dist="35921" dir="2699999" algn="ctr" rotWithShape="0">
              <a:srgbClr val="808080">
                <a:alpha val="50000"/>
              </a:srgbClr>
            </a:outerShdw>
          </a:effectLst>
        </p:spPr>
        <p:txBody>
          <a:bodyPr anchor="b" anchorCtr="0"/>
          <a:p>
            <a:pPr eaLnBrk="1" hangingPunct="1">
              <a:buNone/>
            </a:pPr>
            <a:r>
              <a:rPr lang="zh-CN" altLang="en-US" sz="3600" dirty="0">
                <a:solidFill>
                  <a:schemeClr val="tx2"/>
                </a:solidFill>
                <a:latin typeface="Arial" panose="020B0604020202020204" pitchFamily="34" charset="0"/>
                <a:ea typeface="方正舒体" panose="02010601030101010101" pitchFamily="2" charset="-122"/>
              </a:rPr>
              <a:t>总结教训 </a:t>
            </a:r>
            <a:r>
              <a:rPr lang="en-US" altLang="zh-CN" sz="3600" dirty="0">
                <a:solidFill>
                  <a:schemeClr val="tx2"/>
                </a:solidFill>
                <a:latin typeface="Arial" panose="020B0604020202020204" pitchFamily="34" charset="0"/>
                <a:ea typeface="方正舒体" panose="02010601030101010101" pitchFamily="2" charset="-122"/>
              </a:rPr>
              <a:t>……</a:t>
            </a:r>
            <a:endParaRPr lang="en-US" altLang="zh-CN" sz="3600" dirty="0">
              <a:solidFill>
                <a:schemeClr val="tx2"/>
              </a:solidFill>
              <a:latin typeface="Arial" panose="020B0604020202020204" pitchFamily="34" charset="0"/>
              <a:ea typeface="方正舒体" panose="02010601030101010101" pitchFamily="2" charset="-122"/>
            </a:endParaRPr>
          </a:p>
        </p:txBody>
      </p:sp>
      <p:sp>
        <p:nvSpPr>
          <p:cNvPr id="57348" name="Text Box 4"/>
          <p:cNvSpPr txBox="1">
            <a:spLocks noChangeArrowheads="1"/>
          </p:cNvSpPr>
          <p:nvPr/>
        </p:nvSpPr>
        <p:spPr bwMode="auto">
          <a:xfrm>
            <a:off x="684213" y="1484313"/>
            <a:ext cx="7775575" cy="1552575"/>
          </a:xfrm>
          <a:prstGeom prst="rect">
            <a:avLst/>
          </a:prstGeom>
          <a:noFill/>
          <a:ln w="9525" algn="ctr">
            <a:noFill/>
            <a:miter lim="800000"/>
          </a:ln>
          <a:effectLst/>
        </p:spPr>
        <p:txBody>
          <a:bodyPr>
            <a:spAutoFit/>
          </a:bodyPr>
          <a:lstStyle/>
          <a:p>
            <a:pPr marR="0" defTabSz="914400" eaLnBrk="1" hangingPunct="1">
              <a:spcBef>
                <a:spcPct val="50000"/>
              </a:spcBef>
              <a:buClrTx/>
              <a:buSzTx/>
              <a:buFontTx/>
              <a:buBlip>
                <a:blip r:embed="rId2"/>
              </a:buBlip>
              <a:defRPr/>
            </a:pPr>
            <a:r>
              <a:rPr kumimoji="0" lang="en-US" altLang="zh-CN"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  </a:t>
            </a:r>
            <a:r>
              <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虽然是偶然事件，也没有直接危害，但是潜在风险</a:t>
            </a:r>
            <a:endPar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endParaRPr>
          </a:p>
          <a:p>
            <a:pPr marR="0" defTabSz="914400" eaLnBrk="1" hangingPunct="1">
              <a:spcBef>
                <a:spcPct val="50000"/>
              </a:spcBef>
              <a:buClrTx/>
              <a:buSzTx/>
              <a:buFontTx/>
              <a:buBlip>
                <a:blip r:embed="rId2"/>
              </a:buBlip>
              <a:defRPr/>
            </a:pPr>
            <a:r>
              <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  既是物理安全的问题，更是管理问题</a:t>
            </a:r>
            <a:endPar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endParaRPr>
          </a:p>
          <a:p>
            <a:pPr marR="0" defTabSz="914400" eaLnBrk="1" hangingPunct="1">
              <a:spcBef>
                <a:spcPct val="50000"/>
              </a:spcBef>
              <a:buClrTx/>
              <a:buSzTx/>
              <a:buFontTx/>
              <a:buBlip>
                <a:blip r:embed="rId2"/>
              </a:buBlip>
              <a:defRPr/>
            </a:pPr>
            <a:r>
              <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  切记！有时候自以为是的安全，恰恰是最不安全！</a:t>
            </a:r>
            <a:endPar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endParaRPr>
          </a:p>
        </p:txBody>
      </p:sp>
      <p:sp>
        <p:nvSpPr>
          <p:cNvPr id="57349" name="Text Box 5"/>
          <p:cNvSpPr txBox="1"/>
          <p:nvPr/>
        </p:nvSpPr>
        <p:spPr>
          <a:xfrm>
            <a:off x="468313" y="3644900"/>
            <a:ext cx="8208962" cy="823913"/>
          </a:xfrm>
          <a:prstGeom prst="rect">
            <a:avLst/>
          </a:prstGeom>
          <a:noFill/>
          <a:ln w="9525">
            <a:noFill/>
          </a:ln>
          <a:effectLst>
            <a:outerShdw dist="35921" dir="2699999" algn="ctr" rotWithShape="0">
              <a:schemeClr val="bg2"/>
            </a:outerShdw>
          </a:effectLst>
        </p:spPr>
        <p:txBody>
          <a:bodyPr>
            <a:spAutoFit/>
          </a:bodyPr>
          <a:p>
            <a:pPr algn="ctr" eaLnBrk="1" hangingPunct="1">
              <a:spcBef>
                <a:spcPct val="50000"/>
              </a:spcBef>
              <a:buNone/>
            </a:pPr>
            <a:r>
              <a:rPr lang="zh-CN" altLang="en-US" sz="4800" dirty="0">
                <a:solidFill>
                  <a:schemeClr val="tx2"/>
                </a:solidFill>
                <a:latin typeface="Comic Sans MS" panose="030F0702030302020204" pitchFamily="66" charset="0"/>
                <a:ea typeface="黑体" panose="02010609060101010101" pitchFamily="49" charset="-122"/>
              </a:rPr>
              <a:t>物理安全非常关键！</a:t>
            </a:r>
            <a:endParaRPr lang="zh-CN" altLang="en-US" sz="4800" dirty="0">
              <a:solidFill>
                <a:schemeClr val="tx2"/>
              </a:solidFill>
              <a:latin typeface="Comic Sans MS" panose="030F0702030302020204" pitchFamily="66"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7348"/>
                                        </p:tgtEl>
                                        <p:attrNameLst>
                                          <p:attrName>style.visibility</p:attrName>
                                        </p:attrNameLst>
                                      </p:cBhvr>
                                      <p:to>
                                        <p:strVal val="visible"/>
                                      </p:to>
                                    </p:set>
                                    <p:animEffect transition="in" filter="box(in)">
                                      <p:cBhvr>
                                        <p:cTn id="7" dur="500"/>
                                        <p:tgtEl>
                                          <p:spTgt spid="57348"/>
                                        </p:tgtEl>
                                      </p:cBhvr>
                                    </p:animEffect>
                                  </p:childTnLst>
                                </p:cTn>
                              </p:par>
                            </p:childTnLst>
                          </p:cTn>
                        </p:par>
                      </p:childTnLst>
                    </p:cTn>
                  </p:par>
                  <p:par>
                    <p:cTn id="8" fill="hold">
                      <p:stCondLst>
                        <p:cond delay="indefinite"/>
                      </p:stCondLst>
                      <p:childTnLst>
                        <p:par>
                          <p:cTn id="9" fill="hold">
                            <p:stCondLst>
                              <p:cond delay="0"/>
                            </p:stCondLst>
                            <p:childTnLst>
                              <p:par>
                                <p:cTn id="10" presetID="56" presetClass="entr" presetSubtype="0" fill="hold" grpId="0" nodeType="clickEffect">
                                  <p:stCondLst>
                                    <p:cond delay="0"/>
                                  </p:stCondLst>
                                  <p:iterate type="lt">
                                    <p:tmPct val="10000"/>
                                  </p:iterate>
                                  <p:childTnLst>
                                    <p:set>
                                      <p:cBhvr>
                                        <p:cTn id="11" dur="1" fill="hold">
                                          <p:stCondLst>
                                            <p:cond delay="0"/>
                                          </p:stCondLst>
                                        </p:cTn>
                                        <p:tgtEl>
                                          <p:spTgt spid="57349"/>
                                        </p:tgtEl>
                                        <p:attrNameLst>
                                          <p:attrName>style.visibility</p:attrName>
                                        </p:attrNameLst>
                                      </p:cBhvr>
                                      <p:to>
                                        <p:strVal val="visible"/>
                                      </p:to>
                                    </p:set>
                                    <p:anim by="(-#ppt_w*2)" calcmode="lin" valueType="num">
                                      <p:cBhvr rctx="PPT">
                                        <p:cTn id="12" dur="500" autoRev="1" fill="hold">
                                          <p:stCondLst>
                                            <p:cond delay="0"/>
                                          </p:stCondLst>
                                        </p:cTn>
                                        <p:tgtEl>
                                          <p:spTgt spid="57349"/>
                                        </p:tgtEl>
                                        <p:attrNameLst>
                                          <p:attrName>ppt_w</p:attrName>
                                        </p:attrNameLst>
                                      </p:cBhvr>
                                    </p:anim>
                                    <p:anim by="(#ppt_w*0.50)" calcmode="lin" valueType="num">
                                      <p:cBhvr>
                                        <p:cTn id="13" dur="500" decel="50000" autoRev="1" fill="hold">
                                          <p:stCondLst>
                                            <p:cond delay="0"/>
                                          </p:stCondLst>
                                        </p:cTn>
                                        <p:tgtEl>
                                          <p:spTgt spid="57349"/>
                                        </p:tgtEl>
                                        <p:attrNameLst>
                                          <p:attrName>ppt_x</p:attrName>
                                        </p:attrNameLst>
                                      </p:cBhvr>
                                    </p:anim>
                                    <p:anim from="(-#ppt_h/2)" to="(#ppt_y)" calcmode="lin" valueType="num">
                                      <p:cBhvr>
                                        <p:cTn id="14" dur="1000" fill="hold">
                                          <p:stCondLst>
                                            <p:cond delay="0"/>
                                          </p:stCondLst>
                                        </p:cTn>
                                        <p:tgtEl>
                                          <p:spTgt spid="57349"/>
                                        </p:tgtEl>
                                        <p:attrNameLst>
                                          <p:attrName>ppt_y</p:attrName>
                                        </p:attrNameLst>
                                      </p:cBhvr>
                                    </p:anim>
                                    <p:animRot by="21600000">
                                      <p:cBhvr>
                                        <p:cTn id="15" dur="1000" fill="hold">
                                          <p:stCondLst>
                                            <p:cond delay="0"/>
                                          </p:stCondLst>
                                        </p:cTn>
                                        <p:tgtEl>
                                          <p:spTgt spid="573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p:bldP spid="5734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p:nvPr/>
        </p:nvSpPr>
        <p:spPr>
          <a:xfrm>
            <a:off x="611188" y="549275"/>
            <a:ext cx="6870700" cy="628650"/>
          </a:xfrm>
          <a:prstGeom prst="rect">
            <a:avLst/>
          </a:prstGeom>
          <a:noFill/>
          <a:ln w="9525">
            <a:noFill/>
          </a:ln>
          <a:effectLst>
            <a:outerShdw dist="35921" dir="2699999" algn="ctr" rotWithShape="0">
              <a:srgbClr val="808080">
                <a:alpha val="50000"/>
              </a:srgbClr>
            </a:outerShdw>
          </a:effectLst>
        </p:spPr>
        <p:txBody>
          <a:bodyPr anchor="b" anchorCtr="0"/>
          <a:p>
            <a:pPr eaLnBrk="1" hangingPunct="1">
              <a:buNone/>
            </a:pPr>
            <a:r>
              <a:rPr lang="zh-CN" altLang="en-US" sz="3600" dirty="0">
                <a:solidFill>
                  <a:schemeClr val="tx2"/>
                </a:solidFill>
                <a:latin typeface="Arial" panose="020B0604020202020204" pitchFamily="34" charset="0"/>
                <a:ea typeface="方正舒体" panose="02010601030101010101" pitchFamily="2" charset="-122"/>
              </a:rPr>
              <a:t>关于物理安全的建议</a:t>
            </a:r>
            <a:endParaRPr lang="zh-CN" altLang="en-US" sz="3600" dirty="0">
              <a:solidFill>
                <a:schemeClr val="tx2"/>
              </a:solidFill>
              <a:latin typeface="Arial" panose="020B0604020202020204" pitchFamily="34" charset="0"/>
              <a:ea typeface="方正舒体" panose="02010601030101010101" pitchFamily="2" charset="-122"/>
            </a:endParaRPr>
          </a:p>
        </p:txBody>
      </p:sp>
      <p:sp>
        <p:nvSpPr>
          <p:cNvPr id="58371" name="Text Box 3"/>
          <p:cNvSpPr txBox="1">
            <a:spLocks noChangeArrowheads="1"/>
          </p:cNvSpPr>
          <p:nvPr/>
        </p:nvSpPr>
        <p:spPr bwMode="auto">
          <a:xfrm>
            <a:off x="684213" y="1341438"/>
            <a:ext cx="7775575" cy="4583113"/>
          </a:xfrm>
          <a:prstGeom prst="rect">
            <a:avLst/>
          </a:prstGeom>
          <a:noFill/>
          <a:ln w="9525" algn="ctr">
            <a:noFill/>
            <a:miter lim="800000"/>
          </a:ln>
          <a:effectLst/>
        </p:spPr>
        <p:txBody>
          <a:bodyPr>
            <a:spAutoFit/>
          </a:bodyPr>
          <a:lstStyle/>
          <a:p>
            <a:pPr marR="0" defTabSz="914400" eaLnBrk="1" hangingPunct="1">
              <a:lnSpc>
                <a:spcPct val="90000"/>
              </a:lnSpc>
              <a:spcBef>
                <a:spcPct val="30000"/>
              </a:spcBef>
              <a:buClrTx/>
              <a:buSzTx/>
              <a:buFontTx/>
              <a:buBlip>
                <a:blip r:embed="rId1"/>
              </a:buBlip>
              <a:defRPr/>
            </a:pPr>
            <a:r>
              <a:rPr kumimoji="0" lang="en-US" altLang="zh-CN"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 </a:t>
            </a:r>
            <a:r>
              <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将敏感设备和信息放置在受控的安全区域</a:t>
            </a:r>
            <a:endPar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endParaRPr>
          </a:p>
          <a:p>
            <a:pPr marR="0" defTabSz="914400" eaLnBrk="1" hangingPunct="1">
              <a:lnSpc>
                <a:spcPct val="90000"/>
              </a:lnSpc>
              <a:spcBef>
                <a:spcPct val="30000"/>
              </a:spcBef>
              <a:buClrTx/>
              <a:buSzTx/>
              <a:buFontTx/>
              <a:buBlip>
                <a:blip r:embed="rId1"/>
              </a:buBlip>
              <a:defRPr/>
            </a:pPr>
            <a:r>
              <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 所有到受控区域的入口都应该加锁、设置门卫，或者以某种方式进行监视，并做好进出登记</a:t>
            </a:r>
            <a:endPar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endParaRPr>
          </a:p>
          <a:p>
            <a:pPr marR="0" defTabSz="914400" eaLnBrk="1" hangingPunct="1">
              <a:lnSpc>
                <a:spcPct val="90000"/>
              </a:lnSpc>
              <a:spcBef>
                <a:spcPct val="30000"/>
              </a:spcBef>
              <a:buClrTx/>
              <a:buSzTx/>
              <a:buFontTx/>
              <a:buBlip>
                <a:blip r:embed="rId1"/>
              </a:buBlip>
              <a:defRPr/>
            </a:pPr>
            <a:r>
              <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 如果进出需要</a:t>
            </a:r>
            <a:r>
              <a:rPr kumimoji="0" lang="en-US" altLang="zh-CN"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ID</a:t>
            </a:r>
            <a:r>
              <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徽章，请随身带好，严禁无证进入</a:t>
            </a:r>
            <a:endPar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endParaRPr>
          </a:p>
          <a:p>
            <a:pPr marR="0" defTabSz="914400" eaLnBrk="1" hangingPunct="1">
              <a:lnSpc>
                <a:spcPct val="90000"/>
              </a:lnSpc>
              <a:spcBef>
                <a:spcPct val="30000"/>
              </a:spcBef>
              <a:buClrTx/>
              <a:buSzTx/>
              <a:buFontTx/>
              <a:buBlip>
                <a:blip r:embed="rId1"/>
              </a:buBlip>
              <a:defRPr/>
            </a:pPr>
            <a:r>
              <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 钥匙和门卡仅供本人使用，不要交给他人使用</a:t>
            </a:r>
            <a:endPar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endParaRPr>
          </a:p>
          <a:p>
            <a:pPr marR="0" defTabSz="914400" eaLnBrk="1" hangingPunct="1">
              <a:lnSpc>
                <a:spcPct val="90000"/>
              </a:lnSpc>
              <a:spcBef>
                <a:spcPct val="30000"/>
              </a:spcBef>
              <a:buClrTx/>
              <a:buSzTx/>
              <a:buFontTx/>
              <a:buBlip>
                <a:blip r:embed="rId1"/>
              </a:buBlip>
              <a:defRPr/>
            </a:pPr>
            <a:r>
              <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 严格控制带存储和摄像功能的手持设备的使用</a:t>
            </a:r>
            <a:endPar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endParaRPr>
          </a:p>
          <a:p>
            <a:pPr marR="0" defTabSz="914400" eaLnBrk="1" hangingPunct="1">
              <a:lnSpc>
                <a:spcPct val="90000"/>
              </a:lnSpc>
              <a:spcBef>
                <a:spcPct val="30000"/>
              </a:spcBef>
              <a:buClrTx/>
              <a:buSzTx/>
              <a:buFontTx/>
              <a:buBlip>
                <a:blip r:embed="rId1"/>
              </a:buBlip>
              <a:defRPr/>
            </a:pPr>
            <a:r>
              <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 使用公共区域的打印机、传真机、复印机时，一定不要遗留敏感文件</a:t>
            </a:r>
            <a:endPar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endParaRPr>
          </a:p>
          <a:p>
            <a:pPr marR="0" defTabSz="914400" eaLnBrk="1" hangingPunct="1">
              <a:lnSpc>
                <a:spcPct val="90000"/>
              </a:lnSpc>
              <a:spcBef>
                <a:spcPct val="30000"/>
              </a:spcBef>
              <a:buClrTx/>
              <a:buSzTx/>
              <a:buFontTx/>
              <a:buBlip>
                <a:blip r:embed="rId1"/>
              </a:buBlip>
              <a:defRPr/>
            </a:pPr>
            <a:r>
              <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 </a:t>
            </a:r>
            <a:r>
              <a:rPr kumimoji="0" lang="zh-CN" altLang="en-US" sz="2400" kern="1200" cap="none" spc="0" normalizeH="0" baseline="0" noProof="0">
                <a:effectLst>
                  <a:outerShdw blurRad="38100" dist="38100" dir="2700000" algn="tl">
                    <a:srgbClr val="C0C0C0"/>
                  </a:outerShdw>
                </a:effectLst>
                <a:latin typeface="Comic Sans MS" panose="030F0702030302020204" pitchFamily="66" charset="0"/>
                <a:ea typeface="楷体_GB2312" pitchFamily="49" charset="-122"/>
                <a:cs typeface="+mn-cs"/>
              </a:rPr>
              <a:t>移动电脑是恶意者经常关注的目标，一定要注意保护</a:t>
            </a:r>
            <a:endParaRPr kumimoji="0" lang="zh-CN" altLang="en-US" sz="2400" kern="1200" cap="none" spc="0" normalizeH="0" baseline="0" noProof="0">
              <a:effectLst>
                <a:outerShdw blurRad="38100" dist="38100" dir="2700000" algn="tl">
                  <a:srgbClr val="C0C0C0"/>
                </a:outerShdw>
              </a:effectLst>
              <a:latin typeface="Comic Sans MS" panose="030F0702030302020204" pitchFamily="66" charset="0"/>
              <a:ea typeface="楷体_GB2312" pitchFamily="49" charset="-122"/>
              <a:cs typeface="+mn-cs"/>
            </a:endParaRPr>
          </a:p>
          <a:p>
            <a:pPr marR="0" defTabSz="914400" eaLnBrk="1" hangingPunct="1">
              <a:lnSpc>
                <a:spcPct val="90000"/>
              </a:lnSpc>
              <a:spcBef>
                <a:spcPct val="30000"/>
              </a:spcBef>
              <a:buClrTx/>
              <a:buSzTx/>
              <a:buFontTx/>
              <a:buBlip>
                <a:blip r:embed="rId1"/>
              </a:buBlip>
              <a:defRPr/>
            </a:pPr>
            <a:r>
              <a:rPr kumimoji="0" lang="zh-CN" altLang="en-US" sz="2400" kern="1200" cap="none" spc="0" normalizeH="0" baseline="0" noProof="0">
                <a:effectLst>
                  <a:outerShdw blurRad="38100" dist="38100" dir="2700000" algn="tl">
                    <a:srgbClr val="C0C0C0"/>
                  </a:outerShdw>
                </a:effectLst>
                <a:latin typeface="Comic Sans MS" panose="030F0702030302020204" pitchFamily="66" charset="0"/>
                <a:ea typeface="楷体_GB2312" pitchFamily="49" charset="-122"/>
                <a:cs typeface="+mn-cs"/>
              </a:rPr>
              <a:t>  使用碎纸机，谨防敏感文件通过垃圾篓而泄漏</a:t>
            </a:r>
            <a:endPar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endParaRPr>
          </a:p>
          <a:p>
            <a:pPr marR="0" defTabSz="914400" eaLnBrk="1" hangingPunct="1">
              <a:lnSpc>
                <a:spcPct val="90000"/>
              </a:lnSpc>
              <a:spcBef>
                <a:spcPct val="30000"/>
              </a:spcBef>
              <a:buClrTx/>
              <a:buSzTx/>
              <a:buFontTx/>
              <a:buBlip>
                <a:blip r:embed="rId1"/>
              </a:buBlip>
              <a:defRPr/>
            </a:pPr>
            <a:r>
              <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 如果发现可疑情况，请立即报告</a:t>
            </a:r>
            <a:endPar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2980" name="Text Box 4"/>
          <p:cNvSpPr txBox="1">
            <a:spLocks noChangeArrowheads="1"/>
          </p:cNvSpPr>
          <p:nvPr/>
        </p:nvSpPr>
        <p:spPr bwMode="auto">
          <a:xfrm>
            <a:off x="1066800" y="2362200"/>
            <a:ext cx="7162800" cy="1920875"/>
          </a:xfrm>
          <a:prstGeom prst="rect">
            <a:avLst/>
          </a:prstGeom>
          <a:noFill/>
          <a:ln w="9525">
            <a:noFill/>
            <a:miter lim="800000"/>
          </a:ln>
          <a:effectLst>
            <a:outerShdw dist="35921" dir="2700000" algn="ctr" rotWithShape="0">
              <a:schemeClr val="bg2"/>
            </a:outerShdw>
          </a:effectLst>
        </p:spPr>
        <p:txBody>
          <a:bodyPr>
            <a:spAutoFit/>
          </a:bodyPr>
          <a:lstStyle/>
          <a:p>
            <a:pPr marR="0" algn="ctr" defTabSz="914400" eaLnBrk="1" hangingPunct="1">
              <a:spcBef>
                <a:spcPct val="50000"/>
              </a:spcBef>
              <a:buClrTx/>
              <a:buSzTx/>
              <a:buFontTx/>
              <a:buNone/>
              <a:defRPr/>
            </a:pPr>
            <a:r>
              <a:rPr kumimoji="0" lang="zh-CN" altLang="en-US" sz="6000" kern="1200" cap="none" spc="0" normalizeH="0" baseline="0" noProof="0">
                <a:solidFill>
                  <a:srgbClr val="FF0707"/>
                </a:solidFill>
                <a:effectLst>
                  <a:outerShdw blurRad="38100" dist="38100" dir="2700000" algn="tl">
                    <a:srgbClr val="C0C0C0"/>
                  </a:outerShdw>
                </a:effectLst>
                <a:latin typeface="Comic Sans MS" panose="030F0702030302020204" pitchFamily="66" charset="0"/>
                <a:ea typeface="华文新魏" panose="02010800040101010101" pitchFamily="2" charset="-122"/>
                <a:cs typeface="+mn-cs"/>
              </a:rPr>
              <a:t>日常工作需特别留意信息安全</a:t>
            </a:r>
            <a:endParaRPr kumimoji="0" lang="zh-CN" altLang="en-US" sz="6000" kern="1200" cap="none" spc="0" normalizeH="0" baseline="0" noProof="0">
              <a:solidFill>
                <a:srgbClr val="FF0707"/>
              </a:solidFill>
              <a:effectLst>
                <a:outerShdw blurRad="38100" dist="38100" dir="2700000" algn="tl">
                  <a:srgbClr val="C0C0C0"/>
                </a:outerShdw>
              </a:effectLst>
              <a:latin typeface="Comic Sans MS" panose="030F0702030302020204" pitchFamily="66" charset="0"/>
              <a:ea typeface="华文新魏" panose="02010800040101010101" pitchFamily="2" charset="-122"/>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灯片编号占位符 1"/>
          <p:cNvSpPr txBox="1">
            <a:spLocks noGrp="1"/>
          </p:cNvSpPr>
          <p:nvPr/>
        </p:nvSpPr>
        <p:spPr>
          <a:xfrm>
            <a:off x="6553200" y="6245225"/>
            <a:ext cx="2133600" cy="476250"/>
          </a:xfrm>
          <a:prstGeom prst="rect">
            <a:avLst/>
          </a:prstGeom>
          <a:noFill/>
          <a:ln w="9525">
            <a:noFill/>
          </a:ln>
        </p:spPr>
        <p:txBody>
          <a:bodyPr/>
          <a:p>
            <a:pPr algn="r" eaLnBrk="1" hangingPunct="1"/>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pic>
        <p:nvPicPr>
          <p:cNvPr id="63491" name="Picture 2"/>
          <p:cNvPicPr>
            <a:picLocks noChangeAspect="1"/>
          </p:cNvPicPr>
          <p:nvPr/>
        </p:nvPicPr>
        <p:blipFill>
          <a:blip r:embed="rId1"/>
          <a:stretch>
            <a:fillRect/>
          </a:stretch>
        </p:blipFill>
        <p:spPr>
          <a:xfrm>
            <a:off x="395288" y="3213100"/>
            <a:ext cx="5040312" cy="2744788"/>
          </a:xfrm>
          <a:prstGeom prst="rect">
            <a:avLst/>
          </a:prstGeom>
          <a:noFill/>
          <a:ln w="9525">
            <a:noFill/>
          </a:ln>
        </p:spPr>
      </p:pic>
      <p:sp>
        <p:nvSpPr>
          <p:cNvPr id="4" name="TextBox 3"/>
          <p:cNvSpPr txBox="1"/>
          <p:nvPr/>
        </p:nvSpPr>
        <p:spPr>
          <a:xfrm>
            <a:off x="5651500" y="3933825"/>
            <a:ext cx="3097213" cy="1311275"/>
          </a:xfrm>
          <a:prstGeom prst="rect">
            <a:avLst/>
          </a:prstGeom>
          <a:noFill/>
        </p:spPr>
        <p:txBody>
          <a:bodyPr>
            <a:spAutoFit/>
          </a:bodyPr>
          <a:lstStyle/>
          <a:p>
            <a:pPr marR="0" defTabSz="914400" eaLnBrk="1" hangingPunct="1">
              <a:buClrTx/>
              <a:buSzTx/>
              <a:buFont typeface="Wingdings" panose="05000000000000000000" pitchFamily="2" charset="2"/>
              <a:buChar char="l"/>
              <a:defRPr/>
            </a:pPr>
            <a:r>
              <a:rPr kumimoji="0" lang="zh-CN" altLang="en-US"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  移动介质管控的要求与落实脱节 </a:t>
            </a:r>
            <a:endParaRPr kumimoji="0" lang="en-US" altLang="zh-CN"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a:p>
            <a:pPr marR="0" defTabSz="914400" eaLnBrk="1" hangingPunct="1">
              <a:buClrTx/>
              <a:buSzTx/>
              <a:buFont typeface="Wingdings" panose="05000000000000000000" pitchFamily="2" charset="2"/>
              <a:buChar char="l"/>
              <a:defRPr/>
            </a:pPr>
            <a:r>
              <a:rPr kumimoji="0" lang="zh-CN" altLang="en-US"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“摆渡攻击”</a:t>
            </a:r>
            <a:endParaRPr kumimoji="0" lang="en-US" altLang="zh-CN"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a:p>
            <a:pPr marR="0" defTabSz="914400" eaLnBrk="1" hangingPunct="1">
              <a:buClrTx/>
              <a:buSzTx/>
              <a:buFont typeface="Wingdings" panose="05000000000000000000" pitchFamily="2" charset="2"/>
              <a:buChar char="l"/>
              <a:defRPr/>
            </a:pPr>
            <a:r>
              <a:rPr kumimoji="0" lang="en-US" altLang="zh-CN"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  </a:t>
            </a:r>
            <a:r>
              <a:rPr kumimoji="0" lang="zh-CN" altLang="en-US"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涉密网络中的泄密现象</a:t>
            </a:r>
            <a:endParaRPr kumimoji="0" lang="zh-CN" altLang="en-US" kern="1200" cap="none" spc="0" normalizeH="0" baseline="0" noProof="0" dirty="0">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p:txBody>
      </p:sp>
      <p:pic>
        <p:nvPicPr>
          <p:cNvPr id="63493" name="Picture 5" descr="网络间谍攻击大陆要害部门一台湾间谍尚未归案"/>
          <p:cNvPicPr>
            <a:picLocks noChangeAspect="1"/>
          </p:cNvPicPr>
          <p:nvPr/>
        </p:nvPicPr>
        <p:blipFill>
          <a:blip r:embed="rId2"/>
          <a:stretch>
            <a:fillRect/>
          </a:stretch>
        </p:blipFill>
        <p:spPr>
          <a:xfrm>
            <a:off x="6372225" y="692150"/>
            <a:ext cx="1746250" cy="2232025"/>
          </a:xfrm>
          <a:prstGeom prst="rect">
            <a:avLst/>
          </a:prstGeom>
          <a:noFill/>
          <a:ln w="9525">
            <a:noFill/>
          </a:ln>
        </p:spPr>
      </p:pic>
      <p:pic>
        <p:nvPicPr>
          <p:cNvPr id="63494" name="Picture 6"/>
          <p:cNvPicPr>
            <a:picLocks noChangeAspect="1"/>
          </p:cNvPicPr>
          <p:nvPr/>
        </p:nvPicPr>
        <p:blipFill>
          <a:blip r:embed="rId3"/>
          <a:stretch>
            <a:fillRect/>
          </a:stretch>
        </p:blipFill>
        <p:spPr>
          <a:xfrm>
            <a:off x="395288" y="692150"/>
            <a:ext cx="4681537" cy="2168525"/>
          </a:xfrm>
          <a:prstGeom prst="rect">
            <a:avLst/>
          </a:prstGeom>
          <a:noFill/>
          <a:ln w="9525">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p:nvPr/>
        </p:nvSpPr>
        <p:spPr>
          <a:xfrm>
            <a:off x="611188" y="549275"/>
            <a:ext cx="6870700" cy="628650"/>
          </a:xfrm>
          <a:prstGeom prst="rect">
            <a:avLst/>
          </a:prstGeom>
          <a:noFill/>
          <a:ln w="9525">
            <a:noFill/>
          </a:ln>
          <a:effectLst>
            <a:outerShdw dist="35921" dir="2699999" algn="ctr" rotWithShape="0">
              <a:srgbClr val="808080">
                <a:alpha val="50000"/>
              </a:srgbClr>
            </a:outerShdw>
          </a:effectLst>
        </p:spPr>
        <p:txBody>
          <a:bodyPr anchor="b" anchorCtr="0"/>
          <a:p>
            <a:pPr eaLnBrk="1" hangingPunct="1">
              <a:buNone/>
            </a:pPr>
            <a:r>
              <a:rPr lang="zh-CN" altLang="en-US" sz="3600" dirty="0">
                <a:solidFill>
                  <a:schemeClr val="tx2"/>
                </a:solidFill>
                <a:latin typeface="Arial" panose="020B0604020202020204" pitchFamily="34" charset="0"/>
                <a:ea typeface="方正舒体" panose="02010601030101010101" pitchFamily="2" charset="-122"/>
              </a:rPr>
              <a:t>关于口令的一些调查结果</a:t>
            </a:r>
            <a:endParaRPr lang="zh-CN" altLang="en-US" sz="3600" dirty="0">
              <a:solidFill>
                <a:schemeClr val="tx2"/>
              </a:solidFill>
              <a:latin typeface="Arial" panose="020B0604020202020204" pitchFamily="34" charset="0"/>
              <a:ea typeface="方正舒体" panose="02010601030101010101" pitchFamily="2" charset="-122"/>
            </a:endParaRPr>
          </a:p>
        </p:txBody>
      </p:sp>
      <p:sp>
        <p:nvSpPr>
          <p:cNvPr id="75779" name="Text Box 3"/>
          <p:cNvSpPr txBox="1">
            <a:spLocks noChangeArrowheads="1"/>
          </p:cNvSpPr>
          <p:nvPr/>
        </p:nvSpPr>
        <p:spPr bwMode="auto">
          <a:xfrm>
            <a:off x="684213" y="1484313"/>
            <a:ext cx="7775575" cy="3597275"/>
          </a:xfrm>
          <a:prstGeom prst="rect">
            <a:avLst/>
          </a:prstGeom>
          <a:noFill/>
          <a:ln w="9525" algn="ctr">
            <a:noFill/>
            <a:miter lim="800000"/>
          </a:ln>
          <a:effectLst/>
        </p:spPr>
        <p:txBody>
          <a:bodyPr>
            <a:spAutoFit/>
          </a:bodyPr>
          <a:lstStyle/>
          <a:p>
            <a:pPr marR="0" defTabSz="914400" eaLnBrk="1" hangingPunct="1">
              <a:spcBef>
                <a:spcPct val="50000"/>
              </a:spcBef>
              <a:buClrTx/>
              <a:buSzTx/>
              <a:buFontTx/>
              <a:buBlip>
                <a:blip r:embed="rId1"/>
              </a:buBlip>
              <a:defRPr/>
            </a:pPr>
            <a:r>
              <a:rPr kumimoji="0" lang="en-US" altLang="zh-CN"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 </a:t>
            </a:r>
            <a:r>
              <a:rPr kumimoji="0" lang="zh-CN" altLang="en-US"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一个有趣的调查发现，如果你用一条巧克力来作为交换，有</a:t>
            </a:r>
            <a:r>
              <a:rPr kumimoji="0" lang="en-US" altLang="zh-CN"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70</a:t>
            </a:r>
            <a:r>
              <a:rPr kumimoji="0" lang="zh-CN" altLang="en-US"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％的人乐意告诉你他（她）的口令</a:t>
            </a:r>
            <a:endParaRPr kumimoji="0" lang="zh-CN" altLang="en-US"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endParaRPr>
          </a:p>
          <a:p>
            <a:pPr marR="0" defTabSz="914400" eaLnBrk="1" hangingPunct="1">
              <a:spcBef>
                <a:spcPct val="50000"/>
              </a:spcBef>
              <a:buClrTx/>
              <a:buSzTx/>
              <a:buFontTx/>
              <a:buBlip>
                <a:blip r:embed="rId1"/>
              </a:buBlip>
              <a:defRPr/>
            </a:pPr>
            <a:r>
              <a:rPr kumimoji="0" lang="zh-CN" altLang="en-US"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 有</a:t>
            </a:r>
            <a:r>
              <a:rPr kumimoji="0" lang="en-US" altLang="zh-CN"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34</a:t>
            </a:r>
            <a:r>
              <a:rPr kumimoji="0" lang="zh-CN" altLang="en-US"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％的人，甚至不需要贿赂，就可奉献自己的口令</a:t>
            </a:r>
            <a:endParaRPr kumimoji="0" lang="zh-CN" altLang="en-US"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endParaRPr>
          </a:p>
          <a:p>
            <a:pPr marR="0" defTabSz="914400" eaLnBrk="1" hangingPunct="1">
              <a:spcBef>
                <a:spcPct val="50000"/>
              </a:spcBef>
              <a:buClrTx/>
              <a:buSzTx/>
              <a:buFontTx/>
              <a:buBlip>
                <a:blip r:embed="rId1"/>
              </a:buBlip>
              <a:defRPr/>
            </a:pPr>
            <a:r>
              <a:rPr kumimoji="0" lang="zh-CN" altLang="en-US"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 另据调查，有</a:t>
            </a:r>
            <a:r>
              <a:rPr kumimoji="0" lang="en-US" altLang="zh-CN"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79</a:t>
            </a:r>
            <a:r>
              <a:rPr kumimoji="0" lang="zh-CN" altLang="en-US"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％的人，在被提问时，会无意间泄漏足以被用来窃取其身份的信息</a:t>
            </a:r>
            <a:endParaRPr kumimoji="0" lang="zh-CN" altLang="en-US"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endParaRPr>
          </a:p>
          <a:p>
            <a:pPr marR="0" defTabSz="914400" eaLnBrk="1" hangingPunct="1">
              <a:spcBef>
                <a:spcPct val="50000"/>
              </a:spcBef>
              <a:buClrTx/>
              <a:buSzTx/>
              <a:buFontTx/>
              <a:buBlip>
                <a:blip r:embed="rId1"/>
              </a:buBlip>
              <a:defRPr/>
            </a:pPr>
            <a:r>
              <a:rPr kumimoji="0" lang="zh-CN" altLang="en-US"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 姓名、宠物名、生日、球队名最常被用作口令</a:t>
            </a:r>
            <a:endParaRPr kumimoji="0" lang="zh-CN" altLang="en-US"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endParaRPr>
          </a:p>
          <a:p>
            <a:pPr marR="0" defTabSz="914400" eaLnBrk="1" hangingPunct="1">
              <a:spcBef>
                <a:spcPct val="50000"/>
              </a:spcBef>
              <a:buClrTx/>
              <a:buSzTx/>
              <a:buFontTx/>
              <a:buBlip>
                <a:blip r:embed="rId1"/>
              </a:buBlip>
              <a:defRPr/>
            </a:pPr>
            <a:r>
              <a:rPr kumimoji="0" lang="zh-CN" altLang="en-US"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 平均每人要记住四个口令，大多数人都习惯使用相同的口令（在很多需要口令的地方）</a:t>
            </a:r>
            <a:endParaRPr kumimoji="0" lang="zh-CN" altLang="en-US"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endParaRPr>
          </a:p>
          <a:p>
            <a:pPr marR="0" defTabSz="914400" eaLnBrk="1" hangingPunct="1">
              <a:spcBef>
                <a:spcPct val="50000"/>
              </a:spcBef>
              <a:buClrTx/>
              <a:buSzTx/>
              <a:buFontTx/>
              <a:buBlip>
                <a:blip r:embed="rId1"/>
              </a:buBlip>
              <a:defRPr/>
            </a:pPr>
            <a:r>
              <a:rPr kumimoji="0" lang="zh-CN" altLang="en-US"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 </a:t>
            </a:r>
            <a:r>
              <a:rPr kumimoji="0" lang="en-US" altLang="zh-CN"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33</a:t>
            </a:r>
            <a:r>
              <a:rPr kumimoji="0" lang="zh-CN" altLang="en-US"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％的人选择将口令写下来，然后放到抽屉或夹到文件里</a:t>
            </a:r>
            <a:endParaRPr kumimoji="0" lang="zh-CN" altLang="en-US"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p:nvPr/>
        </p:nvSpPr>
        <p:spPr>
          <a:xfrm>
            <a:off x="611188" y="549275"/>
            <a:ext cx="6870700" cy="628650"/>
          </a:xfrm>
          <a:prstGeom prst="rect">
            <a:avLst/>
          </a:prstGeom>
          <a:noFill/>
          <a:ln w="9525">
            <a:noFill/>
          </a:ln>
          <a:effectLst>
            <a:outerShdw dist="35921" dir="2699999" algn="ctr" rotWithShape="0">
              <a:srgbClr val="808080">
                <a:alpha val="50000"/>
              </a:srgbClr>
            </a:outerShdw>
          </a:effectLst>
        </p:spPr>
        <p:txBody>
          <a:bodyPr anchor="b" anchorCtr="0"/>
          <a:p>
            <a:pPr eaLnBrk="1" hangingPunct="1">
              <a:buNone/>
            </a:pPr>
            <a:r>
              <a:rPr lang="zh-CN" altLang="en-US" sz="3600" dirty="0">
                <a:solidFill>
                  <a:schemeClr val="tx2"/>
                </a:solidFill>
                <a:latin typeface="Arial" panose="020B0604020202020204" pitchFamily="34" charset="0"/>
                <a:ea typeface="方正舒体" panose="02010601030101010101" pitchFamily="2" charset="-122"/>
              </a:rPr>
              <a:t>什么样的口令是比较脆弱的？</a:t>
            </a:r>
            <a:endParaRPr lang="zh-CN" altLang="en-US" sz="3600" dirty="0">
              <a:solidFill>
                <a:schemeClr val="tx2"/>
              </a:solidFill>
              <a:latin typeface="Arial" panose="020B0604020202020204" pitchFamily="34" charset="0"/>
              <a:ea typeface="方正舒体" panose="02010601030101010101" pitchFamily="2" charset="-122"/>
            </a:endParaRPr>
          </a:p>
        </p:txBody>
      </p:sp>
      <p:sp>
        <p:nvSpPr>
          <p:cNvPr id="77827" name="Text Box 3"/>
          <p:cNvSpPr txBox="1">
            <a:spLocks noChangeArrowheads="1"/>
          </p:cNvSpPr>
          <p:nvPr/>
        </p:nvSpPr>
        <p:spPr bwMode="auto">
          <a:xfrm>
            <a:off x="684213" y="1484313"/>
            <a:ext cx="7775575" cy="3871913"/>
          </a:xfrm>
          <a:prstGeom prst="rect">
            <a:avLst/>
          </a:prstGeom>
          <a:noFill/>
          <a:ln w="9525" algn="ctr">
            <a:noFill/>
            <a:miter lim="800000"/>
          </a:ln>
          <a:effectLst/>
        </p:spPr>
        <p:txBody>
          <a:bodyPr>
            <a:spAutoFit/>
          </a:bodyPr>
          <a:lstStyle/>
          <a:p>
            <a:pPr marR="0" defTabSz="914400" eaLnBrk="1" hangingPunct="1">
              <a:spcBef>
                <a:spcPct val="30000"/>
              </a:spcBef>
              <a:buClrTx/>
              <a:buSzTx/>
              <a:buFontTx/>
              <a:buBlip>
                <a:blip r:embed="rId1"/>
              </a:buBlip>
              <a:defRPr/>
            </a:pPr>
            <a:r>
              <a:rPr kumimoji="0" lang="en-US" altLang="zh-CN"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 </a:t>
            </a:r>
            <a:r>
              <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少于</a:t>
            </a:r>
            <a:r>
              <a:rPr kumimoji="0" lang="en-US" altLang="zh-CN"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8</a:t>
            </a:r>
            <a:r>
              <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个字符</a:t>
            </a:r>
            <a:endPar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endParaRPr>
          </a:p>
          <a:p>
            <a:pPr marR="0" defTabSz="914400" eaLnBrk="1" hangingPunct="1">
              <a:spcBef>
                <a:spcPct val="30000"/>
              </a:spcBef>
              <a:buClrTx/>
              <a:buSzTx/>
              <a:buFontTx/>
              <a:buBlip>
                <a:blip r:embed="rId1"/>
              </a:buBlip>
              <a:defRPr/>
            </a:pPr>
            <a:r>
              <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 单一的字符类型，例如只用小写字母，或只用数字</a:t>
            </a:r>
            <a:endPar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endParaRPr>
          </a:p>
          <a:p>
            <a:pPr marR="0" defTabSz="914400" eaLnBrk="1" hangingPunct="1">
              <a:spcBef>
                <a:spcPct val="30000"/>
              </a:spcBef>
              <a:buClrTx/>
              <a:buSzTx/>
              <a:buFontTx/>
              <a:buBlip>
                <a:blip r:embed="rId1"/>
              </a:buBlip>
              <a:defRPr/>
            </a:pPr>
            <a:r>
              <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 用户名与口令相同</a:t>
            </a:r>
            <a:endPar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endParaRPr>
          </a:p>
          <a:p>
            <a:pPr marR="0" defTabSz="914400" eaLnBrk="1" hangingPunct="1">
              <a:spcBef>
                <a:spcPct val="30000"/>
              </a:spcBef>
              <a:buClrTx/>
              <a:buSzTx/>
              <a:buFontTx/>
              <a:buBlip>
                <a:blip r:embed="rId1"/>
              </a:buBlip>
              <a:defRPr/>
            </a:pPr>
            <a:r>
              <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 最常被人使用的弱口令：</a:t>
            </a:r>
            <a:endPar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endParaRPr>
          </a:p>
          <a:p>
            <a:pPr marL="457200" marR="0" lvl="1" indent="0" algn="l" defTabSz="914400" rtl="0" eaLnBrk="1" fontAlgn="base" latinLnBrk="0" hangingPunct="1">
              <a:lnSpc>
                <a:spcPct val="65000"/>
              </a:lnSpc>
              <a:spcBef>
                <a:spcPct val="30000"/>
              </a:spcBef>
              <a:spcAft>
                <a:spcPct val="0"/>
              </a:spcAft>
              <a:buClrTx/>
              <a:buSzTx/>
              <a:buFontTx/>
              <a:buChar char="•"/>
              <a:defRPr/>
            </a:pPr>
            <a:r>
              <a:rPr kumimoji="0" lang="zh-CN"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  自己、家人、朋友、亲戚、宠物的名字</a:t>
            </a:r>
            <a:endParaRPr kumimoji="0" lang="zh-CN"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L="457200" marR="0" lvl="1" indent="0" algn="l" defTabSz="914400" rtl="0" eaLnBrk="1" fontAlgn="base" latinLnBrk="0" hangingPunct="1">
              <a:lnSpc>
                <a:spcPct val="65000"/>
              </a:lnSpc>
              <a:spcBef>
                <a:spcPct val="30000"/>
              </a:spcBef>
              <a:spcAft>
                <a:spcPct val="0"/>
              </a:spcAft>
              <a:buClrTx/>
              <a:buSzTx/>
              <a:buFontTx/>
              <a:buChar char="•"/>
              <a:defRPr/>
            </a:pPr>
            <a:r>
              <a:rPr kumimoji="0" lang="zh-CN"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  生日、结婚纪念日、电话号码等个人信息</a:t>
            </a:r>
            <a:endParaRPr kumimoji="0" lang="zh-CN"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L="457200" marR="0" lvl="1" indent="0" algn="l" defTabSz="914400" rtl="0" eaLnBrk="1" fontAlgn="base" latinLnBrk="0" hangingPunct="1">
              <a:lnSpc>
                <a:spcPct val="65000"/>
              </a:lnSpc>
              <a:spcBef>
                <a:spcPct val="30000"/>
              </a:spcBef>
              <a:spcAft>
                <a:spcPct val="0"/>
              </a:spcAft>
              <a:buClrTx/>
              <a:buSzTx/>
              <a:buFontTx/>
              <a:buChar char="•"/>
              <a:defRPr/>
            </a:pPr>
            <a:r>
              <a:rPr kumimoji="0" lang="zh-CN"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  工作中用到的专业术语，职业特征</a:t>
            </a:r>
            <a:endParaRPr kumimoji="0" lang="zh-CN"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L="457200" marR="0" lvl="1" indent="0" algn="l" defTabSz="914400" rtl="0" eaLnBrk="1" fontAlgn="base" latinLnBrk="0" hangingPunct="1">
              <a:lnSpc>
                <a:spcPct val="65000"/>
              </a:lnSpc>
              <a:spcBef>
                <a:spcPct val="30000"/>
              </a:spcBef>
              <a:spcAft>
                <a:spcPct val="0"/>
              </a:spcAft>
              <a:buClrTx/>
              <a:buSzTx/>
              <a:buFontTx/>
              <a:buChar char="•"/>
              <a:defRPr/>
            </a:pPr>
            <a:r>
              <a:rPr kumimoji="0" lang="zh-CN"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  字典中包含的单词，或者只在单词后加简单的后缀</a:t>
            </a:r>
            <a:endParaRPr kumimoji="0" lang="zh-CN"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R="0" defTabSz="914400" eaLnBrk="1" hangingPunct="1">
              <a:spcBef>
                <a:spcPct val="30000"/>
              </a:spcBef>
              <a:buClrTx/>
              <a:buSzTx/>
              <a:buFontTx/>
              <a:buBlip>
                <a:blip r:embed="rId1"/>
              </a:buBlip>
              <a:defRPr/>
            </a:pPr>
            <a:r>
              <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 所有系统都使用相同的口令</a:t>
            </a:r>
            <a:endPar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endParaRPr>
          </a:p>
          <a:p>
            <a:pPr marR="0" defTabSz="914400" eaLnBrk="1" hangingPunct="1">
              <a:spcBef>
                <a:spcPct val="30000"/>
              </a:spcBef>
              <a:buClrTx/>
              <a:buSzTx/>
              <a:buFontTx/>
              <a:buBlip>
                <a:blip r:embed="rId1"/>
              </a:buBlip>
              <a:defRPr/>
            </a:pPr>
            <a:r>
              <a:rPr kumimoji="0"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 口令一直不变</a:t>
            </a:r>
            <a:endPar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p:nvPr/>
        </p:nvSpPr>
        <p:spPr>
          <a:xfrm>
            <a:off x="611188" y="549275"/>
            <a:ext cx="6870700" cy="628650"/>
          </a:xfrm>
          <a:prstGeom prst="rect">
            <a:avLst/>
          </a:prstGeom>
          <a:noFill/>
          <a:ln w="9525">
            <a:noFill/>
          </a:ln>
          <a:effectLst>
            <a:outerShdw dist="35921" dir="2699999" algn="ctr" rotWithShape="0">
              <a:srgbClr val="808080">
                <a:alpha val="50000"/>
              </a:srgbClr>
            </a:outerShdw>
          </a:effectLst>
        </p:spPr>
        <p:txBody>
          <a:bodyPr anchor="b" anchorCtr="0"/>
          <a:p>
            <a:pPr eaLnBrk="1" hangingPunct="1">
              <a:buNone/>
            </a:pPr>
            <a:r>
              <a:rPr lang="zh-CN" altLang="en-US" sz="3600" dirty="0">
                <a:solidFill>
                  <a:schemeClr val="tx2"/>
                </a:solidFill>
                <a:latin typeface="Arial" panose="020B0604020202020204" pitchFamily="34" charset="0"/>
                <a:ea typeface="方正舒体" panose="02010601030101010101" pitchFamily="2" charset="-122"/>
              </a:rPr>
              <a:t>口令安全建议</a:t>
            </a:r>
            <a:endParaRPr lang="zh-CN" altLang="en-US" sz="3600" dirty="0">
              <a:solidFill>
                <a:schemeClr val="tx2"/>
              </a:solidFill>
              <a:latin typeface="Arial" panose="020B0604020202020204" pitchFamily="34" charset="0"/>
              <a:ea typeface="方正舒体" panose="02010601030101010101" pitchFamily="2" charset="-122"/>
            </a:endParaRPr>
          </a:p>
        </p:txBody>
      </p:sp>
      <p:sp>
        <p:nvSpPr>
          <p:cNvPr id="78851" name="Text Box 3"/>
          <p:cNvSpPr txBox="1">
            <a:spLocks noChangeArrowheads="1"/>
          </p:cNvSpPr>
          <p:nvPr/>
        </p:nvSpPr>
        <p:spPr bwMode="auto">
          <a:xfrm>
            <a:off x="684213" y="1484313"/>
            <a:ext cx="7775575" cy="4364038"/>
          </a:xfrm>
          <a:prstGeom prst="rect">
            <a:avLst/>
          </a:prstGeom>
          <a:noFill/>
          <a:ln w="9525" algn="ctr">
            <a:noFill/>
            <a:miter lim="800000"/>
          </a:ln>
          <a:effectLst/>
        </p:spPr>
        <p:txBody>
          <a:bodyPr>
            <a:spAutoFit/>
          </a:bodyPr>
          <a:lstStyle/>
          <a:p>
            <a:pPr marR="0" defTabSz="914400" eaLnBrk="1" hangingPunct="1">
              <a:lnSpc>
                <a:spcPct val="90000"/>
              </a:lnSpc>
              <a:spcBef>
                <a:spcPct val="30000"/>
              </a:spcBef>
              <a:buClrTx/>
              <a:buSzTx/>
              <a:buFontTx/>
              <a:buBlip>
                <a:blip r:embed="rId1"/>
              </a:buBlip>
              <a:defRPr/>
            </a:pPr>
            <a:r>
              <a:rPr kumimoji="0" lang="en-US" altLang="zh-CN"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 </a:t>
            </a:r>
            <a:r>
              <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应该设置强口令</a:t>
            </a:r>
            <a:endPar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endParaRPr>
          </a:p>
          <a:p>
            <a:pPr marR="0" defTabSz="914400" eaLnBrk="1" hangingPunct="1">
              <a:lnSpc>
                <a:spcPct val="90000"/>
              </a:lnSpc>
              <a:spcBef>
                <a:spcPct val="30000"/>
              </a:spcBef>
              <a:buClrTx/>
              <a:buSzTx/>
              <a:buFontTx/>
              <a:buBlip>
                <a:blip r:embed="rId1"/>
              </a:buBlip>
              <a:defRPr/>
            </a:pPr>
            <a:r>
              <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 口令应该经常更改，比如</a:t>
            </a:r>
            <a:r>
              <a:rPr kumimoji="0" lang="en-US" altLang="zh-CN"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3</a:t>
            </a:r>
            <a:r>
              <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个月</a:t>
            </a:r>
            <a:endPar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endParaRPr>
          </a:p>
          <a:p>
            <a:pPr marR="0" defTabSz="914400" eaLnBrk="1" hangingPunct="1">
              <a:lnSpc>
                <a:spcPct val="90000"/>
              </a:lnSpc>
              <a:spcBef>
                <a:spcPct val="30000"/>
              </a:spcBef>
              <a:buClrTx/>
              <a:buSzTx/>
              <a:buFontTx/>
              <a:buBlip>
                <a:blip r:embed="rId1"/>
              </a:buBlip>
              <a:defRPr/>
            </a:pPr>
            <a:r>
              <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 不同的系统或场所应使用不同的口令</a:t>
            </a:r>
            <a:endPar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endParaRPr>
          </a:p>
          <a:p>
            <a:pPr marR="0" defTabSz="914400" eaLnBrk="1" hangingPunct="1">
              <a:lnSpc>
                <a:spcPct val="90000"/>
              </a:lnSpc>
              <a:spcBef>
                <a:spcPct val="30000"/>
              </a:spcBef>
              <a:buClrTx/>
              <a:buSzTx/>
              <a:buFontTx/>
              <a:buBlip>
                <a:blip r:embed="rId1"/>
              </a:buBlip>
              <a:defRPr/>
            </a:pPr>
            <a:r>
              <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 一定要即刻更改系统的缺省或初始化口令</a:t>
            </a:r>
            <a:endPar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endParaRPr>
          </a:p>
          <a:p>
            <a:pPr marR="0" defTabSz="914400" eaLnBrk="1" hangingPunct="1">
              <a:lnSpc>
                <a:spcPct val="90000"/>
              </a:lnSpc>
              <a:spcBef>
                <a:spcPct val="30000"/>
              </a:spcBef>
              <a:buClrTx/>
              <a:buSzTx/>
              <a:buFontTx/>
              <a:buBlip>
                <a:blip r:embed="rId1"/>
              </a:buBlip>
              <a:defRPr/>
            </a:pPr>
            <a:r>
              <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 不要与任何人共享你的口令</a:t>
            </a:r>
            <a:endPar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endParaRPr>
          </a:p>
          <a:p>
            <a:pPr marR="0" defTabSz="914400" eaLnBrk="1" hangingPunct="1">
              <a:lnSpc>
                <a:spcPct val="90000"/>
              </a:lnSpc>
              <a:spcBef>
                <a:spcPct val="30000"/>
              </a:spcBef>
              <a:buClrTx/>
              <a:buSzTx/>
              <a:buFontTx/>
              <a:buBlip>
                <a:blip r:embed="rId1"/>
              </a:buBlip>
              <a:defRPr/>
            </a:pPr>
            <a:r>
              <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 不要把口令写在纸上</a:t>
            </a:r>
            <a:endPar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endParaRPr>
          </a:p>
          <a:p>
            <a:pPr marR="0" defTabSz="914400" eaLnBrk="1" hangingPunct="1">
              <a:lnSpc>
                <a:spcPct val="90000"/>
              </a:lnSpc>
              <a:spcBef>
                <a:spcPct val="30000"/>
              </a:spcBef>
              <a:buClrTx/>
              <a:buSzTx/>
              <a:buFontTx/>
              <a:buBlip>
                <a:blip r:embed="rId1"/>
              </a:buBlip>
              <a:defRPr/>
            </a:pPr>
            <a:r>
              <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 不要把口令存储在计算机文件中</a:t>
            </a:r>
            <a:endPar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endParaRPr>
          </a:p>
          <a:p>
            <a:pPr marR="0" defTabSz="914400" eaLnBrk="1" hangingPunct="1">
              <a:lnSpc>
                <a:spcPct val="90000"/>
              </a:lnSpc>
              <a:spcBef>
                <a:spcPct val="30000"/>
              </a:spcBef>
              <a:buClrTx/>
              <a:buSzTx/>
              <a:buFontTx/>
              <a:buBlip>
                <a:blip r:embed="rId1"/>
              </a:buBlip>
              <a:defRPr/>
            </a:pPr>
            <a:r>
              <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 输入口令时严防有人偷看</a:t>
            </a:r>
            <a:endPar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endParaRPr>
          </a:p>
          <a:p>
            <a:pPr marR="0" defTabSz="914400" eaLnBrk="1" hangingPunct="1">
              <a:lnSpc>
                <a:spcPct val="90000"/>
              </a:lnSpc>
              <a:spcBef>
                <a:spcPct val="30000"/>
              </a:spcBef>
              <a:buClrTx/>
              <a:buSzTx/>
              <a:buFontTx/>
              <a:buBlip>
                <a:blip r:embed="rId1"/>
              </a:buBlip>
              <a:defRPr/>
            </a:pPr>
            <a:r>
              <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 如果有人在电话中向你索取口令，拒绝后立即报告</a:t>
            </a:r>
            <a:endPar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endParaRPr>
          </a:p>
          <a:p>
            <a:pPr marR="0" defTabSz="914400" eaLnBrk="1" hangingPunct="1">
              <a:lnSpc>
                <a:spcPct val="90000"/>
              </a:lnSpc>
              <a:spcBef>
                <a:spcPct val="30000"/>
              </a:spcBef>
              <a:buClrTx/>
              <a:buSzTx/>
              <a:buFontTx/>
              <a:buBlip>
                <a:blip r:embed="rId1"/>
              </a:buBlip>
              <a:defRPr/>
            </a:pPr>
            <a:r>
              <a:rPr kumimoji="0" lang="zh-CN" altLang="en-US" sz="24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 如果发觉有人获知你的口令，立即改变它</a:t>
            </a:r>
            <a:endParaRPr kumimoji="0" lang="zh-CN" altLang="en-US"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3"/>
          <p:cNvSpPr>
            <a:spLocks noGrp="1"/>
          </p:cNvSpPr>
          <p:nvPr>
            <p:ph idx="1"/>
          </p:nvPr>
        </p:nvSpPr>
        <p:spPr>
          <a:xfrm>
            <a:off x="323850" y="1557338"/>
            <a:ext cx="8351838" cy="4252912"/>
          </a:xfrm>
          <a:noFill/>
          <a:ln>
            <a:noFill/>
          </a:ln>
        </p:spPr>
        <p:txBody>
          <a:bodyPr/>
          <a:p>
            <a:pPr eaLnBrk="1" hangingPunct="1">
              <a:lnSpc>
                <a:spcPct val="90000"/>
              </a:lnSpc>
              <a:buNone/>
            </a:pPr>
            <a:r>
              <a:rPr lang="en-US" altLang="zh-CN"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一个软件公司的老总，等他所有的员工下班之后，他在那里想：我的企业到底值多少钱呢？</a:t>
            </a:r>
            <a:r>
              <a:rPr lang="zh-CN" altLang="en-US" sz="2800" b="1" dirty="0">
                <a:solidFill>
                  <a:srgbClr val="339933"/>
                </a:solidFill>
                <a:latin typeface="黑体" panose="02010609060101010101" pitchFamily="49" charset="-122"/>
                <a:ea typeface="黑体" panose="02010609060101010101" pitchFamily="49" charset="-122"/>
              </a:rPr>
              <a:t>假如它的企业市值</a:t>
            </a:r>
            <a:r>
              <a:rPr lang="en-US" altLang="zh-CN" sz="2800" b="1" dirty="0">
                <a:solidFill>
                  <a:srgbClr val="339933"/>
                </a:solidFill>
                <a:latin typeface="黑体" panose="02010609060101010101" pitchFamily="49" charset="-122"/>
                <a:ea typeface="黑体" panose="02010609060101010101" pitchFamily="49" charset="-122"/>
              </a:rPr>
              <a:t>1</a:t>
            </a:r>
            <a:r>
              <a:rPr lang="zh-CN" altLang="en-US" sz="2800" b="1" dirty="0">
                <a:solidFill>
                  <a:srgbClr val="339933"/>
                </a:solidFill>
                <a:latin typeface="黑体" panose="02010609060101010101" pitchFamily="49" charset="-122"/>
                <a:ea typeface="黑体" panose="02010609060101010101" pitchFamily="49" charset="-122"/>
              </a:rPr>
              <a:t>亿，那么此时此刻，他的企业就值</a:t>
            </a:r>
            <a:r>
              <a:rPr lang="en-US" altLang="zh-CN" sz="2800" b="1" dirty="0">
                <a:solidFill>
                  <a:srgbClr val="339933"/>
                </a:solidFill>
                <a:latin typeface="黑体" panose="02010609060101010101" pitchFamily="49" charset="-122"/>
                <a:ea typeface="黑体" panose="02010609060101010101" pitchFamily="49" charset="-122"/>
              </a:rPr>
              <a:t>2600</a:t>
            </a:r>
            <a:r>
              <a:rPr lang="zh-CN" altLang="en-US" sz="2800" b="1" dirty="0">
                <a:solidFill>
                  <a:srgbClr val="339933"/>
                </a:solidFill>
                <a:latin typeface="黑体" panose="02010609060101010101" pitchFamily="49" charset="-122"/>
                <a:ea typeface="黑体" panose="02010609060101010101" pitchFamily="49" charset="-122"/>
              </a:rPr>
              <a:t>万。</a:t>
            </a:r>
            <a:endParaRPr lang="zh-CN" altLang="en-US" sz="2800" b="1" dirty="0">
              <a:solidFill>
                <a:srgbClr val="339933"/>
              </a:solidFill>
              <a:latin typeface="黑体" panose="02010609060101010101" pitchFamily="49" charset="-122"/>
              <a:ea typeface="黑体" panose="02010609060101010101" pitchFamily="49" charset="-122"/>
            </a:endParaRPr>
          </a:p>
          <a:p>
            <a:pPr eaLnBrk="1" hangingPunct="1">
              <a:lnSpc>
                <a:spcPct val="90000"/>
              </a:lnSpc>
              <a:buNone/>
            </a:pPr>
            <a:endParaRPr lang="zh-CN" altLang="en-US" sz="2800" b="1" dirty="0">
              <a:solidFill>
                <a:srgbClr val="339933"/>
              </a:solidFill>
              <a:latin typeface="黑体" panose="02010609060101010101" pitchFamily="49" charset="-122"/>
              <a:ea typeface="黑体" panose="02010609060101010101" pitchFamily="49" charset="-122"/>
            </a:endParaRPr>
          </a:p>
          <a:p>
            <a:pPr eaLnBrk="1" hangingPunct="1">
              <a:lnSpc>
                <a:spcPct val="90000"/>
              </a:lnSpc>
              <a:buNone/>
            </a:pPr>
            <a:r>
              <a:rPr lang="zh-CN" altLang="en-US" sz="2800" b="1" dirty="0">
                <a:latin typeface="黑体" panose="02010609060101010101" pitchFamily="49" charset="-122"/>
                <a:ea typeface="黑体" panose="02010609060101010101" pitchFamily="49" charset="-122"/>
              </a:rPr>
              <a:t>     因为据</a:t>
            </a:r>
            <a:r>
              <a:rPr lang="en-US" altLang="zh-CN" sz="2800" b="1" dirty="0">
                <a:latin typeface="黑体" panose="02010609060101010101" pitchFamily="49" charset="-122"/>
                <a:ea typeface="黑体" panose="02010609060101010101" pitchFamily="49" charset="-122"/>
              </a:rPr>
              <a:t>Delphi</a:t>
            </a:r>
            <a:r>
              <a:rPr lang="zh-CN" altLang="en-US" sz="2800" b="1" dirty="0">
                <a:latin typeface="黑体" panose="02010609060101010101" pitchFamily="49" charset="-122"/>
                <a:ea typeface="黑体" panose="02010609060101010101" pitchFamily="49" charset="-122"/>
              </a:rPr>
              <a:t>公司统计，公司价值的</a:t>
            </a:r>
            <a:r>
              <a:rPr lang="en-US" altLang="zh-CN" sz="2800" b="1" dirty="0">
                <a:latin typeface="黑体" panose="02010609060101010101" pitchFamily="49" charset="-122"/>
                <a:ea typeface="黑体" panose="02010609060101010101" pitchFamily="49" charset="-122"/>
              </a:rPr>
              <a:t>26</a:t>
            </a:r>
            <a:r>
              <a:rPr lang="en-US" altLang="zh-CN" sz="2800"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体现在固定资产和一些文档上，而</a:t>
            </a:r>
            <a:r>
              <a:rPr lang="zh-CN" altLang="en-US" sz="2800" b="1" dirty="0">
                <a:solidFill>
                  <a:srgbClr val="339933"/>
                </a:solidFill>
                <a:latin typeface="黑体" panose="02010609060101010101" pitchFamily="49" charset="-122"/>
                <a:ea typeface="黑体" panose="02010609060101010101" pitchFamily="49" charset="-122"/>
              </a:rPr>
              <a:t>高达</a:t>
            </a:r>
            <a:r>
              <a:rPr lang="en-US" altLang="zh-CN" sz="2800" b="1" dirty="0">
                <a:solidFill>
                  <a:srgbClr val="339933"/>
                </a:solidFill>
                <a:latin typeface="黑体" panose="02010609060101010101" pitchFamily="49" charset="-122"/>
                <a:ea typeface="黑体" panose="02010609060101010101" pitchFamily="49" charset="-122"/>
              </a:rPr>
              <a:t>42</a:t>
            </a:r>
            <a:r>
              <a:rPr lang="en-US" altLang="zh-CN" sz="2800" dirty="0">
                <a:solidFill>
                  <a:srgbClr val="339933"/>
                </a:solidFill>
                <a:latin typeface="黑体" panose="02010609060101010101" pitchFamily="49" charset="-122"/>
                <a:ea typeface="黑体" panose="02010609060101010101" pitchFamily="49" charset="-122"/>
              </a:rPr>
              <a:t>%</a:t>
            </a:r>
            <a:r>
              <a:rPr lang="zh-CN" altLang="en-US" sz="2800" b="1" dirty="0">
                <a:solidFill>
                  <a:srgbClr val="339933"/>
                </a:solidFill>
                <a:latin typeface="黑体" panose="02010609060101010101" pitchFamily="49" charset="-122"/>
                <a:ea typeface="黑体" panose="02010609060101010101" pitchFamily="49" charset="-122"/>
              </a:rPr>
              <a:t>的价值是存储在员工的脑子里，而这些信息的保护没有任何一款产品可以做得到</a:t>
            </a:r>
            <a:r>
              <a:rPr lang="zh-CN" altLang="en-US" sz="2800" b="1" dirty="0">
                <a:latin typeface="黑体" panose="02010609060101010101" pitchFamily="49" charset="-122"/>
                <a:ea typeface="黑体" panose="02010609060101010101" pitchFamily="49" charset="-122"/>
              </a:rPr>
              <a:t>，所以需要我们建立信息安全管理体系，也就是常说的</a:t>
            </a:r>
            <a:r>
              <a:rPr lang="en-US" altLang="zh-CN" sz="2800" b="1" dirty="0">
                <a:latin typeface="黑体" panose="02010609060101010101" pitchFamily="49" charset="-122"/>
                <a:ea typeface="黑体" panose="02010609060101010101" pitchFamily="49" charset="-122"/>
              </a:rPr>
              <a:t>ISMS</a:t>
            </a:r>
            <a:r>
              <a:rPr lang="zh-CN" altLang="en-US" sz="2800" b="1" dirty="0">
                <a:latin typeface="黑体" panose="02010609060101010101" pitchFamily="49" charset="-122"/>
                <a:ea typeface="黑体" panose="02010609060101010101" pitchFamily="49" charset="-122"/>
              </a:rPr>
              <a:t>！</a:t>
            </a:r>
            <a:endParaRPr lang="zh-CN" altLang="en-US" sz="2800" b="1" dirty="0">
              <a:latin typeface="黑体" panose="02010609060101010101" pitchFamily="49" charset="-122"/>
              <a:ea typeface="黑体" panose="02010609060101010101" pitchFamily="49" charset="-122"/>
            </a:endParaRPr>
          </a:p>
        </p:txBody>
      </p:sp>
      <p:sp>
        <p:nvSpPr>
          <p:cNvPr id="11267" name="灯片编号占位符 3"/>
          <p:cNvSpPr txBox="1">
            <a:spLocks noGrp="1"/>
          </p:cNvSpPr>
          <p:nvPr>
            <p:ph type="sldNum" sz="quarter" idx="10"/>
          </p:nvPr>
        </p:nvSpPr>
        <p:spPr>
          <a:xfrm>
            <a:off x="8423275" y="6423025"/>
            <a:ext cx="720725"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
        <p:nvSpPr>
          <p:cNvPr id="11268" name="Text Box 2"/>
          <p:cNvSpPr txBox="1"/>
          <p:nvPr/>
        </p:nvSpPr>
        <p:spPr>
          <a:xfrm>
            <a:off x="287338" y="152400"/>
            <a:ext cx="8340725" cy="701675"/>
          </a:xfrm>
          <a:prstGeom prst="rect">
            <a:avLst/>
          </a:prstGeom>
          <a:noFill/>
          <a:ln w="9525">
            <a:noFill/>
          </a:ln>
        </p:spPr>
        <p:txBody>
          <a:bodyPr>
            <a:spAutoFit/>
          </a:bodyPr>
          <a:p>
            <a:pPr algn="r" eaLnBrk="1" hangingPunct="1">
              <a:spcBef>
                <a:spcPct val="50000"/>
              </a:spcBef>
            </a:pPr>
            <a:r>
              <a:rPr lang="zh-CN" altLang="en-US" sz="4000" b="0" dirty="0">
                <a:solidFill>
                  <a:srgbClr val="6600CC"/>
                </a:solidFill>
                <a:latin typeface="华文琥珀" panose="02010800040101010101" pitchFamily="2" charset="-122"/>
                <a:ea typeface="华文琥珀" panose="02010800040101010101" pitchFamily="2" charset="-122"/>
              </a:rPr>
              <a:t>怎样搞好信息安全？</a:t>
            </a:r>
            <a:endParaRPr lang="zh-CN" altLang="en-US" sz="4000" b="0" dirty="0">
              <a:solidFill>
                <a:srgbClr val="6600CC"/>
              </a:solidFill>
              <a:latin typeface="华文琥珀" panose="02010800040101010101" pitchFamily="2" charset="-122"/>
              <a:ea typeface="华文琥珀" panose="0201080004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8610" name="Picture 2" descr="drop-array2"/>
          <p:cNvPicPr>
            <a:picLocks noChangeAspect="1"/>
          </p:cNvPicPr>
          <p:nvPr/>
        </p:nvPicPr>
        <p:blipFill>
          <a:blip r:embed="rId1"/>
          <a:stretch>
            <a:fillRect/>
          </a:stretch>
        </p:blipFill>
        <p:spPr>
          <a:xfrm>
            <a:off x="3563938" y="1628775"/>
            <a:ext cx="4792662" cy="2995613"/>
          </a:xfrm>
          <a:prstGeom prst="rect">
            <a:avLst/>
          </a:prstGeom>
          <a:noFill/>
          <a:ln w="9525">
            <a:noFill/>
          </a:ln>
        </p:spPr>
      </p:pic>
      <p:sp>
        <p:nvSpPr>
          <p:cNvPr id="68611" name="Text Box 3"/>
          <p:cNvSpPr txBox="1"/>
          <p:nvPr/>
        </p:nvSpPr>
        <p:spPr>
          <a:xfrm>
            <a:off x="971550" y="3213100"/>
            <a:ext cx="7129463" cy="914400"/>
          </a:xfrm>
          <a:prstGeom prst="rect">
            <a:avLst/>
          </a:prstGeom>
          <a:noFill/>
          <a:ln w="9525">
            <a:noFill/>
          </a:ln>
          <a:effectLst>
            <a:outerShdw dist="35921" dir="2699999" algn="ctr" rotWithShape="0">
              <a:schemeClr val="bg2"/>
            </a:outerShdw>
          </a:effectLst>
        </p:spPr>
        <p:txBody>
          <a:bodyPr>
            <a:spAutoFit/>
          </a:bodyPr>
          <a:p>
            <a:pPr eaLnBrk="1" hangingPunct="1">
              <a:spcBef>
                <a:spcPct val="50000"/>
              </a:spcBef>
              <a:buNone/>
            </a:pPr>
            <a:r>
              <a:rPr lang="zh-CN" altLang="en-US" sz="5400" dirty="0">
                <a:solidFill>
                  <a:schemeClr val="tx2"/>
                </a:solidFill>
                <a:latin typeface="Comic Sans MS" panose="030F0702030302020204" pitchFamily="66" charset="0"/>
                <a:ea typeface="黑体" panose="02010609060101010101" pitchFamily="49" charset="-122"/>
              </a:rPr>
              <a:t>从一点一滴做起！</a:t>
            </a:r>
            <a:endParaRPr lang="zh-CN" altLang="en-US" sz="5400" dirty="0">
              <a:solidFill>
                <a:schemeClr val="tx2"/>
              </a:solidFill>
              <a:latin typeface="Comic Sans MS" panose="030F0702030302020204" pitchFamily="66" charset="0"/>
              <a:ea typeface="黑体" panose="02010609060101010101" pitchFamily="49" charset="-122"/>
            </a:endParaRPr>
          </a:p>
        </p:txBody>
      </p:sp>
      <p:sp>
        <p:nvSpPr>
          <p:cNvPr id="68612" name="Text Box 4"/>
          <p:cNvSpPr txBox="1"/>
          <p:nvPr/>
        </p:nvSpPr>
        <p:spPr>
          <a:xfrm>
            <a:off x="971550" y="2062163"/>
            <a:ext cx="6192838" cy="914400"/>
          </a:xfrm>
          <a:prstGeom prst="rect">
            <a:avLst/>
          </a:prstGeom>
          <a:noFill/>
          <a:ln w="9525">
            <a:noFill/>
          </a:ln>
          <a:effectLst>
            <a:outerShdw dist="35921" dir="2699999" algn="ctr" rotWithShape="0">
              <a:schemeClr val="bg2"/>
            </a:outerShdw>
          </a:effectLst>
        </p:spPr>
        <p:txBody>
          <a:bodyPr>
            <a:spAutoFit/>
          </a:bodyPr>
          <a:p>
            <a:pPr eaLnBrk="1" hangingPunct="1">
              <a:spcBef>
                <a:spcPct val="50000"/>
              </a:spcBef>
              <a:buNone/>
            </a:pPr>
            <a:r>
              <a:rPr lang="zh-CN" altLang="en-US" sz="5400" dirty="0">
                <a:solidFill>
                  <a:schemeClr val="tx2"/>
                </a:solidFill>
                <a:latin typeface="Comic Sans MS" panose="030F0702030302020204" pitchFamily="66" charset="0"/>
                <a:ea typeface="黑体" panose="02010609060101010101" pitchFamily="49" charset="-122"/>
              </a:rPr>
              <a:t>从自身做起！</a:t>
            </a:r>
            <a:endParaRPr lang="zh-CN" altLang="en-US" sz="5400" dirty="0">
              <a:solidFill>
                <a:schemeClr val="tx2"/>
              </a:solidFill>
              <a:latin typeface="Comic Sans MS" panose="030F0702030302020204" pitchFamily="66" charset="0"/>
              <a:ea typeface="黑体" panose="02010609060101010101" pitchFamily="49"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p:cNvSpPr>
          <p:nvPr>
            <p:ph type="title"/>
          </p:nvPr>
        </p:nvSpPr>
        <p:spPr>
          <a:xfrm>
            <a:off x="457200" y="1051878"/>
            <a:ext cx="8229600" cy="1143000"/>
          </a:xfrm>
          <a:noFill/>
          <a:ln>
            <a:noFill/>
          </a:ln>
        </p:spPr>
        <p:txBody>
          <a:bodyPr/>
          <a:p>
            <a:r>
              <a:rPr lang="en-US" altLang="zh-CN" dirty="0"/>
              <a:t>IT</a:t>
            </a:r>
            <a:r>
              <a:rPr lang="zh-CN" altLang="en-US" dirty="0"/>
              <a:t>安全问题</a:t>
            </a:r>
            <a:endParaRPr lang="zh-CN" altLang="en-US" dirty="0"/>
          </a:p>
        </p:txBody>
      </p:sp>
      <p:sp>
        <p:nvSpPr>
          <p:cNvPr id="69635" name="Rectangle 3"/>
          <p:cNvSpPr>
            <a:spLocks noGrp="1"/>
          </p:cNvSpPr>
          <p:nvPr>
            <p:ph idx="1"/>
          </p:nvPr>
        </p:nvSpPr>
        <p:spPr>
          <a:xfrm>
            <a:off x="855345" y="2269490"/>
            <a:ext cx="7831455" cy="3856990"/>
          </a:xfrm>
          <a:noFill/>
          <a:ln>
            <a:noFill/>
          </a:ln>
        </p:spPr>
        <p:txBody>
          <a:bodyPr/>
          <a:p>
            <a:pPr marL="0" indent="0">
              <a:lnSpc>
                <a:spcPct val="140000"/>
              </a:lnSpc>
              <a:buNone/>
            </a:pPr>
            <a:r>
              <a:rPr lang="en-US" altLang="zh-CN" sz="2800" dirty="0"/>
              <a:t>1</a:t>
            </a:r>
            <a:r>
              <a:rPr lang="zh-CN" altLang="en-US" sz="2800" dirty="0"/>
              <a:t>、一般情况下，个人计算机在（   ）</a:t>
            </a:r>
            <a:r>
              <a:rPr lang="en-US" altLang="zh-CN" sz="2800" dirty="0"/>
              <a:t> </a:t>
            </a:r>
            <a:r>
              <a:rPr lang="zh-CN" altLang="en-US" sz="2800" dirty="0"/>
              <a:t>分钟的非活动状态里要求自动激活屏幕锁定 ？</a:t>
            </a:r>
            <a:endParaRPr lang="zh-CN" altLang="en-US" sz="2800" dirty="0"/>
          </a:p>
          <a:p>
            <a:pPr marL="457200" lvl="1" indent="0">
              <a:lnSpc>
                <a:spcPct val="140000"/>
              </a:lnSpc>
              <a:buNone/>
            </a:pPr>
            <a:r>
              <a:rPr lang="en-US" altLang="zh-CN" sz="2395" dirty="0">
                <a:latin typeface="微软雅黑" panose="020B0503020204020204" charset="-122"/>
                <a:ea typeface="微软雅黑" panose="020B0503020204020204" charset="-122"/>
                <a:cs typeface="微软雅黑" panose="020B0503020204020204" charset="-122"/>
              </a:rPr>
              <a:t>A</a:t>
            </a:r>
            <a:r>
              <a:rPr lang="zh-CN" altLang="en-US" sz="2395" dirty="0">
                <a:latin typeface="微软雅黑" panose="020B0503020204020204" charset="-122"/>
                <a:ea typeface="微软雅黑" panose="020B0503020204020204" charset="-122"/>
                <a:cs typeface="微软雅黑" panose="020B0503020204020204" charset="-122"/>
              </a:rPr>
              <a:t>、</a:t>
            </a:r>
            <a:r>
              <a:rPr lang="en-US" altLang="zh-CN" sz="2395" dirty="0">
                <a:latin typeface="微软雅黑" panose="020B0503020204020204" charset="-122"/>
                <a:ea typeface="微软雅黑" panose="020B0503020204020204" charset="-122"/>
                <a:cs typeface="微软雅黑" panose="020B0503020204020204" charset="-122"/>
              </a:rPr>
              <a:t>5</a:t>
            </a:r>
            <a:r>
              <a:rPr lang="zh-CN" altLang="en-US" sz="2395" dirty="0">
                <a:latin typeface="微软雅黑" panose="020B0503020204020204" charset="-122"/>
                <a:ea typeface="微软雅黑" panose="020B0503020204020204" charset="-122"/>
                <a:cs typeface="微软雅黑" panose="020B0503020204020204" charset="-122"/>
              </a:rPr>
              <a:t>分钟         </a:t>
            </a:r>
            <a:r>
              <a:rPr lang="en-US" altLang="zh-CN" sz="2395" dirty="0">
                <a:latin typeface="微软雅黑" panose="020B0503020204020204" charset="-122"/>
                <a:ea typeface="微软雅黑" panose="020B0503020204020204" charset="-122"/>
                <a:cs typeface="微软雅黑" panose="020B0503020204020204" charset="-122"/>
              </a:rPr>
              <a:t>B</a:t>
            </a:r>
            <a:r>
              <a:rPr lang="zh-CN" altLang="en-US" sz="2395" dirty="0">
                <a:latin typeface="微软雅黑" panose="020B0503020204020204" charset="-122"/>
                <a:ea typeface="微软雅黑" panose="020B0503020204020204" charset="-122"/>
                <a:cs typeface="微软雅黑" panose="020B0503020204020204" charset="-122"/>
              </a:rPr>
              <a:t>、</a:t>
            </a:r>
            <a:r>
              <a:rPr lang="en-US" altLang="zh-CN" sz="2395" dirty="0">
                <a:latin typeface="微软雅黑" panose="020B0503020204020204" charset="-122"/>
                <a:ea typeface="微软雅黑" panose="020B0503020204020204" charset="-122"/>
                <a:cs typeface="微软雅黑" panose="020B0503020204020204" charset="-122"/>
              </a:rPr>
              <a:t>10</a:t>
            </a:r>
            <a:r>
              <a:rPr lang="zh-CN" altLang="en-US" sz="2395" dirty="0">
                <a:latin typeface="微软雅黑" panose="020B0503020204020204" charset="-122"/>
                <a:ea typeface="微软雅黑" panose="020B0503020204020204" charset="-122"/>
                <a:cs typeface="微软雅黑" panose="020B0503020204020204" charset="-122"/>
              </a:rPr>
              <a:t>分钟</a:t>
            </a:r>
            <a:endParaRPr lang="en-US" altLang="zh-CN" sz="2395" dirty="0">
              <a:latin typeface="微软雅黑" panose="020B0503020204020204" charset="-122"/>
              <a:ea typeface="微软雅黑" panose="020B0503020204020204" charset="-122"/>
              <a:cs typeface="微软雅黑" panose="020B0503020204020204" charset="-122"/>
            </a:endParaRPr>
          </a:p>
          <a:p>
            <a:pPr marL="457200" lvl="1" indent="0">
              <a:lnSpc>
                <a:spcPct val="140000"/>
              </a:lnSpc>
              <a:buNone/>
            </a:pPr>
            <a:r>
              <a:rPr lang="en-US" altLang="zh-CN" sz="2395" dirty="0">
                <a:latin typeface="微软雅黑" panose="020B0503020204020204" charset="-122"/>
                <a:ea typeface="微软雅黑" panose="020B0503020204020204" charset="-122"/>
                <a:cs typeface="微软雅黑" panose="020B0503020204020204" charset="-122"/>
              </a:rPr>
              <a:t>C</a:t>
            </a:r>
            <a:r>
              <a:rPr lang="zh-CN" altLang="en-US" sz="2395" dirty="0">
                <a:latin typeface="微软雅黑" panose="020B0503020204020204" charset="-122"/>
                <a:ea typeface="微软雅黑" panose="020B0503020204020204" charset="-122"/>
                <a:cs typeface="微软雅黑" panose="020B0503020204020204" charset="-122"/>
              </a:rPr>
              <a:t>、</a:t>
            </a:r>
            <a:r>
              <a:rPr lang="en-US" altLang="zh-CN" sz="2395" dirty="0">
                <a:latin typeface="微软雅黑" panose="020B0503020204020204" charset="-122"/>
                <a:ea typeface="微软雅黑" panose="020B0503020204020204" charset="-122"/>
                <a:cs typeface="微软雅黑" panose="020B0503020204020204" charset="-122"/>
              </a:rPr>
              <a:t>15</a:t>
            </a:r>
            <a:r>
              <a:rPr lang="zh-CN" altLang="en-US" sz="2395" dirty="0">
                <a:latin typeface="微软雅黑" panose="020B0503020204020204" charset="-122"/>
                <a:ea typeface="微软雅黑" panose="020B0503020204020204" charset="-122"/>
                <a:cs typeface="微软雅黑" panose="020B0503020204020204" charset="-122"/>
              </a:rPr>
              <a:t>分钟       </a:t>
            </a:r>
            <a:r>
              <a:rPr lang="en-US" altLang="zh-CN" sz="2395" dirty="0">
                <a:latin typeface="微软雅黑" panose="020B0503020204020204" charset="-122"/>
                <a:ea typeface="微软雅黑" panose="020B0503020204020204" charset="-122"/>
                <a:cs typeface="微软雅黑" panose="020B0503020204020204" charset="-122"/>
              </a:rPr>
              <a:t>D</a:t>
            </a:r>
            <a:r>
              <a:rPr lang="zh-CN" altLang="en-US" sz="2395" dirty="0">
                <a:latin typeface="微软雅黑" panose="020B0503020204020204" charset="-122"/>
                <a:ea typeface="微软雅黑" panose="020B0503020204020204" charset="-122"/>
                <a:cs typeface="微软雅黑" panose="020B0503020204020204" charset="-122"/>
              </a:rPr>
              <a:t>、</a:t>
            </a:r>
            <a:r>
              <a:rPr lang="en-US" altLang="zh-CN" sz="2395" dirty="0">
                <a:latin typeface="微软雅黑" panose="020B0503020204020204" charset="-122"/>
                <a:ea typeface="微软雅黑" panose="020B0503020204020204" charset="-122"/>
                <a:cs typeface="微软雅黑" panose="020B0503020204020204" charset="-122"/>
              </a:rPr>
              <a:t>30</a:t>
            </a:r>
            <a:r>
              <a:rPr lang="zh-CN" altLang="en-US" sz="2395" dirty="0">
                <a:latin typeface="微软雅黑" panose="020B0503020204020204" charset="-122"/>
                <a:ea typeface="微软雅黑" panose="020B0503020204020204" charset="-122"/>
                <a:cs typeface="微软雅黑" panose="020B0503020204020204" charset="-122"/>
              </a:rPr>
              <a:t>分钟</a:t>
            </a:r>
            <a:endParaRPr lang="zh-CN" altLang="en-US" sz="2395" dirty="0">
              <a:latin typeface="微软雅黑" panose="020B0503020204020204" charset="-122"/>
              <a:ea typeface="微软雅黑" panose="020B0503020204020204" charset="-122"/>
              <a:cs typeface="微软雅黑" panose="020B0503020204020204" charset="-122"/>
            </a:endParaRPr>
          </a:p>
        </p:txBody>
      </p:sp>
      <p:sp>
        <p:nvSpPr>
          <p:cNvPr id="69636" name="灯片编号占位符 3"/>
          <p:cNvSpPr txBox="1">
            <a:spLocks noGrp="1"/>
          </p:cNvSpPr>
          <p:nvPr>
            <p:ph type="sldNum" sz="quarter" idx="10"/>
          </p:nvPr>
        </p:nvSpPr>
        <p:spPr>
          <a:xfrm>
            <a:off x="8423275" y="6423025"/>
            <a:ext cx="504000"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a:spLocks noGrp="1"/>
          </p:cNvSpPr>
          <p:nvPr>
            <p:ph type="title"/>
          </p:nvPr>
        </p:nvSpPr>
        <p:spPr>
          <a:noFill/>
          <a:ln>
            <a:noFill/>
          </a:ln>
        </p:spPr>
        <p:txBody>
          <a:bodyPr/>
          <a:p>
            <a:r>
              <a:rPr lang="en-US" altLang="zh-CN" dirty="0"/>
              <a:t>IT</a:t>
            </a:r>
            <a:r>
              <a:rPr lang="zh-CN" altLang="en-US" dirty="0"/>
              <a:t>安全问题</a:t>
            </a:r>
            <a:endParaRPr lang="zh-CN" altLang="en-US" dirty="0"/>
          </a:p>
        </p:txBody>
      </p:sp>
      <p:sp>
        <p:nvSpPr>
          <p:cNvPr id="70659" name="Rectangle 3"/>
          <p:cNvSpPr>
            <a:spLocks noGrp="1"/>
          </p:cNvSpPr>
          <p:nvPr>
            <p:ph idx="1"/>
          </p:nvPr>
        </p:nvSpPr>
        <p:spPr>
          <a:xfrm>
            <a:off x="608965" y="1600200"/>
            <a:ext cx="8077835" cy="4526280"/>
          </a:xfrm>
          <a:noFill/>
          <a:ln>
            <a:noFill/>
          </a:ln>
        </p:spPr>
        <p:txBody>
          <a:bodyPr/>
          <a:p>
            <a:pPr marL="0" indent="0">
              <a:lnSpc>
                <a:spcPct val="140000"/>
              </a:lnSpc>
              <a:buNone/>
            </a:pPr>
            <a:r>
              <a:rPr lang="en-US" altLang="zh-CN" sz="2800" dirty="0"/>
              <a:t>2</a:t>
            </a:r>
            <a:r>
              <a:rPr lang="zh-CN" altLang="en-US" sz="2800" dirty="0"/>
              <a:t>、下列说法错误的是</a:t>
            </a:r>
            <a:r>
              <a:rPr lang="en-US" altLang="zh-CN" sz="2800" dirty="0"/>
              <a:t>(   )</a:t>
            </a:r>
            <a:endParaRPr lang="en-US" altLang="zh-CN" sz="2800" dirty="0"/>
          </a:p>
          <a:p>
            <a:pPr marL="1000760" lvl="1" indent="-543560">
              <a:lnSpc>
                <a:spcPct val="140000"/>
              </a:lnSpc>
              <a:buNone/>
            </a:pPr>
            <a:r>
              <a:rPr lang="en-US" altLang="zh-CN" sz="2450" dirty="0"/>
              <a:t>A</a:t>
            </a:r>
            <a:r>
              <a:rPr lang="zh-CN" altLang="en-US" sz="2450" dirty="0"/>
              <a:t>、个人计算机操作系统必须设置口令。 </a:t>
            </a:r>
            <a:endParaRPr lang="zh-CN" altLang="en-US" sz="2450" dirty="0"/>
          </a:p>
          <a:p>
            <a:pPr marL="1000760" lvl="1" indent="-543560">
              <a:lnSpc>
                <a:spcPct val="140000"/>
              </a:lnSpc>
              <a:buNone/>
            </a:pPr>
            <a:r>
              <a:rPr lang="en-US" altLang="zh-CN" sz="2450" dirty="0"/>
              <a:t>B</a:t>
            </a:r>
            <a:r>
              <a:rPr lang="zh-CN" altLang="en-US" sz="2450" dirty="0"/>
              <a:t>、在每天工作结束时，将便携电脑妥善保      管，如锁入文件柜。 </a:t>
            </a:r>
            <a:endParaRPr lang="en-US" altLang="zh-CN" sz="2450" dirty="0"/>
          </a:p>
          <a:p>
            <a:pPr marL="1000760" lvl="1" indent="-543560">
              <a:lnSpc>
                <a:spcPct val="140000"/>
              </a:lnSpc>
              <a:buNone/>
            </a:pPr>
            <a:r>
              <a:rPr lang="en-US" altLang="zh-CN" sz="2450" dirty="0"/>
              <a:t>C</a:t>
            </a:r>
            <a:r>
              <a:rPr lang="zh-CN" altLang="en-US" sz="2450" dirty="0"/>
              <a:t>、离开自己的计算机时，必须激活具有密码保护的屏幕保护程序。 </a:t>
            </a:r>
            <a:endParaRPr lang="zh-CN" altLang="en-US" sz="2450" dirty="0"/>
          </a:p>
          <a:p>
            <a:pPr marL="1000760" lvl="1" indent="-543560">
              <a:lnSpc>
                <a:spcPct val="140000"/>
              </a:lnSpc>
              <a:buNone/>
            </a:pPr>
            <a:r>
              <a:rPr lang="en-US" altLang="zh-CN" sz="2450" dirty="0"/>
              <a:t>D</a:t>
            </a:r>
            <a:r>
              <a:rPr lang="zh-CN" altLang="en-US" sz="2450" dirty="0"/>
              <a:t>、为方便第二天工作，下班后可以不用关闭计算机。</a:t>
            </a:r>
            <a:endParaRPr lang="zh-CN" altLang="en-US" sz="2450" dirty="0"/>
          </a:p>
        </p:txBody>
      </p:sp>
      <p:sp>
        <p:nvSpPr>
          <p:cNvPr id="70660" name="灯片编号占位符 3"/>
          <p:cNvSpPr txBox="1">
            <a:spLocks noGrp="1"/>
          </p:cNvSpPr>
          <p:nvPr>
            <p:ph type="sldNum" sz="quarter" idx="10"/>
          </p:nvPr>
        </p:nvSpPr>
        <p:spPr>
          <a:xfrm>
            <a:off x="8423275" y="6423025"/>
            <a:ext cx="612000"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a:spLocks noGrp="1"/>
          </p:cNvSpPr>
          <p:nvPr>
            <p:ph type="title"/>
          </p:nvPr>
        </p:nvSpPr>
        <p:spPr>
          <a:noFill/>
          <a:ln>
            <a:noFill/>
          </a:ln>
        </p:spPr>
        <p:txBody>
          <a:bodyPr/>
          <a:p>
            <a:r>
              <a:rPr lang="en-US" altLang="zh-CN" dirty="0"/>
              <a:t>IT</a:t>
            </a:r>
            <a:r>
              <a:rPr lang="zh-CN" altLang="en-US" dirty="0"/>
              <a:t>安全问题</a:t>
            </a:r>
            <a:endParaRPr lang="zh-CN" altLang="en-US" dirty="0"/>
          </a:p>
        </p:txBody>
      </p:sp>
      <p:sp>
        <p:nvSpPr>
          <p:cNvPr id="71683" name="Rectangle 3"/>
          <p:cNvSpPr>
            <a:spLocks noGrp="1"/>
          </p:cNvSpPr>
          <p:nvPr>
            <p:ph idx="1"/>
          </p:nvPr>
        </p:nvSpPr>
        <p:spPr>
          <a:xfrm>
            <a:off x="893445" y="2542540"/>
            <a:ext cx="7793355" cy="3583940"/>
          </a:xfrm>
          <a:noFill/>
          <a:ln>
            <a:noFill/>
          </a:ln>
        </p:spPr>
        <p:txBody>
          <a:bodyPr/>
          <a:p>
            <a:pPr marL="0" indent="0">
              <a:lnSpc>
                <a:spcPct val="140000"/>
              </a:lnSpc>
              <a:buNone/>
            </a:pPr>
            <a:r>
              <a:rPr lang="en-US" altLang="zh-CN" sz="2800" dirty="0"/>
              <a:t>3</a:t>
            </a:r>
            <a:r>
              <a:rPr lang="zh-CN" altLang="en-US" sz="2800" dirty="0"/>
              <a:t>、口令要求至少（      ）更换一次 </a:t>
            </a:r>
            <a:endParaRPr lang="zh-CN" altLang="en-US" sz="2800" dirty="0"/>
          </a:p>
          <a:p>
            <a:pPr marL="613410" lvl="1" indent="0">
              <a:lnSpc>
                <a:spcPct val="140000"/>
              </a:lnSpc>
              <a:buNone/>
            </a:pPr>
            <a:r>
              <a:rPr lang="en-US" altLang="zh-CN" sz="2400" dirty="0"/>
              <a:t>A</a:t>
            </a:r>
            <a:r>
              <a:rPr lang="zh-CN" altLang="en-US" sz="2400" dirty="0"/>
              <a:t>、</a:t>
            </a:r>
            <a:r>
              <a:rPr lang="en-US" altLang="zh-CN" sz="2400" dirty="0"/>
              <a:t>3</a:t>
            </a:r>
            <a:r>
              <a:rPr lang="zh-CN" altLang="en-US" sz="2400" dirty="0"/>
              <a:t>个月        </a:t>
            </a:r>
            <a:endParaRPr lang="zh-CN" altLang="en-US" sz="2400" dirty="0"/>
          </a:p>
          <a:p>
            <a:pPr marL="613410" lvl="1" indent="0">
              <a:lnSpc>
                <a:spcPct val="140000"/>
              </a:lnSpc>
              <a:buNone/>
            </a:pPr>
            <a:r>
              <a:rPr lang="en-US" altLang="zh-CN" sz="2400" dirty="0"/>
              <a:t>B</a:t>
            </a:r>
            <a:r>
              <a:rPr lang="zh-CN" altLang="en-US" sz="2400" dirty="0"/>
              <a:t>、</a:t>
            </a:r>
            <a:r>
              <a:rPr lang="en-US" altLang="zh-CN" sz="2400" dirty="0"/>
              <a:t>6</a:t>
            </a:r>
            <a:r>
              <a:rPr lang="zh-CN" altLang="en-US" sz="2400" dirty="0"/>
              <a:t>个月          </a:t>
            </a:r>
            <a:endParaRPr lang="zh-CN" altLang="en-US" sz="2400" dirty="0"/>
          </a:p>
          <a:p>
            <a:pPr marL="613410" lvl="1" indent="0">
              <a:lnSpc>
                <a:spcPct val="140000"/>
              </a:lnSpc>
              <a:buNone/>
            </a:pPr>
            <a:r>
              <a:rPr lang="en-US" altLang="zh-CN" sz="2400" dirty="0"/>
              <a:t>C</a:t>
            </a:r>
            <a:r>
              <a:rPr lang="zh-CN" altLang="en-US" sz="2400" dirty="0"/>
              <a:t>、</a:t>
            </a:r>
            <a:r>
              <a:rPr lang="en-US" altLang="zh-CN" sz="2400" dirty="0"/>
              <a:t>1</a:t>
            </a:r>
            <a:r>
              <a:rPr lang="zh-CN" altLang="en-US" sz="2400" dirty="0"/>
              <a:t>年                  </a:t>
            </a:r>
            <a:endParaRPr lang="zh-CN" altLang="en-US" sz="2400" dirty="0"/>
          </a:p>
          <a:p>
            <a:pPr marL="613410" lvl="1" indent="0">
              <a:lnSpc>
                <a:spcPct val="140000"/>
              </a:lnSpc>
              <a:buNone/>
            </a:pPr>
            <a:r>
              <a:rPr lang="en-US" altLang="zh-CN" sz="2400" dirty="0"/>
              <a:t>D</a:t>
            </a:r>
            <a:r>
              <a:rPr lang="zh-CN" altLang="en-US" sz="2400" dirty="0"/>
              <a:t>、可以一直使用一个口令 ，不用修改。</a:t>
            </a:r>
            <a:endParaRPr lang="zh-CN" altLang="en-US" sz="2400" dirty="0"/>
          </a:p>
        </p:txBody>
      </p:sp>
      <p:sp>
        <p:nvSpPr>
          <p:cNvPr id="71684" name="灯片编号占位符 3"/>
          <p:cNvSpPr txBox="1">
            <a:spLocks noGrp="1"/>
          </p:cNvSpPr>
          <p:nvPr>
            <p:ph type="sldNum" sz="quarter" idx="10"/>
          </p:nvPr>
        </p:nvSpPr>
        <p:spPr>
          <a:xfrm>
            <a:off x="8423275" y="6423025"/>
            <a:ext cx="720725"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2"/>
          <p:cNvSpPr>
            <a:spLocks noGrp="1"/>
          </p:cNvSpPr>
          <p:nvPr>
            <p:ph type="title"/>
          </p:nvPr>
        </p:nvSpPr>
        <p:spPr>
          <a:noFill/>
          <a:ln>
            <a:noFill/>
          </a:ln>
        </p:spPr>
        <p:txBody>
          <a:bodyPr/>
          <a:p>
            <a:r>
              <a:rPr lang="en-US" altLang="zh-CN" dirty="0"/>
              <a:t>IT</a:t>
            </a:r>
            <a:r>
              <a:rPr lang="zh-CN" altLang="en-US" dirty="0"/>
              <a:t>安全问题</a:t>
            </a:r>
            <a:endParaRPr lang="zh-CN" altLang="en-US" dirty="0"/>
          </a:p>
        </p:txBody>
      </p:sp>
      <p:sp>
        <p:nvSpPr>
          <p:cNvPr id="72707" name="Rectangle 3"/>
          <p:cNvSpPr>
            <a:spLocks noGrp="1"/>
          </p:cNvSpPr>
          <p:nvPr>
            <p:ph idx="1"/>
          </p:nvPr>
        </p:nvSpPr>
        <p:spPr>
          <a:xfrm>
            <a:off x="855980" y="1600200"/>
            <a:ext cx="7830820" cy="4526280"/>
          </a:xfrm>
          <a:noFill/>
          <a:ln>
            <a:noFill/>
          </a:ln>
        </p:spPr>
        <p:txBody>
          <a:bodyPr/>
          <a:p>
            <a:pPr marL="0" indent="0">
              <a:lnSpc>
                <a:spcPct val="130000"/>
              </a:lnSpc>
              <a:buNone/>
            </a:pPr>
            <a:r>
              <a:rPr lang="en-US" altLang="zh-CN" sz="2800" dirty="0"/>
              <a:t>4</a:t>
            </a:r>
            <a:r>
              <a:rPr lang="zh-CN" altLang="en-US" sz="2800" dirty="0"/>
              <a:t>、下列关于个人计算机的访问密码设置要求，描述错误的是（ ）：</a:t>
            </a:r>
            <a:endParaRPr lang="zh-CN" altLang="en-US" sz="2800" dirty="0"/>
          </a:p>
          <a:p>
            <a:pPr marL="0" indent="0">
              <a:lnSpc>
                <a:spcPct val="130000"/>
              </a:lnSpc>
              <a:buNone/>
            </a:pPr>
            <a:endParaRPr lang="zh-CN" altLang="en-US" sz="900" dirty="0"/>
          </a:p>
          <a:p>
            <a:pPr marL="457200" lvl="1" indent="0">
              <a:lnSpc>
                <a:spcPct val="130000"/>
              </a:lnSpc>
              <a:buNone/>
            </a:pPr>
            <a:r>
              <a:rPr lang="en-US" altLang="zh-CN" sz="2450" dirty="0"/>
              <a:t>A</a:t>
            </a:r>
            <a:r>
              <a:rPr lang="zh-CN" altLang="en-US" sz="2450" dirty="0"/>
              <a:t>、密码要求至少设置</a:t>
            </a:r>
            <a:r>
              <a:rPr lang="en-US" altLang="zh-CN" sz="2450" dirty="0"/>
              <a:t>8</a:t>
            </a:r>
            <a:r>
              <a:rPr lang="zh-CN" altLang="en-US" sz="2450" dirty="0"/>
              <a:t>位字符长。</a:t>
            </a:r>
            <a:endParaRPr lang="zh-CN" altLang="en-US" sz="2450" dirty="0"/>
          </a:p>
          <a:p>
            <a:pPr marL="457200" lvl="1" indent="0">
              <a:lnSpc>
                <a:spcPct val="130000"/>
              </a:lnSpc>
              <a:buNone/>
            </a:pPr>
            <a:r>
              <a:rPr lang="en-US" altLang="zh-CN" sz="2450" dirty="0"/>
              <a:t>B</a:t>
            </a:r>
            <a:r>
              <a:rPr lang="zh-CN" altLang="en-US" sz="2450" dirty="0"/>
              <a:t>、为便于记忆，可将自己生日作为密码。</a:t>
            </a:r>
            <a:endParaRPr lang="zh-CN" altLang="en-US" sz="2450" dirty="0"/>
          </a:p>
          <a:p>
            <a:pPr marL="457200" lvl="1" indent="0">
              <a:lnSpc>
                <a:spcPct val="130000"/>
              </a:lnSpc>
              <a:buNone/>
            </a:pPr>
            <a:r>
              <a:rPr lang="en-US" altLang="zh-CN" sz="2450" dirty="0"/>
              <a:t>C</a:t>
            </a:r>
            <a:r>
              <a:rPr lang="zh-CN" altLang="en-US" sz="2450" dirty="0"/>
              <a:t>、禁止使用前两次的密码 </a:t>
            </a:r>
            <a:endParaRPr lang="zh-CN" altLang="en-US" sz="2450" dirty="0"/>
          </a:p>
          <a:p>
            <a:pPr marL="994410" lvl="1" indent="-537210">
              <a:lnSpc>
                <a:spcPct val="130000"/>
              </a:lnSpc>
              <a:buNone/>
            </a:pPr>
            <a:r>
              <a:rPr lang="en-US" altLang="zh-CN" sz="2450" dirty="0"/>
              <a:t>D</a:t>
            </a:r>
            <a:r>
              <a:rPr lang="zh-CN" altLang="en-US" sz="2450" dirty="0"/>
              <a:t>、如果需要访问不在公司控制下的计算机系统，禁止选择在公司内部系统使用的密码作为外部系统的密码。 </a:t>
            </a:r>
            <a:endParaRPr lang="zh-CN" altLang="en-US" sz="2450" dirty="0"/>
          </a:p>
        </p:txBody>
      </p:sp>
      <p:sp>
        <p:nvSpPr>
          <p:cNvPr id="72708" name="灯片编号占位符 3"/>
          <p:cNvSpPr txBox="1">
            <a:spLocks noGrp="1"/>
          </p:cNvSpPr>
          <p:nvPr>
            <p:ph type="sldNum" sz="quarter" idx="10"/>
          </p:nvPr>
        </p:nvSpPr>
        <p:spPr>
          <a:xfrm>
            <a:off x="8423275" y="6423025"/>
            <a:ext cx="648000"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a:spLocks noGrp="1"/>
          </p:cNvSpPr>
          <p:nvPr>
            <p:ph type="title"/>
          </p:nvPr>
        </p:nvSpPr>
        <p:spPr>
          <a:noFill/>
          <a:ln>
            <a:noFill/>
          </a:ln>
        </p:spPr>
        <p:txBody>
          <a:bodyPr/>
          <a:p>
            <a:r>
              <a:rPr lang="en-US" altLang="zh-CN" dirty="0"/>
              <a:t>IT</a:t>
            </a:r>
            <a:r>
              <a:rPr lang="zh-CN" altLang="en-US" dirty="0"/>
              <a:t>安全问题</a:t>
            </a:r>
            <a:endParaRPr lang="zh-CN" altLang="en-US" dirty="0"/>
          </a:p>
        </p:txBody>
      </p:sp>
      <p:sp>
        <p:nvSpPr>
          <p:cNvPr id="73731" name="Rectangle 3"/>
          <p:cNvSpPr>
            <a:spLocks noGrp="1"/>
          </p:cNvSpPr>
          <p:nvPr>
            <p:ph idx="1"/>
          </p:nvPr>
        </p:nvSpPr>
        <p:spPr>
          <a:xfrm>
            <a:off x="684530" y="1610995"/>
            <a:ext cx="8064500" cy="4485005"/>
          </a:xfrm>
          <a:noFill/>
          <a:ln>
            <a:noFill/>
          </a:ln>
        </p:spPr>
        <p:txBody>
          <a:bodyPr/>
          <a:p>
            <a:pPr marL="0" indent="0">
              <a:lnSpc>
                <a:spcPct val="140000"/>
              </a:lnSpc>
              <a:buNone/>
            </a:pPr>
            <a:r>
              <a:rPr lang="en-US" altLang="zh-CN" sz="2800" dirty="0"/>
              <a:t>5</a:t>
            </a:r>
            <a:r>
              <a:rPr lang="zh-CN" altLang="en-US" sz="2800" dirty="0"/>
              <a:t>、下列关于外网使用说法错误的是（ ）：</a:t>
            </a:r>
            <a:endParaRPr lang="zh-CN" altLang="en-US" sz="2800" dirty="0"/>
          </a:p>
          <a:p>
            <a:pPr marL="0" indent="0">
              <a:lnSpc>
                <a:spcPct val="140000"/>
              </a:lnSpc>
              <a:buNone/>
            </a:pPr>
            <a:endParaRPr lang="zh-CN" altLang="en-US" sz="1000" dirty="0"/>
          </a:p>
          <a:p>
            <a:pPr marL="971550" lvl="1" indent="-514350">
              <a:lnSpc>
                <a:spcPct val="140000"/>
              </a:lnSpc>
              <a:buNone/>
            </a:pPr>
            <a:r>
              <a:rPr lang="en-US" altLang="zh-CN" sz="2450" dirty="0"/>
              <a:t>A</a:t>
            </a:r>
            <a:r>
              <a:rPr lang="zh-CN" altLang="en-US" sz="2450" dirty="0"/>
              <a:t>、外网只能从分公司一点接入。</a:t>
            </a:r>
            <a:endParaRPr lang="zh-CN" altLang="en-US" sz="2450" dirty="0"/>
          </a:p>
          <a:p>
            <a:pPr marL="971550" lvl="1" indent="-514350">
              <a:lnSpc>
                <a:spcPct val="140000"/>
              </a:lnSpc>
              <a:buNone/>
            </a:pPr>
            <a:r>
              <a:rPr lang="en-US" altLang="zh-CN" sz="2450" dirty="0"/>
              <a:t>B</a:t>
            </a:r>
            <a:r>
              <a:rPr lang="zh-CN" altLang="en-US" sz="2450" dirty="0"/>
              <a:t>、地市公司或管理部门为方便外网使用，可自己向电信申请开通</a:t>
            </a:r>
            <a:r>
              <a:rPr lang="en-US" altLang="zh-CN" sz="2450" dirty="0"/>
              <a:t>ADSL</a:t>
            </a:r>
            <a:r>
              <a:rPr lang="zh-CN" altLang="en-US" sz="2450" dirty="0"/>
              <a:t>外网接入。</a:t>
            </a:r>
            <a:endParaRPr lang="zh-CN" altLang="en-US" sz="2450" dirty="0"/>
          </a:p>
          <a:p>
            <a:pPr marL="971550" lvl="1" indent="-514350">
              <a:lnSpc>
                <a:spcPct val="140000"/>
              </a:lnSpc>
              <a:buNone/>
            </a:pPr>
            <a:r>
              <a:rPr lang="en-US" altLang="zh-CN" sz="2450" dirty="0"/>
              <a:t>C</a:t>
            </a:r>
            <a:r>
              <a:rPr lang="zh-CN" altLang="en-US" sz="2450" dirty="0"/>
              <a:t>、外网接入须经过防火墙以加强安全防护。</a:t>
            </a:r>
            <a:endParaRPr lang="zh-CN" altLang="en-US" sz="2450" dirty="0"/>
          </a:p>
          <a:p>
            <a:pPr marL="971550" lvl="1" indent="-514350">
              <a:lnSpc>
                <a:spcPct val="140000"/>
              </a:lnSpc>
              <a:buNone/>
            </a:pPr>
            <a:r>
              <a:rPr lang="en-US" altLang="zh-CN" sz="2450" dirty="0"/>
              <a:t>D</a:t>
            </a:r>
            <a:r>
              <a:rPr lang="zh-CN" altLang="en-US" sz="2450" dirty="0"/>
              <a:t>、只使用有授权访问的服务。不要尝试访问未经授权的互联网系统或服务器端口 。</a:t>
            </a:r>
            <a:endParaRPr lang="zh-CN" altLang="en-US" sz="2450" dirty="0"/>
          </a:p>
        </p:txBody>
      </p:sp>
      <p:sp>
        <p:nvSpPr>
          <p:cNvPr id="73732" name="灯片编号占位符 3"/>
          <p:cNvSpPr txBox="1">
            <a:spLocks noGrp="1"/>
          </p:cNvSpPr>
          <p:nvPr>
            <p:ph type="sldNum" sz="quarter" idx="10"/>
          </p:nvPr>
        </p:nvSpPr>
        <p:spPr>
          <a:xfrm>
            <a:off x="8423275" y="6423025"/>
            <a:ext cx="612000"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2"/>
          <p:cNvSpPr>
            <a:spLocks noGrp="1"/>
          </p:cNvSpPr>
          <p:nvPr>
            <p:ph type="title"/>
          </p:nvPr>
        </p:nvSpPr>
        <p:spPr>
          <a:xfrm>
            <a:off x="457200" y="561975"/>
            <a:ext cx="8229600" cy="922655"/>
          </a:xfrm>
          <a:noFill/>
          <a:ln>
            <a:noFill/>
          </a:ln>
        </p:spPr>
        <p:txBody>
          <a:bodyPr/>
          <a:p>
            <a:r>
              <a:rPr lang="en-US" altLang="zh-CN" dirty="0"/>
              <a:t>IT</a:t>
            </a:r>
            <a:r>
              <a:rPr lang="zh-CN" altLang="en-US" dirty="0"/>
              <a:t>安全问题</a:t>
            </a:r>
            <a:endParaRPr lang="zh-CN" altLang="en-US" dirty="0"/>
          </a:p>
        </p:txBody>
      </p:sp>
      <p:sp>
        <p:nvSpPr>
          <p:cNvPr id="74755" name="Rectangle 3"/>
          <p:cNvSpPr>
            <a:spLocks noGrp="1"/>
          </p:cNvSpPr>
          <p:nvPr>
            <p:ph idx="1"/>
          </p:nvPr>
        </p:nvSpPr>
        <p:spPr>
          <a:xfrm>
            <a:off x="755650" y="1757045"/>
            <a:ext cx="7772400" cy="3948430"/>
          </a:xfrm>
          <a:noFill/>
          <a:ln>
            <a:noFill/>
          </a:ln>
        </p:spPr>
        <p:txBody>
          <a:bodyPr/>
          <a:p>
            <a:pPr marL="0" indent="0">
              <a:lnSpc>
                <a:spcPct val="130000"/>
              </a:lnSpc>
              <a:buNone/>
            </a:pPr>
            <a:r>
              <a:rPr lang="en-US" altLang="zh-CN" sz="2400" dirty="0"/>
              <a:t>6</a:t>
            </a:r>
            <a:r>
              <a:rPr lang="zh-CN" altLang="en-US" sz="2400" dirty="0"/>
              <a:t>、用</a:t>
            </a:r>
            <a:r>
              <a:rPr lang="en-US" altLang="zh-CN" sz="2400" dirty="0"/>
              <a:t>upload</a:t>
            </a:r>
            <a:r>
              <a:rPr lang="zh-CN" altLang="en-US" sz="2400" dirty="0"/>
              <a:t>账户通过分公司</a:t>
            </a:r>
            <a:r>
              <a:rPr lang="en-US" altLang="zh-CN" sz="2400" dirty="0"/>
              <a:t>85</a:t>
            </a:r>
            <a:r>
              <a:rPr lang="zh-CN" altLang="en-US" sz="2400" dirty="0"/>
              <a:t>服务器上传文件文件，描述错误的是（   ） </a:t>
            </a:r>
            <a:endParaRPr lang="zh-CN" altLang="en-US" sz="2400" dirty="0"/>
          </a:p>
          <a:p>
            <a:pPr marL="0" indent="0">
              <a:lnSpc>
                <a:spcPct val="130000"/>
              </a:lnSpc>
              <a:buNone/>
            </a:pPr>
            <a:endParaRPr lang="zh-CN" altLang="en-US" sz="900" dirty="0"/>
          </a:p>
          <a:p>
            <a:pPr marL="935990" lvl="1" indent="-478790">
              <a:lnSpc>
                <a:spcPct val="130000"/>
              </a:lnSpc>
              <a:buNone/>
            </a:pPr>
            <a:r>
              <a:rPr lang="en-US" altLang="zh-CN" sz="2100" dirty="0"/>
              <a:t>A</a:t>
            </a:r>
            <a:r>
              <a:rPr lang="zh-CN" altLang="en-US" sz="2100" dirty="0"/>
              <a:t>、需保密的文件上传前应该做加密处理。</a:t>
            </a:r>
            <a:endParaRPr lang="zh-CN" altLang="en-US" sz="2100" dirty="0"/>
          </a:p>
          <a:p>
            <a:pPr marL="935990" lvl="1" indent="-478790">
              <a:lnSpc>
                <a:spcPct val="130000"/>
              </a:lnSpc>
              <a:buNone/>
            </a:pPr>
            <a:r>
              <a:rPr lang="en-US" altLang="zh-CN" sz="2100" dirty="0"/>
              <a:t>B</a:t>
            </a:r>
            <a:r>
              <a:rPr lang="zh-CN" altLang="en-US" sz="2100" dirty="0"/>
              <a:t>、在对方下载后立即从</a:t>
            </a:r>
            <a:r>
              <a:rPr lang="en-US" altLang="zh-CN" sz="2100" dirty="0"/>
              <a:t>FTP</a:t>
            </a:r>
            <a:r>
              <a:rPr lang="zh-CN" altLang="en-US" sz="2100" dirty="0"/>
              <a:t>服务器上删除自己所传文件。</a:t>
            </a:r>
            <a:endParaRPr lang="zh-CN" altLang="en-US" sz="2100" dirty="0"/>
          </a:p>
          <a:p>
            <a:pPr marL="935990" lvl="1" indent="-478790">
              <a:lnSpc>
                <a:spcPct val="130000"/>
              </a:lnSpc>
              <a:buNone/>
            </a:pPr>
            <a:r>
              <a:rPr lang="en-US" altLang="zh-CN" sz="2100" dirty="0"/>
              <a:t>C</a:t>
            </a:r>
            <a:r>
              <a:rPr lang="zh-CN" altLang="en-US" sz="2100" dirty="0"/>
              <a:t>、不可将分公司</a:t>
            </a:r>
            <a:r>
              <a:rPr lang="en-US" altLang="zh-CN" sz="2100" dirty="0"/>
              <a:t>FTP</a:t>
            </a:r>
            <a:r>
              <a:rPr lang="zh-CN" altLang="en-US" sz="2100" dirty="0"/>
              <a:t>服务器当作自己重要数据文件的备份服务器。</a:t>
            </a:r>
            <a:endParaRPr lang="zh-CN" altLang="en-US" sz="2100" dirty="0"/>
          </a:p>
          <a:p>
            <a:pPr marL="935990" lvl="1" indent="-478790">
              <a:lnSpc>
                <a:spcPct val="130000"/>
              </a:lnSpc>
              <a:buNone/>
            </a:pPr>
            <a:r>
              <a:rPr lang="en-US" altLang="zh-CN" sz="2100" dirty="0"/>
              <a:t>D</a:t>
            </a:r>
            <a:r>
              <a:rPr lang="zh-CN" altLang="en-US" sz="2100" dirty="0"/>
              <a:t>、上传后的文件可以不用处理，一直放到分公司</a:t>
            </a:r>
            <a:r>
              <a:rPr lang="en-US" altLang="zh-CN" sz="2100" dirty="0"/>
              <a:t>FTP</a:t>
            </a:r>
            <a:r>
              <a:rPr lang="zh-CN" altLang="en-US" sz="2100" dirty="0"/>
              <a:t>服务器上。</a:t>
            </a:r>
            <a:endParaRPr lang="zh-CN" altLang="en-US" sz="2800" dirty="0"/>
          </a:p>
        </p:txBody>
      </p:sp>
      <p:sp>
        <p:nvSpPr>
          <p:cNvPr id="74756" name="灯片编号占位符 3"/>
          <p:cNvSpPr txBox="1">
            <a:spLocks noGrp="1"/>
          </p:cNvSpPr>
          <p:nvPr>
            <p:ph type="sldNum" sz="quarter" idx="10"/>
          </p:nvPr>
        </p:nvSpPr>
        <p:spPr>
          <a:xfrm>
            <a:off x="8423275" y="6423025"/>
            <a:ext cx="612000"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2"/>
          <p:cNvSpPr>
            <a:spLocks noGrp="1"/>
          </p:cNvSpPr>
          <p:nvPr>
            <p:ph type="title"/>
          </p:nvPr>
        </p:nvSpPr>
        <p:spPr>
          <a:noFill/>
          <a:ln>
            <a:noFill/>
          </a:ln>
        </p:spPr>
        <p:txBody>
          <a:bodyPr/>
          <a:p>
            <a:r>
              <a:rPr lang="en-US" altLang="zh-CN" dirty="0"/>
              <a:t>IT</a:t>
            </a:r>
            <a:r>
              <a:rPr lang="zh-CN" altLang="en-US" dirty="0"/>
              <a:t>安全问题</a:t>
            </a:r>
            <a:endParaRPr lang="zh-CN" altLang="en-US" dirty="0"/>
          </a:p>
        </p:txBody>
      </p:sp>
      <p:sp>
        <p:nvSpPr>
          <p:cNvPr id="75779" name="Rectangle 3"/>
          <p:cNvSpPr>
            <a:spLocks noGrp="1"/>
          </p:cNvSpPr>
          <p:nvPr>
            <p:ph idx="1"/>
          </p:nvPr>
        </p:nvSpPr>
        <p:spPr>
          <a:noFill/>
          <a:ln>
            <a:noFill/>
          </a:ln>
        </p:spPr>
        <p:txBody>
          <a:bodyPr/>
          <a:p>
            <a:pPr marL="0" indent="0">
              <a:lnSpc>
                <a:spcPct val="130000"/>
              </a:lnSpc>
              <a:buNone/>
            </a:pPr>
            <a:r>
              <a:rPr lang="en-US" altLang="zh-CN" sz="2800" dirty="0"/>
              <a:t>7</a:t>
            </a:r>
            <a:r>
              <a:rPr lang="zh-CN" altLang="en-US" sz="2800" dirty="0"/>
              <a:t>、关于个人计算机数据备份描述错误的是（）</a:t>
            </a:r>
            <a:endParaRPr lang="zh-CN" altLang="en-US" sz="2800" dirty="0"/>
          </a:p>
          <a:p>
            <a:pPr marL="995045" lvl="1" indent="-537845">
              <a:lnSpc>
                <a:spcPct val="130000"/>
              </a:lnSpc>
              <a:buNone/>
            </a:pPr>
            <a:r>
              <a:rPr lang="en-US" altLang="zh-CN" sz="2450" dirty="0"/>
              <a:t>A</a:t>
            </a:r>
            <a:r>
              <a:rPr lang="zh-CN" altLang="en-US" sz="2450" dirty="0"/>
              <a:t>、备份的目的是有效保证个人计算机内的重要信息在遭到损坏时能够及时恢复。</a:t>
            </a:r>
            <a:endParaRPr lang="zh-CN" altLang="en-US" sz="2450" dirty="0"/>
          </a:p>
          <a:p>
            <a:pPr marL="995045" lvl="1" indent="-537845">
              <a:lnSpc>
                <a:spcPct val="130000"/>
              </a:lnSpc>
              <a:buNone/>
            </a:pPr>
            <a:r>
              <a:rPr lang="en-US" altLang="zh-CN" sz="2450" dirty="0"/>
              <a:t>B</a:t>
            </a:r>
            <a:r>
              <a:rPr lang="zh-CN" altLang="en-US" sz="2450" dirty="0"/>
              <a:t>、个人计算机数据备份是信息技术部的事情，应由信息技术部负责完成。</a:t>
            </a:r>
            <a:endParaRPr lang="zh-CN" altLang="en-US" sz="2450" dirty="0"/>
          </a:p>
          <a:p>
            <a:pPr marL="995045" lvl="1" indent="-537845">
              <a:lnSpc>
                <a:spcPct val="130000"/>
              </a:lnSpc>
              <a:buNone/>
            </a:pPr>
            <a:r>
              <a:rPr lang="en-US" altLang="zh-CN" sz="2450" dirty="0"/>
              <a:t>C</a:t>
            </a:r>
            <a:r>
              <a:rPr lang="zh-CN" altLang="en-US" sz="2450" dirty="0"/>
              <a:t>、员工应根据个人计算机上信息的重要程度和修改频率定期对信息进行备份。</a:t>
            </a:r>
            <a:endParaRPr lang="zh-CN" altLang="en-US" sz="2450" dirty="0"/>
          </a:p>
          <a:p>
            <a:pPr marL="995045" lvl="1" indent="-537845">
              <a:lnSpc>
                <a:spcPct val="130000"/>
              </a:lnSpc>
              <a:buNone/>
            </a:pPr>
            <a:r>
              <a:rPr lang="en-US" altLang="zh-CN" sz="2450" dirty="0"/>
              <a:t>D</a:t>
            </a:r>
            <a:r>
              <a:rPr lang="zh-CN" altLang="en-US" sz="2450" dirty="0"/>
              <a:t>、备份介质必须要注意防范偷窃或未经授权的访问。 </a:t>
            </a:r>
            <a:endParaRPr lang="en-US" altLang="zh-CN" sz="2450" dirty="0"/>
          </a:p>
        </p:txBody>
      </p:sp>
      <p:sp>
        <p:nvSpPr>
          <p:cNvPr id="75780" name="灯片编号占位符 3"/>
          <p:cNvSpPr txBox="1">
            <a:spLocks noGrp="1"/>
          </p:cNvSpPr>
          <p:nvPr>
            <p:ph type="sldNum" sz="quarter" idx="10"/>
          </p:nvPr>
        </p:nvSpPr>
        <p:spPr>
          <a:xfrm>
            <a:off x="8423275" y="6423025"/>
            <a:ext cx="612000"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2"/>
          <p:cNvSpPr>
            <a:spLocks noGrp="1"/>
          </p:cNvSpPr>
          <p:nvPr>
            <p:ph type="title"/>
          </p:nvPr>
        </p:nvSpPr>
        <p:spPr>
          <a:noFill/>
          <a:ln>
            <a:noFill/>
          </a:ln>
        </p:spPr>
        <p:txBody>
          <a:bodyPr/>
          <a:p>
            <a:r>
              <a:rPr lang="en-US" altLang="zh-CN" dirty="0"/>
              <a:t>IT</a:t>
            </a:r>
            <a:r>
              <a:rPr lang="zh-CN" altLang="en-US" dirty="0"/>
              <a:t>安全问题</a:t>
            </a:r>
            <a:endParaRPr lang="zh-CN" altLang="en-US" dirty="0"/>
          </a:p>
        </p:txBody>
      </p:sp>
      <p:sp>
        <p:nvSpPr>
          <p:cNvPr id="76803" name="Rectangle 3"/>
          <p:cNvSpPr>
            <a:spLocks noGrp="1"/>
          </p:cNvSpPr>
          <p:nvPr>
            <p:ph idx="1"/>
          </p:nvPr>
        </p:nvSpPr>
        <p:spPr>
          <a:noFill/>
          <a:ln>
            <a:noFill/>
          </a:ln>
        </p:spPr>
        <p:txBody>
          <a:bodyPr/>
          <a:p>
            <a:pPr marL="0" indent="0">
              <a:lnSpc>
                <a:spcPct val="130000"/>
              </a:lnSpc>
              <a:buNone/>
            </a:pPr>
            <a:r>
              <a:rPr lang="en-US" altLang="zh-CN" sz="2800" dirty="0"/>
              <a:t>8</a:t>
            </a:r>
            <a:r>
              <a:rPr lang="zh-CN" altLang="en-US" sz="2800" dirty="0"/>
              <a:t>、关于电子邮件的使用，描述错误的是（ ）</a:t>
            </a:r>
            <a:endParaRPr lang="zh-CN" altLang="en-US" sz="2800" dirty="0"/>
          </a:p>
          <a:p>
            <a:pPr marL="975360" lvl="1" indent="-518160">
              <a:lnSpc>
                <a:spcPct val="130000"/>
              </a:lnSpc>
              <a:buNone/>
            </a:pPr>
            <a:r>
              <a:rPr lang="en-US" altLang="zh-CN" sz="2450" dirty="0"/>
              <a:t>A</a:t>
            </a:r>
            <a:r>
              <a:rPr lang="zh-CN" altLang="en-US" sz="2450" dirty="0"/>
              <a:t>、不得散发可能被认为不适当的，对他人不尊重或提倡违法行为的内容；</a:t>
            </a:r>
            <a:endParaRPr lang="zh-CN" altLang="en-US" sz="2450" dirty="0"/>
          </a:p>
          <a:p>
            <a:pPr marL="975360" lvl="1" indent="-518160">
              <a:lnSpc>
                <a:spcPct val="130000"/>
              </a:lnSpc>
              <a:buNone/>
            </a:pPr>
            <a:r>
              <a:rPr lang="en-US" altLang="zh-CN" sz="2450" dirty="0"/>
              <a:t>B </a:t>
            </a:r>
            <a:r>
              <a:rPr lang="zh-CN" altLang="en-US" sz="2450" dirty="0"/>
              <a:t>、可以自动转发公司内部邮件到互联网上；</a:t>
            </a:r>
            <a:endParaRPr lang="zh-CN" altLang="en-US" sz="2450" dirty="0"/>
          </a:p>
          <a:p>
            <a:pPr marL="975360" lvl="1" indent="-518160">
              <a:lnSpc>
                <a:spcPct val="130000"/>
              </a:lnSpc>
              <a:buNone/>
            </a:pPr>
            <a:r>
              <a:rPr lang="en-US" altLang="zh-CN" sz="2450" dirty="0"/>
              <a:t>C </a:t>
            </a:r>
            <a:r>
              <a:rPr lang="zh-CN" altLang="en-US" sz="2450" dirty="0"/>
              <a:t>、禁止使用非</a:t>
            </a:r>
            <a:r>
              <a:rPr lang="en-US" altLang="zh-CN" sz="2450" dirty="0"/>
              <a:t>CPIC </a:t>
            </a:r>
            <a:r>
              <a:rPr lang="zh-CN" altLang="en-US" sz="2450" dirty="0"/>
              <a:t>的电子邮箱，如</a:t>
            </a:r>
            <a:r>
              <a:rPr lang="en-US" altLang="zh-CN" sz="2450" dirty="0"/>
              <a:t>YAHOO</a:t>
            </a:r>
            <a:r>
              <a:rPr lang="zh-CN" altLang="en-US" sz="2450" dirty="0"/>
              <a:t>，</a:t>
            </a:r>
            <a:r>
              <a:rPr lang="en-US" altLang="zh-CN" sz="2450" dirty="0"/>
              <a:t>AOL</a:t>
            </a:r>
            <a:r>
              <a:rPr lang="zh-CN" altLang="en-US" sz="2450" dirty="0"/>
              <a:t>，</a:t>
            </a:r>
            <a:r>
              <a:rPr lang="en-US" altLang="zh-CN" sz="2450" dirty="0"/>
              <a:t>HOTMAIL </a:t>
            </a:r>
            <a:r>
              <a:rPr lang="zh-CN" altLang="en-US" sz="2450" dirty="0"/>
              <a:t>等交换</a:t>
            </a:r>
            <a:r>
              <a:rPr lang="en-US" altLang="zh-CN" sz="2450" dirty="0"/>
              <a:t>CPIC</a:t>
            </a:r>
            <a:r>
              <a:rPr lang="zh-CN" altLang="en-US" sz="2450" dirty="0"/>
              <a:t>公司信息；</a:t>
            </a:r>
            <a:endParaRPr lang="zh-CN" altLang="en-US" sz="2450" dirty="0"/>
          </a:p>
          <a:p>
            <a:pPr marL="975360" lvl="1" indent="-518160">
              <a:lnSpc>
                <a:spcPct val="130000"/>
              </a:lnSpc>
              <a:buNone/>
            </a:pPr>
            <a:r>
              <a:rPr lang="en-US" altLang="zh-CN" sz="2450" dirty="0"/>
              <a:t>D</a:t>
            </a:r>
            <a:r>
              <a:rPr lang="zh-CN" altLang="en-US" sz="2450" dirty="0"/>
              <a:t>、非</a:t>
            </a:r>
            <a:r>
              <a:rPr lang="en-US" altLang="zh-CN" sz="2450" dirty="0"/>
              <a:t>CPIC </a:t>
            </a:r>
            <a:r>
              <a:rPr lang="zh-CN" altLang="en-US" sz="2450" dirty="0"/>
              <a:t>授权人员禁止使用即时通讯软件，如</a:t>
            </a:r>
            <a:r>
              <a:rPr lang="en-US" altLang="zh-CN" sz="2450" dirty="0"/>
              <a:t>MSN </a:t>
            </a:r>
            <a:r>
              <a:rPr lang="zh-CN" altLang="en-US" sz="2450" dirty="0"/>
              <a:t>交换</a:t>
            </a:r>
            <a:r>
              <a:rPr lang="en-US" altLang="zh-CN" sz="2450" dirty="0"/>
              <a:t>CPIC </a:t>
            </a:r>
            <a:r>
              <a:rPr lang="zh-CN" altLang="en-US" sz="2450" dirty="0"/>
              <a:t>公司信息。 </a:t>
            </a:r>
            <a:endParaRPr lang="zh-CN" altLang="en-US" sz="2450" dirty="0"/>
          </a:p>
        </p:txBody>
      </p:sp>
      <p:sp>
        <p:nvSpPr>
          <p:cNvPr id="76804" name="灯片编号占位符 3"/>
          <p:cNvSpPr txBox="1">
            <a:spLocks noGrp="1"/>
          </p:cNvSpPr>
          <p:nvPr>
            <p:ph type="sldNum" sz="quarter" idx="10"/>
          </p:nvPr>
        </p:nvSpPr>
        <p:spPr>
          <a:xfrm>
            <a:off x="8423275" y="6423025"/>
            <a:ext cx="576000"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a:spLocks noGrp="1"/>
          </p:cNvSpPr>
          <p:nvPr>
            <p:ph type="title"/>
          </p:nvPr>
        </p:nvSpPr>
        <p:spPr>
          <a:noFill/>
          <a:ln>
            <a:noFill/>
          </a:ln>
        </p:spPr>
        <p:txBody>
          <a:bodyPr/>
          <a:p>
            <a:r>
              <a:rPr lang="en-US" altLang="zh-CN" dirty="0"/>
              <a:t>IT</a:t>
            </a:r>
            <a:r>
              <a:rPr lang="zh-CN" altLang="en-US" dirty="0"/>
              <a:t>安全问题</a:t>
            </a:r>
            <a:endParaRPr lang="zh-CN" altLang="en-US" dirty="0"/>
          </a:p>
        </p:txBody>
      </p:sp>
      <p:sp>
        <p:nvSpPr>
          <p:cNvPr id="77827" name="Rectangle 3"/>
          <p:cNvSpPr>
            <a:spLocks noGrp="1"/>
          </p:cNvSpPr>
          <p:nvPr>
            <p:ph idx="1"/>
          </p:nvPr>
        </p:nvSpPr>
        <p:spPr>
          <a:noFill/>
          <a:ln>
            <a:noFill/>
          </a:ln>
        </p:spPr>
        <p:txBody>
          <a:bodyPr/>
          <a:p>
            <a:pPr marL="0" indent="0">
              <a:lnSpc>
                <a:spcPct val="120000"/>
              </a:lnSpc>
              <a:buNone/>
            </a:pPr>
            <a:r>
              <a:rPr lang="en-US" altLang="zh-CN" sz="2800" dirty="0"/>
              <a:t>9</a:t>
            </a:r>
            <a:r>
              <a:rPr lang="zh-CN" altLang="en-US" sz="2800" dirty="0"/>
              <a:t>、下列关于病毒防护描述错误的是（ ）</a:t>
            </a:r>
            <a:endParaRPr lang="zh-CN" altLang="en-US" sz="2800" dirty="0"/>
          </a:p>
          <a:p>
            <a:pPr marL="1109345" lvl="1" indent="-521970">
              <a:lnSpc>
                <a:spcPct val="120000"/>
              </a:lnSpc>
              <a:buNone/>
            </a:pPr>
            <a:r>
              <a:rPr lang="en-US" altLang="zh-CN" sz="2450" dirty="0"/>
              <a:t>A</a:t>
            </a:r>
            <a:r>
              <a:rPr lang="zh-CN" altLang="en-US" sz="2450" dirty="0"/>
              <a:t>、个人工作站必须安装统一部署的防病毒软件，未经信息技术部批准不得擅自安装非本公司指定的防病毒软件。 </a:t>
            </a:r>
            <a:endParaRPr lang="zh-CN" altLang="en-US" sz="2450" dirty="0"/>
          </a:p>
          <a:p>
            <a:pPr marL="1109345" lvl="1" indent="-521970">
              <a:lnSpc>
                <a:spcPct val="120000"/>
              </a:lnSpc>
              <a:buNone/>
            </a:pPr>
            <a:r>
              <a:rPr lang="en-US" altLang="zh-CN" sz="2450" dirty="0"/>
              <a:t>B</a:t>
            </a:r>
            <a:r>
              <a:rPr lang="zh-CN" altLang="en-US" sz="2450" dirty="0"/>
              <a:t>、如果从公共资源得到程序（比如，网站，公告版），那么在使用之前需使用防病毒程序扫描。</a:t>
            </a:r>
            <a:endParaRPr lang="zh-CN" altLang="en-US" sz="2450" dirty="0"/>
          </a:p>
          <a:p>
            <a:pPr marL="1109345" lvl="1" indent="-521970">
              <a:lnSpc>
                <a:spcPct val="120000"/>
              </a:lnSpc>
              <a:buNone/>
            </a:pPr>
            <a:r>
              <a:rPr lang="en-US" altLang="zh-CN" sz="2450" dirty="0"/>
              <a:t>C</a:t>
            </a:r>
            <a:r>
              <a:rPr lang="zh-CN" altLang="en-US" sz="2450" dirty="0"/>
              <a:t>、在处理外部介质之前应用防病毒软件扫描。</a:t>
            </a:r>
            <a:endParaRPr lang="zh-CN" altLang="en-US" sz="2450" dirty="0"/>
          </a:p>
          <a:p>
            <a:pPr marL="1109345" lvl="1" indent="-521970">
              <a:lnSpc>
                <a:spcPct val="120000"/>
              </a:lnSpc>
              <a:buNone/>
            </a:pPr>
            <a:r>
              <a:rPr lang="en-US" altLang="zh-CN" sz="2450" dirty="0"/>
              <a:t>D</a:t>
            </a:r>
            <a:r>
              <a:rPr lang="zh-CN" altLang="en-US" sz="2450" dirty="0"/>
              <a:t>、个人计算机上安装了防病毒软件即可，不用定期进行病毒扫描。</a:t>
            </a:r>
            <a:endParaRPr lang="zh-CN" altLang="en-US" sz="2450" dirty="0"/>
          </a:p>
        </p:txBody>
      </p:sp>
      <p:sp>
        <p:nvSpPr>
          <p:cNvPr id="77828" name="灯片编号占位符 3"/>
          <p:cNvSpPr txBox="1">
            <a:spLocks noGrp="1"/>
          </p:cNvSpPr>
          <p:nvPr>
            <p:ph type="sldNum" sz="quarter" idx="10"/>
          </p:nvPr>
        </p:nvSpPr>
        <p:spPr>
          <a:xfrm>
            <a:off x="8423275" y="6423025"/>
            <a:ext cx="576000"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灯片编号占位符 3"/>
          <p:cNvSpPr txBox="1">
            <a:spLocks noGrp="1"/>
          </p:cNvSpPr>
          <p:nvPr>
            <p:ph type="sldNum" sz="quarter" idx="10"/>
          </p:nvPr>
        </p:nvSpPr>
        <p:spPr>
          <a:xfrm>
            <a:off x="8423275" y="6423025"/>
            <a:ext cx="720725"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
        <p:nvSpPr>
          <p:cNvPr id="12291" name="Text Box 2"/>
          <p:cNvSpPr txBox="1"/>
          <p:nvPr/>
        </p:nvSpPr>
        <p:spPr>
          <a:xfrm>
            <a:off x="287338" y="152400"/>
            <a:ext cx="8340725" cy="701675"/>
          </a:xfrm>
          <a:prstGeom prst="rect">
            <a:avLst/>
          </a:prstGeom>
          <a:noFill/>
          <a:ln w="9525">
            <a:noFill/>
          </a:ln>
        </p:spPr>
        <p:txBody>
          <a:bodyPr>
            <a:spAutoFit/>
          </a:bodyPr>
          <a:p>
            <a:pPr algn="r" eaLnBrk="1" hangingPunct="1">
              <a:spcBef>
                <a:spcPct val="50000"/>
              </a:spcBef>
            </a:pPr>
            <a:r>
              <a:rPr lang="zh-CN" altLang="en-US" sz="4000" b="0" dirty="0">
                <a:solidFill>
                  <a:srgbClr val="6600CC"/>
                </a:solidFill>
                <a:latin typeface="华文琥珀" panose="02010800040101010101" pitchFamily="2" charset="-122"/>
                <a:ea typeface="华文琥珀" panose="02010800040101010101" pitchFamily="2" charset="-122"/>
              </a:rPr>
              <a:t>信息在哪里？</a:t>
            </a:r>
            <a:endParaRPr lang="zh-CN" altLang="en-US" sz="4000" b="0" dirty="0">
              <a:solidFill>
                <a:srgbClr val="6600CC"/>
              </a:solidFill>
              <a:latin typeface="华文琥珀" panose="02010800040101010101" pitchFamily="2" charset="-122"/>
              <a:ea typeface="华文琥珀" panose="02010800040101010101" pitchFamily="2" charset="-122"/>
            </a:endParaRPr>
          </a:p>
        </p:txBody>
      </p:sp>
      <p:sp>
        <p:nvSpPr>
          <p:cNvPr id="12292" name="Text Box 3"/>
          <p:cNvSpPr txBox="1"/>
          <p:nvPr/>
        </p:nvSpPr>
        <p:spPr>
          <a:xfrm>
            <a:off x="1168400" y="2768600"/>
            <a:ext cx="2590800" cy="2443163"/>
          </a:xfrm>
          <a:prstGeom prst="rect">
            <a:avLst/>
          </a:prstGeom>
          <a:noFill/>
          <a:ln w="9525">
            <a:noFill/>
          </a:ln>
        </p:spPr>
        <p:txBody>
          <a:bodyPr>
            <a:spAutoFit/>
          </a:bodyPr>
          <a:p>
            <a:pPr eaLnBrk="1" hangingPunct="1">
              <a:spcBef>
                <a:spcPct val="50000"/>
              </a:spcBef>
            </a:pPr>
            <a:r>
              <a:rPr lang="zh-CN" altLang="en-US" sz="2800" dirty="0">
                <a:latin typeface="Times New Roman" panose="02020603050405020304" pitchFamily="18" charset="0"/>
                <a:ea typeface="华文彩云" panose="02010800040101010101" pitchFamily="2" charset="-122"/>
              </a:rPr>
              <a:t>纸质文档</a:t>
            </a:r>
            <a:endParaRPr lang="zh-CN" altLang="en-US" sz="2800" dirty="0">
              <a:latin typeface="Times New Roman" panose="02020603050405020304" pitchFamily="18" charset="0"/>
              <a:ea typeface="华文彩云" panose="02010800040101010101" pitchFamily="2" charset="-122"/>
            </a:endParaRPr>
          </a:p>
          <a:p>
            <a:pPr eaLnBrk="1" hangingPunct="1">
              <a:spcBef>
                <a:spcPct val="50000"/>
              </a:spcBef>
            </a:pPr>
            <a:r>
              <a:rPr lang="zh-CN" altLang="en-US" sz="2800" dirty="0">
                <a:latin typeface="Times New Roman" panose="02020603050405020304" pitchFamily="18" charset="0"/>
                <a:ea typeface="华文彩云" panose="02010800040101010101" pitchFamily="2" charset="-122"/>
              </a:rPr>
              <a:t>电子文档</a:t>
            </a:r>
            <a:endParaRPr lang="zh-CN" altLang="en-US" sz="2800" dirty="0">
              <a:latin typeface="Times New Roman" panose="02020603050405020304" pitchFamily="18" charset="0"/>
              <a:ea typeface="华文彩云" panose="02010800040101010101" pitchFamily="2" charset="-122"/>
            </a:endParaRPr>
          </a:p>
          <a:p>
            <a:pPr eaLnBrk="1" hangingPunct="1">
              <a:spcBef>
                <a:spcPct val="50000"/>
              </a:spcBef>
            </a:pPr>
            <a:r>
              <a:rPr lang="zh-CN" altLang="en-US" sz="2800" dirty="0">
                <a:latin typeface="Times New Roman" panose="02020603050405020304" pitchFamily="18" charset="0"/>
                <a:ea typeface="华文彩云" panose="02010800040101010101" pitchFamily="2" charset="-122"/>
              </a:rPr>
              <a:t>员工</a:t>
            </a:r>
            <a:endParaRPr lang="zh-CN" altLang="en-US" sz="2800" dirty="0">
              <a:latin typeface="Times New Roman" panose="02020603050405020304" pitchFamily="18" charset="0"/>
              <a:ea typeface="华文彩云" panose="02010800040101010101" pitchFamily="2" charset="-122"/>
            </a:endParaRPr>
          </a:p>
          <a:p>
            <a:pPr eaLnBrk="1" hangingPunct="1">
              <a:spcBef>
                <a:spcPct val="50000"/>
              </a:spcBef>
            </a:pPr>
            <a:r>
              <a:rPr lang="zh-CN" altLang="en-US" sz="2800" dirty="0">
                <a:latin typeface="Times New Roman" panose="02020603050405020304" pitchFamily="18" charset="0"/>
                <a:ea typeface="华文彩云" panose="02010800040101010101" pitchFamily="2" charset="-122"/>
              </a:rPr>
              <a:t>其他信息介质</a:t>
            </a:r>
            <a:endParaRPr lang="zh-CN" altLang="en-US" sz="2800" dirty="0">
              <a:latin typeface="Times New Roman" panose="02020603050405020304" pitchFamily="18" charset="0"/>
              <a:ea typeface="华文彩云" panose="02010800040101010101" pitchFamily="2" charset="-122"/>
            </a:endParaRPr>
          </a:p>
        </p:txBody>
      </p:sp>
      <p:pic>
        <p:nvPicPr>
          <p:cNvPr id="12293" name="Picture 4" descr="chongqin"/>
          <p:cNvPicPr>
            <a:picLocks noChangeAspect="1"/>
          </p:cNvPicPr>
          <p:nvPr/>
        </p:nvPicPr>
        <p:blipFill>
          <a:blip r:embed="rId1"/>
          <a:stretch>
            <a:fillRect/>
          </a:stretch>
        </p:blipFill>
        <p:spPr>
          <a:xfrm>
            <a:off x="4140200" y="1412875"/>
            <a:ext cx="4629150" cy="1133475"/>
          </a:xfrm>
          <a:prstGeom prst="rect">
            <a:avLst/>
          </a:prstGeom>
          <a:noFill/>
          <a:ln w="9525">
            <a:noFill/>
          </a:ln>
        </p:spPr>
      </p:pic>
      <p:pic>
        <p:nvPicPr>
          <p:cNvPr id="12294" name="Picture 5" descr="chongqin-1"/>
          <p:cNvPicPr>
            <a:picLocks noChangeAspect="1"/>
          </p:cNvPicPr>
          <p:nvPr/>
        </p:nvPicPr>
        <p:blipFill>
          <a:blip r:embed="rId2"/>
          <a:stretch>
            <a:fillRect/>
          </a:stretch>
        </p:blipFill>
        <p:spPr>
          <a:xfrm>
            <a:off x="3995738" y="2565400"/>
            <a:ext cx="4638675" cy="3810000"/>
          </a:xfrm>
          <a:prstGeom prst="rect">
            <a:avLst/>
          </a:prstGeom>
          <a:noFill/>
          <a:ln w="9525">
            <a:noFill/>
          </a:ln>
        </p:spPr>
      </p:pic>
      <p:sp>
        <p:nvSpPr>
          <p:cNvPr id="12295" name="Text Box 6"/>
          <p:cNvSpPr txBox="1"/>
          <p:nvPr/>
        </p:nvSpPr>
        <p:spPr>
          <a:xfrm>
            <a:off x="714375" y="1747838"/>
            <a:ext cx="6096000" cy="457200"/>
          </a:xfrm>
          <a:prstGeom prst="rect">
            <a:avLst/>
          </a:prstGeom>
          <a:noFill/>
          <a:ln w="9525">
            <a:noFill/>
          </a:ln>
        </p:spPr>
        <p:txBody>
          <a:bodyPr>
            <a:spAutoFit/>
          </a:bodyPr>
          <a:p>
            <a:pPr marL="457200" indent="-457200" eaLnBrk="1" hangingPunct="1">
              <a:spcBef>
                <a:spcPct val="50000"/>
              </a:spcBef>
              <a:buFont typeface="Wingdings" panose="05000000000000000000" pitchFamily="2" charset="2"/>
            </a:pPr>
            <a:r>
              <a:rPr lang="zh-CN" altLang="en-US" sz="2400" dirty="0">
                <a:solidFill>
                  <a:srgbClr val="FF6600"/>
                </a:solidFill>
                <a:latin typeface="Arial" panose="020B0604020202020204" pitchFamily="34" charset="0"/>
                <a:ea typeface="黑体" panose="02010609060101010101" pitchFamily="49" charset="-122"/>
              </a:rPr>
              <a:t>小问题：</a:t>
            </a:r>
            <a:r>
              <a:rPr lang="zh-CN" altLang="en-US" sz="2400" b="0" i="1" dirty="0">
                <a:solidFill>
                  <a:srgbClr val="FF6600"/>
                </a:solidFill>
                <a:latin typeface="华文新魏" panose="02010800040101010101" pitchFamily="2" charset="-122"/>
                <a:ea typeface="华文新魏" panose="02010800040101010101" pitchFamily="2" charset="-122"/>
              </a:rPr>
              <a:t>公司的信息都在哪里？</a:t>
            </a:r>
            <a:endParaRPr lang="zh-CN" altLang="en-US" sz="2400" b="0" i="1" dirty="0">
              <a:solidFill>
                <a:srgbClr val="FF6600"/>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2"/>
          <p:cNvSpPr>
            <a:spLocks noGrp="1"/>
          </p:cNvSpPr>
          <p:nvPr>
            <p:ph type="title"/>
          </p:nvPr>
        </p:nvSpPr>
        <p:spPr>
          <a:noFill/>
          <a:ln>
            <a:noFill/>
          </a:ln>
        </p:spPr>
        <p:txBody>
          <a:bodyPr/>
          <a:p>
            <a:r>
              <a:rPr lang="en-US" altLang="zh-CN" dirty="0"/>
              <a:t>IT</a:t>
            </a:r>
            <a:r>
              <a:rPr lang="zh-CN" altLang="en-US" dirty="0"/>
              <a:t>安全问题</a:t>
            </a:r>
            <a:endParaRPr lang="zh-CN" altLang="en-US" dirty="0"/>
          </a:p>
        </p:txBody>
      </p:sp>
      <p:sp>
        <p:nvSpPr>
          <p:cNvPr id="78851" name="Rectangle 3"/>
          <p:cNvSpPr>
            <a:spLocks noGrp="1"/>
          </p:cNvSpPr>
          <p:nvPr>
            <p:ph idx="1"/>
          </p:nvPr>
        </p:nvSpPr>
        <p:spPr>
          <a:xfrm>
            <a:off x="457200" y="2545715"/>
            <a:ext cx="8229600" cy="3580765"/>
          </a:xfrm>
          <a:noFill/>
          <a:ln>
            <a:noFill/>
          </a:ln>
        </p:spPr>
        <p:txBody>
          <a:bodyPr/>
          <a:p>
            <a:pPr marL="0" indent="0">
              <a:lnSpc>
                <a:spcPct val="140000"/>
              </a:lnSpc>
              <a:buNone/>
            </a:pPr>
            <a:r>
              <a:rPr lang="en-US" altLang="zh-CN" sz="2800" dirty="0"/>
              <a:t>10</a:t>
            </a:r>
            <a:r>
              <a:rPr lang="zh-CN" altLang="en-US" sz="2800" dirty="0"/>
              <a:t>、位于高风险区域的移动计算机，例如，在没有物理访问控制的区域等应设屏幕锁定为（ ）分钟，以防止非授权人员的访问；</a:t>
            </a:r>
            <a:endParaRPr lang="zh-CN" altLang="en-US" sz="2800" dirty="0"/>
          </a:p>
          <a:p>
            <a:pPr marL="765810" lvl="1" indent="0">
              <a:lnSpc>
                <a:spcPct val="140000"/>
              </a:lnSpc>
              <a:buNone/>
            </a:pPr>
            <a:r>
              <a:rPr lang="en-US" altLang="zh-CN" sz="2450" dirty="0"/>
              <a:t>A</a:t>
            </a:r>
            <a:r>
              <a:rPr lang="zh-CN" altLang="en-US" sz="2450" dirty="0"/>
              <a:t>、</a:t>
            </a:r>
            <a:r>
              <a:rPr lang="en-US" altLang="zh-CN" sz="2450" dirty="0"/>
              <a:t>5</a:t>
            </a:r>
            <a:r>
              <a:rPr lang="zh-CN" altLang="en-US" sz="2450" dirty="0"/>
              <a:t>分钟         </a:t>
            </a:r>
            <a:r>
              <a:rPr lang="en-US" altLang="zh-CN" sz="2450" dirty="0"/>
              <a:t>B</a:t>
            </a:r>
            <a:r>
              <a:rPr lang="zh-CN" altLang="en-US" sz="2450" dirty="0"/>
              <a:t>、</a:t>
            </a:r>
            <a:r>
              <a:rPr lang="en-US" altLang="zh-CN" sz="2450" dirty="0"/>
              <a:t>10</a:t>
            </a:r>
            <a:r>
              <a:rPr lang="zh-CN" altLang="en-US" sz="2450" dirty="0"/>
              <a:t>分钟</a:t>
            </a:r>
            <a:endParaRPr lang="zh-CN" altLang="en-US" sz="2450" dirty="0"/>
          </a:p>
          <a:p>
            <a:pPr marL="765810" lvl="1" indent="0">
              <a:lnSpc>
                <a:spcPct val="140000"/>
              </a:lnSpc>
              <a:buNone/>
            </a:pPr>
            <a:r>
              <a:rPr lang="en-US" altLang="zh-CN" sz="2450" dirty="0"/>
              <a:t>C</a:t>
            </a:r>
            <a:r>
              <a:rPr lang="zh-CN" altLang="en-US" sz="2450" dirty="0"/>
              <a:t>、</a:t>
            </a:r>
            <a:r>
              <a:rPr lang="en-US" altLang="zh-CN" sz="2450" dirty="0"/>
              <a:t>15</a:t>
            </a:r>
            <a:r>
              <a:rPr lang="zh-CN" altLang="en-US" sz="2450" dirty="0"/>
              <a:t>分钟       </a:t>
            </a:r>
            <a:r>
              <a:rPr lang="en-US" altLang="zh-CN" sz="2450" dirty="0"/>
              <a:t>D</a:t>
            </a:r>
            <a:r>
              <a:rPr lang="zh-CN" altLang="en-US" sz="2450" dirty="0"/>
              <a:t>、</a:t>
            </a:r>
            <a:r>
              <a:rPr lang="en-US" altLang="zh-CN" sz="2450" dirty="0"/>
              <a:t>30</a:t>
            </a:r>
            <a:r>
              <a:rPr lang="zh-CN" altLang="en-US" sz="2450" dirty="0"/>
              <a:t>分钟</a:t>
            </a:r>
            <a:endParaRPr lang="zh-CN" altLang="en-US" sz="2450" dirty="0"/>
          </a:p>
        </p:txBody>
      </p:sp>
      <p:sp>
        <p:nvSpPr>
          <p:cNvPr id="78852" name="灯片编号占位符 3"/>
          <p:cNvSpPr txBox="1">
            <a:spLocks noGrp="1"/>
          </p:cNvSpPr>
          <p:nvPr>
            <p:ph type="sldNum" sz="quarter" idx="10"/>
          </p:nvPr>
        </p:nvSpPr>
        <p:spPr>
          <a:xfrm>
            <a:off x="8423275" y="6423025"/>
            <a:ext cx="540000"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2"/>
          <p:cNvSpPr>
            <a:spLocks noGrp="1"/>
          </p:cNvSpPr>
          <p:nvPr>
            <p:ph type="title"/>
          </p:nvPr>
        </p:nvSpPr>
        <p:spPr>
          <a:noFill/>
          <a:ln>
            <a:noFill/>
          </a:ln>
        </p:spPr>
        <p:txBody>
          <a:bodyPr/>
          <a:p>
            <a:r>
              <a:rPr lang="en-US" altLang="zh-CN" dirty="0"/>
              <a:t>IT</a:t>
            </a:r>
            <a:r>
              <a:rPr lang="zh-CN" altLang="en-US" dirty="0"/>
              <a:t>安全问题</a:t>
            </a:r>
            <a:endParaRPr lang="zh-CN" altLang="en-US" dirty="0"/>
          </a:p>
        </p:txBody>
      </p:sp>
      <p:sp>
        <p:nvSpPr>
          <p:cNvPr id="79875" name="Rectangle 3"/>
          <p:cNvSpPr>
            <a:spLocks noGrp="1"/>
          </p:cNvSpPr>
          <p:nvPr>
            <p:ph idx="1"/>
          </p:nvPr>
        </p:nvSpPr>
        <p:spPr>
          <a:xfrm>
            <a:off x="457200" y="3175635"/>
            <a:ext cx="8229600" cy="2950845"/>
          </a:xfrm>
          <a:noFill/>
          <a:ln>
            <a:noFill/>
          </a:ln>
        </p:spPr>
        <p:txBody>
          <a:bodyPr/>
          <a:p>
            <a:pPr marL="0" indent="0">
              <a:lnSpc>
                <a:spcPct val="140000"/>
              </a:lnSpc>
              <a:buNone/>
            </a:pPr>
            <a:r>
              <a:rPr lang="en-US" altLang="zh-CN" sz="2800" dirty="0"/>
              <a:t>11</a:t>
            </a:r>
            <a:r>
              <a:rPr lang="zh-CN" altLang="en-US" sz="2800" dirty="0"/>
              <a:t>、关于数据保存，说法错误的是（ ）</a:t>
            </a:r>
            <a:endParaRPr lang="zh-CN" altLang="en-US" sz="2800" dirty="0"/>
          </a:p>
          <a:p>
            <a:pPr marL="457200" lvl="1" indent="0">
              <a:lnSpc>
                <a:spcPct val="140000"/>
              </a:lnSpc>
              <a:buNone/>
            </a:pPr>
            <a:r>
              <a:rPr lang="en-US" altLang="zh-CN" sz="2450" dirty="0"/>
              <a:t>A</a:t>
            </a:r>
            <a:r>
              <a:rPr lang="zh-CN" altLang="en-US" sz="2450" dirty="0"/>
              <a:t>、将重要数据文件保存到</a:t>
            </a:r>
            <a:r>
              <a:rPr lang="en-US" altLang="zh-CN" sz="2450" dirty="0"/>
              <a:t>C</a:t>
            </a:r>
            <a:r>
              <a:rPr lang="zh-CN" altLang="en-US" sz="2450" dirty="0"/>
              <a:t>盘或者桌面。</a:t>
            </a:r>
            <a:endParaRPr lang="zh-CN" altLang="en-US" sz="2450" dirty="0"/>
          </a:p>
          <a:p>
            <a:pPr marL="457200" lvl="1" indent="0">
              <a:lnSpc>
                <a:spcPct val="140000"/>
              </a:lnSpc>
              <a:buNone/>
            </a:pPr>
            <a:r>
              <a:rPr lang="en-US" altLang="zh-CN" sz="2450" dirty="0"/>
              <a:t>B</a:t>
            </a:r>
            <a:r>
              <a:rPr lang="zh-CN" altLang="en-US" sz="2450" dirty="0"/>
              <a:t>、定期对重要数据文件用移动硬盘或光盘进行备份。</a:t>
            </a:r>
            <a:endParaRPr lang="zh-CN" altLang="en-US" sz="2450" dirty="0"/>
          </a:p>
          <a:p>
            <a:pPr marL="457200" lvl="1" indent="0">
              <a:lnSpc>
                <a:spcPct val="140000"/>
              </a:lnSpc>
              <a:buNone/>
            </a:pPr>
            <a:r>
              <a:rPr lang="en-US" altLang="zh-CN" sz="2450" dirty="0"/>
              <a:t>C</a:t>
            </a:r>
            <a:r>
              <a:rPr lang="zh-CN" altLang="en-US" sz="2450" dirty="0"/>
              <a:t>、将重要数据文件保存到</a:t>
            </a:r>
            <a:r>
              <a:rPr lang="en-US" altLang="zh-CN" sz="2450" dirty="0"/>
              <a:t>C</a:t>
            </a:r>
            <a:r>
              <a:rPr lang="zh-CN" altLang="en-US" sz="2450" dirty="0"/>
              <a:t>盘外的其它硬盘分区。</a:t>
            </a:r>
            <a:endParaRPr lang="zh-CN" altLang="en-US" sz="2450" dirty="0"/>
          </a:p>
          <a:p>
            <a:pPr marL="0" indent="0">
              <a:buNone/>
            </a:pPr>
            <a:endParaRPr lang="zh-CN" altLang="en-US" sz="2800" dirty="0"/>
          </a:p>
        </p:txBody>
      </p:sp>
      <p:sp>
        <p:nvSpPr>
          <p:cNvPr id="79876" name="灯片编号占位符 3"/>
          <p:cNvSpPr txBox="1">
            <a:spLocks noGrp="1"/>
          </p:cNvSpPr>
          <p:nvPr>
            <p:ph type="sldNum" sz="quarter" idx="10"/>
          </p:nvPr>
        </p:nvSpPr>
        <p:spPr>
          <a:xfrm>
            <a:off x="8423275" y="6423025"/>
            <a:ext cx="468000"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2"/>
          <p:cNvSpPr>
            <a:spLocks noGrp="1"/>
          </p:cNvSpPr>
          <p:nvPr>
            <p:ph type="title"/>
          </p:nvPr>
        </p:nvSpPr>
        <p:spPr>
          <a:noFill/>
          <a:ln>
            <a:noFill/>
          </a:ln>
        </p:spPr>
        <p:txBody>
          <a:bodyPr/>
          <a:p>
            <a:r>
              <a:rPr lang="en-US" altLang="zh-CN" dirty="0"/>
              <a:t>IT</a:t>
            </a:r>
            <a:r>
              <a:rPr lang="zh-CN" altLang="en-US" dirty="0"/>
              <a:t>安全问题</a:t>
            </a:r>
            <a:endParaRPr lang="zh-CN" altLang="en-US" dirty="0"/>
          </a:p>
        </p:txBody>
      </p:sp>
      <p:sp>
        <p:nvSpPr>
          <p:cNvPr id="80899" name="Rectangle 3"/>
          <p:cNvSpPr>
            <a:spLocks noGrp="1"/>
          </p:cNvSpPr>
          <p:nvPr>
            <p:ph idx="1"/>
          </p:nvPr>
        </p:nvSpPr>
        <p:spPr>
          <a:noFill/>
          <a:ln>
            <a:noFill/>
          </a:ln>
        </p:spPr>
        <p:txBody>
          <a:bodyPr/>
          <a:p>
            <a:pPr marL="0" indent="0">
              <a:lnSpc>
                <a:spcPct val="150000"/>
              </a:lnSpc>
              <a:buNone/>
            </a:pPr>
            <a:r>
              <a:rPr lang="en-US" altLang="zh-CN" sz="2800" dirty="0"/>
              <a:t>12</a:t>
            </a:r>
            <a:r>
              <a:rPr lang="zh-CN" altLang="en-US" sz="2800" dirty="0"/>
              <a:t>、关于代码权限管理规定说法错误的是（）</a:t>
            </a:r>
            <a:endParaRPr lang="zh-CN" altLang="en-US" sz="2800" dirty="0"/>
          </a:p>
          <a:p>
            <a:pPr marL="1318895" lvl="1" indent="-552450">
              <a:lnSpc>
                <a:spcPct val="150000"/>
              </a:lnSpc>
              <a:buNone/>
            </a:pPr>
            <a:r>
              <a:rPr lang="en-US" altLang="zh-CN" sz="2450" dirty="0"/>
              <a:t>A</a:t>
            </a:r>
            <a:r>
              <a:rPr lang="zh-CN" altLang="en-US" sz="2450" dirty="0"/>
              <a:t>、非在编人员不能加代码，试用期员工可加代码。 </a:t>
            </a:r>
            <a:endParaRPr lang="en-US" altLang="zh-CN" sz="2450" dirty="0"/>
          </a:p>
          <a:p>
            <a:pPr marL="1318895" lvl="1" indent="-552450">
              <a:lnSpc>
                <a:spcPct val="150000"/>
              </a:lnSpc>
              <a:buNone/>
            </a:pPr>
            <a:r>
              <a:rPr lang="en-US" altLang="zh-CN" sz="2450" dirty="0"/>
              <a:t>B</a:t>
            </a:r>
            <a:r>
              <a:rPr lang="zh-CN" altLang="en-US" sz="2450" dirty="0"/>
              <a:t>、为方便工作，同事之间的代码可以相互借用。</a:t>
            </a:r>
            <a:endParaRPr lang="zh-CN" altLang="en-US" sz="2450" dirty="0"/>
          </a:p>
          <a:p>
            <a:pPr marL="1318895" lvl="1" indent="-552450">
              <a:lnSpc>
                <a:spcPct val="150000"/>
              </a:lnSpc>
              <a:buNone/>
            </a:pPr>
            <a:r>
              <a:rPr lang="en-US" altLang="zh-CN" sz="2450" dirty="0"/>
              <a:t>C</a:t>
            </a:r>
            <a:r>
              <a:rPr lang="zh-CN" altLang="en-US" sz="2450" dirty="0"/>
              <a:t>、出单和理赔操作员经培训、考试合格才能申请权限 。</a:t>
            </a:r>
            <a:endParaRPr lang="zh-CN" altLang="en-US" sz="2450" dirty="0"/>
          </a:p>
          <a:p>
            <a:pPr marL="1318895" lvl="1" indent="-552450">
              <a:lnSpc>
                <a:spcPct val="150000"/>
              </a:lnSpc>
              <a:buNone/>
            </a:pPr>
            <a:r>
              <a:rPr lang="en-US" altLang="zh-CN" sz="2450" dirty="0"/>
              <a:t>D</a:t>
            </a:r>
            <a:r>
              <a:rPr lang="zh-CN" altLang="en-US" sz="2450" dirty="0"/>
              <a:t>、人员离职后，人员代码及相应权限应立即予以清理。</a:t>
            </a:r>
            <a:endParaRPr lang="zh-CN" altLang="en-US" sz="2450" dirty="0"/>
          </a:p>
        </p:txBody>
      </p:sp>
      <p:sp>
        <p:nvSpPr>
          <p:cNvPr id="80900" name="灯片编号占位符 3"/>
          <p:cNvSpPr txBox="1">
            <a:spLocks noGrp="1"/>
          </p:cNvSpPr>
          <p:nvPr>
            <p:ph type="sldNum" sz="quarter" idx="10"/>
          </p:nvPr>
        </p:nvSpPr>
        <p:spPr>
          <a:xfrm>
            <a:off x="8423275" y="6423025"/>
            <a:ext cx="468000"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2"/>
          <p:cNvSpPr>
            <a:spLocks noGrp="1"/>
          </p:cNvSpPr>
          <p:nvPr>
            <p:ph type="title"/>
          </p:nvPr>
        </p:nvSpPr>
        <p:spPr>
          <a:noFill/>
          <a:ln>
            <a:noFill/>
          </a:ln>
        </p:spPr>
        <p:txBody>
          <a:bodyPr/>
          <a:p>
            <a:r>
              <a:rPr lang="en-US" altLang="zh-CN" dirty="0"/>
              <a:t>IT</a:t>
            </a:r>
            <a:r>
              <a:rPr lang="zh-CN" altLang="en-US" dirty="0"/>
              <a:t>安全问题</a:t>
            </a:r>
            <a:endParaRPr lang="zh-CN" altLang="en-US" dirty="0"/>
          </a:p>
        </p:txBody>
      </p:sp>
      <p:sp>
        <p:nvSpPr>
          <p:cNvPr id="81923" name="Rectangle 3"/>
          <p:cNvSpPr>
            <a:spLocks noGrp="1"/>
          </p:cNvSpPr>
          <p:nvPr>
            <p:ph idx="1"/>
          </p:nvPr>
        </p:nvSpPr>
        <p:spPr>
          <a:xfrm>
            <a:off x="457200" y="2470150"/>
            <a:ext cx="8229600" cy="3656330"/>
          </a:xfrm>
          <a:noFill/>
          <a:ln>
            <a:noFill/>
          </a:ln>
        </p:spPr>
        <p:txBody>
          <a:bodyPr/>
          <a:p>
            <a:pPr marL="0" indent="0">
              <a:lnSpc>
                <a:spcPct val="120000"/>
              </a:lnSpc>
              <a:buNone/>
            </a:pPr>
            <a:r>
              <a:rPr lang="en-US" altLang="zh-CN" sz="2800" dirty="0"/>
              <a:t>13</a:t>
            </a:r>
            <a:r>
              <a:rPr lang="zh-CN" altLang="en-US" sz="2800" dirty="0"/>
              <a:t>、使用者必须向分公司信息技术部提出书面申请并得到书面确认后方可安装的软件属于以下哪一类（）</a:t>
            </a:r>
            <a:r>
              <a:rPr lang="zh-CN" altLang="en-US" dirty="0"/>
              <a:t> </a:t>
            </a:r>
            <a:endParaRPr lang="en-US" altLang="zh-CN" sz="2800" dirty="0"/>
          </a:p>
          <a:p>
            <a:pPr marL="795655" lvl="1" indent="0">
              <a:lnSpc>
                <a:spcPct val="120000"/>
              </a:lnSpc>
              <a:buNone/>
            </a:pPr>
            <a:r>
              <a:rPr lang="en-US" altLang="zh-CN" sz="2450" dirty="0"/>
              <a:t>A</a:t>
            </a:r>
            <a:r>
              <a:rPr lang="zh-CN" altLang="en-US" sz="2450" dirty="0"/>
              <a:t>：</a:t>
            </a:r>
            <a:r>
              <a:rPr lang="en-US" altLang="zh-CN" sz="2450" dirty="0"/>
              <a:t>I </a:t>
            </a:r>
            <a:r>
              <a:rPr lang="zh-CN" altLang="en-US" sz="2450" dirty="0"/>
              <a:t>类</a:t>
            </a:r>
            <a:endParaRPr lang="zh-CN" altLang="en-US" sz="2450" dirty="0"/>
          </a:p>
          <a:p>
            <a:pPr marL="795655" lvl="1" indent="0">
              <a:lnSpc>
                <a:spcPct val="120000"/>
              </a:lnSpc>
              <a:buNone/>
            </a:pPr>
            <a:r>
              <a:rPr lang="en-US" altLang="zh-CN" sz="2450" dirty="0"/>
              <a:t>B</a:t>
            </a:r>
            <a:r>
              <a:rPr lang="zh-CN" altLang="en-US" sz="2450" dirty="0"/>
              <a:t>：</a:t>
            </a:r>
            <a:r>
              <a:rPr lang="en-US" altLang="zh-CN" sz="2450" dirty="0"/>
              <a:t>II</a:t>
            </a:r>
            <a:r>
              <a:rPr lang="zh-CN" altLang="en-US" sz="2450" dirty="0"/>
              <a:t>类</a:t>
            </a:r>
            <a:endParaRPr lang="zh-CN" altLang="en-US" sz="2450" dirty="0"/>
          </a:p>
          <a:p>
            <a:pPr marL="795655" lvl="1" indent="0">
              <a:lnSpc>
                <a:spcPct val="120000"/>
              </a:lnSpc>
              <a:buNone/>
            </a:pPr>
            <a:r>
              <a:rPr lang="en-US" altLang="zh-CN" sz="2450" dirty="0"/>
              <a:t>C</a:t>
            </a:r>
            <a:r>
              <a:rPr lang="zh-CN" altLang="en-US" sz="2450" dirty="0"/>
              <a:t>：</a:t>
            </a:r>
            <a:r>
              <a:rPr lang="en-US" altLang="zh-CN" sz="2450" dirty="0"/>
              <a:t>III</a:t>
            </a:r>
            <a:r>
              <a:rPr lang="zh-CN" altLang="en-US" sz="2450" dirty="0"/>
              <a:t>类</a:t>
            </a:r>
            <a:endParaRPr lang="zh-CN" altLang="en-US" sz="2450" dirty="0"/>
          </a:p>
          <a:p>
            <a:pPr marL="795655" lvl="1" indent="0">
              <a:lnSpc>
                <a:spcPct val="120000"/>
              </a:lnSpc>
              <a:buNone/>
            </a:pPr>
            <a:r>
              <a:rPr lang="en-US" altLang="zh-CN" sz="2450" dirty="0"/>
              <a:t>D</a:t>
            </a:r>
            <a:r>
              <a:rPr lang="zh-CN" altLang="en-US" sz="2450" dirty="0"/>
              <a:t>：</a:t>
            </a:r>
            <a:r>
              <a:rPr lang="en-US" altLang="zh-CN" sz="2450" dirty="0"/>
              <a:t>IV</a:t>
            </a:r>
            <a:r>
              <a:rPr lang="zh-CN" altLang="en-US" sz="2450" dirty="0"/>
              <a:t>类</a:t>
            </a:r>
            <a:endParaRPr lang="zh-CN" altLang="en-US" sz="2450" dirty="0"/>
          </a:p>
        </p:txBody>
      </p:sp>
      <p:sp>
        <p:nvSpPr>
          <p:cNvPr id="81924" name="灯片编号占位符 3"/>
          <p:cNvSpPr txBox="1">
            <a:spLocks noGrp="1"/>
          </p:cNvSpPr>
          <p:nvPr>
            <p:ph type="sldNum" sz="quarter" idx="10"/>
          </p:nvPr>
        </p:nvSpPr>
        <p:spPr>
          <a:xfrm>
            <a:off x="8423275" y="6423025"/>
            <a:ext cx="720725"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2"/>
          <p:cNvSpPr>
            <a:spLocks noGrp="1"/>
          </p:cNvSpPr>
          <p:nvPr>
            <p:ph type="title"/>
          </p:nvPr>
        </p:nvSpPr>
        <p:spPr>
          <a:noFill/>
          <a:ln>
            <a:noFill/>
          </a:ln>
        </p:spPr>
        <p:txBody>
          <a:bodyPr/>
          <a:p>
            <a:r>
              <a:rPr lang="en-US" altLang="zh-CN" dirty="0"/>
              <a:t>IT</a:t>
            </a:r>
            <a:r>
              <a:rPr lang="zh-CN" altLang="en-US" dirty="0"/>
              <a:t>安全问题</a:t>
            </a:r>
            <a:endParaRPr lang="zh-CN" altLang="en-US" dirty="0"/>
          </a:p>
        </p:txBody>
      </p:sp>
      <p:sp>
        <p:nvSpPr>
          <p:cNvPr id="82947" name="Rectangle 3"/>
          <p:cNvSpPr>
            <a:spLocks noGrp="1"/>
          </p:cNvSpPr>
          <p:nvPr>
            <p:ph idx="1"/>
          </p:nvPr>
        </p:nvSpPr>
        <p:spPr>
          <a:noFill/>
          <a:ln>
            <a:noFill/>
          </a:ln>
        </p:spPr>
        <p:txBody>
          <a:bodyPr/>
          <a:p>
            <a:pPr marL="0" indent="0">
              <a:lnSpc>
                <a:spcPct val="130000"/>
              </a:lnSpc>
              <a:buNone/>
            </a:pPr>
            <a:r>
              <a:rPr lang="en-US" altLang="zh-CN" sz="2800" dirty="0"/>
              <a:t>14</a:t>
            </a:r>
            <a:r>
              <a:rPr lang="zh-CN" altLang="en-US" sz="2800" dirty="0"/>
              <a:t>、下列关于笔记本使用规范描述错误的是（）</a:t>
            </a:r>
            <a:endParaRPr lang="zh-CN" altLang="en-US" sz="2800" dirty="0"/>
          </a:p>
          <a:p>
            <a:pPr marL="1303655" lvl="1" indent="-537845">
              <a:lnSpc>
                <a:spcPct val="130000"/>
              </a:lnSpc>
              <a:buNone/>
            </a:pPr>
            <a:r>
              <a:rPr lang="en-US" altLang="zh-CN" sz="2450" dirty="0"/>
              <a:t>A</a:t>
            </a:r>
            <a:r>
              <a:rPr lang="zh-CN" altLang="en-US" sz="2450" dirty="0"/>
              <a:t>、笔记本应该设置硬盘保护密码以加强安全保护；</a:t>
            </a:r>
            <a:endParaRPr lang="zh-CN" altLang="en-US" sz="2450" dirty="0"/>
          </a:p>
          <a:p>
            <a:pPr marL="1303655" lvl="1" indent="-537845">
              <a:lnSpc>
                <a:spcPct val="130000"/>
              </a:lnSpc>
              <a:buNone/>
            </a:pPr>
            <a:r>
              <a:rPr lang="en-US" altLang="zh-CN" sz="2450" dirty="0"/>
              <a:t>B</a:t>
            </a:r>
            <a:r>
              <a:rPr lang="zh-CN" altLang="en-US" sz="2450" dirty="0"/>
              <a:t>、在旅行中或在办公室之外的地方工作时 要尽可能将便携电脑置于个人的控制之下。</a:t>
            </a:r>
            <a:endParaRPr lang="zh-CN" altLang="en-US" sz="2450" dirty="0"/>
          </a:p>
          <a:p>
            <a:pPr marL="1303655" lvl="1" indent="-537845">
              <a:lnSpc>
                <a:spcPct val="130000"/>
              </a:lnSpc>
              <a:buNone/>
            </a:pPr>
            <a:r>
              <a:rPr lang="en-US" altLang="zh-CN" sz="2450" dirty="0"/>
              <a:t>C</a:t>
            </a:r>
            <a:r>
              <a:rPr lang="zh-CN" altLang="en-US" sz="2450" dirty="0"/>
              <a:t>、如果便携电脑或公司的机密信息被偷，丢失，必须及时报告给公司的安全部门和你的上级主管。</a:t>
            </a:r>
            <a:endParaRPr lang="zh-CN" altLang="en-US" sz="2450" dirty="0"/>
          </a:p>
          <a:p>
            <a:pPr marL="1303655" lvl="1" indent="-537845">
              <a:lnSpc>
                <a:spcPct val="130000"/>
              </a:lnSpc>
              <a:buNone/>
            </a:pPr>
            <a:r>
              <a:rPr lang="en-US" altLang="zh-CN" sz="2450" dirty="0"/>
              <a:t>D</a:t>
            </a:r>
            <a:r>
              <a:rPr lang="zh-CN" altLang="en-US" sz="2450" dirty="0"/>
              <a:t>、单位笔记本可以带回家供娱乐使用，例如玩游戏等。</a:t>
            </a:r>
            <a:endParaRPr lang="zh-CN" altLang="en-US" sz="2450" dirty="0"/>
          </a:p>
        </p:txBody>
      </p:sp>
      <p:sp>
        <p:nvSpPr>
          <p:cNvPr id="82948" name="灯片编号占位符 3"/>
          <p:cNvSpPr txBox="1">
            <a:spLocks noGrp="1"/>
          </p:cNvSpPr>
          <p:nvPr>
            <p:ph type="sldNum" sz="quarter" idx="10"/>
          </p:nvPr>
        </p:nvSpPr>
        <p:spPr>
          <a:xfrm>
            <a:off x="8423275" y="6423025"/>
            <a:ext cx="720725"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标题 1"/>
          <p:cNvSpPr>
            <a:spLocks noGrp="1"/>
          </p:cNvSpPr>
          <p:nvPr>
            <p:ph type="title"/>
          </p:nvPr>
        </p:nvSpPr>
        <p:spPr>
          <a:noFill/>
          <a:ln>
            <a:noFill/>
          </a:ln>
        </p:spPr>
        <p:txBody>
          <a:bodyPr/>
          <a:p>
            <a:r>
              <a:rPr lang="en-US" altLang="zh-CN" dirty="0">
                <a:sym typeface="+mn-ea"/>
              </a:rPr>
              <a:t>IT</a:t>
            </a:r>
            <a:r>
              <a:rPr lang="zh-CN" altLang="en-US" dirty="0">
                <a:sym typeface="+mn-ea"/>
              </a:rPr>
              <a:t>安全问题</a:t>
            </a:r>
            <a:endParaRPr lang="zh-CN" altLang="en-US" dirty="0"/>
          </a:p>
        </p:txBody>
      </p:sp>
      <p:sp>
        <p:nvSpPr>
          <p:cNvPr id="83971" name="内容占位符 2"/>
          <p:cNvSpPr>
            <a:spLocks noGrp="1"/>
          </p:cNvSpPr>
          <p:nvPr>
            <p:ph idx="1"/>
          </p:nvPr>
        </p:nvSpPr>
        <p:spPr>
          <a:xfrm>
            <a:off x="457200" y="1556385"/>
            <a:ext cx="8229600" cy="4525963"/>
          </a:xfrm>
          <a:noFill/>
          <a:ln>
            <a:noFill/>
          </a:ln>
        </p:spPr>
        <p:txBody>
          <a:bodyPr/>
          <a:p>
            <a:pPr marL="0" indent="0">
              <a:lnSpc>
                <a:spcPct val="130000"/>
              </a:lnSpc>
              <a:buNone/>
            </a:pPr>
            <a:r>
              <a:rPr lang="en-US" altLang="zh-CN" sz="2800" dirty="0"/>
              <a:t>15</a:t>
            </a:r>
            <a:r>
              <a:rPr lang="zh-CN" altLang="en-US" sz="2800" dirty="0"/>
              <a:t>、在旅行中或出差时等办公室之外的地方使用便携电脑，以下哪一种使用方式不符合公司的安全规定：</a:t>
            </a:r>
            <a:endParaRPr lang="zh-CN" altLang="en-US" sz="2800" dirty="0"/>
          </a:p>
          <a:p>
            <a:pPr marL="1273810" lvl="1" indent="-537845">
              <a:lnSpc>
                <a:spcPct val="130000"/>
              </a:lnSpc>
              <a:buNone/>
            </a:pPr>
            <a:r>
              <a:rPr lang="en-US" altLang="zh-CN" sz="2450" dirty="0"/>
              <a:t>A</a:t>
            </a:r>
            <a:r>
              <a:rPr lang="zh-CN" altLang="en-US" sz="2450" dirty="0"/>
              <a:t>、乘飞机旅行时，将便携电脑放在托运的行李中；</a:t>
            </a:r>
            <a:endParaRPr lang="zh-CN" altLang="en-US" sz="2450" dirty="0"/>
          </a:p>
          <a:p>
            <a:pPr marL="1273810" lvl="1" indent="-537845">
              <a:lnSpc>
                <a:spcPct val="130000"/>
              </a:lnSpc>
              <a:buNone/>
            </a:pPr>
            <a:r>
              <a:rPr lang="en-US" altLang="zh-CN" sz="2450" dirty="0"/>
              <a:t>B</a:t>
            </a:r>
            <a:r>
              <a:rPr lang="zh-CN" altLang="en-US" sz="2450" dirty="0"/>
              <a:t>、外出时将便携电脑锁在酒店保险柜里；</a:t>
            </a:r>
            <a:endParaRPr lang="zh-CN" altLang="en-US" sz="2450" dirty="0"/>
          </a:p>
          <a:p>
            <a:pPr marL="1273810" lvl="1" indent="-537845">
              <a:lnSpc>
                <a:spcPct val="130000"/>
              </a:lnSpc>
              <a:buNone/>
            </a:pPr>
            <a:r>
              <a:rPr lang="en-US" altLang="zh-CN" sz="2450" dirty="0"/>
              <a:t>C</a:t>
            </a:r>
            <a:r>
              <a:rPr lang="zh-CN" altLang="en-US" sz="2450" dirty="0"/>
              <a:t>、如果便携电脑被偷或丢失，报告给公司当地的安全部门和你的上级主管；</a:t>
            </a:r>
            <a:endParaRPr lang="zh-CN" altLang="en-US" sz="2450" dirty="0"/>
          </a:p>
          <a:p>
            <a:pPr marL="1273810" lvl="1" indent="-537845">
              <a:lnSpc>
                <a:spcPct val="130000"/>
              </a:lnSpc>
              <a:buNone/>
            </a:pPr>
            <a:r>
              <a:rPr lang="en-US" altLang="zh-CN" sz="2450" dirty="0"/>
              <a:t>D</a:t>
            </a:r>
            <a:r>
              <a:rPr lang="zh-CN" altLang="en-US" sz="2450" dirty="0"/>
              <a:t>、在候机室或者飞机上看影片。</a:t>
            </a:r>
            <a:endParaRPr lang="zh-CN" altLang="en-US" sz="2450" dirty="0"/>
          </a:p>
        </p:txBody>
      </p:sp>
      <p:sp>
        <p:nvSpPr>
          <p:cNvPr id="83972" name="灯片编号占位符 3"/>
          <p:cNvSpPr txBox="1">
            <a:spLocks noGrp="1"/>
          </p:cNvSpPr>
          <p:nvPr>
            <p:ph type="sldNum" sz="quarter" idx="10"/>
          </p:nvPr>
        </p:nvSpPr>
        <p:spPr>
          <a:xfrm>
            <a:off x="8423275" y="6423025"/>
            <a:ext cx="504000"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标题 1"/>
          <p:cNvSpPr>
            <a:spLocks noGrp="1"/>
          </p:cNvSpPr>
          <p:nvPr>
            <p:ph type="title"/>
          </p:nvPr>
        </p:nvSpPr>
        <p:spPr>
          <a:noFill/>
          <a:ln>
            <a:noFill/>
          </a:ln>
        </p:spPr>
        <p:txBody>
          <a:bodyPr/>
          <a:p>
            <a:r>
              <a:rPr lang="en-US" altLang="zh-CN" dirty="0">
                <a:sym typeface="+mn-ea"/>
              </a:rPr>
              <a:t>IT</a:t>
            </a:r>
            <a:r>
              <a:rPr lang="zh-CN" altLang="en-US" dirty="0">
                <a:sym typeface="+mn-ea"/>
              </a:rPr>
              <a:t>安全问题</a:t>
            </a:r>
            <a:endParaRPr lang="zh-CN" altLang="en-US" dirty="0"/>
          </a:p>
        </p:txBody>
      </p:sp>
      <p:sp>
        <p:nvSpPr>
          <p:cNvPr id="84995" name="内容占位符 2"/>
          <p:cNvSpPr>
            <a:spLocks noGrp="1"/>
          </p:cNvSpPr>
          <p:nvPr>
            <p:ph idx="1"/>
          </p:nvPr>
        </p:nvSpPr>
        <p:spPr>
          <a:noFill/>
          <a:ln>
            <a:noFill/>
          </a:ln>
        </p:spPr>
        <p:txBody>
          <a:bodyPr/>
          <a:p>
            <a:pPr marL="0" indent="0">
              <a:lnSpc>
                <a:spcPct val="120000"/>
              </a:lnSpc>
              <a:buNone/>
            </a:pPr>
            <a:r>
              <a:rPr lang="en-US" altLang="zh-CN" sz="2800" dirty="0"/>
              <a:t>16</a:t>
            </a:r>
            <a:r>
              <a:rPr lang="zh-CN" altLang="en-US" sz="2800" dirty="0"/>
              <a:t>、以下哪一种是正确的使用公司电脑的方式：</a:t>
            </a:r>
            <a:endParaRPr lang="zh-CN" altLang="en-US" sz="2800" dirty="0"/>
          </a:p>
          <a:p>
            <a:pPr marL="1318895" lvl="1" indent="-537845" defTabSz="0">
              <a:lnSpc>
                <a:spcPct val="120000"/>
              </a:lnSpc>
              <a:buNone/>
              <a:tabLst>
                <a:tab pos="1343025" algn="l"/>
              </a:tabLst>
            </a:pPr>
            <a:r>
              <a:rPr lang="en-US" altLang="zh-CN" sz="2450" dirty="0"/>
              <a:t>A</a:t>
            </a:r>
            <a:r>
              <a:rPr lang="zh-CN" altLang="en-US" sz="2450" dirty="0"/>
              <a:t>、公司上网需要申请，自己买张移动上网卡接入电脑上</a:t>
            </a:r>
            <a:r>
              <a:rPr lang="en-US" altLang="zh-CN" sz="2450" dirty="0"/>
              <a:t>Internet</a:t>
            </a:r>
            <a:r>
              <a:rPr lang="zh-CN" altLang="en-US" sz="2450" dirty="0"/>
              <a:t>；</a:t>
            </a:r>
            <a:endParaRPr lang="zh-CN" altLang="en-US" sz="2450" dirty="0"/>
          </a:p>
          <a:p>
            <a:pPr marL="1318895" lvl="1" indent="-537845" defTabSz="0">
              <a:lnSpc>
                <a:spcPct val="120000"/>
              </a:lnSpc>
              <a:buNone/>
              <a:tabLst>
                <a:tab pos="1343025" algn="l"/>
              </a:tabLst>
            </a:pPr>
            <a:r>
              <a:rPr lang="en-US" altLang="zh-CN" sz="2450" dirty="0"/>
              <a:t>B</a:t>
            </a:r>
            <a:r>
              <a:rPr lang="zh-CN" altLang="en-US" sz="2450" dirty="0"/>
              <a:t>、要给客户发保险产品信息，使用</a:t>
            </a:r>
            <a:r>
              <a:rPr lang="en-US" altLang="zh-CN" sz="2450" dirty="0"/>
              <a:t>Hotmail</a:t>
            </a:r>
            <a:r>
              <a:rPr lang="zh-CN" altLang="en-US" sz="2450" dirty="0"/>
              <a:t>发送过去；</a:t>
            </a:r>
            <a:endParaRPr lang="zh-CN" altLang="en-US" sz="2450" dirty="0"/>
          </a:p>
          <a:p>
            <a:pPr marL="1318895" lvl="1" indent="-537845" defTabSz="0">
              <a:lnSpc>
                <a:spcPct val="120000"/>
              </a:lnSpc>
              <a:buNone/>
              <a:tabLst>
                <a:tab pos="1343025" algn="l"/>
              </a:tabLst>
            </a:pPr>
            <a:r>
              <a:rPr lang="en-US" altLang="zh-CN" sz="2450" dirty="0"/>
              <a:t>C</a:t>
            </a:r>
            <a:r>
              <a:rPr lang="zh-CN" altLang="en-US" sz="2450" dirty="0"/>
              <a:t>、习惯使用</a:t>
            </a:r>
            <a:r>
              <a:rPr lang="en-US" altLang="zh-CN" sz="2450" dirty="0"/>
              <a:t>Adobe Photoshop</a:t>
            </a:r>
            <a:r>
              <a:rPr lang="zh-CN" altLang="en-US" sz="2450" dirty="0"/>
              <a:t>编辑软件，但公司的电脑没有安装，自己买张盗版光盘自行安装；</a:t>
            </a:r>
            <a:endParaRPr lang="zh-CN" altLang="en-US" sz="2450" dirty="0"/>
          </a:p>
          <a:p>
            <a:pPr marL="1318895" lvl="1" indent="-537845" defTabSz="0">
              <a:lnSpc>
                <a:spcPct val="120000"/>
              </a:lnSpc>
              <a:buNone/>
              <a:tabLst>
                <a:tab pos="1343025" algn="l"/>
              </a:tabLst>
            </a:pPr>
            <a:r>
              <a:rPr lang="en-US" altLang="zh-CN" sz="2450" dirty="0"/>
              <a:t>D</a:t>
            </a:r>
            <a:r>
              <a:rPr lang="zh-CN" altLang="en-US" sz="2450" dirty="0"/>
              <a:t>、定期把自己电脑的文档备份在移动硬盘上；</a:t>
            </a:r>
            <a:endParaRPr lang="zh-CN" altLang="en-US" sz="2450" dirty="0"/>
          </a:p>
        </p:txBody>
      </p:sp>
      <p:sp>
        <p:nvSpPr>
          <p:cNvPr id="84996" name="灯片编号占位符 3"/>
          <p:cNvSpPr txBox="1">
            <a:spLocks noGrp="1"/>
          </p:cNvSpPr>
          <p:nvPr>
            <p:ph type="sldNum" sz="quarter" idx="10"/>
          </p:nvPr>
        </p:nvSpPr>
        <p:spPr>
          <a:xfrm>
            <a:off x="8423275" y="6423025"/>
            <a:ext cx="468000"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标题 1"/>
          <p:cNvSpPr>
            <a:spLocks noGrp="1"/>
          </p:cNvSpPr>
          <p:nvPr>
            <p:ph type="title"/>
          </p:nvPr>
        </p:nvSpPr>
        <p:spPr>
          <a:noFill/>
          <a:ln>
            <a:noFill/>
          </a:ln>
        </p:spPr>
        <p:txBody>
          <a:bodyPr/>
          <a:p>
            <a:r>
              <a:rPr lang="en-US" altLang="zh-CN" dirty="0">
                <a:sym typeface="+mn-ea"/>
              </a:rPr>
              <a:t>IT</a:t>
            </a:r>
            <a:r>
              <a:rPr lang="zh-CN" altLang="en-US" dirty="0">
                <a:sym typeface="+mn-ea"/>
              </a:rPr>
              <a:t>安全问题</a:t>
            </a:r>
            <a:endParaRPr lang="zh-CN" altLang="en-US" dirty="0"/>
          </a:p>
        </p:txBody>
      </p:sp>
      <p:sp>
        <p:nvSpPr>
          <p:cNvPr id="86019" name="内容占位符 2"/>
          <p:cNvSpPr>
            <a:spLocks noGrp="1"/>
          </p:cNvSpPr>
          <p:nvPr>
            <p:ph idx="1"/>
          </p:nvPr>
        </p:nvSpPr>
        <p:spPr>
          <a:xfrm>
            <a:off x="457200" y="2788285"/>
            <a:ext cx="8229600" cy="3338195"/>
          </a:xfrm>
          <a:noFill/>
          <a:ln>
            <a:noFill/>
          </a:ln>
        </p:spPr>
        <p:txBody>
          <a:bodyPr/>
          <a:p>
            <a:pPr marL="0" indent="0">
              <a:lnSpc>
                <a:spcPct val="130000"/>
              </a:lnSpc>
              <a:buNone/>
            </a:pPr>
            <a:r>
              <a:rPr lang="en-US" altLang="zh-CN" sz="2800" dirty="0"/>
              <a:t>17</a:t>
            </a:r>
            <a:r>
              <a:rPr lang="zh-CN" altLang="en-US" sz="2800" dirty="0"/>
              <a:t>、以下哪一项不是太保信息安全等级的分类：</a:t>
            </a:r>
            <a:endParaRPr lang="zh-CN" altLang="en-US" sz="2800" dirty="0"/>
          </a:p>
          <a:p>
            <a:pPr marL="781050" lvl="1" indent="0">
              <a:lnSpc>
                <a:spcPct val="130000"/>
              </a:lnSpc>
              <a:buNone/>
            </a:pPr>
            <a:r>
              <a:rPr lang="en-US" altLang="zh-CN" sz="2450" dirty="0"/>
              <a:t>A</a:t>
            </a:r>
            <a:r>
              <a:rPr lang="zh-CN" altLang="en-US" sz="2450" dirty="0"/>
              <a:t>、公共信息；</a:t>
            </a:r>
            <a:endParaRPr lang="zh-CN" altLang="en-US" sz="2450" dirty="0"/>
          </a:p>
          <a:p>
            <a:pPr marL="781050" lvl="1" indent="0">
              <a:lnSpc>
                <a:spcPct val="130000"/>
              </a:lnSpc>
              <a:buNone/>
            </a:pPr>
            <a:r>
              <a:rPr lang="en-US" altLang="zh-CN" sz="2450" dirty="0"/>
              <a:t>B</a:t>
            </a:r>
            <a:r>
              <a:rPr lang="zh-CN" altLang="en-US" sz="2450" dirty="0"/>
              <a:t>、内部信息；</a:t>
            </a:r>
            <a:endParaRPr lang="zh-CN" altLang="en-US" sz="2450" dirty="0"/>
          </a:p>
          <a:p>
            <a:pPr marL="781050" lvl="1" indent="0">
              <a:lnSpc>
                <a:spcPct val="130000"/>
              </a:lnSpc>
              <a:buNone/>
            </a:pPr>
            <a:r>
              <a:rPr lang="en-US" altLang="zh-CN" sz="2450" dirty="0"/>
              <a:t>C</a:t>
            </a:r>
            <a:r>
              <a:rPr lang="zh-CN" altLang="en-US" sz="2450" dirty="0"/>
              <a:t>、敏感信息；</a:t>
            </a:r>
            <a:endParaRPr lang="zh-CN" altLang="en-US" sz="2450" dirty="0"/>
          </a:p>
          <a:p>
            <a:pPr marL="781050" lvl="1" indent="0">
              <a:lnSpc>
                <a:spcPct val="130000"/>
              </a:lnSpc>
              <a:buNone/>
            </a:pPr>
            <a:r>
              <a:rPr lang="en-US" altLang="zh-CN" sz="2450" dirty="0"/>
              <a:t>D</a:t>
            </a:r>
            <a:r>
              <a:rPr lang="zh-CN" altLang="en-US" sz="2450" dirty="0"/>
              <a:t>、秘密信息；</a:t>
            </a:r>
            <a:endParaRPr lang="zh-CN" altLang="en-US" sz="2450" dirty="0"/>
          </a:p>
          <a:p>
            <a:pPr marL="0" indent="0">
              <a:buNone/>
            </a:pPr>
            <a:endParaRPr lang="zh-CN" altLang="en-US" sz="2800" dirty="0"/>
          </a:p>
        </p:txBody>
      </p:sp>
      <p:sp>
        <p:nvSpPr>
          <p:cNvPr id="86020" name="灯片编号占位符 3"/>
          <p:cNvSpPr txBox="1">
            <a:spLocks noGrp="1"/>
          </p:cNvSpPr>
          <p:nvPr>
            <p:ph type="sldNum" sz="quarter" idx="10"/>
          </p:nvPr>
        </p:nvSpPr>
        <p:spPr>
          <a:xfrm>
            <a:off x="8423275" y="6423025"/>
            <a:ext cx="720725"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标题 5"/>
          <p:cNvSpPr>
            <a:spLocks noGrp="1"/>
          </p:cNvSpPr>
          <p:nvPr>
            <p:ph type="ctrTitle"/>
          </p:nvPr>
        </p:nvSpPr>
        <p:spPr>
          <a:xfrm>
            <a:off x="714375" y="2143125"/>
            <a:ext cx="7783513" cy="866775"/>
          </a:xfrm>
          <a:noFill/>
          <a:ln>
            <a:noFill/>
          </a:ln>
        </p:spPr>
        <p:txBody>
          <a:bodyPr/>
          <a:p>
            <a:pPr eaLnBrk="1" hangingPunct="1">
              <a:buClrTx/>
              <a:buSzTx/>
              <a:buFontTx/>
            </a:pPr>
            <a:r>
              <a:rPr lang="zh-CN" altLang="en-US" sz="5400" dirty="0">
                <a:latin typeface="+mj-lt"/>
                <a:ea typeface="+mj-ea"/>
                <a:cs typeface="+mj-cs"/>
              </a:rPr>
              <a:t>谢谢</a:t>
            </a:r>
            <a:endParaRPr lang="zh-CN" altLang="en-US" sz="5400" dirty="0">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3"/>
          <p:cNvSpPr txBox="1">
            <a:spLocks noGrp="1"/>
          </p:cNvSpPr>
          <p:nvPr>
            <p:ph type="sldNum" sz="quarter" idx="10"/>
          </p:nvPr>
        </p:nvSpPr>
        <p:spPr>
          <a:xfrm>
            <a:off x="8423275" y="6423025"/>
            <a:ext cx="720725"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
        <p:nvSpPr>
          <p:cNvPr id="13315" name="Text Box 2"/>
          <p:cNvSpPr txBox="1"/>
          <p:nvPr/>
        </p:nvSpPr>
        <p:spPr>
          <a:xfrm>
            <a:off x="287338" y="152400"/>
            <a:ext cx="8340725" cy="701675"/>
          </a:xfrm>
          <a:prstGeom prst="rect">
            <a:avLst/>
          </a:prstGeom>
          <a:noFill/>
          <a:ln w="9525">
            <a:noFill/>
          </a:ln>
        </p:spPr>
        <p:txBody>
          <a:bodyPr>
            <a:spAutoFit/>
          </a:bodyPr>
          <a:p>
            <a:pPr algn="r" eaLnBrk="1" hangingPunct="1">
              <a:spcBef>
                <a:spcPct val="50000"/>
              </a:spcBef>
            </a:pPr>
            <a:r>
              <a:rPr lang="zh-CN" altLang="en-US" sz="4000" b="0" dirty="0">
                <a:solidFill>
                  <a:srgbClr val="6600CC"/>
                </a:solidFill>
                <a:latin typeface="华文琥珀" panose="02010800040101010101" pitchFamily="2" charset="-122"/>
                <a:ea typeface="华文琥珀" panose="02010800040101010101" pitchFamily="2" charset="-122"/>
              </a:rPr>
              <a:t>小测试：</a:t>
            </a:r>
            <a:endParaRPr lang="zh-CN" altLang="en-US" sz="4000" b="0" dirty="0">
              <a:solidFill>
                <a:srgbClr val="6600CC"/>
              </a:solidFill>
              <a:latin typeface="华文琥珀" panose="02010800040101010101" pitchFamily="2" charset="-122"/>
              <a:ea typeface="华文琥珀" panose="02010800040101010101" pitchFamily="2" charset="-122"/>
            </a:endParaRPr>
          </a:p>
        </p:txBody>
      </p:sp>
      <p:sp>
        <p:nvSpPr>
          <p:cNvPr id="86019" name="Text Box 3"/>
          <p:cNvSpPr txBox="1">
            <a:spLocks noChangeArrowheads="1"/>
          </p:cNvSpPr>
          <p:nvPr/>
        </p:nvSpPr>
        <p:spPr bwMode="auto">
          <a:xfrm>
            <a:off x="3657600" y="1993900"/>
            <a:ext cx="5029200" cy="3984625"/>
          </a:xfrm>
          <a:prstGeom prst="rect">
            <a:avLst/>
          </a:prstGeom>
          <a:noFill/>
          <a:ln w="9525">
            <a:noFill/>
            <a:miter lim="800000"/>
          </a:ln>
        </p:spPr>
        <p:txBody>
          <a:bodyPr>
            <a:spAutoFit/>
          </a:bodyPr>
          <a:lstStyle/>
          <a:p>
            <a:pPr marR="0" defTabSz="914400">
              <a:lnSpc>
                <a:spcPct val="150000"/>
              </a:lnSpc>
              <a:buClr>
                <a:schemeClr val="tx1"/>
              </a:buClr>
              <a:buSzTx/>
              <a:buFont typeface="Wingdings" panose="05000000000000000000" pitchFamily="2" charset="2"/>
              <a:buChar char="Ø"/>
              <a:defRPr/>
            </a:pPr>
            <a:r>
              <a:rPr kumimoji="0" lang="en-US" altLang="zh-CN" sz="2800" b="0" kern="1200" cap="none" spc="0" normalizeH="0" baseline="0" noProof="0">
                <a:solidFill>
                  <a:schemeClr val="bg2"/>
                </a:solidFill>
                <a:latin typeface="华文新魏" panose="02010800040101010101" pitchFamily="2" charset="-122"/>
                <a:ea typeface="华文新魏" panose="02010800040101010101" pitchFamily="2" charset="-122"/>
                <a:cs typeface="+mn-cs"/>
              </a:rPr>
              <a:t> </a:t>
            </a:r>
            <a:r>
              <a:rPr kumimoji="0" lang="zh-CN" altLang="en-US" sz="2800" i="1" kern="1200" cap="none" spc="0" normalizeH="0" baseline="0" noProof="0">
                <a:solidFill>
                  <a:srgbClr val="339933"/>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您离开家每次都关门吗？</a:t>
            </a:r>
            <a:endParaRPr kumimoji="0" lang="zh-CN" altLang="en-US" sz="2800" i="1" kern="1200" cap="none" spc="0" normalizeH="0" baseline="0" noProof="0">
              <a:solidFill>
                <a:srgbClr val="339933"/>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endParaRPr>
          </a:p>
          <a:p>
            <a:pPr marR="0" defTabSz="914400">
              <a:lnSpc>
                <a:spcPct val="150000"/>
              </a:lnSpc>
              <a:buClr>
                <a:schemeClr val="tx1"/>
              </a:buClr>
              <a:buSzTx/>
              <a:buFont typeface="Wingdings" panose="05000000000000000000" pitchFamily="2" charset="2"/>
              <a:buChar char="Ø"/>
              <a:defRPr/>
            </a:pPr>
            <a:endParaRPr kumimoji="0" lang="zh-CN" altLang="en-US" sz="1000" i="1" kern="1200" cap="none" spc="0" normalizeH="0" baseline="0" noProof="0">
              <a:solidFill>
                <a:srgbClr val="339933"/>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endParaRPr>
          </a:p>
          <a:p>
            <a:pPr marR="0" defTabSz="914400">
              <a:lnSpc>
                <a:spcPct val="150000"/>
              </a:lnSpc>
              <a:buClr>
                <a:schemeClr val="tx1"/>
              </a:buClr>
              <a:buSzTx/>
              <a:buFont typeface="Wingdings" panose="05000000000000000000" pitchFamily="2" charset="2"/>
              <a:buChar char="Ø"/>
              <a:defRPr/>
            </a:pPr>
            <a:r>
              <a:rPr kumimoji="0" lang="zh-CN" altLang="en-US" sz="2800" i="1" kern="1200" cap="none" spc="0" normalizeH="0" baseline="0" noProof="0">
                <a:solidFill>
                  <a:srgbClr val="339933"/>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 您离开公司每次都关门吗？</a:t>
            </a:r>
            <a:endParaRPr kumimoji="0" lang="zh-CN" altLang="en-US" sz="2800" i="1" kern="1200" cap="none" spc="0" normalizeH="0" baseline="0" noProof="0">
              <a:solidFill>
                <a:srgbClr val="339933"/>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endParaRPr>
          </a:p>
          <a:p>
            <a:pPr marR="0" defTabSz="914400">
              <a:lnSpc>
                <a:spcPct val="150000"/>
              </a:lnSpc>
              <a:buClr>
                <a:schemeClr val="tx1"/>
              </a:buClr>
              <a:buSzTx/>
              <a:buFont typeface="Wingdings" panose="05000000000000000000" pitchFamily="2" charset="2"/>
              <a:buChar char="Ø"/>
              <a:defRPr/>
            </a:pPr>
            <a:endParaRPr kumimoji="0" lang="zh-CN" altLang="en-US" sz="1000" i="1" kern="1200" cap="none" spc="0" normalizeH="0" baseline="0" noProof="0">
              <a:solidFill>
                <a:srgbClr val="339933"/>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endParaRPr>
          </a:p>
          <a:p>
            <a:pPr marR="0" defTabSz="914400">
              <a:lnSpc>
                <a:spcPct val="150000"/>
              </a:lnSpc>
              <a:buClr>
                <a:schemeClr val="tx1"/>
              </a:buClr>
              <a:buSzTx/>
              <a:buFont typeface="Wingdings" panose="05000000000000000000" pitchFamily="2" charset="2"/>
              <a:buChar char="Ø"/>
              <a:defRPr/>
            </a:pPr>
            <a:r>
              <a:rPr kumimoji="0" lang="zh-CN" altLang="en-US" sz="2800" i="1" kern="1200" cap="none" spc="0" normalizeH="0" baseline="0" noProof="0">
                <a:solidFill>
                  <a:srgbClr val="339933"/>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 您的保险箱设密码吗？</a:t>
            </a:r>
            <a:endParaRPr kumimoji="0" lang="zh-CN" altLang="en-US" sz="2800" i="1" kern="1200" cap="none" spc="0" normalizeH="0" baseline="0" noProof="0">
              <a:solidFill>
                <a:srgbClr val="339933"/>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endParaRPr>
          </a:p>
          <a:p>
            <a:pPr marR="0" defTabSz="914400">
              <a:lnSpc>
                <a:spcPct val="150000"/>
              </a:lnSpc>
              <a:buClr>
                <a:schemeClr val="tx1"/>
              </a:buClr>
              <a:buSzTx/>
              <a:buFont typeface="Wingdings" panose="05000000000000000000" pitchFamily="2" charset="2"/>
              <a:buChar char="Ø"/>
              <a:defRPr/>
            </a:pPr>
            <a:endParaRPr kumimoji="0" lang="zh-CN" altLang="en-US" sz="1000" i="1" kern="1200" cap="none" spc="0" normalizeH="0" baseline="0" noProof="0">
              <a:solidFill>
                <a:srgbClr val="339933"/>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endParaRPr>
          </a:p>
          <a:p>
            <a:pPr marR="0" defTabSz="914400">
              <a:lnSpc>
                <a:spcPct val="150000"/>
              </a:lnSpc>
              <a:buClr>
                <a:schemeClr val="tx1"/>
              </a:buClr>
              <a:buSzTx/>
              <a:buFont typeface="Wingdings" panose="05000000000000000000" pitchFamily="2" charset="2"/>
              <a:buChar char="Ø"/>
              <a:defRPr/>
            </a:pPr>
            <a:r>
              <a:rPr kumimoji="0" lang="zh-CN" altLang="en-US" sz="2800" i="1" kern="1200" cap="none" spc="0" normalizeH="0" baseline="0" noProof="0">
                <a:solidFill>
                  <a:srgbClr val="339933"/>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 您的电脑设密码吗？</a:t>
            </a:r>
            <a:endParaRPr kumimoji="0" lang="zh-CN" altLang="en-US" sz="2800" i="1" kern="1200" cap="none" spc="0" normalizeH="0" baseline="0" noProof="0">
              <a:solidFill>
                <a:srgbClr val="339933"/>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endParaRPr>
          </a:p>
          <a:p>
            <a:pPr marR="0" defTabSz="914400">
              <a:lnSpc>
                <a:spcPct val="150000"/>
              </a:lnSpc>
              <a:buClr>
                <a:schemeClr val="tx1"/>
              </a:buClr>
              <a:buSzTx/>
              <a:buFontTx/>
              <a:buNone/>
              <a:defRPr/>
            </a:pPr>
            <a:endParaRPr kumimoji="0" lang="en-US" altLang="zh-CN" sz="2800" i="1" kern="1200" cap="none" spc="0" normalizeH="0" baseline="0" noProof="0">
              <a:solidFill>
                <a:srgbClr val="339933"/>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endParaRPr>
          </a:p>
        </p:txBody>
      </p:sp>
      <p:pic>
        <p:nvPicPr>
          <p:cNvPr id="13317" name="Picture 39" descr="question"/>
          <p:cNvPicPr>
            <a:picLocks noChangeAspect="1"/>
          </p:cNvPicPr>
          <p:nvPr/>
        </p:nvPicPr>
        <p:blipFill>
          <a:blip r:embed="rId1"/>
          <a:stretch>
            <a:fillRect/>
          </a:stretch>
        </p:blipFill>
        <p:spPr>
          <a:xfrm rot="-1174898">
            <a:off x="1619250" y="2636838"/>
            <a:ext cx="1423988" cy="37449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6019">
                                            <p:txEl>
                                              <p:charRg st="0" end="13"/>
                                            </p:txEl>
                                          </p:spTgt>
                                        </p:tgtEl>
                                        <p:attrNameLst>
                                          <p:attrName>style.visibility</p:attrName>
                                        </p:attrNameLst>
                                      </p:cBhvr>
                                      <p:to>
                                        <p:strVal val="visible"/>
                                      </p:to>
                                    </p:set>
                                    <p:anim calcmode="lin" valueType="num">
                                      <p:cBhvr additive="base">
                                        <p:cTn id="7" dur="1000" fill="hold"/>
                                        <p:tgtEl>
                                          <p:spTgt spid="86019">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6019">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6019">
                                            <p:txEl>
                                              <p:charRg st="14" end="28"/>
                                            </p:txEl>
                                          </p:spTgt>
                                        </p:tgtEl>
                                        <p:attrNameLst>
                                          <p:attrName>style.visibility</p:attrName>
                                        </p:attrNameLst>
                                      </p:cBhvr>
                                      <p:to>
                                        <p:strVal val="visible"/>
                                      </p:to>
                                    </p:set>
                                    <p:anim calcmode="lin" valueType="num">
                                      <p:cBhvr additive="base">
                                        <p:cTn id="13" dur="1000" fill="hold"/>
                                        <p:tgtEl>
                                          <p:spTgt spid="86019">
                                            <p:txEl>
                                              <p:charRg st="14" end="28"/>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86019">
                                            <p:txEl>
                                              <p:charRg st="14" end="2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6019">
                                            <p:txEl>
                                              <p:charRg st="29" end="41"/>
                                            </p:txEl>
                                          </p:spTgt>
                                        </p:tgtEl>
                                        <p:attrNameLst>
                                          <p:attrName>style.visibility</p:attrName>
                                        </p:attrNameLst>
                                      </p:cBhvr>
                                      <p:to>
                                        <p:strVal val="visible"/>
                                      </p:to>
                                    </p:set>
                                    <p:anim calcmode="lin" valueType="num">
                                      <p:cBhvr additive="base">
                                        <p:cTn id="19" dur="1000" fill="hold"/>
                                        <p:tgtEl>
                                          <p:spTgt spid="86019">
                                            <p:txEl>
                                              <p:charRg st="29" end="41"/>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86019">
                                            <p:txEl>
                                              <p:charRg st="29" end="4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86019">
                                            <p:txEl>
                                              <p:charRg st="42" end="53"/>
                                            </p:txEl>
                                          </p:spTgt>
                                        </p:tgtEl>
                                        <p:attrNameLst>
                                          <p:attrName>style.visibility</p:attrName>
                                        </p:attrNameLst>
                                      </p:cBhvr>
                                      <p:to>
                                        <p:strVal val="visible"/>
                                      </p:to>
                                    </p:set>
                                    <p:anim calcmode="lin" valueType="num">
                                      <p:cBhvr additive="base">
                                        <p:cTn id="25" dur="1000" fill="hold"/>
                                        <p:tgtEl>
                                          <p:spTgt spid="86019">
                                            <p:txEl>
                                              <p:charRg st="42" end="5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86019">
                                            <p:txEl>
                                              <p:charRg st="42" end="5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3"/>
          <p:cNvSpPr txBox="1">
            <a:spLocks noGrp="1"/>
          </p:cNvSpPr>
          <p:nvPr>
            <p:ph type="sldNum" sz="quarter" idx="10"/>
          </p:nvPr>
        </p:nvSpPr>
        <p:spPr>
          <a:xfrm>
            <a:off x="8423275" y="6423025"/>
            <a:ext cx="720725" cy="246063"/>
          </a:xfrm>
        </p:spPr>
        <p:txBody>
          <a:bodyPr/>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0064AC"/>
                </a:solidFill>
                <a:latin typeface="Myriad Pro" pitchFamily="34" charset="0"/>
                <a:ea typeface="黑体" panose="02010609060101010101" pitchFamily="49" charset="-122"/>
              </a:rPr>
            </a:fld>
            <a:endParaRPr lang="en-US" altLang="zh-CN" sz="1400" dirty="0">
              <a:solidFill>
                <a:srgbClr val="0064AC"/>
              </a:solidFill>
              <a:latin typeface="Myriad Pro" pitchFamily="34" charset="0"/>
              <a:ea typeface="黑体" panose="02010609060101010101" pitchFamily="49" charset="-122"/>
            </a:endParaRPr>
          </a:p>
        </p:txBody>
      </p:sp>
      <p:sp>
        <p:nvSpPr>
          <p:cNvPr id="14339" name="Text Box 2"/>
          <p:cNvSpPr txBox="1"/>
          <p:nvPr/>
        </p:nvSpPr>
        <p:spPr>
          <a:xfrm>
            <a:off x="287338" y="152400"/>
            <a:ext cx="8340725" cy="701675"/>
          </a:xfrm>
          <a:prstGeom prst="rect">
            <a:avLst/>
          </a:prstGeom>
          <a:noFill/>
          <a:ln w="9525">
            <a:noFill/>
          </a:ln>
        </p:spPr>
        <p:txBody>
          <a:bodyPr>
            <a:spAutoFit/>
          </a:bodyPr>
          <a:p>
            <a:pPr algn="r" eaLnBrk="1" hangingPunct="1">
              <a:spcBef>
                <a:spcPct val="50000"/>
              </a:spcBef>
            </a:pPr>
            <a:r>
              <a:rPr lang="zh-CN" altLang="en-US" sz="4000" b="0" dirty="0">
                <a:solidFill>
                  <a:srgbClr val="6600CC"/>
                </a:solidFill>
                <a:latin typeface="华文琥珀" panose="02010800040101010101" pitchFamily="2" charset="-122"/>
                <a:ea typeface="华文琥珀" panose="02010800040101010101" pitchFamily="2" charset="-122"/>
              </a:rPr>
              <a:t>答案解释：</a:t>
            </a:r>
            <a:endParaRPr lang="zh-CN" altLang="en-US" sz="4000" b="0" dirty="0">
              <a:solidFill>
                <a:srgbClr val="6600CC"/>
              </a:solidFill>
              <a:latin typeface="华文琥珀" panose="02010800040101010101" pitchFamily="2" charset="-122"/>
              <a:ea typeface="华文琥珀" panose="02010800040101010101" pitchFamily="2" charset="-122"/>
            </a:endParaRPr>
          </a:p>
        </p:txBody>
      </p:sp>
      <p:sp>
        <p:nvSpPr>
          <p:cNvPr id="87043" name="Text Box 3"/>
          <p:cNvSpPr txBox="1">
            <a:spLocks noChangeArrowheads="1"/>
          </p:cNvSpPr>
          <p:nvPr/>
        </p:nvSpPr>
        <p:spPr bwMode="auto">
          <a:xfrm>
            <a:off x="1476375" y="1628775"/>
            <a:ext cx="7239000" cy="2682875"/>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0" lang="en-US" altLang="zh-CN" sz="1800" b="0" kern="1200" cap="none" spc="0" normalizeH="0" baseline="0" noProof="0">
                <a:latin typeface="Arial" panose="020B0604020202020204" pitchFamily="34" charset="0"/>
                <a:ea typeface="宋体" panose="02010600030101010101" pitchFamily="2" charset="-122"/>
                <a:cs typeface="+mn-cs"/>
              </a:rPr>
              <a:t>     </a:t>
            </a:r>
            <a:r>
              <a:rPr kumimoji="0" lang="zh-CN" altLang="en-US" i="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如果您记得关家里的门，而不记得关公司的门，</a:t>
            </a:r>
            <a:endParaRPr kumimoji="0" lang="zh-CN" altLang="en-US" i="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endParaRPr>
          </a:p>
          <a:p>
            <a:pPr marR="0" defTabSz="914400" eaLnBrk="1" hangingPunct="1">
              <a:spcBef>
                <a:spcPct val="50000"/>
              </a:spcBef>
              <a:buClrTx/>
              <a:buSzTx/>
              <a:buFontTx/>
              <a:buNone/>
              <a:defRPr/>
            </a:pPr>
            <a:r>
              <a:rPr kumimoji="0" lang="zh-CN" altLang="en-US" i="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                                          说明您可能对公司的安全认知度不够。</a:t>
            </a:r>
            <a:endParaRPr kumimoji="0" lang="zh-CN" altLang="en-US" i="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endParaRPr>
          </a:p>
          <a:p>
            <a:pPr marR="0" defTabSz="914400" eaLnBrk="1" hangingPunct="1">
              <a:spcBef>
                <a:spcPct val="50000"/>
              </a:spcBef>
              <a:buClrTx/>
              <a:buSzTx/>
              <a:buFontTx/>
              <a:buNone/>
              <a:defRPr/>
            </a:pPr>
            <a:endParaRPr kumimoji="0" lang="zh-CN" altLang="en-US" i="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endParaRPr>
          </a:p>
          <a:p>
            <a:pPr marR="0" defTabSz="914400" eaLnBrk="1" hangingPunct="1">
              <a:spcBef>
                <a:spcPct val="50000"/>
              </a:spcBef>
              <a:buClrTx/>
              <a:buSzTx/>
              <a:buFontTx/>
              <a:buNone/>
              <a:defRPr/>
            </a:pPr>
            <a:endParaRPr kumimoji="0" lang="zh-CN" altLang="en-US"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endParaRPr>
          </a:p>
          <a:p>
            <a:pPr marR="0" defTabSz="914400" eaLnBrk="1" hangingPunct="1">
              <a:spcBef>
                <a:spcPct val="50000"/>
              </a:spcBef>
              <a:buClrTx/>
              <a:buSzTx/>
              <a:buFontTx/>
              <a:buNone/>
              <a:defRPr/>
            </a:pPr>
            <a:r>
              <a:rPr kumimoji="0" lang="zh-CN" altLang="en-US"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      </a:t>
            </a:r>
            <a:r>
              <a:rPr kumimoji="0" lang="zh-CN" altLang="en-US" i="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如果您记得给保险箱设密码，而不记得给电脑设密码，</a:t>
            </a:r>
            <a:endParaRPr kumimoji="0" lang="zh-CN" altLang="en-US" i="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endParaRPr>
          </a:p>
          <a:p>
            <a:pPr marR="0" defTabSz="914400" eaLnBrk="1" hangingPunct="1">
              <a:spcBef>
                <a:spcPct val="50000"/>
              </a:spcBef>
              <a:buClrTx/>
              <a:buSzTx/>
              <a:buFontTx/>
              <a:buNone/>
              <a:defRPr/>
            </a:pPr>
            <a:r>
              <a:rPr kumimoji="0" lang="zh-CN" altLang="en-US" i="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                                          说明您可能对信息资产安全认识不够。</a:t>
            </a:r>
            <a:endParaRPr kumimoji="0" lang="zh-CN" altLang="en-US" i="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pic>
        <p:nvPicPr>
          <p:cNvPr id="14341" name="Picture 4" descr="钱"/>
          <p:cNvPicPr>
            <a:picLocks noChangeAspect="1"/>
          </p:cNvPicPr>
          <p:nvPr/>
        </p:nvPicPr>
        <p:blipFill>
          <a:blip r:embed="rId1"/>
          <a:stretch>
            <a:fillRect/>
          </a:stretch>
        </p:blipFill>
        <p:spPr>
          <a:xfrm>
            <a:off x="0" y="4011613"/>
            <a:ext cx="3167063" cy="2465387"/>
          </a:xfrm>
          <a:prstGeom prst="rect">
            <a:avLst/>
          </a:prstGeom>
          <a:noFill/>
          <a:ln w="9525">
            <a:noFill/>
          </a:ln>
        </p:spPr>
      </p:pic>
      <p:sp>
        <p:nvSpPr>
          <p:cNvPr id="14342" name="Rectangle 5"/>
          <p:cNvSpPr/>
          <p:nvPr/>
        </p:nvSpPr>
        <p:spPr>
          <a:xfrm>
            <a:off x="0" y="3822700"/>
            <a:ext cx="1206500" cy="406400"/>
          </a:xfrm>
          <a:prstGeom prst="rect">
            <a:avLst/>
          </a:prstGeom>
          <a:solidFill>
            <a:schemeClr val="bg1"/>
          </a:solidFill>
          <a:ln w="9525">
            <a:noFill/>
          </a:ln>
        </p:spPr>
        <p:txBody>
          <a:bodyPr wrap="none" anchor="ctr" anchorCtr="0"/>
          <a:p>
            <a:pPr eaLnBrk="1" hangingPunct="1"/>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7043">
                                            <p:txEl>
                                              <p:charRg st="0" end="27"/>
                                            </p:txEl>
                                          </p:spTgt>
                                        </p:tgtEl>
                                        <p:attrNameLst>
                                          <p:attrName>style.visibility</p:attrName>
                                        </p:attrNameLst>
                                      </p:cBhvr>
                                      <p:to>
                                        <p:strVal val="visible"/>
                                      </p:to>
                                    </p:set>
                                    <p:animEffect transition="in" filter="blinds(horizontal)">
                                      <p:cBhvr>
                                        <p:cTn id="7" dur="500"/>
                                        <p:tgtEl>
                                          <p:spTgt spid="87043">
                                            <p:txEl>
                                              <p:charRg st="0" end="2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7043">
                                            <p:txEl>
                                              <p:charRg st="27" end="87"/>
                                            </p:txEl>
                                          </p:spTgt>
                                        </p:tgtEl>
                                        <p:attrNameLst>
                                          <p:attrName>style.visibility</p:attrName>
                                        </p:attrNameLst>
                                      </p:cBhvr>
                                      <p:to>
                                        <p:strVal val="visible"/>
                                      </p:to>
                                    </p:set>
                                    <p:animEffect transition="in" filter="blinds(horizontal)">
                                      <p:cBhvr>
                                        <p:cTn id="10" dur="500"/>
                                        <p:tgtEl>
                                          <p:spTgt spid="87043">
                                            <p:txEl>
                                              <p:charRg st="27" end="8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87043">
                                            <p:txEl>
                                              <p:charRg st="89" end="120"/>
                                            </p:txEl>
                                          </p:spTgt>
                                        </p:tgtEl>
                                        <p:attrNameLst>
                                          <p:attrName>style.visibility</p:attrName>
                                        </p:attrNameLst>
                                      </p:cBhvr>
                                      <p:to>
                                        <p:strVal val="visible"/>
                                      </p:to>
                                    </p:set>
                                    <p:animEffect transition="in" filter="blinds(horizontal)">
                                      <p:cBhvr>
                                        <p:cTn id="15" dur="500"/>
                                        <p:tgtEl>
                                          <p:spTgt spid="87043">
                                            <p:txEl>
                                              <p:charRg st="89" end="12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87043">
                                            <p:txEl>
                                              <p:charRg st="120" end="180"/>
                                            </p:txEl>
                                          </p:spTgt>
                                        </p:tgtEl>
                                        <p:attrNameLst>
                                          <p:attrName>style.visibility</p:attrName>
                                        </p:attrNameLst>
                                      </p:cBhvr>
                                      <p:to>
                                        <p:strVal val="visible"/>
                                      </p:to>
                                    </p:set>
                                    <p:animEffect transition="in" filter="blinds(horizontal)">
                                      <p:cBhvr>
                                        <p:cTn id="18" dur="500"/>
                                        <p:tgtEl>
                                          <p:spTgt spid="87043">
                                            <p:txEl>
                                              <p:charRg st="120" end="18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THINKCELLSHAPEDONOTDELETE" val="thinkcellActiveDocDoNotDelete"/>
</p:tagLst>
</file>

<file path=ppt/tags/tag2.xml><?xml version="1.0" encoding="utf-8"?>
<p:tagLst xmlns:p="http://schemas.openxmlformats.org/presentationml/2006/main">
  <p:tag name="COMMONDATA" val="eyJoZGlkIjoiNmZkMDMxOWUwZmU1NzEzNGJiYzI3NjAzMjcyNGNkMGEifQ=="/>
</p:tagLst>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8578</Words>
  <Application>WPS 演示</Application>
  <PresentationFormat>全屏显示(4:3)</PresentationFormat>
  <Paragraphs>733</Paragraphs>
  <Slides>78</Slides>
  <Notes>4</Notes>
  <HiddenSlides>0</HiddenSlides>
  <MMClips>0</MMClips>
  <ScaleCrop>false</ScaleCrop>
  <HeadingPairs>
    <vt:vector size="8" baseType="variant">
      <vt:variant>
        <vt:lpstr>已用的字体</vt:lpstr>
      </vt:variant>
      <vt:variant>
        <vt:i4>26</vt:i4>
      </vt:variant>
      <vt:variant>
        <vt:lpstr>主题</vt:lpstr>
      </vt:variant>
      <vt:variant>
        <vt:i4>1</vt:i4>
      </vt:variant>
      <vt:variant>
        <vt:lpstr>嵌入 OLE 服务器</vt:lpstr>
      </vt:variant>
      <vt:variant>
        <vt:i4>7</vt:i4>
      </vt:variant>
      <vt:variant>
        <vt:lpstr>幻灯片标题</vt:lpstr>
      </vt:variant>
      <vt:variant>
        <vt:i4>78</vt:i4>
      </vt:variant>
    </vt:vector>
  </HeadingPairs>
  <TitlesOfParts>
    <vt:vector size="112" baseType="lpstr">
      <vt:lpstr>Arial</vt:lpstr>
      <vt:lpstr>宋体</vt:lpstr>
      <vt:lpstr>Wingdings</vt:lpstr>
      <vt:lpstr>华文琥珀</vt:lpstr>
      <vt:lpstr>黑体</vt:lpstr>
      <vt:lpstr>Myriad Pro</vt:lpstr>
      <vt:lpstr>Verdana</vt:lpstr>
      <vt:lpstr>华文新魏</vt:lpstr>
      <vt:lpstr>Times New Roman</vt:lpstr>
      <vt:lpstr>华文隶书</vt:lpstr>
      <vt:lpstr>华文彩云</vt:lpstr>
      <vt:lpstr>Palatino Linotype</vt:lpstr>
      <vt:lpstr>微软雅黑</vt:lpstr>
      <vt:lpstr>Arial Unicode MS</vt:lpstr>
      <vt:lpstr>MS PGothic</vt:lpstr>
      <vt:lpstr>楷体_GB2312</vt:lpstr>
      <vt:lpstr>新宋体</vt:lpstr>
      <vt:lpstr>Impact</vt:lpstr>
      <vt:lpstr>华文细黑</vt:lpstr>
      <vt:lpstr>Tahoma</vt:lpstr>
      <vt:lpstr>Arial Narrow</vt:lpstr>
      <vt:lpstr>Palatino</vt:lpstr>
      <vt:lpstr>Comic Sans MS</vt:lpstr>
      <vt:lpstr>方正舒体</vt:lpstr>
      <vt:lpstr>Arial</vt:lpstr>
      <vt:lpstr>Segoe Print</vt:lpstr>
      <vt:lpstr>自定义设计方案</vt:lpstr>
      <vt:lpstr>TCLayout.ActiveDocument.1</vt:lpstr>
      <vt:lpstr>MS_ClipArt_Gallery.2</vt:lpstr>
      <vt:lpstr>MS_ClipArt_Gallery.2</vt:lpstr>
      <vt:lpstr>MS_ClipArt_Gallery.2</vt:lpstr>
      <vt:lpstr>MS_ClipArt_Gallery.2</vt:lpstr>
      <vt:lpstr>MS_ClipArt_Gallery.2</vt:lpstr>
      <vt:lpstr>MS_ClipArt_Gallery.2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IT安全问题</vt:lpstr>
      <vt:lpstr>IT安全问题</vt:lpstr>
      <vt:lpstr>IT安全问题</vt:lpstr>
      <vt:lpstr>IT安全问题</vt:lpstr>
      <vt:lpstr>IT安全问题</vt:lpstr>
      <vt:lpstr>IT安全问题</vt:lpstr>
      <vt:lpstr>IT安全问题</vt:lpstr>
      <vt:lpstr>IT安全问题</vt:lpstr>
      <vt:lpstr>IT安全问题</vt:lpstr>
      <vt:lpstr>IT安全问题</vt:lpstr>
      <vt:lpstr>IT安全问题</vt:lpstr>
      <vt:lpstr>IT安全问题</vt:lpstr>
      <vt:lpstr>IT安全问题</vt:lpstr>
      <vt:lpstr>IT安全问题</vt:lpstr>
      <vt:lpstr>IT安全问题</vt:lpstr>
      <vt:lpstr>IT安全问题</vt:lpstr>
      <vt:lpstr>IT安全问题</vt:lpstr>
      <vt:lpstr>谢谢</vt:lpstr>
    </vt:vector>
  </TitlesOfParts>
  <Company>jhyx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wen</dc:creator>
  <cp:lastModifiedBy>Administrator</cp:lastModifiedBy>
  <cp:revision>59</cp:revision>
  <dcterms:created xsi:type="dcterms:W3CDTF">2008-04-03T14:48:00Z</dcterms:created>
  <dcterms:modified xsi:type="dcterms:W3CDTF">2022-09-12T13:34:54Z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3C80E93755D24A11980FC002FEF1472F</vt:lpwstr>
  </property>
  <property fmtid="{D5CDD505-2E9C-101B-9397-08002B2CF9AE}" pid="3" name="KSOProductBuildVer">
    <vt:lpwstr>2052-11.1.0.12358</vt:lpwstr>
  </property>
</Properties>
</file>