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94" r:id="rId6"/>
    <p:sldId id="260" r:id="rId7"/>
    <p:sldId id="265" r:id="rId8"/>
    <p:sldId id="264" r:id="rId9"/>
    <p:sldId id="266" r:id="rId10"/>
    <p:sldId id="270" r:id="rId11"/>
    <p:sldId id="374" r:id="rId12"/>
    <p:sldId id="370" r:id="rId13"/>
    <p:sldId id="372" r:id="rId14"/>
    <p:sldId id="371" r:id="rId15"/>
    <p:sldId id="259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A00"/>
    <a:srgbClr val="FFFFFF"/>
    <a:srgbClr val="339933"/>
    <a:srgbClr val="47F3C6"/>
    <a:srgbClr val="6600CC"/>
    <a:srgbClr val="FF3300"/>
    <a:srgbClr val="00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25"/>
    <p:restoredTop sz="94716"/>
  </p:normalViewPr>
  <p:slideViewPr>
    <p:cSldViewPr showGuides="1">
      <p:cViewPr varScale="1">
        <p:scale>
          <a:sx n="70" d="100"/>
          <a:sy n="70" d="100"/>
        </p:scale>
        <p:origin x="1320" y="78"/>
      </p:cViewPr>
      <p:guideLst>
        <p:guide orient="horz" pos="2160"/>
        <p:guide pos="2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577CBF-D8CD-4730-8009-A02DE6F2339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1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Rot="1" noTextEdit="1"/>
          </p:cNvSpPr>
          <p:nvPr>
            <p:ph type="sldImg"/>
          </p:nvPr>
        </p:nvSpPr>
        <p:spPr>
          <a:xfrm>
            <a:off x="1108075" y="668338"/>
            <a:ext cx="4643438" cy="3482975"/>
          </a:xfrm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904875" y="4375150"/>
            <a:ext cx="5048250" cy="40767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928793" y="3468694"/>
            <a:ext cx="6481781" cy="9604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7B7B7B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结尾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714348" y="2143116"/>
            <a:ext cx="7783512" cy="866775"/>
          </a:xfrm>
          <a:prstGeom prst="rect">
            <a:avLst/>
          </a:prstGeom>
        </p:spPr>
        <p:txBody>
          <a:bodyPr/>
          <a:lstStyle>
            <a:lvl1pPr fontAlgn="t"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19475" y="6381750"/>
            <a:ext cx="1512000" cy="3600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2"/>
          <p:cNvSpPr/>
          <p:nvPr userDrawn="1"/>
        </p:nvSpPr>
        <p:spPr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7" name="AutoShape 7"/>
          <p:cNvSpPr/>
          <p:nvPr userDrawn="1"/>
        </p:nvSpPr>
        <p:spPr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/>
          <p:nvPr userDrawn="1"/>
        </p:nvSpPr>
        <p:spPr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10"/>
          <p:cNvSpPr/>
          <p:nvPr userDrawn="1"/>
        </p:nvSpPr>
        <p:spPr>
          <a:xfrm>
            <a:off x="3676650" y="0"/>
            <a:ext cx="4208463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AutoShape 11"/>
          <p:cNvSpPr/>
          <p:nvPr userDrawn="1"/>
        </p:nvSpPr>
        <p:spPr>
          <a:xfrm>
            <a:off x="7888288" y="0"/>
            <a:ext cx="42703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2400" b="0">
                <a:solidFill>
                  <a:srgbClr val="339933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AFD686-D519-4D44-8BDE-81B1589DA109}" type="slidenum"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jpe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17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/>
          <p:nvPr/>
        </p:nvSpPr>
        <p:spPr>
          <a:xfrm>
            <a:off x="-4762" y="2420938"/>
            <a:ext cx="9144000" cy="2016125"/>
          </a:xfrm>
          <a:prstGeom prst="rect">
            <a:avLst/>
          </a:prstGeom>
          <a:solidFill>
            <a:srgbClr val="89BA00"/>
          </a:solidFill>
          <a:ln w="9525">
            <a:noFill/>
          </a:ln>
        </p:spPr>
        <p:txBody>
          <a:bodyPr anchor="ctr" anchorCtr="0"/>
          <a:p>
            <a:pPr algn="ctr" eaLnBrk="1" hangingPunct="1"/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</a:rPr>
              <a:t>信息安全专业</a:t>
            </a:r>
            <a:r>
              <a:rPr lang="en-US" altLang="zh-CN" sz="4800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</a:rPr>
              <a:t>概述</a:t>
            </a:r>
            <a:endParaRPr lang="zh-CN" altLang="en-US" sz="4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09600"/>
          </a:xfrm>
        </p:spPr>
        <p:txBody>
          <a:bodyPr/>
          <a:p>
            <a:pPr algn="r"/>
            <a:r>
              <a:rPr lang="en-US" altLang="zh-CN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3.</a:t>
            </a:r>
            <a:r>
              <a:rPr lang="zh-CN" altLang="en-US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信息安全与网络空间安全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465" y="1031240"/>
            <a:ext cx="8229600" cy="2663825"/>
          </a:xfrm>
        </p:spPr>
        <p:txBody>
          <a:bodyPr/>
          <a:p>
            <a:pPr marL="0" indent="742950" algn="just">
              <a:lnSpc>
                <a:spcPct val="130000"/>
              </a:lnSpc>
              <a:buNone/>
            </a:pPr>
            <a:r>
              <a:rPr lang="zh-CN" altLang="en-US" sz="2600" b="1">
                <a:solidFill>
                  <a:srgbClr val="FF0000"/>
                </a:solidFill>
              </a:rPr>
              <a:t>网络安全</a:t>
            </a:r>
            <a:r>
              <a:rPr lang="zh-CN" altLang="en-US" sz="2600"/>
              <a:t>指利用网络技术、管理和控制等措施，保证网络系统和信息的保密性、完整性、可用性、可控性和可审查性受到保护。</a:t>
            </a:r>
            <a:r>
              <a:rPr lang="zh-CN" altLang="en-US" sz="2600" b="1">
                <a:solidFill>
                  <a:srgbClr val="FF0000"/>
                </a:solidFill>
                <a:highlight>
                  <a:srgbClr val="FFFF00"/>
                </a:highlight>
              </a:rPr>
              <a:t>即</a:t>
            </a:r>
            <a:r>
              <a:rPr lang="zh-CN" altLang="en-US" sz="2600"/>
              <a:t>保证网络系统的硬件、软件及系统中的数据资源得到完整、准确、连续运行与服务不受干扰破坏和非授权使用。</a:t>
            </a:r>
            <a:endParaRPr lang="zh-CN" altLang="en-US" sz="2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3769995"/>
            <a:ext cx="6170930" cy="3023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54990"/>
          </a:xfrm>
        </p:spPr>
        <p:txBody>
          <a:bodyPr/>
          <a:p>
            <a:pPr algn="r"/>
            <a:r>
              <a:rPr lang="en-US" altLang="zh-CN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3.</a:t>
            </a:r>
            <a:r>
              <a:rPr lang="zh-CN" altLang="en-US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信息安全与网络空间安全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750"/>
            <a:ext cx="8378825" cy="4951730"/>
          </a:xfrm>
        </p:spPr>
        <p:txBody>
          <a:bodyPr/>
          <a:p>
            <a:pPr marL="0" indent="730885" algn="just">
              <a:lnSpc>
                <a:spcPct val="200000"/>
              </a:lnSpc>
              <a:buNone/>
            </a:pPr>
            <a:r>
              <a:rPr lang="zh-CN" altLang="en-US" sz="2600" b="1">
                <a:solidFill>
                  <a:srgbClr val="FF0000"/>
                </a:solidFill>
              </a:rPr>
              <a:t>网络空间安全</a:t>
            </a:r>
            <a:r>
              <a:rPr lang="zh-CN" altLang="en-US" sz="2600"/>
              <a:t>是研究网络空间中的信息在产生、传输、存储、处理等环节中所面临的威胁和防御措施，以及网络和系统本身的威胁和防护机制。不仅包括</a:t>
            </a:r>
            <a:r>
              <a:rPr lang="zh-CN" altLang="en-US" sz="2600" b="1">
                <a:solidFill>
                  <a:srgbClr val="FF0000"/>
                </a:solidFill>
              </a:rPr>
              <a:t>信息安全</a:t>
            </a:r>
            <a:r>
              <a:rPr lang="zh-CN" altLang="en-US" sz="2600"/>
              <a:t>所研究的是</a:t>
            </a:r>
            <a:r>
              <a:rPr lang="zh-CN" altLang="en-US" sz="2600" b="1" i="1">
                <a:solidFill>
                  <a:srgbClr val="FF0000"/>
                </a:solidFill>
              </a:rPr>
              <a:t>信息的保密性、完整性和可用性</a:t>
            </a:r>
            <a:r>
              <a:rPr lang="zh-CN" altLang="en-US" sz="2600"/>
              <a:t>，还包括构成</a:t>
            </a:r>
            <a:r>
              <a:rPr lang="zh-CN" altLang="en-US" sz="2600" b="1">
                <a:solidFill>
                  <a:srgbClr val="FF0000"/>
                </a:solidFill>
              </a:rPr>
              <a:t>网络空间基础设施</a:t>
            </a:r>
            <a:r>
              <a:rPr lang="zh-CN" altLang="en-US" sz="2600"/>
              <a:t>的基础设施的安全和可信。</a:t>
            </a:r>
            <a:endParaRPr lang="zh-CN" alt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20090"/>
          </a:xfrm>
        </p:spPr>
        <p:txBody>
          <a:bodyPr/>
          <a:p>
            <a:pPr algn="r"/>
            <a:r>
              <a:rPr lang="en-US" altLang="zh-CN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4.</a:t>
            </a:r>
            <a:r>
              <a:rPr lang="zh-CN" altLang="en-US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信息安全的未来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5"/>
          <p:cNvSpPr>
            <a:spLocks noGrp="1"/>
          </p:cNvSpPr>
          <p:nvPr>
            <p:ph type="ctrTitle"/>
          </p:nvPr>
        </p:nvSpPr>
        <p:spPr>
          <a:xfrm>
            <a:off x="714375" y="2143125"/>
            <a:ext cx="7783513" cy="866775"/>
          </a:xfrm>
          <a:noFill/>
          <a:ln>
            <a:noFill/>
          </a:ln>
        </p:spPr>
        <p:txBody>
          <a:bodyPr/>
          <a:p>
            <a:pPr eaLnBrk="1" hangingPunct="1">
              <a:buClrTx/>
              <a:buSzTx/>
              <a:buFontTx/>
            </a:pPr>
            <a:r>
              <a:rPr lang="zh-CN" altLang="en-US" sz="5400" dirty="0">
                <a:latin typeface="+mj-lt"/>
                <a:ea typeface="+mj-ea"/>
                <a:cs typeface="+mj-cs"/>
              </a:rPr>
              <a:t>谢谢</a:t>
            </a:r>
            <a:endParaRPr lang="zh-CN" altLang="en-US" sz="5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Line 12"/>
          <p:cNvSpPr/>
          <p:nvPr/>
        </p:nvSpPr>
        <p:spPr>
          <a:xfrm flipV="1">
            <a:off x="2590800" y="3441700"/>
            <a:ext cx="4541838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5124" name="Line 13"/>
          <p:cNvSpPr/>
          <p:nvPr/>
        </p:nvSpPr>
        <p:spPr>
          <a:xfrm flipV="1">
            <a:off x="2614613" y="5313363"/>
            <a:ext cx="4518025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5125" name="Line 14"/>
          <p:cNvSpPr/>
          <p:nvPr/>
        </p:nvSpPr>
        <p:spPr>
          <a:xfrm flipV="1">
            <a:off x="2614613" y="2576513"/>
            <a:ext cx="4446587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5126" name="Line 15"/>
          <p:cNvSpPr/>
          <p:nvPr/>
        </p:nvSpPr>
        <p:spPr>
          <a:xfrm flipV="1">
            <a:off x="2614613" y="4376738"/>
            <a:ext cx="4518025" cy="34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5127" name="Group 16"/>
          <p:cNvGrpSpPr/>
          <p:nvPr/>
        </p:nvGrpSpPr>
        <p:grpSpPr>
          <a:xfrm>
            <a:off x="2305050" y="2082800"/>
            <a:ext cx="609600" cy="554038"/>
            <a:chOff x="1248" y="1339"/>
            <a:chExt cx="428" cy="389"/>
          </a:xfrm>
        </p:grpSpPr>
        <p:grpSp>
          <p:nvGrpSpPr>
            <p:cNvPr id="5172" name="Group 17"/>
            <p:cNvGrpSpPr/>
            <p:nvPr/>
          </p:nvGrpSpPr>
          <p:grpSpPr>
            <a:xfrm>
              <a:off x="1248" y="1339"/>
              <a:ext cx="428" cy="389"/>
              <a:chOff x="624" y="1536"/>
              <a:chExt cx="1251" cy="1256"/>
            </a:xfrm>
          </p:grpSpPr>
          <p:sp>
            <p:nvSpPr>
              <p:cNvPr id="68626" name="Oval 18"/>
              <p:cNvSpPr>
                <a:spLocks noChangeArrowheads="1"/>
              </p:cNvSpPr>
              <p:nvPr/>
            </p:nvSpPr>
            <p:spPr bwMode="gray">
              <a:xfrm>
                <a:off x="624" y="1536"/>
                <a:ext cx="1251" cy="125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7" name="Oval 19"/>
              <p:cNvSpPr>
                <a:spLocks noChangeArrowheads="1"/>
              </p:cNvSpPr>
              <p:nvPr/>
            </p:nvSpPr>
            <p:spPr bwMode="gray">
              <a:xfrm>
                <a:off x="624" y="1536"/>
                <a:ext cx="1251" cy="125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8" name="Oval 20"/>
              <p:cNvSpPr>
                <a:spLocks noChangeArrowheads="1"/>
              </p:cNvSpPr>
              <p:nvPr/>
            </p:nvSpPr>
            <p:spPr bwMode="gray">
              <a:xfrm>
                <a:off x="705" y="1619"/>
                <a:ext cx="1088" cy="109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9" name="Oval 21"/>
              <p:cNvSpPr>
                <a:spLocks noChangeArrowheads="1"/>
              </p:cNvSpPr>
              <p:nvPr/>
            </p:nvSpPr>
            <p:spPr bwMode="gray">
              <a:xfrm>
                <a:off x="705" y="1619"/>
                <a:ext cx="1088" cy="109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8" name="Oval 22"/>
              <p:cNvSpPr/>
              <p:nvPr/>
            </p:nvSpPr>
            <p:spPr>
              <a:xfrm>
                <a:off x="760" y="1673"/>
                <a:ext cx="979" cy="9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179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5180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81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82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83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173" name="Text Box 28"/>
            <p:cNvSpPr txBox="1"/>
            <p:nvPr/>
          </p:nvSpPr>
          <p:spPr>
            <a:xfrm>
              <a:off x="1344" y="1393"/>
              <a:ext cx="239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28" name="Group 29"/>
          <p:cNvGrpSpPr/>
          <p:nvPr/>
        </p:nvGrpSpPr>
        <p:grpSpPr>
          <a:xfrm>
            <a:off x="2298700" y="2884488"/>
            <a:ext cx="612775" cy="619125"/>
            <a:chOff x="1244" y="1839"/>
            <a:chExt cx="430" cy="435"/>
          </a:xfrm>
        </p:grpSpPr>
        <p:grpSp>
          <p:nvGrpSpPr>
            <p:cNvPr id="5160" name="Group 30"/>
            <p:cNvGrpSpPr/>
            <p:nvPr/>
          </p:nvGrpSpPr>
          <p:grpSpPr>
            <a:xfrm>
              <a:off x="1244" y="1839"/>
              <a:ext cx="430" cy="435"/>
              <a:chOff x="1248" y="1488"/>
              <a:chExt cx="821" cy="829"/>
            </a:xfrm>
          </p:grpSpPr>
          <p:sp>
            <p:nvSpPr>
              <p:cNvPr id="68639" name="Oval 31"/>
              <p:cNvSpPr>
                <a:spLocks noChangeArrowheads="1"/>
              </p:cNvSpPr>
              <p:nvPr/>
            </p:nvSpPr>
            <p:spPr bwMode="gray">
              <a:xfrm>
                <a:off x="1248" y="1488"/>
                <a:ext cx="821" cy="82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0" name="Oval 32"/>
              <p:cNvSpPr>
                <a:spLocks noChangeArrowheads="1"/>
              </p:cNvSpPr>
              <p:nvPr/>
            </p:nvSpPr>
            <p:spPr bwMode="gray">
              <a:xfrm>
                <a:off x="1248" y="1488"/>
                <a:ext cx="821" cy="82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1" name="Oval 33"/>
              <p:cNvSpPr>
                <a:spLocks noChangeArrowheads="1"/>
              </p:cNvSpPr>
              <p:nvPr/>
            </p:nvSpPr>
            <p:spPr bwMode="gray">
              <a:xfrm>
                <a:off x="1301" y="1541"/>
                <a:ext cx="715" cy="7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2" name="Oval 34"/>
              <p:cNvSpPr>
                <a:spLocks noChangeArrowheads="1"/>
              </p:cNvSpPr>
              <p:nvPr/>
            </p:nvSpPr>
            <p:spPr bwMode="gray">
              <a:xfrm>
                <a:off x="1303" y="1541"/>
                <a:ext cx="715" cy="7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6" name="Oval 35"/>
              <p:cNvSpPr/>
              <p:nvPr/>
            </p:nvSpPr>
            <p:spPr>
              <a:xfrm>
                <a:off x="1337" y="1578"/>
                <a:ext cx="643" cy="649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167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5168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69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70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71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161" name="Text Box 41"/>
            <p:cNvSpPr txBox="1"/>
            <p:nvPr/>
          </p:nvSpPr>
          <p:spPr>
            <a:xfrm>
              <a:off x="1344" y="1904"/>
              <a:ext cx="240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29" name="Group 42"/>
          <p:cNvGrpSpPr/>
          <p:nvPr/>
        </p:nvGrpSpPr>
        <p:grpSpPr>
          <a:xfrm>
            <a:off x="2305050" y="3870325"/>
            <a:ext cx="609600" cy="615950"/>
            <a:chOff x="1248" y="2461"/>
            <a:chExt cx="428" cy="432"/>
          </a:xfrm>
        </p:grpSpPr>
        <p:grpSp>
          <p:nvGrpSpPr>
            <p:cNvPr id="5148" name="Group 43"/>
            <p:cNvGrpSpPr/>
            <p:nvPr/>
          </p:nvGrpSpPr>
          <p:grpSpPr>
            <a:xfrm>
              <a:off x="1248" y="2461"/>
              <a:ext cx="428" cy="432"/>
              <a:chOff x="624" y="1536"/>
              <a:chExt cx="1251" cy="1256"/>
            </a:xfrm>
          </p:grpSpPr>
          <p:sp>
            <p:nvSpPr>
              <p:cNvPr id="68652" name="Oval 44"/>
              <p:cNvSpPr>
                <a:spLocks noChangeArrowheads="1"/>
              </p:cNvSpPr>
              <p:nvPr/>
            </p:nvSpPr>
            <p:spPr bwMode="gray">
              <a:xfrm>
                <a:off x="624" y="1536"/>
                <a:ext cx="1251" cy="125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53" name="Oval 45"/>
              <p:cNvSpPr>
                <a:spLocks noChangeArrowheads="1"/>
              </p:cNvSpPr>
              <p:nvPr/>
            </p:nvSpPr>
            <p:spPr bwMode="gray">
              <a:xfrm>
                <a:off x="624" y="1536"/>
                <a:ext cx="1251" cy="125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54" name="Oval 46"/>
              <p:cNvSpPr>
                <a:spLocks noChangeArrowheads="1"/>
              </p:cNvSpPr>
              <p:nvPr/>
            </p:nvSpPr>
            <p:spPr bwMode="gray">
              <a:xfrm>
                <a:off x="705" y="1617"/>
                <a:ext cx="1088" cy="109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55" name="Oval 47"/>
              <p:cNvSpPr>
                <a:spLocks noChangeArrowheads="1"/>
              </p:cNvSpPr>
              <p:nvPr/>
            </p:nvSpPr>
            <p:spPr bwMode="gray">
              <a:xfrm>
                <a:off x="705" y="1620"/>
                <a:ext cx="1088" cy="1091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4" name="Oval 48"/>
              <p:cNvSpPr/>
              <p:nvPr/>
            </p:nvSpPr>
            <p:spPr>
              <a:xfrm>
                <a:off x="760" y="1673"/>
                <a:ext cx="979" cy="9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155" name="Group 49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5156" name="Oval 5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57" name="Oval 5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58" name="Oval 5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59" name="Oval 53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149" name="Text Box 54"/>
            <p:cNvSpPr txBox="1"/>
            <p:nvPr/>
          </p:nvSpPr>
          <p:spPr>
            <a:xfrm>
              <a:off x="1344" y="2534"/>
              <a:ext cx="239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3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130" name="Group 55"/>
          <p:cNvGrpSpPr/>
          <p:nvPr/>
        </p:nvGrpSpPr>
        <p:grpSpPr>
          <a:xfrm>
            <a:off x="2298700" y="4754563"/>
            <a:ext cx="612775" cy="619125"/>
            <a:chOff x="1244" y="3017"/>
            <a:chExt cx="430" cy="435"/>
          </a:xfrm>
        </p:grpSpPr>
        <p:grpSp>
          <p:nvGrpSpPr>
            <p:cNvPr id="5136" name="Group 56"/>
            <p:cNvGrpSpPr/>
            <p:nvPr/>
          </p:nvGrpSpPr>
          <p:grpSpPr>
            <a:xfrm>
              <a:off x="1244" y="3017"/>
              <a:ext cx="430" cy="435"/>
              <a:chOff x="1248" y="1488"/>
              <a:chExt cx="821" cy="829"/>
            </a:xfrm>
          </p:grpSpPr>
          <p:sp>
            <p:nvSpPr>
              <p:cNvPr id="68665" name="Oval 57"/>
              <p:cNvSpPr>
                <a:spLocks noChangeArrowheads="1"/>
              </p:cNvSpPr>
              <p:nvPr/>
            </p:nvSpPr>
            <p:spPr bwMode="gray">
              <a:xfrm>
                <a:off x="1248" y="1488"/>
                <a:ext cx="821" cy="82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66" name="Oval 58"/>
              <p:cNvSpPr>
                <a:spLocks noChangeArrowheads="1"/>
              </p:cNvSpPr>
              <p:nvPr/>
            </p:nvSpPr>
            <p:spPr bwMode="gray">
              <a:xfrm>
                <a:off x="1248" y="1488"/>
                <a:ext cx="821" cy="82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67" name="Oval 59"/>
              <p:cNvSpPr>
                <a:spLocks noChangeArrowheads="1"/>
              </p:cNvSpPr>
              <p:nvPr/>
            </p:nvSpPr>
            <p:spPr bwMode="gray">
              <a:xfrm>
                <a:off x="1301" y="1541"/>
                <a:ext cx="715" cy="7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68" name="Oval 60"/>
              <p:cNvSpPr>
                <a:spLocks noChangeArrowheads="1"/>
              </p:cNvSpPr>
              <p:nvPr/>
            </p:nvSpPr>
            <p:spPr bwMode="gray">
              <a:xfrm>
                <a:off x="1303" y="1541"/>
                <a:ext cx="715" cy="7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2" name="Oval 61"/>
              <p:cNvSpPr/>
              <p:nvPr/>
            </p:nvSpPr>
            <p:spPr>
              <a:xfrm>
                <a:off x="1337" y="1578"/>
                <a:ext cx="643" cy="649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143" name="Group 62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5144" name="Oval 63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45" name="Oval 64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46" name="Oval 65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47" name="Oval 66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137" name="Text Box 67"/>
            <p:cNvSpPr txBox="1"/>
            <p:nvPr/>
          </p:nvSpPr>
          <p:spPr>
            <a:xfrm>
              <a:off x="1344" y="3091"/>
              <a:ext cx="240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4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131" name="Rectangle 68"/>
          <p:cNvSpPr/>
          <p:nvPr/>
        </p:nvSpPr>
        <p:spPr>
          <a:xfrm>
            <a:off x="3348355" y="2133600"/>
            <a:ext cx="3133725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200" b="0" dirty="0">
                <a:latin typeface="Arial" panose="020B0604020202020204" pitchFamily="34" charset="0"/>
                <a:ea typeface="华文琥珀" panose="02010800040101010101" pitchFamily="2" charset="-122"/>
              </a:rPr>
              <a:t>信息安全专业学什么？</a:t>
            </a:r>
            <a:endParaRPr lang="zh-CN" altLang="en-US" sz="2200" b="0" dirty="0">
              <a:latin typeface="Arial" panose="020B06040202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5132" name="Rectangle 69"/>
          <p:cNvSpPr/>
          <p:nvPr/>
        </p:nvSpPr>
        <p:spPr>
          <a:xfrm>
            <a:off x="3348038" y="2997200"/>
            <a:ext cx="280828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200" b="0" dirty="0">
                <a:latin typeface="华文琥珀" panose="02010800040101010101" pitchFamily="2" charset="-122"/>
                <a:ea typeface="华文琥珀" panose="02010800040101010101" pitchFamily="2" charset="-122"/>
              </a:rPr>
              <a:t>信息安全知识图谱</a:t>
            </a:r>
            <a:endParaRPr lang="zh-CN" altLang="en-US" sz="2200" b="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133" name="Rectangle 71"/>
          <p:cNvSpPr/>
          <p:nvPr/>
        </p:nvSpPr>
        <p:spPr>
          <a:xfrm>
            <a:off x="3348038" y="4868863"/>
            <a:ext cx="259238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200" b="0" dirty="0">
                <a:latin typeface="华文琥珀" panose="02010800040101010101" pitchFamily="2" charset="-122"/>
                <a:ea typeface="华文琥珀" panose="02010800040101010101" pitchFamily="2" charset="-122"/>
              </a:rPr>
              <a:t>信息安全的未来</a:t>
            </a:r>
            <a:endParaRPr lang="zh-CN" altLang="en-US" sz="2200" b="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134" name="Text Box 87"/>
          <p:cNvSpPr txBox="1"/>
          <p:nvPr/>
        </p:nvSpPr>
        <p:spPr>
          <a:xfrm>
            <a:off x="287338" y="152400"/>
            <a:ext cx="83407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40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主要内容</a:t>
            </a:r>
            <a:endParaRPr lang="zh-CN" altLang="en-US" sz="40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135" name="Rectangle 88"/>
          <p:cNvSpPr/>
          <p:nvPr/>
        </p:nvSpPr>
        <p:spPr>
          <a:xfrm>
            <a:off x="3348355" y="3933825"/>
            <a:ext cx="33845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200" b="0" dirty="0">
                <a:latin typeface="华文琥珀" panose="02010800040101010101" pitchFamily="2" charset="-122"/>
                <a:ea typeface="华文琥珀" panose="02010800040101010101" pitchFamily="2" charset="-122"/>
              </a:rPr>
              <a:t>信息安全与网络空间安全</a:t>
            </a:r>
            <a:endParaRPr lang="zh-CN" altLang="en-US" sz="2200" b="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171" name="Rectangle 2" hidden="1"/>
          <p:cNvGraphicFramePr/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0" imgH="0" progId="TCLayout.ActiveDocument.1">
                  <p:embed/>
                </p:oleObj>
              </mc:Choice>
              <mc:Fallback>
                <p:oleObj name="" r:id="rId2" imgW="0" imgH="0" progId="TCLayout.ActiveDocument.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5" descr="祥云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5573395"/>
            <a:ext cx="1547813" cy="121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878965" y="1854200"/>
            <a:ext cx="221107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新魏" panose="02010800040101010101" pitchFamily="2" charset="-122"/>
                <a:cs typeface="+mn-cs"/>
              </a:rPr>
              <a:t>正反两面</a:t>
            </a:r>
            <a:endParaRPr kumimoji="1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336165" y="2768600"/>
            <a:ext cx="329184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攻防兼备</a:t>
            </a:r>
            <a:endParaRPr kumimoji="1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041775" y="1925638"/>
            <a:ext cx="25193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表象</a:t>
            </a:r>
            <a:endParaRPr kumimoji="1" lang="zh-CN" altLang="en-US" sz="2400" i="1" kern="1200" cap="none" spc="0" normalizeH="0" baseline="0" noProof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68925" y="2840038"/>
            <a:ext cx="20875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行为</a:t>
            </a:r>
            <a:endParaRPr kumimoji="1" lang="zh-CN" altLang="en-US" sz="2400" i="1" kern="1200" cap="none" spc="0" normalizeH="0" baseline="0" noProof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078480" y="3658870"/>
            <a:ext cx="3573145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管理与制度</a:t>
            </a:r>
            <a:endParaRPr kumimoji="1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6435725" y="3730625"/>
            <a:ext cx="214058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2400" i="1" kern="1200" cap="none" spc="0" normalizeH="0" baseline="0" noProof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未雨绸缪</a:t>
            </a:r>
            <a:endParaRPr kumimoji="1" lang="zh-CN" altLang="en-US" sz="2400" i="1" kern="1200" cap="none" spc="0" normalizeH="0" baseline="0" noProof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543561" y="4584700"/>
            <a:ext cx="6667499" cy="1682750"/>
            <a:chOff x="-22" y="2968"/>
            <a:chExt cx="4200" cy="1060"/>
          </a:xfrm>
        </p:grpSpPr>
        <p:pic>
          <p:nvPicPr>
            <p:cNvPr id="7184" name="Picture 13" descr="古人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4" y="2968"/>
              <a:ext cx="1434" cy="10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-22" y="3294"/>
              <a:ext cx="2789" cy="3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3000" kern="1200" cap="none" spc="0" normalizeH="0" baseline="0" noProof="0">
                  <a:solidFill>
                    <a:srgbClr val="005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隶书" panose="02010800040101010101" pitchFamily="2" charset="-122"/>
                  <a:cs typeface="+mn-cs"/>
                </a:rPr>
                <a:t>江湖一声笑，奇妙不奇妙？</a:t>
              </a:r>
              <a:endParaRPr kumimoji="1" lang="zh-CN" altLang="en-US" sz="3000" kern="1200" cap="none" spc="0" normalizeH="0" baseline="0" noProof="0">
                <a:solidFill>
                  <a:srgbClr val="005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隶书" panose="02010800040101010101" pitchFamily="2" charset="-122"/>
                <a:cs typeface="+mn-cs"/>
              </a:endParaRPr>
            </a:p>
          </p:txBody>
        </p:sp>
      </p:grpSp>
      <p:sp>
        <p:nvSpPr>
          <p:cNvPr id="7180" name="Text Box 15"/>
          <p:cNvSpPr txBox="1"/>
          <p:nvPr/>
        </p:nvSpPr>
        <p:spPr>
          <a:xfrm>
            <a:off x="287338" y="152400"/>
            <a:ext cx="83407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40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引言</a:t>
            </a:r>
            <a:endParaRPr lang="zh-CN" altLang="en-US" sz="40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7181" name="Group 17"/>
          <p:cNvGrpSpPr/>
          <p:nvPr/>
        </p:nvGrpSpPr>
        <p:grpSpPr>
          <a:xfrm>
            <a:off x="6659563" y="836613"/>
            <a:ext cx="2162175" cy="1349375"/>
            <a:chOff x="4195" y="527"/>
            <a:chExt cx="1362" cy="850"/>
          </a:xfrm>
        </p:grpSpPr>
        <p:pic>
          <p:nvPicPr>
            <p:cNvPr id="7182" name="Picture 4" descr="祥云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7" y="527"/>
              <a:ext cx="1180" cy="8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3" name="Rectangle 16"/>
            <p:cNvSpPr/>
            <p:nvPr/>
          </p:nvSpPr>
          <p:spPr>
            <a:xfrm>
              <a:off x="4195" y="527"/>
              <a:ext cx="454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ldLvl="0" animBg="1"/>
      <p:bldP spid="115719" grpId="0" bldLvl="0" animBg="1"/>
      <p:bldP spid="115720" grpId="0" bldLvl="0" animBg="1"/>
      <p:bldP spid="115721" grpId="0" bldLvl="0" animBg="1"/>
      <p:bldP spid="115722" grpId="0" bldLvl="0" animBg="1"/>
      <p:bldP spid="11572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287338" y="152400"/>
            <a:ext cx="83407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</a:t>
            </a:r>
            <a:r>
              <a:rPr lang="zh-CN" altLang="en-US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信息安全专业学</a:t>
            </a:r>
            <a:r>
              <a:rPr lang="zh-CN" altLang="en-US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+mn-ea"/>
              </a:rPr>
              <a:t>什么</a:t>
            </a:r>
            <a:r>
              <a:rPr lang="zh-CN" altLang="en-US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36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236980"/>
            <a:ext cx="7343775" cy="2519680"/>
            <a:chOff x="1530" y="2287"/>
            <a:chExt cx="11565" cy="3968"/>
          </a:xfrm>
        </p:grpSpPr>
        <p:pic>
          <p:nvPicPr>
            <p:cNvPr id="9221" name="Picture 4" descr="H3C S1224热卖促销中,仅售1400元#(1740元)#[智信宏图] "/>
            <p:cNvPicPr>
              <a:picLocks noChangeAspect="1"/>
            </p:cNvPicPr>
            <p:nvPr/>
          </p:nvPicPr>
          <p:blipFill>
            <a:blip r:embed="rId1"/>
            <a:srcRect t="30665" b="11809"/>
            <a:stretch>
              <a:fillRect/>
            </a:stretch>
          </p:blipFill>
          <p:spPr>
            <a:xfrm>
              <a:off x="4060" y="2287"/>
              <a:ext cx="6040" cy="17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2" name="Picture 5" descr="D-Link新近推出二款54M无线宽带路由器 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3" y="3813"/>
              <a:ext cx="4762" cy="244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3" name="Picture 6" descr="产品正视图 "/>
            <p:cNvPicPr>
              <a:picLocks noChangeAspect="1"/>
            </p:cNvPicPr>
            <p:nvPr/>
          </p:nvPicPr>
          <p:blipFill>
            <a:blip r:embed="rId3"/>
            <a:srcRect t="14304" b="15411"/>
            <a:stretch>
              <a:fillRect/>
            </a:stretch>
          </p:blipFill>
          <p:spPr>
            <a:xfrm>
              <a:off x="1530" y="3813"/>
              <a:ext cx="4762" cy="244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283970" y="4652645"/>
            <a:ext cx="6424295" cy="1270000"/>
            <a:chOff x="965" y="7413"/>
            <a:chExt cx="10117" cy="2000"/>
          </a:xfrm>
        </p:grpSpPr>
        <p:sp>
          <p:nvSpPr>
            <p:cNvPr id="9220" name="Rectangle 3"/>
            <p:cNvSpPr/>
            <p:nvPr/>
          </p:nvSpPr>
          <p:spPr>
            <a:xfrm>
              <a:off x="965" y="7413"/>
              <a:ext cx="4932" cy="197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cene3d>
                <a:camera prst="orthographicFront"/>
                <a:lightRig rig="threePt" dir="t"/>
              </a:scene3d>
            </a:bodyPr>
            <a:p>
              <a:pPr marL="342900" indent="-342900" algn="l" eaLnBrk="1" hangingPunct="1">
                <a:spcBef>
                  <a:spcPct val="20000"/>
                </a:spcBef>
                <a:buChar char="•"/>
              </a:pPr>
              <a:r>
                <a:rPr lang="zh-CN" altLang="en-US" sz="3200" b="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技术、管理</a:t>
              </a:r>
              <a:endParaRPr lang="zh-CN" altLang="en-US" sz="3200" b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 algn="l" eaLnBrk="1" hangingPunct="1">
                <a:spcBef>
                  <a:spcPct val="20000"/>
                </a:spcBef>
                <a:buChar char="•"/>
              </a:pPr>
              <a:r>
                <a:rPr lang="zh-CN" altLang="en-US" sz="3200" b="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制度、法律</a:t>
              </a:r>
              <a:endParaRPr lang="zh-CN" altLang="en-US" sz="3200" b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4" name="Rectangle 7"/>
            <p:cNvSpPr/>
            <p:nvPr/>
          </p:nvSpPr>
          <p:spPr>
            <a:xfrm>
              <a:off x="5679" y="7440"/>
              <a:ext cx="1460" cy="1973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perspectiveFront"/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 anchorCtr="0"/>
            <a:p>
              <a:pPr algn="ctr" eaLnBrk="1" hangingPunct="1">
                <a:lnSpc>
                  <a:spcPct val="110000"/>
                </a:lnSpc>
              </a:pPr>
              <a:r>
                <a:rPr lang="zh-CN" altLang="en-US" sz="3200" dirty="0">
                  <a:ln>
                    <a:solidFill>
                      <a:srgbClr val="FF66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</a:rPr>
                <a:t>人</a:t>
              </a:r>
              <a:endParaRPr lang="zh-CN" altLang="en-US" sz="3200" dirty="0">
                <a:ln>
                  <a:solidFill>
                    <a:srgbClr val="FF66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3200" dirty="0">
                  <a:ln>
                    <a:solidFill>
                      <a:srgbClr val="FF66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</a:rPr>
                <a:t>组织</a:t>
              </a:r>
              <a:endParaRPr lang="zh-CN" altLang="en-US" sz="3200" dirty="0">
                <a:ln>
                  <a:solidFill>
                    <a:srgbClr val="FF66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Rectangle 3"/>
            <p:cNvSpPr/>
            <p:nvPr/>
          </p:nvSpPr>
          <p:spPr>
            <a:xfrm>
              <a:off x="7625" y="7413"/>
              <a:ext cx="3457" cy="197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p>
              <a:pPr marL="342900" indent="-342900" algn="l" eaLnBrk="1" hangingPunct="1">
                <a:spcBef>
                  <a:spcPct val="20000"/>
                </a:spcBef>
                <a:buClrTx/>
                <a:buSzTx/>
                <a:buFontTx/>
                <a:buChar char="•"/>
              </a:pPr>
              <a:r>
                <a:rPr lang="zh-CN" altLang="en-US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博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弈</a:t>
              </a:r>
              <a:endParaRPr lang="zh-CN" altLang="en-US" sz="32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 algn="l" eaLnBrk="1" hangingPunct="1">
                <a:spcBef>
                  <a:spcPct val="20000"/>
                </a:spcBef>
                <a:buClrTx/>
                <a:buSzTx/>
                <a:buFontTx/>
                <a:buChar char="•"/>
              </a:pPr>
              <a:r>
                <a:rPr lang="zh-CN" altLang="en-US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对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3200" b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抗</a:t>
              </a:r>
              <a:endParaRPr lang="zh-CN" altLang="en-US" sz="32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827405" y="908685"/>
            <a:ext cx="8029575" cy="5514340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通识课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19405" lvl="1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马列课、思政课、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高等数学、线性代数、英语、体育、概率论与数理统计、大学物理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基础课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4800" lvl="1" indent="14605" algn="l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程序设计、离散数学、数字逻辑、计算机组成原理、数据结构、操作系统、计算机网络、数据库系统。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专业课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19405" lvl="1" indent="14605" algn="l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信息安全数学基础、密码学、软件安全、网络安全、系统安全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专业选修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19405" lvl="1" indent="14605" algn="l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技术、管理、法律法规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实践环节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1268" name="Text Box 2"/>
          <p:cNvSpPr txBox="1"/>
          <p:nvPr/>
        </p:nvSpPr>
        <p:spPr>
          <a:xfrm>
            <a:off x="287338" y="152400"/>
            <a:ext cx="83407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相关课程</a:t>
            </a:r>
            <a:endParaRPr lang="zh-CN" altLang="en-US" sz="28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287338" y="152400"/>
            <a:ext cx="83407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</a:t>
            </a:r>
            <a:r>
              <a:rPr lang="zh-CN" altLang="en-US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信息安全专业知识图谱</a:t>
            </a:r>
            <a:endParaRPr lang="zh-CN" altLang="en-US" sz="36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0244" name="Group 3"/>
          <p:cNvGrpSpPr/>
          <p:nvPr/>
        </p:nvGrpSpPr>
        <p:grpSpPr>
          <a:xfrm>
            <a:off x="608013" y="1252538"/>
            <a:ext cx="7461927" cy="4674119"/>
            <a:chOff x="385" y="979"/>
            <a:chExt cx="4425" cy="2872"/>
          </a:xfrm>
        </p:grpSpPr>
        <p:sp>
          <p:nvSpPr>
            <p:cNvPr id="82948" name="Oval 4"/>
            <p:cNvSpPr>
              <a:spLocks noChangeArrowheads="1"/>
            </p:cNvSpPr>
            <p:nvPr/>
          </p:nvSpPr>
          <p:spPr bwMode="auto">
            <a:xfrm>
              <a:off x="2202" y="2022"/>
              <a:ext cx="907" cy="90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信息安全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专业 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0246" name="Group 5"/>
            <p:cNvGrpSpPr/>
            <p:nvPr/>
          </p:nvGrpSpPr>
          <p:grpSpPr>
            <a:xfrm>
              <a:off x="3718" y="2337"/>
              <a:ext cx="1092" cy="545"/>
              <a:chOff x="3401" y="2973"/>
              <a:chExt cx="1092" cy="545"/>
            </a:xfrm>
          </p:grpSpPr>
          <p:pic>
            <p:nvPicPr>
              <p:cNvPr id="10288" name="Picture 6" descr="neutrality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401" y="2973"/>
                <a:ext cx="528" cy="54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51" name="Text Box 7"/>
              <p:cNvSpPr txBox="1">
                <a:spLocks noChangeArrowheads="1"/>
              </p:cNvSpPr>
              <p:nvPr/>
            </p:nvSpPr>
            <p:spPr bwMode="auto">
              <a:xfrm>
                <a:off x="3969" y="3074"/>
                <a:ext cx="524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社会学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7" name="Group 8"/>
            <p:cNvGrpSpPr/>
            <p:nvPr/>
          </p:nvGrpSpPr>
          <p:grpSpPr>
            <a:xfrm>
              <a:off x="3889" y="3063"/>
              <a:ext cx="797" cy="788"/>
              <a:chOff x="4025" y="1658"/>
              <a:chExt cx="797" cy="788"/>
            </a:xfrm>
          </p:grpSpPr>
          <p:pic>
            <p:nvPicPr>
              <p:cNvPr id="10286" name="Picture 9" descr="physicalsecurity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2" y="1658"/>
                <a:ext cx="635" cy="6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54" name="Text Box 10"/>
              <p:cNvSpPr txBox="1">
                <a:spLocks noChangeArrowheads="1"/>
              </p:cNvSpPr>
              <p:nvPr/>
            </p:nvSpPr>
            <p:spPr bwMode="auto">
              <a:xfrm>
                <a:off x="4025" y="2239"/>
                <a:ext cx="797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大学物理学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8" name="Group 11"/>
            <p:cNvGrpSpPr/>
            <p:nvPr/>
          </p:nvGrpSpPr>
          <p:grpSpPr>
            <a:xfrm>
              <a:off x="565" y="2405"/>
              <a:ext cx="717" cy="684"/>
              <a:chOff x="1336" y="3132"/>
              <a:chExt cx="717" cy="684"/>
            </a:xfrm>
          </p:grpSpPr>
          <p:pic>
            <p:nvPicPr>
              <p:cNvPr id="10284" name="Picture 12" descr="flam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" y="3132"/>
                <a:ext cx="413" cy="47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57" name="Text Box 13"/>
              <p:cNvSpPr txBox="1">
                <a:spLocks noChangeArrowheads="1"/>
              </p:cNvSpPr>
              <p:nvPr/>
            </p:nvSpPr>
            <p:spPr bwMode="auto">
              <a:xfrm>
                <a:off x="1336" y="3609"/>
                <a:ext cx="717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风险管理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9" name="Group 14"/>
            <p:cNvGrpSpPr/>
            <p:nvPr/>
          </p:nvGrpSpPr>
          <p:grpSpPr>
            <a:xfrm>
              <a:off x="2138" y="985"/>
              <a:ext cx="965" cy="635"/>
              <a:chOff x="3136" y="987"/>
              <a:chExt cx="965" cy="635"/>
            </a:xfrm>
          </p:grpSpPr>
          <p:pic>
            <p:nvPicPr>
              <p:cNvPr id="10282" name="Picture 15" descr="exam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6" y="987"/>
                <a:ext cx="517" cy="6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60" name="Text Box 16"/>
              <p:cNvSpPr txBox="1">
                <a:spLocks noChangeArrowheads="1"/>
              </p:cNvSpPr>
              <p:nvPr/>
            </p:nvSpPr>
            <p:spPr bwMode="auto">
              <a:xfrm>
                <a:off x="3648" y="1079"/>
                <a:ext cx="453" cy="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安全策略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0" name="Group 17"/>
            <p:cNvGrpSpPr/>
            <p:nvPr/>
          </p:nvGrpSpPr>
          <p:grpSpPr>
            <a:xfrm>
              <a:off x="900" y="1023"/>
              <a:ext cx="1056" cy="575"/>
              <a:chOff x="491" y="1613"/>
              <a:chExt cx="1056" cy="575"/>
            </a:xfrm>
          </p:grpSpPr>
          <p:pic>
            <p:nvPicPr>
              <p:cNvPr id="10280" name="Picture 18" descr="bs003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" y="1613"/>
                <a:ext cx="590" cy="5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63" name="Text Box 19"/>
              <p:cNvSpPr txBox="1">
                <a:spLocks noChangeArrowheads="1"/>
              </p:cNvSpPr>
              <p:nvPr/>
            </p:nvSpPr>
            <p:spPr bwMode="auto">
              <a:xfrm>
                <a:off x="1094" y="1707"/>
                <a:ext cx="453" cy="3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法律合规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1" name="Group 20"/>
            <p:cNvGrpSpPr/>
            <p:nvPr/>
          </p:nvGrpSpPr>
          <p:grpSpPr>
            <a:xfrm>
              <a:off x="521" y="3226"/>
              <a:ext cx="787" cy="624"/>
              <a:chOff x="703" y="1141"/>
              <a:chExt cx="787" cy="624"/>
            </a:xfrm>
          </p:grpSpPr>
          <p:pic>
            <p:nvPicPr>
              <p:cNvPr id="10278" name="Picture 21" descr="approach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" y="1141"/>
                <a:ext cx="787" cy="58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66" name="Text Box 22"/>
              <p:cNvSpPr txBox="1">
                <a:spLocks noChangeArrowheads="1"/>
              </p:cNvSpPr>
              <p:nvPr/>
            </p:nvSpPr>
            <p:spPr bwMode="auto">
              <a:xfrm>
                <a:off x="980" y="1558"/>
                <a:ext cx="433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数</a:t>
                </a:r>
                <a:r>
                  <a:rPr kumimoji="0" lang="en-US" altLang="zh-CN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学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2" name="Group 23"/>
            <p:cNvGrpSpPr/>
            <p:nvPr/>
          </p:nvGrpSpPr>
          <p:grpSpPr>
            <a:xfrm>
              <a:off x="3198" y="979"/>
              <a:ext cx="1252" cy="538"/>
              <a:chOff x="4286" y="3475"/>
              <a:chExt cx="1252" cy="538"/>
            </a:xfrm>
          </p:grpSpPr>
          <p:pic>
            <p:nvPicPr>
              <p:cNvPr id="10276" name="Picture 24" descr="ren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6" y="3475"/>
                <a:ext cx="590" cy="53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69" name="Text Box 25"/>
              <p:cNvSpPr txBox="1">
                <a:spLocks noChangeArrowheads="1"/>
              </p:cNvSpPr>
              <p:nvPr/>
            </p:nvSpPr>
            <p:spPr bwMode="auto">
              <a:xfrm>
                <a:off x="4920" y="3654"/>
                <a:ext cx="618" cy="3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灾难备份与恢复</a:t>
                </a:r>
                <a:endParaRPr kumimoji="0" lang="en-US" altLang="zh-CN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3" name="Group 26"/>
            <p:cNvGrpSpPr/>
            <p:nvPr/>
          </p:nvGrpSpPr>
          <p:grpSpPr>
            <a:xfrm>
              <a:off x="3581" y="1586"/>
              <a:ext cx="1015" cy="497"/>
              <a:chOff x="678" y="1043"/>
              <a:chExt cx="1015" cy="497"/>
            </a:xfrm>
          </p:grpSpPr>
          <p:pic>
            <p:nvPicPr>
              <p:cNvPr id="10274" name="Picture 27" descr="pic_fangchan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" y="1043"/>
                <a:ext cx="567" cy="49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72" name="Text Box 28"/>
              <p:cNvSpPr txBox="1">
                <a:spLocks noChangeArrowheads="1"/>
              </p:cNvSpPr>
              <p:nvPr/>
            </p:nvSpPr>
            <p:spPr bwMode="auto">
              <a:xfrm>
                <a:off x="1240" y="1162"/>
                <a:ext cx="453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资产管理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4" name="Group 29"/>
            <p:cNvGrpSpPr/>
            <p:nvPr/>
          </p:nvGrpSpPr>
          <p:grpSpPr>
            <a:xfrm>
              <a:off x="385" y="1750"/>
              <a:ext cx="1361" cy="681"/>
              <a:chOff x="385" y="3339"/>
              <a:chExt cx="1361" cy="681"/>
            </a:xfrm>
          </p:grpSpPr>
          <p:pic>
            <p:nvPicPr>
              <p:cNvPr id="10272" name="Picture 30" descr="process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" y="3339"/>
                <a:ext cx="554" cy="68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75" name="Text Box 31"/>
              <p:cNvSpPr txBox="1">
                <a:spLocks noChangeArrowheads="1"/>
              </p:cNvSpPr>
              <p:nvPr/>
            </p:nvSpPr>
            <p:spPr bwMode="auto">
              <a:xfrm>
                <a:off x="930" y="3521"/>
                <a:ext cx="816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algn="ctr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软件与测评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5" name="Group 32"/>
            <p:cNvGrpSpPr/>
            <p:nvPr/>
          </p:nvGrpSpPr>
          <p:grpSpPr>
            <a:xfrm>
              <a:off x="1967" y="3126"/>
              <a:ext cx="1429" cy="705"/>
              <a:chOff x="2875" y="2492"/>
              <a:chExt cx="1429" cy="705"/>
            </a:xfrm>
          </p:grpSpPr>
          <p:pic>
            <p:nvPicPr>
              <p:cNvPr id="10270" name="Picture 33" descr="meeti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6" y="2492"/>
                <a:ext cx="618" cy="5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78" name="Text Box 34"/>
              <p:cNvSpPr txBox="1">
                <a:spLocks noChangeArrowheads="1"/>
              </p:cNvSpPr>
              <p:nvPr/>
            </p:nvSpPr>
            <p:spPr bwMode="auto">
              <a:xfrm>
                <a:off x="2875" y="2990"/>
                <a:ext cx="520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algn="ctr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密码学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6" name="Group 35"/>
            <p:cNvGrpSpPr/>
            <p:nvPr/>
          </p:nvGrpSpPr>
          <p:grpSpPr>
            <a:xfrm>
              <a:off x="1583" y="3330"/>
              <a:ext cx="2106" cy="502"/>
              <a:chOff x="3534" y="1743"/>
              <a:chExt cx="2106" cy="502"/>
            </a:xfrm>
          </p:grpSpPr>
          <p:pic>
            <p:nvPicPr>
              <p:cNvPr id="10268" name="Picture 36" descr="key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4" y="1743"/>
                <a:ext cx="333" cy="48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981" name="Text Box 37"/>
              <p:cNvSpPr txBox="1">
                <a:spLocks noChangeArrowheads="1"/>
              </p:cNvSpPr>
              <p:nvPr/>
            </p:nvSpPr>
            <p:spPr bwMode="auto">
              <a:xfrm>
                <a:off x="4625" y="2038"/>
                <a:ext cx="1015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计算机网络技术</a:t>
                </a:r>
                <a:endParaRPr kumimoji="0" lang="zh-CN" altLang="en-US" sz="16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57" name="Line 38"/>
            <p:cNvSpPr/>
            <p:nvPr/>
          </p:nvSpPr>
          <p:spPr>
            <a:xfrm>
              <a:off x="2423" y="1596"/>
              <a:ext cx="185" cy="4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39"/>
            <p:cNvSpPr/>
            <p:nvPr/>
          </p:nvSpPr>
          <p:spPr>
            <a:xfrm flipH="1">
              <a:off x="2925" y="1480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Line 40"/>
            <p:cNvSpPr/>
            <p:nvPr/>
          </p:nvSpPr>
          <p:spPr>
            <a:xfrm flipH="1">
              <a:off x="3061" y="1990"/>
              <a:ext cx="499" cy="3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41"/>
            <p:cNvSpPr/>
            <p:nvPr/>
          </p:nvSpPr>
          <p:spPr>
            <a:xfrm>
              <a:off x="3152" y="2523"/>
              <a:ext cx="531" cy="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42"/>
            <p:cNvSpPr/>
            <p:nvPr/>
          </p:nvSpPr>
          <p:spPr>
            <a:xfrm>
              <a:off x="3061" y="2704"/>
              <a:ext cx="998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43"/>
            <p:cNvSpPr/>
            <p:nvPr/>
          </p:nvSpPr>
          <p:spPr>
            <a:xfrm>
              <a:off x="2880" y="2886"/>
              <a:ext cx="140" cy="2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Line 44"/>
            <p:cNvSpPr/>
            <p:nvPr/>
          </p:nvSpPr>
          <p:spPr>
            <a:xfrm flipH="1">
              <a:off x="1967" y="2904"/>
              <a:ext cx="519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4" name="Line 45"/>
            <p:cNvSpPr/>
            <p:nvPr/>
          </p:nvSpPr>
          <p:spPr>
            <a:xfrm flipH="1">
              <a:off x="1173" y="2750"/>
              <a:ext cx="1253" cy="5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Line 46"/>
            <p:cNvSpPr/>
            <p:nvPr/>
          </p:nvSpPr>
          <p:spPr>
            <a:xfrm flipH="1">
              <a:off x="1232" y="2523"/>
              <a:ext cx="1058" cy="1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Line 47"/>
            <p:cNvSpPr/>
            <p:nvPr/>
          </p:nvSpPr>
          <p:spPr>
            <a:xfrm>
              <a:off x="930" y="2115"/>
              <a:ext cx="1406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7" name="Line 48"/>
            <p:cNvSpPr/>
            <p:nvPr/>
          </p:nvSpPr>
          <p:spPr>
            <a:xfrm>
              <a:off x="1501" y="1541"/>
              <a:ext cx="880" cy="6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720725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287338" y="152400"/>
            <a:ext cx="83407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专业的核心在哪里？</a:t>
            </a:r>
            <a:endParaRPr lang="zh-CN" altLang="en-US" sz="28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92" name="Text Box 3" descr="7b0a20202020227461726765744964223a202270726f636573734f6e6c696e65466f6e7473222c0a20202020227461726765744d6f64756c65223a202270726f636573734f6e6c696e65466f6e7473220a7d0a"/>
          <p:cNvSpPr txBox="1"/>
          <p:nvPr/>
        </p:nvSpPr>
        <p:spPr>
          <a:xfrm>
            <a:off x="1048385" y="2348865"/>
            <a:ext cx="7787005" cy="3709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测试技术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/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入侵检测技术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lang="en-US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渗透技术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/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防火墙技术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密码技术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攻防技术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逆向工程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操作系统安全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/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数据库系统安全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web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安全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/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系统安全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/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网络安全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/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工业互联网安全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12293" name="Picture 4" descr="chongqin"/>
          <p:cNvPicPr>
            <a:picLocks noChangeAspect="1"/>
          </p:cNvPicPr>
          <p:nvPr/>
        </p:nvPicPr>
        <p:blipFill>
          <a:blip r:embed="rId1"/>
          <a:srcRect l="23978" t="16471" r="16667" b="18655"/>
          <a:stretch>
            <a:fillRect/>
          </a:stretch>
        </p:blipFill>
        <p:spPr>
          <a:xfrm>
            <a:off x="5724525" y="807720"/>
            <a:ext cx="2747645" cy="735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Text Box 6"/>
          <p:cNvSpPr txBox="1"/>
          <p:nvPr/>
        </p:nvSpPr>
        <p:spPr>
          <a:xfrm>
            <a:off x="611505" y="1628775"/>
            <a:ext cx="75120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600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小问题：</a:t>
            </a:r>
            <a:r>
              <a:rPr lang="zh-CN" altLang="en-US" sz="3600" b="0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有没有一种技术用一生？</a:t>
            </a:r>
            <a:endParaRPr lang="zh-CN" altLang="en-US" sz="3600" b="0" i="1" dirty="0">
              <a:solidFill>
                <a:srgbClr val="FF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423275" y="6423025"/>
            <a:ext cx="468000" cy="246063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0064AC"/>
                </a:solidFill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400" dirty="0">
              <a:solidFill>
                <a:srgbClr val="0064AC"/>
              </a:solidFill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6387" name="Text Box 2"/>
          <p:cNvSpPr txBox="1"/>
          <p:nvPr/>
        </p:nvSpPr>
        <p:spPr>
          <a:xfrm>
            <a:off x="287338" y="152400"/>
            <a:ext cx="83407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3.</a:t>
            </a:r>
            <a:r>
              <a:rPr lang="zh-CN" altLang="en-US" sz="3600" b="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信息安全与网络空间安全</a:t>
            </a:r>
            <a:endParaRPr lang="zh-CN" altLang="en-US" sz="3600" b="0" dirty="0">
              <a:solidFill>
                <a:srgbClr val="6600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547495" y="837565"/>
            <a:ext cx="6724015" cy="11245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信息安全，网络安全</a:t>
            </a:r>
            <a:r>
              <a:rPr lang="zh-CN" altLang="en-US" sz="2800" noProof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，网络空间安全</a:t>
            </a:r>
            <a:endParaRPr kumimoji="0" lang="zh-CN" altLang="en-US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4023360" defTabSz="91440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是一回事吗？</a:t>
            </a:r>
            <a:endParaRPr kumimoji="0" 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Text Box 6"/>
          <p:cNvSpPr txBox="1"/>
          <p:nvPr/>
        </p:nvSpPr>
        <p:spPr>
          <a:xfrm>
            <a:off x="3131820" y="1966595"/>
            <a:ext cx="4191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0" dirty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谁主宰网络空间</a:t>
            </a:r>
            <a:r>
              <a:rPr lang="en-US" altLang="zh-CN" sz="3200" b="0" dirty="0">
                <a:solidFill>
                  <a:srgbClr val="FF3300"/>
                </a:solidFill>
                <a:ea typeface="华文琥珀" panose="02010800040101010101" pitchFamily="2" charset="-122"/>
                <a:cs typeface="Arial" panose="020B0604020202020204" pitchFamily="34" charset="0"/>
              </a:rPr>
              <a:t>……</a:t>
            </a:r>
            <a:endParaRPr lang="en-US" altLang="zh-CN" sz="3200" b="0" dirty="0">
              <a:solidFill>
                <a:srgbClr val="FF3300"/>
              </a:solidFill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17525" y="2637155"/>
            <a:ext cx="8039735" cy="4139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54990"/>
          </a:xfrm>
        </p:spPr>
        <p:txBody>
          <a:bodyPr/>
          <a:p>
            <a:pPr algn="r"/>
            <a:r>
              <a:rPr lang="en-US" altLang="zh-CN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3.</a:t>
            </a:r>
            <a:r>
              <a:rPr lang="zh-CN" altLang="en-US" sz="3600" kern="1200" dirty="0">
                <a:solidFill>
                  <a:srgbClr val="6600CC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信息安全与网络空间安全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174750"/>
            <a:ext cx="8070215" cy="4951730"/>
          </a:xfrm>
        </p:spPr>
        <p:txBody>
          <a:bodyPr/>
          <a:p>
            <a:pPr marL="0" indent="716280" algn="just">
              <a:lnSpc>
                <a:spcPct val="150000"/>
              </a:lnSpc>
              <a:buNone/>
            </a:pPr>
            <a:r>
              <a:rPr lang="zh-CN" altLang="en-US" sz="2600" b="1">
                <a:solidFill>
                  <a:srgbClr val="FF0000"/>
                </a:solidFill>
                <a:sym typeface="+mn-ea"/>
              </a:rPr>
              <a:t>信息安全</a:t>
            </a:r>
            <a:r>
              <a:rPr lang="zh-CN" altLang="en-US" sz="2600">
                <a:sym typeface="+mn-ea"/>
              </a:rPr>
              <a:t>是指系统的硬件、软件及其信息受到保护，并持续正常地运行和服务。信息安全的实质是保护信息系统和信息资源免受各种威胁、干扰和破坏，即保证信息的安全性。</a:t>
            </a:r>
            <a:endParaRPr lang="zh-CN" altLang="en-US" sz="2600">
              <a:sym typeface="+mn-ea"/>
            </a:endParaRPr>
          </a:p>
          <a:p>
            <a:pPr marL="0" indent="716280" algn="just">
              <a:lnSpc>
                <a:spcPct val="150000"/>
              </a:lnSpc>
              <a:buNone/>
            </a:pPr>
            <a:r>
              <a:rPr lang="zh-CN" altLang="en-US" sz="2600" b="1">
                <a:solidFill>
                  <a:srgbClr val="FF0000"/>
                </a:solidFill>
              </a:rPr>
              <a:t>主要目标</a:t>
            </a:r>
            <a:r>
              <a:rPr lang="zh-CN" altLang="en-US" sz="2600"/>
              <a:t>是防止信息被非授权泄露、更改、破坏或被非法的系统辨识与控制，确保信息的保密性、完整性、可用性、可控性和可审查性。</a:t>
            </a:r>
            <a:endParaRPr lang="zh-CN" altLang="en-US" sz="2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COMMONDATA" val="eyJoZGlkIjoiNmZkMDMxOWUwZmU1NzEzNGJiYzI3NjAzMjcyNGNkMGE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全屏显示(4:3)</PresentationFormat>
  <Paragraphs>136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58" baseType="lpstr">
      <vt:lpstr>Arial</vt:lpstr>
      <vt:lpstr>宋体</vt:lpstr>
      <vt:lpstr>Wingdings</vt:lpstr>
      <vt:lpstr>华文琥珀</vt:lpstr>
      <vt:lpstr>黑体</vt:lpstr>
      <vt:lpstr>Myriad Pro</vt:lpstr>
      <vt:lpstr>Verdana</vt:lpstr>
      <vt:lpstr>华文新魏</vt:lpstr>
      <vt:lpstr>Times New Roman</vt:lpstr>
      <vt:lpstr>华文隶书</vt:lpstr>
      <vt:lpstr>华文彩云</vt:lpstr>
      <vt:lpstr>Palatino Linotype</vt:lpstr>
      <vt:lpstr>微软雅黑</vt:lpstr>
      <vt:lpstr>Arial Unicode MS</vt:lpstr>
      <vt:lpstr>MS PGothic</vt:lpstr>
      <vt:lpstr>楷体_GB2312</vt:lpstr>
      <vt:lpstr>新宋体</vt:lpstr>
      <vt:lpstr>Impact</vt:lpstr>
      <vt:lpstr>华文细黑</vt:lpstr>
      <vt:lpstr>Tahoma</vt:lpstr>
      <vt:lpstr>Arial Narrow</vt:lpstr>
      <vt:lpstr>Palatino</vt:lpstr>
      <vt:lpstr>Comic Sans MS</vt:lpstr>
      <vt:lpstr>方正舒体</vt:lpstr>
      <vt:lpstr>Arial</vt:lpstr>
      <vt:lpstr>Segoe Print</vt:lpstr>
      <vt:lpstr>仿宋</vt:lpstr>
      <vt:lpstr>华文楷体</vt:lpstr>
      <vt:lpstr>华文宋体</vt:lpstr>
      <vt:lpstr>华文中宋</vt:lpstr>
      <vt:lpstr>华文行楷</vt:lpstr>
      <vt:lpstr>Gungsuh</vt:lpstr>
      <vt:lpstr>GungsuhChe</vt:lpstr>
      <vt:lpstr>MingLiU-ExtB</vt:lpstr>
      <vt:lpstr>PMingLiU</vt:lpstr>
      <vt:lpstr>Consolas</vt:lpstr>
      <vt:lpstr>Utsaah</vt:lpstr>
      <vt:lpstr>Simplified Arabic Fixed</vt:lpstr>
      <vt:lpstr>楷体</vt:lpstr>
      <vt:lpstr>幼圆</vt:lpstr>
      <vt:lpstr>叶根友毛笔行书2.0版</vt:lpstr>
      <vt:lpstr>华文仿宋</vt:lpstr>
      <vt:lpstr>方正姚体</vt:lpstr>
      <vt:lpstr>自定义设计方案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3.信息安全与网络空间安全</vt:lpstr>
      <vt:lpstr>PowerPoint 演示文稿</vt:lpstr>
      <vt:lpstr>PowerPoint 演示文稿</vt:lpstr>
      <vt:lpstr>PowerPoint 演示文稿</vt:lpstr>
      <vt:lpstr>谢谢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Administrator</cp:lastModifiedBy>
  <cp:revision>118</cp:revision>
  <dcterms:created xsi:type="dcterms:W3CDTF">2008-04-03T14:48:00Z</dcterms:created>
  <dcterms:modified xsi:type="dcterms:W3CDTF">2022-09-13T11:17:38Z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77DBDB3FA10F4E6D87FC5B73875E3A7B</vt:lpwstr>
  </property>
  <property fmtid="{D5CDD505-2E9C-101B-9397-08002B2CF9AE}" pid="3" name="KSOProductBuildVer">
    <vt:lpwstr>2052-11.1.0.12358</vt:lpwstr>
  </property>
</Properties>
</file>