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notesMasterIdLst>
    <p:notesMasterId r:id="rId24"/>
  </p:notesMasterIdLst>
  <p:sldIdLst>
    <p:sldId id="1009" r:id="rId2"/>
    <p:sldId id="959" r:id="rId3"/>
    <p:sldId id="1030" r:id="rId4"/>
    <p:sldId id="1029" r:id="rId5"/>
    <p:sldId id="1031" r:id="rId6"/>
    <p:sldId id="1032" r:id="rId7"/>
    <p:sldId id="1033" r:id="rId8"/>
    <p:sldId id="1034" r:id="rId9"/>
    <p:sldId id="1016" r:id="rId10"/>
    <p:sldId id="990" r:id="rId11"/>
    <p:sldId id="1024" r:id="rId12"/>
    <p:sldId id="1027" r:id="rId13"/>
    <p:sldId id="1028" r:id="rId14"/>
    <p:sldId id="1018" r:id="rId15"/>
    <p:sldId id="1037" r:id="rId16"/>
    <p:sldId id="1035" r:id="rId17"/>
    <p:sldId id="1036" r:id="rId18"/>
    <p:sldId id="1021" r:id="rId19"/>
    <p:sldId id="972" r:id="rId20"/>
    <p:sldId id="1022" r:id="rId21"/>
    <p:sldId id="1014" r:id="rId22"/>
    <p:sldId id="98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1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7206" autoAdjust="0"/>
  </p:normalViewPr>
  <p:slideViewPr>
    <p:cSldViewPr>
      <p:cViewPr varScale="1">
        <p:scale>
          <a:sx n="85" d="100"/>
          <a:sy n="85" d="100"/>
        </p:scale>
        <p:origin x="17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4092E4-AD59-461A-9BB2-06D83BB7EF9C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</dgm:pt>
    <dgm:pt modelId="{015091AB-6E91-44F1-B941-E0D0E7DFF8D9}">
      <dgm:prSet phldrT="[文本]"/>
      <dgm:spPr/>
      <dgm:t>
        <a:bodyPr/>
        <a:lstStyle/>
        <a:p>
          <a:r>
            <a:rPr lang="en-US" altLang="zh-CN" dirty="0" smtClean="0"/>
            <a:t>Divide</a:t>
          </a:r>
          <a:endParaRPr lang="zh-CN" altLang="en-US" dirty="0"/>
        </a:p>
      </dgm:t>
    </dgm:pt>
    <dgm:pt modelId="{F294E1DD-A726-4FC7-B3A9-DA016EA219C0}" type="parTrans" cxnId="{2D4270D2-7A1C-446A-BBE2-88DE5615B477}">
      <dgm:prSet/>
      <dgm:spPr/>
      <dgm:t>
        <a:bodyPr/>
        <a:lstStyle/>
        <a:p>
          <a:endParaRPr lang="zh-CN" altLang="en-US"/>
        </a:p>
      </dgm:t>
    </dgm:pt>
    <dgm:pt modelId="{7A1A54EE-B44C-4366-B89B-6B07021C306D}" type="sibTrans" cxnId="{2D4270D2-7A1C-446A-BBE2-88DE5615B477}">
      <dgm:prSet/>
      <dgm:spPr/>
      <dgm:t>
        <a:bodyPr/>
        <a:lstStyle/>
        <a:p>
          <a:endParaRPr lang="zh-CN" altLang="en-US"/>
        </a:p>
      </dgm:t>
    </dgm:pt>
    <dgm:pt modelId="{33FE52C3-F9F1-4B44-9128-928A8DF0F76F}">
      <dgm:prSet phldrT="[文本]"/>
      <dgm:spPr/>
      <dgm:t>
        <a:bodyPr/>
        <a:lstStyle/>
        <a:p>
          <a:r>
            <a:rPr lang="en-US" altLang="zh-CN" dirty="0" smtClean="0"/>
            <a:t>Conquer</a:t>
          </a:r>
          <a:endParaRPr lang="zh-CN" altLang="en-US" dirty="0"/>
        </a:p>
      </dgm:t>
    </dgm:pt>
    <dgm:pt modelId="{0F54CC60-9567-48CD-8A96-1792C21EAC90}" type="parTrans" cxnId="{2AF51CAE-75B1-4F20-B72D-FD3BCF9F4011}">
      <dgm:prSet/>
      <dgm:spPr/>
      <dgm:t>
        <a:bodyPr/>
        <a:lstStyle/>
        <a:p>
          <a:endParaRPr lang="zh-CN" altLang="en-US"/>
        </a:p>
      </dgm:t>
    </dgm:pt>
    <dgm:pt modelId="{2A27E878-D40F-4BE8-8A8B-04F1FF7FF795}" type="sibTrans" cxnId="{2AF51CAE-75B1-4F20-B72D-FD3BCF9F4011}">
      <dgm:prSet/>
      <dgm:spPr/>
      <dgm:t>
        <a:bodyPr/>
        <a:lstStyle/>
        <a:p>
          <a:endParaRPr lang="zh-CN" altLang="en-US"/>
        </a:p>
      </dgm:t>
    </dgm:pt>
    <dgm:pt modelId="{265F9743-5D9D-4864-8332-436792CDB56B}">
      <dgm:prSet phldrT="[文本]"/>
      <dgm:spPr/>
      <dgm:t>
        <a:bodyPr/>
        <a:lstStyle/>
        <a:p>
          <a:r>
            <a:rPr lang="en-US" altLang="zh-CN" dirty="0" smtClean="0"/>
            <a:t>Combine</a:t>
          </a:r>
          <a:endParaRPr lang="zh-CN" altLang="en-US" dirty="0"/>
        </a:p>
      </dgm:t>
    </dgm:pt>
    <dgm:pt modelId="{004D2EA9-805A-4B25-892F-3CE5AB0B5AC8}" type="parTrans" cxnId="{C2A9AB95-B8E5-4329-AE67-75CDF8A5A2CF}">
      <dgm:prSet/>
      <dgm:spPr/>
      <dgm:t>
        <a:bodyPr/>
        <a:lstStyle/>
        <a:p>
          <a:endParaRPr lang="zh-CN" altLang="en-US"/>
        </a:p>
      </dgm:t>
    </dgm:pt>
    <dgm:pt modelId="{85EC5A47-9FAF-4698-8E06-3EA51F298E90}" type="sibTrans" cxnId="{C2A9AB95-B8E5-4329-AE67-75CDF8A5A2CF}">
      <dgm:prSet/>
      <dgm:spPr/>
      <dgm:t>
        <a:bodyPr/>
        <a:lstStyle/>
        <a:p>
          <a:endParaRPr lang="zh-CN" altLang="en-US"/>
        </a:p>
      </dgm:t>
    </dgm:pt>
    <dgm:pt modelId="{A4F1D1DA-C2FC-458D-8ADA-7F1831574684}" type="pres">
      <dgm:prSet presAssocID="{304092E4-AD59-461A-9BB2-06D83BB7EF9C}" presName="linearFlow" presStyleCnt="0">
        <dgm:presLayoutVars>
          <dgm:resizeHandles val="exact"/>
        </dgm:presLayoutVars>
      </dgm:prSet>
      <dgm:spPr/>
    </dgm:pt>
    <dgm:pt modelId="{EBABC5A4-F432-4555-92C3-C26A0D4458F0}" type="pres">
      <dgm:prSet presAssocID="{015091AB-6E91-44F1-B941-E0D0E7DFF8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58873-F0FC-44C6-9D9F-460DB4E9B9E4}" type="pres">
      <dgm:prSet presAssocID="{7A1A54EE-B44C-4366-B89B-6B07021C306D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F1B0320-76E2-496D-BC66-BC40A6F8B5E5}" type="pres">
      <dgm:prSet presAssocID="{7A1A54EE-B44C-4366-B89B-6B07021C306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3EFE396-3687-455D-8070-90CA2408F22B}" type="pres">
      <dgm:prSet presAssocID="{33FE52C3-F9F1-4B44-9128-928A8DF0F76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1BE7D8-D2BB-4EAF-87D2-FEFD734ACE5C}" type="pres">
      <dgm:prSet presAssocID="{2A27E878-D40F-4BE8-8A8B-04F1FF7FF79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FD94FADE-76AD-427A-997C-F8A463433678}" type="pres">
      <dgm:prSet presAssocID="{2A27E878-D40F-4BE8-8A8B-04F1FF7FF795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091E647-5D09-4E6A-8B51-A7CB056CAB19}" type="pres">
      <dgm:prSet presAssocID="{265F9743-5D9D-4864-8332-436792CDB5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228CE6-F25F-466E-A8DD-D4B3F3A8DCC0}" type="presOf" srcId="{304092E4-AD59-461A-9BB2-06D83BB7EF9C}" destId="{A4F1D1DA-C2FC-458D-8ADA-7F1831574684}" srcOrd="0" destOrd="0" presId="urn:microsoft.com/office/officeart/2005/8/layout/process2"/>
    <dgm:cxn modelId="{082BAA95-AD5C-459A-A806-F906A4CBEBD6}" type="presOf" srcId="{2A27E878-D40F-4BE8-8A8B-04F1FF7FF795}" destId="{FD94FADE-76AD-427A-997C-F8A463433678}" srcOrd="1" destOrd="0" presId="urn:microsoft.com/office/officeart/2005/8/layout/process2"/>
    <dgm:cxn modelId="{C2A9AB95-B8E5-4329-AE67-75CDF8A5A2CF}" srcId="{304092E4-AD59-461A-9BB2-06D83BB7EF9C}" destId="{265F9743-5D9D-4864-8332-436792CDB56B}" srcOrd="2" destOrd="0" parTransId="{004D2EA9-805A-4B25-892F-3CE5AB0B5AC8}" sibTransId="{85EC5A47-9FAF-4698-8E06-3EA51F298E90}"/>
    <dgm:cxn modelId="{F8504A13-5D7B-416A-87EB-8B4233AE3D54}" type="presOf" srcId="{015091AB-6E91-44F1-B941-E0D0E7DFF8D9}" destId="{EBABC5A4-F432-4555-92C3-C26A0D4458F0}" srcOrd="0" destOrd="0" presId="urn:microsoft.com/office/officeart/2005/8/layout/process2"/>
    <dgm:cxn modelId="{2D4270D2-7A1C-446A-BBE2-88DE5615B477}" srcId="{304092E4-AD59-461A-9BB2-06D83BB7EF9C}" destId="{015091AB-6E91-44F1-B941-E0D0E7DFF8D9}" srcOrd="0" destOrd="0" parTransId="{F294E1DD-A726-4FC7-B3A9-DA016EA219C0}" sibTransId="{7A1A54EE-B44C-4366-B89B-6B07021C306D}"/>
    <dgm:cxn modelId="{D0309D04-C3DA-441F-BDE6-20712886BC16}" type="presOf" srcId="{7A1A54EE-B44C-4366-B89B-6B07021C306D}" destId="{39D58873-F0FC-44C6-9D9F-460DB4E9B9E4}" srcOrd="0" destOrd="0" presId="urn:microsoft.com/office/officeart/2005/8/layout/process2"/>
    <dgm:cxn modelId="{2AF51CAE-75B1-4F20-B72D-FD3BCF9F4011}" srcId="{304092E4-AD59-461A-9BB2-06D83BB7EF9C}" destId="{33FE52C3-F9F1-4B44-9128-928A8DF0F76F}" srcOrd="1" destOrd="0" parTransId="{0F54CC60-9567-48CD-8A96-1792C21EAC90}" sibTransId="{2A27E878-D40F-4BE8-8A8B-04F1FF7FF795}"/>
    <dgm:cxn modelId="{72996DFE-91E4-4352-8356-32C239CF5F54}" type="presOf" srcId="{33FE52C3-F9F1-4B44-9128-928A8DF0F76F}" destId="{53EFE396-3687-455D-8070-90CA2408F22B}" srcOrd="0" destOrd="0" presId="urn:microsoft.com/office/officeart/2005/8/layout/process2"/>
    <dgm:cxn modelId="{A9D8D1AA-D694-4A35-8C8C-817FA0834D43}" type="presOf" srcId="{7A1A54EE-B44C-4366-B89B-6B07021C306D}" destId="{1F1B0320-76E2-496D-BC66-BC40A6F8B5E5}" srcOrd="1" destOrd="0" presId="urn:microsoft.com/office/officeart/2005/8/layout/process2"/>
    <dgm:cxn modelId="{AEF57757-F06F-43FE-9323-D95B3E4908D8}" type="presOf" srcId="{2A27E878-D40F-4BE8-8A8B-04F1FF7FF795}" destId="{DD1BE7D8-D2BB-4EAF-87D2-FEFD734ACE5C}" srcOrd="0" destOrd="0" presId="urn:microsoft.com/office/officeart/2005/8/layout/process2"/>
    <dgm:cxn modelId="{43AA43CB-BFDE-4410-BB92-21898D6E5BE1}" type="presOf" srcId="{265F9743-5D9D-4864-8332-436792CDB56B}" destId="{3091E647-5D09-4E6A-8B51-A7CB056CAB19}" srcOrd="0" destOrd="0" presId="urn:microsoft.com/office/officeart/2005/8/layout/process2"/>
    <dgm:cxn modelId="{7437B344-0C81-4C2B-8A4F-8971F4593725}" type="presParOf" srcId="{A4F1D1DA-C2FC-458D-8ADA-7F1831574684}" destId="{EBABC5A4-F432-4555-92C3-C26A0D4458F0}" srcOrd="0" destOrd="0" presId="urn:microsoft.com/office/officeart/2005/8/layout/process2"/>
    <dgm:cxn modelId="{B14C235B-2576-475F-8796-CDF64A365CAB}" type="presParOf" srcId="{A4F1D1DA-C2FC-458D-8ADA-7F1831574684}" destId="{39D58873-F0FC-44C6-9D9F-460DB4E9B9E4}" srcOrd="1" destOrd="0" presId="urn:microsoft.com/office/officeart/2005/8/layout/process2"/>
    <dgm:cxn modelId="{80004314-F841-445B-B157-3A8A01DA88DC}" type="presParOf" srcId="{39D58873-F0FC-44C6-9D9F-460DB4E9B9E4}" destId="{1F1B0320-76E2-496D-BC66-BC40A6F8B5E5}" srcOrd="0" destOrd="0" presId="urn:microsoft.com/office/officeart/2005/8/layout/process2"/>
    <dgm:cxn modelId="{32885775-FB97-462D-865D-485B2EE0BD8A}" type="presParOf" srcId="{A4F1D1DA-C2FC-458D-8ADA-7F1831574684}" destId="{53EFE396-3687-455D-8070-90CA2408F22B}" srcOrd="2" destOrd="0" presId="urn:microsoft.com/office/officeart/2005/8/layout/process2"/>
    <dgm:cxn modelId="{32985E5C-81A7-4725-8E00-4F8A42235395}" type="presParOf" srcId="{A4F1D1DA-C2FC-458D-8ADA-7F1831574684}" destId="{DD1BE7D8-D2BB-4EAF-87D2-FEFD734ACE5C}" srcOrd="3" destOrd="0" presId="urn:microsoft.com/office/officeart/2005/8/layout/process2"/>
    <dgm:cxn modelId="{56D750AF-2EF6-4826-9812-40A669CEDB09}" type="presParOf" srcId="{DD1BE7D8-D2BB-4EAF-87D2-FEFD734ACE5C}" destId="{FD94FADE-76AD-427A-997C-F8A463433678}" srcOrd="0" destOrd="0" presId="urn:microsoft.com/office/officeart/2005/8/layout/process2"/>
    <dgm:cxn modelId="{073A2232-1A88-4227-83E5-6C25E4D71552}" type="presParOf" srcId="{A4F1D1DA-C2FC-458D-8ADA-7F1831574684}" destId="{3091E647-5D09-4E6A-8B51-A7CB056CAB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092E4-AD59-461A-9BB2-06D83BB7EF9C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</dgm:pt>
    <dgm:pt modelId="{015091AB-6E91-44F1-B941-E0D0E7DFF8D9}">
      <dgm:prSet phldrT="[文本]"/>
      <dgm:spPr/>
      <dgm:t>
        <a:bodyPr/>
        <a:lstStyle/>
        <a:p>
          <a:r>
            <a:rPr lang="en-US" altLang="zh-CN" dirty="0" smtClean="0"/>
            <a:t>Divide</a:t>
          </a:r>
          <a:endParaRPr lang="zh-CN" altLang="en-US" dirty="0"/>
        </a:p>
      </dgm:t>
    </dgm:pt>
    <dgm:pt modelId="{F294E1DD-A726-4FC7-B3A9-DA016EA219C0}" type="parTrans" cxnId="{2D4270D2-7A1C-446A-BBE2-88DE5615B477}">
      <dgm:prSet/>
      <dgm:spPr/>
      <dgm:t>
        <a:bodyPr/>
        <a:lstStyle/>
        <a:p>
          <a:endParaRPr lang="zh-CN" altLang="en-US"/>
        </a:p>
      </dgm:t>
    </dgm:pt>
    <dgm:pt modelId="{7A1A54EE-B44C-4366-B89B-6B07021C306D}" type="sibTrans" cxnId="{2D4270D2-7A1C-446A-BBE2-88DE5615B477}">
      <dgm:prSet/>
      <dgm:spPr/>
      <dgm:t>
        <a:bodyPr/>
        <a:lstStyle/>
        <a:p>
          <a:endParaRPr lang="zh-CN" altLang="en-US"/>
        </a:p>
      </dgm:t>
    </dgm:pt>
    <dgm:pt modelId="{33FE52C3-F9F1-4B44-9128-928A8DF0F76F}">
      <dgm:prSet phldrT="[文本]"/>
      <dgm:spPr/>
      <dgm:t>
        <a:bodyPr/>
        <a:lstStyle/>
        <a:p>
          <a:r>
            <a:rPr lang="en-US" altLang="zh-CN" dirty="0" smtClean="0"/>
            <a:t>Conquer</a:t>
          </a:r>
          <a:endParaRPr lang="zh-CN" altLang="en-US" dirty="0"/>
        </a:p>
      </dgm:t>
    </dgm:pt>
    <dgm:pt modelId="{0F54CC60-9567-48CD-8A96-1792C21EAC90}" type="parTrans" cxnId="{2AF51CAE-75B1-4F20-B72D-FD3BCF9F4011}">
      <dgm:prSet/>
      <dgm:spPr/>
      <dgm:t>
        <a:bodyPr/>
        <a:lstStyle/>
        <a:p>
          <a:endParaRPr lang="zh-CN" altLang="en-US"/>
        </a:p>
      </dgm:t>
    </dgm:pt>
    <dgm:pt modelId="{2A27E878-D40F-4BE8-8A8B-04F1FF7FF795}" type="sibTrans" cxnId="{2AF51CAE-75B1-4F20-B72D-FD3BCF9F4011}">
      <dgm:prSet/>
      <dgm:spPr/>
      <dgm:t>
        <a:bodyPr/>
        <a:lstStyle/>
        <a:p>
          <a:endParaRPr lang="zh-CN" altLang="en-US"/>
        </a:p>
      </dgm:t>
    </dgm:pt>
    <dgm:pt modelId="{265F9743-5D9D-4864-8332-436792CDB56B}">
      <dgm:prSet phldrT="[文本]"/>
      <dgm:spPr/>
      <dgm:t>
        <a:bodyPr/>
        <a:lstStyle/>
        <a:p>
          <a:r>
            <a:rPr lang="en-US" altLang="zh-CN" dirty="0" smtClean="0"/>
            <a:t>Combine</a:t>
          </a:r>
          <a:endParaRPr lang="zh-CN" altLang="en-US" dirty="0"/>
        </a:p>
      </dgm:t>
    </dgm:pt>
    <dgm:pt modelId="{004D2EA9-805A-4B25-892F-3CE5AB0B5AC8}" type="parTrans" cxnId="{C2A9AB95-B8E5-4329-AE67-75CDF8A5A2CF}">
      <dgm:prSet/>
      <dgm:spPr/>
      <dgm:t>
        <a:bodyPr/>
        <a:lstStyle/>
        <a:p>
          <a:endParaRPr lang="zh-CN" altLang="en-US"/>
        </a:p>
      </dgm:t>
    </dgm:pt>
    <dgm:pt modelId="{85EC5A47-9FAF-4698-8E06-3EA51F298E90}" type="sibTrans" cxnId="{C2A9AB95-B8E5-4329-AE67-75CDF8A5A2CF}">
      <dgm:prSet/>
      <dgm:spPr/>
      <dgm:t>
        <a:bodyPr/>
        <a:lstStyle/>
        <a:p>
          <a:endParaRPr lang="zh-CN" altLang="en-US"/>
        </a:p>
      </dgm:t>
    </dgm:pt>
    <dgm:pt modelId="{A4F1D1DA-C2FC-458D-8ADA-7F1831574684}" type="pres">
      <dgm:prSet presAssocID="{304092E4-AD59-461A-9BB2-06D83BB7EF9C}" presName="linearFlow" presStyleCnt="0">
        <dgm:presLayoutVars>
          <dgm:resizeHandles val="exact"/>
        </dgm:presLayoutVars>
      </dgm:prSet>
      <dgm:spPr/>
    </dgm:pt>
    <dgm:pt modelId="{EBABC5A4-F432-4555-92C3-C26A0D4458F0}" type="pres">
      <dgm:prSet presAssocID="{015091AB-6E91-44F1-B941-E0D0E7DFF8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58873-F0FC-44C6-9D9F-460DB4E9B9E4}" type="pres">
      <dgm:prSet presAssocID="{7A1A54EE-B44C-4366-B89B-6B07021C306D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F1B0320-76E2-496D-BC66-BC40A6F8B5E5}" type="pres">
      <dgm:prSet presAssocID="{7A1A54EE-B44C-4366-B89B-6B07021C306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3EFE396-3687-455D-8070-90CA2408F22B}" type="pres">
      <dgm:prSet presAssocID="{33FE52C3-F9F1-4B44-9128-928A8DF0F76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1BE7D8-D2BB-4EAF-87D2-FEFD734ACE5C}" type="pres">
      <dgm:prSet presAssocID="{2A27E878-D40F-4BE8-8A8B-04F1FF7FF79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FD94FADE-76AD-427A-997C-F8A463433678}" type="pres">
      <dgm:prSet presAssocID="{2A27E878-D40F-4BE8-8A8B-04F1FF7FF795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091E647-5D09-4E6A-8B51-A7CB056CAB19}" type="pres">
      <dgm:prSet presAssocID="{265F9743-5D9D-4864-8332-436792CDB5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053D3C-659A-4066-8D63-C48F625C4C0D}" type="presOf" srcId="{304092E4-AD59-461A-9BB2-06D83BB7EF9C}" destId="{A4F1D1DA-C2FC-458D-8ADA-7F1831574684}" srcOrd="0" destOrd="0" presId="urn:microsoft.com/office/officeart/2005/8/layout/process2"/>
    <dgm:cxn modelId="{C2A9AB95-B8E5-4329-AE67-75CDF8A5A2CF}" srcId="{304092E4-AD59-461A-9BB2-06D83BB7EF9C}" destId="{265F9743-5D9D-4864-8332-436792CDB56B}" srcOrd="2" destOrd="0" parTransId="{004D2EA9-805A-4B25-892F-3CE5AB0B5AC8}" sibTransId="{85EC5A47-9FAF-4698-8E06-3EA51F298E90}"/>
    <dgm:cxn modelId="{63D57688-5F76-4FDF-9E9A-8FFBE749D648}" type="presOf" srcId="{015091AB-6E91-44F1-B941-E0D0E7DFF8D9}" destId="{EBABC5A4-F432-4555-92C3-C26A0D4458F0}" srcOrd="0" destOrd="0" presId="urn:microsoft.com/office/officeart/2005/8/layout/process2"/>
    <dgm:cxn modelId="{1092862C-B722-40E1-864C-72672B318733}" type="presOf" srcId="{7A1A54EE-B44C-4366-B89B-6B07021C306D}" destId="{39D58873-F0FC-44C6-9D9F-460DB4E9B9E4}" srcOrd="0" destOrd="0" presId="urn:microsoft.com/office/officeart/2005/8/layout/process2"/>
    <dgm:cxn modelId="{2C8F7123-92E8-444C-869C-9BF2CA66A731}" type="presOf" srcId="{265F9743-5D9D-4864-8332-436792CDB56B}" destId="{3091E647-5D09-4E6A-8B51-A7CB056CAB19}" srcOrd="0" destOrd="0" presId="urn:microsoft.com/office/officeart/2005/8/layout/process2"/>
    <dgm:cxn modelId="{2AF51CAE-75B1-4F20-B72D-FD3BCF9F4011}" srcId="{304092E4-AD59-461A-9BB2-06D83BB7EF9C}" destId="{33FE52C3-F9F1-4B44-9128-928A8DF0F76F}" srcOrd="1" destOrd="0" parTransId="{0F54CC60-9567-48CD-8A96-1792C21EAC90}" sibTransId="{2A27E878-D40F-4BE8-8A8B-04F1FF7FF795}"/>
    <dgm:cxn modelId="{AF62C011-968E-4286-B038-3709C47D6485}" type="presOf" srcId="{2A27E878-D40F-4BE8-8A8B-04F1FF7FF795}" destId="{DD1BE7D8-D2BB-4EAF-87D2-FEFD734ACE5C}" srcOrd="0" destOrd="0" presId="urn:microsoft.com/office/officeart/2005/8/layout/process2"/>
    <dgm:cxn modelId="{672C2934-E311-43B1-9B37-8BE5CEEF1CE3}" type="presOf" srcId="{2A27E878-D40F-4BE8-8A8B-04F1FF7FF795}" destId="{FD94FADE-76AD-427A-997C-F8A463433678}" srcOrd="1" destOrd="0" presId="urn:microsoft.com/office/officeart/2005/8/layout/process2"/>
    <dgm:cxn modelId="{A3451FD1-A6EE-41AC-A82D-29D744E74796}" type="presOf" srcId="{7A1A54EE-B44C-4366-B89B-6B07021C306D}" destId="{1F1B0320-76E2-496D-BC66-BC40A6F8B5E5}" srcOrd="1" destOrd="0" presId="urn:microsoft.com/office/officeart/2005/8/layout/process2"/>
    <dgm:cxn modelId="{446777DD-C844-4404-8D62-FFED7B2AE42A}" type="presOf" srcId="{33FE52C3-F9F1-4B44-9128-928A8DF0F76F}" destId="{53EFE396-3687-455D-8070-90CA2408F22B}" srcOrd="0" destOrd="0" presId="urn:microsoft.com/office/officeart/2005/8/layout/process2"/>
    <dgm:cxn modelId="{2D4270D2-7A1C-446A-BBE2-88DE5615B477}" srcId="{304092E4-AD59-461A-9BB2-06D83BB7EF9C}" destId="{015091AB-6E91-44F1-B941-E0D0E7DFF8D9}" srcOrd="0" destOrd="0" parTransId="{F294E1DD-A726-4FC7-B3A9-DA016EA219C0}" sibTransId="{7A1A54EE-B44C-4366-B89B-6B07021C306D}"/>
    <dgm:cxn modelId="{BB4A5682-CAEF-4E7C-908B-697E6B8BD50C}" type="presParOf" srcId="{A4F1D1DA-C2FC-458D-8ADA-7F1831574684}" destId="{EBABC5A4-F432-4555-92C3-C26A0D4458F0}" srcOrd="0" destOrd="0" presId="urn:microsoft.com/office/officeart/2005/8/layout/process2"/>
    <dgm:cxn modelId="{9C38D873-07D3-48BD-A0D1-AAD73652AD77}" type="presParOf" srcId="{A4F1D1DA-C2FC-458D-8ADA-7F1831574684}" destId="{39D58873-F0FC-44C6-9D9F-460DB4E9B9E4}" srcOrd="1" destOrd="0" presId="urn:microsoft.com/office/officeart/2005/8/layout/process2"/>
    <dgm:cxn modelId="{5A79CB4D-051B-42BC-ACBA-920DB145C37B}" type="presParOf" srcId="{39D58873-F0FC-44C6-9D9F-460DB4E9B9E4}" destId="{1F1B0320-76E2-496D-BC66-BC40A6F8B5E5}" srcOrd="0" destOrd="0" presId="urn:microsoft.com/office/officeart/2005/8/layout/process2"/>
    <dgm:cxn modelId="{ED48D4A1-7C4D-4E92-BB4C-38935F95A8E1}" type="presParOf" srcId="{A4F1D1DA-C2FC-458D-8ADA-7F1831574684}" destId="{53EFE396-3687-455D-8070-90CA2408F22B}" srcOrd="2" destOrd="0" presId="urn:microsoft.com/office/officeart/2005/8/layout/process2"/>
    <dgm:cxn modelId="{CAF35E5B-B5D2-49E6-945B-100420904800}" type="presParOf" srcId="{A4F1D1DA-C2FC-458D-8ADA-7F1831574684}" destId="{DD1BE7D8-D2BB-4EAF-87D2-FEFD734ACE5C}" srcOrd="3" destOrd="0" presId="urn:microsoft.com/office/officeart/2005/8/layout/process2"/>
    <dgm:cxn modelId="{9E8F83CC-15FE-490F-B435-EC0DFAA36F72}" type="presParOf" srcId="{DD1BE7D8-D2BB-4EAF-87D2-FEFD734ACE5C}" destId="{FD94FADE-76AD-427A-997C-F8A463433678}" srcOrd="0" destOrd="0" presId="urn:microsoft.com/office/officeart/2005/8/layout/process2"/>
    <dgm:cxn modelId="{7246DC0A-3D14-42E2-A7D1-D276C9F27E57}" type="presParOf" srcId="{A4F1D1DA-C2FC-458D-8ADA-7F1831574684}" destId="{3091E647-5D09-4E6A-8B51-A7CB056CAB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BC5A4-F432-4555-92C3-C26A0D4458F0}">
      <dsp:nvSpPr>
        <dsp:cNvPr id="0" name=""/>
        <dsp:cNvSpPr/>
      </dsp:nvSpPr>
      <dsp:spPr>
        <a:xfrm>
          <a:off x="1097749" y="0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Divide</a:t>
          </a:r>
          <a:endParaRPr lang="zh-CN" altLang="en-US" sz="3200" kern="1200" dirty="0"/>
        </a:p>
      </dsp:txBody>
      <dsp:txXfrm>
        <a:off x="1127507" y="29758"/>
        <a:ext cx="1769284" cy="956484"/>
      </dsp:txXfrm>
    </dsp:sp>
    <dsp:sp modelId="{39D58873-F0FC-44C6-9D9F-460DB4E9B9E4}">
      <dsp:nvSpPr>
        <dsp:cNvPr id="0" name=""/>
        <dsp:cNvSpPr/>
      </dsp:nvSpPr>
      <dsp:spPr>
        <a:xfrm rot="5400000">
          <a:off x="1821649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-5400000">
        <a:off x="1874989" y="1079499"/>
        <a:ext cx="274320" cy="266699"/>
      </dsp:txXfrm>
    </dsp:sp>
    <dsp:sp modelId="{53EFE396-3687-455D-8070-90CA2408F22B}">
      <dsp:nvSpPr>
        <dsp:cNvPr id="0" name=""/>
        <dsp:cNvSpPr/>
      </dsp:nvSpPr>
      <dsp:spPr>
        <a:xfrm>
          <a:off x="1097749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Conquer</a:t>
          </a:r>
          <a:endParaRPr lang="zh-CN" altLang="en-US" sz="3200" kern="1200" dirty="0"/>
        </a:p>
      </dsp:txBody>
      <dsp:txXfrm>
        <a:off x="1127507" y="1553757"/>
        <a:ext cx="1769284" cy="956484"/>
      </dsp:txXfrm>
    </dsp:sp>
    <dsp:sp modelId="{DD1BE7D8-D2BB-4EAF-87D2-FEFD734ACE5C}">
      <dsp:nvSpPr>
        <dsp:cNvPr id="0" name=""/>
        <dsp:cNvSpPr/>
      </dsp:nvSpPr>
      <dsp:spPr>
        <a:xfrm rot="5400000">
          <a:off x="1821648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-5400000">
        <a:off x="1874988" y="2603499"/>
        <a:ext cx="274320" cy="266700"/>
      </dsp:txXfrm>
    </dsp:sp>
    <dsp:sp modelId="{3091E647-5D09-4E6A-8B51-A7CB056CAB19}">
      <dsp:nvSpPr>
        <dsp:cNvPr id="0" name=""/>
        <dsp:cNvSpPr/>
      </dsp:nvSpPr>
      <dsp:spPr>
        <a:xfrm>
          <a:off x="1097749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Combine</a:t>
          </a:r>
          <a:endParaRPr lang="zh-CN" altLang="en-US" sz="3200" kern="1200" dirty="0"/>
        </a:p>
      </dsp:txBody>
      <dsp:txXfrm>
        <a:off x="1127507" y="3077757"/>
        <a:ext cx="1769284" cy="956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BC5A4-F432-4555-92C3-C26A0D4458F0}">
      <dsp:nvSpPr>
        <dsp:cNvPr id="0" name=""/>
        <dsp:cNvSpPr/>
      </dsp:nvSpPr>
      <dsp:spPr>
        <a:xfrm>
          <a:off x="1001307" y="0"/>
          <a:ext cx="2021682" cy="1123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Divide</a:t>
          </a:r>
          <a:endParaRPr lang="zh-CN" altLang="en-US" sz="3600" kern="1200" dirty="0"/>
        </a:p>
      </dsp:txBody>
      <dsp:txXfrm>
        <a:off x="1034203" y="32896"/>
        <a:ext cx="1955890" cy="1057364"/>
      </dsp:txXfrm>
    </dsp:sp>
    <dsp:sp modelId="{39D58873-F0FC-44C6-9D9F-460DB4E9B9E4}">
      <dsp:nvSpPr>
        <dsp:cNvPr id="0" name=""/>
        <dsp:cNvSpPr/>
      </dsp:nvSpPr>
      <dsp:spPr>
        <a:xfrm rot="5400000">
          <a:off x="1801557" y="1151235"/>
          <a:ext cx="421183" cy="5054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-5400000">
        <a:off x="1860523" y="1193354"/>
        <a:ext cx="303252" cy="294828"/>
      </dsp:txXfrm>
    </dsp:sp>
    <dsp:sp modelId="{53EFE396-3687-455D-8070-90CA2408F22B}">
      <dsp:nvSpPr>
        <dsp:cNvPr id="0" name=""/>
        <dsp:cNvSpPr/>
      </dsp:nvSpPr>
      <dsp:spPr>
        <a:xfrm>
          <a:off x="1001307" y="1684735"/>
          <a:ext cx="2021682" cy="1123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Conquer</a:t>
          </a:r>
          <a:endParaRPr lang="zh-CN" altLang="en-US" sz="3600" kern="1200" dirty="0"/>
        </a:p>
      </dsp:txBody>
      <dsp:txXfrm>
        <a:off x="1034203" y="1717631"/>
        <a:ext cx="1955890" cy="1057364"/>
      </dsp:txXfrm>
    </dsp:sp>
    <dsp:sp modelId="{DD1BE7D8-D2BB-4EAF-87D2-FEFD734ACE5C}">
      <dsp:nvSpPr>
        <dsp:cNvPr id="0" name=""/>
        <dsp:cNvSpPr/>
      </dsp:nvSpPr>
      <dsp:spPr>
        <a:xfrm rot="5400000">
          <a:off x="1801557" y="2835971"/>
          <a:ext cx="421183" cy="5054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-5400000">
        <a:off x="1860523" y="2878090"/>
        <a:ext cx="303252" cy="294828"/>
      </dsp:txXfrm>
    </dsp:sp>
    <dsp:sp modelId="{3091E647-5D09-4E6A-8B51-A7CB056CAB19}">
      <dsp:nvSpPr>
        <dsp:cNvPr id="0" name=""/>
        <dsp:cNvSpPr/>
      </dsp:nvSpPr>
      <dsp:spPr>
        <a:xfrm>
          <a:off x="1001307" y="3369471"/>
          <a:ext cx="2021682" cy="1123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Combine</a:t>
          </a:r>
          <a:endParaRPr lang="zh-CN" altLang="en-US" sz="3600" kern="1200" dirty="0"/>
        </a:p>
      </dsp:txBody>
      <dsp:txXfrm>
        <a:off x="1034203" y="3402367"/>
        <a:ext cx="1955890" cy="1057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7615008-8E0B-41EC-B669-18ACE8FC8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706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F41C0-6C95-4FBD-B3DE-F9E4C1B2BC1D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cs typeface="Arial" charset="0"/>
              </a:rPr>
              <a:t>接下来开始上课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cs typeface="Arial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cs typeface="Arial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45152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cs typeface="Arial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cs typeface="Arial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算法的本质是</a:t>
            </a:r>
            <a:r>
              <a:rPr lang="en-US" altLang="zh-CN" dirty="0" smtClean="0">
                <a:cs typeface="Arial" charset="0"/>
              </a:rPr>
              <a:t>….</a:t>
            </a:r>
          </a:p>
          <a:p>
            <a:r>
              <a:rPr lang="zh-CN" altLang="en-US" dirty="0" smtClean="0">
                <a:cs typeface="Arial" charset="0"/>
              </a:rPr>
              <a:t>实际上，对一般问题而言，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BC528-91AD-4BF9-BA9C-4801145514E5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cs typeface="Arial" charset="0"/>
            </a:endParaRP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BC528-91AD-4BF9-BA9C-4801145514E5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32906-B280-44E6-855B-4EB81375A442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lnSpc>
                <a:spcPct val="125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altLang="zh-CN" sz="2200" dirty="0" smtClean="0">
              <a:cs typeface="Arial" charset="0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1F684-A0D7-40F1-BAE3-7D7ADD2768A6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zh-CN" altLang="en-US" dirty="0" smtClean="0">
                <a:cs typeface="Arial" charset="0"/>
              </a:rPr>
              <a:t>   对于任意的起点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和终点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来说，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的路径可能会有很多，直接在所有这些路径中求最短路比较困难。</a:t>
            </a:r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算法的基本思想是把这个复杂度问题分为多个子问题，逐步求解。具体来说：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zh-CN" altLang="en-US" dirty="0" smtClean="0">
                <a:cs typeface="Arial" charset="0"/>
              </a:rPr>
              <a:t>    首先考察从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出发直接到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结束（中间不经过任何跳点）的路径，显然该路径唯一，其距离值就是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en-US" altLang="zh-CN" dirty="0" smtClean="0">
                <a:cs typeface="Arial" charset="0"/>
              </a:rPr>
              <a:t>-&gt;j</a:t>
            </a:r>
            <a:r>
              <a:rPr lang="zh-CN" altLang="en-US" dirty="0" smtClean="0">
                <a:cs typeface="Arial" charset="0"/>
              </a:rPr>
              <a:t>这条边的权值。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接下来看从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出发、中间可选跳点为</a:t>
            </a:r>
            <a:r>
              <a:rPr lang="en-US" altLang="zh-CN" dirty="0" smtClean="0">
                <a:cs typeface="Arial" charset="0"/>
              </a:rPr>
              <a:t>{1}</a:t>
            </a:r>
            <a:r>
              <a:rPr lang="zh-CN" altLang="en-US" dirty="0" smtClean="0">
                <a:cs typeface="Arial" charset="0"/>
              </a:rPr>
              <a:t>的路径。这样的路径可能有很多，包括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出发直接到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的路径，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出发、中间经过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、最后到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的路径，以及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出发、中间重复多次经过顶点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的路径，如此等等。但是，这类路里面的最短路只可能是前两种，也就是</a:t>
            </a:r>
            <a:r>
              <a:rPr lang="en-US" altLang="zh-CN" dirty="0" smtClean="0">
                <a:cs typeface="Arial" charset="0"/>
              </a:rPr>
              <a:t>...</a:t>
            </a:r>
            <a:r>
              <a:rPr lang="zh-CN" altLang="en-US" dirty="0" smtClean="0">
                <a:cs typeface="Arial" charset="0"/>
              </a:rPr>
              <a:t>，因为，第</a:t>
            </a:r>
            <a:r>
              <a:rPr lang="en-US" altLang="zh-CN" dirty="0" smtClean="0">
                <a:cs typeface="Arial" charset="0"/>
              </a:rPr>
              <a:t>3</a:t>
            </a:r>
            <a:r>
              <a:rPr lang="zh-CN" altLang="en-US" dirty="0" smtClean="0">
                <a:cs typeface="Arial" charset="0"/>
              </a:rPr>
              <a:t>种情况下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多次出现意味着有回路，有回路就不会是最短。所以，这一类路径里面的最短路只需对前两种情况下的最短路作比较即可。</a:t>
            </a:r>
            <a:endParaRPr lang="en-US" altLang="zh-CN" dirty="0" smtClean="0">
              <a:cs typeface="Arial" charset="0"/>
            </a:endParaRPr>
          </a:p>
          <a:p>
            <a:pPr algn="just"/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第三类：从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出发，中间经过的顶点可以包括</a:t>
            </a:r>
            <a:r>
              <a:rPr lang="en-US" altLang="zh-CN" dirty="0" smtClean="0">
                <a:cs typeface="Arial" charset="0"/>
              </a:rPr>
              <a:t>{1</a:t>
            </a:r>
            <a:r>
              <a:rPr lang="zh-CN" altLang="en-US" dirty="0" smtClean="0">
                <a:cs typeface="Arial" charset="0"/>
              </a:rPr>
              <a:t>，</a:t>
            </a:r>
            <a:r>
              <a:rPr lang="en-US" altLang="zh-CN" dirty="0" smtClean="0">
                <a:cs typeface="Arial" charset="0"/>
              </a:rPr>
              <a:t>2}</a:t>
            </a: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依次类推，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最后一类，从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出发，中间经过的顶点可以包括</a:t>
            </a:r>
            <a:r>
              <a:rPr lang="en-US" altLang="zh-CN" dirty="0" smtClean="0">
                <a:cs typeface="Arial" charset="0"/>
              </a:rPr>
              <a:t>{1,2,3,…,n}</a:t>
            </a:r>
            <a:r>
              <a:rPr lang="zh-CN" altLang="en-US" dirty="0" smtClean="0">
                <a:cs typeface="Arial" charset="0"/>
              </a:rPr>
              <a:t>中的所有的顶点</a:t>
            </a:r>
            <a:endParaRPr lang="en-US" altLang="zh-CN" dirty="0" smtClean="0">
              <a:cs typeface="Arial" charset="0"/>
            </a:endParaRPr>
          </a:p>
          <a:p>
            <a:pPr algn="just"/>
            <a:endParaRPr lang="en-US" altLang="zh-CN" dirty="0" smtClean="0">
              <a:cs typeface="Arial" charset="0"/>
            </a:endParaRPr>
          </a:p>
          <a:p>
            <a:pPr algn="just"/>
            <a:r>
              <a:rPr lang="zh-CN" altLang="en-US" dirty="0" smtClean="0">
                <a:cs typeface="Arial" charset="0"/>
              </a:rPr>
              <a:t>    将路径按上述方法分类后会发现，我们能依次得到各类路径中的最短路。而且，最后一类路径中的最短路就是全局最短路。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</a:t>
            </a:r>
            <a:r>
              <a:rPr lang="zh-CN" altLang="en-US" dirty="0" smtClean="0">
                <a:cs typeface="Arial" charset="0"/>
              </a:rPr>
              <a:t>下面介绍</a:t>
            </a:r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算法的具体步骤！</a:t>
            </a: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3</a:t>
            </a:fld>
            <a:endParaRPr lang="en-US" altLang="zh-CN" sz="1200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zh-CN" altLang="en-US" dirty="0" smtClean="0">
                <a:cs typeface="Arial" charset="0"/>
              </a:rPr>
              <a:t>   对于任意的起点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和终点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来说，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的路径可能会有很多，直接在所有这些路径中求最短路比较困难。</a:t>
            </a:r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算法的基本思想是把这个复杂度问题分为多个子问题，逐步求解。具体来说：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zh-CN" altLang="en-US" dirty="0" smtClean="0">
                <a:cs typeface="Arial" charset="0"/>
              </a:rPr>
              <a:t>    首先考察从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出发直接到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结束（中间不经过任何跳点）的路径，显然该路径唯一，其距离值就是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en-US" altLang="zh-CN" dirty="0" smtClean="0">
                <a:cs typeface="Arial" charset="0"/>
              </a:rPr>
              <a:t>-&gt;j</a:t>
            </a:r>
            <a:r>
              <a:rPr lang="zh-CN" altLang="en-US" dirty="0" smtClean="0">
                <a:cs typeface="Arial" charset="0"/>
              </a:rPr>
              <a:t>这条边的权值。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接下来看从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出发、中间可选跳点为</a:t>
            </a:r>
            <a:r>
              <a:rPr lang="en-US" altLang="zh-CN" dirty="0" smtClean="0">
                <a:cs typeface="Arial" charset="0"/>
              </a:rPr>
              <a:t>{1}</a:t>
            </a:r>
            <a:r>
              <a:rPr lang="zh-CN" altLang="en-US" dirty="0" smtClean="0">
                <a:cs typeface="Arial" charset="0"/>
              </a:rPr>
              <a:t>的路径。这样的路径可能有很多，包括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出发直接到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的路径，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出发、中间经过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、最后到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的路径，以及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出发、中间重复多次经过顶点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的路径，如此等等。但是，这类路里面的最短路只可能是前两种，也就是</a:t>
            </a:r>
            <a:r>
              <a:rPr lang="en-US" altLang="zh-CN" dirty="0" smtClean="0">
                <a:cs typeface="Arial" charset="0"/>
              </a:rPr>
              <a:t>...</a:t>
            </a:r>
            <a:r>
              <a:rPr lang="zh-CN" altLang="en-US" dirty="0" smtClean="0">
                <a:cs typeface="Arial" charset="0"/>
              </a:rPr>
              <a:t>，因为，第</a:t>
            </a:r>
            <a:r>
              <a:rPr lang="en-US" altLang="zh-CN" dirty="0" smtClean="0">
                <a:cs typeface="Arial" charset="0"/>
              </a:rPr>
              <a:t>3</a:t>
            </a:r>
            <a:r>
              <a:rPr lang="zh-CN" altLang="en-US" dirty="0" smtClean="0">
                <a:cs typeface="Arial" charset="0"/>
              </a:rPr>
              <a:t>种情况下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多次出现意味着有回路，有回路就不会是最短。所以，这一类路径里面的最短路只需对前两种情况下的最短路作比较即可。</a:t>
            </a:r>
            <a:endParaRPr lang="en-US" altLang="zh-CN" dirty="0" smtClean="0">
              <a:cs typeface="Arial" charset="0"/>
            </a:endParaRPr>
          </a:p>
          <a:p>
            <a:pPr algn="just"/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第三类：从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出发，中间经过的顶点可以包括</a:t>
            </a:r>
            <a:r>
              <a:rPr lang="en-US" altLang="zh-CN" dirty="0" smtClean="0">
                <a:cs typeface="Arial" charset="0"/>
              </a:rPr>
              <a:t>{1</a:t>
            </a:r>
            <a:r>
              <a:rPr lang="zh-CN" altLang="en-US" dirty="0" smtClean="0">
                <a:cs typeface="Arial" charset="0"/>
              </a:rPr>
              <a:t>，</a:t>
            </a:r>
            <a:r>
              <a:rPr lang="en-US" altLang="zh-CN" dirty="0" smtClean="0">
                <a:cs typeface="Arial" charset="0"/>
              </a:rPr>
              <a:t>2}</a:t>
            </a: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依次类推，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最后一类，从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出发，中间经过的顶点可以包括</a:t>
            </a:r>
            <a:r>
              <a:rPr lang="en-US" altLang="zh-CN" dirty="0" smtClean="0">
                <a:cs typeface="Arial" charset="0"/>
              </a:rPr>
              <a:t>{1,2,3,…,n}</a:t>
            </a:r>
            <a:r>
              <a:rPr lang="zh-CN" altLang="en-US" dirty="0" smtClean="0">
                <a:cs typeface="Arial" charset="0"/>
              </a:rPr>
              <a:t>中的所有的顶点</a:t>
            </a:r>
            <a:endParaRPr lang="en-US" altLang="zh-CN" dirty="0" smtClean="0">
              <a:cs typeface="Arial" charset="0"/>
            </a:endParaRPr>
          </a:p>
          <a:p>
            <a:pPr algn="just"/>
            <a:endParaRPr lang="en-US" altLang="zh-CN" dirty="0" smtClean="0">
              <a:cs typeface="Arial" charset="0"/>
            </a:endParaRPr>
          </a:p>
          <a:p>
            <a:pPr algn="just"/>
            <a:r>
              <a:rPr lang="zh-CN" altLang="en-US" dirty="0" smtClean="0">
                <a:cs typeface="Arial" charset="0"/>
              </a:rPr>
              <a:t>    将路径按上述方法分类后会发现，我们能依次得到各类路径中的最短路。而且，最后一类路径中的最短路就是全局最短路。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</a:t>
            </a:r>
            <a:r>
              <a:rPr lang="zh-CN" altLang="en-US" dirty="0" smtClean="0">
                <a:cs typeface="Arial" charset="0"/>
              </a:rPr>
              <a:t>下面介绍</a:t>
            </a:r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算法的具体步骤！</a:t>
            </a: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5</a:t>
            </a:fld>
            <a:endParaRPr lang="en-US" altLang="zh-CN" sz="1200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zh-CN" altLang="en-US" dirty="0" smtClean="0">
                <a:cs typeface="Arial" charset="0"/>
              </a:rPr>
              <a:t>   对于任意的起点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和终点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来说，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的路径可能会有很多，直接在所有这些路径中求最短路比较困难。</a:t>
            </a:r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算法的基本思想是把这个复杂度问题分为多个子问题，逐步求解。具体来说：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zh-CN" altLang="en-US" dirty="0" smtClean="0">
                <a:cs typeface="Arial" charset="0"/>
              </a:rPr>
              <a:t>    首先考察从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出发直接到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结束（中间不经过任何跳点）的路径，显然该路径唯一，其距离值就是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en-US" altLang="zh-CN" dirty="0" smtClean="0">
                <a:cs typeface="Arial" charset="0"/>
              </a:rPr>
              <a:t>-&gt;j</a:t>
            </a:r>
            <a:r>
              <a:rPr lang="zh-CN" altLang="en-US" dirty="0" smtClean="0">
                <a:cs typeface="Arial" charset="0"/>
              </a:rPr>
              <a:t>这条边的权值。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接下来看从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出发、中间可选跳点为</a:t>
            </a:r>
            <a:r>
              <a:rPr lang="en-US" altLang="zh-CN" dirty="0" smtClean="0">
                <a:cs typeface="Arial" charset="0"/>
              </a:rPr>
              <a:t>{1}</a:t>
            </a:r>
            <a:r>
              <a:rPr lang="zh-CN" altLang="en-US" dirty="0" smtClean="0">
                <a:cs typeface="Arial" charset="0"/>
              </a:rPr>
              <a:t>的路径。这样的路径可能有很多，包括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出发直接到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的路径，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出发、中间经过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、最后到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的路径，以及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出发、中间重复多次经过顶点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的路径，如此等等。但是，这类路里面的最短路只可能是前两种，也就是</a:t>
            </a:r>
            <a:r>
              <a:rPr lang="en-US" altLang="zh-CN" dirty="0" smtClean="0">
                <a:cs typeface="Arial" charset="0"/>
              </a:rPr>
              <a:t>...</a:t>
            </a:r>
            <a:r>
              <a:rPr lang="zh-CN" altLang="en-US" dirty="0" smtClean="0">
                <a:cs typeface="Arial" charset="0"/>
              </a:rPr>
              <a:t>，因为，第</a:t>
            </a:r>
            <a:r>
              <a:rPr lang="en-US" altLang="zh-CN" dirty="0" smtClean="0">
                <a:cs typeface="Arial" charset="0"/>
              </a:rPr>
              <a:t>3</a:t>
            </a:r>
            <a:r>
              <a:rPr lang="zh-CN" altLang="en-US" dirty="0" smtClean="0">
                <a:cs typeface="Arial" charset="0"/>
              </a:rPr>
              <a:t>种情况下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多次出现意味着有回路，有回路就不会是最短。所以，这一类路径里面的最短路只需对前两种情况下的最短路作比较即可。</a:t>
            </a:r>
            <a:endParaRPr lang="en-US" altLang="zh-CN" dirty="0" smtClean="0">
              <a:cs typeface="Arial" charset="0"/>
            </a:endParaRPr>
          </a:p>
          <a:p>
            <a:pPr algn="just"/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第三类：从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出发，中间经过的顶点可以包括</a:t>
            </a:r>
            <a:r>
              <a:rPr lang="en-US" altLang="zh-CN" dirty="0" smtClean="0">
                <a:cs typeface="Arial" charset="0"/>
              </a:rPr>
              <a:t>{1</a:t>
            </a:r>
            <a:r>
              <a:rPr lang="zh-CN" altLang="en-US" dirty="0" smtClean="0">
                <a:cs typeface="Arial" charset="0"/>
              </a:rPr>
              <a:t>，</a:t>
            </a:r>
            <a:r>
              <a:rPr lang="en-US" altLang="zh-CN" dirty="0" smtClean="0">
                <a:cs typeface="Arial" charset="0"/>
              </a:rPr>
              <a:t>2}</a:t>
            </a: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依次类推，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最后一类，从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出发，中间经过的顶点可以包括</a:t>
            </a:r>
            <a:r>
              <a:rPr lang="en-US" altLang="zh-CN" dirty="0" smtClean="0">
                <a:cs typeface="Arial" charset="0"/>
              </a:rPr>
              <a:t>{1,2,3,…,n}</a:t>
            </a:r>
            <a:r>
              <a:rPr lang="zh-CN" altLang="en-US" dirty="0" smtClean="0">
                <a:cs typeface="Arial" charset="0"/>
              </a:rPr>
              <a:t>中的所有的顶点</a:t>
            </a:r>
            <a:endParaRPr lang="en-US" altLang="zh-CN" dirty="0" smtClean="0">
              <a:cs typeface="Arial" charset="0"/>
            </a:endParaRPr>
          </a:p>
          <a:p>
            <a:pPr algn="just"/>
            <a:endParaRPr lang="en-US" altLang="zh-CN" dirty="0" smtClean="0">
              <a:cs typeface="Arial" charset="0"/>
            </a:endParaRPr>
          </a:p>
          <a:p>
            <a:pPr algn="just"/>
            <a:r>
              <a:rPr lang="zh-CN" altLang="en-US" dirty="0" smtClean="0">
                <a:cs typeface="Arial" charset="0"/>
              </a:rPr>
              <a:t>    将路径按上述方法分类后会发现，我们能依次得到各类路径中的最短路。而且，最后一类路径中的最短路就是全局最短路。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</a:t>
            </a:r>
            <a:r>
              <a:rPr lang="zh-CN" altLang="en-US" dirty="0" smtClean="0">
                <a:cs typeface="Arial" charset="0"/>
              </a:rPr>
              <a:t>下面介绍</a:t>
            </a:r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算法的具体步骤！</a:t>
            </a: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7</a:t>
            </a:fld>
            <a:endParaRPr lang="en-US" altLang="zh-CN" sz="1200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zh-CN" altLang="en-US" dirty="0" smtClean="0">
              <a:cs typeface="Arial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8</a:t>
            </a:fld>
            <a:endParaRPr lang="en-US" altLang="zh-CN" sz="1200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zh-CN" altLang="en-US" dirty="0" smtClean="0">
              <a:cs typeface="Arial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9</a:t>
            </a:fld>
            <a:endParaRPr lang="en-US" altLang="zh-CN" sz="1200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zh-CN" altLang="en-US" dirty="0" smtClean="0">
                <a:cs typeface="Arial" charset="0"/>
              </a:rPr>
              <a:t>   对于任意的起点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和终点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来说，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的路径可能会有很多，直接在所有这些路径中求最短路比较困难。</a:t>
            </a:r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算法的基本思想是把这个复杂度问题分为多个子问题，逐步求解。具体来说：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zh-CN" altLang="en-US" dirty="0" smtClean="0">
                <a:cs typeface="Arial" charset="0"/>
              </a:rPr>
              <a:t>    首先考察从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出发直接到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结束（中间不经过任何跳点）的路径，显然该路径唯一，其距离值就是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en-US" altLang="zh-CN" dirty="0" smtClean="0">
                <a:cs typeface="Arial" charset="0"/>
              </a:rPr>
              <a:t>-&gt;j</a:t>
            </a:r>
            <a:r>
              <a:rPr lang="zh-CN" altLang="en-US" dirty="0" smtClean="0">
                <a:cs typeface="Arial" charset="0"/>
              </a:rPr>
              <a:t>这条边的权值。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接下来看从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出发、中间可选跳点为</a:t>
            </a:r>
            <a:r>
              <a:rPr lang="en-US" altLang="zh-CN" dirty="0" smtClean="0">
                <a:cs typeface="Arial" charset="0"/>
              </a:rPr>
              <a:t>{1}</a:t>
            </a:r>
            <a:r>
              <a:rPr lang="zh-CN" altLang="en-US" dirty="0" smtClean="0">
                <a:cs typeface="Arial" charset="0"/>
              </a:rPr>
              <a:t>的路径。这样的路径可能有很多，包括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出发直接到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的路径，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出发、中间经过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、最后到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的路径，以及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出发、中间重复多次经过顶点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的路径，如此等等。但是，这类路里面的最短路只可能是前两种，也就是</a:t>
            </a:r>
            <a:r>
              <a:rPr lang="en-US" altLang="zh-CN" dirty="0" smtClean="0">
                <a:cs typeface="Arial" charset="0"/>
              </a:rPr>
              <a:t>...</a:t>
            </a:r>
            <a:r>
              <a:rPr lang="zh-CN" altLang="en-US" dirty="0" smtClean="0">
                <a:cs typeface="Arial" charset="0"/>
              </a:rPr>
              <a:t>，因为，第</a:t>
            </a:r>
            <a:r>
              <a:rPr lang="en-US" altLang="zh-CN" dirty="0" smtClean="0">
                <a:cs typeface="Arial" charset="0"/>
              </a:rPr>
              <a:t>3</a:t>
            </a:r>
            <a:r>
              <a:rPr lang="zh-CN" altLang="en-US" dirty="0" smtClean="0">
                <a:cs typeface="Arial" charset="0"/>
              </a:rPr>
              <a:t>种情况下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多次出现意味着有回路，有回路就不会是最短。所以，这一类路径里面的最短路只需对前两种情况下的最短路作比较即可。</a:t>
            </a:r>
            <a:endParaRPr lang="en-US" altLang="zh-CN" dirty="0" smtClean="0">
              <a:cs typeface="Arial" charset="0"/>
            </a:endParaRPr>
          </a:p>
          <a:p>
            <a:pPr algn="just"/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第三类：从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出发，中间经过的顶点可以包括</a:t>
            </a:r>
            <a:r>
              <a:rPr lang="en-US" altLang="zh-CN" dirty="0" smtClean="0">
                <a:cs typeface="Arial" charset="0"/>
              </a:rPr>
              <a:t>{1</a:t>
            </a:r>
            <a:r>
              <a:rPr lang="zh-CN" altLang="en-US" dirty="0" smtClean="0">
                <a:cs typeface="Arial" charset="0"/>
              </a:rPr>
              <a:t>，</a:t>
            </a:r>
            <a:r>
              <a:rPr lang="en-US" altLang="zh-CN" dirty="0" smtClean="0">
                <a:cs typeface="Arial" charset="0"/>
              </a:rPr>
              <a:t>2}</a:t>
            </a: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依次类推，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最后一类，从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出发，中间经过的顶点可以包括</a:t>
            </a:r>
            <a:r>
              <a:rPr lang="en-US" altLang="zh-CN" dirty="0" smtClean="0">
                <a:cs typeface="Arial" charset="0"/>
              </a:rPr>
              <a:t>{1,2,3,…,n}</a:t>
            </a:r>
            <a:r>
              <a:rPr lang="zh-CN" altLang="en-US" dirty="0" smtClean="0">
                <a:cs typeface="Arial" charset="0"/>
              </a:rPr>
              <a:t>中的所有的顶点</a:t>
            </a:r>
            <a:endParaRPr lang="en-US" altLang="zh-CN" dirty="0" smtClean="0">
              <a:cs typeface="Arial" charset="0"/>
            </a:endParaRPr>
          </a:p>
          <a:p>
            <a:pPr algn="just"/>
            <a:endParaRPr lang="en-US" altLang="zh-CN" dirty="0" smtClean="0">
              <a:cs typeface="Arial" charset="0"/>
            </a:endParaRPr>
          </a:p>
          <a:p>
            <a:pPr algn="just"/>
            <a:r>
              <a:rPr lang="zh-CN" altLang="en-US" dirty="0" smtClean="0">
                <a:cs typeface="Arial" charset="0"/>
              </a:rPr>
              <a:t>    将路径按上述方法分类后会发现，我们能依次得到各类路径中的最短路。而且，最后一类路径中的最短路就是全局最短路。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</a:t>
            </a:r>
            <a:r>
              <a:rPr lang="zh-CN" altLang="en-US" dirty="0" smtClean="0">
                <a:cs typeface="Arial" charset="0"/>
              </a:rPr>
              <a:t>下面介绍</a:t>
            </a:r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算法的具体步骤！</a:t>
            </a: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11</a:t>
            </a:fld>
            <a:endParaRPr lang="en-US" altLang="zh-CN" sz="1200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zh-CN" altLang="en-US" dirty="0" smtClean="0">
                <a:cs typeface="Arial" charset="0"/>
              </a:rPr>
              <a:t>   对于任意的起点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和终点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来说，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的路径可能会有很多，直接在所有这些路径中求最短路比较困难。</a:t>
            </a:r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算法的基本思想是把这个复杂度问题分为多个子问题，逐步求解。具体来说：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zh-CN" altLang="en-US" dirty="0" smtClean="0">
                <a:cs typeface="Arial" charset="0"/>
              </a:rPr>
              <a:t>    首先考察从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出发直接到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结束（中间不经过任何跳点）的路径，显然该路径唯一，其距离值就是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en-US" altLang="zh-CN" dirty="0" smtClean="0">
                <a:cs typeface="Arial" charset="0"/>
              </a:rPr>
              <a:t>-&gt;j</a:t>
            </a:r>
            <a:r>
              <a:rPr lang="zh-CN" altLang="en-US" dirty="0" smtClean="0">
                <a:cs typeface="Arial" charset="0"/>
              </a:rPr>
              <a:t>这条边的权值。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接下来看从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出发、中间可选跳点为</a:t>
            </a:r>
            <a:r>
              <a:rPr lang="en-US" altLang="zh-CN" dirty="0" smtClean="0">
                <a:cs typeface="Arial" charset="0"/>
              </a:rPr>
              <a:t>{1}</a:t>
            </a:r>
            <a:r>
              <a:rPr lang="zh-CN" altLang="en-US" dirty="0" smtClean="0">
                <a:cs typeface="Arial" charset="0"/>
              </a:rPr>
              <a:t>的路径。这样的路径可能有很多，包括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出发直接到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的路径，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出发、中间经过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、最后到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的路径，以及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出发、中间重复多次经过顶点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的路径，如此等等。但是，这类路里面的最短路只可能是前两种，也就是</a:t>
            </a:r>
            <a:r>
              <a:rPr lang="en-US" altLang="zh-CN" dirty="0" smtClean="0">
                <a:cs typeface="Arial" charset="0"/>
              </a:rPr>
              <a:t>...</a:t>
            </a:r>
            <a:r>
              <a:rPr lang="zh-CN" altLang="en-US" dirty="0" smtClean="0">
                <a:cs typeface="Arial" charset="0"/>
              </a:rPr>
              <a:t>，因为，第</a:t>
            </a:r>
            <a:r>
              <a:rPr lang="en-US" altLang="zh-CN" dirty="0" smtClean="0">
                <a:cs typeface="Arial" charset="0"/>
              </a:rPr>
              <a:t>3</a:t>
            </a:r>
            <a:r>
              <a:rPr lang="zh-CN" altLang="en-US" dirty="0" smtClean="0">
                <a:cs typeface="Arial" charset="0"/>
              </a:rPr>
              <a:t>种情况下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多次出现意味着有回路，有回路就不会是最短。所以，这一类路径里面的最短路只需对前两种情况下的最短路作比较即可。</a:t>
            </a:r>
            <a:endParaRPr lang="en-US" altLang="zh-CN" dirty="0" smtClean="0">
              <a:cs typeface="Arial" charset="0"/>
            </a:endParaRPr>
          </a:p>
          <a:p>
            <a:pPr algn="just"/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第三类：从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出发，中间经过的顶点可以包括</a:t>
            </a:r>
            <a:r>
              <a:rPr lang="en-US" altLang="zh-CN" dirty="0" smtClean="0">
                <a:cs typeface="Arial" charset="0"/>
              </a:rPr>
              <a:t>{1</a:t>
            </a:r>
            <a:r>
              <a:rPr lang="zh-CN" altLang="en-US" dirty="0" smtClean="0">
                <a:cs typeface="Arial" charset="0"/>
              </a:rPr>
              <a:t>，</a:t>
            </a:r>
            <a:r>
              <a:rPr lang="en-US" altLang="zh-CN" dirty="0" smtClean="0">
                <a:cs typeface="Arial" charset="0"/>
              </a:rPr>
              <a:t>2}</a:t>
            </a: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依次类推，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 </a:t>
            </a:r>
            <a:r>
              <a:rPr lang="zh-CN" altLang="en-US" dirty="0" smtClean="0">
                <a:cs typeface="Arial" charset="0"/>
              </a:rPr>
              <a:t>最后一类，从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出发，中间经过的顶点可以包括</a:t>
            </a:r>
            <a:r>
              <a:rPr lang="en-US" altLang="zh-CN" dirty="0" smtClean="0">
                <a:cs typeface="Arial" charset="0"/>
              </a:rPr>
              <a:t>{1,2,3,…,n}</a:t>
            </a:r>
            <a:r>
              <a:rPr lang="zh-CN" altLang="en-US" dirty="0" smtClean="0">
                <a:cs typeface="Arial" charset="0"/>
              </a:rPr>
              <a:t>中的所有的顶点</a:t>
            </a:r>
            <a:endParaRPr lang="en-US" altLang="zh-CN" dirty="0" smtClean="0">
              <a:cs typeface="Arial" charset="0"/>
            </a:endParaRPr>
          </a:p>
          <a:p>
            <a:pPr algn="just"/>
            <a:endParaRPr lang="en-US" altLang="zh-CN" dirty="0" smtClean="0">
              <a:cs typeface="Arial" charset="0"/>
            </a:endParaRPr>
          </a:p>
          <a:p>
            <a:pPr algn="just"/>
            <a:r>
              <a:rPr lang="zh-CN" altLang="en-US" dirty="0" smtClean="0">
                <a:cs typeface="Arial" charset="0"/>
              </a:rPr>
              <a:t>    将路径按上述方法分类后会发现，我们能依次得到各类路径中的最短路。而且，最后一类路径中的最短路就是全局最短路。</a:t>
            </a:r>
            <a:endParaRPr lang="en-US" altLang="zh-CN" dirty="0" smtClean="0">
              <a:cs typeface="Arial" charset="0"/>
            </a:endParaRPr>
          </a:p>
          <a:p>
            <a:pPr algn="just"/>
            <a:r>
              <a:rPr lang="en-US" altLang="zh-CN" dirty="0" smtClean="0">
                <a:cs typeface="Arial" charset="0"/>
              </a:rPr>
              <a:t>   </a:t>
            </a:r>
            <a:r>
              <a:rPr lang="zh-CN" altLang="en-US" dirty="0" smtClean="0">
                <a:cs typeface="Arial" charset="0"/>
              </a:rPr>
              <a:t>下面介绍</a:t>
            </a:r>
            <a:r>
              <a:rPr lang="en-US" altLang="zh-CN" dirty="0" smtClean="0">
                <a:cs typeface="Arial" charset="0"/>
              </a:rPr>
              <a:t>Floyd</a:t>
            </a:r>
            <a:r>
              <a:rPr lang="zh-CN" altLang="en-US" dirty="0" smtClean="0">
                <a:cs typeface="Arial" charset="0"/>
              </a:rPr>
              <a:t>算法的具体步骤！</a:t>
            </a: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itchFamily="18" charset="0"/>
              </a:rPr>
              <a:pPr algn="r"/>
              <a:t>12</a:t>
            </a:fld>
            <a:endParaRPr lang="en-US" altLang="zh-CN" sz="1200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1944688"/>
            <a:ext cx="9144000" cy="4913312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44547"/>
            <a:ext cx="7772400" cy="1935806"/>
          </a:xfrm>
          <a:noFill/>
          <a:ln>
            <a:noFill/>
          </a:ln>
        </p:spPr>
        <p:txBody>
          <a:bodyPr anchor="b"/>
          <a:lstStyle>
            <a:lvl1pPr algn="ctr">
              <a:defRPr sz="60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724" y="4178460"/>
            <a:ext cx="6858000" cy="79865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50333"/>
            <a:ext cx="8746066" cy="668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543800" y="6561138"/>
            <a:ext cx="1225550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F151-52E9-477A-AA91-38BBDA24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hlinkClick r:id="rId3"/>
          </p:cNvPr>
          <p:cNvSpPr txBox="1"/>
          <p:nvPr/>
        </p:nvSpPr>
        <p:spPr>
          <a:xfrm>
            <a:off x="4800600" y="6553200"/>
            <a:ext cx="27432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543800" y="6561138"/>
            <a:ext cx="1225550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47C1-E095-4266-A266-CAFC79215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561138"/>
            <a:ext cx="1073150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B5459-634C-4EA1-BB76-44EE46623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hlinkClick r:id="rId3"/>
          </p:cNvPr>
          <p:cNvSpPr txBox="1"/>
          <p:nvPr/>
        </p:nvSpPr>
        <p:spPr>
          <a:xfrm>
            <a:off x="4800600" y="6553200"/>
            <a:ext cx="27432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92138"/>
            <a:ext cx="7877175" cy="622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827088" y="1628775"/>
            <a:ext cx="8128000" cy="4503738"/>
          </a:xfrm>
        </p:spPr>
        <p:txBody>
          <a:bodyPr rtlCol="0"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956550" y="6564313"/>
            <a:ext cx="919163" cy="2936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2291-645B-46F1-A8C4-B257A9EA4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79948-57A6-457C-9BEB-70D2B30D44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50863"/>
            <a:ext cx="8745538" cy="7270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11288"/>
            <a:ext cx="8745538" cy="5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561138"/>
            <a:ext cx="920750" cy="296862"/>
          </a:xfrm>
          <a:prstGeom prst="rect">
            <a:avLst/>
          </a:prstGeom>
        </p:spPr>
        <p:txBody>
          <a:bodyPr/>
          <a:lstStyle>
            <a:lvl1pPr algn="r">
              <a:defRPr sz="1600" smtClean="0">
                <a:ea typeface="+mn-ea"/>
              </a:defRPr>
            </a:lvl1pPr>
          </a:lstStyle>
          <a:p>
            <a:pPr>
              <a:defRPr/>
            </a:pPr>
            <a:fld id="{C79E8390-B913-41BC-B240-90ADE38F3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</p:sldLayoutIdLst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9" name="click.wav"/>
          </p:stSnd>
        </p:sndAc>
      </p:transition>
    </mc:Choice>
    <mc:Fallback xmlns="">
      <p:transition advTm="4390">
        <p:sndAc>
          <p:stSnd>
            <p:snd r:embed="rId1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华文中宋" pitchFamily="2" charset="-122"/>
          <a:ea typeface="华文中宋" pitchFamily="2" charset="-122"/>
          <a:cs typeface="华文中宋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zh-CN" altLang="en-US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altLang="en-US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2.jpeg"/><Relationship Id="rId5" Type="http://schemas.openxmlformats.org/officeDocument/2006/relationships/image" Target="../media/image9.jpeg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9.jpeg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audio" Target="../media/audio1.wav"/><Relationship Id="rId5" Type="http://schemas.openxmlformats.org/officeDocument/2006/relationships/image" Target="../media/image15.png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audio" Target="../media/audio1.wav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4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Data" Target="../diagrams/data1.xml"/><Relationship Id="rId11" Type="http://schemas.openxmlformats.org/officeDocument/2006/relationships/audio" Target="../media/audio1.wav"/><Relationship Id="rId5" Type="http://schemas.openxmlformats.org/officeDocument/2006/relationships/image" Target="../media/image17.png"/><Relationship Id="rId10" Type="http://schemas.microsoft.com/office/2007/relationships/diagramDrawing" Target="../diagrams/drawing1.xml"/><Relationship Id="rId4" Type="http://schemas.openxmlformats.org/officeDocument/2006/relationships/audio" Target="../media/audio1.wav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notesSlide" Target="../notesSlides/notesSlide15.xml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diagramLayout" Target="../diagrams/layout2.xml"/><Relationship Id="rId11" Type="http://schemas.openxmlformats.org/officeDocument/2006/relationships/audio" Target="../media/audio1.wav"/><Relationship Id="rId5" Type="http://schemas.openxmlformats.org/officeDocument/2006/relationships/diagramData" Target="../diagrams/data2.xml"/><Relationship Id="rId10" Type="http://schemas.openxmlformats.org/officeDocument/2006/relationships/image" Target="../media/image18.png"/><Relationship Id="rId4" Type="http://schemas.openxmlformats.org/officeDocument/2006/relationships/audio" Target="../media/audio1.wav"/><Relationship Id="rId9" Type="http://schemas.microsoft.com/office/2007/relationships/diagramDrawing" Target="../diagrams/drawin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audio" Target="../media/audio1.wav"/><Relationship Id="rId5" Type="http://schemas.openxmlformats.org/officeDocument/2006/relationships/image" Target="../media/image7.jpeg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audio" Target="../media/audio1.wav"/><Relationship Id="rId5" Type="http://schemas.openxmlformats.org/officeDocument/2006/relationships/image" Target="../media/image9.jpeg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.bin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audio" Target="../media/audio1.wav"/><Relationship Id="rId4" Type="http://schemas.openxmlformats.org/officeDocument/2006/relationships/notesSlide" Target="../notesSlides/notesSlide6.xml"/><Relationship Id="rId9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hyperlink" Target="&#22823;&#20384;&#33756;&#40479;&#29468;&#29983;&#26085;&#28216;&#25103;.exe" TargetMode="Externa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7290" y="2071678"/>
            <a:ext cx="7019925" cy="14700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  <a:cs typeface="+mj-cs"/>
              </a:rPr>
              <a:t>查  找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7584" y="3429000"/>
            <a:ext cx="6400800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endParaRPr sz="2600" b="1" dirty="0" smtClean="0">
              <a:latin typeface="方正楷体简体"/>
              <a:ea typeface="宋体" charset="-122"/>
            </a:endParaRPr>
          </a:p>
          <a:p>
            <a:pPr>
              <a:lnSpc>
                <a:spcPct val="130000"/>
              </a:lnSpc>
            </a:pPr>
            <a:endParaRPr sz="3000" b="1" dirty="0" smtClean="0">
              <a:latin typeface="方正楷体简体"/>
              <a:ea typeface="宋体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000" b="1" dirty="0" smtClean="0">
                <a:latin typeface="方正楷体简体"/>
                <a:ea typeface="宋体" charset="-122"/>
              </a:rPr>
              <a:t>鲁法明</a:t>
            </a:r>
            <a:endParaRPr lang="en-US" altLang="zh-CN" sz="3000" b="1" dirty="0" smtClean="0">
              <a:latin typeface="方正楷体简体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3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71480"/>
            <a:ext cx="8746066" cy="72762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  <a:cs typeface="+mj-cs"/>
              </a:rPr>
              <a:t>有序表的查找</a:t>
            </a:r>
            <a:endParaRPr lang="zh-CN" altLang="en-US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grpSp>
        <p:nvGrpSpPr>
          <p:cNvPr id="18436" name="Group 19"/>
          <p:cNvGrpSpPr>
            <a:grpSpLocks noChangeAspect="1"/>
          </p:cNvGrpSpPr>
          <p:nvPr/>
        </p:nvGrpSpPr>
        <p:grpSpPr bwMode="auto">
          <a:xfrm>
            <a:off x="1785938" y="1779599"/>
            <a:ext cx="5668962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折半查找的原理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978161"/>
            <a:ext cx="5668962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折半查找算法的实现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18438" name="Group 29"/>
          <p:cNvGrpSpPr>
            <a:grpSpLocks noChangeAspect="1"/>
          </p:cNvGrpSpPr>
          <p:nvPr/>
        </p:nvGrpSpPr>
        <p:grpSpPr bwMode="auto">
          <a:xfrm>
            <a:off x="1785938" y="4178311"/>
            <a:ext cx="5668962" cy="822325"/>
            <a:chOff x="1296" y="1824"/>
            <a:chExt cx="2976" cy="432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总结与推广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2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714612" y="1357298"/>
            <a:ext cx="5715040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1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折半查找的原理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857488" y="150017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786182" y="150017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4714876" y="150017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5643570" y="150017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6572264" y="150017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7500958" y="150017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下箭头标注 18"/>
          <p:cNvSpPr/>
          <p:nvPr/>
        </p:nvSpPr>
        <p:spPr>
          <a:xfrm>
            <a:off x="2820612" y="943418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下箭头标注 20"/>
          <p:cNvSpPr/>
          <p:nvPr/>
        </p:nvSpPr>
        <p:spPr>
          <a:xfrm>
            <a:off x="3778802" y="928670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下箭头标注 21"/>
          <p:cNvSpPr/>
          <p:nvPr/>
        </p:nvSpPr>
        <p:spPr>
          <a:xfrm>
            <a:off x="4714876" y="943418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下箭头标注 22"/>
          <p:cNvSpPr/>
          <p:nvPr/>
        </p:nvSpPr>
        <p:spPr>
          <a:xfrm>
            <a:off x="5636190" y="928670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下箭头标注 23"/>
          <p:cNvSpPr/>
          <p:nvPr/>
        </p:nvSpPr>
        <p:spPr>
          <a:xfrm>
            <a:off x="6599446" y="943418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下箭头标注 24"/>
          <p:cNvSpPr/>
          <p:nvPr/>
        </p:nvSpPr>
        <p:spPr>
          <a:xfrm>
            <a:off x="7500958" y="928670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燕尾形箭头 25"/>
          <p:cNvSpPr/>
          <p:nvPr/>
        </p:nvSpPr>
        <p:spPr>
          <a:xfrm rot="16200000">
            <a:off x="2914682" y="2214556"/>
            <a:ext cx="571504" cy="285752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00360" y="21431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low</a:t>
            </a:r>
            <a:endParaRPr lang="zh-CN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燕尾形箭头 27"/>
          <p:cNvSpPr/>
          <p:nvPr/>
        </p:nvSpPr>
        <p:spPr>
          <a:xfrm rot="16200000">
            <a:off x="7584131" y="2214556"/>
            <a:ext cx="571504" cy="285752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020285" y="2143117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endParaRPr lang="zh-CN" alt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燕尾形箭头 29"/>
          <p:cNvSpPr/>
          <p:nvPr/>
        </p:nvSpPr>
        <p:spPr>
          <a:xfrm rot="16200000">
            <a:off x="4786314" y="2214555"/>
            <a:ext cx="571504" cy="285752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14942" y="2143117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sz="24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 descr="http://pic30.nipic.com/20130615/10543704_135011346390_2.jpg"/>
          <p:cNvPicPr>
            <a:picLocks noChangeAspect="1" noChangeArrowheads="1"/>
          </p:cNvPicPr>
          <p:nvPr/>
        </p:nvPicPr>
        <p:blipFill>
          <a:blip r:embed="rId5"/>
          <a:srcRect l="30762" t="16304" r="32617" b="22101"/>
          <a:stretch>
            <a:fillRect/>
          </a:stretch>
        </p:blipFill>
        <p:spPr bwMode="auto">
          <a:xfrm>
            <a:off x="642942" y="1214422"/>
            <a:ext cx="1857356" cy="157163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2" name="流程图: 联系 31"/>
          <p:cNvSpPr/>
          <p:nvPr/>
        </p:nvSpPr>
        <p:spPr>
          <a:xfrm>
            <a:off x="1357290" y="1428736"/>
            <a:ext cx="714380" cy="500066"/>
          </a:xfrm>
          <a:prstGeom prst="flowChartConnector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FF0000"/>
                </a:solidFill>
              </a:rPr>
              <a:t>8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19460" name="AutoShape 4" descr="http://static.freepik.com/free-photo/magnifying-glass_212825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500694" y="2928934"/>
            <a:ext cx="2857520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联系 57"/>
          <p:cNvSpPr/>
          <p:nvPr/>
        </p:nvSpPr>
        <p:spPr>
          <a:xfrm>
            <a:off x="5572132" y="3071810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流程图: 联系 58"/>
          <p:cNvSpPr/>
          <p:nvPr/>
        </p:nvSpPr>
        <p:spPr>
          <a:xfrm>
            <a:off x="6500826" y="3071810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流程图: 联系 59"/>
          <p:cNvSpPr/>
          <p:nvPr/>
        </p:nvSpPr>
        <p:spPr>
          <a:xfrm>
            <a:off x="7429520" y="3071810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燕尾形箭头 60"/>
          <p:cNvSpPr/>
          <p:nvPr/>
        </p:nvSpPr>
        <p:spPr>
          <a:xfrm rot="16200000">
            <a:off x="5629326" y="3786192"/>
            <a:ext cx="571504" cy="285752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15004" y="3714753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low</a:t>
            </a:r>
            <a:endParaRPr lang="zh-CN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燕尾形箭头 62"/>
          <p:cNvSpPr/>
          <p:nvPr/>
        </p:nvSpPr>
        <p:spPr>
          <a:xfrm rot="16200000">
            <a:off x="7526937" y="3786192"/>
            <a:ext cx="571504" cy="285752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963091" y="3714753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endParaRPr lang="zh-CN" alt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燕尾形箭头 64"/>
          <p:cNvSpPr/>
          <p:nvPr/>
        </p:nvSpPr>
        <p:spPr>
          <a:xfrm rot="16200000">
            <a:off x="6538601" y="3786191"/>
            <a:ext cx="571504" cy="285752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81473" y="3714753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sz="24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500694" y="4357692"/>
            <a:ext cx="928694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联系 67"/>
          <p:cNvSpPr/>
          <p:nvPr/>
        </p:nvSpPr>
        <p:spPr>
          <a:xfrm>
            <a:off x="5572132" y="450056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燕尾形箭头 70"/>
          <p:cNvSpPr/>
          <p:nvPr/>
        </p:nvSpPr>
        <p:spPr>
          <a:xfrm rot="16200000">
            <a:off x="5357818" y="5214950"/>
            <a:ext cx="571504" cy="285752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5072066" y="5572140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low</a:t>
            </a:r>
            <a:endParaRPr lang="zh-CN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燕尾形箭头 72"/>
          <p:cNvSpPr/>
          <p:nvPr/>
        </p:nvSpPr>
        <p:spPr>
          <a:xfrm rot="16200000">
            <a:off x="6000760" y="5214951"/>
            <a:ext cx="571504" cy="285752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072198" y="5539103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endParaRPr lang="zh-CN" alt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燕尾形箭头 74"/>
          <p:cNvSpPr/>
          <p:nvPr/>
        </p:nvSpPr>
        <p:spPr>
          <a:xfrm rot="16200000">
            <a:off x="5643570" y="5214949"/>
            <a:ext cx="571504" cy="285752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552713" y="5572140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sz="24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62" name="Picture 6" descr="http://pic20.nipic.com/20120412/632733_162326027300_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1802" y="3786190"/>
            <a:ext cx="1500198" cy="1857388"/>
          </a:xfrm>
          <a:prstGeom prst="rect">
            <a:avLst/>
          </a:prstGeom>
          <a:noFill/>
        </p:spPr>
      </p:pic>
      <p:cxnSp>
        <p:nvCxnSpPr>
          <p:cNvPr id="80" name="直接箭头连接符 79"/>
          <p:cNvCxnSpPr/>
          <p:nvPr/>
        </p:nvCxnSpPr>
        <p:spPr>
          <a:xfrm rot="5400000" flipH="1" flipV="1">
            <a:off x="3679025" y="2178835"/>
            <a:ext cx="2928958" cy="1285884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14282" y="2143116"/>
            <a:ext cx="2786082" cy="4401205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每轮与有序区间的中间元素进行比较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若相等则返回当前元素的位置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>若带查找元素大于中间元素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则到右侧区间查找；若查找元素小于中间元素，则到左侧区间查找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0747 0.0092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9" presetClass="path" presetSubtype="0" accel="50000" decel="50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0.19687 0.0006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26" grpId="1" animBg="1"/>
      <p:bldP spid="27" grpId="0"/>
      <p:bldP spid="28" grpId="0" animBg="1"/>
      <p:bldP spid="29" grpId="0"/>
      <p:bldP spid="30" grpId="0" animBg="1"/>
      <p:bldP spid="31" grpId="0"/>
      <p:bldP spid="32" grpId="0"/>
      <p:bldP spid="32" grpId="1"/>
      <p:bldP spid="32" grpId="2"/>
      <p:bldP spid="54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2" grpId="0"/>
      <p:bldP spid="63" grpId="0" animBg="1"/>
      <p:bldP spid="63" grpId="1" animBg="1"/>
      <p:bldP spid="64" grpId="0"/>
      <p:bldP spid="65" grpId="0" animBg="1"/>
      <p:bldP spid="66" grpId="0"/>
      <p:bldP spid="67" grpId="0" animBg="1"/>
      <p:bldP spid="68" grpId="0" animBg="1"/>
      <p:bldP spid="68" grpId="1" animBg="1"/>
      <p:bldP spid="71" grpId="0" animBg="1"/>
      <p:bldP spid="72" grpId="0"/>
      <p:bldP spid="73" grpId="0" animBg="1"/>
      <p:bldP spid="74" grpId="0"/>
      <p:bldP spid="75" grpId="0" animBg="1"/>
      <p:bldP spid="76" grpId="0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714612" y="1357298"/>
            <a:ext cx="5715040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1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折半查找的原理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857488" y="150017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786182" y="150017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4714876" y="150017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5643570" y="150017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6572264" y="150017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7500958" y="150017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下箭头标注 18"/>
          <p:cNvSpPr/>
          <p:nvPr/>
        </p:nvSpPr>
        <p:spPr>
          <a:xfrm>
            <a:off x="2820612" y="943418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下箭头标注 20"/>
          <p:cNvSpPr/>
          <p:nvPr/>
        </p:nvSpPr>
        <p:spPr>
          <a:xfrm>
            <a:off x="3778802" y="928670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下箭头标注 21"/>
          <p:cNvSpPr/>
          <p:nvPr/>
        </p:nvSpPr>
        <p:spPr>
          <a:xfrm>
            <a:off x="4714876" y="943418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下箭头标注 22"/>
          <p:cNvSpPr/>
          <p:nvPr/>
        </p:nvSpPr>
        <p:spPr>
          <a:xfrm>
            <a:off x="5636190" y="928670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下箭头标注 23"/>
          <p:cNvSpPr/>
          <p:nvPr/>
        </p:nvSpPr>
        <p:spPr>
          <a:xfrm>
            <a:off x="6599446" y="943418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下箭头标注 24"/>
          <p:cNvSpPr/>
          <p:nvPr/>
        </p:nvSpPr>
        <p:spPr>
          <a:xfrm>
            <a:off x="7500958" y="928670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燕尾形箭头 25"/>
          <p:cNvSpPr/>
          <p:nvPr/>
        </p:nvSpPr>
        <p:spPr>
          <a:xfrm rot="16200000">
            <a:off x="2914682" y="2214556"/>
            <a:ext cx="571504" cy="285752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00360" y="21431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low</a:t>
            </a:r>
            <a:endParaRPr lang="zh-CN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燕尾形箭头 27"/>
          <p:cNvSpPr/>
          <p:nvPr/>
        </p:nvSpPr>
        <p:spPr>
          <a:xfrm rot="16200000">
            <a:off x="7584131" y="2214556"/>
            <a:ext cx="571504" cy="285752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020285" y="2143117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endParaRPr lang="zh-CN" alt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燕尾形箭头 29"/>
          <p:cNvSpPr/>
          <p:nvPr/>
        </p:nvSpPr>
        <p:spPr>
          <a:xfrm rot="16200000">
            <a:off x="4786314" y="2214555"/>
            <a:ext cx="571504" cy="285752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14942" y="2143117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sz="24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 descr="http://pic30.nipic.com/20130615/10543704_135011346390_2.jpg"/>
          <p:cNvPicPr>
            <a:picLocks noChangeAspect="1" noChangeArrowheads="1"/>
          </p:cNvPicPr>
          <p:nvPr/>
        </p:nvPicPr>
        <p:blipFill>
          <a:blip r:embed="rId5"/>
          <a:srcRect l="30762" t="16304" r="32617" b="22101"/>
          <a:stretch>
            <a:fillRect/>
          </a:stretch>
        </p:blipFill>
        <p:spPr bwMode="auto">
          <a:xfrm>
            <a:off x="642942" y="1214422"/>
            <a:ext cx="1857356" cy="157163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2" name="流程图: 联系 31"/>
          <p:cNvSpPr/>
          <p:nvPr/>
        </p:nvSpPr>
        <p:spPr>
          <a:xfrm>
            <a:off x="1071538" y="1428736"/>
            <a:ext cx="1357322" cy="500066"/>
          </a:xfrm>
          <a:prstGeom prst="flowChartConnector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 smtClean="0">
                <a:solidFill>
                  <a:srgbClr val="FF0000"/>
                </a:solidFill>
              </a:rPr>
              <a:t>8.6</a:t>
            </a:r>
            <a:endParaRPr lang="zh-CN" altLang="en-US" sz="4500" dirty="0">
              <a:solidFill>
                <a:srgbClr val="FF0000"/>
              </a:solidFill>
            </a:endParaRPr>
          </a:p>
        </p:txBody>
      </p:sp>
      <p:sp>
        <p:nvSpPr>
          <p:cNvPr id="19460" name="AutoShape 4" descr="http://static.freepik.com/free-photo/magnifying-glass_212825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500694" y="2928934"/>
            <a:ext cx="2857520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联系 57"/>
          <p:cNvSpPr/>
          <p:nvPr/>
        </p:nvSpPr>
        <p:spPr>
          <a:xfrm>
            <a:off x="5572132" y="3071810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流程图: 联系 58"/>
          <p:cNvSpPr/>
          <p:nvPr/>
        </p:nvSpPr>
        <p:spPr>
          <a:xfrm>
            <a:off x="6500826" y="3071810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流程图: 联系 59"/>
          <p:cNvSpPr/>
          <p:nvPr/>
        </p:nvSpPr>
        <p:spPr>
          <a:xfrm>
            <a:off x="7429520" y="3071810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燕尾形箭头 60"/>
          <p:cNvSpPr/>
          <p:nvPr/>
        </p:nvSpPr>
        <p:spPr>
          <a:xfrm rot="16200000">
            <a:off x="5629326" y="3786192"/>
            <a:ext cx="571504" cy="285752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15004" y="3714753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low</a:t>
            </a:r>
            <a:endParaRPr lang="zh-CN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燕尾形箭头 62"/>
          <p:cNvSpPr/>
          <p:nvPr/>
        </p:nvSpPr>
        <p:spPr>
          <a:xfrm rot="16200000">
            <a:off x="7526937" y="3786192"/>
            <a:ext cx="571504" cy="285752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963091" y="3714753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endParaRPr lang="zh-CN" alt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燕尾形箭头 64"/>
          <p:cNvSpPr/>
          <p:nvPr/>
        </p:nvSpPr>
        <p:spPr>
          <a:xfrm rot="16200000">
            <a:off x="6538601" y="3786191"/>
            <a:ext cx="571504" cy="285752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81473" y="3714753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sz="24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500694" y="4357692"/>
            <a:ext cx="928694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联系 67"/>
          <p:cNvSpPr/>
          <p:nvPr/>
        </p:nvSpPr>
        <p:spPr>
          <a:xfrm>
            <a:off x="5572132" y="450056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燕尾形箭头 70"/>
          <p:cNvSpPr/>
          <p:nvPr/>
        </p:nvSpPr>
        <p:spPr>
          <a:xfrm rot="16200000">
            <a:off x="5357818" y="5214950"/>
            <a:ext cx="571504" cy="285752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5072066" y="5572140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low</a:t>
            </a:r>
            <a:endParaRPr lang="zh-CN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燕尾形箭头 72"/>
          <p:cNvSpPr/>
          <p:nvPr/>
        </p:nvSpPr>
        <p:spPr>
          <a:xfrm rot="16200000">
            <a:off x="6000760" y="5214951"/>
            <a:ext cx="571504" cy="285752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072198" y="5539103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endParaRPr lang="zh-CN" alt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燕尾形箭头 74"/>
          <p:cNvSpPr/>
          <p:nvPr/>
        </p:nvSpPr>
        <p:spPr>
          <a:xfrm rot="16200000">
            <a:off x="5643570" y="5214949"/>
            <a:ext cx="571504" cy="285752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552713" y="5572140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sz="24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" name="Picture 4" descr="http://pic.58pic.com/58pic/15/55/34/87v58PICgE5_102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760" y="5929330"/>
            <a:ext cx="1214446" cy="500066"/>
          </a:xfrm>
          <a:prstGeom prst="rect">
            <a:avLst/>
          </a:prstGeom>
          <a:noFill/>
        </p:spPr>
      </p:pic>
      <p:pic>
        <p:nvPicPr>
          <p:cNvPr id="37890" name="Picture 2" descr="http://www.photophoto.cn/m6/018/030/0180300091.jpg"/>
          <p:cNvPicPr>
            <a:picLocks noChangeAspect="1" noChangeArrowheads="1"/>
          </p:cNvPicPr>
          <p:nvPr/>
        </p:nvPicPr>
        <p:blipFill>
          <a:blip r:embed="rId7"/>
          <a:srcRect l="11250" t="26502" r="11249" b="19611"/>
          <a:stretch>
            <a:fillRect/>
          </a:stretch>
        </p:blipFill>
        <p:spPr bwMode="auto">
          <a:xfrm>
            <a:off x="2864514" y="3071810"/>
            <a:ext cx="1850362" cy="1820517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14282" y="3611123"/>
            <a:ext cx="2714644" cy="224676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不断重复前述折半查找过程，直至查找成功，或者待查找区间失效！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8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0747 0.0092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path" presetSubtype="0" accel="50000" decel="50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0.19687 0.00069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1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12691 0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7865 -4.81481E-6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26" grpId="1" animBg="1"/>
      <p:bldP spid="27" grpId="0"/>
      <p:bldP spid="28" grpId="0" animBg="1"/>
      <p:bldP spid="29" grpId="0"/>
      <p:bldP spid="30" grpId="0" animBg="1"/>
      <p:bldP spid="31" grpId="0"/>
      <p:bldP spid="32" grpId="0"/>
      <p:bldP spid="32" grpId="1"/>
      <p:bldP spid="32" grpId="2"/>
      <p:bldP spid="54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2" grpId="0"/>
      <p:bldP spid="63" grpId="0" animBg="1"/>
      <p:bldP spid="63" grpId="1" animBg="1"/>
      <p:bldP spid="64" grpId="0"/>
      <p:bldP spid="65" grpId="0" animBg="1"/>
      <p:bldP spid="66" grpId="0"/>
      <p:bldP spid="67" grpId="0" animBg="1"/>
      <p:bldP spid="68" grpId="0" animBg="1"/>
      <p:bldP spid="68" grpId="1" animBg="1"/>
      <p:bldP spid="71" grpId="0" animBg="1"/>
      <p:bldP spid="71" grpId="1" animBg="1"/>
      <p:bldP spid="72" grpId="0"/>
      <p:bldP spid="72" grpId="1"/>
      <p:bldP spid="73" grpId="0" animBg="1"/>
      <p:bldP spid="74" grpId="0"/>
      <p:bldP spid="75" grpId="0" animBg="1"/>
      <p:bldP spid="75" grpId="1" animBg="1"/>
      <p:bldP spid="76" grpId="0"/>
      <p:bldP spid="76" grpId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71480"/>
            <a:ext cx="8746066" cy="72762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  <a:cs typeface="+mj-cs"/>
              </a:rPr>
              <a:t>折半查找（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  <a:cs typeface="+mj-cs"/>
              </a:rPr>
              <a:t>Binary Search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  <a:cs typeface="+mj-cs"/>
              </a:rPr>
              <a:t>）</a:t>
            </a:r>
            <a:endParaRPr lang="zh-CN" altLang="en-US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grpSp>
        <p:nvGrpSpPr>
          <p:cNvPr id="3" name="Group 19"/>
          <p:cNvGrpSpPr>
            <a:grpSpLocks noChangeAspect="1"/>
          </p:cNvGrpSpPr>
          <p:nvPr/>
        </p:nvGrpSpPr>
        <p:grpSpPr bwMode="auto">
          <a:xfrm>
            <a:off x="1785938" y="1779599"/>
            <a:ext cx="5668962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折半查找的原理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978161"/>
            <a:ext cx="5668962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折半查找算法的实现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29"/>
          <p:cNvGrpSpPr>
            <a:grpSpLocks noChangeAspect="1"/>
          </p:cNvGrpSpPr>
          <p:nvPr/>
        </p:nvGrpSpPr>
        <p:grpSpPr bwMode="auto">
          <a:xfrm>
            <a:off x="1785938" y="4178311"/>
            <a:ext cx="5668962" cy="822325"/>
            <a:chOff x="1296" y="1824"/>
            <a:chExt cx="2976" cy="432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总结与推广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2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5"/>
          <a:srcRect t="7595"/>
          <a:stretch>
            <a:fillRect/>
          </a:stretch>
        </p:blipFill>
        <p:spPr bwMode="auto">
          <a:xfrm>
            <a:off x="4138637" y="428604"/>
            <a:ext cx="4933957" cy="5643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2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折半查找算法的实现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38068" y="1000108"/>
            <a:ext cx="4857752" cy="54107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</a:pPr>
            <a:r>
              <a:rPr lang="en-US" altLang="zh-CN" sz="26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6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600" dirty="0" err="1" smtClean="0">
                <a:latin typeface="Arial" pitchFamily="34" charset="0"/>
                <a:ea typeface="宋体" pitchFamily="2" charset="-122"/>
              </a:rPr>
              <a:t>Search_Bin</a:t>
            </a:r>
            <a:r>
              <a:rPr lang="en-US" altLang="zh-CN" sz="26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600" dirty="0" err="1" smtClean="0">
                <a:latin typeface="Arial" pitchFamily="34" charset="0"/>
                <a:ea typeface="宋体" pitchFamily="2" charset="-122"/>
              </a:rPr>
              <a:t>SSTable</a:t>
            </a:r>
            <a:r>
              <a:rPr lang="en-US" altLang="zh-CN" sz="2600" dirty="0" smtClean="0">
                <a:latin typeface="Arial" pitchFamily="34" charset="0"/>
                <a:ea typeface="宋体" pitchFamily="2" charset="-122"/>
              </a:rPr>
              <a:t> ST,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</a:pPr>
            <a:r>
              <a:rPr lang="en-US" altLang="zh-CN" sz="2600" dirty="0" smtClean="0">
                <a:latin typeface="Arial" pitchFamily="34" charset="0"/>
                <a:ea typeface="宋体" pitchFamily="2" charset="-122"/>
              </a:rPr>
              <a:t>                      </a:t>
            </a:r>
            <a:r>
              <a:rPr lang="en-US" altLang="zh-CN" sz="2600" dirty="0" err="1" smtClean="0">
                <a:latin typeface="Arial" pitchFamily="34" charset="0"/>
                <a:ea typeface="宋体" pitchFamily="2" charset="-122"/>
              </a:rPr>
              <a:t>KeyType</a:t>
            </a:r>
            <a:r>
              <a:rPr lang="en-US" altLang="zh-CN" sz="2600" dirty="0" smtClean="0">
                <a:latin typeface="Arial" pitchFamily="34" charset="0"/>
                <a:ea typeface="宋体" pitchFamily="2" charset="-122"/>
              </a:rPr>
              <a:t> key){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</a:pPr>
            <a:r>
              <a:rPr lang="en-US" altLang="zh-CN" sz="26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low=1; high=</a:t>
            </a:r>
            <a:r>
              <a:rPr lang="en-US" altLang="zh-CN" sz="26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ST.length</a:t>
            </a:r>
            <a:r>
              <a:rPr lang="en-US" altLang="zh-CN" sz="26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6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800" dirty="0" smtClean="0"/>
              <a:t>while (low &lt;= high) {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800" dirty="0" smtClean="0"/>
              <a:t>     mid = (low + high) / 2;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800" dirty="0" smtClean="0"/>
              <a:t>     if (key==</a:t>
            </a:r>
            <a:r>
              <a:rPr lang="en-US" altLang="zh-CN" sz="2800" dirty="0" err="1" smtClean="0"/>
              <a:t>ST.elem</a:t>
            </a:r>
            <a:r>
              <a:rPr lang="en-US" altLang="zh-CN" sz="2800" dirty="0" smtClean="0"/>
              <a:t>[mid].key)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800" dirty="0" smtClean="0"/>
              <a:t>          return  mid;        </a:t>
            </a:r>
            <a:endParaRPr lang="zh-CN" altLang="en-US" sz="2800" dirty="0" smtClean="0"/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 smtClean="0"/>
              <a:t>     </a:t>
            </a:r>
            <a:r>
              <a:rPr lang="en-US" altLang="zh-CN" sz="2800" dirty="0" smtClean="0"/>
              <a:t>else if(key&lt;</a:t>
            </a:r>
            <a:r>
              <a:rPr lang="en-US" altLang="zh-CN" sz="2800" dirty="0" err="1" smtClean="0"/>
              <a:t>ST.elem</a:t>
            </a:r>
            <a:r>
              <a:rPr lang="en-US" altLang="zh-CN" sz="2800" dirty="0" smtClean="0"/>
              <a:t>[mid].key)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800" dirty="0" smtClean="0"/>
              <a:t>           high=mid-1; </a:t>
            </a:r>
            <a:endParaRPr lang="zh-CN" altLang="en-US" sz="2800" dirty="0" smtClean="0"/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 smtClean="0"/>
              <a:t>     </a:t>
            </a:r>
            <a:r>
              <a:rPr lang="en-US" altLang="zh-CN" sz="2800" dirty="0" smtClean="0"/>
              <a:t>else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en-US" altLang="zh-CN" sz="2800" dirty="0" smtClean="0"/>
              <a:t>low = mid + 1;</a:t>
            </a:r>
            <a:endParaRPr lang="zh-CN" altLang="en-US" sz="2800" dirty="0" smtClean="0"/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 smtClean="0"/>
              <a:t>  </a:t>
            </a:r>
            <a:r>
              <a:rPr lang="en-US" altLang="zh-CN" sz="28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800" dirty="0" smtClean="0"/>
              <a:t>   return 0</a:t>
            </a:r>
            <a:r>
              <a:rPr lang="en-US" altLang="zh-CN" sz="2600" dirty="0" smtClean="0">
                <a:latin typeface="Arial" pitchFamily="34" charset="0"/>
                <a:ea typeface="宋体" pitchFamily="2" charset="-122"/>
              </a:rPr>
              <a:t>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</a:pPr>
            <a:r>
              <a:rPr lang="en-US" altLang="zh-CN" sz="2600" smtClean="0">
                <a:latin typeface="Arial" pitchFamily="34" charset="0"/>
                <a:ea typeface="宋体" pitchFamily="2" charset="-122"/>
              </a:rPr>
              <a:t>}//</a:t>
            </a:r>
            <a:r>
              <a:rPr lang="zh-CN" altLang="en-US" sz="2600" smtClean="0">
                <a:latin typeface="Arial" pitchFamily="34" charset="0"/>
                <a:ea typeface="宋体" pitchFamily="2" charset="-122"/>
              </a:rPr>
              <a:t>不符结构化规范</a:t>
            </a:r>
            <a:endParaRPr lang="en-US" altLang="zh-CN" sz="26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8926" y="5229200"/>
            <a:ext cx="3286148" cy="1615827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 smtClean="0"/>
              <a:t>时间复杂度</a:t>
            </a:r>
            <a:r>
              <a:rPr lang="en-US" altLang="zh-CN" sz="2200" dirty="0" smtClean="0"/>
              <a:t>:O(log</a:t>
            </a:r>
            <a:r>
              <a:rPr lang="en-US" altLang="zh-CN" sz="2200" baseline="-25000" dirty="0" smtClean="0"/>
              <a:t>2</a:t>
            </a:r>
            <a:r>
              <a:rPr lang="en-US" altLang="zh-CN" sz="2200" baseline="30000" dirty="0" smtClean="0"/>
              <a:t>N</a:t>
            </a:r>
            <a:r>
              <a:rPr lang="en-US" altLang="zh-CN" sz="2200" dirty="0" smtClean="0"/>
              <a:t>)</a:t>
            </a:r>
          </a:p>
          <a:p>
            <a:pPr algn="ctr">
              <a:lnSpc>
                <a:spcPct val="150000"/>
              </a:lnSpc>
            </a:pPr>
            <a:r>
              <a:rPr lang="zh-CN" altLang="en-US" sz="2200" dirty="0" smtClean="0"/>
              <a:t>相比顺序查找的优缺点？</a:t>
            </a:r>
            <a:endParaRPr lang="en-US" altLang="zh-CN" sz="2200" dirty="0" smtClean="0"/>
          </a:p>
          <a:p>
            <a:pPr algn="ctr">
              <a:lnSpc>
                <a:spcPct val="150000"/>
              </a:lnSpc>
            </a:pPr>
            <a:r>
              <a:rPr lang="zh-CN" altLang="en-US" sz="2200" dirty="0" smtClean="0"/>
              <a:t>链式存储？递归？</a:t>
            </a:r>
            <a:endParaRPr lang="en-US" altLang="zh-CN" sz="220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uiExpand="1" build="p" bldLvl="2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2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折半查找算法的实现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39552" y="692696"/>
            <a:ext cx="8136904" cy="5798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</a:pPr>
            <a:r>
              <a:rPr lang="en-US" altLang="zh-CN" sz="26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6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600" dirty="0" err="1" smtClean="0">
                <a:latin typeface="Arial" pitchFamily="34" charset="0"/>
                <a:ea typeface="宋体" pitchFamily="2" charset="-122"/>
              </a:rPr>
              <a:t>Search_Bin</a:t>
            </a:r>
            <a:r>
              <a:rPr lang="en-US" altLang="zh-CN" sz="26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600" dirty="0" err="1" smtClean="0">
                <a:latin typeface="Arial" pitchFamily="34" charset="0"/>
                <a:ea typeface="宋体" pitchFamily="2" charset="-122"/>
              </a:rPr>
              <a:t>SSTable</a:t>
            </a:r>
            <a:r>
              <a:rPr lang="en-US" altLang="zh-CN" sz="2600" dirty="0" smtClean="0">
                <a:latin typeface="Arial" pitchFamily="34" charset="0"/>
                <a:ea typeface="宋体" pitchFamily="2" charset="-122"/>
              </a:rPr>
              <a:t> ST</a:t>
            </a:r>
            <a:r>
              <a:rPr lang="en-US" altLang="zh-CN" sz="260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600" smtClean="0">
                <a:latin typeface="Arial" pitchFamily="34" charset="0"/>
                <a:ea typeface="宋体" pitchFamily="2" charset="-122"/>
              </a:rPr>
              <a:t>KeyType </a:t>
            </a:r>
            <a:r>
              <a:rPr lang="en-US" altLang="zh-CN" sz="2600" dirty="0" smtClean="0">
                <a:latin typeface="Arial" pitchFamily="34" charset="0"/>
                <a:ea typeface="宋体" pitchFamily="2" charset="-122"/>
              </a:rPr>
              <a:t>key){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</a:pPr>
            <a:r>
              <a:rPr lang="en-US" altLang="zh-CN" sz="260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60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 low=1, </a:t>
            </a:r>
            <a:r>
              <a:rPr lang="en-US" altLang="zh-CN" sz="26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high=</a:t>
            </a:r>
            <a:r>
              <a:rPr lang="en-US" altLang="zh-CN" sz="26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ST.length</a:t>
            </a:r>
            <a:r>
              <a:rPr lang="en-US" altLang="zh-CN" sz="260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; </a:t>
            </a:r>
            <a:endParaRPr lang="en-US" altLang="zh-CN" sz="260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</a:pPr>
            <a:r>
              <a:rPr lang="en-US" altLang="zh-CN" sz="260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600" smtClean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 int isDetectedd=FALSE;</a:t>
            </a:r>
            <a:endParaRPr lang="en-US" altLang="zh-CN" sz="2600" dirty="0" smtClean="0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6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600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while (low </a:t>
            </a:r>
            <a:r>
              <a:rPr lang="en-US" altLang="zh-CN" sz="260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&lt;= high &amp;&amp; isDectected=FALSE) </a:t>
            </a:r>
            <a:r>
              <a:rPr lang="en-US" altLang="zh-CN" sz="2800" dirty="0" smtClean="0"/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800" dirty="0" smtClean="0"/>
              <a:t>     mid = (low + high) / 2;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800" dirty="0" smtClean="0"/>
              <a:t>     if (key==</a:t>
            </a:r>
            <a:r>
              <a:rPr lang="en-US" altLang="zh-CN" sz="2800" dirty="0" err="1" smtClean="0"/>
              <a:t>ST.elem</a:t>
            </a:r>
            <a:r>
              <a:rPr lang="en-US" altLang="zh-CN" sz="2800" dirty="0" smtClean="0"/>
              <a:t>[mid].</a:t>
            </a:r>
            <a:r>
              <a:rPr lang="en-US" altLang="zh-CN" sz="2800" smtClean="0"/>
              <a:t>key</a:t>
            </a:r>
            <a:r>
              <a:rPr lang="en-US" altLang="zh-CN" sz="2800" smtClean="0"/>
              <a:t>){</a:t>
            </a:r>
            <a:endParaRPr lang="en-US" altLang="zh-CN" sz="2800" dirty="0" smtClean="0"/>
          </a:p>
          <a:p>
            <a:pPr eaLnBrk="0" hangingPunct="0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800" smtClean="0"/>
              <a:t>          </a:t>
            </a:r>
            <a:r>
              <a:rPr lang="en-US" altLang="zh-CN" sz="260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isDetected=TRUE;</a:t>
            </a:r>
            <a:endParaRPr lang="zh-CN" altLang="en-US" sz="2600" dirty="0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 smtClean="0"/>
              <a:t>     </a:t>
            </a:r>
            <a:r>
              <a:rPr lang="en-US" altLang="zh-CN" sz="2800" dirty="0" smtClean="0"/>
              <a:t>else if(key&lt;</a:t>
            </a:r>
            <a:r>
              <a:rPr lang="en-US" altLang="zh-CN" sz="2800" dirty="0" err="1" smtClean="0"/>
              <a:t>ST.elem</a:t>
            </a:r>
            <a:r>
              <a:rPr lang="en-US" altLang="zh-CN" sz="2800" dirty="0" smtClean="0"/>
              <a:t>[mid].key)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800" dirty="0" smtClean="0"/>
              <a:t>           high=mid-1; </a:t>
            </a:r>
            <a:endParaRPr lang="zh-CN" altLang="en-US" sz="2800" dirty="0" smtClean="0"/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 smtClean="0"/>
              <a:t>     </a:t>
            </a:r>
            <a:r>
              <a:rPr lang="en-US" altLang="zh-CN" sz="2800" dirty="0" smtClean="0"/>
              <a:t>else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en-US" altLang="zh-CN" sz="2800" dirty="0" smtClean="0"/>
              <a:t>low = mid + 1;</a:t>
            </a:r>
            <a:endParaRPr lang="zh-CN" altLang="en-US" sz="2800" dirty="0" smtClean="0"/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smtClean="0"/>
              <a:t>  </a:t>
            </a:r>
            <a:r>
              <a:rPr lang="en-US" altLang="zh-CN" sz="280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800"/>
              <a:t> 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rgbClr val="00B050"/>
                </a:solidFill>
              </a:rPr>
              <a:t>if(isDetected==TRUE)return mid;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800" smtClean="0">
                <a:solidFill>
                  <a:srgbClr val="00B050"/>
                </a:solidFill>
              </a:rPr>
              <a:t>  </a:t>
            </a:r>
            <a:r>
              <a:rPr lang="en-US" altLang="zh-CN" sz="2800" smtClean="0">
                <a:solidFill>
                  <a:srgbClr val="00B050"/>
                </a:solidFill>
              </a:rPr>
              <a:t>else return </a:t>
            </a:r>
            <a:r>
              <a:rPr lang="en-US" altLang="zh-CN" sz="2800" dirty="0" smtClean="0">
                <a:solidFill>
                  <a:srgbClr val="00B050"/>
                </a:solidFill>
              </a:rPr>
              <a:t>0</a:t>
            </a:r>
            <a:r>
              <a:rPr lang="en-US" altLang="zh-CN" sz="2600" dirty="0" smtClean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</a:pPr>
            <a:r>
              <a:rPr lang="en-US" altLang="zh-CN" sz="2600" smtClean="0">
                <a:latin typeface="Arial" pitchFamily="34" charset="0"/>
                <a:ea typeface="宋体" pitchFamily="2" charset="-122"/>
              </a:rPr>
              <a:t>}//</a:t>
            </a:r>
            <a:r>
              <a:rPr lang="zh-CN" altLang="en-US" sz="2600" smtClean="0">
                <a:latin typeface="Arial" pitchFamily="34" charset="0"/>
                <a:ea typeface="宋体" pitchFamily="2" charset="-122"/>
              </a:rPr>
              <a:t>严格结</a:t>
            </a:r>
            <a:r>
              <a:rPr lang="zh-CN" altLang="en-US" sz="2600" smtClean="0">
                <a:latin typeface="Arial" pitchFamily="34" charset="0"/>
                <a:ea typeface="宋体" pitchFamily="2" charset="-122"/>
              </a:rPr>
              <a:t>构</a:t>
            </a:r>
            <a:r>
              <a:rPr lang="zh-CN" altLang="en-US" sz="2600" smtClean="0">
                <a:latin typeface="Arial" pitchFamily="34" charset="0"/>
                <a:ea typeface="宋体" pitchFamily="2" charset="-122"/>
              </a:rPr>
              <a:t>化代码，单入口单出口</a:t>
            </a:r>
            <a:endParaRPr lang="en-US" altLang="zh-CN" sz="2600" dirty="0">
              <a:latin typeface="Arial" pitchFamily="34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220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折半查找的判定树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5" name="Oval 4"/>
          <p:cNvSpPr>
            <a:spLocks noChangeArrowheads="1"/>
          </p:cNvSpPr>
          <p:nvPr/>
        </p:nvSpPr>
        <p:spPr bwMode="auto">
          <a:xfrm>
            <a:off x="1992189" y="2152377"/>
            <a:ext cx="609600" cy="533400"/>
          </a:xfrm>
          <a:prstGeom prst="ellips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/>
              <a:t>3</a:t>
            </a:r>
            <a:endParaRPr lang="en-US" altLang="zh-CN" b="0"/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5845052" y="2152377"/>
            <a:ext cx="609600" cy="533400"/>
          </a:xfrm>
          <a:prstGeom prst="ellips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/>
              <a:t>9</a:t>
            </a:r>
            <a:endParaRPr lang="en-US" altLang="zh-CN"/>
          </a:p>
        </p:txBody>
      </p:sp>
      <p:sp>
        <p:nvSpPr>
          <p:cNvPr id="67" name="Oval 6"/>
          <p:cNvSpPr>
            <a:spLocks noChangeArrowheads="1"/>
          </p:cNvSpPr>
          <p:nvPr/>
        </p:nvSpPr>
        <p:spPr bwMode="auto">
          <a:xfrm>
            <a:off x="1450852" y="2761977"/>
            <a:ext cx="609600" cy="533400"/>
          </a:xfrm>
          <a:prstGeom prst="ellips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/>
              <a:t>1</a:t>
            </a:r>
            <a:endParaRPr lang="en-US" altLang="zh-CN" b="0"/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2727202" y="2720702"/>
            <a:ext cx="609600" cy="533400"/>
          </a:xfrm>
          <a:prstGeom prst="ellips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/>
              <a:t>4</a:t>
            </a:r>
            <a:endParaRPr lang="en-US" altLang="zh-CN" b="0"/>
          </a:p>
        </p:txBody>
      </p:sp>
      <p:sp>
        <p:nvSpPr>
          <p:cNvPr id="69" name="Oval 8"/>
          <p:cNvSpPr>
            <a:spLocks noChangeArrowheads="1"/>
          </p:cNvSpPr>
          <p:nvPr/>
        </p:nvSpPr>
        <p:spPr bwMode="auto">
          <a:xfrm>
            <a:off x="2082677" y="3447777"/>
            <a:ext cx="609600" cy="533400"/>
          </a:xfrm>
          <a:prstGeom prst="ellips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/>
              <a:t>2</a:t>
            </a:r>
            <a:endParaRPr lang="en-US" altLang="zh-CN" b="0"/>
          </a:p>
        </p:txBody>
      </p: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3794002" y="3406502"/>
            <a:ext cx="609600" cy="533400"/>
          </a:xfrm>
          <a:prstGeom prst="ellips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/>
              <a:t>5</a:t>
            </a:r>
            <a:endParaRPr lang="en-US" altLang="zh-CN" b="0"/>
          </a:p>
        </p:txBody>
      </p:sp>
      <p:sp>
        <p:nvSpPr>
          <p:cNvPr id="71" name="Oval 10"/>
          <p:cNvSpPr>
            <a:spLocks noChangeArrowheads="1"/>
          </p:cNvSpPr>
          <p:nvPr/>
        </p:nvSpPr>
        <p:spPr bwMode="auto">
          <a:xfrm>
            <a:off x="4917952" y="2865165"/>
            <a:ext cx="609600" cy="533400"/>
          </a:xfrm>
          <a:prstGeom prst="ellips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/>
              <a:t>7</a:t>
            </a:r>
            <a:endParaRPr lang="en-US" altLang="zh-CN" b="0"/>
          </a:p>
        </p:txBody>
      </p:sp>
      <p:sp>
        <p:nvSpPr>
          <p:cNvPr id="73" name="Oval 11"/>
          <p:cNvSpPr>
            <a:spLocks noChangeArrowheads="1"/>
          </p:cNvSpPr>
          <p:nvPr/>
        </p:nvSpPr>
        <p:spPr bwMode="auto">
          <a:xfrm>
            <a:off x="5603752" y="3550965"/>
            <a:ext cx="609600" cy="533400"/>
          </a:xfrm>
          <a:prstGeom prst="ellips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/>
              <a:t>8</a:t>
            </a:r>
            <a:endParaRPr lang="en-US" altLang="zh-CN" b="0"/>
          </a:p>
        </p:txBody>
      </p:sp>
      <p:sp>
        <p:nvSpPr>
          <p:cNvPr id="74" name="Oval 12"/>
          <p:cNvSpPr>
            <a:spLocks noChangeArrowheads="1"/>
          </p:cNvSpPr>
          <p:nvPr/>
        </p:nvSpPr>
        <p:spPr bwMode="auto">
          <a:xfrm>
            <a:off x="6759452" y="2761977"/>
            <a:ext cx="609600" cy="533400"/>
          </a:xfrm>
          <a:prstGeom prst="ellips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/>
              <a:t>10</a:t>
            </a:r>
            <a:endParaRPr lang="en-US" altLang="zh-CN" b="0"/>
          </a:p>
        </p:txBody>
      </p:sp>
      <p:sp>
        <p:nvSpPr>
          <p:cNvPr id="75" name="Oval 13"/>
          <p:cNvSpPr>
            <a:spLocks noChangeArrowheads="1"/>
          </p:cNvSpPr>
          <p:nvPr/>
        </p:nvSpPr>
        <p:spPr bwMode="auto">
          <a:xfrm>
            <a:off x="7445252" y="3447777"/>
            <a:ext cx="609600" cy="533400"/>
          </a:xfrm>
          <a:prstGeom prst="ellips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/>
              <a:t>11</a:t>
            </a:r>
            <a:endParaRPr lang="en-US" altLang="zh-CN" b="0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H="1">
            <a:off x="2601789" y="1969815"/>
            <a:ext cx="1616075" cy="373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>
            <a:off x="4611564" y="2030140"/>
            <a:ext cx="1295400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 flipH="1">
            <a:off x="1839789" y="2546077"/>
            <a:ext cx="295275" cy="296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17"/>
          <p:cNvSpPr>
            <a:spLocks noChangeShapeType="1"/>
          </p:cNvSpPr>
          <p:nvPr/>
        </p:nvSpPr>
        <p:spPr bwMode="auto">
          <a:xfrm>
            <a:off x="2060452" y="3142977"/>
            <a:ext cx="296862" cy="411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18"/>
          <p:cNvSpPr>
            <a:spLocks noChangeShapeType="1"/>
          </p:cNvSpPr>
          <p:nvPr/>
        </p:nvSpPr>
        <p:spPr bwMode="auto">
          <a:xfrm>
            <a:off x="2525589" y="2609577"/>
            <a:ext cx="457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19"/>
          <p:cNvSpPr>
            <a:spLocks noChangeShapeType="1"/>
          </p:cNvSpPr>
          <p:nvPr/>
        </p:nvSpPr>
        <p:spPr bwMode="auto">
          <a:xfrm>
            <a:off x="3336802" y="3101702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20"/>
          <p:cNvSpPr>
            <a:spLocks noChangeShapeType="1"/>
          </p:cNvSpPr>
          <p:nvPr/>
        </p:nvSpPr>
        <p:spPr bwMode="auto">
          <a:xfrm flipH="1">
            <a:off x="5381502" y="2454002"/>
            <a:ext cx="555625" cy="452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21"/>
          <p:cNvSpPr>
            <a:spLocks noChangeShapeType="1"/>
          </p:cNvSpPr>
          <p:nvPr/>
        </p:nvSpPr>
        <p:spPr bwMode="auto">
          <a:xfrm>
            <a:off x="5451352" y="332236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Line 22"/>
          <p:cNvSpPr>
            <a:spLocks noChangeShapeType="1"/>
          </p:cNvSpPr>
          <p:nvPr/>
        </p:nvSpPr>
        <p:spPr bwMode="auto">
          <a:xfrm>
            <a:off x="6454652" y="2457177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>
            <a:off x="7369052" y="3142977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020529"/>
              </p:ext>
            </p:extLst>
          </p:nvPr>
        </p:nvGraphicFramePr>
        <p:xfrm>
          <a:off x="1543372" y="692696"/>
          <a:ext cx="7277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6" imgW="9212269" imgH="1332103" progId="Word.Document.8">
                  <p:embed/>
                </p:oleObj>
              </mc:Choice>
              <mc:Fallback>
                <p:oleObj name="Document" r:id="rId6" imgW="9212269" imgH="1332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 b="15919"/>
                      <a:stretch>
                        <a:fillRect/>
                      </a:stretch>
                    </p:blipFill>
                    <p:spPr bwMode="auto">
                      <a:xfrm>
                        <a:off x="1543372" y="692696"/>
                        <a:ext cx="7277100" cy="1066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1104777" y="3527152"/>
            <a:ext cx="7048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rgbClr val="CC99FF"/>
              </a:buClr>
              <a:buFont typeface="Monotype Sorts"/>
              <a:buNone/>
            </a:pPr>
            <a:r>
              <a:rPr lang="en-US" altLang="zh-CN"/>
              <a:t>&lt;1</a:t>
            </a:r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1588964" y="4305027"/>
            <a:ext cx="6842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rgbClr val="CC99FF"/>
              </a:buClr>
              <a:buFont typeface="Monotype Sorts"/>
              <a:buNone/>
            </a:pPr>
            <a:r>
              <a:rPr lang="zh-CN" altLang="en-US"/>
              <a:t>（</a:t>
            </a:r>
            <a:r>
              <a:rPr lang="en-US" altLang="zh-CN"/>
              <a:t>1,2</a:t>
            </a:r>
            <a:r>
              <a:rPr lang="zh-CN" altLang="en-US"/>
              <a:t>）</a:t>
            </a: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auto">
          <a:xfrm>
            <a:off x="2482727" y="4305027"/>
            <a:ext cx="6477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rgbClr val="CC99FF"/>
              </a:buClr>
              <a:buFont typeface="Monotype Sorts"/>
              <a:buNone/>
            </a:pPr>
            <a:r>
              <a:rPr lang="zh-CN" altLang="en-US"/>
              <a:t>（</a:t>
            </a:r>
            <a:r>
              <a:rPr lang="en-US" altLang="zh-CN"/>
              <a:t>2,3</a:t>
            </a:r>
            <a:r>
              <a:rPr lang="zh-CN" altLang="en-US"/>
              <a:t>）</a:t>
            </a: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2698627" y="3501752"/>
            <a:ext cx="6588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rgbClr val="CC99FF"/>
              </a:buClr>
              <a:buFont typeface="Monotype Sorts"/>
              <a:buNone/>
            </a:pPr>
            <a:r>
              <a:rPr lang="en-US" altLang="zh-CN"/>
              <a:t>(3,4)</a:t>
            </a:r>
          </a:p>
        </p:txBody>
      </p:sp>
      <p:sp>
        <p:nvSpPr>
          <p:cNvPr id="91" name="Rectangle 29"/>
          <p:cNvSpPr>
            <a:spLocks noChangeArrowheads="1"/>
          </p:cNvSpPr>
          <p:nvPr/>
        </p:nvSpPr>
        <p:spPr bwMode="auto">
          <a:xfrm>
            <a:off x="3274889" y="4339952"/>
            <a:ext cx="5953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rgbClr val="CC99FF"/>
              </a:buClr>
              <a:buFont typeface="Monotype Sorts"/>
              <a:buNone/>
            </a:pPr>
            <a:r>
              <a:rPr lang="en-US" altLang="zh-CN"/>
              <a:t>(4,5)</a:t>
            </a:r>
          </a:p>
        </p:txBody>
      </p:sp>
      <p:sp>
        <p:nvSpPr>
          <p:cNvPr id="92" name="Rectangle 30"/>
          <p:cNvSpPr>
            <a:spLocks noChangeArrowheads="1"/>
          </p:cNvSpPr>
          <p:nvPr/>
        </p:nvSpPr>
        <p:spPr bwMode="auto">
          <a:xfrm>
            <a:off x="4138489" y="4339952"/>
            <a:ext cx="57626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rgbClr val="CC99FF"/>
              </a:buClr>
              <a:buFont typeface="Monotype Sorts"/>
              <a:buNone/>
            </a:pPr>
            <a:r>
              <a:rPr lang="en-US" altLang="zh-CN"/>
              <a:t>(5,6)</a:t>
            </a:r>
          </a:p>
        </p:txBody>
      </p:sp>
      <p:sp>
        <p:nvSpPr>
          <p:cNvPr id="93" name="Rectangle 31"/>
          <p:cNvSpPr>
            <a:spLocks noChangeArrowheads="1"/>
          </p:cNvSpPr>
          <p:nvPr/>
        </p:nvSpPr>
        <p:spPr bwMode="auto">
          <a:xfrm>
            <a:off x="4536952" y="3582715"/>
            <a:ext cx="53816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rgbClr val="CC99FF"/>
              </a:buClr>
              <a:buFont typeface="Monotype Sorts"/>
              <a:buNone/>
            </a:pPr>
            <a:r>
              <a:rPr lang="en-US" altLang="zh-CN"/>
              <a:t>(6,7)</a:t>
            </a:r>
          </a:p>
        </p:txBody>
      </p:sp>
      <p:sp>
        <p:nvSpPr>
          <p:cNvPr id="94" name="Rectangle 32"/>
          <p:cNvSpPr>
            <a:spLocks noChangeArrowheads="1"/>
          </p:cNvSpPr>
          <p:nvPr/>
        </p:nvSpPr>
        <p:spPr bwMode="auto">
          <a:xfrm>
            <a:off x="5046539" y="4319315"/>
            <a:ext cx="6762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rgbClr val="CC99FF"/>
              </a:buClr>
              <a:buFont typeface="Monotype Sorts"/>
              <a:buNone/>
            </a:pPr>
            <a:r>
              <a:rPr lang="en-US" altLang="zh-CN"/>
              <a:t>(7,8)</a:t>
            </a:r>
          </a:p>
        </p:txBody>
      </p:sp>
      <p:sp>
        <p:nvSpPr>
          <p:cNvPr id="95" name="Rectangle 33"/>
          <p:cNvSpPr>
            <a:spLocks noChangeArrowheads="1"/>
          </p:cNvSpPr>
          <p:nvPr/>
        </p:nvSpPr>
        <p:spPr bwMode="auto">
          <a:xfrm>
            <a:off x="5867277" y="4339952"/>
            <a:ext cx="6667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rgbClr val="CC99FF"/>
              </a:buClr>
              <a:buFont typeface="Monotype Sorts"/>
              <a:buNone/>
            </a:pPr>
            <a:r>
              <a:rPr lang="en-US" altLang="zh-CN"/>
              <a:t>(8,9)</a:t>
            </a:r>
          </a:p>
        </p:txBody>
      </p:sp>
      <p:sp>
        <p:nvSpPr>
          <p:cNvPr id="96" name="Rectangle 34"/>
          <p:cNvSpPr>
            <a:spLocks noChangeArrowheads="1"/>
          </p:cNvSpPr>
          <p:nvPr/>
        </p:nvSpPr>
        <p:spPr bwMode="auto">
          <a:xfrm>
            <a:off x="6299077" y="3527152"/>
            <a:ext cx="57626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rgbClr val="CC99FF"/>
              </a:buClr>
              <a:buFont typeface="Monotype Sorts"/>
              <a:buNone/>
            </a:pPr>
            <a:r>
              <a:rPr lang="en-US" altLang="zh-CN"/>
              <a:t>(9,10)</a:t>
            </a:r>
          </a:p>
        </p:txBody>
      </p:sp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6730877" y="4319315"/>
            <a:ext cx="8667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rgbClr val="CC99FF"/>
              </a:buClr>
              <a:buFont typeface="Monotype Sorts"/>
              <a:buNone/>
            </a:pPr>
            <a:r>
              <a:rPr lang="en-US" altLang="zh-CN"/>
              <a:t>(10,11)</a:t>
            </a: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7954839" y="4305027"/>
            <a:ext cx="5524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rgbClr val="CC99FF"/>
              </a:buClr>
              <a:buFont typeface="Monotype Sorts"/>
              <a:buNone/>
            </a:pPr>
            <a:r>
              <a:rPr lang="en-US" altLang="zh-CN"/>
              <a:t>&gt;11</a:t>
            </a:r>
          </a:p>
        </p:txBody>
      </p:sp>
      <p:sp>
        <p:nvSpPr>
          <p:cNvPr id="99" name="Line 37"/>
          <p:cNvSpPr>
            <a:spLocks noChangeShapeType="1"/>
          </p:cNvSpPr>
          <p:nvPr/>
        </p:nvSpPr>
        <p:spPr bwMode="auto">
          <a:xfrm flipH="1">
            <a:off x="1322264" y="316679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 flipH="1">
            <a:off x="2006477" y="3924027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Line 39"/>
          <p:cNvSpPr>
            <a:spLocks noChangeShapeType="1"/>
          </p:cNvSpPr>
          <p:nvPr/>
        </p:nvSpPr>
        <p:spPr bwMode="auto">
          <a:xfrm>
            <a:off x="2616077" y="3924027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Line 40"/>
          <p:cNvSpPr>
            <a:spLocks noChangeShapeType="1"/>
          </p:cNvSpPr>
          <p:nvPr/>
        </p:nvSpPr>
        <p:spPr bwMode="auto">
          <a:xfrm>
            <a:off x="2955802" y="327315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Line 41"/>
          <p:cNvSpPr>
            <a:spLocks noChangeShapeType="1"/>
          </p:cNvSpPr>
          <p:nvPr/>
        </p:nvSpPr>
        <p:spPr bwMode="auto">
          <a:xfrm>
            <a:off x="4251202" y="3882752"/>
            <a:ext cx="228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Line 42"/>
          <p:cNvSpPr>
            <a:spLocks noChangeShapeType="1"/>
          </p:cNvSpPr>
          <p:nvPr/>
        </p:nvSpPr>
        <p:spPr bwMode="auto">
          <a:xfrm flipH="1">
            <a:off x="3717802" y="3882752"/>
            <a:ext cx="152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Line 43"/>
          <p:cNvSpPr>
            <a:spLocks noChangeShapeType="1"/>
          </p:cNvSpPr>
          <p:nvPr/>
        </p:nvSpPr>
        <p:spPr bwMode="auto">
          <a:xfrm flipH="1">
            <a:off x="4689352" y="3341415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Line 44"/>
          <p:cNvSpPr>
            <a:spLocks noChangeShapeType="1"/>
          </p:cNvSpPr>
          <p:nvPr/>
        </p:nvSpPr>
        <p:spPr bwMode="auto">
          <a:xfrm flipH="1">
            <a:off x="5603752" y="4103415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Line 45"/>
          <p:cNvSpPr>
            <a:spLocks noChangeShapeType="1"/>
          </p:cNvSpPr>
          <p:nvPr/>
        </p:nvSpPr>
        <p:spPr bwMode="auto">
          <a:xfrm>
            <a:off x="6060952" y="4103415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Line 46"/>
          <p:cNvSpPr>
            <a:spLocks noChangeShapeType="1"/>
          </p:cNvSpPr>
          <p:nvPr/>
        </p:nvSpPr>
        <p:spPr bwMode="auto">
          <a:xfrm flipH="1">
            <a:off x="6530852" y="3238227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47"/>
          <p:cNvSpPr>
            <a:spLocks noChangeShapeType="1"/>
          </p:cNvSpPr>
          <p:nvPr/>
        </p:nvSpPr>
        <p:spPr bwMode="auto">
          <a:xfrm flipH="1">
            <a:off x="7445252" y="4000227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Line 48"/>
          <p:cNvSpPr>
            <a:spLocks noChangeShapeType="1"/>
          </p:cNvSpPr>
          <p:nvPr/>
        </p:nvSpPr>
        <p:spPr bwMode="auto">
          <a:xfrm>
            <a:off x="7902452" y="4000227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-571" y="4869160"/>
            <a:ext cx="9109075" cy="2013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72"/>
              </a:spcBef>
              <a:buClr>
                <a:srgbClr val="CC99FF"/>
              </a:buClr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折半查找的判定树</a:t>
            </a:r>
            <a:r>
              <a:rPr lang="en-US" altLang="zh-CN" sz="2200" dirty="0">
                <a:solidFill>
                  <a:schemeClr val="tx1"/>
                </a:solidFill>
              </a:rPr>
              <a:t>:</a:t>
            </a:r>
            <a:r>
              <a:rPr lang="zh-CN" altLang="en-US" sz="2200" dirty="0">
                <a:solidFill>
                  <a:schemeClr val="tx1"/>
                </a:solidFill>
              </a:rPr>
              <a:t>比较时生成根</a:t>
            </a:r>
            <a:r>
              <a:rPr lang="en-US" altLang="zh-CN" sz="2200" dirty="0">
                <a:solidFill>
                  <a:schemeClr val="tx1"/>
                </a:solidFill>
              </a:rPr>
              <a:t>,</a:t>
            </a:r>
            <a:r>
              <a:rPr lang="zh-CN" altLang="en-US" sz="2200" dirty="0">
                <a:solidFill>
                  <a:schemeClr val="tx1"/>
                </a:solidFill>
              </a:rPr>
              <a:t>到左侧区间比较时生成</a:t>
            </a:r>
            <a:r>
              <a:rPr lang="zh-CN" altLang="en-US" sz="2200" dirty="0" smtClean="0">
                <a:solidFill>
                  <a:schemeClr val="tx1"/>
                </a:solidFill>
              </a:rPr>
              <a:t>左孩子</a:t>
            </a:r>
            <a:r>
              <a:rPr lang="en-US" altLang="zh-CN" sz="2200" dirty="0" smtClean="0">
                <a:solidFill>
                  <a:schemeClr val="tx1"/>
                </a:solidFill>
              </a:rPr>
              <a:t>,</a:t>
            </a:r>
            <a:r>
              <a:rPr lang="zh-CN" altLang="en-US" sz="2200" dirty="0">
                <a:solidFill>
                  <a:schemeClr val="tx1"/>
                </a:solidFill>
              </a:rPr>
              <a:t>右侧比较生成</a:t>
            </a:r>
            <a:r>
              <a:rPr lang="zh-CN" altLang="en-US" sz="2200" dirty="0" smtClean="0">
                <a:solidFill>
                  <a:schemeClr val="tx1"/>
                </a:solidFill>
              </a:rPr>
              <a:t>右孩子，</a:t>
            </a:r>
            <a:r>
              <a:rPr lang="zh-CN" altLang="en-US" sz="2200" dirty="0">
                <a:solidFill>
                  <a:schemeClr val="tx1"/>
                </a:solidFill>
              </a:rPr>
              <a:t>如此递归。  描述了查找过程，用途？</a:t>
            </a:r>
          </a:p>
          <a:p>
            <a:pPr>
              <a:lnSpc>
                <a:spcPct val="80000"/>
              </a:lnSpc>
              <a:spcBef>
                <a:spcPts val="72"/>
              </a:spcBef>
              <a:buClr>
                <a:srgbClr val="CC99FF"/>
              </a:buClr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折半查找判定树任意节点左右子树深度相差最多为</a:t>
            </a:r>
            <a:r>
              <a:rPr lang="en-US" altLang="zh-CN" sz="2200" dirty="0">
                <a:solidFill>
                  <a:schemeClr val="tx1"/>
                </a:solidFill>
              </a:rPr>
              <a:t>1,</a:t>
            </a:r>
            <a:r>
              <a:rPr lang="zh-CN" altLang="en-US" sz="2200" dirty="0">
                <a:solidFill>
                  <a:schemeClr val="tx1"/>
                </a:solidFill>
              </a:rPr>
              <a:t>可证此类树深度为</a:t>
            </a:r>
            <a:r>
              <a:rPr lang="en-US" altLang="zh-CN" sz="2200" dirty="0">
                <a:solidFill>
                  <a:schemeClr val="tx1"/>
                </a:solidFill>
              </a:rPr>
              <a:t>[log</a:t>
            </a:r>
            <a:r>
              <a:rPr lang="en-US" altLang="zh-CN" sz="2200" baseline="-25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n]+1,</a:t>
            </a:r>
            <a:r>
              <a:rPr lang="zh-CN" altLang="en-US" sz="2200" dirty="0">
                <a:solidFill>
                  <a:schemeClr val="tx1"/>
                </a:solidFill>
              </a:rPr>
              <a:t>籍此可证查找成功时最坏查找长度为</a:t>
            </a:r>
            <a:r>
              <a:rPr lang="en-US" altLang="zh-CN" sz="2200" dirty="0">
                <a:solidFill>
                  <a:schemeClr val="tx1"/>
                </a:solidFill>
              </a:rPr>
              <a:t>[log</a:t>
            </a:r>
            <a:r>
              <a:rPr lang="en-US" altLang="zh-CN" sz="2200" baseline="-250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</a:t>
            </a:r>
            <a:r>
              <a:rPr lang="en-US" altLang="zh-CN" sz="2200" dirty="0">
                <a:solidFill>
                  <a:schemeClr val="tx1"/>
                </a:solidFill>
              </a:rPr>
              <a:t>]+1,</a:t>
            </a:r>
            <a:r>
              <a:rPr lang="zh-CN" altLang="en-US" sz="2200" dirty="0">
                <a:solidFill>
                  <a:schemeClr val="tx1"/>
                </a:solidFill>
              </a:rPr>
              <a:t>借助方形外部结点可证不成功时的最大查找长度也如此。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72"/>
              </a:spcBef>
              <a:buClr>
                <a:srgbClr val="CC99FF"/>
              </a:buClr>
              <a:buFont typeface="Wingdings" pitchFamily="2" charset="2"/>
              <a:buChar char="Ø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右</a:t>
            </a:r>
            <a:r>
              <a:rPr lang="zh-CN" altLang="en-US" sz="2200" dirty="0">
                <a:solidFill>
                  <a:schemeClr val="tx1"/>
                </a:solidFill>
              </a:rPr>
              <a:t>子</a:t>
            </a:r>
            <a:r>
              <a:rPr lang="zh-CN" altLang="en-US" sz="2200" dirty="0" smtClean="0">
                <a:solidFill>
                  <a:schemeClr val="tx1"/>
                </a:solidFill>
              </a:rPr>
              <a:t>树各结点比</a:t>
            </a:r>
            <a:r>
              <a:rPr lang="zh-CN" altLang="en-US" sz="2200" dirty="0">
                <a:solidFill>
                  <a:schemeClr val="tx1"/>
                </a:solidFill>
              </a:rPr>
              <a:t>根</a:t>
            </a:r>
            <a:r>
              <a:rPr lang="zh-CN" altLang="en-US" sz="2200" dirty="0" smtClean="0">
                <a:solidFill>
                  <a:schemeClr val="tx1"/>
                </a:solidFill>
              </a:rPr>
              <a:t>大，左</a:t>
            </a:r>
            <a:r>
              <a:rPr lang="zh-CN" altLang="en-US" sz="2200" dirty="0">
                <a:solidFill>
                  <a:schemeClr val="tx1"/>
                </a:solidFill>
              </a:rPr>
              <a:t>子</a:t>
            </a:r>
            <a:r>
              <a:rPr lang="zh-CN" altLang="en-US" sz="2200" dirty="0" smtClean="0">
                <a:solidFill>
                  <a:schemeClr val="tx1"/>
                </a:solidFill>
              </a:rPr>
              <a:t>树各结点比</a:t>
            </a:r>
            <a:r>
              <a:rPr lang="zh-CN" altLang="en-US" sz="2200" dirty="0">
                <a:solidFill>
                  <a:schemeClr val="tx1"/>
                </a:solidFill>
              </a:rPr>
              <a:t>根</a:t>
            </a:r>
            <a:r>
              <a:rPr lang="zh-CN" altLang="en-US" sz="2200" dirty="0" smtClean="0">
                <a:solidFill>
                  <a:schemeClr val="tx1"/>
                </a:solidFill>
              </a:rPr>
              <a:t>小，子</a:t>
            </a:r>
            <a:r>
              <a:rPr lang="zh-CN" altLang="en-US" sz="2200" dirty="0">
                <a:solidFill>
                  <a:schemeClr val="tx1"/>
                </a:solidFill>
              </a:rPr>
              <a:t>树也如此</a:t>
            </a:r>
            <a:r>
              <a:rPr lang="en-US" altLang="zh-CN" sz="2200" dirty="0" smtClean="0">
                <a:solidFill>
                  <a:schemeClr val="tx1"/>
                </a:solidFill>
              </a:rPr>
              <a:t>.</a:t>
            </a:r>
            <a:r>
              <a:rPr lang="zh-CN" altLang="en-US" sz="2200" dirty="0" smtClean="0">
                <a:solidFill>
                  <a:schemeClr val="tx1"/>
                </a:solidFill>
              </a:rPr>
              <a:t> 据此易得比较过程：</a:t>
            </a:r>
            <a:r>
              <a:rPr lang="zh-CN" altLang="en-US" sz="2200" dirty="0">
                <a:solidFill>
                  <a:schemeClr val="tx1"/>
                </a:solidFill>
              </a:rPr>
              <a:t>从根结点开始</a:t>
            </a:r>
            <a:r>
              <a:rPr lang="en-US" altLang="zh-CN" sz="2200" dirty="0">
                <a:solidFill>
                  <a:schemeClr val="tx1"/>
                </a:solidFill>
              </a:rPr>
              <a:t>,</a:t>
            </a:r>
            <a:r>
              <a:rPr lang="zh-CN" altLang="en-US" sz="2200" dirty="0">
                <a:solidFill>
                  <a:schemeClr val="tx1"/>
                </a:solidFill>
              </a:rPr>
              <a:t>比当前元素大就向右、小则向左</a:t>
            </a:r>
            <a:r>
              <a:rPr lang="en-US" altLang="zh-CN" sz="2200" dirty="0" smtClean="0">
                <a:solidFill>
                  <a:schemeClr val="tx1"/>
                </a:solidFill>
              </a:rPr>
              <a:t>,</a:t>
            </a:r>
            <a:r>
              <a:rPr lang="zh-CN" altLang="en-US" sz="2200" dirty="0" smtClean="0">
                <a:solidFill>
                  <a:schemeClr val="tx1"/>
                </a:solidFill>
              </a:rPr>
              <a:t> 至空或找到。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4938216" y="1131466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>
                <a:solidFill>
                  <a:schemeClr val="accent1"/>
                </a:solidFill>
              </a:rPr>
              <a:t>1</a:t>
            </a:r>
            <a:endParaRPr lang="en-US" altLang="zh-CN" b="0"/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3209428" y="1131466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 b="0">
                <a:solidFill>
                  <a:schemeClr val="accent2"/>
                </a:solidFill>
              </a:rPr>
              <a:t>2</a:t>
            </a:r>
            <a:endParaRPr lang="en-US" altLang="zh-CN" b="0"/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593978" y="1131466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 b="0">
                <a:solidFill>
                  <a:schemeClr val="accent2"/>
                </a:solidFill>
              </a:rPr>
              <a:t>2</a:t>
            </a:r>
            <a:endParaRPr lang="en-US" altLang="zh-CN" b="0"/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2215034" y="1131466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 b="0" dirty="0">
                <a:solidFill>
                  <a:srgbClr val="FF00FF"/>
                </a:solidFill>
              </a:rPr>
              <a:t>3</a:t>
            </a:r>
            <a:endParaRPr lang="en-US" altLang="zh-CN" b="0" dirty="0"/>
          </a:p>
        </p:txBody>
      </p:sp>
      <p:sp>
        <p:nvSpPr>
          <p:cNvPr id="117" name="Text Box 55"/>
          <p:cNvSpPr txBox="1">
            <a:spLocks noChangeArrowheads="1"/>
          </p:cNvSpPr>
          <p:nvPr/>
        </p:nvSpPr>
        <p:spPr bwMode="auto">
          <a:xfrm>
            <a:off x="3857128" y="1131466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 b="0">
                <a:solidFill>
                  <a:srgbClr val="FF00FF"/>
                </a:solidFill>
              </a:rPr>
              <a:t>3</a:t>
            </a:r>
            <a:endParaRPr lang="en-US" altLang="zh-CN" b="0"/>
          </a:p>
        </p:txBody>
      </p:sp>
      <p:sp>
        <p:nvSpPr>
          <p:cNvPr id="118" name="Text Box 56"/>
          <p:cNvSpPr txBox="1">
            <a:spLocks noChangeArrowheads="1"/>
          </p:cNvSpPr>
          <p:nvPr/>
        </p:nvSpPr>
        <p:spPr bwMode="auto">
          <a:xfrm>
            <a:off x="5585916" y="1131466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 b="0">
                <a:solidFill>
                  <a:srgbClr val="FF00FF"/>
                </a:solidFill>
              </a:rPr>
              <a:t>3</a:t>
            </a:r>
            <a:endParaRPr lang="en-US" altLang="zh-CN" b="0"/>
          </a:p>
        </p:txBody>
      </p:sp>
      <p:sp>
        <p:nvSpPr>
          <p:cNvPr id="119" name="Text Box 57"/>
          <p:cNvSpPr txBox="1">
            <a:spLocks noChangeArrowheads="1"/>
          </p:cNvSpPr>
          <p:nvPr/>
        </p:nvSpPr>
        <p:spPr bwMode="auto">
          <a:xfrm>
            <a:off x="7020272" y="1131466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 b="0">
                <a:solidFill>
                  <a:srgbClr val="FF00FF"/>
                </a:solidFill>
              </a:rPr>
              <a:t>3</a:t>
            </a:r>
            <a:endParaRPr lang="en-US" altLang="zh-CN" b="0"/>
          </a:p>
        </p:txBody>
      </p:sp>
      <p:sp>
        <p:nvSpPr>
          <p:cNvPr id="120" name="Text Box 58"/>
          <p:cNvSpPr txBox="1">
            <a:spLocks noChangeArrowheads="1"/>
          </p:cNvSpPr>
          <p:nvPr/>
        </p:nvSpPr>
        <p:spPr bwMode="auto">
          <a:xfrm>
            <a:off x="2704603" y="1131466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>
                <a:solidFill>
                  <a:srgbClr val="9D9DFF"/>
                </a:solidFill>
              </a:rPr>
              <a:t>4</a:t>
            </a:r>
            <a:endParaRPr lang="en-US" altLang="zh-CN" b="0"/>
          </a:p>
        </p:txBody>
      </p:sp>
      <p:sp>
        <p:nvSpPr>
          <p:cNvPr id="121" name="Text Box 59"/>
          <p:cNvSpPr txBox="1">
            <a:spLocks noChangeArrowheads="1"/>
          </p:cNvSpPr>
          <p:nvPr/>
        </p:nvSpPr>
        <p:spPr bwMode="auto">
          <a:xfrm>
            <a:off x="4361953" y="1131466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>
                <a:solidFill>
                  <a:srgbClr val="9D9DFF"/>
                </a:solidFill>
              </a:rPr>
              <a:t>4</a:t>
            </a:r>
            <a:endParaRPr lang="en-US" altLang="zh-CN" b="0"/>
          </a:p>
        </p:txBody>
      </p:sp>
      <p:sp>
        <p:nvSpPr>
          <p:cNvPr id="122" name="Text Box 60"/>
          <p:cNvSpPr txBox="1">
            <a:spLocks noChangeArrowheads="1"/>
          </p:cNvSpPr>
          <p:nvPr/>
        </p:nvSpPr>
        <p:spPr bwMode="auto">
          <a:xfrm>
            <a:off x="6017716" y="1131466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>
                <a:solidFill>
                  <a:srgbClr val="9D9DFF"/>
                </a:solidFill>
              </a:rPr>
              <a:t>4</a:t>
            </a:r>
            <a:endParaRPr lang="en-US" altLang="zh-CN" b="0"/>
          </a:p>
        </p:txBody>
      </p:sp>
      <p:sp>
        <p:nvSpPr>
          <p:cNvPr id="123" name="Text Box 61"/>
          <p:cNvSpPr txBox="1">
            <a:spLocks noChangeArrowheads="1"/>
          </p:cNvSpPr>
          <p:nvPr/>
        </p:nvSpPr>
        <p:spPr bwMode="auto">
          <a:xfrm>
            <a:off x="7596336" y="1131466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>
                <a:solidFill>
                  <a:srgbClr val="9D9DFF"/>
                </a:solidFill>
              </a:rPr>
              <a:t>4</a:t>
            </a:r>
            <a:endParaRPr lang="en-US" altLang="zh-CN" b="0"/>
          </a:p>
        </p:txBody>
      </p:sp>
      <p:sp>
        <p:nvSpPr>
          <p:cNvPr id="64" name="Oval 3"/>
          <p:cNvSpPr>
            <a:spLocks noChangeArrowheads="1"/>
          </p:cNvSpPr>
          <p:nvPr/>
        </p:nvSpPr>
        <p:spPr bwMode="auto">
          <a:xfrm>
            <a:off x="4041652" y="1622152"/>
            <a:ext cx="609600" cy="533400"/>
          </a:xfrm>
          <a:prstGeom prst="ellips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000"/>
              <a:t>6</a:t>
            </a:r>
            <a:endParaRPr lang="en-US" altLang="zh-CN" b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03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5" name="click.wav"/>
          </p:stSnd>
        </p:sndAc>
      </p:transition>
    </mc:Choice>
    <mc:Fallback xmlns="">
      <p:transition advTm="4390">
        <p:sndAc>
          <p:stSnd>
            <p:snd r:embed="rId8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5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0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 autoUpdateAnimBg="0"/>
      <p:bldP spid="66" grpId="0" animBg="1" autoUpdateAnimBg="0"/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4" grpId="0" animBg="1" autoUpdateAnimBg="0"/>
      <p:bldP spid="75" grpId="0" animBg="1" autoUpdateAnimBg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2" grpId="0" build="p" animBg="1"/>
      <p:bldP spid="6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折半查找的判定树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1" name="Text Box 63"/>
          <p:cNvSpPr txBox="1">
            <a:spLocks noChangeArrowheads="1"/>
          </p:cNvSpPr>
          <p:nvPr/>
        </p:nvSpPr>
        <p:spPr bwMode="auto">
          <a:xfrm>
            <a:off x="144462" y="862856"/>
            <a:ext cx="734377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/>
              <a:t>关键字</a:t>
            </a:r>
            <a:r>
              <a:rPr lang="en-US" altLang="zh-CN" sz="3200" dirty="0"/>
              <a:t>:</a:t>
            </a:r>
            <a:r>
              <a:rPr lang="en-US" altLang="zh-CN" sz="3200" b="0" dirty="0"/>
              <a:t>    </a:t>
            </a:r>
            <a:r>
              <a:rPr lang="en-US" altLang="zh-CN" sz="3200" dirty="0"/>
              <a:t>A  </a:t>
            </a:r>
            <a:r>
              <a:rPr lang="en-US" altLang="zh-CN" sz="3200" dirty="0" smtClean="0"/>
              <a:t>  </a:t>
            </a:r>
            <a:r>
              <a:rPr lang="en-US" altLang="zh-CN" sz="3200" dirty="0"/>
              <a:t>B  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C  </a:t>
            </a:r>
            <a:r>
              <a:rPr lang="en-US" altLang="zh-CN" sz="3200" dirty="0" smtClean="0"/>
              <a:t>D   E</a:t>
            </a:r>
            <a:endParaRPr lang="en-US" altLang="zh-CN" sz="3200" dirty="0"/>
          </a:p>
        </p:txBody>
      </p:sp>
      <p:sp>
        <p:nvSpPr>
          <p:cNvPr id="62" name="Oval 64"/>
          <p:cNvSpPr>
            <a:spLocks noChangeArrowheads="1"/>
          </p:cNvSpPr>
          <p:nvPr/>
        </p:nvSpPr>
        <p:spPr bwMode="auto">
          <a:xfrm>
            <a:off x="6406182" y="548680"/>
            <a:ext cx="609600" cy="533400"/>
          </a:xfrm>
          <a:prstGeom prst="ellipse">
            <a:avLst/>
          </a:prstGeom>
          <a:solidFill>
            <a:srgbClr val="CCFFCC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6600"/>
                </a:solidFill>
              </a:rPr>
              <a:t>C</a:t>
            </a:r>
            <a:endParaRPr lang="en-US" altLang="zh-CN" sz="2000" b="0"/>
          </a:p>
        </p:txBody>
      </p:sp>
      <p:sp>
        <p:nvSpPr>
          <p:cNvPr id="63" name="Oval 65"/>
          <p:cNvSpPr>
            <a:spLocks noChangeArrowheads="1"/>
          </p:cNvSpPr>
          <p:nvPr/>
        </p:nvSpPr>
        <p:spPr bwMode="auto">
          <a:xfrm>
            <a:off x="5652120" y="1196380"/>
            <a:ext cx="609600" cy="533400"/>
          </a:xfrm>
          <a:prstGeom prst="ellipse">
            <a:avLst/>
          </a:prstGeom>
          <a:solidFill>
            <a:srgbClr val="CCFFCC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6600"/>
                </a:solidFill>
              </a:rPr>
              <a:t>A</a:t>
            </a:r>
            <a:endParaRPr lang="en-US" altLang="zh-CN" sz="2000" b="0"/>
          </a:p>
        </p:txBody>
      </p:sp>
      <p:sp>
        <p:nvSpPr>
          <p:cNvPr id="72" name="Oval 66"/>
          <p:cNvSpPr>
            <a:spLocks noChangeArrowheads="1"/>
          </p:cNvSpPr>
          <p:nvPr/>
        </p:nvSpPr>
        <p:spPr bwMode="auto">
          <a:xfrm>
            <a:off x="7126907" y="1153518"/>
            <a:ext cx="609600" cy="533400"/>
          </a:xfrm>
          <a:prstGeom prst="ellipse">
            <a:avLst/>
          </a:prstGeom>
          <a:solidFill>
            <a:srgbClr val="CCFFCC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6600"/>
                </a:solidFill>
              </a:rPr>
              <a:t>D</a:t>
            </a:r>
            <a:endParaRPr lang="en-US" altLang="zh-CN" sz="2000" b="0"/>
          </a:p>
        </p:txBody>
      </p:sp>
      <p:sp>
        <p:nvSpPr>
          <p:cNvPr id="111" name="Oval 67"/>
          <p:cNvSpPr>
            <a:spLocks noChangeArrowheads="1"/>
          </p:cNvSpPr>
          <p:nvPr/>
        </p:nvSpPr>
        <p:spPr bwMode="auto">
          <a:xfrm>
            <a:off x="6261720" y="1801218"/>
            <a:ext cx="609600" cy="533400"/>
          </a:xfrm>
          <a:prstGeom prst="ellipse">
            <a:avLst/>
          </a:prstGeom>
          <a:solidFill>
            <a:srgbClr val="CCFFCC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6600"/>
                </a:solidFill>
              </a:rPr>
              <a:t>B</a:t>
            </a:r>
            <a:endParaRPr lang="en-US" altLang="zh-CN" sz="2000" b="0"/>
          </a:p>
        </p:txBody>
      </p:sp>
      <p:sp>
        <p:nvSpPr>
          <p:cNvPr id="124" name="Oval 68"/>
          <p:cNvSpPr>
            <a:spLocks noChangeArrowheads="1"/>
          </p:cNvSpPr>
          <p:nvPr/>
        </p:nvSpPr>
        <p:spPr bwMode="auto">
          <a:xfrm>
            <a:off x="7596807" y="1772643"/>
            <a:ext cx="609600" cy="533400"/>
          </a:xfrm>
          <a:prstGeom prst="ellipse">
            <a:avLst/>
          </a:prstGeom>
          <a:solidFill>
            <a:srgbClr val="CCFFCC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6600"/>
                </a:solidFill>
              </a:rPr>
              <a:t>E</a:t>
            </a:r>
            <a:endParaRPr lang="en-US" altLang="zh-CN" sz="2000" b="0"/>
          </a:p>
        </p:txBody>
      </p:sp>
      <p:sp>
        <p:nvSpPr>
          <p:cNvPr id="125" name="Line 69"/>
          <p:cNvSpPr>
            <a:spLocks noChangeShapeType="1"/>
          </p:cNvSpPr>
          <p:nvPr/>
        </p:nvSpPr>
        <p:spPr bwMode="auto">
          <a:xfrm flipH="1">
            <a:off x="6190282" y="937618"/>
            <a:ext cx="287338" cy="3603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26" name="Line 70"/>
          <p:cNvSpPr>
            <a:spLocks noChangeShapeType="1"/>
          </p:cNvSpPr>
          <p:nvPr/>
        </p:nvSpPr>
        <p:spPr bwMode="auto">
          <a:xfrm>
            <a:off x="6190282" y="1658343"/>
            <a:ext cx="215900" cy="1428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27" name="Line 71"/>
          <p:cNvSpPr>
            <a:spLocks noChangeShapeType="1"/>
          </p:cNvSpPr>
          <p:nvPr/>
        </p:nvSpPr>
        <p:spPr bwMode="auto">
          <a:xfrm>
            <a:off x="6982445" y="937618"/>
            <a:ext cx="287337" cy="2159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28" name="Line 72"/>
          <p:cNvSpPr>
            <a:spLocks noChangeShapeType="1"/>
          </p:cNvSpPr>
          <p:nvPr/>
        </p:nvSpPr>
        <p:spPr bwMode="auto">
          <a:xfrm>
            <a:off x="7701582" y="1585318"/>
            <a:ext cx="217488" cy="2159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29" name="Oval 73"/>
          <p:cNvSpPr>
            <a:spLocks noChangeArrowheads="1"/>
          </p:cNvSpPr>
          <p:nvPr/>
        </p:nvSpPr>
        <p:spPr bwMode="auto">
          <a:xfrm>
            <a:off x="7034833" y="2348880"/>
            <a:ext cx="457200" cy="457200"/>
          </a:xfrm>
          <a:prstGeom prst="ellipse">
            <a:avLst/>
          </a:prstGeom>
          <a:solidFill>
            <a:srgbClr val="CCFFCC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006600"/>
                </a:solidFill>
              </a:rPr>
              <a:t>D</a:t>
            </a:r>
          </a:p>
        </p:txBody>
      </p:sp>
      <p:sp>
        <p:nvSpPr>
          <p:cNvPr id="130" name="Oval 74"/>
          <p:cNvSpPr>
            <a:spLocks noChangeArrowheads="1"/>
          </p:cNvSpPr>
          <p:nvPr/>
        </p:nvSpPr>
        <p:spPr bwMode="auto">
          <a:xfrm>
            <a:off x="6185520" y="2910855"/>
            <a:ext cx="457200" cy="457200"/>
          </a:xfrm>
          <a:prstGeom prst="ellipse">
            <a:avLst/>
          </a:prstGeom>
          <a:solidFill>
            <a:srgbClr val="CCFFCC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006600"/>
                </a:solidFill>
              </a:rPr>
              <a:t>B</a:t>
            </a:r>
          </a:p>
        </p:txBody>
      </p:sp>
      <p:sp>
        <p:nvSpPr>
          <p:cNvPr id="131" name="Oval 75"/>
          <p:cNvSpPr>
            <a:spLocks noChangeArrowheads="1"/>
          </p:cNvSpPr>
          <p:nvPr/>
        </p:nvSpPr>
        <p:spPr bwMode="auto">
          <a:xfrm>
            <a:off x="5652120" y="3825255"/>
            <a:ext cx="457200" cy="457200"/>
          </a:xfrm>
          <a:prstGeom prst="ellipse">
            <a:avLst/>
          </a:prstGeom>
          <a:solidFill>
            <a:srgbClr val="CCFFCC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32" name="Oval 76"/>
          <p:cNvSpPr>
            <a:spLocks noChangeArrowheads="1"/>
          </p:cNvSpPr>
          <p:nvPr/>
        </p:nvSpPr>
        <p:spPr bwMode="auto">
          <a:xfrm>
            <a:off x="6795120" y="3825255"/>
            <a:ext cx="457200" cy="457200"/>
          </a:xfrm>
          <a:prstGeom prst="ellipse">
            <a:avLst/>
          </a:prstGeom>
          <a:solidFill>
            <a:srgbClr val="CCFFCC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006600"/>
                </a:solidFill>
              </a:rPr>
              <a:t>C</a:t>
            </a:r>
          </a:p>
        </p:txBody>
      </p:sp>
      <p:sp>
        <p:nvSpPr>
          <p:cNvPr id="133" name="Oval 77"/>
          <p:cNvSpPr>
            <a:spLocks noChangeArrowheads="1"/>
          </p:cNvSpPr>
          <p:nvPr/>
        </p:nvSpPr>
        <p:spPr bwMode="auto">
          <a:xfrm>
            <a:off x="8077820" y="2983880"/>
            <a:ext cx="457200" cy="457200"/>
          </a:xfrm>
          <a:prstGeom prst="ellipse">
            <a:avLst/>
          </a:prstGeom>
          <a:solidFill>
            <a:srgbClr val="CCFFCC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6600"/>
                </a:solidFill>
              </a:rPr>
              <a:t>F</a:t>
            </a:r>
          </a:p>
        </p:txBody>
      </p:sp>
      <p:sp>
        <p:nvSpPr>
          <p:cNvPr id="134" name="Oval 78"/>
          <p:cNvSpPr>
            <a:spLocks noChangeArrowheads="1"/>
          </p:cNvSpPr>
          <p:nvPr/>
        </p:nvSpPr>
        <p:spPr bwMode="auto">
          <a:xfrm>
            <a:off x="7468220" y="3898280"/>
            <a:ext cx="457200" cy="457200"/>
          </a:xfrm>
          <a:prstGeom prst="ellipse">
            <a:avLst/>
          </a:prstGeom>
          <a:solidFill>
            <a:srgbClr val="CCFFCC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006600"/>
                </a:solidFill>
              </a:rPr>
              <a:t>E</a:t>
            </a:r>
          </a:p>
        </p:txBody>
      </p:sp>
      <p:sp>
        <p:nvSpPr>
          <p:cNvPr id="135" name="Oval 79"/>
          <p:cNvSpPr>
            <a:spLocks noChangeArrowheads="1"/>
          </p:cNvSpPr>
          <p:nvPr/>
        </p:nvSpPr>
        <p:spPr bwMode="auto">
          <a:xfrm>
            <a:off x="8611220" y="3898280"/>
            <a:ext cx="457200" cy="457200"/>
          </a:xfrm>
          <a:prstGeom prst="ellipse">
            <a:avLst/>
          </a:prstGeom>
          <a:solidFill>
            <a:srgbClr val="CCFFCC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006600"/>
                </a:solidFill>
              </a:rPr>
              <a:t>G</a:t>
            </a:r>
          </a:p>
        </p:txBody>
      </p:sp>
      <p:sp>
        <p:nvSpPr>
          <p:cNvPr id="136" name="Line 80"/>
          <p:cNvSpPr>
            <a:spLocks noChangeShapeType="1"/>
          </p:cNvSpPr>
          <p:nvPr/>
        </p:nvSpPr>
        <p:spPr bwMode="auto">
          <a:xfrm flipH="1">
            <a:off x="6315695" y="2577480"/>
            <a:ext cx="719138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37" name="Line 81"/>
          <p:cNvSpPr>
            <a:spLocks noChangeShapeType="1"/>
          </p:cNvSpPr>
          <p:nvPr/>
        </p:nvSpPr>
        <p:spPr bwMode="auto">
          <a:xfrm flipH="1">
            <a:off x="5880720" y="3139455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38" name="Line 82"/>
          <p:cNvSpPr>
            <a:spLocks noChangeShapeType="1"/>
          </p:cNvSpPr>
          <p:nvPr/>
        </p:nvSpPr>
        <p:spPr bwMode="auto">
          <a:xfrm>
            <a:off x="6642720" y="3139455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39" name="Line 83"/>
          <p:cNvSpPr>
            <a:spLocks noChangeShapeType="1"/>
          </p:cNvSpPr>
          <p:nvPr/>
        </p:nvSpPr>
        <p:spPr bwMode="auto">
          <a:xfrm>
            <a:off x="7492033" y="2577480"/>
            <a:ext cx="768350" cy="477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40" name="Line 84"/>
          <p:cNvSpPr>
            <a:spLocks noChangeShapeType="1"/>
          </p:cNvSpPr>
          <p:nvPr/>
        </p:nvSpPr>
        <p:spPr bwMode="auto">
          <a:xfrm flipH="1">
            <a:off x="7696820" y="321248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41" name="Line 85"/>
          <p:cNvSpPr>
            <a:spLocks noChangeShapeType="1"/>
          </p:cNvSpPr>
          <p:nvPr/>
        </p:nvSpPr>
        <p:spPr bwMode="auto">
          <a:xfrm>
            <a:off x="8535020" y="321248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42" name="Text Box 86"/>
          <p:cNvSpPr txBox="1">
            <a:spLocks noChangeArrowheads="1"/>
          </p:cNvSpPr>
          <p:nvPr/>
        </p:nvSpPr>
        <p:spPr bwMode="auto">
          <a:xfrm>
            <a:off x="144463" y="2266206"/>
            <a:ext cx="5075609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/>
              <a:t>关键字</a:t>
            </a:r>
            <a:r>
              <a:rPr lang="en-US" altLang="zh-CN" sz="3200" dirty="0"/>
              <a:t>:</a:t>
            </a:r>
            <a:r>
              <a:rPr lang="en-US" altLang="zh-CN" sz="3200" b="0" dirty="0"/>
              <a:t> </a:t>
            </a:r>
            <a:r>
              <a:rPr lang="en-US" altLang="zh-CN" sz="3200" dirty="0"/>
              <a:t>A  </a:t>
            </a:r>
            <a:r>
              <a:rPr lang="en-US" altLang="zh-CN" sz="3200" dirty="0" smtClean="0"/>
              <a:t>B  C  </a:t>
            </a:r>
            <a:r>
              <a:rPr lang="en-US" altLang="zh-CN" sz="3200" dirty="0"/>
              <a:t>D  </a:t>
            </a:r>
            <a:r>
              <a:rPr lang="en-US" altLang="zh-CN" sz="3200" dirty="0" smtClean="0"/>
              <a:t>E  F  </a:t>
            </a:r>
            <a:r>
              <a:rPr lang="en-US" altLang="zh-CN" sz="3200" dirty="0"/>
              <a:t>G</a:t>
            </a:r>
          </a:p>
        </p:txBody>
      </p:sp>
      <p:sp>
        <p:nvSpPr>
          <p:cNvPr id="143" name="Text Box 3" descr="蓝色面巾纸"/>
          <p:cNvSpPr txBox="1">
            <a:spLocks noChangeArrowheads="1"/>
          </p:cNvSpPr>
          <p:nvPr/>
        </p:nvSpPr>
        <p:spPr bwMode="auto">
          <a:xfrm>
            <a:off x="111521" y="4869160"/>
            <a:ext cx="8996983" cy="161274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CC99FF"/>
              </a:buClr>
              <a:buFont typeface="Wingdings" pitchFamily="2" charset="2"/>
              <a:buChar char="Ø"/>
              <a:defRPr/>
            </a:pPr>
            <a:r>
              <a:rPr lang="zh-CN" altLang="en-US" sz="2600">
                <a:solidFill>
                  <a:schemeClr val="tx1"/>
                </a:solidFill>
              </a:rPr>
              <a:t>最坏查找长度为</a:t>
            </a:r>
            <a:r>
              <a:rPr lang="en-US" altLang="zh-CN" sz="2600">
                <a:solidFill>
                  <a:schemeClr val="tx1"/>
                </a:solidFill>
              </a:rPr>
              <a:t>[log</a:t>
            </a:r>
            <a:r>
              <a:rPr lang="en-US" altLang="zh-CN" sz="2600" baseline="-25000">
                <a:solidFill>
                  <a:schemeClr val="tx1"/>
                </a:solidFill>
              </a:rPr>
              <a:t>2</a:t>
            </a:r>
            <a:r>
              <a:rPr lang="en-US" altLang="zh-CN" sz="2600">
                <a:solidFill>
                  <a:schemeClr val="tx1"/>
                </a:solidFill>
              </a:rPr>
              <a:t>n]+1,</a:t>
            </a:r>
            <a:r>
              <a:rPr lang="zh-CN" altLang="en-US" sz="2600">
                <a:solidFill>
                  <a:schemeClr val="tx1"/>
                </a:solidFill>
              </a:rPr>
              <a:t>复杂度</a:t>
            </a:r>
            <a:r>
              <a:rPr lang="en-US" altLang="zh-CN" sz="2600">
                <a:solidFill>
                  <a:schemeClr val="tx1"/>
                </a:solidFill>
              </a:rPr>
              <a:t>O(log</a:t>
            </a:r>
            <a:r>
              <a:rPr lang="en-US" altLang="zh-CN" sz="2600" baseline="-25000">
                <a:solidFill>
                  <a:schemeClr val="tx1"/>
                </a:solidFill>
              </a:rPr>
              <a:t>2</a:t>
            </a:r>
            <a:r>
              <a:rPr lang="en-US" altLang="zh-CN" sz="2600">
                <a:solidFill>
                  <a:schemeClr val="tx1"/>
                </a:solidFill>
              </a:rPr>
              <a:t>n)</a:t>
            </a:r>
          </a:p>
          <a:p>
            <a:pPr>
              <a:lnSpc>
                <a:spcPct val="95000"/>
              </a:lnSpc>
              <a:buClr>
                <a:srgbClr val="CC99FF"/>
              </a:buClr>
              <a:buFont typeface="Wingdings" pitchFamily="2" charset="2"/>
              <a:buChar char="Ø"/>
              <a:defRPr/>
            </a:pPr>
            <a:r>
              <a:rPr lang="zh-CN" altLang="en-US" sz="2600">
                <a:solidFill>
                  <a:schemeClr val="tx1"/>
                </a:solidFill>
              </a:rPr>
              <a:t>当判定树为满二叉树时</a:t>
            </a:r>
            <a:r>
              <a:rPr lang="en-US" altLang="zh-CN" sz="2600">
                <a:solidFill>
                  <a:schemeClr val="tx1"/>
                </a:solidFill>
              </a:rPr>
              <a:t>(n=2</a:t>
            </a:r>
            <a:r>
              <a:rPr lang="en-US" altLang="zh-CN" sz="2600" baseline="30000">
                <a:solidFill>
                  <a:schemeClr val="tx1"/>
                </a:solidFill>
              </a:rPr>
              <a:t>h</a:t>
            </a:r>
            <a:r>
              <a:rPr lang="en-US" altLang="zh-CN" sz="2600">
                <a:solidFill>
                  <a:schemeClr val="tx1"/>
                </a:solidFill>
              </a:rPr>
              <a:t>-1),</a:t>
            </a:r>
            <a:r>
              <a:rPr lang="zh-CN" altLang="en-US" sz="2600">
                <a:solidFill>
                  <a:schemeClr val="tx1"/>
                </a:solidFill>
              </a:rPr>
              <a:t>若查找成功且各元素几率同</a:t>
            </a:r>
            <a:r>
              <a:rPr lang="en-US" altLang="zh-CN" sz="2600">
                <a:solidFill>
                  <a:schemeClr val="tx1"/>
                </a:solidFill>
              </a:rPr>
              <a:t>(1/n)</a:t>
            </a:r>
            <a:r>
              <a:rPr lang="zh-CN" altLang="en-US" sz="2600">
                <a:solidFill>
                  <a:schemeClr val="tx1"/>
                </a:solidFill>
              </a:rPr>
              <a:t>则</a:t>
            </a:r>
            <a:r>
              <a:rPr lang="en-US" altLang="zh-CN" sz="2600">
                <a:solidFill>
                  <a:schemeClr val="tx1"/>
                </a:solidFill>
              </a:rPr>
              <a:t>ASL</a:t>
            </a:r>
            <a:r>
              <a:rPr lang="en-US" altLang="zh-CN" sz="2600" baseline="-25000">
                <a:solidFill>
                  <a:schemeClr val="tx1"/>
                </a:solidFill>
              </a:rPr>
              <a:t>bs</a:t>
            </a:r>
            <a:r>
              <a:rPr lang="en-US" altLang="zh-CN" sz="2600">
                <a:solidFill>
                  <a:schemeClr val="tx1"/>
                </a:solidFill>
              </a:rPr>
              <a:t>=(1*2</a:t>
            </a:r>
            <a:r>
              <a:rPr lang="en-US" altLang="zh-CN" sz="2600" baseline="30000">
                <a:solidFill>
                  <a:schemeClr val="tx1"/>
                </a:solidFill>
              </a:rPr>
              <a:t>0</a:t>
            </a:r>
            <a:r>
              <a:rPr lang="en-US" altLang="zh-CN" sz="2600">
                <a:solidFill>
                  <a:schemeClr val="tx1"/>
                </a:solidFill>
              </a:rPr>
              <a:t>+2*2</a:t>
            </a:r>
            <a:r>
              <a:rPr lang="en-US" altLang="zh-CN" sz="2600" baseline="30000">
                <a:solidFill>
                  <a:schemeClr val="tx1"/>
                </a:solidFill>
              </a:rPr>
              <a:t>1</a:t>
            </a:r>
            <a:r>
              <a:rPr lang="en-US" altLang="zh-CN" sz="2600">
                <a:solidFill>
                  <a:schemeClr val="tx1"/>
                </a:solidFill>
              </a:rPr>
              <a:t>+3*2</a:t>
            </a:r>
            <a:r>
              <a:rPr lang="en-US" altLang="zh-CN" sz="2600" baseline="30000">
                <a:solidFill>
                  <a:schemeClr val="tx1"/>
                </a:solidFill>
              </a:rPr>
              <a:t>2</a:t>
            </a:r>
            <a:r>
              <a:rPr lang="en-US" altLang="zh-CN" sz="2600">
                <a:solidFill>
                  <a:schemeClr val="tx1"/>
                </a:solidFill>
              </a:rPr>
              <a:t>+</a:t>
            </a:r>
            <a:r>
              <a:rPr lang="en-US" altLang="zh-CN" sz="2600">
                <a:solidFill>
                  <a:schemeClr val="tx1"/>
                </a:solidFill>
                <a:latin typeface="Arial" pitchFamily="34" charset="0"/>
              </a:rPr>
              <a:t>…</a:t>
            </a:r>
            <a:r>
              <a:rPr lang="en-US" altLang="zh-CN" sz="2600">
                <a:solidFill>
                  <a:schemeClr val="tx1"/>
                </a:solidFill>
              </a:rPr>
              <a:t>+h*2</a:t>
            </a:r>
            <a:r>
              <a:rPr lang="en-US" altLang="zh-CN" sz="2600" baseline="30000">
                <a:solidFill>
                  <a:schemeClr val="tx1"/>
                </a:solidFill>
              </a:rPr>
              <a:t>h-1</a:t>
            </a:r>
            <a:r>
              <a:rPr lang="en-US" altLang="zh-CN" sz="2600">
                <a:solidFill>
                  <a:schemeClr val="tx1"/>
                </a:solidFill>
              </a:rPr>
              <a:t>)/n</a:t>
            </a:r>
            <a:r>
              <a:rPr lang="en-US" altLang="en-US" sz="2600">
                <a:solidFill>
                  <a:schemeClr val="tx1"/>
                </a:solidFill>
              </a:rPr>
              <a:t>≈</a:t>
            </a:r>
            <a:r>
              <a:rPr lang="en-US" altLang="zh-CN" sz="2600">
                <a:solidFill>
                  <a:schemeClr val="tx1"/>
                </a:solidFill>
              </a:rPr>
              <a:t>log</a:t>
            </a:r>
            <a:r>
              <a:rPr lang="en-US" altLang="zh-CN" sz="2600" baseline="-25000">
                <a:solidFill>
                  <a:schemeClr val="tx1"/>
                </a:solidFill>
              </a:rPr>
              <a:t>2</a:t>
            </a:r>
            <a:r>
              <a:rPr lang="en-US" altLang="zh-CN" sz="2600" baseline="30000">
                <a:solidFill>
                  <a:schemeClr val="tx1"/>
                </a:solidFill>
              </a:rPr>
              <a:t>(n+1)</a:t>
            </a:r>
            <a:r>
              <a:rPr lang="en-US" altLang="zh-CN" sz="260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95000"/>
              </a:lnSpc>
              <a:buClr>
                <a:srgbClr val="CC99FF"/>
              </a:buClr>
              <a:buFont typeface="Wingdings" pitchFamily="2" charset="2"/>
              <a:buChar char="Ø"/>
              <a:defRPr/>
            </a:pPr>
            <a:r>
              <a:rPr lang="zh-CN" altLang="en-US" sz="2600">
                <a:solidFill>
                  <a:schemeClr val="tx1"/>
                </a:solidFill>
              </a:rPr>
              <a:t>对具体例子要会求查找成功和不成功的平均查找长度</a:t>
            </a:r>
            <a:endParaRPr lang="en-US" altLang="zh-CN" sz="260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56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62" grpId="0" animBg="1"/>
      <p:bldP spid="63" grpId="0" animBg="1"/>
      <p:bldP spid="72" grpId="0" animBg="1"/>
      <p:bldP spid="111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build="p"/>
      <p:bldP spid="1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71480"/>
            <a:ext cx="8746066" cy="72762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折半查找（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Binary Search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grpSp>
        <p:nvGrpSpPr>
          <p:cNvPr id="3" name="Group 19"/>
          <p:cNvGrpSpPr>
            <a:grpSpLocks noChangeAspect="1"/>
          </p:cNvGrpSpPr>
          <p:nvPr/>
        </p:nvGrpSpPr>
        <p:grpSpPr bwMode="auto">
          <a:xfrm>
            <a:off x="1785938" y="1779599"/>
            <a:ext cx="5668962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折半查找的原理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978161"/>
            <a:ext cx="5668962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折半查找算法的实现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29"/>
          <p:cNvGrpSpPr>
            <a:grpSpLocks noChangeAspect="1"/>
          </p:cNvGrpSpPr>
          <p:nvPr/>
        </p:nvGrpSpPr>
        <p:grpSpPr bwMode="auto">
          <a:xfrm>
            <a:off x="1785938" y="4178311"/>
            <a:ext cx="5668962" cy="822325"/>
            <a:chOff x="1296" y="1824"/>
            <a:chExt cx="2976" cy="432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总结与推广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2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857232"/>
            <a:ext cx="4500594" cy="5786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8229600" cy="714380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3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总结与推广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上凸带形 7"/>
          <p:cNvSpPr/>
          <p:nvPr/>
        </p:nvSpPr>
        <p:spPr>
          <a:xfrm>
            <a:off x="71406" y="1000108"/>
            <a:ext cx="2143108" cy="928694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折半查找</a:t>
            </a:r>
            <a:endParaRPr lang="zh-CN" altLang="en-US" sz="2400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5834114" y="1857364"/>
          <a:ext cx="40242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1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 descr="http://news.qingdaonews.com/images/attachement/jpg/site1/20140308/201a065afbea1484a1030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00" name="AutoShape 4" descr="http://news.qingdaonews.com/images/attachement/jpg/site1/20140308/201a065afbea1484a1030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1" y="785794"/>
            <a:ext cx="5929354" cy="5143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图文框 14"/>
          <p:cNvSpPr/>
          <p:nvPr/>
        </p:nvSpPr>
        <p:spPr>
          <a:xfrm>
            <a:off x="4986114" y="1271346"/>
            <a:ext cx="1071570" cy="57150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0025" y="2000240"/>
            <a:ext cx="6218255" cy="4714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图文框 15"/>
          <p:cNvSpPr/>
          <p:nvPr/>
        </p:nvSpPr>
        <p:spPr>
          <a:xfrm>
            <a:off x="7100226" y="2529334"/>
            <a:ext cx="914180" cy="42862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7" name="Picture 9" descr="http://www.301du.com/upload/miyutab0cz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84" y="428605"/>
            <a:ext cx="2998053" cy="1428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HeroicExtremeLeftFacing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9" name="流程图: 联系 18"/>
          <p:cNvSpPr/>
          <p:nvPr/>
        </p:nvSpPr>
        <p:spPr>
          <a:xfrm>
            <a:off x="1142976" y="3500438"/>
            <a:ext cx="2071702" cy="1714512"/>
          </a:xfrm>
          <a:prstGeom prst="flowChartConnector">
            <a:avLst/>
          </a:prstGeom>
          <a:blipFill dpi="0" rotWithShape="1">
            <a:blip r:embed="rId7"/>
            <a:srcRect/>
            <a:stretch>
              <a:fillRect t="-9000" r="7000" b="3000"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143108" y="3500438"/>
            <a:ext cx="1285884" cy="85725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3" name="click.wav"/>
          </p:stSnd>
        </p:sndAc>
      </p:transition>
    </mc:Choice>
    <mc:Fallback xmlns="">
      <p:transition advTm="4390">
        <p:sndAc>
          <p:stSnd>
            <p:snd r:embed="rId8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8229600" cy="714380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3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总结与推广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-714412" y="1008074"/>
          <a:ext cx="4024298" cy="449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684087" y="1500174"/>
            <a:ext cx="3673863" cy="4643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上凸带形 7"/>
          <p:cNvSpPr/>
          <p:nvPr/>
        </p:nvSpPr>
        <p:spPr>
          <a:xfrm>
            <a:off x="6000760" y="1142984"/>
            <a:ext cx="3000396" cy="928694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分而治之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策略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1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www.readit.com.cn/oldimages/200609-30-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1857364"/>
            <a:ext cx="4000496" cy="4703092"/>
          </a:xfrm>
          <a:prstGeom prst="rect">
            <a:avLst/>
          </a:prstGeom>
          <a:noFill/>
        </p:spPr>
      </p:pic>
      <p:sp>
        <p:nvSpPr>
          <p:cNvPr id="5" name="棱台 4"/>
          <p:cNvSpPr/>
          <p:nvPr/>
        </p:nvSpPr>
        <p:spPr>
          <a:xfrm>
            <a:off x="500034" y="642918"/>
            <a:ext cx="5643602" cy="3286148"/>
          </a:xfrm>
          <a:prstGeom prst="bevel">
            <a:avLst/>
          </a:prstGeom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狡黠者鄙读书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无知者羡读书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惟明智之士用读书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然书并不以用处告人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用书之智不在书中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而在书外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全凭观察得之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717460" y="6500834"/>
            <a:ext cx="178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Francis Bacon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3" name="click.wav"/>
          </p:stSnd>
        </p:sndAc>
      </p:transition>
    </mc:Choice>
    <mc:Fallback xmlns="">
      <p:transition advTm="4390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4"/>
          <p:cNvSpPr>
            <a:spLocks noChangeArrowheads="1"/>
          </p:cNvSpPr>
          <p:nvPr/>
        </p:nvSpPr>
        <p:spPr bwMode="auto">
          <a:xfrm>
            <a:off x="3428992" y="2428868"/>
            <a:ext cx="273344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6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仿宋_GB2312"/>
                <a:ea typeface="仿宋_GB2312"/>
                <a:cs typeface="仿宋_GB2312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2" name="click.wav"/>
          </p:stSnd>
        </p:sndAc>
      </p:transition>
    </mc:Choice>
    <mc:Fallback xmlns="">
      <p:transition advTm="4390"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AutoShape 4" descr="http://static.freepik.com/free-photo/magnifying-glass_212825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https://timgsa.baidu.com/timg?image&amp;quality=80&amp;size=b9999_10000&amp;sec=1572610656596&amp;di=e3d921a315de053c9cb4dc78ffbcb5c1&amp;imgtype=0&amp;src=http%3A%2F%2Fnew.51cto.com%2Ffiles%2Fuploadimg%2F20090114%2F13263337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4752528" cy="2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88375" y="3811687"/>
            <a:ext cx="30235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/>
              <a:t>静态查找表</a:t>
            </a:r>
            <a:endParaRPr lang="en-US" altLang="zh-CN" sz="2400" dirty="0"/>
          </a:p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创建后主要进行查询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5292080" y="5733256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/>
              <a:t>动态查找表</a:t>
            </a:r>
            <a:endParaRPr lang="en-US" altLang="zh-CN" sz="2400" dirty="0" smtClean="0"/>
          </a:p>
          <a:p>
            <a:pPr algn="ctr"/>
            <a:r>
              <a:rPr lang="en-US" altLang="zh-CN" sz="2000" dirty="0" smtClean="0"/>
              <a:t>【</a:t>
            </a:r>
            <a:r>
              <a:rPr lang="zh-CN" altLang="en-US" sz="2000" dirty="0" smtClean="0"/>
              <a:t>查询、插入和删除同样频繁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5085184"/>
            <a:ext cx="432048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关键字：</a:t>
            </a:r>
            <a:r>
              <a:rPr lang="zh-CN" altLang="en-US" sz="2400" b="0" dirty="0" smtClean="0"/>
              <a:t>主关键字，次关键字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（本章默认按主关键字查询</a:t>
            </a:r>
            <a:r>
              <a:rPr lang="zh-CN" altLang="en-US" sz="2400" b="0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/>
          <a:srcRect b="37754"/>
          <a:stretch/>
        </p:blipFill>
        <p:spPr>
          <a:xfrm>
            <a:off x="5599568" y="674668"/>
            <a:ext cx="3220904" cy="50853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16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71480"/>
            <a:ext cx="8746066" cy="72762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  <a:cs typeface="+mj-cs"/>
              </a:rPr>
              <a:t>静态查找表</a:t>
            </a:r>
            <a:endParaRPr lang="zh-CN" altLang="en-US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grpSp>
        <p:nvGrpSpPr>
          <p:cNvPr id="18436" name="Group 19"/>
          <p:cNvGrpSpPr>
            <a:grpSpLocks noChangeAspect="1"/>
          </p:cNvGrpSpPr>
          <p:nvPr/>
        </p:nvGrpSpPr>
        <p:grpSpPr bwMode="auto">
          <a:xfrm>
            <a:off x="1785938" y="1779599"/>
            <a:ext cx="5668962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  <a:hlinkClick r:id="rId3" action="ppaction://hlinksldjump"/>
                </a:rPr>
                <a:t>存储结构设计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978161"/>
            <a:ext cx="5668962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62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顺序表的查找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18438" name="Group 29"/>
          <p:cNvGrpSpPr>
            <a:grpSpLocks noChangeAspect="1"/>
          </p:cNvGrpSpPr>
          <p:nvPr/>
        </p:nvGrpSpPr>
        <p:grpSpPr bwMode="auto">
          <a:xfrm>
            <a:off x="1785938" y="4178311"/>
            <a:ext cx="5668962" cy="822325"/>
            <a:chOff x="1296" y="1824"/>
            <a:chExt cx="2976" cy="432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62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有序表的查找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02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2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1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静态查找表存储结构设计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460" name="AutoShape 4" descr="http://static.freepik.com/free-photo/magnifying-glass_212825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https://timgsa.baidu.com/timg?image&amp;quality=80&amp;size=b9999_10000&amp;sec=1572610656596&amp;di=e3d921a315de053c9cb4dc78ffbcb5c1&amp;imgtype=0&amp;src=http%3A%2F%2Fnew.51cto.com%2Ffiles%2Fuploadimg%2F20090114%2F13263337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9" y="764704"/>
            <a:ext cx="454913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076056" y="1201976"/>
            <a:ext cx="49404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/>
              <a:t>静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态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查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找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表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15816" y="3356992"/>
            <a:ext cx="6120680" cy="34586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buClr>
                <a:srgbClr val="CC99FF"/>
              </a:buClr>
            </a:pPr>
            <a:r>
              <a:rPr lang="en-US" altLang="zh-CN" sz="2500" dirty="0" err="1">
                <a:solidFill>
                  <a:schemeClr val="tx1"/>
                </a:solidFill>
              </a:rPr>
              <a:t>typedef</a:t>
            </a:r>
            <a:r>
              <a:rPr lang="en-US" altLang="zh-CN" sz="2500" dirty="0">
                <a:solidFill>
                  <a:schemeClr val="tx1"/>
                </a:solidFill>
              </a:rPr>
              <a:t>  ***  </a:t>
            </a:r>
            <a:r>
              <a:rPr lang="en-US" altLang="zh-CN" sz="2500" dirty="0" err="1">
                <a:solidFill>
                  <a:schemeClr val="tx1"/>
                </a:solidFill>
              </a:rPr>
              <a:t>KeyType</a:t>
            </a:r>
            <a:r>
              <a:rPr lang="en-US" altLang="zh-CN" sz="2500" dirty="0">
                <a:solidFill>
                  <a:schemeClr val="tx1"/>
                </a:solidFill>
              </a:rPr>
              <a:t>;  //</a:t>
            </a:r>
            <a:r>
              <a:rPr lang="zh-CN" altLang="en-US" sz="2500" dirty="0">
                <a:solidFill>
                  <a:schemeClr val="tx1"/>
                </a:solidFill>
              </a:rPr>
              <a:t>关键字类型</a:t>
            </a:r>
            <a:endParaRPr lang="en-US" altLang="zh-CN" sz="25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  <a:buClr>
                <a:srgbClr val="CC99FF"/>
              </a:buClr>
            </a:pPr>
            <a:r>
              <a:rPr lang="en-US" altLang="zh-CN" sz="2500" dirty="0" err="1">
                <a:solidFill>
                  <a:schemeClr val="tx1"/>
                </a:solidFill>
              </a:rPr>
              <a:t>typedef</a:t>
            </a:r>
            <a:r>
              <a:rPr lang="en-US" altLang="zh-CN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 err="1">
                <a:solidFill>
                  <a:schemeClr val="tx1"/>
                </a:solidFill>
              </a:rPr>
              <a:t>struct</a:t>
            </a:r>
            <a:r>
              <a:rPr lang="en-US" altLang="zh-CN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 smtClean="0">
                <a:solidFill>
                  <a:schemeClr val="tx1"/>
                </a:solidFill>
              </a:rPr>
              <a:t>{</a:t>
            </a:r>
            <a:endParaRPr lang="en-US" altLang="zh-CN" sz="25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  <a:buClr>
                <a:srgbClr val="CC99FF"/>
              </a:buClr>
            </a:pPr>
            <a:r>
              <a:rPr lang="en-US" altLang="zh-CN" sz="2500" dirty="0">
                <a:solidFill>
                  <a:schemeClr val="tx1"/>
                </a:solidFill>
              </a:rPr>
              <a:t>     </a:t>
            </a:r>
            <a:r>
              <a:rPr lang="en-US" altLang="zh-CN" sz="2500" dirty="0" err="1">
                <a:solidFill>
                  <a:schemeClr val="tx1"/>
                </a:solidFill>
              </a:rPr>
              <a:t>KeyType</a:t>
            </a:r>
            <a:r>
              <a:rPr lang="en-US" altLang="zh-CN" sz="2500" dirty="0">
                <a:solidFill>
                  <a:schemeClr val="tx1"/>
                </a:solidFill>
              </a:rPr>
              <a:t>  key; </a:t>
            </a:r>
            <a:r>
              <a:rPr lang="en-US" altLang="zh-CN" sz="2500" dirty="0" smtClean="0">
                <a:solidFill>
                  <a:schemeClr val="tx1"/>
                </a:solidFill>
              </a:rPr>
              <a:t>//</a:t>
            </a:r>
            <a:r>
              <a:rPr lang="zh-CN" altLang="en-US" sz="2500" dirty="0" smtClean="0">
                <a:solidFill>
                  <a:schemeClr val="tx1"/>
                </a:solidFill>
              </a:rPr>
              <a:t>查询关键字字段</a:t>
            </a:r>
            <a:endParaRPr lang="en-US" altLang="zh-CN" sz="25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  <a:buClr>
                <a:srgbClr val="CC99FF"/>
              </a:buClr>
            </a:pPr>
            <a:r>
              <a:rPr lang="en-US" altLang="zh-CN" sz="2500" dirty="0" smtClean="0">
                <a:solidFill>
                  <a:schemeClr val="tx1"/>
                </a:solidFill>
              </a:rPr>
              <a:t>      … ;</a:t>
            </a:r>
            <a:endParaRPr lang="en-US" altLang="zh-CN" sz="25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  <a:buClr>
                <a:srgbClr val="CC99FF"/>
              </a:buClr>
            </a:pPr>
            <a:r>
              <a:rPr lang="en-US" altLang="zh-CN" sz="2500" dirty="0">
                <a:solidFill>
                  <a:schemeClr val="tx1"/>
                </a:solidFill>
              </a:rPr>
              <a:t>}</a:t>
            </a:r>
            <a:r>
              <a:rPr lang="en-US" altLang="zh-CN" sz="2500" dirty="0" err="1">
                <a:solidFill>
                  <a:schemeClr val="tx1"/>
                </a:solidFill>
              </a:rPr>
              <a:t>ElemType</a:t>
            </a:r>
            <a:r>
              <a:rPr lang="en-US" altLang="zh-CN" sz="2500" dirty="0">
                <a:solidFill>
                  <a:schemeClr val="tx1"/>
                </a:solidFill>
              </a:rPr>
              <a:t>;  //</a:t>
            </a:r>
            <a:r>
              <a:rPr lang="zh-CN" altLang="en-US" sz="2500" dirty="0">
                <a:solidFill>
                  <a:schemeClr val="tx1"/>
                </a:solidFill>
              </a:rPr>
              <a:t>记录类型</a:t>
            </a:r>
            <a:endParaRPr lang="en-US" altLang="zh-CN" sz="2500" dirty="0">
              <a:solidFill>
                <a:schemeClr val="tx1"/>
              </a:solidFill>
            </a:endParaRPr>
          </a:p>
          <a:p>
            <a:r>
              <a:rPr lang="en-US" altLang="zh-CN" sz="2500" dirty="0" err="1">
                <a:solidFill>
                  <a:schemeClr val="tx1"/>
                </a:solidFill>
              </a:rPr>
              <a:t>typedef</a:t>
            </a:r>
            <a:r>
              <a:rPr lang="en-US" altLang="zh-CN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 err="1">
                <a:solidFill>
                  <a:schemeClr val="tx1"/>
                </a:solidFill>
              </a:rPr>
              <a:t>struct</a:t>
            </a:r>
            <a:r>
              <a:rPr lang="en-US" altLang="zh-CN" sz="25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zh-CN" sz="2500" dirty="0">
                <a:solidFill>
                  <a:schemeClr val="tx1"/>
                </a:solidFill>
              </a:rPr>
              <a:t>          </a:t>
            </a:r>
            <a:r>
              <a:rPr lang="en-US" altLang="zh-CN" sz="2500" dirty="0" err="1">
                <a:solidFill>
                  <a:schemeClr val="tx1"/>
                </a:solidFill>
              </a:rPr>
              <a:t>ElemType</a:t>
            </a:r>
            <a:r>
              <a:rPr lang="en-US" altLang="zh-CN" sz="2500" dirty="0">
                <a:solidFill>
                  <a:schemeClr val="tx1"/>
                </a:solidFill>
              </a:rPr>
              <a:t>   *</a:t>
            </a:r>
            <a:r>
              <a:rPr lang="en-US" altLang="zh-CN" sz="2500" dirty="0" err="1">
                <a:solidFill>
                  <a:schemeClr val="tx1"/>
                </a:solidFill>
              </a:rPr>
              <a:t>elem</a:t>
            </a:r>
            <a:r>
              <a:rPr lang="en-US" altLang="zh-CN" sz="2500" dirty="0">
                <a:solidFill>
                  <a:schemeClr val="tx1"/>
                </a:solidFill>
              </a:rPr>
              <a:t>; </a:t>
            </a:r>
            <a:r>
              <a:rPr lang="en-US" altLang="zh-CN" sz="2500" dirty="0" smtClean="0">
                <a:solidFill>
                  <a:schemeClr val="tx1"/>
                </a:solidFill>
              </a:rPr>
              <a:t> //</a:t>
            </a:r>
            <a:r>
              <a:rPr lang="zh-CN" altLang="en-US" sz="2500" dirty="0" smtClean="0">
                <a:solidFill>
                  <a:schemeClr val="tx1"/>
                </a:solidFill>
              </a:rPr>
              <a:t>存储空间首</a:t>
            </a:r>
            <a:r>
              <a:rPr lang="zh-CN" altLang="en-US" sz="2500" dirty="0">
                <a:solidFill>
                  <a:schemeClr val="tx1"/>
                </a:solidFill>
              </a:rPr>
              <a:t>地址</a:t>
            </a:r>
          </a:p>
          <a:p>
            <a:r>
              <a:rPr lang="zh-CN" altLang="en-US" sz="2500" dirty="0">
                <a:solidFill>
                  <a:schemeClr val="tx1"/>
                </a:solidFill>
              </a:rPr>
              <a:t>          </a:t>
            </a:r>
            <a:r>
              <a:rPr lang="en-US" altLang="zh-CN" sz="2500" dirty="0" err="1">
                <a:solidFill>
                  <a:schemeClr val="tx1"/>
                </a:solidFill>
              </a:rPr>
              <a:t>int</a:t>
            </a:r>
            <a:r>
              <a:rPr lang="en-US" altLang="zh-CN" sz="2500" dirty="0">
                <a:solidFill>
                  <a:schemeClr val="tx1"/>
                </a:solidFill>
              </a:rPr>
              <a:t>          length;     </a:t>
            </a:r>
            <a:r>
              <a:rPr lang="en-US" altLang="zh-CN" sz="2500" dirty="0" smtClean="0">
                <a:solidFill>
                  <a:schemeClr val="tx1"/>
                </a:solidFill>
              </a:rPr>
              <a:t> //</a:t>
            </a:r>
            <a:r>
              <a:rPr lang="zh-CN" altLang="en-US" sz="2500" dirty="0">
                <a:solidFill>
                  <a:schemeClr val="tx1"/>
                </a:solidFill>
              </a:rPr>
              <a:t>表</a:t>
            </a:r>
            <a:r>
              <a:rPr lang="zh-CN" altLang="en-US" sz="2500" dirty="0" smtClean="0">
                <a:solidFill>
                  <a:schemeClr val="tx1"/>
                </a:solidFill>
              </a:rPr>
              <a:t>长</a:t>
            </a:r>
            <a:endParaRPr lang="zh-CN" altLang="en-US" sz="2500" dirty="0">
              <a:solidFill>
                <a:schemeClr val="tx1"/>
              </a:solidFill>
            </a:endParaRPr>
          </a:p>
          <a:p>
            <a:r>
              <a:rPr lang="en-US" altLang="zh-CN" sz="2500" dirty="0">
                <a:solidFill>
                  <a:schemeClr val="tx1"/>
                </a:solidFill>
              </a:rPr>
              <a:t>}</a:t>
            </a:r>
            <a:r>
              <a:rPr lang="en-US" altLang="zh-CN" sz="2500" dirty="0" err="1">
                <a:solidFill>
                  <a:schemeClr val="tx1"/>
                </a:solidFill>
              </a:rPr>
              <a:t>SSTable</a:t>
            </a:r>
            <a:r>
              <a:rPr lang="en-US" altLang="zh-CN" sz="2500" dirty="0" smtClean="0">
                <a:solidFill>
                  <a:schemeClr val="tx1"/>
                </a:solidFill>
              </a:rPr>
              <a:t>;  </a:t>
            </a:r>
            <a:endParaRPr lang="en-US" altLang="zh-CN" sz="25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6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71480"/>
            <a:ext cx="8746066" cy="72762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  <a:cs typeface="+mj-cs"/>
              </a:rPr>
              <a:t>静态查找表</a:t>
            </a:r>
            <a:endParaRPr lang="zh-CN" altLang="en-US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grpSp>
        <p:nvGrpSpPr>
          <p:cNvPr id="18436" name="Group 19"/>
          <p:cNvGrpSpPr>
            <a:grpSpLocks noChangeAspect="1"/>
          </p:cNvGrpSpPr>
          <p:nvPr/>
        </p:nvGrpSpPr>
        <p:grpSpPr bwMode="auto">
          <a:xfrm>
            <a:off x="1785938" y="1779599"/>
            <a:ext cx="5668962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latin typeface="Times New Roman" pitchFamily="18" charset="0"/>
                  <a:ea typeface="仿宋_GB2312"/>
                  <a:cs typeface="Times New Roman" pitchFamily="18" charset="0"/>
                </a:rPr>
                <a:t>存储结构设计</a:t>
              </a:r>
              <a:endParaRPr lang="zh-CN" altLang="en-US" sz="2800" dirty="0">
                <a:latin typeface="Times New Roman" pitchFamily="18" charset="0"/>
                <a:ea typeface="仿宋_GB2312"/>
                <a:cs typeface="Times New Roman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978161"/>
            <a:ext cx="5668962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62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FF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顺序表的查找</a:t>
              </a:r>
              <a:endParaRPr lang="zh-CN" altLang="en-US" sz="2800" dirty="0">
                <a:solidFill>
                  <a:srgbClr val="FF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18438" name="Group 29"/>
          <p:cNvGrpSpPr>
            <a:grpSpLocks noChangeAspect="1"/>
          </p:cNvGrpSpPr>
          <p:nvPr/>
        </p:nvGrpSpPr>
        <p:grpSpPr bwMode="auto">
          <a:xfrm>
            <a:off x="1785938" y="4178311"/>
            <a:ext cx="5668962" cy="822325"/>
            <a:chOff x="1296" y="1824"/>
            <a:chExt cx="2976" cy="432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62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有序表的查找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  <a:ea typeface="仿宋_GB2312"/>
                <a:cs typeface="Times New Roman" pitchFamily="18" charset="0"/>
              </a:endParaRP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itchFamily="18" charset="0"/>
                  <a:ea typeface="仿宋_GB2312"/>
                  <a:cs typeface="Times New Roman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7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2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2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顺序表的查找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460" name="AutoShape 4" descr="http://static.freepik.com/free-photo/magnifying-glass_212825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14612" y="1193332"/>
            <a:ext cx="5715040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2857488" y="133620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3786182" y="133620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4714876" y="133620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5643570" y="133620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6572264" y="133620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流程图: 联系 20"/>
          <p:cNvSpPr/>
          <p:nvPr/>
        </p:nvSpPr>
        <p:spPr>
          <a:xfrm>
            <a:off x="7500958" y="133620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下箭头标注 21"/>
          <p:cNvSpPr/>
          <p:nvPr/>
        </p:nvSpPr>
        <p:spPr>
          <a:xfrm>
            <a:off x="2820612" y="779452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下箭头标注 22"/>
          <p:cNvSpPr/>
          <p:nvPr/>
        </p:nvSpPr>
        <p:spPr>
          <a:xfrm>
            <a:off x="3778802" y="764704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下箭头标注 23"/>
          <p:cNvSpPr/>
          <p:nvPr/>
        </p:nvSpPr>
        <p:spPr>
          <a:xfrm>
            <a:off x="4714876" y="779452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下箭头标注 24"/>
          <p:cNvSpPr/>
          <p:nvPr/>
        </p:nvSpPr>
        <p:spPr>
          <a:xfrm>
            <a:off x="5636190" y="764704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下箭头标注 25"/>
          <p:cNvSpPr/>
          <p:nvPr/>
        </p:nvSpPr>
        <p:spPr>
          <a:xfrm>
            <a:off x="6599446" y="779452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下箭头标注 26"/>
          <p:cNvSpPr/>
          <p:nvPr/>
        </p:nvSpPr>
        <p:spPr>
          <a:xfrm>
            <a:off x="7500958" y="764704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燕尾形箭头 27"/>
          <p:cNvSpPr/>
          <p:nvPr/>
        </p:nvSpPr>
        <p:spPr>
          <a:xfrm rot="16200000">
            <a:off x="2916956" y="1987701"/>
            <a:ext cx="571504" cy="285752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Picture 2" descr="http://pic30.nipic.com/20130615/10543704_135011346390_2.jpg"/>
          <p:cNvPicPr>
            <a:picLocks noChangeAspect="1" noChangeArrowheads="1"/>
          </p:cNvPicPr>
          <p:nvPr/>
        </p:nvPicPr>
        <p:blipFill>
          <a:blip r:embed="rId5"/>
          <a:srcRect l="30762" t="16304" r="32617" b="22101"/>
          <a:stretch>
            <a:fillRect/>
          </a:stretch>
        </p:blipFill>
        <p:spPr bwMode="auto">
          <a:xfrm>
            <a:off x="642942" y="980728"/>
            <a:ext cx="1857356" cy="1143009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5" name="流程图: 联系 34"/>
          <p:cNvSpPr/>
          <p:nvPr/>
        </p:nvSpPr>
        <p:spPr>
          <a:xfrm>
            <a:off x="1357290" y="1120754"/>
            <a:ext cx="714380" cy="500066"/>
          </a:xfrm>
          <a:prstGeom prst="flowChartConnector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FF0000"/>
                </a:solidFill>
              </a:rPr>
              <a:t>8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45392" y="2921524"/>
            <a:ext cx="5715040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2888268" y="3064400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流程图: 联系 37"/>
          <p:cNvSpPr/>
          <p:nvPr/>
        </p:nvSpPr>
        <p:spPr>
          <a:xfrm>
            <a:off x="3816962" y="3064400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流程图: 联系 38"/>
          <p:cNvSpPr/>
          <p:nvPr/>
        </p:nvSpPr>
        <p:spPr>
          <a:xfrm>
            <a:off x="4745656" y="3064400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流程图: 联系 39"/>
          <p:cNvSpPr/>
          <p:nvPr/>
        </p:nvSpPr>
        <p:spPr>
          <a:xfrm>
            <a:off x="5674350" y="3064400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流程图: 联系 40"/>
          <p:cNvSpPr/>
          <p:nvPr/>
        </p:nvSpPr>
        <p:spPr>
          <a:xfrm>
            <a:off x="6603044" y="3064400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7531738" y="3064400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下箭头标注 42"/>
          <p:cNvSpPr/>
          <p:nvPr/>
        </p:nvSpPr>
        <p:spPr>
          <a:xfrm>
            <a:off x="2851392" y="2507644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下箭头标注 43"/>
          <p:cNvSpPr/>
          <p:nvPr/>
        </p:nvSpPr>
        <p:spPr>
          <a:xfrm>
            <a:off x="3809582" y="2492896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下箭头标注 44"/>
          <p:cNvSpPr/>
          <p:nvPr/>
        </p:nvSpPr>
        <p:spPr>
          <a:xfrm>
            <a:off x="4745656" y="2507644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下箭头标注 45"/>
          <p:cNvSpPr/>
          <p:nvPr/>
        </p:nvSpPr>
        <p:spPr>
          <a:xfrm>
            <a:off x="5666970" y="2492896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下箭头标注 46"/>
          <p:cNvSpPr/>
          <p:nvPr/>
        </p:nvSpPr>
        <p:spPr>
          <a:xfrm>
            <a:off x="6630226" y="2507644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下箭头标注 47"/>
          <p:cNvSpPr/>
          <p:nvPr/>
        </p:nvSpPr>
        <p:spPr>
          <a:xfrm>
            <a:off x="7531738" y="2492896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燕尾形箭头 48"/>
          <p:cNvSpPr/>
          <p:nvPr/>
        </p:nvSpPr>
        <p:spPr>
          <a:xfrm rot="16200000">
            <a:off x="2945462" y="3715892"/>
            <a:ext cx="571504" cy="285752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Picture 2" descr="http://pic30.nipic.com/20130615/10543704_135011346390_2.jpg"/>
          <p:cNvPicPr>
            <a:picLocks noChangeAspect="1" noChangeArrowheads="1"/>
          </p:cNvPicPr>
          <p:nvPr/>
        </p:nvPicPr>
        <p:blipFill>
          <a:blip r:embed="rId5"/>
          <a:srcRect l="30762" t="16304" r="32617" b="22101"/>
          <a:stretch>
            <a:fillRect/>
          </a:stretch>
        </p:blipFill>
        <p:spPr bwMode="auto">
          <a:xfrm>
            <a:off x="673722" y="2708920"/>
            <a:ext cx="1857356" cy="115952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52" name="流程图: 联系 51"/>
          <p:cNvSpPr/>
          <p:nvPr/>
        </p:nvSpPr>
        <p:spPr>
          <a:xfrm>
            <a:off x="1388070" y="2923234"/>
            <a:ext cx="714380" cy="500066"/>
          </a:xfrm>
          <a:prstGeom prst="flowChartConnector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FF0000"/>
                </a:solidFill>
              </a:rPr>
              <a:t>6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930447" y="4077072"/>
            <a:ext cx="7818017" cy="2708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0"/>
              </a:spcBef>
              <a:defRPr/>
            </a:pPr>
            <a:r>
              <a:rPr lang="en-US" altLang="zh-CN" sz="2500" dirty="0" err="1"/>
              <a:t>int</a:t>
            </a:r>
            <a:r>
              <a:rPr lang="en-US" altLang="zh-CN" sz="2500" dirty="0"/>
              <a:t> </a:t>
            </a:r>
            <a:r>
              <a:rPr lang="en-US" altLang="zh-CN" sz="2500" dirty="0" err="1"/>
              <a:t>Search_Seq</a:t>
            </a:r>
            <a:r>
              <a:rPr lang="en-US" altLang="zh-CN" sz="2500" dirty="0"/>
              <a:t>(</a:t>
            </a:r>
            <a:r>
              <a:rPr lang="en-US" altLang="zh-CN" sz="2500" dirty="0" err="1"/>
              <a:t>SStable</a:t>
            </a:r>
            <a:r>
              <a:rPr lang="en-US" altLang="zh-CN" sz="2500" dirty="0"/>
              <a:t> ST</a:t>
            </a:r>
            <a:r>
              <a:rPr lang="en-US" altLang="zh-CN" sz="2500" dirty="0" smtClean="0"/>
              <a:t>, </a:t>
            </a:r>
            <a:r>
              <a:rPr lang="en-US" altLang="zh-CN" sz="2500" dirty="0" err="1" smtClean="0"/>
              <a:t>KeyType</a:t>
            </a:r>
            <a:r>
              <a:rPr lang="en-US" altLang="zh-CN" sz="2500" dirty="0" smtClean="0"/>
              <a:t> </a:t>
            </a:r>
            <a:r>
              <a:rPr lang="en-US" altLang="zh-CN" sz="2500" dirty="0"/>
              <a:t>x){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500" dirty="0"/>
              <a:t>//</a:t>
            </a:r>
            <a:r>
              <a:rPr lang="zh-CN" altLang="en-US" sz="2500" dirty="0"/>
              <a:t>思路</a:t>
            </a:r>
            <a:r>
              <a:rPr lang="en-US" altLang="zh-CN" sz="2500" dirty="0"/>
              <a:t>:</a:t>
            </a:r>
            <a:r>
              <a:rPr lang="zh-CN" altLang="en-US" sz="2500" dirty="0"/>
              <a:t>从前向后逐一比较，找到返回位序</a:t>
            </a:r>
            <a:r>
              <a:rPr lang="en-US" altLang="zh-CN" sz="2500" dirty="0" smtClean="0"/>
              <a:t>, </a:t>
            </a:r>
            <a:r>
              <a:rPr lang="zh-CN" altLang="en-US" sz="2500" dirty="0" smtClean="0"/>
              <a:t>否则</a:t>
            </a:r>
            <a:r>
              <a:rPr lang="zh-CN" altLang="en-US" sz="2500" dirty="0"/>
              <a:t>返回</a:t>
            </a:r>
            <a:r>
              <a:rPr lang="en-US" altLang="zh-CN" sz="2500" dirty="0"/>
              <a:t>0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500" dirty="0"/>
              <a:t>    for </a:t>
            </a:r>
            <a:r>
              <a:rPr lang="en-US" altLang="zh-CN" sz="2500" dirty="0" smtClean="0"/>
              <a:t>(i </a:t>
            </a:r>
            <a:r>
              <a:rPr lang="en-US" altLang="zh-CN" sz="2500" smtClean="0"/>
              <a:t>= 1; </a:t>
            </a:r>
            <a:r>
              <a:rPr lang="en-US" altLang="zh-CN" sz="2500" smtClean="0">
                <a:solidFill>
                  <a:schemeClr val="accent2"/>
                </a:solidFill>
              </a:rPr>
              <a:t>i &lt;=ST.length</a:t>
            </a:r>
            <a:r>
              <a:rPr lang="en-US" altLang="zh-CN" sz="2500" dirty="0" smtClean="0"/>
              <a:t>; </a:t>
            </a:r>
            <a:r>
              <a:rPr lang="en-US" altLang="zh-CN" sz="2500" dirty="0" smtClean="0">
                <a:solidFill>
                  <a:schemeClr val="accent2"/>
                </a:solidFill>
              </a:rPr>
              <a:t>i</a:t>
            </a:r>
            <a:r>
              <a:rPr lang="en-US" altLang="zh-CN" sz="2500" dirty="0">
                <a:solidFill>
                  <a:schemeClr val="accent2"/>
                </a:solidFill>
              </a:rPr>
              <a:t>++</a:t>
            </a:r>
            <a:r>
              <a:rPr lang="en-US" altLang="zh-CN" sz="2500" dirty="0"/>
              <a:t>)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500" dirty="0"/>
              <a:t>       if (</a:t>
            </a:r>
            <a:r>
              <a:rPr lang="en-US" altLang="zh-CN" sz="2500" dirty="0" err="1">
                <a:solidFill>
                  <a:schemeClr val="accent2"/>
                </a:solidFill>
              </a:rPr>
              <a:t>ST.elem</a:t>
            </a:r>
            <a:r>
              <a:rPr lang="en-US" altLang="zh-CN" sz="2500" dirty="0">
                <a:solidFill>
                  <a:schemeClr val="accent2"/>
                </a:solidFill>
              </a:rPr>
              <a:t>[i].</a:t>
            </a:r>
            <a:r>
              <a:rPr lang="en-US" altLang="zh-CN" sz="2500" dirty="0" smtClean="0">
                <a:solidFill>
                  <a:schemeClr val="accent2"/>
                </a:solidFill>
              </a:rPr>
              <a:t>key == x</a:t>
            </a:r>
            <a:r>
              <a:rPr lang="en-US" altLang="zh-CN" sz="2500" dirty="0"/>
              <a:t>) </a:t>
            </a:r>
            <a:endParaRPr lang="en-US" altLang="zh-CN" sz="2500" dirty="0" smtClean="0"/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500" dirty="0"/>
              <a:t> </a:t>
            </a:r>
            <a:r>
              <a:rPr lang="en-US" altLang="zh-CN" sz="2500" dirty="0" smtClean="0"/>
              <a:t>               </a:t>
            </a:r>
            <a:r>
              <a:rPr lang="en-US" altLang="zh-CN" sz="2500" smtClean="0"/>
              <a:t>return i;                </a:t>
            </a:r>
            <a:endParaRPr lang="en-US" altLang="zh-CN" sz="2500" dirty="0"/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500" dirty="0" smtClean="0"/>
              <a:t>    </a:t>
            </a:r>
            <a:r>
              <a:rPr lang="en-US" altLang="zh-CN" sz="2500" dirty="0"/>
              <a:t>return 0;  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500" dirty="0" smtClean="0"/>
              <a:t>}//O(n)</a:t>
            </a:r>
            <a:endParaRPr lang="en-US" altLang="zh-CN" sz="2500" dirty="0"/>
          </a:p>
        </p:txBody>
      </p:sp>
      <p:sp>
        <p:nvSpPr>
          <p:cNvPr id="56" name="圆角矩形标注 55"/>
          <p:cNvSpPr/>
          <p:nvPr/>
        </p:nvSpPr>
        <p:spPr>
          <a:xfrm>
            <a:off x="6660232" y="6027558"/>
            <a:ext cx="1285884" cy="785818"/>
          </a:xfrm>
          <a:prstGeom prst="wedgeRoundRectCallout">
            <a:avLst>
              <a:gd name="adj1" fmla="val -254553"/>
              <a:gd name="adj2" fmla="val -73720"/>
              <a:gd name="adj3" fmla="val 16667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基本操作</a:t>
            </a:r>
            <a:endParaRPr lang="zh-CN" altLang="en-US" sz="2800" dirty="0"/>
          </a:p>
        </p:txBody>
      </p:sp>
      <p:sp>
        <p:nvSpPr>
          <p:cNvPr id="57" name="圆角矩形标注 56"/>
          <p:cNvSpPr/>
          <p:nvPr/>
        </p:nvSpPr>
        <p:spPr>
          <a:xfrm>
            <a:off x="6660232" y="6027558"/>
            <a:ext cx="1285884" cy="785818"/>
          </a:xfrm>
          <a:prstGeom prst="wedgeRoundRectCallout">
            <a:avLst>
              <a:gd name="adj1" fmla="val -205665"/>
              <a:gd name="adj2" fmla="val -148871"/>
              <a:gd name="adj3" fmla="val 16667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基本操作</a:t>
            </a:r>
            <a:endParaRPr lang="zh-CN" altLang="en-US" sz="2800" dirty="0"/>
          </a:p>
        </p:txBody>
      </p:sp>
      <p:sp>
        <p:nvSpPr>
          <p:cNvPr id="58" name="圆角矩形标注 57"/>
          <p:cNvSpPr/>
          <p:nvPr/>
        </p:nvSpPr>
        <p:spPr>
          <a:xfrm>
            <a:off x="6660232" y="6027558"/>
            <a:ext cx="1285884" cy="785818"/>
          </a:xfrm>
          <a:prstGeom prst="wedgeRoundRectCallout">
            <a:avLst>
              <a:gd name="adj1" fmla="val -253071"/>
              <a:gd name="adj2" fmla="val -144023"/>
              <a:gd name="adj3" fmla="val 16667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基本操作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30747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58767 -0.0004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2" grpId="0"/>
      <p:bldP spid="54" grpId="0" animBg="1"/>
      <p:bldP spid="56" grpId="1" animBg="1"/>
      <p:bldP spid="57" grpId="1" animBg="1"/>
      <p:bldP spid="5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2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顺序表的查找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460" name="AutoShape 4" descr="http://static.freepik.com/free-photo/magnifying-glass_212825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14612" y="1193332"/>
            <a:ext cx="5715040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2857488" y="133620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3786182" y="133620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4714876" y="133620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5643570" y="133620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6572264" y="133620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流程图: 联系 20"/>
          <p:cNvSpPr/>
          <p:nvPr/>
        </p:nvSpPr>
        <p:spPr>
          <a:xfrm>
            <a:off x="7500958" y="133620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下箭头标注 21"/>
          <p:cNvSpPr/>
          <p:nvPr/>
        </p:nvSpPr>
        <p:spPr>
          <a:xfrm>
            <a:off x="2820612" y="779452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下箭头标注 22"/>
          <p:cNvSpPr/>
          <p:nvPr/>
        </p:nvSpPr>
        <p:spPr>
          <a:xfrm>
            <a:off x="3778802" y="764704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下箭头标注 23"/>
          <p:cNvSpPr/>
          <p:nvPr/>
        </p:nvSpPr>
        <p:spPr>
          <a:xfrm>
            <a:off x="4714876" y="779452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下箭头标注 24"/>
          <p:cNvSpPr/>
          <p:nvPr/>
        </p:nvSpPr>
        <p:spPr>
          <a:xfrm>
            <a:off x="5636190" y="764704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下箭头标注 25"/>
          <p:cNvSpPr/>
          <p:nvPr/>
        </p:nvSpPr>
        <p:spPr>
          <a:xfrm>
            <a:off x="6599446" y="779452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下箭头标注 26"/>
          <p:cNvSpPr/>
          <p:nvPr/>
        </p:nvSpPr>
        <p:spPr>
          <a:xfrm>
            <a:off x="7500958" y="764704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燕尾形箭头 27"/>
          <p:cNvSpPr/>
          <p:nvPr/>
        </p:nvSpPr>
        <p:spPr>
          <a:xfrm rot="16200000">
            <a:off x="7671764" y="1843684"/>
            <a:ext cx="571504" cy="285752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Picture 2" descr="http://pic30.nipic.com/20130615/10543704_135011346390_2.jpg"/>
          <p:cNvPicPr>
            <a:picLocks noChangeAspect="1" noChangeArrowheads="1"/>
          </p:cNvPicPr>
          <p:nvPr/>
        </p:nvPicPr>
        <p:blipFill>
          <a:blip r:embed="rId6"/>
          <a:srcRect l="30762" t="16304" r="32617" b="22101"/>
          <a:stretch>
            <a:fillRect/>
          </a:stretch>
        </p:blipFill>
        <p:spPr bwMode="auto">
          <a:xfrm>
            <a:off x="35496" y="980728"/>
            <a:ext cx="1857356" cy="1143009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5" name="流程图: 联系 34"/>
          <p:cNvSpPr/>
          <p:nvPr/>
        </p:nvSpPr>
        <p:spPr>
          <a:xfrm>
            <a:off x="749844" y="1120754"/>
            <a:ext cx="714380" cy="500066"/>
          </a:xfrm>
          <a:prstGeom prst="flowChartConnector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FF0000"/>
                </a:solidFill>
              </a:rPr>
              <a:t>8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45392" y="2714618"/>
            <a:ext cx="5715040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2888268" y="285749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流程图: 联系 37"/>
          <p:cNvSpPr/>
          <p:nvPr/>
        </p:nvSpPr>
        <p:spPr>
          <a:xfrm>
            <a:off x="3816962" y="285749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流程图: 联系 38"/>
          <p:cNvSpPr/>
          <p:nvPr/>
        </p:nvSpPr>
        <p:spPr>
          <a:xfrm>
            <a:off x="4745656" y="285749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流程图: 联系 39"/>
          <p:cNvSpPr/>
          <p:nvPr/>
        </p:nvSpPr>
        <p:spPr>
          <a:xfrm>
            <a:off x="5674350" y="285749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流程图: 联系 40"/>
          <p:cNvSpPr/>
          <p:nvPr/>
        </p:nvSpPr>
        <p:spPr>
          <a:xfrm>
            <a:off x="6603044" y="285749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7531738" y="2857494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下箭头标注 42"/>
          <p:cNvSpPr/>
          <p:nvPr/>
        </p:nvSpPr>
        <p:spPr>
          <a:xfrm>
            <a:off x="2851392" y="2300738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下箭头标注 43"/>
          <p:cNvSpPr/>
          <p:nvPr/>
        </p:nvSpPr>
        <p:spPr>
          <a:xfrm>
            <a:off x="3809582" y="2285990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下箭头标注 44"/>
          <p:cNvSpPr/>
          <p:nvPr/>
        </p:nvSpPr>
        <p:spPr>
          <a:xfrm>
            <a:off x="4745656" y="2300738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下箭头标注 45"/>
          <p:cNvSpPr/>
          <p:nvPr/>
        </p:nvSpPr>
        <p:spPr>
          <a:xfrm>
            <a:off x="5666970" y="2285990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下箭头标注 46"/>
          <p:cNvSpPr/>
          <p:nvPr/>
        </p:nvSpPr>
        <p:spPr>
          <a:xfrm>
            <a:off x="6630226" y="2300738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下箭头标注 47"/>
          <p:cNvSpPr/>
          <p:nvPr/>
        </p:nvSpPr>
        <p:spPr>
          <a:xfrm>
            <a:off x="7531738" y="2285990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燕尾形箭头 48"/>
          <p:cNvSpPr/>
          <p:nvPr/>
        </p:nvSpPr>
        <p:spPr>
          <a:xfrm rot="16200000">
            <a:off x="7743772" y="3499869"/>
            <a:ext cx="571504" cy="285752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Picture 2" descr="http://pic30.nipic.com/20130615/10543704_135011346390_2.jpg"/>
          <p:cNvPicPr>
            <a:picLocks noChangeAspect="1" noChangeArrowheads="1"/>
          </p:cNvPicPr>
          <p:nvPr/>
        </p:nvPicPr>
        <p:blipFill>
          <a:blip r:embed="rId6"/>
          <a:srcRect l="30762" t="16304" r="32617" b="22101"/>
          <a:stretch>
            <a:fillRect/>
          </a:stretch>
        </p:blipFill>
        <p:spPr bwMode="auto">
          <a:xfrm>
            <a:off x="66276" y="2502014"/>
            <a:ext cx="1857356" cy="115952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52" name="流程图: 联系 51"/>
          <p:cNvSpPr/>
          <p:nvPr/>
        </p:nvSpPr>
        <p:spPr>
          <a:xfrm>
            <a:off x="780624" y="2716328"/>
            <a:ext cx="714380" cy="500066"/>
          </a:xfrm>
          <a:prstGeom prst="flowChartConnector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FF0000"/>
                </a:solidFill>
              </a:rPr>
              <a:t>6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53" name="流程图: 联系 52"/>
          <p:cNvSpPr/>
          <p:nvPr/>
        </p:nvSpPr>
        <p:spPr>
          <a:xfrm>
            <a:off x="1872572" y="1344758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下箭头标注 54"/>
          <p:cNvSpPr/>
          <p:nvPr/>
        </p:nvSpPr>
        <p:spPr>
          <a:xfrm>
            <a:off x="1835696" y="788002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流程图: 联系 58"/>
          <p:cNvSpPr/>
          <p:nvPr/>
        </p:nvSpPr>
        <p:spPr>
          <a:xfrm>
            <a:off x="1943470" y="2842746"/>
            <a:ext cx="714380" cy="500066"/>
          </a:xfrm>
          <a:prstGeom prst="flowChartConnector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下箭头标注 59"/>
          <p:cNvSpPr/>
          <p:nvPr/>
        </p:nvSpPr>
        <p:spPr>
          <a:xfrm>
            <a:off x="1906594" y="2285990"/>
            <a:ext cx="793198" cy="512964"/>
          </a:xfrm>
          <a:prstGeom prst="down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0" y="4149080"/>
            <a:ext cx="1137814" cy="648072"/>
          </a:xfrm>
          <a:prstGeom prst="wedgeRoundRectCallout">
            <a:avLst>
              <a:gd name="adj1" fmla="val 134873"/>
              <a:gd name="adj2" fmla="val -19029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哨兵</a:t>
            </a:r>
            <a:endParaRPr lang="zh-CN" altLang="en-US" dirty="0"/>
          </a:p>
        </p:txBody>
      </p:sp>
      <p:sp>
        <p:nvSpPr>
          <p:cNvPr id="61" name="圆角矩形标注 60"/>
          <p:cNvSpPr/>
          <p:nvPr/>
        </p:nvSpPr>
        <p:spPr>
          <a:xfrm>
            <a:off x="35496" y="4149080"/>
            <a:ext cx="1137814" cy="648072"/>
          </a:xfrm>
          <a:prstGeom prst="wedgeRoundRectCallout">
            <a:avLst>
              <a:gd name="adj1" fmla="val 124827"/>
              <a:gd name="adj2" fmla="val -44603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哨兵</a:t>
            </a:r>
            <a:endParaRPr lang="zh-CN" altLang="en-US" dirty="0"/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930447" y="3645024"/>
            <a:ext cx="7818017" cy="2636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571500" indent="-571500" eaLnBrk="1" hangingPunct="1">
              <a:spcBef>
                <a:spcPts val="0"/>
              </a:spcBef>
              <a:defRPr/>
            </a:pPr>
            <a:r>
              <a:rPr lang="en-US" altLang="zh-CN" sz="2800" dirty="0" err="1">
                <a:ea typeface="黑体" pitchFamily="2" charset="-122"/>
              </a:rPr>
              <a:t>int</a:t>
            </a:r>
            <a:r>
              <a:rPr lang="en-US" altLang="zh-CN" sz="2800" dirty="0">
                <a:ea typeface="黑体" pitchFamily="2" charset="-122"/>
              </a:rPr>
              <a:t> </a:t>
            </a:r>
            <a:r>
              <a:rPr lang="en-US" altLang="zh-CN" sz="2800" dirty="0" err="1">
                <a:ea typeface="黑体" pitchFamily="2" charset="-122"/>
              </a:rPr>
              <a:t>Search_Seq</a:t>
            </a:r>
            <a:r>
              <a:rPr lang="en-US" altLang="zh-CN" sz="2800" dirty="0">
                <a:ea typeface="黑体" pitchFamily="2" charset="-122"/>
              </a:rPr>
              <a:t>( </a:t>
            </a:r>
            <a:r>
              <a:rPr lang="en-US" altLang="zh-CN" sz="2800" dirty="0" err="1">
                <a:ea typeface="黑体" pitchFamily="2" charset="-122"/>
              </a:rPr>
              <a:t>SSTable</a:t>
            </a:r>
            <a:r>
              <a:rPr lang="en-US" altLang="zh-CN" sz="2800" dirty="0">
                <a:ea typeface="黑体" pitchFamily="2" charset="-122"/>
              </a:rPr>
              <a:t>  ST , </a:t>
            </a:r>
            <a:r>
              <a:rPr lang="en-US" altLang="zh-CN" sz="2800" dirty="0" err="1">
                <a:ea typeface="黑体" pitchFamily="2" charset="-122"/>
              </a:rPr>
              <a:t>KeyType</a:t>
            </a:r>
            <a:r>
              <a:rPr lang="en-US" altLang="zh-CN" sz="2800" dirty="0">
                <a:ea typeface="黑体" pitchFamily="2" charset="-122"/>
              </a:rPr>
              <a:t>  x ){</a:t>
            </a:r>
          </a:p>
          <a:p>
            <a:pPr marL="571500" indent="-571500" eaLnBrk="1" hangingPunct="1">
              <a:spcBef>
                <a:spcPts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思路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添加哨兵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从后向前比较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省略每次循环时的越界检查</a:t>
            </a:r>
            <a:endParaRPr lang="en-US" altLang="zh-CN" sz="2000" dirty="0">
              <a:solidFill>
                <a:schemeClr val="tx1"/>
              </a:solidFill>
              <a:latin typeface="楷体_GB2312" pitchFamily="49" charset="-122"/>
            </a:endParaRPr>
          </a:p>
          <a:p>
            <a:pPr marL="571500" indent="-571500" eaLnBrk="1" hangingPunct="1">
              <a:spcBef>
                <a:spcPts val="0"/>
              </a:spcBef>
              <a:defRPr/>
            </a:pPr>
            <a:r>
              <a:rPr lang="en-US" altLang="zh-CN" sz="2000" dirty="0">
                <a:ea typeface="黑体" pitchFamily="2" charset="-122"/>
              </a:rPr>
              <a:t>     </a:t>
            </a:r>
            <a:r>
              <a:rPr lang="en-US" altLang="zh-CN" sz="2800" dirty="0" err="1">
                <a:solidFill>
                  <a:srgbClr val="FF3300"/>
                </a:solidFill>
                <a:ea typeface="黑体" pitchFamily="2" charset="-122"/>
              </a:rPr>
              <a:t>ST.elem</a:t>
            </a:r>
            <a:r>
              <a:rPr lang="en-US" altLang="zh-CN" sz="2800" dirty="0">
                <a:solidFill>
                  <a:srgbClr val="FF3300"/>
                </a:solidFill>
                <a:ea typeface="黑体" pitchFamily="2" charset="-122"/>
              </a:rPr>
              <a:t>[0].key </a:t>
            </a:r>
            <a:r>
              <a:rPr lang="en-US" altLang="zh-CN" sz="2800" dirty="0" smtClean="0">
                <a:solidFill>
                  <a:srgbClr val="FF3300"/>
                </a:solidFill>
                <a:ea typeface="黑体" pitchFamily="2" charset="-122"/>
              </a:rPr>
              <a:t>= x</a:t>
            </a:r>
            <a:r>
              <a:rPr lang="en-US" altLang="zh-CN" sz="2800" dirty="0">
                <a:solidFill>
                  <a:srgbClr val="FF3300"/>
                </a:solidFill>
                <a:ea typeface="黑体" pitchFamily="2" charset="-122"/>
              </a:rPr>
              <a:t>;</a:t>
            </a:r>
            <a:r>
              <a:rPr lang="en-US" altLang="zh-CN" sz="2000" dirty="0">
                <a:ea typeface="黑体" pitchFamily="2" charset="-122"/>
              </a:rPr>
              <a:t>   </a:t>
            </a:r>
          </a:p>
          <a:p>
            <a:pPr marL="571500" indent="-571500" eaLnBrk="1" hangingPunct="1">
              <a:spcBef>
                <a:spcPts val="0"/>
              </a:spcBef>
              <a:defRPr/>
            </a:pPr>
            <a:r>
              <a:rPr lang="en-US" altLang="zh-CN" sz="2800" dirty="0">
                <a:ea typeface="黑体" pitchFamily="2" charset="-122"/>
              </a:rPr>
              <a:t>    for( </a:t>
            </a:r>
            <a:r>
              <a:rPr lang="en-US" altLang="zh-CN" sz="2800" dirty="0" smtClean="0">
                <a:solidFill>
                  <a:srgbClr val="FF3300"/>
                </a:solidFill>
                <a:ea typeface="黑体" pitchFamily="2" charset="-122"/>
              </a:rPr>
              <a:t>i = </a:t>
            </a:r>
            <a:r>
              <a:rPr lang="en-US" altLang="zh-CN" sz="2800" dirty="0" err="1" smtClean="0">
                <a:solidFill>
                  <a:srgbClr val="FF3300"/>
                </a:solidFill>
                <a:ea typeface="黑体" pitchFamily="2" charset="-122"/>
              </a:rPr>
              <a:t>ST.length</a:t>
            </a:r>
            <a:r>
              <a:rPr lang="en-US" altLang="zh-CN" sz="2800" dirty="0">
                <a:ea typeface="黑体" pitchFamily="2" charset="-122"/>
              </a:rPr>
              <a:t>; </a:t>
            </a:r>
            <a:r>
              <a:rPr lang="en-US" altLang="zh-CN" sz="2800" dirty="0" err="1">
                <a:solidFill>
                  <a:schemeClr val="accent2"/>
                </a:solidFill>
                <a:ea typeface="黑体" pitchFamily="2" charset="-122"/>
              </a:rPr>
              <a:t>ST.elem</a:t>
            </a:r>
            <a:r>
              <a:rPr lang="en-US" altLang="zh-CN" sz="2800" dirty="0">
                <a:solidFill>
                  <a:schemeClr val="accent2"/>
                </a:solidFill>
                <a:ea typeface="黑体" pitchFamily="2" charset="-122"/>
              </a:rPr>
              <a:t>[ i ].</a:t>
            </a:r>
            <a:r>
              <a:rPr lang="en-US" altLang="zh-CN" sz="2800" dirty="0" smtClean="0">
                <a:solidFill>
                  <a:schemeClr val="accent2"/>
                </a:solidFill>
                <a:ea typeface="黑体" pitchFamily="2" charset="-122"/>
              </a:rPr>
              <a:t>key != x</a:t>
            </a:r>
            <a:r>
              <a:rPr lang="en-US" altLang="zh-CN" sz="2800" dirty="0">
                <a:solidFill>
                  <a:schemeClr val="accent2"/>
                </a:solidFill>
                <a:ea typeface="黑体" pitchFamily="2" charset="-122"/>
              </a:rPr>
              <a:t>;  </a:t>
            </a:r>
            <a:r>
              <a:rPr lang="en-US" altLang="zh-CN" sz="2800" dirty="0" smtClean="0">
                <a:solidFill>
                  <a:schemeClr val="accent2"/>
                </a:solidFill>
                <a:ea typeface="黑体" pitchFamily="2" charset="-122"/>
              </a:rPr>
              <a:t> --i </a:t>
            </a:r>
            <a:r>
              <a:rPr lang="en-US" altLang="zh-CN" sz="2800" dirty="0" smtClean="0">
                <a:ea typeface="黑体" pitchFamily="2" charset="-122"/>
              </a:rPr>
              <a:t> </a:t>
            </a:r>
            <a:r>
              <a:rPr lang="en-US" altLang="zh-CN" sz="2800" dirty="0">
                <a:ea typeface="黑体" pitchFamily="2" charset="-122"/>
              </a:rPr>
              <a:t>)  </a:t>
            </a:r>
            <a:r>
              <a:rPr lang="en-US" altLang="zh-CN" sz="2800" dirty="0">
                <a:solidFill>
                  <a:srgbClr val="FF0000"/>
                </a:solidFill>
                <a:ea typeface="黑体" pitchFamily="2" charset="-122"/>
              </a:rPr>
              <a:t>;</a:t>
            </a:r>
          </a:p>
          <a:p>
            <a:pPr marL="571500" indent="-571500" eaLnBrk="1" hangingPunct="1">
              <a:spcBef>
                <a:spcPts val="0"/>
              </a:spcBef>
              <a:defRPr/>
            </a:pPr>
            <a:r>
              <a:rPr lang="en-US" altLang="zh-CN" sz="2800" dirty="0">
                <a:ea typeface="黑体" pitchFamily="2" charset="-122"/>
              </a:rPr>
              <a:t>    return </a:t>
            </a:r>
            <a:r>
              <a:rPr lang="en-US" altLang="zh-CN" sz="2800" dirty="0">
                <a:solidFill>
                  <a:srgbClr val="FF00FF"/>
                </a:solidFill>
                <a:ea typeface="黑体" pitchFamily="2" charset="-122"/>
              </a:rPr>
              <a:t>i</a:t>
            </a:r>
            <a:r>
              <a:rPr lang="en-US" altLang="zh-CN" sz="2800" dirty="0">
                <a:ea typeface="黑体" pitchFamily="2" charset="-122"/>
              </a:rPr>
              <a:t>;</a:t>
            </a:r>
            <a:r>
              <a:rPr lang="en-US" altLang="zh-CN" sz="2000" dirty="0">
                <a:ea typeface="黑体" pitchFamily="2" charset="-122"/>
              </a:rPr>
              <a:t> </a:t>
            </a:r>
            <a:endParaRPr lang="en-US" altLang="zh-CN" sz="2800" dirty="0">
              <a:solidFill>
                <a:schemeClr val="hlink"/>
              </a:solidFill>
              <a:latin typeface="楷体_GB2312" pitchFamily="49" charset="-122"/>
            </a:endParaRPr>
          </a:p>
          <a:p>
            <a:pPr marL="571500" indent="-571500" eaLnBrk="1" hangingPunct="1">
              <a:spcBef>
                <a:spcPts val="0"/>
              </a:spcBef>
              <a:defRPr/>
            </a:pPr>
            <a:r>
              <a:rPr lang="en-US" altLang="zh-CN" sz="2000" dirty="0" smtClean="0">
                <a:ea typeface="黑体" pitchFamily="2" charset="-122"/>
              </a:rPr>
              <a:t>}//O(n)</a:t>
            </a:r>
            <a:endParaRPr lang="en-US" altLang="zh-CN" sz="2500" dirty="0"/>
          </a:p>
        </p:txBody>
      </p:sp>
      <p:sp>
        <p:nvSpPr>
          <p:cNvPr id="56" name="圆角矩形标注 55"/>
          <p:cNvSpPr/>
          <p:nvPr/>
        </p:nvSpPr>
        <p:spPr>
          <a:xfrm>
            <a:off x="6742500" y="5733256"/>
            <a:ext cx="1285884" cy="785818"/>
          </a:xfrm>
          <a:prstGeom prst="wedgeRoundRectCallout">
            <a:avLst>
              <a:gd name="adj1" fmla="val -106406"/>
              <a:gd name="adj2" fmla="val -97963"/>
              <a:gd name="adj3" fmla="val 16667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基本操作</a:t>
            </a:r>
            <a:endParaRPr lang="zh-CN" altLang="en-US" sz="2800" dirty="0"/>
          </a:p>
        </p:txBody>
      </p:sp>
      <p:sp>
        <p:nvSpPr>
          <p:cNvPr id="58" name="圆角矩形标注 57"/>
          <p:cNvSpPr/>
          <p:nvPr/>
        </p:nvSpPr>
        <p:spPr>
          <a:xfrm>
            <a:off x="6742500" y="5733256"/>
            <a:ext cx="1285884" cy="785818"/>
          </a:xfrm>
          <a:prstGeom prst="wedgeRoundRectCallout">
            <a:avLst>
              <a:gd name="adj1" fmla="val -24925"/>
              <a:gd name="adj2" fmla="val -112509"/>
              <a:gd name="adj3" fmla="val 16667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基本操作</a:t>
            </a:r>
            <a:endParaRPr lang="zh-CN" altLang="en-US" sz="2800" dirty="0"/>
          </a:p>
        </p:txBody>
      </p:sp>
      <p:sp>
        <p:nvSpPr>
          <p:cNvPr id="3" name="上凸带形 2"/>
          <p:cNvSpPr/>
          <p:nvPr/>
        </p:nvSpPr>
        <p:spPr>
          <a:xfrm>
            <a:off x="2590799" y="5589240"/>
            <a:ext cx="4069433" cy="1152128"/>
          </a:xfrm>
          <a:prstGeom prst="ribbon2">
            <a:avLst>
              <a:gd name="adj1" fmla="val 16667"/>
              <a:gd name="adj2" fmla="val 703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022746"/>
              </p:ext>
            </p:extLst>
          </p:nvPr>
        </p:nvGraphicFramePr>
        <p:xfrm>
          <a:off x="3491880" y="5589240"/>
          <a:ext cx="22288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7" imgW="21336000" imgH="10363200" progId="Equation.3">
                  <p:embed/>
                </p:oleObj>
              </mc:Choice>
              <mc:Fallback>
                <p:oleObj r:id="rId7" imgW="21336000" imgH="10363200" progId="Equation.3">
                  <p:embed/>
                  <p:pic>
                    <p:nvPicPr>
                      <p:cNvPr id="0" name="对象 35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589240"/>
                        <a:ext cx="222885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圆角矩形标注 61"/>
          <p:cNvSpPr/>
          <p:nvPr/>
        </p:nvSpPr>
        <p:spPr>
          <a:xfrm>
            <a:off x="641626" y="6147062"/>
            <a:ext cx="1698126" cy="594306"/>
          </a:xfrm>
          <a:prstGeom prst="wedgeRoundRectCallout">
            <a:avLst>
              <a:gd name="adj1" fmla="val 86161"/>
              <a:gd name="adj2" fmla="val -39058"/>
              <a:gd name="adj3" fmla="val 16667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智</a:t>
            </a:r>
            <a:r>
              <a:rPr lang="zh-CN" altLang="en-US" sz="2800" smtClean="0"/>
              <a:t>能</a:t>
            </a:r>
            <a:r>
              <a:rPr lang="en-US" altLang="zh-CN" sz="2800" smtClean="0"/>
              <a:t>ABC</a:t>
            </a:r>
            <a:endParaRPr lang="zh-CN" altLang="en-US" sz="2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903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5" name="click.wav"/>
          </p:stSnd>
        </p:sndAc>
      </p:transition>
    </mc:Choice>
    <mc:Fallback xmlns="">
      <p:transition advTm="4390">
        <p:sndAc>
          <p:stSnd>
            <p:snd r:embed="rId9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22066 0.0016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63004 0.0004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2" grpId="0"/>
      <p:bldP spid="53" grpId="0" animBg="1"/>
      <p:bldP spid="55" grpId="0" animBg="1"/>
      <p:bldP spid="59" grpId="0" animBg="1"/>
      <p:bldP spid="60" grpId="0" animBg="1"/>
      <p:bldP spid="2" grpId="0" animBg="1"/>
      <p:bldP spid="61" grpId="0" animBg="1"/>
      <p:bldP spid="54" grpId="0" animBg="1"/>
      <p:bldP spid="56" grpId="0" animBg="1"/>
      <p:bldP spid="58" grpId="0" animBg="1"/>
      <p:bldP spid="3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  <a:cs typeface="+mj-cs"/>
              </a:rPr>
              <a:t>大侠菜鸟猜生日</a:t>
            </a:r>
            <a:endParaRPr lang="zh-CN" altLang="en-US" sz="36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026" name="Picture 2">
            <a:hlinkClick r:id="rId5" action="ppaction://program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1285860"/>
            <a:ext cx="7887476" cy="442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标注 6"/>
          <p:cNvSpPr/>
          <p:nvPr/>
        </p:nvSpPr>
        <p:spPr>
          <a:xfrm>
            <a:off x="1000100" y="5572140"/>
            <a:ext cx="1285884" cy="785818"/>
          </a:xfrm>
          <a:prstGeom prst="wedgeRoundRectCallout">
            <a:avLst>
              <a:gd name="adj1" fmla="val 92112"/>
              <a:gd name="adj2" fmla="val -194931"/>
              <a:gd name="adj3" fmla="val 16667"/>
            </a:avLst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折半查找</a:t>
            </a:r>
            <a:endParaRPr lang="zh-CN" altLang="en-US" sz="2800" dirty="0"/>
          </a:p>
        </p:txBody>
      </p:sp>
      <p:sp>
        <p:nvSpPr>
          <p:cNvPr id="8" name="圆角矩形标注 7"/>
          <p:cNvSpPr/>
          <p:nvPr/>
        </p:nvSpPr>
        <p:spPr>
          <a:xfrm>
            <a:off x="7072330" y="5572140"/>
            <a:ext cx="1285884" cy="785818"/>
          </a:xfrm>
          <a:prstGeom prst="wedgeRoundRectCallout">
            <a:avLst>
              <a:gd name="adj1" fmla="val -104923"/>
              <a:gd name="adj2" fmla="val -219173"/>
              <a:gd name="adj3" fmla="val 16667"/>
            </a:avLst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顺序查找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heme/theme1.xml><?xml version="1.0" encoding="utf-8"?>
<a:theme xmlns:a="http://schemas.openxmlformats.org/drawingml/2006/main" name="山东科技大学_崔焕庆_程序设计基础 (1)">
  <a:themeElements>
    <a:clrScheme name="崔焕庆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00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.potx" id="{40D07666-A9C2-497C-9725-7D03DA1BF9C5}" vid="{A57BCED4-476C-4A1C-9598-FFDAA9DF43A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山东科技大学_崔焕庆_程序设计基础 (1)</Template>
  <TotalTime>9112</TotalTime>
  <Words>3712</Words>
  <Application>Microsoft Office PowerPoint</Application>
  <PresentationFormat>全屏显示(4:3)</PresentationFormat>
  <Paragraphs>371</Paragraphs>
  <Slides>22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Monotype Sorts</vt:lpstr>
      <vt:lpstr>方正楷体简体</vt:lpstr>
      <vt:lpstr>仿宋_GB2312</vt:lpstr>
      <vt:lpstr>黑体</vt:lpstr>
      <vt:lpstr>华文中宋</vt:lpstr>
      <vt:lpstr>楷体_GB2312</vt:lpstr>
      <vt:lpstr>宋体</vt:lpstr>
      <vt:lpstr>Arial</vt:lpstr>
      <vt:lpstr>Calibri</vt:lpstr>
      <vt:lpstr>Courier New</vt:lpstr>
      <vt:lpstr>Times New Roman</vt:lpstr>
      <vt:lpstr>Wingdings</vt:lpstr>
      <vt:lpstr>山东科技大学_崔焕庆_程序设计基础 (1)</vt:lpstr>
      <vt:lpstr>Equation.3</vt:lpstr>
      <vt:lpstr>Document</vt:lpstr>
      <vt:lpstr>查  找</vt:lpstr>
      <vt:lpstr>PowerPoint 演示文稿</vt:lpstr>
      <vt:lpstr>PowerPoint 演示文稿</vt:lpstr>
      <vt:lpstr>静态查找表</vt:lpstr>
      <vt:lpstr>1 静态查找表存储结构设计</vt:lpstr>
      <vt:lpstr>静态查找表</vt:lpstr>
      <vt:lpstr>2 顺序表的查找</vt:lpstr>
      <vt:lpstr>2 顺序表的查找</vt:lpstr>
      <vt:lpstr> 大侠菜鸟猜生日</vt:lpstr>
      <vt:lpstr>有序表的查找</vt:lpstr>
      <vt:lpstr>1 折半查找的原理</vt:lpstr>
      <vt:lpstr>1 折半查找的原理</vt:lpstr>
      <vt:lpstr>折半查找（Binary Search）</vt:lpstr>
      <vt:lpstr>2 折半查找算法的实现</vt:lpstr>
      <vt:lpstr>2 折半查找算法的实现</vt:lpstr>
      <vt:lpstr>折半查找的判定树</vt:lpstr>
      <vt:lpstr>折半查找的判定树</vt:lpstr>
      <vt:lpstr>折半查找（Binary Search）</vt:lpstr>
      <vt:lpstr>3 总结与推广</vt:lpstr>
      <vt:lpstr>3 总结与推广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ZQT</dc:creator>
  <cp:lastModifiedBy>Y</cp:lastModifiedBy>
  <cp:revision>1120</cp:revision>
  <dcterms:created xsi:type="dcterms:W3CDTF">1601-01-01T00:00:00Z</dcterms:created>
  <dcterms:modified xsi:type="dcterms:W3CDTF">2022-11-06T12:32:56Z</dcterms:modified>
</cp:coreProperties>
</file>