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1009" r:id="rId2"/>
    <p:sldId id="1074" r:id="rId3"/>
    <p:sldId id="1093" r:id="rId4"/>
    <p:sldId id="1094" r:id="rId5"/>
    <p:sldId id="1101" r:id="rId6"/>
    <p:sldId id="1102" r:id="rId7"/>
    <p:sldId id="1110" r:id="rId8"/>
    <p:sldId id="1114" r:id="rId9"/>
    <p:sldId id="1115" r:id="rId10"/>
    <p:sldId id="1119" r:id="rId11"/>
    <p:sldId id="1120" r:id="rId12"/>
    <p:sldId id="1132" r:id="rId13"/>
    <p:sldId id="1104" r:id="rId14"/>
    <p:sldId id="1138" r:id="rId15"/>
    <p:sldId id="1137" r:id="rId16"/>
    <p:sldId id="1129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1A1"/>
    <a:srgbClr val="000082"/>
    <a:srgbClr val="ECF0FB"/>
    <a:srgbClr val="FF3300"/>
    <a:srgbClr val="0033CC"/>
    <a:srgbClr val="5D1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0" autoAdjust="0"/>
    <p:restoredTop sz="83241" autoAdjust="0"/>
  </p:normalViewPr>
  <p:slideViewPr>
    <p:cSldViewPr>
      <p:cViewPr>
        <p:scale>
          <a:sx n="50" d="100"/>
          <a:sy n="50" d="100"/>
        </p:scale>
        <p:origin x="2352" y="984"/>
      </p:cViewPr>
      <p:guideLst>
        <p:guide orient="horz" pos="21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8/layout/VerticalAccentList" loCatId="list" qsTypeId="urn:microsoft.com/office/officeart/2005/8/quickstyle/simple1#1" qsCatId="simple" csTypeId="urn:microsoft.com/office/officeart/2005/8/colors/colorful1#1" csCatId="accent1" phldr="1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递归与分治</a:t>
          </a:r>
        </a:p>
      </dgm:t>
    </dgm:pt>
    <dgm:pt modelId="{C8BB0B8A-C63A-4F83-B8DD-3A7CE259E4EE}" type="parTrans" cxnId="{8CC1A60E-B63D-4F5F-934B-2FB943E63CBF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8CC1A60E-B63D-4F5F-934B-2FB943E63CBF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复杂问题归结为多个简单问题的解【子问题不相交</a:t>
          </a:r>
          <a:r>
            <a:rPr lang="zh-CN" altLang="en-US">
              <a:sym typeface="+mn-ea"/>
            </a:rPr>
            <a:t>】</a:t>
          </a:r>
          <a:endParaRPr lang="zh-CN" altLang="en-US"/>
        </a:p>
      </dgm:t>
    </dgm:pt>
    <dgm:pt modelId="{FB4BCC77-44E9-4065-8A2F-90CD32DE34E3}" type="parTrans" cxnId="{CB26C54C-EC41-48D6-A468-FA6FBD30D598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CB26C54C-EC41-48D6-A468-FA6FBD30D598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0"/>
      <dgm:spPr/>
      <dgm:t>
        <a:bodyPr vert="horz" wrap="square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动态规划</a:t>
          </a:r>
        </a:p>
      </dgm:t>
    </dgm:pt>
    <dgm:pt modelId="{FECC43A3-D59E-4EE1-9557-8FBB90D5B362}" type="parTrans" cxnId="{DDCB1E64-CF79-43AC-934E-F1A37E3729DE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DDCB1E64-CF79-43AC-934E-F1A37E3729DE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复杂问题的求解分解为多个阶段，每个阶段对应一个小问题，前面小问题的解为后面问题的解奠定基础【允许子问题的重叠，空间换时间】</a:t>
          </a:r>
        </a:p>
      </dgm:t>
    </dgm:pt>
    <dgm:pt modelId="{73E2772F-165D-4B56-ACC2-969CBF53B0A8}" type="parTrans" cxnId="{FF7692A1-0621-4CEC-88D1-8F7747732CCF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FF7692A1-0621-4CEC-88D1-8F7747732CCF}">
      <dgm:prSet/>
      <dgm:spPr/>
      <dgm:t>
        <a:bodyPr/>
        <a:lstStyle/>
        <a:p>
          <a:endParaRPr lang="zh-CN" altLang="en-US"/>
        </a:p>
      </dgm:t>
    </dgm:pt>
    <dgm:pt modelId="{A280F3C8-0113-4C3F-ADE9-7B48F5ADEE46}">
      <dgm:prSet phldrT="[文本]" phldr="0" custT="0"/>
      <dgm:spPr/>
      <dgm:t>
        <a:bodyPr vert="horz" wrap="square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递归与回溯</a:t>
          </a:r>
          <a:endParaRPr lang="zh-CN" altLang="en-US"/>
        </a:p>
      </dgm:t>
    </dgm:pt>
    <dgm:pt modelId="{CA3E3F04-EC24-4A68-81AB-B86C291C0046}" type="parTrans" cxnId="{42690D2F-9F6C-4B80-87DE-F99E955C51B8}">
      <dgm:prSet/>
      <dgm:spPr/>
      <dgm:t>
        <a:bodyPr/>
        <a:lstStyle/>
        <a:p>
          <a:endParaRPr lang="zh-CN" altLang="en-US"/>
        </a:p>
      </dgm:t>
    </dgm:pt>
    <dgm:pt modelId="{CFF4573A-86D0-4EB7-82A9-B86E775B7231}" type="sibTrans" cxnId="{42690D2F-9F6C-4B80-87DE-F99E955C51B8}">
      <dgm:prSet/>
      <dgm:spPr/>
      <dgm:t>
        <a:bodyPr/>
        <a:lstStyle/>
        <a:p>
          <a:endParaRPr lang="zh-CN" altLang="en-US"/>
        </a:p>
      </dgm:t>
    </dgm:pt>
    <dgm:pt modelId="{58F638ED-CF1F-4568-A832-F3F2587AD690}">
      <dgm:prSet phldrT="[文本]" phldr="0" custT="0"/>
      <dgm:spPr/>
      <dgm:t>
        <a:bodyPr vert="horz" wrap="square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复杂问题的求解分解为多个步骤，各步骤均是不断试探和验证【各步独立</a:t>
          </a:r>
          <a:r>
            <a:rPr lang="zh-CN" altLang="en-US" smtClean="0">
              <a:sym typeface="+mn-ea"/>
            </a:rPr>
            <a:t>】</a:t>
          </a:r>
          <a:endParaRPr lang="zh-CN" altLang="en-US"/>
        </a:p>
      </dgm:t>
    </dgm:pt>
    <dgm:pt modelId="{C4095CB0-7EA0-4845-9441-D4454BA98A51}" type="parTrans" cxnId="{A849CB52-2114-47CC-90C9-44A61EA29B8A}">
      <dgm:prSet/>
      <dgm:spPr/>
      <dgm:t>
        <a:bodyPr/>
        <a:lstStyle/>
        <a:p>
          <a:endParaRPr lang="zh-CN" altLang="en-US"/>
        </a:p>
      </dgm:t>
    </dgm:pt>
    <dgm:pt modelId="{FF157D0D-F221-4DF6-AE4A-107A469A1D70}" type="sibTrans" cxnId="{A849CB52-2114-47CC-90C9-44A61EA29B8A}">
      <dgm:prSet/>
      <dgm:spPr/>
      <dgm:t>
        <a:bodyPr/>
        <a:lstStyle/>
        <a:p>
          <a:endParaRPr lang="zh-CN" altLang="en-US"/>
        </a:p>
      </dgm:t>
    </dgm:pt>
    <dgm:pt modelId="{FFE0D578-8561-4F58-9D3D-9BBFAF7B0745}">
      <dgm:prSet phldrT="[文本]" phldr="0"/>
      <dgm:spPr/>
      <dgm:t>
        <a:bodyPr vert="horz" wrap="square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贪心</a:t>
          </a:r>
          <a:endParaRPr lang="zh-CN" altLang="en-US"/>
        </a:p>
      </dgm:t>
    </dgm:pt>
    <dgm:pt modelId="{F7A276A5-FCB5-4A2B-A937-7AEF2B6F8DBA}" type="parTrans" cxnId="{5F14E444-9A12-4E51-8A89-ABDBD61A7809}">
      <dgm:prSet/>
      <dgm:spPr/>
      <dgm:t>
        <a:bodyPr/>
        <a:lstStyle/>
        <a:p>
          <a:endParaRPr lang="zh-CN" altLang="en-US"/>
        </a:p>
      </dgm:t>
    </dgm:pt>
    <dgm:pt modelId="{5ED0D09F-4EEF-4509-AD9B-F9BFBCC97913}" type="sibTrans" cxnId="{5F14E444-9A12-4E51-8A89-ABDBD61A7809}">
      <dgm:prSet/>
      <dgm:spPr/>
      <dgm:t>
        <a:bodyPr/>
        <a:lstStyle/>
        <a:p>
          <a:endParaRPr lang="zh-CN" altLang="en-US"/>
        </a:p>
      </dgm:t>
    </dgm:pt>
    <dgm:pt modelId="{BE38AEA2-0AE7-49D6-A2FA-4A612DB02AFD}">
      <dgm:prSet phldrT="[文本]" phldr="0" custT="0"/>
      <dgm:spPr/>
      <dgm:t>
        <a:bodyPr vert="horz" wrap="square"/>
        <a:lstStyle/>
        <a:p>
          <a:r>
            <a:rPr lang="zh-CN" altLang="en-US"/>
            <a:t>只关注当前阶段最优的解，或许最终就能得到最优</a:t>
          </a:r>
          <a:r>
            <a:rPr lang="zh-CN" altLang="en-US" smtClean="0"/>
            <a:t>解</a:t>
          </a:r>
          <a:r>
            <a:rPr lang="en-US" altLang="zh-CN" smtClean="0"/>
            <a:t>【</a:t>
          </a:r>
          <a:r>
            <a:rPr lang="zh-CN" altLang="en-US" smtClean="0"/>
            <a:t>不一定最优</a:t>
          </a:r>
          <a:r>
            <a:rPr lang="en-US" altLang="zh-CN" smtClean="0"/>
            <a:t>】</a:t>
          </a:r>
          <a:endParaRPr lang="en-US" altLang="zh-CN"/>
        </a:p>
      </dgm:t>
    </dgm:pt>
    <dgm:pt modelId="{B80062D0-26D1-4F85-B8DC-41BD1E7EFA67}" type="parTrans" cxnId="{7078CC80-D809-4CD6-9288-DAF3D64E0AD1}">
      <dgm:prSet/>
      <dgm:spPr/>
      <dgm:t>
        <a:bodyPr/>
        <a:lstStyle/>
        <a:p>
          <a:endParaRPr lang="zh-CN" altLang="en-US"/>
        </a:p>
      </dgm:t>
    </dgm:pt>
    <dgm:pt modelId="{450D209B-CA5C-423F-8F16-F5FFCC0FD328}" type="sibTrans" cxnId="{7078CC80-D809-4CD6-9288-DAF3D64E0AD1}">
      <dgm:prSet/>
      <dgm:spPr/>
      <dgm:t>
        <a:bodyPr/>
        <a:lstStyle/>
        <a:p>
          <a:endParaRPr lang="zh-CN" altLang="en-US"/>
        </a:p>
      </dgm:t>
    </dgm:pt>
    <dgm:pt modelId="{4E8EB6A9-EC6F-499C-9116-BD29A99FC682}" type="pres">
      <dgm:prSet presAssocID="{2E15931E-1654-4B73-89B2-8E333D9C42E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3933DEE-1AE8-4CF2-8A25-1BBD0BEBF5DA}" type="pres">
      <dgm:prSet presAssocID="{FFE0D578-8561-4F58-9D3D-9BBFAF7B0745}" presName="parenttextcomposite" presStyleCnt="0"/>
      <dgm:spPr/>
    </dgm:pt>
    <dgm:pt modelId="{CEC72736-F9E9-4507-BE99-3B713E944EAA}" type="pres">
      <dgm:prSet presAssocID="{FFE0D578-8561-4F58-9D3D-9BBFAF7B0745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57F232-D79F-46DC-8FC3-1BEB03B7E17D}" type="pres">
      <dgm:prSet presAssocID="{FFE0D578-8561-4F58-9D3D-9BBFAF7B0745}" presName="composite" presStyleCnt="0"/>
      <dgm:spPr/>
    </dgm:pt>
    <dgm:pt modelId="{08DE3321-DC9F-4C13-A6B0-B739ED6300EB}" type="pres">
      <dgm:prSet presAssocID="{FFE0D578-8561-4F58-9D3D-9BBFAF7B0745}" presName="chevron1" presStyleLbl="alignNode1" presStyleIdx="0" presStyleCnt="28"/>
      <dgm:spPr/>
    </dgm:pt>
    <dgm:pt modelId="{AC27FFA7-914A-4BD2-B3A0-0F788F18C8B2}" type="pres">
      <dgm:prSet presAssocID="{FFE0D578-8561-4F58-9D3D-9BBFAF7B0745}" presName="chevron2" presStyleLbl="alignNode1" presStyleIdx="1" presStyleCnt="28"/>
      <dgm:spPr/>
    </dgm:pt>
    <dgm:pt modelId="{E643C538-4A17-4147-90F7-6691CC308C9D}" type="pres">
      <dgm:prSet presAssocID="{FFE0D578-8561-4F58-9D3D-9BBFAF7B0745}" presName="chevron3" presStyleLbl="alignNode1" presStyleIdx="2" presStyleCnt="28"/>
      <dgm:spPr/>
    </dgm:pt>
    <dgm:pt modelId="{8E17FEDD-0C36-4E24-927B-473A6D00362D}" type="pres">
      <dgm:prSet presAssocID="{FFE0D578-8561-4F58-9D3D-9BBFAF7B0745}" presName="chevron4" presStyleLbl="alignNode1" presStyleIdx="3" presStyleCnt="28"/>
      <dgm:spPr/>
    </dgm:pt>
    <dgm:pt modelId="{4D2E7C50-3F5C-4F1E-882B-F78C22022C3B}" type="pres">
      <dgm:prSet presAssocID="{FFE0D578-8561-4F58-9D3D-9BBFAF7B0745}" presName="chevron5" presStyleLbl="alignNode1" presStyleIdx="4" presStyleCnt="28"/>
      <dgm:spPr/>
    </dgm:pt>
    <dgm:pt modelId="{CB3B8EFD-181C-43D8-ADFE-516B54DDFC2B}" type="pres">
      <dgm:prSet presAssocID="{FFE0D578-8561-4F58-9D3D-9BBFAF7B0745}" presName="chevron6" presStyleLbl="alignNode1" presStyleIdx="5" presStyleCnt="28"/>
      <dgm:spPr/>
    </dgm:pt>
    <dgm:pt modelId="{50F9C802-53AF-4506-9D35-A04DD928F9DA}" type="pres">
      <dgm:prSet presAssocID="{FFE0D578-8561-4F58-9D3D-9BBFAF7B0745}" presName="chevron7" presStyleLbl="alignNode1" presStyleIdx="6" presStyleCnt="28"/>
      <dgm:spPr/>
    </dgm:pt>
    <dgm:pt modelId="{800CA6C1-734B-4B31-9281-24AA4B2D9BB5}" type="pres">
      <dgm:prSet presAssocID="{FFE0D578-8561-4F58-9D3D-9BBFAF7B0745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EB00F-7D24-4102-8A0C-7B4D07059E3D}" type="pres">
      <dgm:prSet presAssocID="{5ED0D09F-4EEF-4509-AD9B-F9BFBCC97913}" presName="sibTrans" presStyleCnt="0"/>
      <dgm:spPr/>
    </dgm:pt>
    <dgm:pt modelId="{FA06CD73-9DD9-4B9B-8130-5D7826883169}" type="pres">
      <dgm:prSet presAssocID="{90DDC401-903F-495B-A387-FFA8A45891F6}" presName="parenttextcomposite" presStyleCnt="0"/>
      <dgm:spPr/>
    </dgm:pt>
    <dgm:pt modelId="{D44E86D1-4FD5-4CB1-8038-A5FF8434012C}" type="pres">
      <dgm:prSet presAssocID="{90DDC401-903F-495B-A387-FFA8A45891F6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A2AFC2-1D00-48CA-BD07-83475515C565}" type="pres">
      <dgm:prSet presAssocID="{90DDC401-903F-495B-A387-FFA8A45891F6}" presName="composite" presStyleCnt="0"/>
      <dgm:spPr/>
    </dgm:pt>
    <dgm:pt modelId="{3F571D92-3464-498E-9260-DB92B9FD099A}" type="pres">
      <dgm:prSet presAssocID="{90DDC401-903F-495B-A387-FFA8A45891F6}" presName="chevron1" presStyleLbl="alignNode1" presStyleIdx="7" presStyleCnt="28"/>
      <dgm:spPr/>
    </dgm:pt>
    <dgm:pt modelId="{BFC64189-5F4F-48CA-99A6-694AD754F448}" type="pres">
      <dgm:prSet presAssocID="{90DDC401-903F-495B-A387-FFA8A45891F6}" presName="chevron2" presStyleLbl="alignNode1" presStyleIdx="8" presStyleCnt="28"/>
      <dgm:spPr/>
    </dgm:pt>
    <dgm:pt modelId="{93D78699-6154-464E-ADD4-907ACC9600CC}" type="pres">
      <dgm:prSet presAssocID="{90DDC401-903F-495B-A387-FFA8A45891F6}" presName="chevron3" presStyleLbl="alignNode1" presStyleIdx="9" presStyleCnt="28"/>
      <dgm:spPr/>
    </dgm:pt>
    <dgm:pt modelId="{C5939802-9D70-4350-9CC6-ED3930C4BFC4}" type="pres">
      <dgm:prSet presAssocID="{90DDC401-903F-495B-A387-FFA8A45891F6}" presName="chevron4" presStyleLbl="alignNode1" presStyleIdx="10" presStyleCnt="28"/>
      <dgm:spPr/>
    </dgm:pt>
    <dgm:pt modelId="{2E348FB8-24F4-4A67-AF3F-6164C1539908}" type="pres">
      <dgm:prSet presAssocID="{90DDC401-903F-495B-A387-FFA8A45891F6}" presName="chevron5" presStyleLbl="alignNode1" presStyleIdx="11" presStyleCnt="28"/>
      <dgm:spPr/>
    </dgm:pt>
    <dgm:pt modelId="{74F4A66D-54B9-4966-8DB2-321708831ED8}" type="pres">
      <dgm:prSet presAssocID="{90DDC401-903F-495B-A387-FFA8A45891F6}" presName="chevron6" presStyleLbl="alignNode1" presStyleIdx="12" presStyleCnt="28"/>
      <dgm:spPr/>
    </dgm:pt>
    <dgm:pt modelId="{7EFF9784-4416-4702-A012-A8C1298EF5CA}" type="pres">
      <dgm:prSet presAssocID="{90DDC401-903F-495B-A387-FFA8A45891F6}" presName="chevron7" presStyleLbl="alignNode1" presStyleIdx="13" presStyleCnt="28"/>
      <dgm:spPr/>
    </dgm:pt>
    <dgm:pt modelId="{ECC87792-7866-46D8-88CF-D4D1635A3D01}" type="pres">
      <dgm:prSet presAssocID="{90DDC401-903F-495B-A387-FFA8A45891F6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8E9874-8390-4F22-B5DF-7C2BA8AE17F0}" type="pres">
      <dgm:prSet presAssocID="{35E5E878-0907-4014-9CFA-56AEFE6C22E5}" presName="sibTrans" presStyleCnt="0"/>
      <dgm:spPr/>
    </dgm:pt>
    <dgm:pt modelId="{1DDB6B7D-E4D3-4309-B064-845CF0F46DBF}" type="pres">
      <dgm:prSet presAssocID="{A280F3C8-0113-4C3F-ADE9-7B48F5ADEE46}" presName="parenttextcomposite" presStyleCnt="0"/>
      <dgm:spPr/>
    </dgm:pt>
    <dgm:pt modelId="{A35C1168-A0ED-41B0-9AEA-83044E25BE3B}" type="pres">
      <dgm:prSet presAssocID="{A280F3C8-0113-4C3F-ADE9-7B48F5ADEE46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97531-4142-41EC-8CC6-C586A0E3656A}" type="pres">
      <dgm:prSet presAssocID="{A280F3C8-0113-4C3F-ADE9-7B48F5ADEE46}" presName="composite" presStyleCnt="0"/>
      <dgm:spPr/>
    </dgm:pt>
    <dgm:pt modelId="{31DC3A42-1DC8-40D8-A473-48B6E64F00E1}" type="pres">
      <dgm:prSet presAssocID="{A280F3C8-0113-4C3F-ADE9-7B48F5ADEE46}" presName="chevron1" presStyleLbl="alignNode1" presStyleIdx="14" presStyleCnt="28"/>
      <dgm:spPr/>
    </dgm:pt>
    <dgm:pt modelId="{725E24C8-208E-41CF-8BC8-64A3AE169280}" type="pres">
      <dgm:prSet presAssocID="{A280F3C8-0113-4C3F-ADE9-7B48F5ADEE46}" presName="chevron2" presStyleLbl="alignNode1" presStyleIdx="15" presStyleCnt="28"/>
      <dgm:spPr/>
    </dgm:pt>
    <dgm:pt modelId="{7E0CFAD7-6C42-4B31-BA74-16A90E498BE0}" type="pres">
      <dgm:prSet presAssocID="{A280F3C8-0113-4C3F-ADE9-7B48F5ADEE46}" presName="chevron3" presStyleLbl="alignNode1" presStyleIdx="16" presStyleCnt="28"/>
      <dgm:spPr/>
    </dgm:pt>
    <dgm:pt modelId="{6F3BD2B0-EC89-46C1-9924-B7F54A3A1709}" type="pres">
      <dgm:prSet presAssocID="{A280F3C8-0113-4C3F-ADE9-7B48F5ADEE46}" presName="chevron4" presStyleLbl="alignNode1" presStyleIdx="17" presStyleCnt="28"/>
      <dgm:spPr/>
    </dgm:pt>
    <dgm:pt modelId="{B7080B64-E18D-4782-9B36-EE27EBCDFB4F}" type="pres">
      <dgm:prSet presAssocID="{A280F3C8-0113-4C3F-ADE9-7B48F5ADEE46}" presName="chevron5" presStyleLbl="alignNode1" presStyleIdx="18" presStyleCnt="28"/>
      <dgm:spPr/>
    </dgm:pt>
    <dgm:pt modelId="{FDBFF3A8-C113-4B87-86EE-3F3E14766675}" type="pres">
      <dgm:prSet presAssocID="{A280F3C8-0113-4C3F-ADE9-7B48F5ADEE46}" presName="chevron6" presStyleLbl="alignNode1" presStyleIdx="19" presStyleCnt="28"/>
      <dgm:spPr/>
    </dgm:pt>
    <dgm:pt modelId="{B4BEC76E-231F-4E0D-8309-FA28226D6361}" type="pres">
      <dgm:prSet presAssocID="{A280F3C8-0113-4C3F-ADE9-7B48F5ADEE46}" presName="chevron7" presStyleLbl="alignNode1" presStyleIdx="20" presStyleCnt="28"/>
      <dgm:spPr/>
    </dgm:pt>
    <dgm:pt modelId="{2B7AD085-1C3B-4EA8-893C-1C930C756406}" type="pres">
      <dgm:prSet presAssocID="{A280F3C8-0113-4C3F-ADE9-7B48F5ADEE46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0B510-B1BC-4CAD-8E1D-990E718C1C32}" type="pres">
      <dgm:prSet presAssocID="{CFF4573A-86D0-4EB7-82A9-B86E775B7231}" presName="sibTrans" presStyleCnt="0"/>
      <dgm:spPr/>
    </dgm:pt>
    <dgm:pt modelId="{134A1653-6126-419C-9783-7D31D5D298AB}" type="pres">
      <dgm:prSet presAssocID="{A6685E83-BEEC-49B3-B40A-539E2C0D7A1A}" presName="parenttextcomposite" presStyleCnt="0"/>
      <dgm:spPr/>
    </dgm:pt>
    <dgm:pt modelId="{1251150D-B04B-4A20-9EFB-739679027639}" type="pres">
      <dgm:prSet presAssocID="{A6685E83-BEEC-49B3-B40A-539E2C0D7A1A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4FF811-4257-4252-88EE-4AC7D74A4A35}" type="pres">
      <dgm:prSet presAssocID="{A6685E83-BEEC-49B3-B40A-539E2C0D7A1A}" presName="composite" presStyleCnt="0"/>
      <dgm:spPr/>
    </dgm:pt>
    <dgm:pt modelId="{C4CCDBF0-8687-4986-A096-679DB5B3BEC2}" type="pres">
      <dgm:prSet presAssocID="{A6685E83-BEEC-49B3-B40A-539E2C0D7A1A}" presName="chevron1" presStyleLbl="alignNode1" presStyleIdx="21" presStyleCnt="28"/>
      <dgm:spPr/>
    </dgm:pt>
    <dgm:pt modelId="{D51D12E4-1C54-42AA-B773-353155AB46AC}" type="pres">
      <dgm:prSet presAssocID="{A6685E83-BEEC-49B3-B40A-539E2C0D7A1A}" presName="chevron2" presStyleLbl="alignNode1" presStyleIdx="22" presStyleCnt="28"/>
      <dgm:spPr/>
    </dgm:pt>
    <dgm:pt modelId="{8F8A3640-42D5-4663-A615-4E5F7EADB544}" type="pres">
      <dgm:prSet presAssocID="{A6685E83-BEEC-49B3-B40A-539E2C0D7A1A}" presName="chevron3" presStyleLbl="alignNode1" presStyleIdx="23" presStyleCnt="28"/>
      <dgm:spPr/>
    </dgm:pt>
    <dgm:pt modelId="{CB810C8C-5BCC-4637-B98F-3F21C255E358}" type="pres">
      <dgm:prSet presAssocID="{A6685E83-BEEC-49B3-B40A-539E2C0D7A1A}" presName="chevron4" presStyleLbl="alignNode1" presStyleIdx="24" presStyleCnt="28"/>
      <dgm:spPr/>
    </dgm:pt>
    <dgm:pt modelId="{C9351CFE-9EFF-43F3-919E-B51153A42410}" type="pres">
      <dgm:prSet presAssocID="{A6685E83-BEEC-49B3-B40A-539E2C0D7A1A}" presName="chevron5" presStyleLbl="alignNode1" presStyleIdx="25" presStyleCnt="28"/>
      <dgm:spPr/>
    </dgm:pt>
    <dgm:pt modelId="{F89ECD81-7DD1-48B8-B163-5ECD7EDA9829}" type="pres">
      <dgm:prSet presAssocID="{A6685E83-BEEC-49B3-B40A-539E2C0D7A1A}" presName="chevron6" presStyleLbl="alignNode1" presStyleIdx="26" presStyleCnt="28"/>
      <dgm:spPr/>
    </dgm:pt>
    <dgm:pt modelId="{FA907471-290D-4A31-9EAB-7D21AEFF4595}" type="pres">
      <dgm:prSet presAssocID="{A6685E83-BEEC-49B3-B40A-539E2C0D7A1A}" presName="chevron7" presStyleLbl="alignNode1" presStyleIdx="27" presStyleCnt="28"/>
      <dgm:spPr/>
    </dgm:pt>
    <dgm:pt modelId="{731D3742-FD20-4985-93DA-2E144C40EFFC}" type="pres">
      <dgm:prSet presAssocID="{A6685E83-BEEC-49B3-B40A-539E2C0D7A1A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9205A2-5CDA-4A20-B136-2BEE5EF03EBF}" type="presOf" srcId="{FFE0D578-8561-4F58-9D3D-9BBFAF7B0745}" destId="{CEC72736-F9E9-4507-BE99-3B713E944EAA}" srcOrd="0" destOrd="0" presId="urn:microsoft.com/office/officeart/2008/layout/VerticalAccentList"/>
    <dgm:cxn modelId="{9DE29811-1C93-468E-80F1-7A163E4FB371}" type="presOf" srcId="{CBA50553-63FA-4B5A-9888-EDDBA06CA593}" destId="{731D3742-FD20-4985-93DA-2E144C40EFFC}" srcOrd="0" destOrd="0" presId="urn:microsoft.com/office/officeart/2008/layout/VerticalAccentList"/>
    <dgm:cxn modelId="{42690D2F-9F6C-4B80-87DE-F99E955C51B8}" srcId="{2E15931E-1654-4B73-89B2-8E333D9C42E0}" destId="{A280F3C8-0113-4C3F-ADE9-7B48F5ADEE46}" srcOrd="2" destOrd="0" parTransId="{CA3E3F04-EC24-4A68-81AB-B86C291C0046}" sibTransId="{CFF4573A-86D0-4EB7-82A9-B86E775B7231}"/>
    <dgm:cxn modelId="{DDCB1E64-CF79-43AC-934E-F1A37E3729DE}" srcId="{2E15931E-1654-4B73-89B2-8E333D9C42E0}" destId="{A6685E83-BEEC-49B3-B40A-539E2C0D7A1A}" srcOrd="3" destOrd="0" parTransId="{FECC43A3-D59E-4EE1-9557-8FBB90D5B362}" sibTransId="{68BB6C9A-B7F0-43A0-955B-FC8C4D4009BF}"/>
    <dgm:cxn modelId="{A849CB52-2114-47CC-90C9-44A61EA29B8A}" srcId="{A280F3C8-0113-4C3F-ADE9-7B48F5ADEE46}" destId="{58F638ED-CF1F-4568-A832-F3F2587AD690}" srcOrd="0" destOrd="0" parTransId="{C4095CB0-7EA0-4845-9441-D4454BA98A51}" sibTransId="{FF157D0D-F221-4DF6-AE4A-107A469A1D70}"/>
    <dgm:cxn modelId="{2637F3BB-CF1E-4F00-B5F1-E87F6102C18F}" type="presOf" srcId="{A280F3C8-0113-4C3F-ADE9-7B48F5ADEE46}" destId="{A35C1168-A0ED-41B0-9AEA-83044E25BE3B}" srcOrd="0" destOrd="0" presId="urn:microsoft.com/office/officeart/2008/layout/VerticalAccentList"/>
    <dgm:cxn modelId="{EE08C2B4-D088-4E86-9577-A32E284521E6}" type="presOf" srcId="{58F638ED-CF1F-4568-A832-F3F2587AD690}" destId="{2B7AD085-1C3B-4EA8-893C-1C930C756406}" srcOrd="0" destOrd="0" presId="urn:microsoft.com/office/officeart/2008/layout/VerticalAccentList"/>
    <dgm:cxn modelId="{8CC1A60E-B63D-4F5F-934B-2FB943E63CBF}" srcId="{2E15931E-1654-4B73-89B2-8E333D9C42E0}" destId="{90DDC401-903F-495B-A387-FFA8A45891F6}" srcOrd="1" destOrd="0" parTransId="{C8BB0B8A-C63A-4F83-B8DD-3A7CE259E4EE}" sibTransId="{35E5E878-0907-4014-9CFA-56AEFE6C22E5}"/>
    <dgm:cxn modelId="{CB26C54C-EC41-48D6-A468-FA6FBD30D598}" srcId="{90DDC401-903F-495B-A387-FFA8A45891F6}" destId="{E08CEB0C-E37F-4DCA-A8EA-4B2CD3AD7754}" srcOrd="0" destOrd="0" parTransId="{FB4BCC77-44E9-4065-8A2F-90CD32DE34E3}" sibTransId="{41FED480-3E2E-47A2-B997-02D527BC8082}"/>
    <dgm:cxn modelId="{0AD00DB4-410F-423C-BABE-3C1E144B88A1}" type="presOf" srcId="{BE38AEA2-0AE7-49D6-A2FA-4A612DB02AFD}" destId="{800CA6C1-734B-4B31-9281-24AA4B2D9BB5}" srcOrd="0" destOrd="0" presId="urn:microsoft.com/office/officeart/2008/layout/VerticalAccentList"/>
    <dgm:cxn modelId="{A181C08E-2239-49FC-A061-2C7D2C1E6F26}" type="presOf" srcId="{E08CEB0C-E37F-4DCA-A8EA-4B2CD3AD7754}" destId="{ECC87792-7866-46D8-88CF-D4D1635A3D01}" srcOrd="0" destOrd="0" presId="urn:microsoft.com/office/officeart/2008/layout/VerticalAccentList"/>
    <dgm:cxn modelId="{FF7692A1-0621-4CEC-88D1-8F7747732CCF}" srcId="{A6685E83-BEEC-49B3-B40A-539E2C0D7A1A}" destId="{CBA50553-63FA-4B5A-9888-EDDBA06CA593}" srcOrd="0" destOrd="0" parTransId="{73E2772F-165D-4B56-ACC2-969CBF53B0A8}" sibTransId="{7BFD1607-7356-4D3D-A829-75D002A3A4B0}"/>
    <dgm:cxn modelId="{5C188694-D4DF-4C35-8A11-DD2035837A25}" type="presOf" srcId="{A6685E83-BEEC-49B3-B40A-539E2C0D7A1A}" destId="{1251150D-B04B-4A20-9EFB-739679027639}" srcOrd="0" destOrd="0" presId="urn:microsoft.com/office/officeart/2008/layout/VerticalAccentList"/>
    <dgm:cxn modelId="{7078CC80-D809-4CD6-9288-DAF3D64E0AD1}" srcId="{FFE0D578-8561-4F58-9D3D-9BBFAF7B0745}" destId="{BE38AEA2-0AE7-49D6-A2FA-4A612DB02AFD}" srcOrd="0" destOrd="0" parTransId="{B80062D0-26D1-4F85-B8DC-41BD1E7EFA67}" sibTransId="{450D209B-CA5C-423F-8F16-F5FFCC0FD328}"/>
    <dgm:cxn modelId="{5F14E444-9A12-4E51-8A89-ABDBD61A7809}" srcId="{2E15931E-1654-4B73-89B2-8E333D9C42E0}" destId="{FFE0D578-8561-4F58-9D3D-9BBFAF7B0745}" srcOrd="0" destOrd="0" parTransId="{F7A276A5-FCB5-4A2B-A937-7AEF2B6F8DBA}" sibTransId="{5ED0D09F-4EEF-4509-AD9B-F9BFBCC97913}"/>
    <dgm:cxn modelId="{C3A3482D-3E33-4979-8109-D51992B68B54}" type="presOf" srcId="{2E15931E-1654-4B73-89B2-8E333D9C42E0}" destId="{4E8EB6A9-EC6F-499C-9116-BD29A99FC682}" srcOrd="0" destOrd="0" presId="urn:microsoft.com/office/officeart/2008/layout/VerticalAccentList"/>
    <dgm:cxn modelId="{7C263B31-B9E9-4509-A5EC-65A32FE4D796}" type="presOf" srcId="{90DDC401-903F-495B-A387-FFA8A45891F6}" destId="{D44E86D1-4FD5-4CB1-8038-A5FF8434012C}" srcOrd="0" destOrd="0" presId="urn:microsoft.com/office/officeart/2008/layout/VerticalAccentList"/>
    <dgm:cxn modelId="{EE8AF694-D0F7-4CC8-903A-0227AE970FFD}" type="presParOf" srcId="{4E8EB6A9-EC6F-499C-9116-BD29A99FC682}" destId="{13933DEE-1AE8-4CF2-8A25-1BBD0BEBF5DA}" srcOrd="0" destOrd="0" presId="urn:microsoft.com/office/officeart/2008/layout/VerticalAccentList"/>
    <dgm:cxn modelId="{2A0790D6-36B5-4156-9EF9-1B470EA11165}" type="presParOf" srcId="{13933DEE-1AE8-4CF2-8A25-1BBD0BEBF5DA}" destId="{CEC72736-F9E9-4507-BE99-3B713E944EAA}" srcOrd="0" destOrd="0" presId="urn:microsoft.com/office/officeart/2008/layout/VerticalAccentList"/>
    <dgm:cxn modelId="{54BE5308-4791-483D-9EA2-C0103044CDC0}" type="presParOf" srcId="{4E8EB6A9-EC6F-499C-9116-BD29A99FC682}" destId="{5857F232-D79F-46DC-8FC3-1BEB03B7E17D}" srcOrd="1" destOrd="0" presId="urn:microsoft.com/office/officeart/2008/layout/VerticalAccentList"/>
    <dgm:cxn modelId="{AEEA1AD0-3E0E-40A7-B217-E5A7A81264E6}" type="presParOf" srcId="{5857F232-D79F-46DC-8FC3-1BEB03B7E17D}" destId="{08DE3321-DC9F-4C13-A6B0-B739ED6300EB}" srcOrd="0" destOrd="0" presId="urn:microsoft.com/office/officeart/2008/layout/VerticalAccentList"/>
    <dgm:cxn modelId="{C4AE17C2-7D3D-4553-858D-3E505283281A}" type="presParOf" srcId="{5857F232-D79F-46DC-8FC3-1BEB03B7E17D}" destId="{AC27FFA7-914A-4BD2-B3A0-0F788F18C8B2}" srcOrd="1" destOrd="0" presId="urn:microsoft.com/office/officeart/2008/layout/VerticalAccentList"/>
    <dgm:cxn modelId="{CDAD5D98-7167-4C19-945F-8A1C273D6715}" type="presParOf" srcId="{5857F232-D79F-46DC-8FC3-1BEB03B7E17D}" destId="{E643C538-4A17-4147-90F7-6691CC308C9D}" srcOrd="2" destOrd="0" presId="urn:microsoft.com/office/officeart/2008/layout/VerticalAccentList"/>
    <dgm:cxn modelId="{318FEE33-E0A0-4390-8AD1-3275CC70187B}" type="presParOf" srcId="{5857F232-D79F-46DC-8FC3-1BEB03B7E17D}" destId="{8E17FEDD-0C36-4E24-927B-473A6D00362D}" srcOrd="3" destOrd="0" presId="urn:microsoft.com/office/officeart/2008/layout/VerticalAccentList"/>
    <dgm:cxn modelId="{27EF63DF-0810-48BF-933A-2B2C222BD47A}" type="presParOf" srcId="{5857F232-D79F-46DC-8FC3-1BEB03B7E17D}" destId="{4D2E7C50-3F5C-4F1E-882B-F78C22022C3B}" srcOrd="4" destOrd="0" presId="urn:microsoft.com/office/officeart/2008/layout/VerticalAccentList"/>
    <dgm:cxn modelId="{0F6368B3-1AC1-4757-B0EB-532E17796029}" type="presParOf" srcId="{5857F232-D79F-46DC-8FC3-1BEB03B7E17D}" destId="{CB3B8EFD-181C-43D8-ADFE-516B54DDFC2B}" srcOrd="5" destOrd="0" presId="urn:microsoft.com/office/officeart/2008/layout/VerticalAccentList"/>
    <dgm:cxn modelId="{515E982A-14DF-4400-B035-F21A3FDB183D}" type="presParOf" srcId="{5857F232-D79F-46DC-8FC3-1BEB03B7E17D}" destId="{50F9C802-53AF-4506-9D35-A04DD928F9DA}" srcOrd="6" destOrd="0" presId="urn:microsoft.com/office/officeart/2008/layout/VerticalAccentList"/>
    <dgm:cxn modelId="{2A2F6FA0-BD35-49F3-9142-E44A63788C28}" type="presParOf" srcId="{5857F232-D79F-46DC-8FC3-1BEB03B7E17D}" destId="{800CA6C1-734B-4B31-9281-24AA4B2D9BB5}" srcOrd="7" destOrd="0" presId="urn:microsoft.com/office/officeart/2008/layout/VerticalAccentList"/>
    <dgm:cxn modelId="{CA6A74D2-2257-44F3-A043-1AC968B67C25}" type="presParOf" srcId="{4E8EB6A9-EC6F-499C-9116-BD29A99FC682}" destId="{C93EB00F-7D24-4102-8A0C-7B4D07059E3D}" srcOrd="2" destOrd="0" presId="urn:microsoft.com/office/officeart/2008/layout/VerticalAccentList"/>
    <dgm:cxn modelId="{1D4C8D5C-9638-4F0C-B44F-AD0B780B9649}" type="presParOf" srcId="{4E8EB6A9-EC6F-499C-9116-BD29A99FC682}" destId="{FA06CD73-9DD9-4B9B-8130-5D7826883169}" srcOrd="3" destOrd="0" presId="urn:microsoft.com/office/officeart/2008/layout/VerticalAccentList"/>
    <dgm:cxn modelId="{2DFE4C89-360F-4994-9294-93C008BE6EF1}" type="presParOf" srcId="{FA06CD73-9DD9-4B9B-8130-5D7826883169}" destId="{D44E86D1-4FD5-4CB1-8038-A5FF8434012C}" srcOrd="0" destOrd="0" presId="urn:microsoft.com/office/officeart/2008/layout/VerticalAccentList"/>
    <dgm:cxn modelId="{E0D13A05-C957-4D85-A30C-14F5E9CCF281}" type="presParOf" srcId="{4E8EB6A9-EC6F-499C-9116-BD29A99FC682}" destId="{36A2AFC2-1D00-48CA-BD07-83475515C565}" srcOrd="4" destOrd="0" presId="urn:microsoft.com/office/officeart/2008/layout/VerticalAccentList"/>
    <dgm:cxn modelId="{AF332BD1-F544-40EA-B71D-AA78964CD5B5}" type="presParOf" srcId="{36A2AFC2-1D00-48CA-BD07-83475515C565}" destId="{3F571D92-3464-498E-9260-DB92B9FD099A}" srcOrd="0" destOrd="0" presId="urn:microsoft.com/office/officeart/2008/layout/VerticalAccentList"/>
    <dgm:cxn modelId="{E9339503-801B-4E26-9AF4-D1FE30E3F0F3}" type="presParOf" srcId="{36A2AFC2-1D00-48CA-BD07-83475515C565}" destId="{BFC64189-5F4F-48CA-99A6-694AD754F448}" srcOrd="1" destOrd="0" presId="urn:microsoft.com/office/officeart/2008/layout/VerticalAccentList"/>
    <dgm:cxn modelId="{6FCAB520-BA43-43BA-94FD-8840BED6649C}" type="presParOf" srcId="{36A2AFC2-1D00-48CA-BD07-83475515C565}" destId="{93D78699-6154-464E-ADD4-907ACC9600CC}" srcOrd="2" destOrd="0" presId="urn:microsoft.com/office/officeart/2008/layout/VerticalAccentList"/>
    <dgm:cxn modelId="{DFB26F6A-9C52-421E-8796-FB8B367F55A0}" type="presParOf" srcId="{36A2AFC2-1D00-48CA-BD07-83475515C565}" destId="{C5939802-9D70-4350-9CC6-ED3930C4BFC4}" srcOrd="3" destOrd="0" presId="urn:microsoft.com/office/officeart/2008/layout/VerticalAccentList"/>
    <dgm:cxn modelId="{76147DF2-7A88-4E82-80DF-0B82CD19BF5B}" type="presParOf" srcId="{36A2AFC2-1D00-48CA-BD07-83475515C565}" destId="{2E348FB8-24F4-4A67-AF3F-6164C1539908}" srcOrd="4" destOrd="0" presId="urn:microsoft.com/office/officeart/2008/layout/VerticalAccentList"/>
    <dgm:cxn modelId="{F76600B2-EC69-494B-88AD-F9EEB6B0F1A5}" type="presParOf" srcId="{36A2AFC2-1D00-48CA-BD07-83475515C565}" destId="{74F4A66D-54B9-4966-8DB2-321708831ED8}" srcOrd="5" destOrd="0" presId="urn:microsoft.com/office/officeart/2008/layout/VerticalAccentList"/>
    <dgm:cxn modelId="{15395EC2-6437-4A08-A0E8-2224BCB501E7}" type="presParOf" srcId="{36A2AFC2-1D00-48CA-BD07-83475515C565}" destId="{7EFF9784-4416-4702-A012-A8C1298EF5CA}" srcOrd="6" destOrd="0" presId="urn:microsoft.com/office/officeart/2008/layout/VerticalAccentList"/>
    <dgm:cxn modelId="{66E3B7D3-7519-43B8-8C3E-14FFE6357169}" type="presParOf" srcId="{36A2AFC2-1D00-48CA-BD07-83475515C565}" destId="{ECC87792-7866-46D8-88CF-D4D1635A3D01}" srcOrd="7" destOrd="0" presId="urn:microsoft.com/office/officeart/2008/layout/VerticalAccentList"/>
    <dgm:cxn modelId="{5A35CBBC-704A-444B-9928-31DC38EB7F49}" type="presParOf" srcId="{4E8EB6A9-EC6F-499C-9116-BD29A99FC682}" destId="{3E8E9874-8390-4F22-B5DF-7C2BA8AE17F0}" srcOrd="5" destOrd="0" presId="urn:microsoft.com/office/officeart/2008/layout/VerticalAccentList"/>
    <dgm:cxn modelId="{29FB62DF-87F8-4A05-81E5-F3EC2DE95D7A}" type="presParOf" srcId="{4E8EB6A9-EC6F-499C-9116-BD29A99FC682}" destId="{1DDB6B7D-E4D3-4309-B064-845CF0F46DBF}" srcOrd="6" destOrd="0" presId="urn:microsoft.com/office/officeart/2008/layout/VerticalAccentList"/>
    <dgm:cxn modelId="{30731572-BE66-4B4E-84FC-21EF0B209861}" type="presParOf" srcId="{1DDB6B7D-E4D3-4309-B064-845CF0F46DBF}" destId="{A35C1168-A0ED-41B0-9AEA-83044E25BE3B}" srcOrd="0" destOrd="0" presId="urn:microsoft.com/office/officeart/2008/layout/VerticalAccentList"/>
    <dgm:cxn modelId="{A5EFB73A-663C-424F-92ED-D237D79C9627}" type="presParOf" srcId="{4E8EB6A9-EC6F-499C-9116-BD29A99FC682}" destId="{45597531-4142-41EC-8CC6-C586A0E3656A}" srcOrd="7" destOrd="0" presId="urn:microsoft.com/office/officeart/2008/layout/VerticalAccentList"/>
    <dgm:cxn modelId="{B272E89E-134C-4EF5-9694-7B2C7E1B58A6}" type="presParOf" srcId="{45597531-4142-41EC-8CC6-C586A0E3656A}" destId="{31DC3A42-1DC8-40D8-A473-48B6E64F00E1}" srcOrd="0" destOrd="0" presId="urn:microsoft.com/office/officeart/2008/layout/VerticalAccentList"/>
    <dgm:cxn modelId="{2BECD94E-F610-4031-B070-923CF79BB9B2}" type="presParOf" srcId="{45597531-4142-41EC-8CC6-C586A0E3656A}" destId="{725E24C8-208E-41CF-8BC8-64A3AE169280}" srcOrd="1" destOrd="0" presId="urn:microsoft.com/office/officeart/2008/layout/VerticalAccentList"/>
    <dgm:cxn modelId="{8500FED7-FC09-4EFB-8251-266D7D6F134B}" type="presParOf" srcId="{45597531-4142-41EC-8CC6-C586A0E3656A}" destId="{7E0CFAD7-6C42-4B31-BA74-16A90E498BE0}" srcOrd="2" destOrd="0" presId="urn:microsoft.com/office/officeart/2008/layout/VerticalAccentList"/>
    <dgm:cxn modelId="{1425A1E7-A609-4EF0-B9D9-88A6383BA6E4}" type="presParOf" srcId="{45597531-4142-41EC-8CC6-C586A0E3656A}" destId="{6F3BD2B0-EC89-46C1-9924-B7F54A3A1709}" srcOrd="3" destOrd="0" presId="urn:microsoft.com/office/officeart/2008/layout/VerticalAccentList"/>
    <dgm:cxn modelId="{A739A249-5D1E-40A4-9776-6FE42F0DFA1C}" type="presParOf" srcId="{45597531-4142-41EC-8CC6-C586A0E3656A}" destId="{B7080B64-E18D-4782-9B36-EE27EBCDFB4F}" srcOrd="4" destOrd="0" presId="urn:microsoft.com/office/officeart/2008/layout/VerticalAccentList"/>
    <dgm:cxn modelId="{67AA606C-6457-457B-BD21-FF7855CCA261}" type="presParOf" srcId="{45597531-4142-41EC-8CC6-C586A0E3656A}" destId="{FDBFF3A8-C113-4B87-86EE-3F3E14766675}" srcOrd="5" destOrd="0" presId="urn:microsoft.com/office/officeart/2008/layout/VerticalAccentList"/>
    <dgm:cxn modelId="{631A2D78-D67B-4D0F-80BC-C79D6950AA47}" type="presParOf" srcId="{45597531-4142-41EC-8CC6-C586A0E3656A}" destId="{B4BEC76E-231F-4E0D-8309-FA28226D6361}" srcOrd="6" destOrd="0" presId="urn:microsoft.com/office/officeart/2008/layout/VerticalAccentList"/>
    <dgm:cxn modelId="{BAD8C72D-0070-4DF7-8255-73A203D360DE}" type="presParOf" srcId="{45597531-4142-41EC-8CC6-C586A0E3656A}" destId="{2B7AD085-1C3B-4EA8-893C-1C930C756406}" srcOrd="7" destOrd="0" presId="urn:microsoft.com/office/officeart/2008/layout/VerticalAccentList"/>
    <dgm:cxn modelId="{9DD2ABC3-3A82-487F-8513-AE9B5E0B8E9E}" type="presParOf" srcId="{4E8EB6A9-EC6F-499C-9116-BD29A99FC682}" destId="{C3B0B510-B1BC-4CAD-8E1D-990E718C1C32}" srcOrd="8" destOrd="0" presId="urn:microsoft.com/office/officeart/2008/layout/VerticalAccentList"/>
    <dgm:cxn modelId="{B2E23DCE-6391-4B0C-8CC9-EDC057C0FD87}" type="presParOf" srcId="{4E8EB6A9-EC6F-499C-9116-BD29A99FC682}" destId="{134A1653-6126-419C-9783-7D31D5D298AB}" srcOrd="9" destOrd="0" presId="urn:microsoft.com/office/officeart/2008/layout/VerticalAccentList"/>
    <dgm:cxn modelId="{EBE51C99-C2D9-4602-A165-91C09E712A83}" type="presParOf" srcId="{134A1653-6126-419C-9783-7D31D5D298AB}" destId="{1251150D-B04B-4A20-9EFB-739679027639}" srcOrd="0" destOrd="0" presId="urn:microsoft.com/office/officeart/2008/layout/VerticalAccentList"/>
    <dgm:cxn modelId="{66D646F4-8FB4-4EFE-AFF0-012226A3BBDD}" type="presParOf" srcId="{4E8EB6A9-EC6F-499C-9116-BD29A99FC682}" destId="{F84FF811-4257-4252-88EE-4AC7D74A4A35}" srcOrd="10" destOrd="0" presId="urn:microsoft.com/office/officeart/2008/layout/VerticalAccentList"/>
    <dgm:cxn modelId="{4BF39FAD-7FCF-49EB-9C67-689B0FB91907}" type="presParOf" srcId="{F84FF811-4257-4252-88EE-4AC7D74A4A35}" destId="{C4CCDBF0-8687-4986-A096-679DB5B3BEC2}" srcOrd="0" destOrd="0" presId="urn:microsoft.com/office/officeart/2008/layout/VerticalAccentList"/>
    <dgm:cxn modelId="{4DCAEE10-4A25-4584-9FD1-C3FB0A5FA37C}" type="presParOf" srcId="{F84FF811-4257-4252-88EE-4AC7D74A4A35}" destId="{D51D12E4-1C54-42AA-B773-353155AB46AC}" srcOrd="1" destOrd="0" presId="urn:microsoft.com/office/officeart/2008/layout/VerticalAccentList"/>
    <dgm:cxn modelId="{95E1AE50-4F39-4628-944E-80205BD74A4C}" type="presParOf" srcId="{F84FF811-4257-4252-88EE-4AC7D74A4A35}" destId="{8F8A3640-42D5-4663-A615-4E5F7EADB544}" srcOrd="2" destOrd="0" presId="urn:microsoft.com/office/officeart/2008/layout/VerticalAccentList"/>
    <dgm:cxn modelId="{38183B3C-1AC2-4BD4-A416-C48327E97346}" type="presParOf" srcId="{F84FF811-4257-4252-88EE-4AC7D74A4A35}" destId="{CB810C8C-5BCC-4637-B98F-3F21C255E358}" srcOrd="3" destOrd="0" presId="urn:microsoft.com/office/officeart/2008/layout/VerticalAccentList"/>
    <dgm:cxn modelId="{CE86F04C-9143-4A45-B002-EAA1CFF60129}" type="presParOf" srcId="{F84FF811-4257-4252-88EE-4AC7D74A4A35}" destId="{C9351CFE-9EFF-43F3-919E-B51153A42410}" srcOrd="4" destOrd="0" presId="urn:microsoft.com/office/officeart/2008/layout/VerticalAccentList"/>
    <dgm:cxn modelId="{503EF4D2-F0EF-457D-96EC-8901D85B92A5}" type="presParOf" srcId="{F84FF811-4257-4252-88EE-4AC7D74A4A35}" destId="{F89ECD81-7DD1-48B8-B163-5ECD7EDA9829}" srcOrd="5" destOrd="0" presId="urn:microsoft.com/office/officeart/2008/layout/VerticalAccentList"/>
    <dgm:cxn modelId="{FC583123-5419-4A51-B2EA-F84AFAD56FB6}" type="presParOf" srcId="{F84FF811-4257-4252-88EE-4AC7D74A4A35}" destId="{FA907471-290D-4A31-9EAB-7D21AEFF4595}" srcOrd="6" destOrd="0" presId="urn:microsoft.com/office/officeart/2008/layout/VerticalAccentList"/>
    <dgm:cxn modelId="{1593F2A0-C900-4F66-8CA4-C34052FC7AF9}" type="presParOf" srcId="{F84FF811-4257-4252-88EE-4AC7D74A4A35}" destId="{731D3742-FD20-4985-93DA-2E144C40EFF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72736-F9E9-4507-BE99-3B713E944EAA}">
      <dsp:nvSpPr>
        <dsp:cNvPr id="0" name=""/>
        <dsp:cNvSpPr/>
      </dsp:nvSpPr>
      <dsp:spPr>
        <a:xfrm>
          <a:off x="3733270" y="2236"/>
          <a:ext cx="3856058" cy="350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贪心</a:t>
          </a:r>
          <a:endParaRPr lang="zh-CN" altLang="en-US" sz="1400" kern="1200"/>
        </a:p>
      </dsp:txBody>
      <dsp:txXfrm>
        <a:off x="3733270" y="2236"/>
        <a:ext cx="3856058" cy="350550"/>
      </dsp:txXfrm>
    </dsp:sp>
    <dsp:sp modelId="{08DE3321-DC9F-4C13-A6B0-B739ED6300EB}">
      <dsp:nvSpPr>
        <dsp:cNvPr id="0" name=""/>
        <dsp:cNvSpPr/>
      </dsp:nvSpPr>
      <dsp:spPr>
        <a:xfrm>
          <a:off x="3733270" y="352786"/>
          <a:ext cx="902317" cy="714084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7FFA7-914A-4BD2-B3A0-0F788F18C8B2}">
      <dsp:nvSpPr>
        <dsp:cNvPr id="0" name=""/>
        <dsp:cNvSpPr/>
      </dsp:nvSpPr>
      <dsp:spPr>
        <a:xfrm>
          <a:off x="4275260" y="352786"/>
          <a:ext cx="902317" cy="714084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3C538-4A17-4147-90F7-6691CC308C9D}">
      <dsp:nvSpPr>
        <dsp:cNvPr id="0" name=""/>
        <dsp:cNvSpPr/>
      </dsp:nvSpPr>
      <dsp:spPr>
        <a:xfrm>
          <a:off x="4817679" y="352786"/>
          <a:ext cx="902317" cy="714084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7FEDD-0C36-4E24-927B-473A6D00362D}">
      <dsp:nvSpPr>
        <dsp:cNvPr id="0" name=""/>
        <dsp:cNvSpPr/>
      </dsp:nvSpPr>
      <dsp:spPr>
        <a:xfrm>
          <a:off x="5359669" y="352786"/>
          <a:ext cx="902317" cy="714084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E7C50-3F5C-4F1E-882B-F78C22022C3B}">
      <dsp:nvSpPr>
        <dsp:cNvPr id="0" name=""/>
        <dsp:cNvSpPr/>
      </dsp:nvSpPr>
      <dsp:spPr>
        <a:xfrm>
          <a:off x="5902088" y="352786"/>
          <a:ext cx="902317" cy="714084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8EFD-181C-43D8-ADFE-516B54DDFC2B}">
      <dsp:nvSpPr>
        <dsp:cNvPr id="0" name=""/>
        <dsp:cNvSpPr/>
      </dsp:nvSpPr>
      <dsp:spPr>
        <a:xfrm>
          <a:off x="6444079" y="352786"/>
          <a:ext cx="902317" cy="714084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9C802-53AF-4506-9D35-A04DD928F9DA}">
      <dsp:nvSpPr>
        <dsp:cNvPr id="0" name=""/>
        <dsp:cNvSpPr/>
      </dsp:nvSpPr>
      <dsp:spPr>
        <a:xfrm>
          <a:off x="6986498" y="352786"/>
          <a:ext cx="902317" cy="714084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CA6C1-734B-4B31-9281-24AA4B2D9BB5}">
      <dsp:nvSpPr>
        <dsp:cNvPr id="0" name=""/>
        <dsp:cNvSpPr/>
      </dsp:nvSpPr>
      <dsp:spPr>
        <a:xfrm>
          <a:off x="3733270" y="424195"/>
          <a:ext cx="3906187" cy="5712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/>
            <a:t>只关注当前阶段最优的解，或许最终就能得到最优</a:t>
          </a:r>
          <a:r>
            <a:rPr lang="zh-CN" altLang="en-US" sz="1000" kern="1200" smtClean="0"/>
            <a:t>解</a:t>
          </a:r>
          <a:r>
            <a:rPr lang="en-US" altLang="zh-CN" sz="1000" kern="1200" smtClean="0"/>
            <a:t>【</a:t>
          </a:r>
          <a:r>
            <a:rPr lang="zh-CN" altLang="en-US" sz="1000" kern="1200" smtClean="0"/>
            <a:t>不一定最优</a:t>
          </a:r>
          <a:r>
            <a:rPr lang="en-US" altLang="zh-CN" sz="1000" kern="1200" smtClean="0"/>
            <a:t>】</a:t>
          </a:r>
          <a:endParaRPr lang="en-US" altLang="zh-CN" sz="1000" kern="1200"/>
        </a:p>
      </dsp:txBody>
      <dsp:txXfrm>
        <a:off x="3733270" y="424195"/>
        <a:ext cx="3906187" cy="571267"/>
      </dsp:txXfrm>
    </dsp:sp>
    <dsp:sp modelId="{D44E86D1-4FD5-4CB1-8038-A5FF8434012C}">
      <dsp:nvSpPr>
        <dsp:cNvPr id="0" name=""/>
        <dsp:cNvSpPr/>
      </dsp:nvSpPr>
      <dsp:spPr>
        <a:xfrm>
          <a:off x="3733270" y="1099014"/>
          <a:ext cx="3856058" cy="350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/>
            <a:t>递归与分治</a:t>
          </a:r>
        </a:p>
      </dsp:txBody>
      <dsp:txXfrm>
        <a:off x="3733270" y="1099014"/>
        <a:ext cx="3856058" cy="350550"/>
      </dsp:txXfrm>
    </dsp:sp>
    <dsp:sp modelId="{3F571D92-3464-498E-9260-DB92B9FD099A}">
      <dsp:nvSpPr>
        <dsp:cNvPr id="0" name=""/>
        <dsp:cNvSpPr/>
      </dsp:nvSpPr>
      <dsp:spPr>
        <a:xfrm>
          <a:off x="3733270" y="1449564"/>
          <a:ext cx="902317" cy="714084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64189-5F4F-48CA-99A6-694AD754F448}">
      <dsp:nvSpPr>
        <dsp:cNvPr id="0" name=""/>
        <dsp:cNvSpPr/>
      </dsp:nvSpPr>
      <dsp:spPr>
        <a:xfrm>
          <a:off x="4275260" y="1449564"/>
          <a:ext cx="902317" cy="714084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8699-6154-464E-ADD4-907ACC9600CC}">
      <dsp:nvSpPr>
        <dsp:cNvPr id="0" name=""/>
        <dsp:cNvSpPr/>
      </dsp:nvSpPr>
      <dsp:spPr>
        <a:xfrm>
          <a:off x="4817679" y="1449564"/>
          <a:ext cx="902317" cy="714084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39802-9D70-4350-9CC6-ED3930C4BFC4}">
      <dsp:nvSpPr>
        <dsp:cNvPr id="0" name=""/>
        <dsp:cNvSpPr/>
      </dsp:nvSpPr>
      <dsp:spPr>
        <a:xfrm>
          <a:off x="5359669" y="1449564"/>
          <a:ext cx="902317" cy="714084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48FB8-24F4-4A67-AF3F-6164C1539908}">
      <dsp:nvSpPr>
        <dsp:cNvPr id="0" name=""/>
        <dsp:cNvSpPr/>
      </dsp:nvSpPr>
      <dsp:spPr>
        <a:xfrm>
          <a:off x="5902088" y="1449564"/>
          <a:ext cx="902317" cy="714084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4A66D-54B9-4966-8DB2-321708831ED8}">
      <dsp:nvSpPr>
        <dsp:cNvPr id="0" name=""/>
        <dsp:cNvSpPr/>
      </dsp:nvSpPr>
      <dsp:spPr>
        <a:xfrm>
          <a:off x="6444079" y="1449564"/>
          <a:ext cx="902317" cy="714084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F9784-4416-4702-A012-A8C1298EF5CA}">
      <dsp:nvSpPr>
        <dsp:cNvPr id="0" name=""/>
        <dsp:cNvSpPr/>
      </dsp:nvSpPr>
      <dsp:spPr>
        <a:xfrm>
          <a:off x="6986498" y="1449564"/>
          <a:ext cx="902317" cy="714084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87792-7866-46D8-88CF-D4D1635A3D01}">
      <dsp:nvSpPr>
        <dsp:cNvPr id="0" name=""/>
        <dsp:cNvSpPr/>
      </dsp:nvSpPr>
      <dsp:spPr>
        <a:xfrm>
          <a:off x="3733270" y="1520973"/>
          <a:ext cx="3906187" cy="5712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kern="1200"/>
            <a:t>复杂问题归结为多个简单问题的解【子问题不相交</a:t>
          </a:r>
          <a:r>
            <a:rPr lang="zh-CN" altLang="en-US" sz="1000" kern="1200">
              <a:sym typeface="+mn-ea"/>
            </a:rPr>
            <a:t>】</a:t>
          </a:r>
          <a:endParaRPr lang="zh-CN" altLang="en-US" sz="1000" kern="1200"/>
        </a:p>
      </dsp:txBody>
      <dsp:txXfrm>
        <a:off x="3733270" y="1520973"/>
        <a:ext cx="3906187" cy="571267"/>
      </dsp:txXfrm>
    </dsp:sp>
    <dsp:sp modelId="{A35C1168-A0ED-41B0-9AEA-83044E25BE3B}">
      <dsp:nvSpPr>
        <dsp:cNvPr id="0" name=""/>
        <dsp:cNvSpPr/>
      </dsp:nvSpPr>
      <dsp:spPr>
        <a:xfrm>
          <a:off x="3733270" y="2195792"/>
          <a:ext cx="3856058" cy="350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递归与回溯</a:t>
          </a:r>
          <a:endParaRPr lang="zh-CN" altLang="en-US" sz="1400" kern="1200"/>
        </a:p>
      </dsp:txBody>
      <dsp:txXfrm>
        <a:off x="3733270" y="2195792"/>
        <a:ext cx="3856058" cy="350550"/>
      </dsp:txXfrm>
    </dsp:sp>
    <dsp:sp modelId="{31DC3A42-1DC8-40D8-A473-48B6E64F00E1}">
      <dsp:nvSpPr>
        <dsp:cNvPr id="0" name=""/>
        <dsp:cNvSpPr/>
      </dsp:nvSpPr>
      <dsp:spPr>
        <a:xfrm>
          <a:off x="3733270" y="2546342"/>
          <a:ext cx="902317" cy="714084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E24C8-208E-41CF-8BC8-64A3AE169280}">
      <dsp:nvSpPr>
        <dsp:cNvPr id="0" name=""/>
        <dsp:cNvSpPr/>
      </dsp:nvSpPr>
      <dsp:spPr>
        <a:xfrm>
          <a:off x="4275260" y="2546342"/>
          <a:ext cx="902317" cy="714084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CFAD7-6C42-4B31-BA74-16A90E498BE0}">
      <dsp:nvSpPr>
        <dsp:cNvPr id="0" name=""/>
        <dsp:cNvSpPr/>
      </dsp:nvSpPr>
      <dsp:spPr>
        <a:xfrm>
          <a:off x="4817679" y="2546342"/>
          <a:ext cx="902317" cy="714084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BD2B0-EC89-46C1-9924-B7F54A3A1709}">
      <dsp:nvSpPr>
        <dsp:cNvPr id="0" name=""/>
        <dsp:cNvSpPr/>
      </dsp:nvSpPr>
      <dsp:spPr>
        <a:xfrm>
          <a:off x="5359669" y="2546342"/>
          <a:ext cx="902317" cy="714084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80B64-E18D-4782-9B36-EE27EBCDFB4F}">
      <dsp:nvSpPr>
        <dsp:cNvPr id="0" name=""/>
        <dsp:cNvSpPr/>
      </dsp:nvSpPr>
      <dsp:spPr>
        <a:xfrm>
          <a:off x="5902088" y="2546342"/>
          <a:ext cx="902317" cy="714084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FF3A8-C113-4B87-86EE-3F3E14766675}">
      <dsp:nvSpPr>
        <dsp:cNvPr id="0" name=""/>
        <dsp:cNvSpPr/>
      </dsp:nvSpPr>
      <dsp:spPr>
        <a:xfrm>
          <a:off x="6444079" y="2546342"/>
          <a:ext cx="902317" cy="714084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EC76E-231F-4E0D-8309-FA28226D6361}">
      <dsp:nvSpPr>
        <dsp:cNvPr id="0" name=""/>
        <dsp:cNvSpPr/>
      </dsp:nvSpPr>
      <dsp:spPr>
        <a:xfrm>
          <a:off x="6986498" y="2546342"/>
          <a:ext cx="902317" cy="714084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D085-1C3B-4EA8-893C-1C930C756406}">
      <dsp:nvSpPr>
        <dsp:cNvPr id="0" name=""/>
        <dsp:cNvSpPr/>
      </dsp:nvSpPr>
      <dsp:spPr>
        <a:xfrm>
          <a:off x="3733270" y="2617751"/>
          <a:ext cx="3906187" cy="5712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复杂问题的求解分解为多个步骤，各步骤均是不断试探和验证【各步独立</a:t>
          </a:r>
          <a:r>
            <a:rPr lang="zh-CN" altLang="en-US" sz="1000" kern="1200" smtClean="0">
              <a:sym typeface="+mn-ea"/>
            </a:rPr>
            <a:t>】</a:t>
          </a:r>
          <a:endParaRPr lang="zh-CN" altLang="en-US" sz="1000" kern="1200"/>
        </a:p>
      </dsp:txBody>
      <dsp:txXfrm>
        <a:off x="3733270" y="2617751"/>
        <a:ext cx="3906187" cy="571267"/>
      </dsp:txXfrm>
    </dsp:sp>
    <dsp:sp modelId="{1251150D-B04B-4A20-9EFB-739679027639}">
      <dsp:nvSpPr>
        <dsp:cNvPr id="0" name=""/>
        <dsp:cNvSpPr/>
      </dsp:nvSpPr>
      <dsp:spPr>
        <a:xfrm>
          <a:off x="3733270" y="3292570"/>
          <a:ext cx="3856058" cy="350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/>
            <a:t>动态规划</a:t>
          </a:r>
        </a:p>
      </dsp:txBody>
      <dsp:txXfrm>
        <a:off x="3733270" y="3292570"/>
        <a:ext cx="3856058" cy="350550"/>
      </dsp:txXfrm>
    </dsp:sp>
    <dsp:sp modelId="{C4CCDBF0-8687-4986-A096-679DB5B3BEC2}">
      <dsp:nvSpPr>
        <dsp:cNvPr id="0" name=""/>
        <dsp:cNvSpPr/>
      </dsp:nvSpPr>
      <dsp:spPr>
        <a:xfrm>
          <a:off x="3733270" y="3643120"/>
          <a:ext cx="902317" cy="714084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D12E4-1C54-42AA-B773-353155AB46AC}">
      <dsp:nvSpPr>
        <dsp:cNvPr id="0" name=""/>
        <dsp:cNvSpPr/>
      </dsp:nvSpPr>
      <dsp:spPr>
        <a:xfrm>
          <a:off x="4275260" y="3643120"/>
          <a:ext cx="902317" cy="714084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3640-42D5-4663-A615-4E5F7EADB544}">
      <dsp:nvSpPr>
        <dsp:cNvPr id="0" name=""/>
        <dsp:cNvSpPr/>
      </dsp:nvSpPr>
      <dsp:spPr>
        <a:xfrm>
          <a:off x="4817679" y="3643120"/>
          <a:ext cx="902317" cy="714084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0C8C-5BCC-4637-B98F-3F21C255E358}">
      <dsp:nvSpPr>
        <dsp:cNvPr id="0" name=""/>
        <dsp:cNvSpPr/>
      </dsp:nvSpPr>
      <dsp:spPr>
        <a:xfrm>
          <a:off x="5359669" y="3643120"/>
          <a:ext cx="902317" cy="714084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51CFE-9EFF-43F3-919E-B51153A42410}">
      <dsp:nvSpPr>
        <dsp:cNvPr id="0" name=""/>
        <dsp:cNvSpPr/>
      </dsp:nvSpPr>
      <dsp:spPr>
        <a:xfrm>
          <a:off x="5902088" y="3643120"/>
          <a:ext cx="902317" cy="714084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ECD81-7DD1-48B8-B163-5ECD7EDA9829}">
      <dsp:nvSpPr>
        <dsp:cNvPr id="0" name=""/>
        <dsp:cNvSpPr/>
      </dsp:nvSpPr>
      <dsp:spPr>
        <a:xfrm>
          <a:off x="6444079" y="3643120"/>
          <a:ext cx="902317" cy="714084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07471-290D-4A31-9EAB-7D21AEFF4595}">
      <dsp:nvSpPr>
        <dsp:cNvPr id="0" name=""/>
        <dsp:cNvSpPr/>
      </dsp:nvSpPr>
      <dsp:spPr>
        <a:xfrm>
          <a:off x="6986498" y="3643120"/>
          <a:ext cx="902317" cy="714084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D3742-FD20-4985-93DA-2E144C40EFFC}">
      <dsp:nvSpPr>
        <dsp:cNvPr id="0" name=""/>
        <dsp:cNvSpPr/>
      </dsp:nvSpPr>
      <dsp:spPr>
        <a:xfrm>
          <a:off x="3733270" y="3714529"/>
          <a:ext cx="3906187" cy="5712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kern="1200"/>
            <a:t>复杂问题的求解分解为多个阶段，每个阶段对应一个小问题，前面小问题的解为后面问题的解奠定基础【允许子问题的重叠，空间换时间】</a:t>
          </a:r>
        </a:p>
      </dsp:txBody>
      <dsp:txXfrm>
        <a:off x="3733270" y="3714529"/>
        <a:ext cx="3906187" cy="571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615008-8E0B-41EC-B669-18ACE8FC86F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uomingjun12315/article/details/4770023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log.csdn.net/dm_vincent/article/details/7655764" TargetMode="External"/><Relationship Id="rId4" Type="http://schemas.openxmlformats.org/officeDocument/2006/relationships/hyperlink" Target="https://blog.csdn.net/luomingjun12315/article/details/47373345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41C0-6C95-4FBD-B3DE-F9E4C1B2BC1D}" type="slidenum">
              <a:rPr lang="zh-CN" altLang="en-US" smtClean="0"/>
              <a:t>1</a:t>
            </a:fld>
            <a:endParaRPr lang="en-US" altLang="zh-CN" smtClean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cs typeface="Arial" panose="020B0604020202020204" pitchFamily="34" charset="0"/>
              </a:rPr>
              <a:t>接下来开始上课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15008-8E0B-41EC-B669-18ACE8FC86FA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hlinkClick r:id="rId3"/>
              </a:rPr>
              <a:t>https://blog.csdn.net/luomingjun12315/article/details/47700237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https://blog.csdn.net/luomingjun12315/article/details/47373345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http://blog.csdn.net/dm_vincent/article/details/7655764</a:t>
            </a:r>
            <a:endParaRPr lang="zh-CN" altLang="en-US" dirty="0" smtClean="0"/>
          </a:p>
          <a:p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15008-8E0B-41EC-B669-18ACE8FC86FA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尾两句“不识庐山真面目，只缘身在此山中”，是即景说理，谈游山的体会。之所以不能辨认庐山的真实面目，是因为身在庐山之中，视野为庐山的峰峦所局限，看到的只是庐山的一峰一岭一丘一壑，局部而已，这必然带有片面性。这两句奇思妙发，整个意境浑然托出，为读者提供了一个回味经验、驰骋想象的空间。这不仅仅是游历山水才有这种理性认识。游山所见如此，观察世上事物也常如此。这两句诗有着丰富的内涵，它启迪人们认识为人处事的一个哲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由于人们所处的地位不同，看问题的出发点不同，对客观事物的认识难免有一定的片面性；要认识事物的真相与全貌，必须超越狭小的范围，摆脱主观成见。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D58D-4764-473D-8DB7-AF21B10FBF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https://wenku.baidu.com/view/8282d32b26284b73f242336c1eb91a37f0113253.html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楷体_GB2312" charset="0"/>
                <a:ea typeface="楷体_GB2312" charset="0"/>
              </a:rPr>
              <a:t>欲在</a:t>
            </a:r>
            <a:r>
              <a:rPr lang="en-US" altLang="zh-CN" sz="1200" dirty="0" smtClean="0">
                <a:latin typeface="楷体_GB2312" charset="0"/>
                <a:ea typeface="楷体_GB2312" charset="0"/>
              </a:rPr>
              <a:t>n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个城市间建立通信网，则</a:t>
            </a:r>
            <a:r>
              <a:rPr lang="en-US" altLang="zh-CN" sz="1200" dirty="0" smtClean="0">
                <a:latin typeface="楷体_GB2312" charset="0"/>
                <a:ea typeface="楷体_GB2312" charset="0"/>
              </a:rPr>
              <a:t>n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个城市应铺</a:t>
            </a:r>
            <a:r>
              <a:rPr lang="en-US" altLang="zh-CN" sz="1200" dirty="0" smtClean="0">
                <a:latin typeface="楷体_GB2312" charset="0"/>
                <a:ea typeface="楷体_GB2312" charset="0"/>
              </a:rPr>
              <a:t>n-1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条线路；但因为每条线路都会有对应的经济成本，而</a:t>
            </a:r>
            <a:r>
              <a:rPr lang="en-US" altLang="zh-CN" sz="1200" dirty="0" smtClean="0">
                <a:latin typeface="楷体_GB2312" charset="0"/>
                <a:ea typeface="楷体_GB2312" charset="0"/>
              </a:rPr>
              <a:t>n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个城市可能有</a:t>
            </a:r>
            <a:r>
              <a:rPr lang="en-US" altLang="zh-CN" sz="1200" dirty="0" smtClean="0">
                <a:latin typeface="楷体_GB2312" charset="0"/>
                <a:ea typeface="楷体_GB2312" charset="0"/>
              </a:rPr>
              <a:t>n(n-1)/2 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条线路，那么，</a:t>
            </a:r>
            <a:r>
              <a:rPr lang="zh-CN" altLang="en-US" sz="1200" dirty="0" smtClean="0">
                <a:solidFill>
                  <a:srgbClr val="FF0000"/>
                </a:solidFill>
                <a:latin typeface="楷体_GB2312" charset="0"/>
                <a:ea typeface="楷体_GB2312" charset="0"/>
              </a:rPr>
              <a:t>如何选择</a:t>
            </a:r>
            <a:r>
              <a:rPr lang="en-US" altLang="zh-CN" sz="1200" dirty="0" smtClean="0">
                <a:solidFill>
                  <a:srgbClr val="FF0000"/>
                </a:solidFill>
                <a:latin typeface="楷体_GB2312" charset="0"/>
                <a:ea typeface="楷体_GB2312" charset="0"/>
              </a:rPr>
              <a:t>n</a:t>
            </a:r>
            <a:r>
              <a:rPr lang="en-US" altLang="zh-CN" sz="1200" dirty="0" smtClean="0">
                <a:solidFill>
                  <a:srgbClr val="FF0000"/>
                </a:solidFill>
                <a:ea typeface="楷体_GB2312" charset="0"/>
              </a:rPr>
              <a:t>–</a:t>
            </a:r>
            <a:r>
              <a:rPr lang="en-US" altLang="zh-CN" sz="1200" dirty="0" smtClean="0">
                <a:solidFill>
                  <a:srgbClr val="FF0000"/>
                </a:solidFill>
                <a:latin typeface="楷体_GB2312" charset="0"/>
                <a:ea typeface="楷体_GB2312" charset="0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楷体_GB2312" charset="0"/>
                <a:ea typeface="楷体_GB2312" charset="0"/>
              </a:rPr>
              <a:t>条线路，使总费用最少？</a:t>
            </a:r>
            <a:endParaRPr lang="en-US" altLang="zh-CN" sz="1200" dirty="0" smtClean="0">
              <a:solidFill>
                <a:srgbClr val="FF0000"/>
              </a:solidFill>
              <a:latin typeface="楷体_GB2312" charset="0"/>
              <a:ea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rgbClr val="FF0000"/>
              </a:solidFill>
              <a:latin typeface="楷体_GB2312" charset="0"/>
              <a:ea typeface="楷体_GB231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楷体_GB2312" charset="0"/>
                <a:ea typeface="楷体_GB2312" charset="0"/>
              </a:rPr>
              <a:t>例如，图中有</a:t>
            </a:r>
            <a:r>
              <a:rPr lang="en-US" altLang="zh-CN" sz="1200" dirty="0" smtClean="0">
                <a:solidFill>
                  <a:srgbClr val="FF0000"/>
                </a:solidFill>
                <a:latin typeface="楷体_GB2312" charset="0"/>
                <a:ea typeface="楷体_GB2312" charset="0"/>
              </a:rPr>
              <a:t>7</a:t>
            </a:r>
            <a:r>
              <a:rPr lang="zh-CN" altLang="en-US" sz="1200" dirty="0" smtClean="0">
                <a:solidFill>
                  <a:srgbClr val="FF0000"/>
                </a:solidFill>
                <a:latin typeface="楷体_GB2312" charset="0"/>
                <a:ea typeface="楷体_GB2312" charset="0"/>
              </a:rPr>
              <a:t>个城市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，</a:t>
            </a:r>
            <a:endParaRPr lang="zh-CN" altLang="en-US" sz="1200" dirty="0" smtClean="0">
              <a:solidFill>
                <a:srgbClr val="FF0000"/>
              </a:solidFill>
              <a:latin typeface="楷体_GB2312" charset="0"/>
              <a:ea typeface="楷体_GB231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7DDC-8345-4132-B73C-5659FA9DE26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15008-8E0B-41EC-B669-18ACE8FC86F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1200" dirty="0" smtClean="0">
                <a:solidFill>
                  <a:srgbClr val="FF3300"/>
                </a:solidFill>
                <a:latin typeface="楷体_GB2312" charset="0"/>
                <a:ea typeface="楷体_GB2312" charset="0"/>
              </a:rPr>
              <a:t>首先明确</a:t>
            </a:r>
            <a:r>
              <a:rPr lang="zh-CN" altLang="en-US" sz="1200" dirty="0" smtClean="0">
                <a:solidFill>
                  <a:srgbClr val="9900FF"/>
                </a:solidFill>
                <a:latin typeface="楷体_GB2312" charset="0"/>
                <a:ea typeface="楷体_GB2312" charset="0"/>
              </a:rPr>
              <a:t>：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1200" dirty="0" smtClean="0">
                <a:latin typeface="楷体_GB2312" charset="0"/>
                <a:ea typeface="楷体_GB2312" charset="0"/>
              </a:rPr>
              <a:t>使用不同的遍历图的方法，可以得到不同的生成树；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1200" dirty="0" smtClean="0">
                <a:latin typeface="楷体_GB2312" charset="0"/>
                <a:ea typeface="楷体_GB2312" charset="0"/>
              </a:rPr>
              <a:t>从不同的顶点出发，也可能得到不同的生成树。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1200" dirty="0" smtClean="0">
                <a:latin typeface="楷体_GB2312" charset="0"/>
                <a:ea typeface="楷体_GB2312" charset="0"/>
              </a:rPr>
              <a:t>按照生成树的定义，</a:t>
            </a:r>
            <a:r>
              <a:rPr lang="en-US" altLang="zh-CN" sz="1200" i="1" dirty="0" smtClean="0">
                <a:latin typeface="楷体_GB2312" charset="0"/>
                <a:ea typeface="楷体_GB2312" charset="0"/>
              </a:rPr>
              <a:t>n 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个顶点的</a:t>
            </a:r>
            <a:r>
              <a:rPr lang="zh-CN" altLang="en-US" sz="1200" dirty="0" smtClean="0">
                <a:solidFill>
                  <a:schemeClr val="tx2"/>
                </a:solidFill>
                <a:latin typeface="楷体_GB2312" charset="0"/>
                <a:ea typeface="楷体_GB2312" charset="0"/>
              </a:rPr>
              <a:t>连通网络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的生成树有 </a:t>
            </a:r>
            <a:r>
              <a:rPr lang="en-US" altLang="zh-CN" sz="1200" i="1" dirty="0" smtClean="0">
                <a:latin typeface="楷体_GB2312" charset="0"/>
                <a:ea typeface="楷体_GB2312" charset="0"/>
              </a:rPr>
              <a:t>n 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个顶点、</a:t>
            </a:r>
            <a:r>
              <a:rPr lang="en-US" altLang="zh-CN" sz="1200" i="1" dirty="0" smtClean="0">
                <a:latin typeface="楷体_GB2312" charset="0"/>
                <a:ea typeface="楷体_GB2312" charset="0"/>
              </a:rPr>
              <a:t>n-</a:t>
            </a:r>
            <a:r>
              <a:rPr lang="en-US" altLang="zh-CN" sz="1200" dirty="0" smtClean="0">
                <a:latin typeface="楷体_GB2312" charset="0"/>
                <a:ea typeface="楷体_GB2312" charset="0"/>
              </a:rPr>
              <a:t>1 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条边。</a:t>
            </a:r>
            <a:endParaRPr lang="zh-CN" altLang="en-US" sz="1200" b="0" dirty="0" smtClean="0">
              <a:latin typeface="楷体_GB2312" charset="0"/>
              <a:ea typeface="楷体_GB2312" charset="0"/>
            </a:endParaRPr>
          </a:p>
          <a:p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srgbClr val="FF3300"/>
                </a:solidFill>
                <a:latin typeface="楷体_GB2312" charset="0"/>
                <a:ea typeface="楷体_GB2312" charset="0"/>
              </a:rPr>
              <a:t>目标：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latin typeface="楷体_GB2312" charset="0"/>
                <a:ea typeface="楷体_GB2312" charset="0"/>
              </a:rPr>
              <a:t>在网的多个生成树中，寻找一个</a:t>
            </a:r>
            <a:r>
              <a:rPr lang="zh-CN" altLang="en-US" sz="1200" dirty="0" smtClean="0">
                <a:solidFill>
                  <a:schemeClr val="tx2"/>
                </a:solidFill>
                <a:latin typeface="楷体_GB2312" charset="0"/>
                <a:ea typeface="楷体_GB2312" charset="0"/>
              </a:rPr>
              <a:t>各边</a:t>
            </a:r>
            <a:r>
              <a:rPr lang="zh-CN" altLang="en-US" sz="1200" dirty="0" smtClean="0">
                <a:solidFill>
                  <a:srgbClr val="FF3300"/>
                </a:solidFill>
                <a:latin typeface="楷体_GB2312" charset="0"/>
                <a:ea typeface="楷体_GB2312" charset="0"/>
              </a:rPr>
              <a:t>权值之和最小的生成树。</a:t>
            </a:r>
            <a:endParaRPr lang="en-US" altLang="zh-CN" sz="1200" dirty="0" smtClean="0">
              <a:solidFill>
                <a:srgbClr val="FF3300"/>
              </a:solidFill>
              <a:latin typeface="楷体_GB2312" charset="0"/>
              <a:ea typeface="楷体_GB231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dirty="0" smtClean="0">
              <a:solidFill>
                <a:srgbClr val="FF3300"/>
              </a:solidFill>
              <a:latin typeface="楷体_GB2312" charset="0"/>
              <a:ea typeface="楷体_GB2312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楷体_GB2312" charset="0"/>
                <a:ea typeface="楷体_GB2312" charset="0"/>
              </a:rPr>
              <a:t>构造最小生成树的准则：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v"/>
            </a:pPr>
            <a:r>
              <a:rPr lang="zh-CN" altLang="en-US" sz="1200" dirty="0" smtClean="0">
                <a:latin typeface="楷体_GB2312" charset="0"/>
                <a:ea typeface="楷体_GB2312" charset="0"/>
              </a:rPr>
              <a:t>必须只使用该</a:t>
            </a:r>
            <a:r>
              <a:rPr lang="zh-CN" altLang="en-US" sz="1200" dirty="0" smtClean="0">
                <a:solidFill>
                  <a:srgbClr val="FF3300"/>
                </a:solidFill>
                <a:latin typeface="楷体_GB2312" charset="0"/>
                <a:ea typeface="楷体_GB2312" charset="0"/>
              </a:rPr>
              <a:t>网中的边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来构造最小生成树；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v"/>
            </a:pPr>
            <a:r>
              <a:rPr lang="zh-CN" altLang="en-US" sz="1200" dirty="0" smtClean="0">
                <a:latin typeface="楷体_GB2312" charset="0"/>
                <a:ea typeface="楷体_GB2312" charset="0"/>
              </a:rPr>
              <a:t>必须使用且仅使用</a:t>
            </a:r>
            <a:r>
              <a:rPr lang="en-US" altLang="zh-CN" sz="1200" dirty="0" smtClean="0">
                <a:solidFill>
                  <a:srgbClr val="FF3300"/>
                </a:solidFill>
                <a:latin typeface="楷体_GB2312" charset="0"/>
                <a:ea typeface="楷体_GB2312" charset="0"/>
              </a:rPr>
              <a:t>n-1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条边来联结网络中的</a:t>
            </a:r>
            <a:r>
              <a:rPr lang="en-US" altLang="zh-CN" sz="1200" dirty="0" smtClean="0">
                <a:solidFill>
                  <a:srgbClr val="FF3300"/>
                </a:solidFill>
                <a:latin typeface="楷体_GB2312" charset="0"/>
                <a:ea typeface="楷体_GB2312" charset="0"/>
              </a:rPr>
              <a:t>n</a:t>
            </a:r>
            <a:r>
              <a:rPr lang="zh-CN" altLang="en-US" sz="1200" dirty="0" smtClean="0">
                <a:solidFill>
                  <a:srgbClr val="FF3300"/>
                </a:solidFill>
                <a:latin typeface="楷体_GB2312" charset="0"/>
                <a:ea typeface="楷体_GB2312" charset="0"/>
              </a:rPr>
              <a:t>个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顶点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v"/>
            </a:pPr>
            <a:r>
              <a:rPr lang="zh-CN" altLang="en-US" sz="1200" dirty="0" smtClean="0">
                <a:latin typeface="楷体_GB2312" charset="0"/>
                <a:ea typeface="楷体_GB2312" charset="0"/>
              </a:rPr>
              <a:t>不能使用产生</a:t>
            </a:r>
            <a:r>
              <a:rPr lang="zh-CN" altLang="en-US" sz="1200" dirty="0" smtClean="0">
                <a:solidFill>
                  <a:srgbClr val="FF3300"/>
                </a:solidFill>
                <a:latin typeface="楷体_GB2312" charset="0"/>
                <a:ea typeface="楷体_GB2312" charset="0"/>
              </a:rPr>
              <a:t>回路</a:t>
            </a:r>
            <a:r>
              <a:rPr lang="zh-CN" altLang="en-US" sz="1200" dirty="0" smtClean="0">
                <a:latin typeface="楷体_GB2312" charset="0"/>
                <a:ea typeface="楷体_GB2312" charset="0"/>
              </a:rPr>
              <a:t>的边。</a:t>
            </a:r>
            <a:endParaRPr lang="en-US" altLang="zh-CN" sz="1200" dirty="0" smtClean="0">
              <a:latin typeface="楷体_GB2312" charset="0"/>
              <a:ea typeface="楷体_GB2312" charset="0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v"/>
            </a:pPr>
            <a:endParaRPr lang="en-US" altLang="zh-CN" sz="1200" dirty="0" smtClean="0">
              <a:latin typeface="楷体_GB2312" charset="0"/>
              <a:ea typeface="楷体_GB2312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楷体_GB2312" charset="0"/>
                <a:ea typeface="楷体_GB2312" charset="0"/>
              </a:rPr>
              <a:t>如何求最小生成树？</a:t>
            </a:r>
            <a:endParaRPr lang="zh-CN" altLang="en-US" sz="1200" dirty="0" smtClean="0">
              <a:latin typeface="楷体_GB2312" charset="0"/>
              <a:ea typeface="楷体_GB231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200" dirty="0" smtClean="0">
              <a:solidFill>
                <a:srgbClr val="FF3300"/>
              </a:solidFill>
              <a:latin typeface="楷体_GB2312" charset="0"/>
              <a:ea typeface="楷体_GB2312" charset="0"/>
            </a:endParaRPr>
          </a:p>
          <a:p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15008-8E0B-41EC-B669-18ACE8FC86FA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一般情况下所添加的顶点应满足下列条件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在生成树的构造过程中，图中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n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个顶点分属两个集合：已落在生成树上的顶点集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U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和尚未落在生成树上的顶点集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V-U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，则应在所有连通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U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中顶点和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V-U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0"/>
              </a:rPr>
              <a:t>中顶点的边中选取权值最小的边。</a:t>
            </a:r>
          </a:p>
          <a:p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panose="020B0604020202020204" pitchFamily="34" charset="0"/>
              </a:rPr>
              <a:t>n</a:t>
            </a:r>
            <a:r>
              <a:rPr lang="zh-CN" altLang="en-US" dirty="0" smtClean="0">
                <a:cs typeface="Arial" panose="020B0604020202020204" pitchFamily="34" charset="0"/>
              </a:rPr>
              <a:t>是网中顶点个数。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假设网中有</a:t>
            </a:r>
            <a:r>
              <a:rPr lang="en-US" altLang="zh-CN" dirty="0" smtClean="0">
                <a:cs typeface="Arial" panose="020B0604020202020204" pitchFamily="34" charset="0"/>
              </a:rPr>
              <a:t>n</a:t>
            </a:r>
            <a:r>
              <a:rPr lang="zh-CN" altLang="en-US" dirty="0" smtClean="0">
                <a:cs typeface="Arial" panose="020B0604020202020204" pitchFamily="34" charset="0"/>
              </a:rPr>
              <a:t>个顶点，则第一个进行初始化的循环语句的频度为</a:t>
            </a:r>
            <a:r>
              <a:rPr lang="en-US" altLang="zh-CN" dirty="0" smtClean="0">
                <a:cs typeface="Arial" panose="020B0604020202020204" pitchFamily="34" charset="0"/>
              </a:rPr>
              <a:t>n</a:t>
            </a:r>
            <a:r>
              <a:rPr lang="zh-CN" altLang="en-US" dirty="0" smtClean="0">
                <a:cs typeface="Arial" panose="020B0604020202020204" pitchFamily="34" charset="0"/>
              </a:rPr>
              <a:t>，第二个循环语句的频度为</a:t>
            </a:r>
            <a:r>
              <a:rPr lang="en-US" altLang="zh-CN" dirty="0" smtClean="0">
                <a:cs typeface="Arial" panose="020B0604020202020204" pitchFamily="34" charset="0"/>
              </a:rPr>
              <a:t>n-1,</a:t>
            </a:r>
            <a:r>
              <a:rPr lang="zh-CN" altLang="en-US" dirty="0" smtClean="0">
                <a:cs typeface="Arial" panose="020B0604020202020204" pitchFamily="34" charset="0"/>
              </a:rPr>
              <a:t>。其中有两个内循环：其一是在</a:t>
            </a:r>
            <a:r>
              <a:rPr lang="en-US" altLang="zh-CN" dirty="0" err="1" smtClean="0">
                <a:cs typeface="Arial" panose="020B0604020202020204" pitchFamily="34" charset="0"/>
              </a:rPr>
              <a:t>closedge</a:t>
            </a:r>
            <a:r>
              <a:rPr lang="en-US" altLang="zh-CN" dirty="0" smtClean="0">
                <a:cs typeface="Arial" panose="020B0604020202020204" pitchFamily="34" charset="0"/>
              </a:rPr>
              <a:t>[v].</a:t>
            </a:r>
            <a:r>
              <a:rPr lang="en-US" altLang="zh-CN" dirty="0" err="1" smtClean="0">
                <a:cs typeface="Arial" panose="020B0604020202020204" pitchFamily="34" charset="0"/>
              </a:rPr>
              <a:t>lowcost</a:t>
            </a:r>
            <a:r>
              <a:rPr lang="zh-CN" altLang="en-US" dirty="0" smtClean="0">
                <a:cs typeface="Arial" panose="020B0604020202020204" pitchFamily="34" charset="0"/>
              </a:rPr>
              <a:t>中秋最小值，其频度为</a:t>
            </a:r>
            <a:r>
              <a:rPr lang="en-US" altLang="zh-CN" dirty="0" smtClean="0">
                <a:cs typeface="Arial" panose="020B0604020202020204" pitchFamily="34" charset="0"/>
              </a:rPr>
              <a:t>n-1</a:t>
            </a:r>
            <a:r>
              <a:rPr lang="zh-CN" altLang="en-US" dirty="0" smtClean="0">
                <a:cs typeface="Arial" panose="020B0604020202020204" pitchFamily="34" charset="0"/>
              </a:rPr>
              <a:t>；其二是重新选择具有最小代价的边，其频度为</a:t>
            </a:r>
            <a:r>
              <a:rPr lang="en-US" altLang="zh-CN" dirty="0" smtClean="0">
                <a:cs typeface="Arial" panose="020B0604020202020204" pitchFamily="34" charset="0"/>
              </a:rPr>
              <a:t>n</a:t>
            </a:r>
            <a:r>
              <a:rPr lang="zh-CN" altLang="en-US" dirty="0" smtClean="0">
                <a:cs typeface="Arial" panose="020B0604020202020204" pitchFamily="34" charset="0"/>
              </a:rPr>
              <a:t>。因此，</a:t>
            </a:r>
            <a:r>
              <a:rPr lang="en-US" altLang="zh-CN" dirty="0" smtClean="0">
                <a:cs typeface="Arial" panose="020B0604020202020204" pitchFamily="34" charset="0"/>
              </a:rPr>
              <a:t>Prim</a:t>
            </a:r>
            <a:r>
              <a:rPr lang="zh-CN" altLang="en-US" dirty="0" smtClean="0">
                <a:cs typeface="Arial" panose="020B0604020202020204" pitchFamily="34" charset="0"/>
              </a:rPr>
              <a:t>算法的时间复杂度为</a:t>
            </a:r>
            <a:r>
              <a:rPr lang="en-US" altLang="zh-CN" dirty="0" smtClean="0">
                <a:cs typeface="Arial" panose="020B0604020202020204" pitchFamily="34" charset="0"/>
              </a:rPr>
              <a:t>O</a:t>
            </a:r>
            <a:r>
              <a:rPr lang="zh-CN" altLang="en-US" dirty="0" smtClean="0"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cs typeface="Arial" panose="020B0604020202020204" pitchFamily="34" charset="0"/>
              </a:rPr>
              <a:t>n</a:t>
            </a:r>
            <a:r>
              <a:rPr lang="en-US" altLang="zh-CN" baseline="30000" dirty="0" smtClean="0"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cs typeface="Arial" panose="020B0604020202020204" pitchFamily="34" charset="0"/>
              </a:rPr>
              <a:t>）。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1944688"/>
            <a:ext cx="12192000" cy="491331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44547"/>
            <a:ext cx="10363200" cy="1935806"/>
          </a:xfrm>
          <a:noFill/>
          <a:ln>
            <a:noFill/>
          </a:ln>
        </p:spPr>
        <p:txBody>
          <a:bodyPr anchor="b"/>
          <a:lstStyle>
            <a:lvl1pPr algn="ctr">
              <a:defRPr sz="60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299" y="4178460"/>
            <a:ext cx="9144000" cy="798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50333"/>
            <a:ext cx="11661421" cy="668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058400" y="6561138"/>
            <a:ext cx="1634067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F151-52E9-477A-AA91-38BBDA24CC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hlinkClick r:id="rId3"/>
          </p:cNvPr>
          <p:cNvSpPr txBox="1"/>
          <p:nvPr/>
        </p:nvSpPr>
        <p:spPr>
          <a:xfrm>
            <a:off x="6400800" y="6553200"/>
            <a:ext cx="2743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058400" y="6561138"/>
            <a:ext cx="1634067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47C1-E095-4266-A266-CAFC792155E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61600" y="6561138"/>
            <a:ext cx="1430867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5459-634C-4EA1-BB76-44EE466233A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hlinkClick r:id="rId3"/>
          </p:cNvPr>
          <p:cNvSpPr txBox="1"/>
          <p:nvPr/>
        </p:nvSpPr>
        <p:spPr>
          <a:xfrm>
            <a:off x="6400800" y="6553200"/>
            <a:ext cx="2743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1" y="592138"/>
            <a:ext cx="10502900" cy="622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1102784" y="1628775"/>
            <a:ext cx="10837333" cy="4503738"/>
          </a:xfrm>
        </p:spPr>
        <p:txBody>
          <a:bodyPr rtlCol="0"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608734" y="6564314"/>
            <a:ext cx="1225551" cy="2936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2291-645B-46F1-A8C4-B257A9EA495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9948-57A6-457C-9BEB-70D2B30D44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550863"/>
            <a:ext cx="11660717" cy="7270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411288"/>
            <a:ext cx="11660717" cy="5014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4800" y="6561138"/>
            <a:ext cx="1227667" cy="296862"/>
          </a:xfrm>
          <a:prstGeom prst="rect">
            <a:avLst/>
          </a:prstGeom>
        </p:spPr>
        <p:txBody>
          <a:bodyPr/>
          <a:lstStyle>
            <a:lvl1pPr algn="r">
              <a:defRPr sz="1600" smtClean="0">
                <a:ea typeface="+mn-ea"/>
              </a:defRPr>
            </a:lvl1pPr>
          </a:lstStyle>
          <a:p>
            <a:pPr>
              <a:defRPr/>
            </a:pPr>
            <a:fld id="{C79E8390-B913-41BC-B240-90ADE38F3292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10" name="click.wav"/>
          </p:stSnd>
        </p:sndAc>
      </p:transition>
    </mc:Choice>
    <mc:Fallback xmlns="">
      <p:transition advTm="4390">
        <p:sndAc>
          <p:stSnd>
            <p:snd r:embed="rId1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audio" Target="../media/audio1.wav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audio" Target="../media/audio1.wav"/><Relationship Id="rId9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5.xml"/><Relationship Id="rId7" Type="http://schemas.openxmlformats.org/officeDocument/2006/relationships/diagramLayout" Target="../diagrams/layout1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microsoft.com/office/2007/relationships/diagramDrawing" Target="../diagrams/drawing1.xml"/><Relationship Id="rId4" Type="http://schemas.openxmlformats.org/officeDocument/2006/relationships/audio" Target="../media/audio1.wav"/><Relationship Id="rId9" Type="http://schemas.openxmlformats.org/officeDocument/2006/relationships/diagramColors" Target="../diagrams/colors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audio" Target="../media/audio1.wav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audio" Target="../media/audio1.wav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67608" y="2071679"/>
            <a:ext cx="7019925" cy="14700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6400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最小生成树</a:t>
            </a:r>
          </a:p>
        </p:txBody>
      </p:sp>
      <p:sp>
        <p:nvSpPr>
          <p:cNvPr id="2" name="矩形 1"/>
          <p:cNvSpPr/>
          <p:nvPr/>
        </p:nvSpPr>
        <p:spPr>
          <a:xfrm>
            <a:off x="8544272" y="4152111"/>
            <a:ext cx="2502608" cy="607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latin typeface="方正楷体简体"/>
              </a:rPr>
              <a:t>主讲</a:t>
            </a:r>
            <a:r>
              <a:rPr lang="zh-CN" altLang="en-US" sz="3000" dirty="0" smtClean="0">
                <a:latin typeface="方正楷体简体"/>
              </a:rPr>
              <a:t>：鲁法明</a:t>
            </a:r>
            <a:endParaRPr lang="en-US" altLang="zh-CN" sz="3000" dirty="0">
              <a:latin typeface="方正楷体简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3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3141092" y="1837868"/>
            <a:ext cx="5259164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62" y="1924"/>
              <a:ext cx="2160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最小生成树的概念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hlinkClick r:id="" action="ppaction://noaction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3141092" y="2983213"/>
            <a:ext cx="5259164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Prim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（普里姆）算法</a:t>
              </a: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" name="Group 29"/>
          <p:cNvGrpSpPr>
            <a:grpSpLocks noChangeAspect="1"/>
          </p:cNvGrpSpPr>
          <p:nvPr/>
        </p:nvGrpSpPr>
        <p:grpSpPr bwMode="auto">
          <a:xfrm>
            <a:off x="3141092" y="4135341"/>
            <a:ext cx="5259164" cy="822325"/>
            <a:chOff x="1296" y="1824"/>
            <a:chExt cx="2976" cy="432"/>
          </a:xfrm>
        </p:grpSpPr>
        <p:sp>
          <p:nvSpPr>
            <p:cNvPr id="19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92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Kruskal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（克鲁斯卡尔）算法</a:t>
              </a:r>
            </a:p>
          </p:txBody>
        </p:sp>
        <p:sp>
          <p:nvSpPr>
            <p:cNvPr id="22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783632" y="83671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000" kern="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   纲</a:t>
            </a:r>
            <a:endParaRPr lang="en-US" altLang="zh-CN" sz="4000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29"/>
          <p:cNvGrpSpPr>
            <a:grpSpLocks noChangeAspect="1"/>
          </p:cNvGrpSpPr>
          <p:nvPr/>
        </p:nvGrpSpPr>
        <p:grpSpPr bwMode="auto">
          <a:xfrm>
            <a:off x="3121422" y="5287469"/>
            <a:ext cx="5278834" cy="822325"/>
            <a:chOff x="1296" y="1824"/>
            <a:chExt cx="2976" cy="432"/>
          </a:xfrm>
        </p:grpSpPr>
        <p:sp>
          <p:nvSpPr>
            <p:cNvPr id="25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A51A1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A51A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92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总结与推广</a:t>
              </a:r>
            </a:p>
          </p:txBody>
        </p:sp>
        <p:sp>
          <p:nvSpPr>
            <p:cNvPr id="28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4</a:t>
              </a:r>
              <a:endPara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3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815414" y="649603"/>
            <a:ext cx="5568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Kruskal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（克鲁斯卡尔）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算法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—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原理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等腰三角形 82"/>
          <p:cNvSpPr/>
          <p:nvPr/>
        </p:nvSpPr>
        <p:spPr>
          <a:xfrm rot="5400000">
            <a:off x="354776" y="712111"/>
            <a:ext cx="344782" cy="336466"/>
          </a:xfrm>
          <a:prstGeom prst="triangle">
            <a:avLst/>
          </a:prstGeom>
          <a:solidFill>
            <a:srgbClr val="0A51A1"/>
          </a:solidFill>
          <a:ln w="12700">
            <a:solidFill>
              <a:srgbClr val="0A5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815414" y="1151033"/>
            <a:ext cx="10561173" cy="45719"/>
            <a:chOff x="3060700" y="4724400"/>
            <a:chExt cx="5955507" cy="3143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圆角矩形 18"/>
          <p:cNvSpPr/>
          <p:nvPr/>
        </p:nvSpPr>
        <p:spPr bwMode="auto">
          <a:xfrm>
            <a:off x="983431" y="1484784"/>
            <a:ext cx="7128793" cy="8367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A5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A51A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算法</a:t>
            </a:r>
            <a:r>
              <a:rPr lang="zh-CN" altLang="en-US" sz="2000" dirty="0">
                <a:solidFill>
                  <a:srgbClr val="0A51A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思想</a:t>
            </a:r>
            <a:r>
              <a:rPr lang="zh-CN" altLang="en-US" sz="2000" dirty="0" smtClean="0">
                <a:solidFill>
                  <a:srgbClr val="0A51A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每次</a:t>
            </a:r>
            <a:r>
              <a:rPr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选择一条最短边，只要不构成回路，即添加进最小生成树中，</a:t>
            </a:r>
            <a:r>
              <a:rPr lang="zh-CN" altLang="en-US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直至</a:t>
            </a:r>
            <a:r>
              <a:rPr lang="en-US" altLang="zh-CN" sz="2000" i="1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条边选择完毕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540678" y="1499792"/>
            <a:ext cx="2618753" cy="967058"/>
            <a:chOff x="5505460" y="4294959"/>
            <a:chExt cx="3489102" cy="967058"/>
          </a:xfrm>
        </p:grpSpPr>
        <p:grpSp>
          <p:nvGrpSpPr>
            <p:cNvPr id="21" name="组合 20"/>
            <p:cNvGrpSpPr/>
            <p:nvPr/>
          </p:nvGrpSpPr>
          <p:grpSpPr>
            <a:xfrm flipH="1">
              <a:off x="5505460" y="4294959"/>
              <a:ext cx="3185801" cy="967058"/>
              <a:chOff x="5565176" y="287200"/>
              <a:chExt cx="3229850" cy="790365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07485" y="296365"/>
                <a:ext cx="2366995" cy="781200"/>
              </a:xfrm>
              <a:prstGeom prst="rect">
                <a:avLst/>
              </a:prstGeom>
            </p:spPr>
          </p:pic>
          <p:grpSp>
            <p:nvGrpSpPr>
              <p:cNvPr id="24" name="组合 23"/>
              <p:cNvGrpSpPr/>
              <p:nvPr/>
            </p:nvGrpSpPr>
            <p:grpSpPr>
              <a:xfrm flipH="1">
                <a:off x="5565176" y="287200"/>
                <a:ext cx="3229850" cy="444661"/>
                <a:chOff x="8606703" y="760883"/>
                <a:chExt cx="3129896" cy="430900"/>
              </a:xfrm>
            </p:grpSpPr>
            <p:sp>
              <p:nvSpPr>
                <p:cNvPr id="25" name="Freeform 56"/>
                <p:cNvSpPr/>
                <p:nvPr/>
              </p:nvSpPr>
              <p:spPr bwMode="auto">
                <a:xfrm>
                  <a:off x="9009785" y="760884"/>
                  <a:ext cx="2726814" cy="430899"/>
                </a:xfrm>
                <a:custGeom>
                  <a:avLst/>
                  <a:gdLst>
                    <a:gd name="T0" fmla="*/ 2353 w 2385"/>
                    <a:gd name="T1" fmla="*/ 0 h 425"/>
                    <a:gd name="T2" fmla="*/ 0 w 2385"/>
                    <a:gd name="T3" fmla="*/ 0 h 425"/>
                    <a:gd name="T4" fmla="*/ 0 w 2385"/>
                    <a:gd name="T5" fmla="*/ 425 h 425"/>
                    <a:gd name="T6" fmla="*/ 2353 w 2385"/>
                    <a:gd name="T7" fmla="*/ 425 h 425"/>
                    <a:gd name="T8" fmla="*/ 2385 w 2385"/>
                    <a:gd name="T9" fmla="*/ 393 h 425"/>
                    <a:gd name="T10" fmla="*/ 2385 w 2385"/>
                    <a:gd name="T11" fmla="*/ 32 h 425"/>
                    <a:gd name="T12" fmla="*/ 2353 w 2385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85" h="425">
                      <a:moveTo>
                        <a:pt x="23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5"/>
                        <a:pt x="0" y="425"/>
                        <a:pt x="0" y="425"/>
                      </a:cubicBezTo>
                      <a:cubicBezTo>
                        <a:pt x="2353" y="425"/>
                        <a:pt x="2353" y="425"/>
                        <a:pt x="2353" y="425"/>
                      </a:cubicBezTo>
                      <a:cubicBezTo>
                        <a:pt x="2370" y="425"/>
                        <a:pt x="2385" y="411"/>
                        <a:pt x="2385" y="393"/>
                      </a:cubicBezTo>
                      <a:cubicBezTo>
                        <a:pt x="2385" y="32"/>
                        <a:pt x="2385" y="32"/>
                        <a:pt x="2385" y="32"/>
                      </a:cubicBezTo>
                      <a:cubicBezTo>
                        <a:pt x="2385" y="15"/>
                        <a:pt x="2370" y="0"/>
                        <a:pt x="2353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Freeform 57"/>
                <p:cNvSpPr/>
                <p:nvPr/>
              </p:nvSpPr>
              <p:spPr bwMode="auto">
                <a:xfrm>
                  <a:off x="8606703" y="760883"/>
                  <a:ext cx="595660" cy="430899"/>
                </a:xfrm>
                <a:custGeom>
                  <a:avLst/>
                  <a:gdLst>
                    <a:gd name="T0" fmla="*/ 32 w 734"/>
                    <a:gd name="T1" fmla="*/ 0 h 425"/>
                    <a:gd name="T2" fmla="*/ 0 w 734"/>
                    <a:gd name="T3" fmla="*/ 32 h 425"/>
                    <a:gd name="T4" fmla="*/ 0 w 734"/>
                    <a:gd name="T5" fmla="*/ 393 h 425"/>
                    <a:gd name="T6" fmla="*/ 32 w 734"/>
                    <a:gd name="T7" fmla="*/ 425 h 425"/>
                    <a:gd name="T8" fmla="*/ 734 w 734"/>
                    <a:gd name="T9" fmla="*/ 425 h 425"/>
                    <a:gd name="T10" fmla="*/ 734 w 734"/>
                    <a:gd name="T11" fmla="*/ 0 h 425"/>
                    <a:gd name="T12" fmla="*/ 32 w 734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4" h="425">
                      <a:moveTo>
                        <a:pt x="32" y="0"/>
                      </a:move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393"/>
                        <a:pt x="0" y="393"/>
                        <a:pt x="0" y="393"/>
                      </a:cubicBezTo>
                      <a:cubicBezTo>
                        <a:pt x="0" y="411"/>
                        <a:pt x="14" y="425"/>
                        <a:pt x="32" y="425"/>
                      </a:cubicBezTo>
                      <a:cubicBezTo>
                        <a:pt x="734" y="425"/>
                        <a:pt x="734" y="425"/>
                        <a:pt x="734" y="425"/>
                      </a:cubicBezTo>
                      <a:cubicBezTo>
                        <a:pt x="734" y="0"/>
                        <a:pt x="734" y="0"/>
                        <a:pt x="734" y="0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2" name="矩形 21"/>
            <p:cNvSpPr/>
            <p:nvPr/>
          </p:nvSpPr>
          <p:spPr>
            <a:xfrm>
              <a:off x="5846704" y="4323660"/>
              <a:ext cx="31478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并边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贪心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21364353">
            <a:off x="8603114" y="1186188"/>
            <a:ext cx="387956" cy="603127"/>
            <a:chOff x="10109233" y="719821"/>
            <a:chExt cx="387956" cy="603127"/>
          </a:xfrm>
          <a:solidFill>
            <a:srgbClr val="C00000"/>
          </a:solidFill>
          <a:effectLst>
            <a:outerShdw blurRad="444500" dist="254000" dir="2700000" algn="ctr" rotWithShape="0">
              <a:srgbClr val="000000">
                <a:alpha val="43137"/>
              </a:srgbClr>
            </a:outerShdw>
          </a:effectLst>
        </p:grpSpPr>
        <p:sp>
          <p:nvSpPr>
            <p:cNvPr id="28" name="Freeform 54"/>
            <p:cNvSpPr/>
            <p:nvPr/>
          </p:nvSpPr>
          <p:spPr bwMode="auto">
            <a:xfrm>
              <a:off x="10109233" y="951292"/>
              <a:ext cx="378176" cy="130406"/>
            </a:xfrm>
            <a:custGeom>
              <a:avLst/>
              <a:gdLst>
                <a:gd name="T0" fmla="*/ 93 w 108"/>
                <a:gd name="T1" fmla="*/ 19 h 37"/>
                <a:gd name="T2" fmla="*/ 20 w 108"/>
                <a:gd name="T3" fmla="*/ 2 h 37"/>
                <a:gd name="T4" fmla="*/ 0 w 108"/>
                <a:gd name="T5" fmla="*/ 13 h 37"/>
                <a:gd name="T6" fmla="*/ 106 w 108"/>
                <a:gd name="T7" fmla="*/ 37 h 37"/>
                <a:gd name="T8" fmla="*/ 93 w 108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7">
                  <a:moveTo>
                    <a:pt x="93" y="19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1" y="0"/>
                    <a:pt x="2" y="5"/>
                    <a:pt x="0" y="13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8" y="29"/>
                    <a:pt x="103" y="21"/>
                    <a:pt x="9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5"/>
            <p:cNvSpPr/>
            <p:nvPr/>
          </p:nvSpPr>
          <p:spPr bwMode="auto">
            <a:xfrm>
              <a:off x="10164655" y="768724"/>
              <a:ext cx="286892" cy="241250"/>
            </a:xfrm>
            <a:custGeom>
              <a:avLst/>
              <a:gdLst>
                <a:gd name="T0" fmla="*/ 60 w 88"/>
                <a:gd name="T1" fmla="*/ 68 h 74"/>
                <a:gd name="T2" fmla="*/ 88 w 88"/>
                <a:gd name="T3" fmla="*/ 74 h 74"/>
                <a:gd name="T4" fmla="*/ 87 w 88"/>
                <a:gd name="T5" fmla="*/ 14 h 74"/>
                <a:gd name="T6" fmla="*/ 58 w 88"/>
                <a:gd name="T7" fmla="*/ 8 h 74"/>
                <a:gd name="T8" fmla="*/ 28 w 88"/>
                <a:gd name="T9" fmla="*/ 0 h 74"/>
                <a:gd name="T10" fmla="*/ 0 w 88"/>
                <a:gd name="T11" fmla="*/ 55 h 74"/>
                <a:gd name="T12" fmla="*/ 28 w 88"/>
                <a:gd name="T13" fmla="*/ 61 h 74"/>
                <a:gd name="T14" fmla="*/ 60 w 88"/>
                <a:gd name="T15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74">
                  <a:moveTo>
                    <a:pt x="60" y="68"/>
                  </a:moveTo>
                  <a:lnTo>
                    <a:pt x="88" y="74"/>
                  </a:lnTo>
                  <a:lnTo>
                    <a:pt x="87" y="14"/>
                  </a:lnTo>
                  <a:lnTo>
                    <a:pt x="58" y="8"/>
                  </a:lnTo>
                  <a:lnTo>
                    <a:pt x="28" y="0"/>
                  </a:lnTo>
                  <a:lnTo>
                    <a:pt x="0" y="55"/>
                  </a:lnTo>
                  <a:lnTo>
                    <a:pt x="28" y="61"/>
                  </a:lnTo>
                  <a:lnTo>
                    <a:pt x="6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6"/>
            <p:cNvSpPr/>
            <p:nvPr/>
          </p:nvSpPr>
          <p:spPr bwMode="auto">
            <a:xfrm>
              <a:off x="10216817" y="719821"/>
              <a:ext cx="280372" cy="91284"/>
            </a:xfrm>
            <a:custGeom>
              <a:avLst/>
              <a:gdLst>
                <a:gd name="T0" fmla="*/ 76 w 80"/>
                <a:gd name="T1" fmla="*/ 16 h 26"/>
                <a:gd name="T2" fmla="*/ 7 w 80"/>
                <a:gd name="T3" fmla="*/ 0 h 26"/>
                <a:gd name="T4" fmla="*/ 3 w 80"/>
                <a:gd name="T5" fmla="*/ 1 h 26"/>
                <a:gd name="T6" fmla="*/ 1 w 80"/>
                <a:gd name="T7" fmla="*/ 4 h 26"/>
                <a:gd name="T8" fmla="*/ 5 w 80"/>
                <a:gd name="T9" fmla="*/ 10 h 26"/>
                <a:gd name="T10" fmla="*/ 74 w 80"/>
                <a:gd name="T11" fmla="*/ 25 h 26"/>
                <a:gd name="T12" fmla="*/ 80 w 80"/>
                <a:gd name="T13" fmla="*/ 22 h 26"/>
                <a:gd name="T14" fmla="*/ 76 w 80"/>
                <a:gd name="T15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76" y="16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2" y="9"/>
                    <a:pt x="5" y="10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7" y="26"/>
                    <a:pt x="79" y="24"/>
                    <a:pt x="80" y="22"/>
                  </a:cubicBezTo>
                  <a:cubicBezTo>
                    <a:pt x="80" y="19"/>
                    <a:pt x="79" y="16"/>
                    <a:pt x="7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7"/>
            <p:cNvSpPr>
              <a:spLocks noEditPoints="1"/>
            </p:cNvSpPr>
            <p:nvPr/>
          </p:nvSpPr>
          <p:spPr bwMode="auto">
            <a:xfrm>
              <a:off x="10233119" y="1045835"/>
              <a:ext cx="110845" cy="277113"/>
            </a:xfrm>
            <a:custGeom>
              <a:avLst/>
              <a:gdLst>
                <a:gd name="T0" fmla="*/ 15 w 34"/>
                <a:gd name="T1" fmla="*/ 3 h 85"/>
                <a:gd name="T2" fmla="*/ 2 w 34"/>
                <a:gd name="T3" fmla="*/ 0 h 85"/>
                <a:gd name="T4" fmla="*/ 0 w 34"/>
                <a:gd name="T5" fmla="*/ 85 h 85"/>
                <a:gd name="T6" fmla="*/ 34 w 34"/>
                <a:gd name="T7" fmla="*/ 7 h 85"/>
                <a:gd name="T8" fmla="*/ 21 w 34"/>
                <a:gd name="T9" fmla="*/ 4 h 85"/>
                <a:gd name="T10" fmla="*/ 15 w 34"/>
                <a:gd name="T11" fmla="*/ 3 h 85"/>
                <a:gd name="T12" fmla="*/ 27 w 34"/>
                <a:gd name="T13" fmla="*/ 13 h 85"/>
                <a:gd name="T14" fmla="*/ 5 w 34"/>
                <a:gd name="T15" fmla="*/ 68 h 85"/>
                <a:gd name="T16" fmla="*/ 21 w 34"/>
                <a:gd name="T17" fmla="*/ 12 h 85"/>
                <a:gd name="T18" fmla="*/ 27 w 34"/>
                <a:gd name="T19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85">
                  <a:moveTo>
                    <a:pt x="15" y="3"/>
                  </a:moveTo>
                  <a:lnTo>
                    <a:pt x="2" y="0"/>
                  </a:lnTo>
                  <a:lnTo>
                    <a:pt x="0" y="85"/>
                  </a:lnTo>
                  <a:lnTo>
                    <a:pt x="34" y="7"/>
                  </a:lnTo>
                  <a:lnTo>
                    <a:pt x="21" y="4"/>
                  </a:lnTo>
                  <a:lnTo>
                    <a:pt x="15" y="3"/>
                  </a:lnTo>
                  <a:close/>
                  <a:moveTo>
                    <a:pt x="27" y="13"/>
                  </a:moveTo>
                  <a:lnTo>
                    <a:pt x="5" y="68"/>
                  </a:lnTo>
                  <a:lnTo>
                    <a:pt x="21" y="12"/>
                  </a:lnTo>
                  <a:lnTo>
                    <a:pt x="2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3825280" y="2622376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6644680" y="2622376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8397280" y="3460576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873280" y="5136976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5196880" y="4222576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3215680" y="5136976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501680" y="6279976"/>
            <a:ext cx="533400" cy="53340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4358680" y="2927176"/>
            <a:ext cx="228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4282480" y="3079576"/>
            <a:ext cx="990600" cy="1219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 flipH="1">
            <a:off x="5654080" y="3079576"/>
            <a:ext cx="1066800" cy="1219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3520480" y="3079576"/>
            <a:ext cx="457200" cy="2057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V="1">
            <a:off x="3749080" y="4603576"/>
            <a:ext cx="1524000" cy="762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5730280" y="4603576"/>
            <a:ext cx="1219200" cy="685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7178080" y="2927176"/>
            <a:ext cx="1295400" cy="685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H="1">
            <a:off x="7330480" y="3917776"/>
            <a:ext cx="1143000" cy="1371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6949480" y="3155776"/>
            <a:ext cx="152400" cy="1981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3672880" y="5594176"/>
            <a:ext cx="1828800" cy="838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 flipH="1">
            <a:off x="6035080" y="5594176"/>
            <a:ext cx="914400" cy="838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028605" y="2423940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9080" y="272874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4663480" y="330817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3215680" y="378442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4266605" y="602096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4190405" y="447022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6181130" y="448134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6390680" y="589897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7748836" y="455912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3825280" y="2622376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4282624" y="3079576"/>
            <a:ext cx="990600" cy="1219200"/>
          </a:xfrm>
          <a:prstGeom prst="line">
            <a:avLst/>
          </a:prstGeom>
          <a:noFill/>
          <a:ln w="635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Oval 31"/>
          <p:cNvSpPr>
            <a:spLocks noChangeArrowheads="1"/>
          </p:cNvSpPr>
          <p:nvPr/>
        </p:nvSpPr>
        <p:spPr bwMode="auto">
          <a:xfrm>
            <a:off x="5196880" y="4222576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>
            <a:off x="5730424" y="4615408"/>
            <a:ext cx="1219200" cy="685800"/>
          </a:xfrm>
          <a:prstGeom prst="line">
            <a:avLst/>
          </a:prstGeom>
          <a:noFill/>
          <a:ln w="635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5806480" y="3109740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Oval 34"/>
          <p:cNvSpPr>
            <a:spLocks noChangeArrowheads="1"/>
          </p:cNvSpPr>
          <p:nvPr/>
        </p:nvSpPr>
        <p:spPr bwMode="auto">
          <a:xfrm>
            <a:off x="6873280" y="5136976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 flipH="1">
            <a:off x="7369096" y="3887611"/>
            <a:ext cx="1106016" cy="1344639"/>
          </a:xfrm>
          <a:prstGeom prst="line">
            <a:avLst/>
          </a:prstGeom>
          <a:noFill/>
          <a:ln w="635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" name="Oval 36"/>
          <p:cNvSpPr>
            <a:spLocks noChangeArrowheads="1"/>
          </p:cNvSpPr>
          <p:nvPr/>
        </p:nvSpPr>
        <p:spPr bwMode="auto">
          <a:xfrm>
            <a:off x="8397280" y="3460576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>
            <a:off x="7178224" y="2927176"/>
            <a:ext cx="1219200" cy="655635"/>
          </a:xfrm>
          <a:prstGeom prst="line">
            <a:avLst/>
          </a:prstGeom>
          <a:noFill/>
          <a:ln w="635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" name="Oval 38"/>
          <p:cNvSpPr>
            <a:spLocks noChangeArrowheads="1"/>
          </p:cNvSpPr>
          <p:nvPr/>
        </p:nvSpPr>
        <p:spPr bwMode="auto">
          <a:xfrm>
            <a:off x="6644680" y="2622376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V="1">
            <a:off x="3749224" y="4656187"/>
            <a:ext cx="1485528" cy="709387"/>
          </a:xfrm>
          <a:prstGeom prst="line">
            <a:avLst/>
          </a:prstGeom>
          <a:noFill/>
          <a:ln w="635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" name="Oval 40"/>
          <p:cNvSpPr>
            <a:spLocks noChangeArrowheads="1"/>
          </p:cNvSpPr>
          <p:nvPr/>
        </p:nvSpPr>
        <p:spPr bwMode="auto">
          <a:xfrm>
            <a:off x="3215680" y="5136976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Line 41"/>
          <p:cNvSpPr>
            <a:spLocks noChangeShapeType="1"/>
          </p:cNvSpPr>
          <p:nvPr/>
        </p:nvSpPr>
        <p:spPr bwMode="auto">
          <a:xfrm flipH="1">
            <a:off x="6035224" y="5594176"/>
            <a:ext cx="914400" cy="838200"/>
          </a:xfrm>
          <a:prstGeom prst="line">
            <a:avLst/>
          </a:prstGeom>
          <a:noFill/>
          <a:ln w="635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6" name="Oval 42"/>
          <p:cNvSpPr>
            <a:spLocks noChangeArrowheads="1"/>
          </p:cNvSpPr>
          <p:nvPr/>
        </p:nvSpPr>
        <p:spPr bwMode="auto">
          <a:xfrm>
            <a:off x="5501680" y="6279976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43"/>
          <p:cNvSpPr txBox="1">
            <a:spLocks noChangeArrowheads="1"/>
          </p:cNvSpPr>
          <p:nvPr/>
        </p:nvSpPr>
        <p:spPr bwMode="auto">
          <a:xfrm>
            <a:off x="7009805" y="363202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4"/>
          <p:cNvSpPr txBox="1">
            <a:spLocks noChangeArrowheads="1"/>
          </p:cNvSpPr>
          <p:nvPr/>
        </p:nvSpPr>
        <p:spPr bwMode="auto">
          <a:xfrm>
            <a:off x="4663480" y="330817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5"/>
          <p:cNvSpPr txBox="1">
            <a:spLocks noChangeArrowheads="1"/>
          </p:cNvSpPr>
          <p:nvPr/>
        </p:nvSpPr>
        <p:spPr bwMode="auto">
          <a:xfrm>
            <a:off x="6181130" y="448134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46"/>
          <p:cNvSpPr txBox="1">
            <a:spLocks noChangeArrowheads="1"/>
          </p:cNvSpPr>
          <p:nvPr/>
        </p:nvSpPr>
        <p:spPr bwMode="auto">
          <a:xfrm>
            <a:off x="7559080" y="272874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47"/>
          <p:cNvSpPr txBox="1">
            <a:spLocks noChangeArrowheads="1"/>
          </p:cNvSpPr>
          <p:nvPr/>
        </p:nvSpPr>
        <p:spPr bwMode="auto">
          <a:xfrm>
            <a:off x="7743230" y="455754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Text Box 48"/>
          <p:cNvSpPr txBox="1">
            <a:spLocks noChangeArrowheads="1"/>
          </p:cNvSpPr>
          <p:nvPr/>
        </p:nvSpPr>
        <p:spPr bwMode="auto">
          <a:xfrm>
            <a:off x="4187230" y="447022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88" name="Text Box 49"/>
          <p:cNvSpPr txBox="1">
            <a:spLocks noChangeArrowheads="1"/>
          </p:cNvSpPr>
          <p:nvPr/>
        </p:nvSpPr>
        <p:spPr bwMode="auto">
          <a:xfrm>
            <a:off x="6390680" y="589887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  <a:ea typeface="仿宋_GB231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Line 51"/>
          <p:cNvSpPr>
            <a:spLocks noChangeShapeType="1"/>
          </p:cNvSpPr>
          <p:nvPr/>
        </p:nvSpPr>
        <p:spPr bwMode="auto">
          <a:xfrm>
            <a:off x="6946448" y="3149439"/>
            <a:ext cx="152400" cy="1981200"/>
          </a:xfrm>
          <a:prstGeom prst="line">
            <a:avLst/>
          </a:prstGeom>
          <a:noFill/>
          <a:ln w="28575" cap="sq">
            <a:solidFill>
              <a:srgbClr val="0A51A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 flipH="1">
            <a:off x="5663624" y="3073239"/>
            <a:ext cx="1066800" cy="1219200"/>
          </a:xfrm>
          <a:prstGeom prst="line">
            <a:avLst/>
          </a:prstGeom>
          <a:noFill/>
          <a:ln w="28575" cap="sq">
            <a:solidFill>
              <a:srgbClr val="0A51A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1" name="Line 53"/>
          <p:cNvSpPr>
            <a:spLocks noChangeShapeType="1"/>
          </p:cNvSpPr>
          <p:nvPr/>
        </p:nvSpPr>
        <p:spPr bwMode="auto">
          <a:xfrm flipH="1">
            <a:off x="3503712" y="3123927"/>
            <a:ext cx="457200" cy="2006711"/>
          </a:xfrm>
          <a:prstGeom prst="line">
            <a:avLst/>
          </a:prstGeom>
          <a:noFill/>
          <a:ln w="28575" cap="sq">
            <a:solidFill>
              <a:srgbClr val="0A51A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" name="Line 54"/>
          <p:cNvSpPr>
            <a:spLocks noChangeShapeType="1"/>
          </p:cNvSpPr>
          <p:nvPr/>
        </p:nvSpPr>
        <p:spPr bwMode="auto">
          <a:xfrm>
            <a:off x="4358680" y="2924944"/>
            <a:ext cx="2286000" cy="0"/>
          </a:xfrm>
          <a:prstGeom prst="line">
            <a:avLst/>
          </a:prstGeom>
          <a:noFill/>
          <a:ln w="28575" cap="sq">
            <a:solidFill>
              <a:srgbClr val="0A51A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>
            <a:off x="3672880" y="5587840"/>
            <a:ext cx="1828800" cy="838200"/>
          </a:xfrm>
          <a:prstGeom prst="line">
            <a:avLst/>
          </a:prstGeom>
          <a:noFill/>
          <a:ln w="28575" cap="sq">
            <a:solidFill>
              <a:srgbClr val="0A51A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900463" y="4970210"/>
            <a:ext cx="2031325" cy="4247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mtClean="0">
                <a:latin typeface="Verdana" panose="020B060403050404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mtClean="0">
                <a:latin typeface="Verdana" panose="020B0604030504040204" pitchFamily="34" charset="0"/>
                <a:ea typeface="微软雅黑" panose="020B0503020204020204" pitchFamily="34" charset="-122"/>
              </a:rPr>
              <a:t>森林合并成树</a:t>
            </a: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  <a:t>】</a:t>
            </a:r>
            <a:endParaRPr lang="zh-CN" altLang="en-US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1"/>
                                            </p:cond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3" grpId="0" animBg="1"/>
      <p:bldP spid="45" grpId="0" animBg="1"/>
      <p:bldP spid="46" grpId="0" animBg="1"/>
      <p:bldP spid="51" grpId="0" animBg="1"/>
      <p:bldP spid="52" grpId="0" animBg="1"/>
      <p:bldP spid="54" grpId="0"/>
      <p:bldP spid="57" grpId="0"/>
      <p:bldP spid="58" grpId="0"/>
      <p:bldP spid="67" grpId="0"/>
      <p:bldP spid="77" grpId="0"/>
      <p:bldP spid="78" grpId="0" autoUpdateAnimBg="0"/>
      <p:bldP spid="79" grpId="0" autoUpdateAnimBg="0"/>
      <p:bldP spid="80" grpId="0" autoUpdateAnimBg="0"/>
      <p:bldP spid="81" grpId="0" autoUpdateAnimBg="0"/>
      <p:bldP spid="87" grpId="0" autoUpdateAnimBg="0"/>
      <p:bldP spid="88" grpId="0" autoUpdateAnimBg="0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815414" y="649603"/>
            <a:ext cx="5568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Kruskal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（克鲁斯卡尔）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算法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—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等腰三角形 82"/>
          <p:cNvSpPr/>
          <p:nvPr/>
        </p:nvSpPr>
        <p:spPr>
          <a:xfrm rot="5400000">
            <a:off x="354776" y="712111"/>
            <a:ext cx="344782" cy="336466"/>
          </a:xfrm>
          <a:prstGeom prst="triangle">
            <a:avLst/>
          </a:prstGeom>
          <a:solidFill>
            <a:srgbClr val="0A51A1"/>
          </a:solidFill>
          <a:ln w="12700">
            <a:solidFill>
              <a:srgbClr val="0A5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815414" y="1151033"/>
            <a:ext cx="10561173" cy="45719"/>
            <a:chOff x="3060700" y="4724400"/>
            <a:chExt cx="5955507" cy="3143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008000" y="1196752"/>
            <a:ext cx="10176000" cy="2626144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A51A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26000" tIns="82800"/>
          <a:lstStyle/>
          <a:p>
            <a:pPr marL="457200" indent="-288290"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设连通网络 </a:t>
            </a:r>
            <a:r>
              <a:rPr lang="en-US" altLang="zh-CN" sz="2000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r>
              <a:rPr lang="en-US" altLang="zh-CN" sz="2000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pPr lvl="1" indent="-288290" algn="just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构造一个只有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顶点、没有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边的非连通图</a:t>
            </a:r>
            <a:r>
              <a:rPr lang="en-US" altLang="zh-CN" sz="2000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000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charset="2"/>
              </a:rPr>
              <a:t>∅</a:t>
            </a:r>
            <a:r>
              <a:rPr lang="en-US" altLang="zh-CN" sz="20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，每个顶点自成一个连通分量；</a:t>
            </a:r>
          </a:p>
          <a:p>
            <a:pPr lvl="1" indent="-288290" algn="just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中选最小权值的边，若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该边的两个顶点落在不同的连通分量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上，则加入</a:t>
            </a:r>
            <a:r>
              <a:rPr lang="en-US" altLang="zh-CN" sz="2000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 否则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舍去，重新选择；</a:t>
            </a:r>
          </a:p>
          <a:p>
            <a:pPr lvl="1" indent="-288290" algn="just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重复下去，直到所有顶点在同一连通分量上为止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540678" y="514822"/>
            <a:ext cx="2618753" cy="967058"/>
            <a:chOff x="5505460" y="4294959"/>
            <a:chExt cx="3489102" cy="967058"/>
          </a:xfrm>
        </p:grpSpPr>
        <p:grpSp>
          <p:nvGrpSpPr>
            <p:cNvPr id="37" name="组合 36"/>
            <p:cNvGrpSpPr/>
            <p:nvPr/>
          </p:nvGrpSpPr>
          <p:grpSpPr>
            <a:xfrm flipH="1">
              <a:off x="5505460" y="4294959"/>
              <a:ext cx="3185801" cy="967058"/>
              <a:chOff x="5565176" y="287200"/>
              <a:chExt cx="3229850" cy="790365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07485" y="296365"/>
                <a:ext cx="2366995" cy="781200"/>
              </a:xfrm>
              <a:prstGeom prst="rect">
                <a:avLst/>
              </a:prstGeom>
            </p:spPr>
          </p:pic>
          <p:grpSp>
            <p:nvGrpSpPr>
              <p:cNvPr id="40" name="组合 39"/>
              <p:cNvGrpSpPr/>
              <p:nvPr/>
            </p:nvGrpSpPr>
            <p:grpSpPr>
              <a:xfrm flipH="1">
                <a:off x="5565176" y="287200"/>
                <a:ext cx="3229850" cy="444661"/>
                <a:chOff x="8606703" y="760883"/>
                <a:chExt cx="3129896" cy="430900"/>
              </a:xfrm>
            </p:grpSpPr>
            <p:sp>
              <p:nvSpPr>
                <p:cNvPr id="41" name="Freeform 56"/>
                <p:cNvSpPr/>
                <p:nvPr/>
              </p:nvSpPr>
              <p:spPr bwMode="auto">
                <a:xfrm>
                  <a:off x="9009785" y="760884"/>
                  <a:ext cx="2726814" cy="430899"/>
                </a:xfrm>
                <a:custGeom>
                  <a:avLst/>
                  <a:gdLst>
                    <a:gd name="T0" fmla="*/ 2353 w 2385"/>
                    <a:gd name="T1" fmla="*/ 0 h 425"/>
                    <a:gd name="T2" fmla="*/ 0 w 2385"/>
                    <a:gd name="T3" fmla="*/ 0 h 425"/>
                    <a:gd name="T4" fmla="*/ 0 w 2385"/>
                    <a:gd name="T5" fmla="*/ 425 h 425"/>
                    <a:gd name="T6" fmla="*/ 2353 w 2385"/>
                    <a:gd name="T7" fmla="*/ 425 h 425"/>
                    <a:gd name="T8" fmla="*/ 2385 w 2385"/>
                    <a:gd name="T9" fmla="*/ 393 h 425"/>
                    <a:gd name="T10" fmla="*/ 2385 w 2385"/>
                    <a:gd name="T11" fmla="*/ 32 h 425"/>
                    <a:gd name="T12" fmla="*/ 2353 w 2385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85" h="425">
                      <a:moveTo>
                        <a:pt x="23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5"/>
                        <a:pt x="0" y="425"/>
                        <a:pt x="0" y="425"/>
                      </a:cubicBezTo>
                      <a:cubicBezTo>
                        <a:pt x="2353" y="425"/>
                        <a:pt x="2353" y="425"/>
                        <a:pt x="2353" y="425"/>
                      </a:cubicBezTo>
                      <a:cubicBezTo>
                        <a:pt x="2370" y="425"/>
                        <a:pt x="2385" y="411"/>
                        <a:pt x="2385" y="393"/>
                      </a:cubicBezTo>
                      <a:cubicBezTo>
                        <a:pt x="2385" y="32"/>
                        <a:pt x="2385" y="32"/>
                        <a:pt x="2385" y="32"/>
                      </a:cubicBezTo>
                      <a:cubicBezTo>
                        <a:pt x="2385" y="15"/>
                        <a:pt x="2370" y="0"/>
                        <a:pt x="2353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Freeform 57"/>
                <p:cNvSpPr/>
                <p:nvPr/>
              </p:nvSpPr>
              <p:spPr bwMode="auto">
                <a:xfrm>
                  <a:off x="8606703" y="760883"/>
                  <a:ext cx="595660" cy="430899"/>
                </a:xfrm>
                <a:custGeom>
                  <a:avLst/>
                  <a:gdLst>
                    <a:gd name="T0" fmla="*/ 32 w 734"/>
                    <a:gd name="T1" fmla="*/ 0 h 425"/>
                    <a:gd name="T2" fmla="*/ 0 w 734"/>
                    <a:gd name="T3" fmla="*/ 32 h 425"/>
                    <a:gd name="T4" fmla="*/ 0 w 734"/>
                    <a:gd name="T5" fmla="*/ 393 h 425"/>
                    <a:gd name="T6" fmla="*/ 32 w 734"/>
                    <a:gd name="T7" fmla="*/ 425 h 425"/>
                    <a:gd name="T8" fmla="*/ 734 w 734"/>
                    <a:gd name="T9" fmla="*/ 425 h 425"/>
                    <a:gd name="T10" fmla="*/ 734 w 734"/>
                    <a:gd name="T11" fmla="*/ 0 h 425"/>
                    <a:gd name="T12" fmla="*/ 32 w 734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4" h="425">
                      <a:moveTo>
                        <a:pt x="32" y="0"/>
                      </a:move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393"/>
                        <a:pt x="0" y="393"/>
                        <a:pt x="0" y="393"/>
                      </a:cubicBezTo>
                      <a:cubicBezTo>
                        <a:pt x="0" y="411"/>
                        <a:pt x="14" y="425"/>
                        <a:pt x="32" y="425"/>
                      </a:cubicBezTo>
                      <a:cubicBezTo>
                        <a:pt x="734" y="425"/>
                        <a:pt x="734" y="425"/>
                        <a:pt x="734" y="425"/>
                      </a:cubicBezTo>
                      <a:cubicBezTo>
                        <a:pt x="734" y="0"/>
                        <a:pt x="734" y="0"/>
                        <a:pt x="734" y="0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5846704" y="4323660"/>
              <a:ext cx="31478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回路判定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21364353">
            <a:off x="8603114" y="201218"/>
            <a:ext cx="387956" cy="603127"/>
            <a:chOff x="10109233" y="719821"/>
            <a:chExt cx="387956" cy="603127"/>
          </a:xfrm>
          <a:solidFill>
            <a:srgbClr val="C00000"/>
          </a:solidFill>
          <a:effectLst>
            <a:outerShdw blurRad="444500" dist="254000" dir="2700000" algn="ctr" rotWithShape="0">
              <a:srgbClr val="000000">
                <a:alpha val="43137"/>
              </a:srgbClr>
            </a:outerShdw>
          </a:effectLst>
        </p:grpSpPr>
        <p:sp>
          <p:nvSpPr>
            <p:cNvPr id="44" name="Freeform 54"/>
            <p:cNvSpPr/>
            <p:nvPr/>
          </p:nvSpPr>
          <p:spPr bwMode="auto">
            <a:xfrm>
              <a:off x="10109233" y="951292"/>
              <a:ext cx="378176" cy="130406"/>
            </a:xfrm>
            <a:custGeom>
              <a:avLst/>
              <a:gdLst>
                <a:gd name="T0" fmla="*/ 93 w 108"/>
                <a:gd name="T1" fmla="*/ 19 h 37"/>
                <a:gd name="T2" fmla="*/ 20 w 108"/>
                <a:gd name="T3" fmla="*/ 2 h 37"/>
                <a:gd name="T4" fmla="*/ 0 w 108"/>
                <a:gd name="T5" fmla="*/ 13 h 37"/>
                <a:gd name="T6" fmla="*/ 106 w 108"/>
                <a:gd name="T7" fmla="*/ 37 h 37"/>
                <a:gd name="T8" fmla="*/ 93 w 108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7">
                  <a:moveTo>
                    <a:pt x="93" y="19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1" y="0"/>
                    <a:pt x="2" y="5"/>
                    <a:pt x="0" y="13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8" y="29"/>
                    <a:pt x="103" y="21"/>
                    <a:pt x="9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5"/>
            <p:cNvSpPr/>
            <p:nvPr/>
          </p:nvSpPr>
          <p:spPr bwMode="auto">
            <a:xfrm>
              <a:off x="10164655" y="768724"/>
              <a:ext cx="286892" cy="241250"/>
            </a:xfrm>
            <a:custGeom>
              <a:avLst/>
              <a:gdLst>
                <a:gd name="T0" fmla="*/ 60 w 88"/>
                <a:gd name="T1" fmla="*/ 68 h 74"/>
                <a:gd name="T2" fmla="*/ 88 w 88"/>
                <a:gd name="T3" fmla="*/ 74 h 74"/>
                <a:gd name="T4" fmla="*/ 87 w 88"/>
                <a:gd name="T5" fmla="*/ 14 h 74"/>
                <a:gd name="T6" fmla="*/ 58 w 88"/>
                <a:gd name="T7" fmla="*/ 8 h 74"/>
                <a:gd name="T8" fmla="*/ 28 w 88"/>
                <a:gd name="T9" fmla="*/ 0 h 74"/>
                <a:gd name="T10" fmla="*/ 0 w 88"/>
                <a:gd name="T11" fmla="*/ 55 h 74"/>
                <a:gd name="T12" fmla="*/ 28 w 88"/>
                <a:gd name="T13" fmla="*/ 61 h 74"/>
                <a:gd name="T14" fmla="*/ 60 w 88"/>
                <a:gd name="T15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74">
                  <a:moveTo>
                    <a:pt x="60" y="68"/>
                  </a:moveTo>
                  <a:lnTo>
                    <a:pt x="88" y="74"/>
                  </a:lnTo>
                  <a:lnTo>
                    <a:pt x="87" y="14"/>
                  </a:lnTo>
                  <a:lnTo>
                    <a:pt x="58" y="8"/>
                  </a:lnTo>
                  <a:lnTo>
                    <a:pt x="28" y="0"/>
                  </a:lnTo>
                  <a:lnTo>
                    <a:pt x="0" y="55"/>
                  </a:lnTo>
                  <a:lnTo>
                    <a:pt x="28" y="61"/>
                  </a:lnTo>
                  <a:lnTo>
                    <a:pt x="6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6"/>
            <p:cNvSpPr/>
            <p:nvPr/>
          </p:nvSpPr>
          <p:spPr bwMode="auto">
            <a:xfrm>
              <a:off x="10216817" y="719821"/>
              <a:ext cx="280372" cy="91284"/>
            </a:xfrm>
            <a:custGeom>
              <a:avLst/>
              <a:gdLst>
                <a:gd name="T0" fmla="*/ 76 w 80"/>
                <a:gd name="T1" fmla="*/ 16 h 26"/>
                <a:gd name="T2" fmla="*/ 7 w 80"/>
                <a:gd name="T3" fmla="*/ 0 h 26"/>
                <a:gd name="T4" fmla="*/ 3 w 80"/>
                <a:gd name="T5" fmla="*/ 1 h 26"/>
                <a:gd name="T6" fmla="*/ 1 w 80"/>
                <a:gd name="T7" fmla="*/ 4 h 26"/>
                <a:gd name="T8" fmla="*/ 5 w 80"/>
                <a:gd name="T9" fmla="*/ 10 h 26"/>
                <a:gd name="T10" fmla="*/ 74 w 80"/>
                <a:gd name="T11" fmla="*/ 25 h 26"/>
                <a:gd name="T12" fmla="*/ 80 w 80"/>
                <a:gd name="T13" fmla="*/ 22 h 26"/>
                <a:gd name="T14" fmla="*/ 76 w 80"/>
                <a:gd name="T15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76" y="16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2" y="9"/>
                    <a:pt x="5" y="10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7" y="26"/>
                    <a:pt x="79" y="24"/>
                    <a:pt x="80" y="22"/>
                  </a:cubicBezTo>
                  <a:cubicBezTo>
                    <a:pt x="80" y="19"/>
                    <a:pt x="79" y="16"/>
                    <a:pt x="7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7"/>
            <p:cNvSpPr>
              <a:spLocks noEditPoints="1"/>
            </p:cNvSpPr>
            <p:nvPr/>
          </p:nvSpPr>
          <p:spPr bwMode="auto">
            <a:xfrm>
              <a:off x="10233119" y="1045835"/>
              <a:ext cx="110845" cy="277113"/>
            </a:xfrm>
            <a:custGeom>
              <a:avLst/>
              <a:gdLst>
                <a:gd name="T0" fmla="*/ 15 w 34"/>
                <a:gd name="T1" fmla="*/ 3 h 85"/>
                <a:gd name="T2" fmla="*/ 2 w 34"/>
                <a:gd name="T3" fmla="*/ 0 h 85"/>
                <a:gd name="T4" fmla="*/ 0 w 34"/>
                <a:gd name="T5" fmla="*/ 85 h 85"/>
                <a:gd name="T6" fmla="*/ 34 w 34"/>
                <a:gd name="T7" fmla="*/ 7 h 85"/>
                <a:gd name="T8" fmla="*/ 21 w 34"/>
                <a:gd name="T9" fmla="*/ 4 h 85"/>
                <a:gd name="T10" fmla="*/ 15 w 34"/>
                <a:gd name="T11" fmla="*/ 3 h 85"/>
                <a:gd name="T12" fmla="*/ 27 w 34"/>
                <a:gd name="T13" fmla="*/ 13 h 85"/>
                <a:gd name="T14" fmla="*/ 5 w 34"/>
                <a:gd name="T15" fmla="*/ 68 h 85"/>
                <a:gd name="T16" fmla="*/ 21 w 34"/>
                <a:gd name="T17" fmla="*/ 12 h 85"/>
                <a:gd name="T18" fmla="*/ 27 w 34"/>
                <a:gd name="T19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85">
                  <a:moveTo>
                    <a:pt x="15" y="3"/>
                  </a:moveTo>
                  <a:lnTo>
                    <a:pt x="2" y="0"/>
                  </a:lnTo>
                  <a:lnTo>
                    <a:pt x="0" y="85"/>
                  </a:lnTo>
                  <a:lnTo>
                    <a:pt x="34" y="7"/>
                  </a:lnTo>
                  <a:lnTo>
                    <a:pt x="21" y="4"/>
                  </a:lnTo>
                  <a:lnTo>
                    <a:pt x="15" y="3"/>
                  </a:lnTo>
                  <a:close/>
                  <a:moveTo>
                    <a:pt x="27" y="13"/>
                  </a:moveTo>
                  <a:lnTo>
                    <a:pt x="5" y="68"/>
                  </a:lnTo>
                  <a:lnTo>
                    <a:pt x="21" y="12"/>
                  </a:lnTo>
                  <a:lnTo>
                    <a:pt x="2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8" name="Picture 63" descr="1339479431_6633"/>
          <p:cNvPicPr>
            <a:picLocks noChangeAspect="1" noChangeArrowheads="1"/>
          </p:cNvPicPr>
          <p:nvPr/>
        </p:nvPicPr>
        <p:blipFill>
          <a:blip r:embed="rId6" cstate="print"/>
          <a:srcRect r="51129" b="46457"/>
          <a:stretch>
            <a:fillRect/>
          </a:stretch>
        </p:blipFill>
        <p:spPr bwMode="auto">
          <a:xfrm>
            <a:off x="3036243" y="3933403"/>
            <a:ext cx="3779837" cy="2447925"/>
          </a:xfrm>
          <a:prstGeom prst="rect">
            <a:avLst/>
          </a:prstGeom>
          <a:noFill/>
        </p:spPr>
      </p:pic>
      <p:grpSp>
        <p:nvGrpSpPr>
          <p:cNvPr id="61" name="组合 60"/>
          <p:cNvGrpSpPr/>
          <p:nvPr/>
        </p:nvGrpSpPr>
        <p:grpSpPr>
          <a:xfrm>
            <a:off x="586738" y="4941168"/>
            <a:ext cx="2268902" cy="875065"/>
            <a:chOff x="6134013" y="1924227"/>
            <a:chExt cx="2850961" cy="875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矩形 61"/>
            <p:cNvSpPr/>
            <p:nvPr/>
          </p:nvSpPr>
          <p:spPr bwMode="auto">
            <a:xfrm>
              <a:off x="6147264" y="1924227"/>
              <a:ext cx="2837710" cy="437481"/>
            </a:xfrm>
            <a:prstGeom prst="rect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并查集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6158343" y="2361708"/>
              <a:ext cx="2813379" cy="4375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A51A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134013" y="2362221"/>
              <a:ext cx="2837710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Union-Find Set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795" y="3973153"/>
            <a:ext cx="4181860" cy="24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组合 64"/>
          <p:cNvGrpSpPr/>
          <p:nvPr/>
        </p:nvGrpSpPr>
        <p:grpSpPr>
          <a:xfrm>
            <a:off x="9797337" y="3073494"/>
            <a:ext cx="2268902" cy="899659"/>
            <a:chOff x="6134013" y="1924227"/>
            <a:chExt cx="2850961" cy="8996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矩形 65"/>
            <p:cNvSpPr/>
            <p:nvPr/>
          </p:nvSpPr>
          <p:spPr bwMode="auto">
            <a:xfrm>
              <a:off x="6147264" y="1924227"/>
              <a:ext cx="2837710" cy="437481"/>
            </a:xfrm>
            <a:prstGeom prst="rect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算法复杂度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6158343" y="2361708"/>
              <a:ext cx="2813379" cy="4375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A51A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134013" y="2362221"/>
              <a:ext cx="2837710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O(</a:t>
              </a:r>
              <a:r>
                <a:rPr lang="en-US" altLang="zh-CN" sz="2400" b="1" i="1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="1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400" b="1" i="1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虚尾箭头 1"/>
          <p:cNvSpPr/>
          <p:nvPr/>
        </p:nvSpPr>
        <p:spPr>
          <a:xfrm rot="5400000">
            <a:off x="6946114" y="3027236"/>
            <a:ext cx="1512168" cy="804664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并查集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2630" y="5847715"/>
            <a:ext cx="581025" cy="533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9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3141092" y="1844824"/>
            <a:ext cx="5259164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62" y="1924"/>
              <a:ext cx="2160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最小生成树的概念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hlinkClick r:id="" action="ppaction://noaction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3141092" y="2990169"/>
            <a:ext cx="5259164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Prim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（普里姆）算法</a:t>
              </a: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" name="Group 29"/>
          <p:cNvGrpSpPr>
            <a:grpSpLocks noChangeAspect="1"/>
          </p:cNvGrpSpPr>
          <p:nvPr/>
        </p:nvGrpSpPr>
        <p:grpSpPr bwMode="auto">
          <a:xfrm>
            <a:off x="3141092" y="4142297"/>
            <a:ext cx="5259164" cy="822325"/>
            <a:chOff x="1296" y="1824"/>
            <a:chExt cx="2976" cy="432"/>
          </a:xfrm>
        </p:grpSpPr>
        <p:sp>
          <p:nvSpPr>
            <p:cNvPr id="19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92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Kruskal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（克鲁斯卡尔）算法</a:t>
              </a:r>
            </a:p>
          </p:txBody>
        </p:sp>
        <p:sp>
          <p:nvSpPr>
            <p:cNvPr id="22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783632" y="83671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000" kern="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   纲</a:t>
            </a:r>
            <a:endParaRPr lang="en-US" altLang="zh-CN" sz="4000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29"/>
          <p:cNvGrpSpPr>
            <a:grpSpLocks noChangeAspect="1"/>
          </p:cNvGrpSpPr>
          <p:nvPr/>
        </p:nvGrpSpPr>
        <p:grpSpPr bwMode="auto">
          <a:xfrm>
            <a:off x="3121422" y="5294425"/>
            <a:ext cx="5278834" cy="822325"/>
            <a:chOff x="1296" y="1824"/>
            <a:chExt cx="2976" cy="432"/>
          </a:xfrm>
        </p:grpSpPr>
        <p:sp>
          <p:nvSpPr>
            <p:cNvPr id="25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A51A1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A51A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92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总结与推广</a:t>
              </a:r>
            </a:p>
          </p:txBody>
        </p:sp>
        <p:sp>
          <p:nvSpPr>
            <p:cNvPr id="28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4</a:t>
              </a:r>
              <a:endPara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3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4820616" y="4621128"/>
            <a:ext cx="7158024" cy="1916832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CN" altLang="en-US" sz="2600" dirty="0"/>
              <a:t>        </a:t>
            </a:r>
            <a:endParaRPr lang="en-US" altLang="zh-CN" sz="2600" dirty="0"/>
          </a:p>
          <a:p>
            <a:pPr>
              <a:spcBef>
                <a:spcPts val="600"/>
              </a:spcBef>
            </a:pPr>
            <a:r>
              <a:rPr lang="en-US" altLang="zh-CN" sz="2600" dirty="0" smtClean="0"/>
              <a:t>   </a:t>
            </a:r>
            <a:r>
              <a:rPr lang="zh-CN" altLang="en-US" sz="2600" dirty="0" smtClean="0"/>
              <a:t>创新</a:t>
            </a:r>
            <a:r>
              <a:rPr lang="zh-CN" altLang="en-US" sz="2600" dirty="0"/>
              <a:t>有时需要离开常走的大道，潜入森林，你就肯定会发现前所未见的东西 ！ </a:t>
            </a:r>
            <a:endParaRPr lang="en-US" altLang="zh-CN" sz="2600" dirty="0" smtClean="0"/>
          </a:p>
          <a:p>
            <a:pPr>
              <a:spcBef>
                <a:spcPts val="600"/>
              </a:spcBef>
            </a:pPr>
            <a:r>
              <a:rPr lang="en-US" altLang="zh-CN" sz="2600" dirty="0" smtClean="0"/>
              <a:t>                      --</a:t>
            </a:r>
            <a:r>
              <a:rPr lang="zh-CN" altLang="en-US" sz="2600" dirty="0"/>
              <a:t>贝尔 </a:t>
            </a:r>
            <a:r>
              <a:rPr lang="zh-CN" altLang="en-US" sz="2600" dirty="0" smtClean="0"/>
              <a:t>美国</a:t>
            </a:r>
            <a:r>
              <a:rPr lang="zh-CN" altLang="en-US" sz="2600" dirty="0"/>
              <a:t>科学家</a:t>
            </a:r>
          </a:p>
          <a:p>
            <a:pPr>
              <a:spcBef>
                <a:spcPts val="600"/>
              </a:spcBef>
            </a:pPr>
            <a:endParaRPr lang="zh-CN" altLang="en-US" sz="2600" dirty="0"/>
          </a:p>
        </p:txBody>
      </p:sp>
      <p:cxnSp>
        <p:nvCxnSpPr>
          <p:cNvPr id="5" name="直接连接符 72"/>
          <p:cNvCxnSpPr>
            <a:cxnSpLocks noChangeShapeType="1"/>
          </p:cNvCxnSpPr>
          <p:nvPr/>
        </p:nvCxnSpPr>
        <p:spPr bwMode="auto">
          <a:xfrm flipV="1">
            <a:off x="2747049" y="4873468"/>
            <a:ext cx="1387981" cy="1278057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20"/>
          <p:cNvCxnSpPr>
            <a:cxnSpLocks noChangeShapeType="1"/>
            <a:stCxn id="23" idx="5"/>
            <a:endCxn id="11" idx="2"/>
          </p:cNvCxnSpPr>
          <p:nvPr/>
        </p:nvCxnSpPr>
        <p:spPr bwMode="auto">
          <a:xfrm>
            <a:off x="1472628" y="5059337"/>
            <a:ext cx="1175814" cy="1194030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V="1">
            <a:off x="1861511" y="1079293"/>
            <a:ext cx="413953" cy="322088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17"/>
          <p:cNvCxnSpPr>
            <a:cxnSpLocks noChangeShapeType="1"/>
          </p:cNvCxnSpPr>
          <p:nvPr/>
        </p:nvCxnSpPr>
        <p:spPr bwMode="auto">
          <a:xfrm>
            <a:off x="3185072" y="942027"/>
            <a:ext cx="681323" cy="491172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组合 8"/>
          <p:cNvGrpSpPr/>
          <p:nvPr/>
        </p:nvGrpSpPr>
        <p:grpSpPr>
          <a:xfrm>
            <a:off x="1918797" y="5229886"/>
            <a:ext cx="1459290" cy="1456797"/>
            <a:chOff x="5551583" y="2634391"/>
            <a:chExt cx="1656509" cy="1656509"/>
          </a:xfrm>
        </p:grpSpPr>
        <p:sp>
          <p:nvSpPr>
            <p:cNvPr id="10" name="椭圆 9"/>
            <p:cNvSpPr/>
            <p:nvPr/>
          </p:nvSpPr>
          <p:spPr>
            <a:xfrm>
              <a:off x="5551583" y="2634391"/>
              <a:ext cx="1656509" cy="1656509"/>
            </a:xfrm>
            <a:prstGeom prst="ellipse">
              <a:avLst/>
            </a:prstGeom>
            <a:solidFill>
              <a:srgbClr val="0A51A1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37"/>
            <p:cNvSpPr>
              <a:spLocks noChangeArrowheads="1"/>
            </p:cNvSpPr>
            <p:nvPr/>
          </p:nvSpPr>
          <p:spPr bwMode="auto">
            <a:xfrm>
              <a:off x="5760565" y="3028739"/>
              <a:ext cx="1238544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Kruskal</a:t>
              </a:r>
            </a:p>
            <a:p>
              <a:pPr algn="ctr">
                <a:spcBef>
                  <a:spcPct val="0"/>
                </a:spcBef>
                <a:buNone/>
              </a:pPr>
              <a:r>
                <a:rPr lang="zh-CN" altLang="en-US" sz="2200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算法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649906" y="1233880"/>
            <a:ext cx="1218716" cy="1218716"/>
            <a:chOff x="3514268" y="4484197"/>
            <a:chExt cx="1218716" cy="1218716"/>
          </a:xfrm>
        </p:grpSpPr>
        <p:sp>
          <p:nvSpPr>
            <p:cNvPr id="13" name="椭圆 12"/>
            <p:cNvSpPr/>
            <p:nvPr/>
          </p:nvSpPr>
          <p:spPr>
            <a:xfrm>
              <a:off x="3514268" y="4484197"/>
              <a:ext cx="1218716" cy="1218716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381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37"/>
            <p:cNvSpPr>
              <a:spLocks noChangeArrowheads="1"/>
            </p:cNvSpPr>
            <p:nvPr/>
          </p:nvSpPr>
          <p:spPr bwMode="auto">
            <a:xfrm>
              <a:off x="3675488" y="4904084"/>
              <a:ext cx="902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O(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n</a:t>
              </a:r>
              <a:r>
                <a:rPr lang="en-US" altLang="zh-CN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9548" y="1159452"/>
            <a:ext cx="1138398" cy="1167118"/>
            <a:chOff x="813907" y="4409769"/>
            <a:chExt cx="862547" cy="862547"/>
          </a:xfrm>
        </p:grpSpPr>
        <p:sp>
          <p:nvSpPr>
            <p:cNvPr id="16" name="椭圆 15"/>
            <p:cNvSpPr/>
            <p:nvPr/>
          </p:nvSpPr>
          <p:spPr>
            <a:xfrm>
              <a:off x="813907" y="4409769"/>
              <a:ext cx="862547" cy="8625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254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37"/>
            <p:cNvSpPr>
              <a:spLocks noChangeArrowheads="1"/>
            </p:cNvSpPr>
            <p:nvPr/>
          </p:nvSpPr>
          <p:spPr bwMode="auto">
            <a:xfrm>
              <a:off x="1000322" y="4591396"/>
              <a:ext cx="489715" cy="47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1800" dirty="0" smtClean="0">
                  <a:sym typeface="微软雅黑" panose="020B0503020204020204" pitchFamily="34" charset="-122"/>
                </a:rPr>
                <a:t>归并</a:t>
              </a:r>
              <a:endParaRPr lang="en-US" altLang="zh-CN" sz="1800" dirty="0">
                <a:sym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None/>
              </a:pPr>
              <a:r>
                <a:rPr lang="zh-CN" altLang="en-US" sz="1800" dirty="0">
                  <a:sym typeface="微软雅黑" panose="020B0503020204020204" pitchFamily="34" charset="-122"/>
                </a:rPr>
                <a:t>顶点</a:t>
              </a:r>
              <a:endParaRPr lang="en-US" altLang="zh-CN" sz="1800" dirty="0"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87942" y="45896"/>
            <a:ext cx="1249200" cy="1247314"/>
            <a:chOff x="1952304" y="3296213"/>
            <a:chExt cx="1249200" cy="1247314"/>
          </a:xfrm>
        </p:grpSpPr>
        <p:sp>
          <p:nvSpPr>
            <p:cNvPr id="19" name="文本框 37"/>
            <p:cNvSpPr>
              <a:spLocks noChangeArrowheads="1"/>
            </p:cNvSpPr>
            <p:nvPr/>
          </p:nvSpPr>
          <p:spPr bwMode="auto">
            <a:xfrm>
              <a:off x="2441971" y="3554157"/>
              <a:ext cx="671979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1900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周边</a:t>
              </a:r>
              <a:endParaRPr lang="en-US" altLang="zh-CN" sz="1900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None/>
              </a:pPr>
              <a:r>
                <a:rPr lang="zh-CN" altLang="en-US" sz="1900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市场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1952304" y="3296213"/>
              <a:ext cx="1249200" cy="1247314"/>
            </a:xfrm>
            <a:prstGeom prst="ellipse">
              <a:avLst/>
            </a:prstGeom>
            <a:solidFill>
              <a:srgbClr val="0A51A1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37"/>
            <p:cNvSpPr>
              <a:spLocks noChangeArrowheads="1"/>
            </p:cNvSpPr>
            <p:nvPr/>
          </p:nvSpPr>
          <p:spPr bwMode="auto">
            <a:xfrm>
              <a:off x="2150666" y="3535150"/>
              <a:ext cx="85247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Prim</a:t>
              </a:r>
            </a:p>
            <a:p>
              <a:pPr algn="ctr">
                <a:spcBef>
                  <a:spcPct val="0"/>
                </a:spcBef>
                <a:buNone/>
              </a:pPr>
              <a:r>
                <a:rPr lang="zh-CN" altLang="en-US" sz="2200" dirty="0">
                  <a:solidFill>
                    <a:schemeClr val="bg1"/>
                  </a:solidFill>
                  <a:sym typeface="微软雅黑" panose="020B0503020204020204" pitchFamily="34" charset="-122"/>
                </a:rPr>
                <a:t>算法</a:t>
              </a:r>
              <a:endParaRPr lang="en-US" altLang="zh-CN" sz="2200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4684" y="4206494"/>
            <a:ext cx="1098870" cy="999168"/>
            <a:chOff x="7512488" y="3899159"/>
            <a:chExt cx="1218716" cy="1218716"/>
          </a:xfrm>
        </p:grpSpPr>
        <p:sp>
          <p:nvSpPr>
            <p:cNvPr id="23" name="椭圆 22"/>
            <p:cNvSpPr/>
            <p:nvPr/>
          </p:nvSpPr>
          <p:spPr>
            <a:xfrm>
              <a:off x="7512488" y="3899159"/>
              <a:ext cx="1218716" cy="1218716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381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37"/>
            <p:cNvSpPr>
              <a:spLocks noChangeArrowheads="1"/>
            </p:cNvSpPr>
            <p:nvPr/>
          </p:nvSpPr>
          <p:spPr bwMode="auto">
            <a:xfrm>
              <a:off x="7782060" y="4151048"/>
              <a:ext cx="716822" cy="78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1800" dirty="0" smtClean="0">
                  <a:sym typeface="微软雅黑" panose="020B0503020204020204" pitchFamily="34" charset="-122"/>
                </a:rPr>
                <a:t>归并</a:t>
              </a:r>
              <a:endParaRPr lang="en-US" altLang="zh-CN" sz="1800" dirty="0" smtClean="0">
                <a:sym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None/>
              </a:pPr>
              <a:r>
                <a:rPr lang="zh-CN" altLang="en-US" sz="1800" dirty="0" smtClean="0">
                  <a:sym typeface="微软雅黑" panose="020B0503020204020204" pitchFamily="34" charset="-122"/>
                </a:rPr>
                <a:t>边</a:t>
              </a:r>
              <a:endParaRPr lang="en-US" altLang="zh-CN" sz="1800" dirty="0"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78086" y="3868003"/>
            <a:ext cx="1582268" cy="1300917"/>
            <a:chOff x="717579" y="4580928"/>
            <a:chExt cx="1030784" cy="862547"/>
          </a:xfrm>
        </p:grpSpPr>
        <p:sp>
          <p:nvSpPr>
            <p:cNvPr id="26" name="椭圆 25"/>
            <p:cNvSpPr/>
            <p:nvPr/>
          </p:nvSpPr>
          <p:spPr>
            <a:xfrm>
              <a:off x="810643" y="4580928"/>
              <a:ext cx="862547" cy="8625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254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37"/>
            <p:cNvSpPr>
              <a:spLocks noChangeArrowheads="1"/>
            </p:cNvSpPr>
            <p:nvPr/>
          </p:nvSpPr>
          <p:spPr bwMode="auto">
            <a:xfrm>
              <a:off x="717579" y="4867121"/>
              <a:ext cx="1030784" cy="360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O(</a:t>
              </a:r>
              <a:r>
                <a:rPr lang="en-US" altLang="zh-CN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e</a:t>
              </a:r>
              <a:r>
                <a:rPr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log</a:t>
              </a:r>
              <a:r>
                <a:rPr lang="en-US" altLang="zh-CN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e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微软雅黑" panose="020B0503020204020204" pitchFamily="34" charset="-122"/>
                </a:rPr>
                <a:t>)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1424078" y="2365083"/>
            <a:ext cx="2588363" cy="486292"/>
          </a:xfrm>
          <a:prstGeom prst="foldedCorner">
            <a:avLst>
              <a:gd name="adj" fmla="val 778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A51A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6000" tIns="82800" anchor="ctr"/>
          <a:lstStyle/>
          <a:p>
            <a:pPr algn="ctr"/>
            <a:r>
              <a:rPr lang="zh-CN" altLang="en-US" b="1" dirty="0" smtClean="0">
                <a:solidFill>
                  <a:srgbClr val="0A51A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并点，小</a:t>
            </a:r>
            <a:r>
              <a:rPr lang="zh-CN" altLang="en-US" b="1" dirty="0">
                <a:solidFill>
                  <a:srgbClr val="0A51A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树长成大树</a:t>
            </a:r>
            <a:endParaRPr lang="en-US" altLang="zh-CN" b="1" dirty="0">
              <a:solidFill>
                <a:srgbClr val="0A51A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1041536" y="3499506"/>
            <a:ext cx="2656829" cy="658389"/>
          </a:xfrm>
          <a:prstGeom prst="foldedCorner">
            <a:avLst>
              <a:gd name="adj" fmla="val 778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A51A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6000" tIns="82800" anchor="ctr"/>
          <a:lstStyle/>
          <a:p>
            <a:pPr algn="ctr"/>
            <a:r>
              <a:rPr lang="zh-CN" altLang="en-US" b="1" dirty="0" smtClean="0">
                <a:solidFill>
                  <a:srgbClr val="0A51A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并边，森林</a:t>
            </a:r>
            <a:r>
              <a:rPr lang="zh-CN" altLang="en-US" b="1" dirty="0">
                <a:solidFill>
                  <a:srgbClr val="0A51A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合并成树</a:t>
            </a:r>
            <a:endParaRPr lang="en-US" altLang="zh-CN" b="1" dirty="0">
              <a:solidFill>
                <a:srgbClr val="0A51A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282055" y="444129"/>
            <a:ext cx="4762500" cy="3571875"/>
            <a:chOff x="7074535" y="98661"/>
            <a:chExt cx="4762500" cy="3571875"/>
          </a:xfrm>
        </p:grpSpPr>
        <p:pic>
          <p:nvPicPr>
            <p:cNvPr id="2" name="Picture 2" descr="https://ss3.bdstatic.com/70cFv8Sh_Q1YnxGkpoWK1HF6hhy/it/u=976067745,3110671716&amp;fm=26&amp;gp=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4535" y="98661"/>
              <a:ext cx="476250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93" y="182279"/>
              <a:ext cx="2092007" cy="32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7486025" y="368155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  苏轼 题西林壁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多角度分析和思考问题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lick.wav"/>
          </p:stSnd>
        </p:sndAc>
      </p:transition>
    </mc:Choice>
    <mc:Fallback xmlns="">
      <p:transition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3" t="9052" r="8991" b="15616"/>
          <a:stretch/>
        </p:blipFill>
        <p:spPr bwMode="auto">
          <a:xfrm>
            <a:off x="331550" y="1153531"/>
            <a:ext cx="4032448" cy="320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815414" y="649603"/>
            <a:ext cx="477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总结与推广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354776" y="712111"/>
            <a:ext cx="344782" cy="336466"/>
          </a:xfrm>
          <a:prstGeom prst="triangle">
            <a:avLst/>
          </a:prstGeom>
          <a:solidFill>
            <a:srgbClr val="0A51A1"/>
          </a:solidFill>
          <a:ln w="12700">
            <a:solidFill>
              <a:srgbClr val="0A5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815414" y="1151033"/>
            <a:ext cx="10561173" cy="45719"/>
            <a:chOff x="3060700" y="4724400"/>
            <a:chExt cx="5955507" cy="3143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31394880"/>
              </p:ext>
            </p:extLst>
          </p:nvPr>
        </p:nvGraphicFramePr>
        <p:xfrm>
          <a:off x="839416" y="1556792"/>
          <a:ext cx="11622086" cy="4359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6" name="Picture 2" descr="https://pic.rmb.bdstatic.com/bjh/808b315cf5a55dcad1dad86d9a25984f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3284984"/>
            <a:ext cx="5256584" cy="26098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isometricOffAxis1Lef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1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4"/>
          <p:cNvSpPr>
            <a:spLocks noChangeArrowheads="1"/>
          </p:cNvSpPr>
          <p:nvPr/>
        </p:nvSpPr>
        <p:spPr bwMode="auto">
          <a:xfrm>
            <a:off x="4952993" y="2428868"/>
            <a:ext cx="3159839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仿宋_GB2312"/>
                <a:ea typeface="仿宋_GB2312"/>
                <a:cs typeface="仿宋_GB2312"/>
              </a:rPr>
              <a:t>谢 谢</a:t>
            </a:r>
            <a:r>
              <a:rPr lang="zh-CN" altLang="en-US" sz="6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仿宋_GB2312"/>
                <a:ea typeface="仿宋_GB2312"/>
                <a:cs typeface="仿宋_GB2312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2" name="click.wav"/>
          </p:stSnd>
        </p:sndAc>
      </p:transition>
    </mc:Choice>
    <mc:Fallback xmlns="">
      <p:transition advTm="439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432446" y="657044"/>
            <a:ext cx="5286412" cy="571504"/>
          </a:xfrm>
          <a:prstGeom prst="roundRect">
            <a:avLst/>
          </a:prstGeom>
          <a:solidFill>
            <a:srgbClr val="0A51A1"/>
          </a:solidFill>
          <a:ln w="38100">
            <a:solidFill>
              <a:srgbClr val="0A51A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光缆铺设方案，总的造价最低</a:t>
            </a:r>
          </a:p>
        </p:txBody>
      </p:sp>
      <p:sp>
        <p:nvSpPr>
          <p:cNvPr id="50" name="AutoShape 2" descr="http://news.qingdaonews.com/images/attachement/jpg/site1/20140308/201a065afbea1484a10303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AutoShape 4" descr="http://news.qingdaonews.com/images/attachement/jpg/site1/20140308/201a065afbea1484a10303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6900" y="1618730"/>
            <a:ext cx="8458200" cy="47953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29" name="组合 28"/>
          <p:cNvGrpSpPr/>
          <p:nvPr/>
        </p:nvGrpSpPr>
        <p:grpSpPr>
          <a:xfrm>
            <a:off x="3658473" y="2212739"/>
            <a:ext cx="5532962" cy="2625677"/>
            <a:chOff x="2134473" y="2212738"/>
            <a:chExt cx="5532962" cy="2625677"/>
          </a:xfrm>
        </p:grpSpPr>
        <p:sp>
          <p:nvSpPr>
            <p:cNvPr id="2" name="椭圆 1"/>
            <p:cNvSpPr/>
            <p:nvPr/>
          </p:nvSpPr>
          <p:spPr>
            <a:xfrm flipH="1">
              <a:off x="2134473" y="3545728"/>
              <a:ext cx="304800" cy="304800"/>
            </a:xfrm>
            <a:prstGeom prst="ellipse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3325079" y="2212738"/>
              <a:ext cx="304800" cy="304800"/>
            </a:xfrm>
            <a:prstGeom prst="ellipse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5649179" y="2365138"/>
              <a:ext cx="304800" cy="304800"/>
            </a:xfrm>
            <a:prstGeom prst="ellipse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6256692" y="3545728"/>
              <a:ext cx="304800" cy="304800"/>
            </a:xfrm>
            <a:prstGeom prst="ellipse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637548" y="4533615"/>
              <a:ext cx="304800" cy="304800"/>
            </a:xfrm>
            <a:prstGeom prst="ellipse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7362635" y="4228815"/>
              <a:ext cx="304800" cy="304800"/>
            </a:xfrm>
            <a:prstGeom prst="ellipse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4009835" y="4016552"/>
              <a:ext cx="304800" cy="304800"/>
            </a:xfrm>
            <a:prstGeom prst="ellipse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18637" y="3805892"/>
            <a:ext cx="1615199" cy="575959"/>
            <a:chOff x="2394636" y="3805891"/>
            <a:chExt cx="1615199" cy="575959"/>
          </a:xfrm>
        </p:grpSpPr>
        <p:cxnSp>
          <p:nvCxnSpPr>
            <p:cNvPr id="18" name="直接连接符 17"/>
            <p:cNvCxnSpPr>
              <a:stCxn id="2" idx="3"/>
              <a:endCxn id="13" idx="6"/>
            </p:cNvCxnSpPr>
            <p:nvPr/>
          </p:nvCxnSpPr>
          <p:spPr>
            <a:xfrm>
              <a:off x="2394636" y="3805891"/>
              <a:ext cx="1615199" cy="363061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2633653" y="3920185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20</a:t>
              </a:r>
              <a:endParaRPr lang="zh-CN" altLang="en-US" sz="24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18636" y="2472901"/>
            <a:ext cx="975080" cy="1117464"/>
            <a:chOff x="2394636" y="2472901"/>
            <a:chExt cx="975080" cy="1117464"/>
          </a:xfrm>
        </p:grpSpPr>
        <p:cxnSp>
          <p:nvCxnSpPr>
            <p:cNvPr id="20" name="直接连接符 19"/>
            <p:cNvCxnSpPr>
              <a:stCxn id="2" idx="1"/>
              <a:endCxn id="8" idx="5"/>
            </p:cNvCxnSpPr>
            <p:nvPr/>
          </p:nvCxnSpPr>
          <p:spPr>
            <a:xfrm flipV="1">
              <a:off x="2394636" y="2472901"/>
              <a:ext cx="975080" cy="1117464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2483768" y="2535287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25</a:t>
              </a:r>
              <a:endParaRPr lang="zh-CN" altLang="en-US" sz="24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80617" y="2517539"/>
            <a:ext cx="797855" cy="1543651"/>
            <a:chOff x="3256617" y="2517538"/>
            <a:chExt cx="797855" cy="1543651"/>
          </a:xfrm>
        </p:grpSpPr>
        <p:cxnSp>
          <p:nvCxnSpPr>
            <p:cNvPr id="17" name="直接连接符 16"/>
            <p:cNvCxnSpPr>
              <a:stCxn id="8" idx="4"/>
              <a:endCxn id="13" idx="7"/>
            </p:cNvCxnSpPr>
            <p:nvPr/>
          </p:nvCxnSpPr>
          <p:spPr>
            <a:xfrm>
              <a:off x="3477479" y="2517538"/>
              <a:ext cx="576993" cy="1543651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3256617" y="3063912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30</a:t>
              </a:r>
              <a:endParaRPr lang="zh-CN" altLang="en-US" sz="2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09243" y="2463279"/>
            <a:ext cx="2096943" cy="2114974"/>
            <a:chOff x="3585242" y="2463278"/>
            <a:chExt cx="2096943" cy="2114974"/>
          </a:xfrm>
        </p:grpSpPr>
        <p:cxnSp>
          <p:nvCxnSpPr>
            <p:cNvPr id="52" name="直接连接符 51"/>
            <p:cNvCxnSpPr>
              <a:stCxn id="8" idx="3"/>
              <a:endCxn id="11" idx="7"/>
            </p:cNvCxnSpPr>
            <p:nvPr/>
          </p:nvCxnSpPr>
          <p:spPr>
            <a:xfrm>
              <a:off x="3585242" y="2472901"/>
              <a:ext cx="2096943" cy="2105351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3904688" y="2463278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60</a:t>
              </a:r>
              <a:endParaRPr lang="zh-CN" altLang="en-US" sz="2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53879" y="2031231"/>
            <a:ext cx="2019300" cy="486308"/>
            <a:chOff x="3629879" y="2031230"/>
            <a:chExt cx="2019300" cy="486308"/>
          </a:xfrm>
        </p:grpSpPr>
        <p:cxnSp>
          <p:nvCxnSpPr>
            <p:cNvPr id="5" name="直接连接符 4"/>
            <p:cNvCxnSpPr>
              <a:endCxn id="9" idx="6"/>
            </p:cNvCxnSpPr>
            <p:nvPr/>
          </p:nvCxnSpPr>
          <p:spPr>
            <a:xfrm>
              <a:off x="3629879" y="2365138"/>
              <a:ext cx="2019300" cy="152400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4305651" y="2031230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40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93998" y="2625301"/>
            <a:ext cx="1423818" cy="1435888"/>
            <a:chOff x="4269998" y="2625301"/>
            <a:chExt cx="1423818" cy="1435888"/>
          </a:xfrm>
        </p:grpSpPr>
        <p:cxnSp>
          <p:nvCxnSpPr>
            <p:cNvPr id="34" name="直接连接符 33"/>
            <p:cNvCxnSpPr>
              <a:stCxn id="13" idx="1"/>
              <a:endCxn id="9" idx="5"/>
            </p:cNvCxnSpPr>
            <p:nvPr/>
          </p:nvCxnSpPr>
          <p:spPr>
            <a:xfrm flipV="1">
              <a:off x="4269998" y="2625301"/>
              <a:ext cx="1423818" cy="1435888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696777" y="2823319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45</a:t>
              </a:r>
              <a:endParaRPr lang="zh-CN" altLang="en-US" sz="24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793998" y="4276715"/>
            <a:ext cx="1367550" cy="581461"/>
            <a:chOff x="4269998" y="4276715"/>
            <a:chExt cx="1367550" cy="581461"/>
          </a:xfrm>
        </p:grpSpPr>
        <p:cxnSp>
          <p:nvCxnSpPr>
            <p:cNvPr id="31" name="直接连接符 30"/>
            <p:cNvCxnSpPr>
              <a:stCxn id="13" idx="3"/>
              <a:endCxn id="11" idx="6"/>
            </p:cNvCxnSpPr>
            <p:nvPr/>
          </p:nvCxnSpPr>
          <p:spPr>
            <a:xfrm>
              <a:off x="4269998" y="4276715"/>
              <a:ext cx="1367550" cy="409300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4540657" y="4396511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50</a:t>
              </a:r>
              <a:endParaRPr lang="zh-CN" altLang="en-US" sz="2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54883" y="2669939"/>
            <a:ext cx="595303" cy="1863677"/>
            <a:chOff x="5330883" y="2669938"/>
            <a:chExt cx="595303" cy="1863677"/>
          </a:xfrm>
        </p:grpSpPr>
        <p:cxnSp>
          <p:nvCxnSpPr>
            <p:cNvPr id="19" name="直接连接符 18"/>
            <p:cNvCxnSpPr>
              <a:stCxn id="11" idx="0"/>
              <a:endCxn id="9" idx="4"/>
            </p:cNvCxnSpPr>
            <p:nvPr/>
          </p:nvCxnSpPr>
          <p:spPr>
            <a:xfrm flipV="1">
              <a:off x="5789948" y="2669938"/>
              <a:ext cx="11631" cy="1863677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5330883" y="3381237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70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33342" y="2625302"/>
            <a:ext cx="1497930" cy="1648151"/>
            <a:chOff x="5909342" y="2625301"/>
            <a:chExt cx="1497930" cy="1648151"/>
          </a:xfrm>
        </p:grpSpPr>
        <p:cxnSp>
          <p:nvCxnSpPr>
            <p:cNvPr id="37" name="直接连接符 36"/>
            <p:cNvCxnSpPr>
              <a:stCxn id="12" idx="7"/>
              <a:endCxn id="9" idx="3"/>
            </p:cNvCxnSpPr>
            <p:nvPr/>
          </p:nvCxnSpPr>
          <p:spPr>
            <a:xfrm flipH="1" flipV="1">
              <a:off x="5909342" y="2625301"/>
              <a:ext cx="1497930" cy="1648151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6372200" y="2852935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40</a:t>
              </a:r>
              <a:endParaRPr lang="zh-CN" altLang="en-US" sz="2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29460" y="2663103"/>
            <a:ext cx="595303" cy="920428"/>
            <a:chOff x="5490573" y="2536436"/>
            <a:chExt cx="595303" cy="920428"/>
          </a:xfrm>
        </p:grpSpPr>
        <p:cxnSp>
          <p:nvCxnSpPr>
            <p:cNvPr id="41" name="直接连接符 40"/>
            <p:cNvCxnSpPr/>
            <p:nvPr/>
          </p:nvCxnSpPr>
          <p:spPr>
            <a:xfrm flipH="1" flipV="1">
              <a:off x="5693318" y="2536436"/>
              <a:ext cx="391987" cy="920428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5490573" y="2956603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38</a:t>
              </a:r>
              <a:endParaRPr lang="zh-CN" altLang="en-US" sz="24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282113" y="3709541"/>
            <a:ext cx="595303" cy="868712"/>
            <a:chOff x="5758112" y="3709540"/>
            <a:chExt cx="595303" cy="868712"/>
          </a:xfrm>
        </p:grpSpPr>
        <p:cxnSp>
          <p:nvCxnSpPr>
            <p:cNvPr id="55" name="直接连接符 54"/>
            <p:cNvCxnSpPr>
              <a:stCxn id="11" idx="1"/>
              <a:endCxn id="10" idx="5"/>
            </p:cNvCxnSpPr>
            <p:nvPr/>
          </p:nvCxnSpPr>
          <p:spPr>
            <a:xfrm flipV="1">
              <a:off x="5897711" y="3805891"/>
              <a:ext cx="403618" cy="772361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5758112" y="3709540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28</a:t>
              </a:r>
              <a:endParaRPr lang="zh-CN" altLang="en-US" sz="24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40855" y="3805891"/>
            <a:ext cx="845780" cy="703229"/>
            <a:chOff x="6516855" y="3805891"/>
            <a:chExt cx="845780" cy="703229"/>
          </a:xfrm>
        </p:grpSpPr>
        <p:cxnSp>
          <p:nvCxnSpPr>
            <p:cNvPr id="47" name="直接连接符 46"/>
            <p:cNvCxnSpPr>
              <a:stCxn id="10" idx="3"/>
              <a:endCxn id="12" idx="6"/>
            </p:cNvCxnSpPr>
            <p:nvPr/>
          </p:nvCxnSpPr>
          <p:spPr>
            <a:xfrm>
              <a:off x="6516855" y="3805891"/>
              <a:ext cx="845780" cy="575324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6568985" y="4047455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30</a:t>
              </a:r>
              <a:endParaRPr lang="zh-CN" altLang="en-US" sz="2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66348" y="4488979"/>
            <a:ext cx="1464924" cy="507530"/>
            <a:chOff x="5942348" y="4488978"/>
            <a:chExt cx="1464924" cy="507530"/>
          </a:xfrm>
        </p:grpSpPr>
        <p:cxnSp>
          <p:nvCxnSpPr>
            <p:cNvPr id="44" name="直接连接符 43"/>
            <p:cNvCxnSpPr>
              <a:stCxn id="11" idx="2"/>
              <a:endCxn id="12" idx="5"/>
            </p:cNvCxnSpPr>
            <p:nvPr/>
          </p:nvCxnSpPr>
          <p:spPr>
            <a:xfrm flipV="1">
              <a:off x="5942348" y="4488978"/>
              <a:ext cx="1464924" cy="197037"/>
            </a:xfrm>
            <a:prstGeom prst="line">
              <a:avLst/>
            </a:prstGeom>
            <a:ln w="38100">
              <a:solidFill>
                <a:srgbClr val="0A5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357606" y="4534843"/>
              <a:ext cx="595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41</a:t>
              </a:r>
              <a:endParaRPr lang="zh-CN" altLang="en-US" sz="2400" dirty="0"/>
            </a:p>
          </p:txBody>
        </p:sp>
      </p:grpSp>
      <p:sp>
        <p:nvSpPr>
          <p:cNvPr id="42" name="矩形 41"/>
          <p:cNvSpPr/>
          <p:nvPr/>
        </p:nvSpPr>
        <p:spPr>
          <a:xfrm rot="1066713">
            <a:off x="8687805" y="55270"/>
            <a:ext cx="1659429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5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3920540" y="3805892"/>
            <a:ext cx="1615199" cy="3630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3920539" y="2472901"/>
            <a:ext cx="975080" cy="11174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5795901" y="2625301"/>
            <a:ext cx="1423818" cy="14358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7315852" y="2669939"/>
            <a:ext cx="11631" cy="18636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7423614" y="3805892"/>
            <a:ext cx="403618" cy="7723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7468251" y="4488979"/>
            <a:ext cx="1464924" cy="1970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942719" y="2448424"/>
            <a:ext cx="975080" cy="11174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4999577" y="2506496"/>
            <a:ext cx="576993" cy="15436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107340" y="2461859"/>
            <a:ext cx="2096943" cy="21053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5151976" y="2354095"/>
            <a:ext cx="201930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 flipV="1">
            <a:off x="7431439" y="2614259"/>
            <a:ext cx="1497930" cy="16481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 flipV="1">
            <a:off x="7431440" y="2658894"/>
            <a:ext cx="391987" cy="9204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767408" y="4130127"/>
            <a:ext cx="936104" cy="874166"/>
          </a:xfrm>
          <a:prstGeom prst="wedgeRoundRectCallout">
            <a:avLst>
              <a:gd name="adj1" fmla="val 312607"/>
              <a:gd name="adj2" fmla="val -1493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229</a:t>
            </a:r>
            <a:endParaRPr lang="zh-CN" altLang="en-US" dirty="0"/>
          </a:p>
        </p:txBody>
      </p:sp>
      <p:sp>
        <p:nvSpPr>
          <p:cNvPr id="71" name="圆角矩形标注 70"/>
          <p:cNvSpPr/>
          <p:nvPr/>
        </p:nvSpPr>
        <p:spPr>
          <a:xfrm>
            <a:off x="10697103" y="3272458"/>
            <a:ext cx="936104" cy="874166"/>
          </a:xfrm>
          <a:prstGeom prst="wedgeRoundRectCallout">
            <a:avLst>
              <a:gd name="adj1" fmla="val -283030"/>
              <a:gd name="adj2" fmla="val 95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233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4787690" y="5259419"/>
            <a:ext cx="936104" cy="874166"/>
          </a:xfrm>
          <a:prstGeom prst="wedgeRoundRectCallout">
            <a:avLst>
              <a:gd name="adj1" fmla="val 711"/>
              <a:gd name="adj2" fmla="val -17146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181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3" name="click.wav"/>
          </p:stSnd>
        </p:sndAc>
      </p:transition>
    </mc:Choice>
    <mc:Fallback xmlns="">
      <p:transition advTm="439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3" grpId="0" bldLvl="0" animBg="1"/>
      <p:bldP spid="71" grpId="0" animBg="1"/>
      <p:bldP spid="7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3141092" y="1837868"/>
            <a:ext cx="5259164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62" y="1924"/>
              <a:ext cx="2610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最小生成树的概念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hlinkClick r:id="" action="ppaction://noaction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3141092" y="2983213"/>
            <a:ext cx="5259164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92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Prim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（普里姆）算法</a:t>
              </a: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" name="Group 29"/>
          <p:cNvGrpSpPr>
            <a:grpSpLocks noChangeAspect="1"/>
          </p:cNvGrpSpPr>
          <p:nvPr/>
        </p:nvGrpSpPr>
        <p:grpSpPr bwMode="auto">
          <a:xfrm>
            <a:off x="3141092" y="4135341"/>
            <a:ext cx="5259164" cy="822325"/>
            <a:chOff x="1296" y="1824"/>
            <a:chExt cx="2976" cy="432"/>
          </a:xfrm>
        </p:grpSpPr>
        <p:sp>
          <p:nvSpPr>
            <p:cNvPr id="19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92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Kruskal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（克鲁斯卡尔）算法</a:t>
              </a:r>
            </a:p>
          </p:txBody>
        </p:sp>
        <p:sp>
          <p:nvSpPr>
            <p:cNvPr id="22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783632" y="83671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000" kern="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   纲</a:t>
            </a:r>
            <a:endParaRPr lang="en-US" altLang="zh-CN" sz="4000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29"/>
          <p:cNvGrpSpPr>
            <a:grpSpLocks noChangeAspect="1"/>
          </p:cNvGrpSpPr>
          <p:nvPr/>
        </p:nvGrpSpPr>
        <p:grpSpPr bwMode="auto">
          <a:xfrm>
            <a:off x="3121422" y="5287469"/>
            <a:ext cx="5278834" cy="822325"/>
            <a:chOff x="1296" y="1824"/>
            <a:chExt cx="2976" cy="432"/>
          </a:xfrm>
        </p:grpSpPr>
        <p:sp>
          <p:nvSpPr>
            <p:cNvPr id="25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A51A1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A51A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92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总结与推广</a:t>
              </a:r>
            </a:p>
          </p:txBody>
        </p:sp>
        <p:sp>
          <p:nvSpPr>
            <p:cNvPr id="28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4</a:t>
              </a:r>
              <a:endPara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3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4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815414" y="649603"/>
            <a:ext cx="477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83" name="等腰三角形 82"/>
          <p:cNvSpPr/>
          <p:nvPr/>
        </p:nvSpPr>
        <p:spPr>
          <a:xfrm rot="5400000">
            <a:off x="354776" y="712111"/>
            <a:ext cx="344782" cy="336466"/>
          </a:xfrm>
          <a:prstGeom prst="triangle">
            <a:avLst/>
          </a:prstGeom>
          <a:solidFill>
            <a:srgbClr val="0A51A1"/>
          </a:solidFill>
          <a:ln w="12700">
            <a:solidFill>
              <a:srgbClr val="0A5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815414" y="1151033"/>
            <a:ext cx="10561173" cy="45719"/>
            <a:chOff x="3060700" y="4724400"/>
            <a:chExt cx="5955507" cy="3143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L 形 91"/>
          <p:cNvSpPr/>
          <p:nvPr/>
        </p:nvSpPr>
        <p:spPr>
          <a:xfrm flipV="1">
            <a:off x="2135562" y="1378321"/>
            <a:ext cx="534850" cy="1108139"/>
          </a:xfrm>
          <a:prstGeom prst="corner">
            <a:avLst>
              <a:gd name="adj1" fmla="val 20270"/>
              <a:gd name="adj2" fmla="val 18919"/>
            </a:avLst>
          </a:prstGeom>
          <a:solidFill>
            <a:srgbClr val="0A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L 形 92"/>
          <p:cNvSpPr/>
          <p:nvPr/>
        </p:nvSpPr>
        <p:spPr>
          <a:xfrm flipH="1">
            <a:off x="9737612" y="1421272"/>
            <a:ext cx="534852" cy="1065187"/>
          </a:xfrm>
          <a:prstGeom prst="corner">
            <a:avLst>
              <a:gd name="adj1" fmla="val 20270"/>
              <a:gd name="adj2" fmla="val 18919"/>
            </a:avLst>
          </a:prstGeom>
          <a:solidFill>
            <a:srgbClr val="0A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327564" y="1413471"/>
            <a:ext cx="7377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Spanning Tree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）：极小连通子图</a:t>
            </a:r>
          </a:p>
        </p:txBody>
      </p:sp>
      <p:sp>
        <p:nvSpPr>
          <p:cNvPr id="95" name="直接连接符 8"/>
          <p:cNvSpPr>
            <a:spLocks noChangeShapeType="1"/>
          </p:cNvSpPr>
          <p:nvPr/>
        </p:nvSpPr>
        <p:spPr bwMode="auto">
          <a:xfrm>
            <a:off x="2592862" y="1812391"/>
            <a:ext cx="7019925" cy="1191"/>
          </a:xfrm>
          <a:prstGeom prst="line">
            <a:avLst/>
          </a:prstGeom>
          <a:noFill/>
          <a:ln w="19050">
            <a:solidFill>
              <a:srgbClr val="0A51A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97" tIns="45699" rIns="91397" bIns="45699"/>
          <a:lstStyle/>
          <a:p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423592" y="4931800"/>
            <a:ext cx="1224192" cy="1272659"/>
            <a:chOff x="6884313" y="2820323"/>
            <a:chExt cx="1420164" cy="1360307"/>
          </a:xfrm>
        </p:grpSpPr>
        <p:sp>
          <p:nvSpPr>
            <p:cNvPr id="112" name="Oval 38"/>
            <p:cNvSpPr>
              <a:spLocks noChangeArrowheads="1"/>
            </p:cNvSpPr>
            <p:nvPr/>
          </p:nvSpPr>
          <p:spPr bwMode="auto">
            <a:xfrm>
              <a:off x="6884313" y="2820323"/>
              <a:ext cx="468000" cy="468000"/>
            </a:xfrm>
            <a:prstGeom prst="ellips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kumimoji="1" lang="zh-CN" altLang="en-US" sz="2800" dirty="0">
                <a:latin typeface="Times New Roman" panose="02020603050405020304" pitchFamily="18" charset="0"/>
                <a:ea typeface="仿宋_GB2312" charset="0"/>
              </a:endParaRPr>
            </a:p>
          </p:txBody>
        </p:sp>
        <p:sp>
          <p:nvSpPr>
            <p:cNvPr id="113" name="Oval 38"/>
            <p:cNvSpPr>
              <a:spLocks noChangeArrowheads="1"/>
            </p:cNvSpPr>
            <p:nvPr/>
          </p:nvSpPr>
          <p:spPr bwMode="auto">
            <a:xfrm>
              <a:off x="7836477" y="2820323"/>
              <a:ext cx="468000" cy="468000"/>
            </a:xfrm>
            <a:prstGeom prst="ellips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kumimoji="1" lang="zh-CN" altLang="en-US" sz="2800" dirty="0">
                <a:latin typeface="Times New Roman" panose="02020603050405020304" pitchFamily="18" charset="0"/>
                <a:ea typeface="仿宋_GB2312" charset="0"/>
              </a:endParaRPr>
            </a:p>
          </p:txBody>
        </p:sp>
        <p:sp>
          <p:nvSpPr>
            <p:cNvPr id="114" name="Oval 38"/>
            <p:cNvSpPr>
              <a:spLocks noChangeArrowheads="1"/>
            </p:cNvSpPr>
            <p:nvPr/>
          </p:nvSpPr>
          <p:spPr bwMode="auto">
            <a:xfrm>
              <a:off x="7836477" y="3712630"/>
              <a:ext cx="468000" cy="468000"/>
            </a:xfrm>
            <a:prstGeom prst="ellips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kumimoji="1" lang="zh-CN" altLang="en-US" sz="2800" dirty="0">
                <a:latin typeface="Times New Roman" panose="02020603050405020304" pitchFamily="18" charset="0"/>
                <a:ea typeface="仿宋_GB2312" charset="0"/>
              </a:endParaRPr>
            </a:p>
          </p:txBody>
        </p:sp>
        <p:sp>
          <p:nvSpPr>
            <p:cNvPr id="115" name="Oval 38"/>
            <p:cNvSpPr>
              <a:spLocks noChangeArrowheads="1"/>
            </p:cNvSpPr>
            <p:nvPr/>
          </p:nvSpPr>
          <p:spPr bwMode="auto">
            <a:xfrm>
              <a:off x="6884313" y="3712630"/>
              <a:ext cx="468000" cy="468000"/>
            </a:xfrm>
            <a:prstGeom prst="ellips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kumimoji="1" lang="zh-CN" altLang="en-US" sz="2800" dirty="0">
                <a:latin typeface="Times New Roman" panose="02020603050405020304" pitchFamily="18" charset="0"/>
                <a:ea typeface="仿宋_GB2312" charset="0"/>
              </a:endParaRPr>
            </a:p>
          </p:txBody>
        </p:sp>
        <p:cxnSp>
          <p:nvCxnSpPr>
            <p:cNvPr id="116" name="直接连接符 115"/>
            <p:cNvCxnSpPr>
              <a:stCxn id="112" idx="6"/>
              <a:endCxn id="113" idx="2"/>
            </p:cNvCxnSpPr>
            <p:nvPr/>
          </p:nvCxnSpPr>
          <p:spPr>
            <a:xfrm>
              <a:off x="7352313" y="3054323"/>
              <a:ext cx="484164" cy="0"/>
            </a:xfrm>
            <a:prstGeom prst="lin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</p:cxnSp>
        <p:cxnSp>
          <p:nvCxnSpPr>
            <p:cNvPr id="117" name="直接连接符 116"/>
            <p:cNvCxnSpPr>
              <a:stCxn id="115" idx="6"/>
              <a:endCxn id="114" idx="2"/>
            </p:cNvCxnSpPr>
            <p:nvPr/>
          </p:nvCxnSpPr>
          <p:spPr>
            <a:xfrm>
              <a:off x="7352313" y="3946630"/>
              <a:ext cx="484164" cy="0"/>
            </a:xfrm>
            <a:prstGeom prst="lin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</p:cxnSp>
        <p:cxnSp>
          <p:nvCxnSpPr>
            <p:cNvPr id="118" name="直接连接符 117"/>
            <p:cNvCxnSpPr>
              <a:stCxn id="112" idx="5"/>
              <a:endCxn id="114" idx="1"/>
            </p:cNvCxnSpPr>
            <p:nvPr/>
          </p:nvCxnSpPr>
          <p:spPr>
            <a:xfrm>
              <a:off x="7283776" y="3219786"/>
              <a:ext cx="621238" cy="561381"/>
            </a:xfrm>
            <a:prstGeom prst="lin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</p:cxnSp>
        <p:cxnSp>
          <p:nvCxnSpPr>
            <p:cNvPr id="119" name="直接连接符 118"/>
            <p:cNvCxnSpPr>
              <a:stCxn id="113" idx="3"/>
              <a:endCxn id="115" idx="7"/>
            </p:cNvCxnSpPr>
            <p:nvPr/>
          </p:nvCxnSpPr>
          <p:spPr>
            <a:xfrm flipH="1">
              <a:off x="7283776" y="3219786"/>
              <a:ext cx="621238" cy="561381"/>
            </a:xfrm>
            <a:prstGeom prst="lin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</p:cxnSp>
        <p:cxnSp>
          <p:nvCxnSpPr>
            <p:cNvPr id="120" name="直接连接符 119"/>
            <p:cNvCxnSpPr>
              <a:stCxn id="113" idx="4"/>
              <a:endCxn id="114" idx="0"/>
            </p:cNvCxnSpPr>
            <p:nvPr/>
          </p:nvCxnSpPr>
          <p:spPr>
            <a:xfrm>
              <a:off x="8070477" y="3288323"/>
              <a:ext cx="0" cy="424307"/>
            </a:xfrm>
            <a:prstGeom prst="lin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</p:cxnSp>
        <p:cxnSp>
          <p:nvCxnSpPr>
            <p:cNvPr id="121" name="直接连接符 120"/>
            <p:cNvCxnSpPr>
              <a:stCxn id="112" idx="4"/>
              <a:endCxn id="115" idx="0"/>
            </p:cNvCxnSpPr>
            <p:nvPr/>
          </p:nvCxnSpPr>
          <p:spPr>
            <a:xfrm>
              <a:off x="7118313" y="3288323"/>
              <a:ext cx="0" cy="424307"/>
            </a:xfrm>
            <a:prstGeom prst="line">
              <a:avLst/>
            </a:prstGeom>
            <a:solidFill>
              <a:srgbClr val="FFFFCC"/>
            </a:solidFill>
            <a:ln w="28575" cap="rnd">
              <a:solidFill>
                <a:schemeClr val="tx1"/>
              </a:solidFill>
              <a:round/>
            </a:ln>
          </p:spPr>
        </p:cxnSp>
      </p:grpSp>
      <p:grpSp>
        <p:nvGrpSpPr>
          <p:cNvPr id="122" name="组合 121"/>
          <p:cNvGrpSpPr/>
          <p:nvPr/>
        </p:nvGrpSpPr>
        <p:grpSpPr>
          <a:xfrm>
            <a:off x="4034784" y="4931800"/>
            <a:ext cx="1224192" cy="1272659"/>
            <a:chOff x="6884313" y="2820323"/>
            <a:chExt cx="1420164" cy="1360307"/>
          </a:xfrm>
        </p:grpSpPr>
        <p:sp>
          <p:nvSpPr>
            <p:cNvPr id="123" name="Oval 38"/>
            <p:cNvSpPr>
              <a:spLocks noChangeArrowheads="1"/>
            </p:cNvSpPr>
            <p:nvPr/>
          </p:nvSpPr>
          <p:spPr bwMode="auto">
            <a:xfrm>
              <a:off x="6884313" y="2820323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sp>
          <p:nvSpPr>
            <p:cNvPr id="124" name="Oval 38"/>
            <p:cNvSpPr>
              <a:spLocks noChangeArrowheads="1"/>
            </p:cNvSpPr>
            <p:nvPr/>
          </p:nvSpPr>
          <p:spPr bwMode="auto">
            <a:xfrm>
              <a:off x="7836477" y="2820323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sp>
          <p:nvSpPr>
            <p:cNvPr id="125" name="Oval 38"/>
            <p:cNvSpPr>
              <a:spLocks noChangeArrowheads="1"/>
            </p:cNvSpPr>
            <p:nvPr/>
          </p:nvSpPr>
          <p:spPr bwMode="auto">
            <a:xfrm>
              <a:off x="7836477" y="3712630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sp>
          <p:nvSpPr>
            <p:cNvPr id="126" name="Oval 38"/>
            <p:cNvSpPr>
              <a:spLocks noChangeArrowheads="1"/>
            </p:cNvSpPr>
            <p:nvPr/>
          </p:nvSpPr>
          <p:spPr bwMode="auto">
            <a:xfrm>
              <a:off x="6884313" y="3712630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cxnSp>
          <p:nvCxnSpPr>
            <p:cNvPr id="127" name="直接连接符 126"/>
            <p:cNvCxnSpPr>
              <a:stCxn id="123" idx="6"/>
              <a:endCxn id="124" idx="2"/>
            </p:cNvCxnSpPr>
            <p:nvPr/>
          </p:nvCxnSpPr>
          <p:spPr>
            <a:xfrm>
              <a:off x="7352313" y="3054323"/>
              <a:ext cx="4841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4" idx="4"/>
              <a:endCxn id="125" idx="0"/>
            </p:cNvCxnSpPr>
            <p:nvPr/>
          </p:nvCxnSpPr>
          <p:spPr>
            <a:xfrm>
              <a:off x="8070477" y="3288323"/>
              <a:ext cx="0" cy="4243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3" idx="4"/>
              <a:endCxn id="126" idx="0"/>
            </p:cNvCxnSpPr>
            <p:nvPr/>
          </p:nvCxnSpPr>
          <p:spPr>
            <a:xfrm>
              <a:off x="7118313" y="3288323"/>
              <a:ext cx="0" cy="4243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5467651" y="4964653"/>
            <a:ext cx="1224192" cy="1272659"/>
            <a:chOff x="6884313" y="2820323"/>
            <a:chExt cx="1420164" cy="1360307"/>
          </a:xfrm>
        </p:grpSpPr>
        <p:sp>
          <p:nvSpPr>
            <p:cNvPr id="131" name="Oval 38"/>
            <p:cNvSpPr>
              <a:spLocks noChangeArrowheads="1"/>
            </p:cNvSpPr>
            <p:nvPr/>
          </p:nvSpPr>
          <p:spPr bwMode="auto">
            <a:xfrm>
              <a:off x="6884313" y="2820323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sp>
          <p:nvSpPr>
            <p:cNvPr id="132" name="Oval 38"/>
            <p:cNvSpPr>
              <a:spLocks noChangeArrowheads="1"/>
            </p:cNvSpPr>
            <p:nvPr/>
          </p:nvSpPr>
          <p:spPr bwMode="auto">
            <a:xfrm>
              <a:off x="7836477" y="2820323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sp>
          <p:nvSpPr>
            <p:cNvPr id="133" name="Oval 38"/>
            <p:cNvSpPr>
              <a:spLocks noChangeArrowheads="1"/>
            </p:cNvSpPr>
            <p:nvPr/>
          </p:nvSpPr>
          <p:spPr bwMode="auto">
            <a:xfrm>
              <a:off x="7836477" y="3712630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sp>
          <p:nvSpPr>
            <p:cNvPr id="134" name="Oval 38"/>
            <p:cNvSpPr>
              <a:spLocks noChangeArrowheads="1"/>
            </p:cNvSpPr>
            <p:nvPr/>
          </p:nvSpPr>
          <p:spPr bwMode="auto">
            <a:xfrm>
              <a:off x="6884313" y="3712630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cxnSp>
          <p:nvCxnSpPr>
            <p:cNvPr id="135" name="直接连接符 134"/>
            <p:cNvCxnSpPr>
              <a:stCxn id="131" idx="5"/>
              <a:endCxn id="133" idx="1"/>
            </p:cNvCxnSpPr>
            <p:nvPr/>
          </p:nvCxnSpPr>
          <p:spPr>
            <a:xfrm>
              <a:off x="7283776" y="3219786"/>
              <a:ext cx="621238" cy="561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32" idx="3"/>
              <a:endCxn id="134" idx="7"/>
            </p:cNvCxnSpPr>
            <p:nvPr/>
          </p:nvCxnSpPr>
          <p:spPr>
            <a:xfrm flipH="1">
              <a:off x="7283776" y="3219786"/>
              <a:ext cx="621238" cy="561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32" idx="4"/>
              <a:endCxn id="133" idx="0"/>
            </p:cNvCxnSpPr>
            <p:nvPr/>
          </p:nvCxnSpPr>
          <p:spPr>
            <a:xfrm>
              <a:off x="8070477" y="3288323"/>
              <a:ext cx="0" cy="4243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7044563" y="4951608"/>
            <a:ext cx="1224192" cy="1272659"/>
            <a:chOff x="6884313" y="2820323"/>
            <a:chExt cx="1420164" cy="1360307"/>
          </a:xfrm>
        </p:grpSpPr>
        <p:sp>
          <p:nvSpPr>
            <p:cNvPr id="139" name="Oval 38"/>
            <p:cNvSpPr>
              <a:spLocks noChangeArrowheads="1"/>
            </p:cNvSpPr>
            <p:nvPr/>
          </p:nvSpPr>
          <p:spPr bwMode="auto">
            <a:xfrm>
              <a:off x="6884313" y="2820323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sp>
          <p:nvSpPr>
            <p:cNvPr id="140" name="Oval 38"/>
            <p:cNvSpPr>
              <a:spLocks noChangeArrowheads="1"/>
            </p:cNvSpPr>
            <p:nvPr/>
          </p:nvSpPr>
          <p:spPr bwMode="auto">
            <a:xfrm>
              <a:off x="7836477" y="2820323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sp>
          <p:nvSpPr>
            <p:cNvPr id="141" name="Oval 38"/>
            <p:cNvSpPr>
              <a:spLocks noChangeArrowheads="1"/>
            </p:cNvSpPr>
            <p:nvPr/>
          </p:nvSpPr>
          <p:spPr bwMode="auto">
            <a:xfrm>
              <a:off x="7836477" y="3712630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sp>
          <p:nvSpPr>
            <p:cNvPr id="142" name="Oval 38"/>
            <p:cNvSpPr>
              <a:spLocks noChangeArrowheads="1"/>
            </p:cNvSpPr>
            <p:nvPr/>
          </p:nvSpPr>
          <p:spPr bwMode="auto">
            <a:xfrm>
              <a:off x="6884313" y="3712630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u="sng" dirty="0">
                <a:latin typeface="Arial" panose="020B0604020202020204" pitchFamily="34" charset="0"/>
              </a:endParaRPr>
            </a:p>
          </p:txBody>
        </p:sp>
        <p:cxnSp>
          <p:nvCxnSpPr>
            <p:cNvPr id="143" name="直接连接符 142"/>
            <p:cNvCxnSpPr>
              <a:stCxn id="139" idx="6"/>
              <a:endCxn id="140" idx="2"/>
            </p:cNvCxnSpPr>
            <p:nvPr/>
          </p:nvCxnSpPr>
          <p:spPr>
            <a:xfrm>
              <a:off x="7352313" y="3054323"/>
              <a:ext cx="4841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42" idx="6"/>
              <a:endCxn id="141" idx="2"/>
            </p:cNvCxnSpPr>
            <p:nvPr/>
          </p:nvCxnSpPr>
          <p:spPr>
            <a:xfrm>
              <a:off x="7352313" y="3946630"/>
              <a:ext cx="4841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9" idx="4"/>
              <a:endCxn id="142" idx="0"/>
            </p:cNvCxnSpPr>
            <p:nvPr/>
          </p:nvCxnSpPr>
          <p:spPr>
            <a:xfrm>
              <a:off x="7118313" y="3288323"/>
              <a:ext cx="0" cy="4243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圆角矩形标注 3"/>
          <p:cNvSpPr/>
          <p:nvPr/>
        </p:nvSpPr>
        <p:spPr>
          <a:xfrm>
            <a:off x="2592862" y="2065075"/>
            <a:ext cx="6837732" cy="421386"/>
          </a:xfrm>
          <a:prstGeom prst="wedgeRoundRectCallout">
            <a:avLst>
              <a:gd name="adj1" fmla="val 32307"/>
              <a:gd name="adj2" fmla="val -94975"/>
              <a:gd name="adj3" fmla="val 16667"/>
            </a:avLst>
          </a:prstGeom>
          <a:solidFill>
            <a:srgbClr val="0A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该子图是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的连通子图，在该子图中删除任何一条边，子图不再连通。</a:t>
            </a:r>
          </a:p>
        </p:txBody>
      </p:sp>
      <p:grpSp>
        <p:nvGrpSpPr>
          <p:cNvPr id="154" name="Group 521"/>
          <p:cNvGrpSpPr/>
          <p:nvPr/>
        </p:nvGrpSpPr>
        <p:grpSpPr bwMode="auto">
          <a:xfrm>
            <a:off x="1847528" y="2708920"/>
            <a:ext cx="8635776" cy="1513270"/>
            <a:chOff x="439" y="1833"/>
            <a:chExt cx="5528" cy="1090"/>
          </a:xfrm>
        </p:grpSpPr>
        <p:sp>
          <p:nvSpPr>
            <p:cNvPr id="155" name="Text Box 454"/>
            <p:cNvSpPr txBox="1">
              <a:spLocks noChangeArrowheads="1"/>
            </p:cNvSpPr>
            <p:nvPr/>
          </p:nvSpPr>
          <p:spPr bwMode="auto">
            <a:xfrm>
              <a:off x="5612" y="1859"/>
              <a:ext cx="355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latin typeface="楷体_GB2312" charset="0"/>
                  <a:ea typeface="楷体_GB2312" charset="0"/>
                </a:rPr>
                <a:t>G1</a:t>
              </a:r>
              <a:r>
                <a:rPr lang="zh-CN" altLang="en-US" sz="1800" dirty="0">
                  <a:latin typeface="楷体_GB2312" charset="0"/>
                  <a:ea typeface="楷体_GB2312" charset="0"/>
                </a:rPr>
                <a:t>的生成树</a:t>
              </a:r>
            </a:p>
          </p:txBody>
        </p:sp>
        <p:grpSp>
          <p:nvGrpSpPr>
            <p:cNvPr id="156" name="Group 520"/>
            <p:cNvGrpSpPr/>
            <p:nvPr/>
          </p:nvGrpSpPr>
          <p:grpSpPr bwMode="auto">
            <a:xfrm>
              <a:off x="439" y="1833"/>
              <a:ext cx="5193" cy="1068"/>
              <a:chOff x="439" y="1833"/>
              <a:chExt cx="5193" cy="1068"/>
            </a:xfrm>
          </p:grpSpPr>
          <p:sp>
            <p:nvSpPr>
              <p:cNvPr id="157" name="Text Box 453"/>
              <p:cNvSpPr txBox="1">
                <a:spLocks noChangeArrowheads="1"/>
              </p:cNvSpPr>
              <p:nvPr/>
            </p:nvSpPr>
            <p:spPr bwMode="auto">
              <a:xfrm>
                <a:off x="1634" y="1954"/>
                <a:ext cx="333" cy="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zh-CN" altLang="en-US" sz="1800" dirty="0">
                    <a:latin typeface="楷体_GB2312" charset="0"/>
                    <a:ea typeface="楷体_GB2312" charset="0"/>
                  </a:rPr>
                  <a:t>连通图 </a:t>
                </a:r>
                <a:r>
                  <a:rPr lang="en-US" altLang="zh-CN" sz="1800" dirty="0">
                    <a:latin typeface="楷体_GB2312" charset="0"/>
                    <a:ea typeface="楷体_GB2312" charset="0"/>
                  </a:rPr>
                  <a:t>G1</a:t>
                </a:r>
              </a:p>
            </p:txBody>
          </p:sp>
          <p:grpSp>
            <p:nvGrpSpPr>
              <p:cNvPr id="158" name="Group 519"/>
              <p:cNvGrpSpPr/>
              <p:nvPr/>
            </p:nvGrpSpPr>
            <p:grpSpPr bwMode="auto">
              <a:xfrm>
                <a:off x="439" y="1833"/>
                <a:ext cx="5193" cy="1068"/>
                <a:chOff x="439" y="1833"/>
                <a:chExt cx="5193" cy="1068"/>
              </a:xfrm>
            </p:grpSpPr>
            <p:grpSp>
              <p:nvGrpSpPr>
                <p:cNvPr id="159" name="Group 455"/>
                <p:cNvGrpSpPr/>
                <p:nvPr/>
              </p:nvGrpSpPr>
              <p:grpSpPr bwMode="auto">
                <a:xfrm>
                  <a:off x="2215" y="1884"/>
                  <a:ext cx="1106" cy="1017"/>
                  <a:chOff x="2832" y="2592"/>
                  <a:chExt cx="1106" cy="1017"/>
                </a:xfrm>
              </p:grpSpPr>
              <p:sp>
                <p:nvSpPr>
                  <p:cNvPr id="204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2975" y="2885"/>
                    <a:ext cx="1" cy="440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147" y="2736"/>
                    <a:ext cx="47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2885"/>
                    <a:ext cx="5" cy="440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Line 4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87" y="2875"/>
                    <a:ext cx="171" cy="173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8" name="Group 460"/>
                  <p:cNvGrpSpPr/>
                  <p:nvPr/>
                </p:nvGrpSpPr>
                <p:grpSpPr bwMode="auto">
                  <a:xfrm>
                    <a:off x="2834" y="2592"/>
                    <a:ext cx="408" cy="297"/>
                    <a:chOff x="432" y="1680"/>
                    <a:chExt cx="408" cy="297"/>
                  </a:xfrm>
                </p:grpSpPr>
                <p:sp>
                  <p:nvSpPr>
                    <p:cNvPr id="221" name="Oval 4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" y="1683"/>
                      <a:ext cx="289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2800"/>
                    </a:p>
                  </p:txBody>
                </p:sp>
                <p:sp>
                  <p:nvSpPr>
                    <p:cNvPr id="222" name="Text Box 4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" y="1680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219" name="Oval 464"/>
                  <p:cNvSpPr>
                    <a:spLocks noChangeArrowheads="1"/>
                  </p:cNvSpPr>
                  <p:nvPr/>
                </p:nvSpPr>
                <p:spPr bwMode="auto">
                  <a:xfrm>
                    <a:off x="3582" y="3315"/>
                    <a:ext cx="289" cy="294"/>
                  </a:xfrm>
                  <a:prstGeom prst="ellipse">
                    <a:avLst/>
                  </a:prstGeom>
                  <a:solidFill>
                    <a:srgbClr val="FFFFCC"/>
                  </a:solidFill>
                  <a:ln w="28575" cap="rnd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charset="0"/>
                      </a:defRPr>
                    </a:lvl9pPr>
                  </a:lstStyle>
                  <a:p>
                    <a:pPr>
                      <a:buFontTx/>
                      <a:buNone/>
                    </a:pPr>
                    <a:endParaRPr lang="zh-CN" altLang="en-US" sz="2800"/>
                  </a:p>
                </p:txBody>
              </p:sp>
              <p:grpSp>
                <p:nvGrpSpPr>
                  <p:cNvPr id="210" name="Group 466"/>
                  <p:cNvGrpSpPr/>
                  <p:nvPr/>
                </p:nvGrpSpPr>
                <p:grpSpPr bwMode="auto">
                  <a:xfrm>
                    <a:off x="2832" y="3312"/>
                    <a:ext cx="408" cy="297"/>
                    <a:chOff x="432" y="1680"/>
                    <a:chExt cx="408" cy="297"/>
                  </a:xfrm>
                </p:grpSpPr>
                <p:sp>
                  <p:nvSpPr>
                    <p:cNvPr id="217" name="Oval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" y="1683"/>
                      <a:ext cx="289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2800"/>
                    </a:p>
                  </p:txBody>
                </p:sp>
                <p:sp>
                  <p:nvSpPr>
                    <p:cNvPr id="218" name="Text Box 4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" y="1680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211" name="Group 469"/>
                  <p:cNvGrpSpPr/>
                  <p:nvPr/>
                </p:nvGrpSpPr>
                <p:grpSpPr bwMode="auto">
                  <a:xfrm>
                    <a:off x="3568" y="2592"/>
                    <a:ext cx="370" cy="294"/>
                    <a:chOff x="2966" y="3312"/>
                    <a:chExt cx="370" cy="294"/>
                  </a:xfrm>
                </p:grpSpPr>
                <p:sp>
                  <p:nvSpPr>
                    <p:cNvPr id="215" name="Oval 4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3312"/>
                      <a:ext cx="295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2800"/>
                    </a:p>
                  </p:txBody>
                </p:sp>
                <p:sp>
                  <p:nvSpPr>
                    <p:cNvPr id="216" name="Text Box 4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3312"/>
                      <a:ext cx="370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212" name="Group 472"/>
                  <p:cNvGrpSpPr/>
                  <p:nvPr/>
                </p:nvGrpSpPr>
                <p:grpSpPr bwMode="auto">
                  <a:xfrm>
                    <a:off x="3209" y="2976"/>
                    <a:ext cx="728" cy="618"/>
                    <a:chOff x="1049" y="2304"/>
                    <a:chExt cx="728" cy="618"/>
                  </a:xfrm>
                </p:grpSpPr>
                <p:sp>
                  <p:nvSpPr>
                    <p:cNvPr id="213" name="Oval 4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304"/>
                      <a:ext cx="295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2800"/>
                    </a:p>
                  </p:txBody>
                </p:sp>
                <p:sp>
                  <p:nvSpPr>
                    <p:cNvPr id="214" name="Text Box 4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49" y="2304"/>
                      <a:ext cx="367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223" name="Text Box 4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69" y="2656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  <a:endParaRPr kumimoji="0" lang="en-US" altLang="zh-CN" sz="1800" baseline="-25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0" name="Group 475"/>
                <p:cNvGrpSpPr/>
                <p:nvPr/>
              </p:nvGrpSpPr>
              <p:grpSpPr bwMode="auto">
                <a:xfrm>
                  <a:off x="439" y="1884"/>
                  <a:ext cx="1149" cy="1017"/>
                  <a:chOff x="672" y="1920"/>
                  <a:chExt cx="1149" cy="1017"/>
                </a:xfrm>
              </p:grpSpPr>
              <p:grpSp>
                <p:nvGrpSpPr>
                  <p:cNvPr id="182" name="Group 476"/>
                  <p:cNvGrpSpPr/>
                  <p:nvPr/>
                </p:nvGrpSpPr>
                <p:grpSpPr bwMode="auto">
                  <a:xfrm>
                    <a:off x="816" y="2064"/>
                    <a:ext cx="783" cy="658"/>
                    <a:chOff x="794" y="2106"/>
                    <a:chExt cx="783" cy="658"/>
                  </a:xfrm>
                </p:grpSpPr>
                <p:sp>
                  <p:nvSpPr>
                    <p:cNvPr id="198" name="Line 47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94" y="2257"/>
                      <a:ext cx="1" cy="42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66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9" name="Line 4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5" y="2106"/>
                      <a:ext cx="47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66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0" name="Line 4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7" y="2245"/>
                      <a:ext cx="0" cy="45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66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1" name="Line 48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30" y="2591"/>
                      <a:ext cx="171" cy="17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66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" name="Line 4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05" y="2245"/>
                      <a:ext cx="171" cy="17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66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3" name="Line 4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88" y="2591"/>
                      <a:ext cx="153" cy="17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66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3" name="Group 483"/>
                  <p:cNvGrpSpPr/>
                  <p:nvPr/>
                </p:nvGrpSpPr>
                <p:grpSpPr bwMode="auto">
                  <a:xfrm>
                    <a:off x="703" y="1921"/>
                    <a:ext cx="294" cy="296"/>
                    <a:chOff x="461" y="1681"/>
                    <a:chExt cx="294" cy="296"/>
                  </a:xfrm>
                </p:grpSpPr>
                <p:sp>
                  <p:nvSpPr>
                    <p:cNvPr id="196" name="Oval 4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" y="1683"/>
                      <a:ext cx="289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2800"/>
                    </a:p>
                  </p:txBody>
                </p:sp>
                <p:sp>
                  <p:nvSpPr>
                    <p:cNvPr id="197" name="Text Box 4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1" y="1681"/>
                      <a:ext cx="294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 smtClean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</a:t>
                      </a:r>
                      <a:endParaRPr kumimoji="0" lang="en-US" altLang="zh-CN" sz="1800" baseline="-2500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p:txBody>
                </p:sp>
              </p:grpSp>
              <p:grpSp>
                <p:nvGrpSpPr>
                  <p:cNvPr id="184" name="Group 486"/>
                  <p:cNvGrpSpPr/>
                  <p:nvPr/>
                </p:nvGrpSpPr>
                <p:grpSpPr bwMode="auto">
                  <a:xfrm>
                    <a:off x="1410" y="2640"/>
                    <a:ext cx="390" cy="297"/>
                    <a:chOff x="450" y="1680"/>
                    <a:chExt cx="390" cy="297"/>
                  </a:xfrm>
                </p:grpSpPr>
                <p:sp>
                  <p:nvSpPr>
                    <p:cNvPr id="194" name="Oval 4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" y="1683"/>
                      <a:ext cx="289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2800"/>
                    </a:p>
                  </p:txBody>
                </p:sp>
                <p:sp>
                  <p:nvSpPr>
                    <p:cNvPr id="195" name="Text Box 4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0" y="1680"/>
                      <a:ext cx="390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185" name="Group 489"/>
                  <p:cNvGrpSpPr/>
                  <p:nvPr/>
                </p:nvGrpSpPr>
                <p:grpSpPr bwMode="auto">
                  <a:xfrm>
                    <a:off x="672" y="2640"/>
                    <a:ext cx="408" cy="297"/>
                    <a:chOff x="432" y="1680"/>
                    <a:chExt cx="408" cy="297"/>
                  </a:xfrm>
                </p:grpSpPr>
                <p:sp>
                  <p:nvSpPr>
                    <p:cNvPr id="192" name="Oval 4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" y="1683"/>
                      <a:ext cx="289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2800"/>
                    </a:p>
                  </p:txBody>
                </p:sp>
                <p:sp>
                  <p:nvSpPr>
                    <p:cNvPr id="193" name="Text Box 4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" y="1680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186" name="Group 492"/>
                  <p:cNvGrpSpPr/>
                  <p:nvPr/>
                </p:nvGrpSpPr>
                <p:grpSpPr bwMode="auto">
                  <a:xfrm>
                    <a:off x="1413" y="1920"/>
                    <a:ext cx="408" cy="294"/>
                    <a:chOff x="2971" y="3312"/>
                    <a:chExt cx="408" cy="294"/>
                  </a:xfrm>
                </p:grpSpPr>
                <p:sp>
                  <p:nvSpPr>
                    <p:cNvPr id="190" name="Oval 4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3312"/>
                      <a:ext cx="295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2800"/>
                    </a:p>
                  </p:txBody>
                </p:sp>
                <p:sp>
                  <p:nvSpPr>
                    <p:cNvPr id="191" name="Text Box 4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1" y="3312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87" name="Group 495"/>
                  <p:cNvGrpSpPr/>
                  <p:nvPr/>
                </p:nvGrpSpPr>
                <p:grpSpPr bwMode="auto">
                  <a:xfrm>
                    <a:off x="1032" y="2304"/>
                    <a:ext cx="384" cy="294"/>
                    <a:chOff x="1032" y="2304"/>
                    <a:chExt cx="384" cy="294"/>
                  </a:xfrm>
                </p:grpSpPr>
                <p:sp>
                  <p:nvSpPr>
                    <p:cNvPr id="188" name="Oval 4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304"/>
                      <a:ext cx="295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2800"/>
                    </a:p>
                  </p:txBody>
                </p:sp>
                <p:sp>
                  <p:nvSpPr>
                    <p:cNvPr id="189" name="Text Box 4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2" y="2304"/>
                      <a:ext cx="384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61" name="Group 498"/>
                <p:cNvGrpSpPr/>
                <p:nvPr/>
              </p:nvGrpSpPr>
              <p:grpSpPr bwMode="auto">
                <a:xfrm>
                  <a:off x="3800" y="1833"/>
                  <a:ext cx="1832" cy="1062"/>
                  <a:chOff x="4225" y="1341"/>
                  <a:chExt cx="1832" cy="1062"/>
                </a:xfrm>
              </p:grpSpPr>
              <p:sp>
                <p:nvSpPr>
                  <p:cNvPr id="163" name="Line 4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33" y="1584"/>
                    <a:ext cx="288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5493" y="1920"/>
                    <a:ext cx="24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Line 5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40" y="2011"/>
                    <a:ext cx="171" cy="173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6" name="Group 502"/>
                  <p:cNvGrpSpPr/>
                  <p:nvPr/>
                </p:nvGrpSpPr>
                <p:grpSpPr bwMode="auto">
                  <a:xfrm>
                    <a:off x="4714" y="1341"/>
                    <a:ext cx="408" cy="294"/>
                    <a:chOff x="730" y="1677"/>
                    <a:chExt cx="408" cy="294"/>
                  </a:xfrm>
                </p:grpSpPr>
                <p:sp>
                  <p:nvSpPr>
                    <p:cNvPr id="180" name="Oval 5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7" y="1677"/>
                      <a:ext cx="289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181" name="Text Box 5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0" y="1680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67" name="Group 505"/>
                  <p:cNvGrpSpPr/>
                  <p:nvPr/>
                </p:nvGrpSpPr>
                <p:grpSpPr bwMode="auto">
                  <a:xfrm>
                    <a:off x="5649" y="2109"/>
                    <a:ext cx="408" cy="294"/>
                    <a:chOff x="729" y="1677"/>
                    <a:chExt cx="408" cy="294"/>
                  </a:xfrm>
                </p:grpSpPr>
                <p:sp>
                  <p:nvSpPr>
                    <p:cNvPr id="178" name="Oval 5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7" y="1677"/>
                      <a:ext cx="289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179" name="Text Box 5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9" y="1680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168" name="Group 508"/>
                  <p:cNvGrpSpPr/>
                  <p:nvPr/>
                </p:nvGrpSpPr>
                <p:grpSpPr bwMode="auto">
                  <a:xfrm>
                    <a:off x="4225" y="1773"/>
                    <a:ext cx="408" cy="294"/>
                    <a:chOff x="721" y="1677"/>
                    <a:chExt cx="408" cy="294"/>
                  </a:xfrm>
                </p:grpSpPr>
                <p:sp>
                  <p:nvSpPr>
                    <p:cNvPr id="176" name="Oval 5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7" y="1677"/>
                      <a:ext cx="289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177" name="Text Box 5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1" y="1680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169" name="Group 511"/>
                  <p:cNvGrpSpPr/>
                  <p:nvPr/>
                </p:nvGrpSpPr>
                <p:grpSpPr bwMode="auto">
                  <a:xfrm>
                    <a:off x="5191" y="1722"/>
                    <a:ext cx="408" cy="294"/>
                    <a:chOff x="3245" y="3306"/>
                    <a:chExt cx="408" cy="294"/>
                  </a:xfrm>
                </p:grpSpPr>
                <p:sp>
                  <p:nvSpPr>
                    <p:cNvPr id="174" name="Oval 5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1" y="3306"/>
                      <a:ext cx="295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175" name="Text Box 5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3312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70" name="Group 514"/>
                  <p:cNvGrpSpPr/>
                  <p:nvPr/>
                </p:nvGrpSpPr>
                <p:grpSpPr bwMode="auto">
                  <a:xfrm>
                    <a:off x="4825" y="2106"/>
                    <a:ext cx="408" cy="294"/>
                    <a:chOff x="1321" y="2298"/>
                    <a:chExt cx="408" cy="294"/>
                  </a:xfrm>
                </p:grpSpPr>
                <p:sp>
                  <p:nvSpPr>
                    <p:cNvPr id="172" name="Oval 5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1" y="2298"/>
                      <a:ext cx="295" cy="294"/>
                    </a:xfrm>
                    <a:prstGeom prst="ellipse">
                      <a:avLst/>
                    </a:prstGeom>
                    <a:solidFill>
                      <a:srgbClr val="FFFFCC"/>
                    </a:solidFill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173" name="Text Box 5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1" y="2299"/>
                      <a:ext cx="408" cy="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kumimoji="0"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V</a:t>
                      </a:r>
                      <a:r>
                        <a:rPr kumimoji="0" lang="en-US" altLang="zh-CN" sz="1800" baseline="-2500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171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5017" y="1588"/>
                    <a:ext cx="220" cy="211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2" name="AutoShape 518"/>
                <p:cNvSpPr>
                  <a:spLocks noChangeArrowheads="1"/>
                </p:cNvSpPr>
                <p:nvPr/>
              </p:nvSpPr>
              <p:spPr bwMode="auto">
                <a:xfrm>
                  <a:off x="3352" y="2316"/>
                  <a:ext cx="384" cy="19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0A51A1"/>
                </a:solidFill>
                <a:ln w="9525">
                  <a:solidFill>
                    <a:srgbClr val="3E4DBA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0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endParaRPr lang="zh-CN" altLang="zh-CN" sz="2400" b="0">
                    <a:solidFill>
                      <a:srgbClr val="0A51A1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209" name="圆角矩形标注 208"/>
          <p:cNvSpPr/>
          <p:nvPr/>
        </p:nvSpPr>
        <p:spPr>
          <a:xfrm>
            <a:off x="9244774" y="5389071"/>
            <a:ext cx="2611866" cy="874166"/>
          </a:xfrm>
          <a:prstGeom prst="wedgeRoundRectCallout">
            <a:avLst>
              <a:gd name="adj1" fmla="val -89965"/>
              <a:gd name="adj2" fmla="val -3864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权值一般表示代价，</a:t>
            </a:r>
            <a:r>
              <a:rPr lang="zh-CN" altLang="en-US" smtClean="0"/>
              <a:t>在连通的</a:t>
            </a:r>
            <a:r>
              <a:rPr lang="zh-CN" altLang="en-US" smtClean="0"/>
              <a:t>前提下，找代价最小的生成树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681 -2.22222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2149 -7.40741E-7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/>
      <p:bldP spid="83" grpId="0" animBg="1"/>
      <p:bldP spid="83" grpId="1" animBg="1"/>
      <p:bldP spid="92" grpId="0" animBg="1"/>
      <p:bldP spid="93" grpId="0" animBg="1"/>
      <p:bldP spid="94" grpId="0"/>
      <p:bldP spid="95" grpId="0" animBg="1"/>
      <p:bldP spid="4" grpId="0" animBg="1"/>
      <p:bldP spid="20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815414" y="649603"/>
            <a:ext cx="477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83" name="等腰三角形 82"/>
          <p:cNvSpPr/>
          <p:nvPr/>
        </p:nvSpPr>
        <p:spPr>
          <a:xfrm rot="5400000">
            <a:off x="354776" y="712111"/>
            <a:ext cx="344782" cy="336466"/>
          </a:xfrm>
          <a:prstGeom prst="triangle">
            <a:avLst/>
          </a:prstGeom>
          <a:solidFill>
            <a:srgbClr val="0A51A1"/>
          </a:solidFill>
          <a:ln w="12700">
            <a:solidFill>
              <a:srgbClr val="0A5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815414" y="1151033"/>
            <a:ext cx="10561173" cy="45719"/>
            <a:chOff x="3060700" y="4724400"/>
            <a:chExt cx="5955507" cy="3143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4"/>
          <p:cNvGrpSpPr/>
          <p:nvPr/>
        </p:nvGrpSpPr>
        <p:grpSpPr bwMode="auto">
          <a:xfrm>
            <a:off x="2860803" y="2346299"/>
            <a:ext cx="2924331" cy="2730500"/>
            <a:chOff x="960" y="1488"/>
            <a:chExt cx="1440" cy="1200"/>
          </a:xfrm>
        </p:grpSpPr>
        <p:sp>
          <p:nvSpPr>
            <p:cNvPr id="279" name="Line 7"/>
            <p:cNvSpPr>
              <a:spLocks noChangeShapeType="1"/>
            </p:cNvSpPr>
            <p:nvPr/>
          </p:nvSpPr>
          <p:spPr bwMode="auto">
            <a:xfrm>
              <a:off x="1248" y="20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0" name="Line 12"/>
            <p:cNvSpPr>
              <a:spLocks noChangeShapeType="1"/>
            </p:cNvSpPr>
            <p:nvPr/>
          </p:nvSpPr>
          <p:spPr bwMode="auto">
            <a:xfrm>
              <a:off x="1824" y="20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1" name="Line 13"/>
            <p:cNvSpPr>
              <a:spLocks noChangeShapeType="1"/>
            </p:cNvSpPr>
            <p:nvPr/>
          </p:nvSpPr>
          <p:spPr bwMode="auto">
            <a:xfrm flipH="1">
              <a:off x="1680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2" name="Line 14"/>
            <p:cNvSpPr>
              <a:spLocks noChangeShapeType="1"/>
            </p:cNvSpPr>
            <p:nvPr/>
          </p:nvSpPr>
          <p:spPr bwMode="auto">
            <a:xfrm>
              <a:off x="1104" y="2160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3" name="Line 15"/>
            <p:cNvSpPr>
              <a:spLocks noChangeShapeType="1"/>
            </p:cNvSpPr>
            <p:nvPr/>
          </p:nvSpPr>
          <p:spPr bwMode="auto">
            <a:xfrm flipV="1">
              <a:off x="1392" y="2160"/>
              <a:ext cx="24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4" name="Line 16"/>
            <p:cNvSpPr>
              <a:spLocks noChangeShapeType="1"/>
            </p:cNvSpPr>
            <p:nvPr/>
          </p:nvSpPr>
          <p:spPr bwMode="auto">
            <a:xfrm>
              <a:off x="1728" y="2160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5" name="Line 17"/>
            <p:cNvSpPr>
              <a:spLocks noChangeShapeType="1"/>
            </p:cNvSpPr>
            <p:nvPr/>
          </p:nvSpPr>
          <p:spPr bwMode="auto">
            <a:xfrm flipV="1">
              <a:off x="2064" y="2160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6" name="Line 18"/>
            <p:cNvSpPr>
              <a:spLocks noChangeShapeType="1"/>
            </p:cNvSpPr>
            <p:nvPr/>
          </p:nvSpPr>
          <p:spPr bwMode="auto">
            <a:xfrm>
              <a:off x="1440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7" name="Line 19"/>
            <p:cNvSpPr>
              <a:spLocks noChangeShapeType="1"/>
            </p:cNvSpPr>
            <p:nvPr/>
          </p:nvSpPr>
          <p:spPr bwMode="auto">
            <a:xfrm flipV="1">
              <a:off x="1200" y="1680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8" name="Line 20"/>
            <p:cNvSpPr>
              <a:spLocks noChangeShapeType="1"/>
            </p:cNvSpPr>
            <p:nvPr/>
          </p:nvSpPr>
          <p:spPr bwMode="auto">
            <a:xfrm flipH="1" flipV="1">
              <a:off x="1728" y="1680"/>
              <a:ext cx="43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9" name="Text Box 21"/>
            <p:cNvSpPr txBox="1">
              <a:spLocks noChangeArrowheads="1"/>
            </p:cNvSpPr>
            <p:nvPr/>
          </p:nvSpPr>
          <p:spPr bwMode="auto">
            <a:xfrm>
              <a:off x="1104" y="1728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90" name="Text Box 22"/>
            <p:cNvSpPr txBox="1">
              <a:spLocks noChangeArrowheads="1"/>
            </p:cNvSpPr>
            <p:nvPr/>
          </p:nvSpPr>
          <p:spPr bwMode="auto">
            <a:xfrm>
              <a:off x="1488" y="1776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1" name="Text Box 23"/>
            <p:cNvSpPr txBox="1">
              <a:spLocks noChangeArrowheads="1"/>
            </p:cNvSpPr>
            <p:nvPr/>
          </p:nvSpPr>
          <p:spPr bwMode="auto">
            <a:xfrm>
              <a:off x="1488" y="2448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92" name="Text Box 24"/>
            <p:cNvSpPr txBox="1">
              <a:spLocks noChangeArrowheads="1"/>
            </p:cNvSpPr>
            <p:nvPr/>
          </p:nvSpPr>
          <p:spPr bwMode="auto">
            <a:xfrm>
              <a:off x="1824" y="1680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93" name="Text Box 25"/>
            <p:cNvSpPr txBox="1">
              <a:spLocks noChangeArrowheads="1"/>
            </p:cNvSpPr>
            <p:nvPr/>
          </p:nvSpPr>
          <p:spPr bwMode="auto">
            <a:xfrm>
              <a:off x="1248" y="1920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94" name="Text Box 26"/>
            <p:cNvSpPr txBox="1">
              <a:spLocks noChangeArrowheads="1"/>
            </p:cNvSpPr>
            <p:nvPr/>
          </p:nvSpPr>
          <p:spPr bwMode="auto">
            <a:xfrm>
              <a:off x="1824" y="1920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95" name="Text Box 27"/>
            <p:cNvSpPr txBox="1">
              <a:spLocks noChangeArrowheads="1"/>
            </p:cNvSpPr>
            <p:nvPr/>
          </p:nvSpPr>
          <p:spPr bwMode="auto">
            <a:xfrm>
              <a:off x="1344" y="2208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96" name="Text Box 28"/>
            <p:cNvSpPr txBox="1">
              <a:spLocks noChangeArrowheads="1"/>
            </p:cNvSpPr>
            <p:nvPr/>
          </p:nvSpPr>
          <p:spPr bwMode="auto">
            <a:xfrm>
              <a:off x="1008" y="2256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97" name="Text Box 29"/>
            <p:cNvSpPr txBox="1">
              <a:spLocks noChangeArrowheads="1"/>
            </p:cNvSpPr>
            <p:nvPr/>
          </p:nvSpPr>
          <p:spPr bwMode="auto">
            <a:xfrm>
              <a:off x="1728" y="2208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98" name="Text Box 30"/>
            <p:cNvSpPr txBox="1">
              <a:spLocks noChangeArrowheads="1"/>
            </p:cNvSpPr>
            <p:nvPr/>
          </p:nvSpPr>
          <p:spPr bwMode="auto">
            <a:xfrm>
              <a:off x="2112" y="2256"/>
              <a:ext cx="24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99" name="Oval 5"/>
            <p:cNvSpPr>
              <a:spLocks noChangeArrowheads="1"/>
            </p:cNvSpPr>
            <p:nvPr/>
          </p:nvSpPr>
          <p:spPr bwMode="auto">
            <a:xfrm>
              <a:off x="1488" y="1488"/>
              <a:ext cx="288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1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  <p:sp>
          <p:nvSpPr>
            <p:cNvPr id="300" name="Oval 6"/>
            <p:cNvSpPr>
              <a:spLocks noChangeArrowheads="1"/>
            </p:cNvSpPr>
            <p:nvPr/>
          </p:nvSpPr>
          <p:spPr bwMode="auto">
            <a:xfrm>
              <a:off x="960" y="1920"/>
              <a:ext cx="288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2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  <p:sp>
          <p:nvSpPr>
            <p:cNvPr id="301" name="Oval 8"/>
            <p:cNvSpPr>
              <a:spLocks noChangeArrowheads="1"/>
            </p:cNvSpPr>
            <p:nvPr/>
          </p:nvSpPr>
          <p:spPr bwMode="auto">
            <a:xfrm>
              <a:off x="2112" y="1920"/>
              <a:ext cx="288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2" name="Oval 9"/>
            <p:cNvSpPr>
              <a:spLocks noChangeArrowheads="1"/>
            </p:cNvSpPr>
            <p:nvPr/>
          </p:nvSpPr>
          <p:spPr bwMode="auto">
            <a:xfrm>
              <a:off x="1536" y="1920"/>
              <a:ext cx="288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3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  <p:sp>
          <p:nvSpPr>
            <p:cNvPr id="303" name="Oval 10"/>
            <p:cNvSpPr>
              <a:spLocks noChangeArrowheads="1"/>
            </p:cNvSpPr>
            <p:nvPr/>
          </p:nvSpPr>
          <p:spPr bwMode="auto">
            <a:xfrm>
              <a:off x="1152" y="2448"/>
              <a:ext cx="288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5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  <p:sp>
          <p:nvSpPr>
            <p:cNvPr id="304" name="Oval 11"/>
            <p:cNvSpPr>
              <a:spLocks noChangeArrowheads="1"/>
            </p:cNvSpPr>
            <p:nvPr/>
          </p:nvSpPr>
          <p:spPr bwMode="auto">
            <a:xfrm>
              <a:off x="1776" y="2448"/>
              <a:ext cx="288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6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</p:grpSp>
      <p:grpSp>
        <p:nvGrpSpPr>
          <p:cNvPr id="305" name="Group 31"/>
          <p:cNvGrpSpPr/>
          <p:nvPr/>
        </p:nvGrpSpPr>
        <p:grpSpPr bwMode="auto">
          <a:xfrm>
            <a:off x="6370002" y="2504030"/>
            <a:ext cx="2877346" cy="2474344"/>
            <a:chOff x="3648" y="1474"/>
            <a:chExt cx="1397" cy="1214"/>
          </a:xfrm>
        </p:grpSpPr>
        <p:sp>
          <p:nvSpPr>
            <p:cNvPr id="306" name="Oval 32"/>
            <p:cNvSpPr>
              <a:spLocks noChangeArrowheads="1"/>
            </p:cNvSpPr>
            <p:nvPr/>
          </p:nvSpPr>
          <p:spPr bwMode="auto">
            <a:xfrm>
              <a:off x="4245" y="1474"/>
              <a:ext cx="245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1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  <p:sp>
          <p:nvSpPr>
            <p:cNvPr id="307" name="Oval 33"/>
            <p:cNvSpPr>
              <a:spLocks noChangeArrowheads="1"/>
            </p:cNvSpPr>
            <p:nvPr/>
          </p:nvSpPr>
          <p:spPr bwMode="auto">
            <a:xfrm>
              <a:off x="3648" y="1920"/>
              <a:ext cx="245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2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  <p:sp>
          <p:nvSpPr>
            <p:cNvPr id="308" name="Line 34"/>
            <p:cNvSpPr>
              <a:spLocks noChangeShapeType="1"/>
            </p:cNvSpPr>
            <p:nvPr/>
          </p:nvSpPr>
          <p:spPr bwMode="auto">
            <a:xfrm>
              <a:off x="3893" y="2060"/>
              <a:ext cx="331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09" name="Oval 35"/>
            <p:cNvSpPr>
              <a:spLocks noChangeArrowheads="1"/>
            </p:cNvSpPr>
            <p:nvPr/>
          </p:nvSpPr>
          <p:spPr bwMode="auto">
            <a:xfrm>
              <a:off x="4800" y="1920"/>
              <a:ext cx="245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10" name="Oval 36"/>
            <p:cNvSpPr>
              <a:spLocks noChangeArrowheads="1"/>
            </p:cNvSpPr>
            <p:nvPr/>
          </p:nvSpPr>
          <p:spPr bwMode="auto">
            <a:xfrm>
              <a:off x="4224" y="1920"/>
              <a:ext cx="245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3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  <p:sp>
          <p:nvSpPr>
            <p:cNvPr id="311" name="Oval 37"/>
            <p:cNvSpPr>
              <a:spLocks noChangeArrowheads="1"/>
            </p:cNvSpPr>
            <p:nvPr/>
          </p:nvSpPr>
          <p:spPr bwMode="auto">
            <a:xfrm>
              <a:off x="3840" y="2448"/>
              <a:ext cx="245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5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  <p:sp>
          <p:nvSpPr>
            <p:cNvPr id="312" name="Oval 38"/>
            <p:cNvSpPr>
              <a:spLocks noChangeArrowheads="1"/>
            </p:cNvSpPr>
            <p:nvPr/>
          </p:nvSpPr>
          <p:spPr bwMode="auto">
            <a:xfrm>
              <a:off x="4464" y="2448"/>
              <a:ext cx="245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6</a:t>
              </a:r>
              <a:endParaRPr lang="zh-CN" altLang="en-US" sz="2400" u="sng">
                <a:latin typeface="Arial" panose="020B0604020202020204" pitchFamily="34" charset="0"/>
              </a:endParaRPr>
            </a:p>
          </p:txBody>
        </p:sp>
        <p:sp>
          <p:nvSpPr>
            <p:cNvPr id="313" name="Line 39"/>
            <p:cNvSpPr>
              <a:spLocks noChangeShapeType="1"/>
            </p:cNvSpPr>
            <p:nvPr/>
          </p:nvSpPr>
          <p:spPr bwMode="auto">
            <a:xfrm flipH="1">
              <a:off x="4368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14" name="Line 40"/>
            <p:cNvSpPr>
              <a:spLocks noChangeShapeType="1"/>
            </p:cNvSpPr>
            <p:nvPr/>
          </p:nvSpPr>
          <p:spPr bwMode="auto">
            <a:xfrm>
              <a:off x="3792" y="2160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15" name="Line 41"/>
            <p:cNvSpPr>
              <a:spLocks noChangeShapeType="1"/>
            </p:cNvSpPr>
            <p:nvPr/>
          </p:nvSpPr>
          <p:spPr bwMode="auto">
            <a:xfrm>
              <a:off x="4410" y="2147"/>
              <a:ext cx="15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16" name="Line 42"/>
            <p:cNvSpPr>
              <a:spLocks noChangeShapeType="1"/>
            </p:cNvSpPr>
            <p:nvPr/>
          </p:nvSpPr>
          <p:spPr bwMode="auto">
            <a:xfrm flipV="1">
              <a:off x="4704" y="2152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17" name="Text Box 43"/>
            <p:cNvSpPr txBox="1">
              <a:spLocks noChangeArrowheads="1"/>
            </p:cNvSpPr>
            <p:nvPr/>
          </p:nvSpPr>
          <p:spPr bwMode="auto">
            <a:xfrm>
              <a:off x="4176" y="1776"/>
              <a:ext cx="24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18" name="Text Box 44"/>
            <p:cNvSpPr txBox="1">
              <a:spLocks noChangeArrowheads="1"/>
            </p:cNvSpPr>
            <p:nvPr/>
          </p:nvSpPr>
          <p:spPr bwMode="auto">
            <a:xfrm>
              <a:off x="3936" y="1920"/>
              <a:ext cx="24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19" name="Text Box 45"/>
            <p:cNvSpPr txBox="1">
              <a:spLocks noChangeArrowheads="1"/>
            </p:cNvSpPr>
            <p:nvPr/>
          </p:nvSpPr>
          <p:spPr bwMode="auto">
            <a:xfrm>
              <a:off x="3696" y="2256"/>
              <a:ext cx="24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20" name="Text Box 46"/>
            <p:cNvSpPr txBox="1">
              <a:spLocks noChangeArrowheads="1"/>
            </p:cNvSpPr>
            <p:nvPr/>
          </p:nvSpPr>
          <p:spPr bwMode="auto">
            <a:xfrm>
              <a:off x="4416" y="2208"/>
              <a:ext cx="24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21" name="Text Box 47"/>
            <p:cNvSpPr txBox="1">
              <a:spLocks noChangeArrowheads="1"/>
            </p:cNvSpPr>
            <p:nvPr/>
          </p:nvSpPr>
          <p:spPr bwMode="auto">
            <a:xfrm>
              <a:off x="4800" y="2256"/>
              <a:ext cx="24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22" name="L 形 321"/>
          <p:cNvSpPr/>
          <p:nvPr/>
        </p:nvSpPr>
        <p:spPr>
          <a:xfrm flipV="1">
            <a:off x="2135560" y="1196752"/>
            <a:ext cx="534852" cy="750628"/>
          </a:xfrm>
          <a:prstGeom prst="corner">
            <a:avLst>
              <a:gd name="adj1" fmla="val 20270"/>
              <a:gd name="adj2" fmla="val 18919"/>
            </a:avLst>
          </a:prstGeom>
          <a:solidFill>
            <a:srgbClr val="0A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L 形 322"/>
          <p:cNvSpPr/>
          <p:nvPr/>
        </p:nvSpPr>
        <p:spPr>
          <a:xfrm flipH="1">
            <a:off x="9535235" y="1196752"/>
            <a:ext cx="534852" cy="750628"/>
          </a:xfrm>
          <a:prstGeom prst="corner">
            <a:avLst>
              <a:gd name="adj1" fmla="val 20270"/>
              <a:gd name="adj2" fmla="val 18919"/>
            </a:avLst>
          </a:prstGeom>
          <a:solidFill>
            <a:srgbClr val="0A5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文本框 323"/>
          <p:cNvSpPr txBox="1"/>
          <p:nvPr/>
        </p:nvSpPr>
        <p:spPr>
          <a:xfrm>
            <a:off x="2327564" y="1372011"/>
            <a:ext cx="752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：生成树中边的权值（代价）之和最小的树</a:t>
            </a:r>
          </a:p>
        </p:txBody>
      </p:sp>
      <p:sp>
        <p:nvSpPr>
          <p:cNvPr id="325" name="直接连接符 8"/>
          <p:cNvSpPr>
            <a:spLocks noChangeShapeType="1"/>
          </p:cNvSpPr>
          <p:nvPr/>
        </p:nvSpPr>
        <p:spPr bwMode="auto">
          <a:xfrm>
            <a:off x="2592862" y="1770931"/>
            <a:ext cx="7019925" cy="1191"/>
          </a:xfrm>
          <a:prstGeom prst="line">
            <a:avLst/>
          </a:prstGeom>
          <a:noFill/>
          <a:ln w="19050">
            <a:solidFill>
              <a:srgbClr val="0A51A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97" tIns="45699" rIns="91397" bIns="45699"/>
          <a:lstStyle/>
          <a:p>
            <a:endParaRPr lang="zh-CN" altLang="en-US" sz="2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6" name="组合 325"/>
          <p:cNvGrpSpPr/>
          <p:nvPr/>
        </p:nvGrpSpPr>
        <p:grpSpPr>
          <a:xfrm>
            <a:off x="1916521" y="5465870"/>
            <a:ext cx="2310355" cy="706577"/>
            <a:chOff x="631765" y="2001340"/>
            <a:chExt cx="2392011" cy="108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7" name="圆角矩形 22"/>
            <p:cNvSpPr/>
            <p:nvPr/>
          </p:nvSpPr>
          <p:spPr>
            <a:xfrm>
              <a:off x="683868" y="2001340"/>
              <a:ext cx="2312121" cy="1089809"/>
            </a:xfrm>
            <a:prstGeom prst="rect">
              <a:avLst/>
            </a:prstGeom>
            <a:solidFill>
              <a:srgbClr val="0A51A1"/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631765" y="2065834"/>
              <a:ext cx="2392011" cy="1025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方法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逐步加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6605734" y="5456530"/>
            <a:ext cx="2485758" cy="780782"/>
            <a:chOff x="631765" y="2001340"/>
            <a:chExt cx="2392011" cy="12085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0" name="圆角矩形 22"/>
            <p:cNvSpPr/>
            <p:nvPr/>
          </p:nvSpPr>
          <p:spPr>
            <a:xfrm>
              <a:off x="683868" y="2001340"/>
              <a:ext cx="2312121" cy="1089809"/>
            </a:xfrm>
            <a:prstGeom prst="rect">
              <a:avLst/>
            </a:prstGeom>
            <a:solidFill>
              <a:srgbClr val="0A51A1"/>
            </a:solidFill>
            <a:ln w="254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631765" y="2065834"/>
              <a:ext cx="2392011" cy="114402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方法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2:</a:t>
              </a:r>
            </a:p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逐步加边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2" name="文本框 331"/>
          <p:cNvSpPr txBox="1"/>
          <p:nvPr/>
        </p:nvSpPr>
        <p:spPr>
          <a:xfrm>
            <a:off x="3445669" y="5477856"/>
            <a:ext cx="2149289" cy="680429"/>
          </a:xfrm>
          <a:prstGeom prst="rect">
            <a:avLst/>
          </a:prstGeom>
          <a:solidFill>
            <a:schemeClr val="bg1"/>
          </a:solidFill>
          <a:ln w="28575">
            <a:solidFill>
              <a:srgbClr val="0A5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（普里姆）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000654" y="5459130"/>
            <a:ext cx="2631850" cy="682227"/>
          </a:xfrm>
          <a:prstGeom prst="rect">
            <a:avLst/>
          </a:prstGeom>
          <a:solidFill>
            <a:schemeClr val="bg1"/>
          </a:solidFill>
          <a:ln w="28575">
            <a:solidFill>
              <a:srgbClr val="0A5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（克鲁斯卡尔）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  <p:bldP spid="323" grpId="0" animBg="1"/>
      <p:bldP spid="324" grpId="0"/>
      <p:bldP spid="325" grpId="0" animBg="1"/>
      <p:bldP spid="332" grpId="0" animBg="1"/>
      <p:bldP spid="3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3141092" y="2037394"/>
            <a:ext cx="5259164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62" y="1924"/>
              <a:ext cx="2160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最小生成树的概念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  <a:hlinkClick r:id="" action="ppaction://noaction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3141092" y="3182739"/>
            <a:ext cx="5259164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Prim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（普里姆）算法</a:t>
              </a: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" name="Group 29"/>
          <p:cNvGrpSpPr>
            <a:grpSpLocks noChangeAspect="1"/>
          </p:cNvGrpSpPr>
          <p:nvPr/>
        </p:nvGrpSpPr>
        <p:grpSpPr bwMode="auto">
          <a:xfrm>
            <a:off x="3141092" y="4334867"/>
            <a:ext cx="5259164" cy="822325"/>
            <a:chOff x="1296" y="1824"/>
            <a:chExt cx="2976" cy="432"/>
          </a:xfrm>
        </p:grpSpPr>
        <p:sp>
          <p:nvSpPr>
            <p:cNvPr id="19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92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Kruskal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（克鲁斯卡尔）算法</a:t>
              </a:r>
            </a:p>
          </p:txBody>
        </p:sp>
        <p:sp>
          <p:nvSpPr>
            <p:cNvPr id="22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783632" y="91567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000" kern="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   纲</a:t>
            </a:r>
            <a:endParaRPr lang="en-US" altLang="zh-CN" sz="4000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29"/>
          <p:cNvGrpSpPr>
            <a:grpSpLocks noChangeAspect="1"/>
          </p:cNvGrpSpPr>
          <p:nvPr/>
        </p:nvGrpSpPr>
        <p:grpSpPr bwMode="auto">
          <a:xfrm>
            <a:off x="3121422" y="5486995"/>
            <a:ext cx="5278834" cy="822325"/>
            <a:chOff x="1296" y="1824"/>
            <a:chExt cx="2976" cy="432"/>
          </a:xfrm>
        </p:grpSpPr>
        <p:sp>
          <p:nvSpPr>
            <p:cNvPr id="25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A51A1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A51A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92" cy="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2" charset="-122"/>
                </a:rPr>
                <a:t>总结与推广</a:t>
              </a:r>
            </a:p>
          </p:txBody>
        </p:sp>
        <p:sp>
          <p:nvSpPr>
            <p:cNvPr id="28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4</a:t>
              </a:r>
              <a:endPara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3" name="click.wav"/>
          </p:stSnd>
        </p:sndAc>
      </p:transition>
    </mc:Choice>
    <mc:Fallback xmlns="">
      <p:transition advTm="439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815414" y="649603"/>
            <a:ext cx="477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（普里姆）算法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等腰三角形 82"/>
          <p:cNvSpPr/>
          <p:nvPr/>
        </p:nvSpPr>
        <p:spPr>
          <a:xfrm rot="5400000">
            <a:off x="354776" y="712111"/>
            <a:ext cx="344782" cy="336466"/>
          </a:xfrm>
          <a:prstGeom prst="triangle">
            <a:avLst/>
          </a:prstGeom>
          <a:solidFill>
            <a:srgbClr val="0A51A1"/>
          </a:solidFill>
          <a:ln w="12700">
            <a:solidFill>
              <a:srgbClr val="0A5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815414" y="1151033"/>
            <a:ext cx="10561173" cy="45719"/>
            <a:chOff x="3060700" y="4724400"/>
            <a:chExt cx="5955507" cy="3143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圆角矩形 208"/>
          <p:cNvSpPr/>
          <p:nvPr/>
        </p:nvSpPr>
        <p:spPr bwMode="auto">
          <a:xfrm>
            <a:off x="911423" y="1844824"/>
            <a:ext cx="7416825" cy="8367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A5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A51A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算法</a:t>
            </a:r>
            <a:r>
              <a:rPr lang="zh-CN" altLang="en-US" sz="2000" dirty="0">
                <a:solidFill>
                  <a:srgbClr val="0A51A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思想：</a:t>
            </a:r>
            <a:r>
              <a:rPr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从任</a:t>
            </a:r>
            <a:r>
              <a:rPr lang="zh-CN" altLang="en-US" sz="2000">
                <a:latin typeface="Verdana" panose="020B0604030504040204" pitchFamily="34" charset="0"/>
                <a:ea typeface="微软雅黑" panose="020B0503020204020204" pitchFamily="34" charset="-122"/>
              </a:rPr>
              <a:t>意</a:t>
            </a:r>
            <a:r>
              <a:rPr lang="zh-CN" altLang="en-US" sz="2000" smtClean="0">
                <a:latin typeface="Verdana" panose="020B0604030504040204" pitchFamily="34" charset="0"/>
                <a:ea typeface="微软雅黑" panose="020B0503020204020204" pitchFamily="34" charset="-122"/>
              </a:rPr>
              <a:t>一顶</a:t>
            </a:r>
            <a:r>
              <a:rPr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点</a:t>
            </a:r>
            <a:r>
              <a:rPr lang="zh-CN" altLang="en-US" sz="2000" smtClean="0">
                <a:latin typeface="Verdana" panose="020B0604030504040204" pitchFamily="34" charset="0"/>
                <a:ea typeface="微软雅黑" panose="020B0503020204020204" pitchFamily="34" charset="-122"/>
              </a:rPr>
              <a:t>开始，将其放</a:t>
            </a:r>
            <a:r>
              <a:rPr lang="zh-CN" altLang="en-US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入</a:t>
            </a:r>
            <a:r>
              <a:rPr lang="en-US" altLang="zh-CN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每次选择一个</a:t>
            </a:r>
            <a:r>
              <a:rPr lang="zh-CN" altLang="en-US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中顶点</a:t>
            </a:r>
            <a:r>
              <a:rPr lang="zh-CN" altLang="en-US" sz="2000" dirty="0">
                <a:latin typeface="Verdana" panose="020B0604030504040204" pitchFamily="34" charset="0"/>
                <a:ea typeface="微软雅黑" panose="020B0503020204020204" pitchFamily="34" charset="-122"/>
              </a:rPr>
              <a:t>集最近的一个顶点，并将两顶点之间的边加入到</a:t>
            </a:r>
            <a:r>
              <a:rPr lang="zh-CN" altLang="en-US" sz="2000">
                <a:latin typeface="Verdana" panose="020B0604030504040204" pitchFamily="34" charset="0"/>
                <a:ea typeface="微软雅黑" panose="020B0503020204020204" pitchFamily="34" charset="-122"/>
              </a:rPr>
              <a:t>树</a:t>
            </a:r>
            <a:r>
              <a:rPr lang="zh-CN" altLang="en-US" sz="2000" smtClean="0">
                <a:latin typeface="Verdana" panose="020B0604030504040204" pitchFamily="34" charset="0"/>
                <a:ea typeface="微软雅黑" panose="020B0503020204020204" pitchFamily="34" charset="-122"/>
              </a:rPr>
              <a:t>中</a:t>
            </a:r>
            <a:endParaRPr lang="zh-CN" altLang="en-US" sz="20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540678" y="1499792"/>
            <a:ext cx="2618753" cy="967058"/>
            <a:chOff x="5505460" y="4294959"/>
            <a:chExt cx="3489102" cy="967058"/>
          </a:xfrm>
        </p:grpSpPr>
        <p:grpSp>
          <p:nvGrpSpPr>
            <p:cNvPr id="225" name="组合 224"/>
            <p:cNvGrpSpPr/>
            <p:nvPr/>
          </p:nvGrpSpPr>
          <p:grpSpPr>
            <a:xfrm flipH="1">
              <a:off x="5505460" y="4294959"/>
              <a:ext cx="3185801" cy="967058"/>
              <a:chOff x="5565176" y="287200"/>
              <a:chExt cx="3229850" cy="790365"/>
            </a:xfrm>
          </p:grpSpPr>
          <p:pic>
            <p:nvPicPr>
              <p:cNvPr id="227" name="图片 2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07485" y="296365"/>
                <a:ext cx="2366995" cy="781200"/>
              </a:xfrm>
              <a:prstGeom prst="rect">
                <a:avLst/>
              </a:prstGeom>
            </p:spPr>
          </p:pic>
          <p:grpSp>
            <p:nvGrpSpPr>
              <p:cNvPr id="228" name="组合 227"/>
              <p:cNvGrpSpPr/>
              <p:nvPr/>
            </p:nvGrpSpPr>
            <p:grpSpPr>
              <a:xfrm flipH="1">
                <a:off x="5565176" y="287200"/>
                <a:ext cx="3229850" cy="444661"/>
                <a:chOff x="8606703" y="760883"/>
                <a:chExt cx="3129896" cy="430900"/>
              </a:xfrm>
            </p:grpSpPr>
            <p:sp>
              <p:nvSpPr>
                <p:cNvPr id="229" name="Freeform 56"/>
                <p:cNvSpPr/>
                <p:nvPr/>
              </p:nvSpPr>
              <p:spPr bwMode="auto">
                <a:xfrm>
                  <a:off x="9009785" y="760884"/>
                  <a:ext cx="2726814" cy="430899"/>
                </a:xfrm>
                <a:custGeom>
                  <a:avLst/>
                  <a:gdLst>
                    <a:gd name="T0" fmla="*/ 2353 w 2385"/>
                    <a:gd name="T1" fmla="*/ 0 h 425"/>
                    <a:gd name="T2" fmla="*/ 0 w 2385"/>
                    <a:gd name="T3" fmla="*/ 0 h 425"/>
                    <a:gd name="T4" fmla="*/ 0 w 2385"/>
                    <a:gd name="T5" fmla="*/ 425 h 425"/>
                    <a:gd name="T6" fmla="*/ 2353 w 2385"/>
                    <a:gd name="T7" fmla="*/ 425 h 425"/>
                    <a:gd name="T8" fmla="*/ 2385 w 2385"/>
                    <a:gd name="T9" fmla="*/ 393 h 425"/>
                    <a:gd name="T10" fmla="*/ 2385 w 2385"/>
                    <a:gd name="T11" fmla="*/ 32 h 425"/>
                    <a:gd name="T12" fmla="*/ 2353 w 2385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85" h="425">
                      <a:moveTo>
                        <a:pt x="23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25"/>
                        <a:pt x="0" y="425"/>
                        <a:pt x="0" y="425"/>
                      </a:cubicBezTo>
                      <a:cubicBezTo>
                        <a:pt x="2353" y="425"/>
                        <a:pt x="2353" y="425"/>
                        <a:pt x="2353" y="425"/>
                      </a:cubicBezTo>
                      <a:cubicBezTo>
                        <a:pt x="2370" y="425"/>
                        <a:pt x="2385" y="411"/>
                        <a:pt x="2385" y="393"/>
                      </a:cubicBezTo>
                      <a:cubicBezTo>
                        <a:pt x="2385" y="32"/>
                        <a:pt x="2385" y="32"/>
                        <a:pt x="2385" y="32"/>
                      </a:cubicBezTo>
                      <a:cubicBezTo>
                        <a:pt x="2385" y="15"/>
                        <a:pt x="2370" y="0"/>
                        <a:pt x="2353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0" name="Freeform 57"/>
                <p:cNvSpPr/>
                <p:nvPr/>
              </p:nvSpPr>
              <p:spPr bwMode="auto">
                <a:xfrm>
                  <a:off x="8606703" y="760883"/>
                  <a:ext cx="595660" cy="430899"/>
                </a:xfrm>
                <a:custGeom>
                  <a:avLst/>
                  <a:gdLst>
                    <a:gd name="T0" fmla="*/ 32 w 734"/>
                    <a:gd name="T1" fmla="*/ 0 h 425"/>
                    <a:gd name="T2" fmla="*/ 0 w 734"/>
                    <a:gd name="T3" fmla="*/ 32 h 425"/>
                    <a:gd name="T4" fmla="*/ 0 w 734"/>
                    <a:gd name="T5" fmla="*/ 393 h 425"/>
                    <a:gd name="T6" fmla="*/ 32 w 734"/>
                    <a:gd name="T7" fmla="*/ 425 h 425"/>
                    <a:gd name="T8" fmla="*/ 734 w 734"/>
                    <a:gd name="T9" fmla="*/ 425 h 425"/>
                    <a:gd name="T10" fmla="*/ 734 w 734"/>
                    <a:gd name="T11" fmla="*/ 0 h 425"/>
                    <a:gd name="T12" fmla="*/ 32 w 734"/>
                    <a:gd name="T13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4" h="425">
                      <a:moveTo>
                        <a:pt x="32" y="0"/>
                      </a:move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393"/>
                        <a:pt x="0" y="393"/>
                        <a:pt x="0" y="393"/>
                      </a:cubicBezTo>
                      <a:cubicBezTo>
                        <a:pt x="0" y="411"/>
                        <a:pt x="14" y="425"/>
                        <a:pt x="32" y="425"/>
                      </a:cubicBezTo>
                      <a:cubicBezTo>
                        <a:pt x="734" y="425"/>
                        <a:pt x="734" y="425"/>
                        <a:pt x="734" y="425"/>
                      </a:cubicBezTo>
                      <a:cubicBezTo>
                        <a:pt x="734" y="0"/>
                        <a:pt x="734" y="0"/>
                        <a:pt x="734" y="0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26" name="矩形 225"/>
            <p:cNvSpPr/>
            <p:nvPr/>
          </p:nvSpPr>
          <p:spPr>
            <a:xfrm>
              <a:off x="5846703" y="4323660"/>
              <a:ext cx="31478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并点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贪心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 rot="21364353">
            <a:off x="8603114" y="1186188"/>
            <a:ext cx="387956" cy="603127"/>
            <a:chOff x="10109233" y="719821"/>
            <a:chExt cx="387956" cy="603127"/>
          </a:xfrm>
          <a:solidFill>
            <a:srgbClr val="C00000"/>
          </a:solidFill>
          <a:effectLst>
            <a:outerShdw blurRad="444500" dist="254000" dir="2700000" algn="ctr" rotWithShape="0">
              <a:srgbClr val="000000">
                <a:alpha val="43137"/>
              </a:srgbClr>
            </a:outerShdw>
          </a:effectLst>
        </p:grpSpPr>
        <p:sp>
          <p:nvSpPr>
            <p:cNvPr id="232" name="Freeform 54"/>
            <p:cNvSpPr/>
            <p:nvPr/>
          </p:nvSpPr>
          <p:spPr bwMode="auto">
            <a:xfrm>
              <a:off x="10109233" y="951292"/>
              <a:ext cx="378176" cy="130406"/>
            </a:xfrm>
            <a:custGeom>
              <a:avLst/>
              <a:gdLst>
                <a:gd name="T0" fmla="*/ 93 w 108"/>
                <a:gd name="T1" fmla="*/ 19 h 37"/>
                <a:gd name="T2" fmla="*/ 20 w 108"/>
                <a:gd name="T3" fmla="*/ 2 h 37"/>
                <a:gd name="T4" fmla="*/ 0 w 108"/>
                <a:gd name="T5" fmla="*/ 13 h 37"/>
                <a:gd name="T6" fmla="*/ 106 w 108"/>
                <a:gd name="T7" fmla="*/ 37 h 37"/>
                <a:gd name="T8" fmla="*/ 93 w 108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7">
                  <a:moveTo>
                    <a:pt x="93" y="19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1" y="0"/>
                    <a:pt x="2" y="5"/>
                    <a:pt x="0" y="13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8" y="29"/>
                    <a:pt x="103" y="21"/>
                    <a:pt x="9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55"/>
            <p:cNvSpPr/>
            <p:nvPr/>
          </p:nvSpPr>
          <p:spPr bwMode="auto">
            <a:xfrm>
              <a:off x="10164655" y="768724"/>
              <a:ext cx="286892" cy="241250"/>
            </a:xfrm>
            <a:custGeom>
              <a:avLst/>
              <a:gdLst>
                <a:gd name="T0" fmla="*/ 60 w 88"/>
                <a:gd name="T1" fmla="*/ 68 h 74"/>
                <a:gd name="T2" fmla="*/ 88 w 88"/>
                <a:gd name="T3" fmla="*/ 74 h 74"/>
                <a:gd name="T4" fmla="*/ 87 w 88"/>
                <a:gd name="T5" fmla="*/ 14 h 74"/>
                <a:gd name="T6" fmla="*/ 58 w 88"/>
                <a:gd name="T7" fmla="*/ 8 h 74"/>
                <a:gd name="T8" fmla="*/ 28 w 88"/>
                <a:gd name="T9" fmla="*/ 0 h 74"/>
                <a:gd name="T10" fmla="*/ 0 w 88"/>
                <a:gd name="T11" fmla="*/ 55 h 74"/>
                <a:gd name="T12" fmla="*/ 28 w 88"/>
                <a:gd name="T13" fmla="*/ 61 h 74"/>
                <a:gd name="T14" fmla="*/ 60 w 88"/>
                <a:gd name="T15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74">
                  <a:moveTo>
                    <a:pt x="60" y="68"/>
                  </a:moveTo>
                  <a:lnTo>
                    <a:pt x="88" y="74"/>
                  </a:lnTo>
                  <a:lnTo>
                    <a:pt x="87" y="14"/>
                  </a:lnTo>
                  <a:lnTo>
                    <a:pt x="58" y="8"/>
                  </a:lnTo>
                  <a:lnTo>
                    <a:pt x="28" y="0"/>
                  </a:lnTo>
                  <a:lnTo>
                    <a:pt x="0" y="55"/>
                  </a:lnTo>
                  <a:lnTo>
                    <a:pt x="28" y="61"/>
                  </a:lnTo>
                  <a:lnTo>
                    <a:pt x="6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56"/>
            <p:cNvSpPr/>
            <p:nvPr/>
          </p:nvSpPr>
          <p:spPr bwMode="auto">
            <a:xfrm>
              <a:off x="10216817" y="719821"/>
              <a:ext cx="280372" cy="91284"/>
            </a:xfrm>
            <a:custGeom>
              <a:avLst/>
              <a:gdLst>
                <a:gd name="T0" fmla="*/ 76 w 80"/>
                <a:gd name="T1" fmla="*/ 16 h 26"/>
                <a:gd name="T2" fmla="*/ 7 w 80"/>
                <a:gd name="T3" fmla="*/ 0 h 26"/>
                <a:gd name="T4" fmla="*/ 3 w 80"/>
                <a:gd name="T5" fmla="*/ 1 h 26"/>
                <a:gd name="T6" fmla="*/ 1 w 80"/>
                <a:gd name="T7" fmla="*/ 4 h 26"/>
                <a:gd name="T8" fmla="*/ 5 w 80"/>
                <a:gd name="T9" fmla="*/ 10 h 26"/>
                <a:gd name="T10" fmla="*/ 74 w 80"/>
                <a:gd name="T11" fmla="*/ 25 h 26"/>
                <a:gd name="T12" fmla="*/ 80 w 80"/>
                <a:gd name="T13" fmla="*/ 22 h 26"/>
                <a:gd name="T14" fmla="*/ 76 w 80"/>
                <a:gd name="T15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76" y="16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2" y="9"/>
                    <a:pt x="5" y="10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7" y="26"/>
                    <a:pt x="79" y="24"/>
                    <a:pt x="80" y="22"/>
                  </a:cubicBezTo>
                  <a:cubicBezTo>
                    <a:pt x="80" y="19"/>
                    <a:pt x="79" y="16"/>
                    <a:pt x="7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57"/>
            <p:cNvSpPr>
              <a:spLocks noEditPoints="1"/>
            </p:cNvSpPr>
            <p:nvPr/>
          </p:nvSpPr>
          <p:spPr bwMode="auto">
            <a:xfrm>
              <a:off x="10233119" y="1045835"/>
              <a:ext cx="110845" cy="277113"/>
            </a:xfrm>
            <a:custGeom>
              <a:avLst/>
              <a:gdLst>
                <a:gd name="T0" fmla="*/ 15 w 34"/>
                <a:gd name="T1" fmla="*/ 3 h 85"/>
                <a:gd name="T2" fmla="*/ 2 w 34"/>
                <a:gd name="T3" fmla="*/ 0 h 85"/>
                <a:gd name="T4" fmla="*/ 0 w 34"/>
                <a:gd name="T5" fmla="*/ 85 h 85"/>
                <a:gd name="T6" fmla="*/ 34 w 34"/>
                <a:gd name="T7" fmla="*/ 7 h 85"/>
                <a:gd name="T8" fmla="*/ 21 w 34"/>
                <a:gd name="T9" fmla="*/ 4 h 85"/>
                <a:gd name="T10" fmla="*/ 15 w 34"/>
                <a:gd name="T11" fmla="*/ 3 h 85"/>
                <a:gd name="T12" fmla="*/ 27 w 34"/>
                <a:gd name="T13" fmla="*/ 13 h 85"/>
                <a:gd name="T14" fmla="*/ 5 w 34"/>
                <a:gd name="T15" fmla="*/ 68 h 85"/>
                <a:gd name="T16" fmla="*/ 21 w 34"/>
                <a:gd name="T17" fmla="*/ 12 h 85"/>
                <a:gd name="T18" fmla="*/ 27 w 34"/>
                <a:gd name="T19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85">
                  <a:moveTo>
                    <a:pt x="15" y="3"/>
                  </a:moveTo>
                  <a:lnTo>
                    <a:pt x="2" y="0"/>
                  </a:lnTo>
                  <a:lnTo>
                    <a:pt x="0" y="85"/>
                  </a:lnTo>
                  <a:lnTo>
                    <a:pt x="34" y="7"/>
                  </a:lnTo>
                  <a:lnTo>
                    <a:pt x="21" y="4"/>
                  </a:lnTo>
                  <a:lnTo>
                    <a:pt x="15" y="3"/>
                  </a:lnTo>
                  <a:close/>
                  <a:moveTo>
                    <a:pt x="27" y="13"/>
                  </a:moveTo>
                  <a:lnTo>
                    <a:pt x="5" y="68"/>
                  </a:lnTo>
                  <a:lnTo>
                    <a:pt x="21" y="12"/>
                  </a:lnTo>
                  <a:lnTo>
                    <a:pt x="2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6" name="AutoShape 3"/>
          <p:cNvSpPr>
            <a:spLocks noChangeArrowheads="1"/>
          </p:cNvSpPr>
          <p:nvPr/>
        </p:nvSpPr>
        <p:spPr bwMode="auto">
          <a:xfrm>
            <a:off x="983432" y="4564098"/>
            <a:ext cx="6552728" cy="593094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A51A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26000" tIns="82800"/>
          <a:lstStyle/>
          <a:p>
            <a:pPr lvl="1" indent="-288290" algn="just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直到所有顶点都加入到生成树顶点集合</a:t>
            </a:r>
            <a:r>
              <a:rPr lang="en-US" altLang="zh-CN" sz="2000" i="1" dirty="0" smtClean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中为止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AutoShape 4"/>
          <p:cNvSpPr>
            <a:spLocks noChangeArrowheads="1"/>
          </p:cNvSpPr>
          <p:nvPr/>
        </p:nvSpPr>
        <p:spPr bwMode="auto">
          <a:xfrm>
            <a:off x="7977265" y="3217167"/>
            <a:ext cx="1329241" cy="1832873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" name="Oval 5"/>
          <p:cNvSpPr>
            <a:spLocks noChangeArrowheads="1"/>
          </p:cNvSpPr>
          <p:nvPr/>
        </p:nvSpPr>
        <p:spPr bwMode="auto">
          <a:xfrm>
            <a:off x="9669641" y="3140968"/>
            <a:ext cx="1836310" cy="1981200"/>
          </a:xfrm>
          <a:prstGeom prst="ellipse">
            <a:avLst/>
          </a:prstGeom>
          <a:noFill/>
          <a:ln w="12700" cap="sq">
            <a:solidFill>
              <a:srgbClr val="00008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" name="Oval 6"/>
          <p:cNvSpPr>
            <a:spLocks noChangeArrowheads="1"/>
          </p:cNvSpPr>
          <p:nvPr/>
        </p:nvSpPr>
        <p:spPr bwMode="auto">
          <a:xfrm>
            <a:off x="8599506" y="3369568"/>
            <a:ext cx="367262" cy="304800"/>
          </a:xfrm>
          <a:prstGeom prst="ellipse">
            <a:avLst/>
          </a:prstGeom>
          <a:solidFill>
            <a:srgbClr val="FFFF99"/>
          </a:solidFill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3" name="Oval 7"/>
          <p:cNvSpPr>
            <a:spLocks noChangeArrowheads="1"/>
          </p:cNvSpPr>
          <p:nvPr/>
        </p:nvSpPr>
        <p:spPr bwMode="auto">
          <a:xfrm>
            <a:off x="8066106" y="3826768"/>
            <a:ext cx="367262" cy="304800"/>
          </a:xfrm>
          <a:prstGeom prst="ellipse">
            <a:avLst/>
          </a:prstGeom>
          <a:solidFill>
            <a:srgbClr val="FFFF99"/>
          </a:solidFill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" name="Oval 8"/>
          <p:cNvSpPr>
            <a:spLocks noChangeArrowheads="1"/>
          </p:cNvSpPr>
          <p:nvPr/>
        </p:nvSpPr>
        <p:spPr bwMode="auto">
          <a:xfrm>
            <a:off x="8751906" y="4360168"/>
            <a:ext cx="367262" cy="304800"/>
          </a:xfrm>
          <a:prstGeom prst="ellipse">
            <a:avLst/>
          </a:prstGeom>
          <a:solidFill>
            <a:srgbClr val="FFFF99"/>
          </a:solidFill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" name="Oval 9"/>
          <p:cNvSpPr>
            <a:spLocks noChangeArrowheads="1"/>
          </p:cNvSpPr>
          <p:nvPr/>
        </p:nvSpPr>
        <p:spPr bwMode="auto">
          <a:xfrm>
            <a:off x="10325990" y="3217168"/>
            <a:ext cx="367262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" name="Oval 10"/>
          <p:cNvSpPr>
            <a:spLocks noChangeArrowheads="1"/>
          </p:cNvSpPr>
          <p:nvPr/>
        </p:nvSpPr>
        <p:spPr bwMode="auto">
          <a:xfrm>
            <a:off x="10783190" y="3598168"/>
            <a:ext cx="367262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" name="Oval 11"/>
          <p:cNvSpPr>
            <a:spLocks noChangeArrowheads="1"/>
          </p:cNvSpPr>
          <p:nvPr/>
        </p:nvSpPr>
        <p:spPr bwMode="auto">
          <a:xfrm>
            <a:off x="10402190" y="4588768"/>
            <a:ext cx="367262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" name="Oval 12"/>
          <p:cNvSpPr>
            <a:spLocks noChangeArrowheads="1"/>
          </p:cNvSpPr>
          <p:nvPr/>
        </p:nvSpPr>
        <p:spPr bwMode="auto">
          <a:xfrm>
            <a:off x="10097390" y="3826768"/>
            <a:ext cx="367262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" name="Oval 13"/>
          <p:cNvSpPr>
            <a:spLocks noChangeArrowheads="1"/>
          </p:cNvSpPr>
          <p:nvPr/>
        </p:nvSpPr>
        <p:spPr bwMode="auto">
          <a:xfrm>
            <a:off x="10783190" y="4131568"/>
            <a:ext cx="367262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" name="Line 14"/>
          <p:cNvSpPr>
            <a:spLocks noChangeShapeType="1"/>
          </p:cNvSpPr>
          <p:nvPr/>
        </p:nvSpPr>
        <p:spPr bwMode="auto">
          <a:xfrm flipV="1">
            <a:off x="8776332" y="3369568"/>
            <a:ext cx="1732466" cy="152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1" name="Line 15"/>
          <p:cNvSpPr>
            <a:spLocks noChangeShapeType="1"/>
          </p:cNvSpPr>
          <p:nvPr/>
        </p:nvSpPr>
        <p:spPr bwMode="auto">
          <a:xfrm>
            <a:off x="8214939" y="3979168"/>
            <a:ext cx="2066584" cy="8907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2" name="Line 16"/>
          <p:cNvSpPr>
            <a:spLocks noChangeShapeType="1"/>
          </p:cNvSpPr>
          <p:nvPr/>
        </p:nvSpPr>
        <p:spPr bwMode="auto">
          <a:xfrm>
            <a:off x="8956726" y="4512568"/>
            <a:ext cx="1612828" cy="239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3" name="Line 17"/>
          <p:cNvSpPr>
            <a:spLocks noChangeShapeType="1"/>
          </p:cNvSpPr>
          <p:nvPr/>
        </p:nvSpPr>
        <p:spPr bwMode="auto">
          <a:xfrm flipV="1">
            <a:off x="8972724" y="4273168"/>
            <a:ext cx="1980874" cy="239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4" name="Line 18"/>
          <p:cNvSpPr>
            <a:spLocks noChangeShapeType="1"/>
          </p:cNvSpPr>
          <p:nvPr/>
        </p:nvSpPr>
        <p:spPr bwMode="auto">
          <a:xfrm>
            <a:off x="8776332" y="3521968"/>
            <a:ext cx="2177265" cy="2286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5" name="Line 19"/>
          <p:cNvSpPr>
            <a:spLocks noChangeShapeType="1"/>
          </p:cNvSpPr>
          <p:nvPr/>
        </p:nvSpPr>
        <p:spPr bwMode="auto">
          <a:xfrm flipV="1">
            <a:off x="8238933" y="3369568"/>
            <a:ext cx="2269865" cy="6096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6" name="Line 20"/>
          <p:cNvSpPr>
            <a:spLocks noChangeShapeType="1"/>
          </p:cNvSpPr>
          <p:nvPr/>
        </p:nvSpPr>
        <p:spPr bwMode="auto">
          <a:xfrm>
            <a:off x="8793941" y="3528697"/>
            <a:ext cx="1487581" cy="45047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7" name="Line 21"/>
          <p:cNvSpPr>
            <a:spLocks noChangeShapeType="1"/>
          </p:cNvSpPr>
          <p:nvPr/>
        </p:nvSpPr>
        <p:spPr bwMode="auto">
          <a:xfrm>
            <a:off x="8793940" y="3501008"/>
            <a:ext cx="1487582" cy="466108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9" name="文本框 258"/>
          <p:cNvSpPr txBox="1"/>
          <p:nvPr/>
        </p:nvSpPr>
        <p:spPr>
          <a:xfrm>
            <a:off x="7824192" y="5222594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9864964" y="5222594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 flipH="1">
            <a:off x="8339557" y="3598168"/>
            <a:ext cx="454384" cy="1090972"/>
          </a:xfrm>
          <a:prstGeom prst="line">
            <a:avLst/>
          </a:prstGeom>
          <a:noFill/>
          <a:ln w="38100" cap="sq">
            <a:solidFill>
              <a:srgbClr val="CC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虚尾箭头 1"/>
          <p:cNvSpPr/>
          <p:nvPr/>
        </p:nvSpPr>
        <p:spPr>
          <a:xfrm rot="5400000">
            <a:off x="3365984" y="3278696"/>
            <a:ext cx="1512168" cy="804664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重复</a:t>
            </a:r>
          </a:p>
        </p:txBody>
      </p:sp>
      <p:sp>
        <p:nvSpPr>
          <p:cNvPr id="3" name="矩形 2"/>
          <p:cNvSpPr/>
          <p:nvPr/>
        </p:nvSpPr>
        <p:spPr>
          <a:xfrm>
            <a:off x="3071664" y="5619085"/>
            <a:ext cx="1800493" cy="4247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小树变大树</a:t>
            </a: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  <a:t>】</a:t>
            </a:r>
            <a:endParaRPr lang="zh-CN" altLang="en-US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681 -2.22222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2149 -7.40741E-7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16524 0.1194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8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83" grpId="1" animBg="1"/>
      <p:bldP spid="209" grpId="0" animBg="1"/>
      <p:bldP spid="236" grpId="0" animBg="1" autoUpdateAnimBg="0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8" grpId="1" animBg="1"/>
      <p:bldP spid="249" grpId="0" animBg="1"/>
      <p:bldP spid="259" grpId="0"/>
      <p:bldP spid="260" grpId="0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815414" y="649603"/>
            <a:ext cx="477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（普里姆）算法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等腰三角形 82"/>
          <p:cNvSpPr/>
          <p:nvPr/>
        </p:nvSpPr>
        <p:spPr>
          <a:xfrm rot="5400000">
            <a:off x="354776" y="712111"/>
            <a:ext cx="344782" cy="336466"/>
          </a:xfrm>
          <a:prstGeom prst="triangle">
            <a:avLst/>
          </a:prstGeom>
          <a:solidFill>
            <a:srgbClr val="0A51A1"/>
          </a:solidFill>
          <a:ln w="12700">
            <a:solidFill>
              <a:srgbClr val="0A5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815414" y="1151033"/>
            <a:ext cx="10561173" cy="45719"/>
            <a:chOff x="3060700" y="4724400"/>
            <a:chExt cx="5955507" cy="3143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07540"/>
              </p:ext>
            </p:extLst>
          </p:nvPr>
        </p:nvGraphicFramePr>
        <p:xfrm>
          <a:off x="3776438" y="4077072"/>
          <a:ext cx="7576146" cy="225864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62501">
                <a:tc>
                  <a:txBody>
                    <a:bodyPr/>
                    <a:lstStyle/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800" b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closEdge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adjVex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lowCost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/>
                        <a:t>0</a:t>
                      </a:r>
                      <a:endParaRPr lang="zh-CN" alt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CN" alt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CN" alt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CN" alt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7025952" y="1306761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9311952" y="1306761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0607352" y="1763961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9997752" y="2602161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8626152" y="2297361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6873552" y="2830761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8549952" y="3440361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7483152" y="1535361"/>
            <a:ext cx="1828800" cy="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7406952" y="1687761"/>
            <a:ext cx="1248965" cy="67062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8930952" y="1687761"/>
            <a:ext cx="457200" cy="60960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7102152" y="1717923"/>
            <a:ext cx="158750" cy="1112838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V="1">
            <a:off x="7330752" y="2602161"/>
            <a:ext cx="1295400" cy="38100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9083352" y="2525961"/>
            <a:ext cx="914400" cy="22860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9769152" y="1535361"/>
            <a:ext cx="838200" cy="30480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10345415" y="2119161"/>
            <a:ext cx="317252" cy="48300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9692952" y="1687761"/>
            <a:ext cx="500063" cy="89922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7330752" y="3135561"/>
            <a:ext cx="1219200" cy="45720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9007152" y="2906961"/>
            <a:ext cx="990600" cy="68580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8259837" y="116366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0206737" y="137248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7844199" y="1630284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14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725914" y="209971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18</a:t>
            </a:r>
            <a:endParaRPr lang="en-US" altLang="zh-CN" sz="3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7957084" y="306621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27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678791" y="241715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9311952" y="2235449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endParaRPr lang="en-US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9074441" y="296486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10531152" y="222116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025952" y="1306761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a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>
            <a:off x="9083352" y="2527921"/>
            <a:ext cx="914400" cy="2286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Oval 31"/>
          <p:cNvSpPr>
            <a:spLocks noChangeArrowheads="1"/>
          </p:cNvSpPr>
          <p:nvPr/>
        </p:nvSpPr>
        <p:spPr bwMode="auto">
          <a:xfrm>
            <a:off x="8631311" y="2299543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e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7417667" y="1688902"/>
            <a:ext cx="1238250" cy="669479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8778552" y="1695469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12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Oval 34"/>
          <p:cNvSpPr>
            <a:spLocks noChangeArrowheads="1"/>
          </p:cNvSpPr>
          <p:nvPr/>
        </p:nvSpPr>
        <p:spPr bwMode="auto">
          <a:xfrm>
            <a:off x="10005927" y="2602161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d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 flipH="1">
            <a:off x="10352336" y="2137371"/>
            <a:ext cx="314324" cy="45968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Oval 36"/>
          <p:cNvSpPr>
            <a:spLocks noChangeArrowheads="1"/>
          </p:cNvSpPr>
          <p:nvPr/>
        </p:nvSpPr>
        <p:spPr bwMode="auto">
          <a:xfrm>
            <a:off x="10601002" y="1756777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c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5" name="Line 37"/>
          <p:cNvSpPr>
            <a:spLocks noChangeShapeType="1"/>
          </p:cNvSpPr>
          <p:nvPr/>
        </p:nvSpPr>
        <p:spPr bwMode="auto">
          <a:xfrm>
            <a:off x="9769152" y="1536949"/>
            <a:ext cx="838200" cy="3048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Oval 38"/>
          <p:cNvSpPr>
            <a:spLocks noChangeArrowheads="1"/>
          </p:cNvSpPr>
          <p:nvPr/>
        </p:nvSpPr>
        <p:spPr bwMode="auto">
          <a:xfrm>
            <a:off x="9314571" y="1296964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b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9845352" y="184016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endParaRPr lang="en-US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6110866" y="507792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0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8696373" y="5092417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kumimoji="1" sz="2800">
                <a:solidFill>
                  <a:srgbClr val="00008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r>
              <a:rPr lang="en-US" altLang="zh-CN" dirty="0"/>
              <a:t>a</a:t>
            </a: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10482754" y="5092417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rgbClr val="000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6113338" y="5831661"/>
            <a:ext cx="854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0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8767613" y="5843077"/>
            <a:ext cx="720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rgbClr val="000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10451940" y="5843077"/>
            <a:ext cx="854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defRPr kumimoji="1" sz="2400">
                <a:solidFill>
                  <a:srgbClr val="00008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r>
              <a:rPr lang="en-US" altLang="zh-CN" dirty="0"/>
              <a:t>18</a:t>
            </a:r>
          </a:p>
        </p:txBody>
      </p: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8686848" y="5678760"/>
            <a:ext cx="863600" cy="656957"/>
          </a:xfrm>
          <a:prstGeom prst="rect">
            <a:avLst/>
          </a:prstGeom>
          <a:solidFill>
            <a:srgbClr val="FADCD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</a:rPr>
              <a:t>14</a:t>
            </a:r>
            <a:endParaRPr lang="en-US" altLang="zh-CN" sz="3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6095111" y="5039573"/>
            <a:ext cx="858431" cy="646331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000082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6100047" y="5687645"/>
            <a:ext cx="85349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000082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7819994" y="5042158"/>
            <a:ext cx="876380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kumimoji="1" sz="3600">
                <a:solidFill>
                  <a:srgbClr val="00008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800"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>
              <a:defRPr/>
            </a:pPr>
            <a:r>
              <a:rPr lang="en-US" altLang="zh-CN" dirty="0"/>
              <a:t>e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10417302" y="5039573"/>
            <a:ext cx="935282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kumimoji="1" sz="3600">
                <a:solidFill>
                  <a:srgbClr val="00008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800"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>
              <a:defRPr/>
            </a:pPr>
            <a:r>
              <a:rPr lang="en-US" altLang="zh-CN" dirty="0"/>
              <a:t>e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7819993" y="5682962"/>
            <a:ext cx="876379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kumimoji="1" sz="3600">
                <a:solidFill>
                  <a:srgbClr val="00008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800"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>
              <a:defRPr/>
            </a:pPr>
            <a:r>
              <a:rPr lang="en-US" altLang="zh-CN" dirty="0"/>
              <a:t>8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10417302" y="5681667"/>
            <a:ext cx="935282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kumimoji="1" sz="3600">
                <a:solidFill>
                  <a:srgbClr val="00008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800"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>
              <a:defRPr/>
            </a:pPr>
            <a:r>
              <a:rPr lang="en-US" altLang="zh-CN" dirty="0"/>
              <a:t>16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7819993" y="5688286"/>
            <a:ext cx="885509" cy="641350"/>
          </a:xfrm>
          <a:prstGeom prst="rect">
            <a:avLst/>
          </a:prstGeom>
          <a:solidFill>
            <a:srgbClr val="FADCD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endParaRPr lang="en-US" altLang="zh-CN" sz="3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6950401" y="5039951"/>
            <a:ext cx="866851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6955507" y="5678760"/>
            <a:ext cx="862013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6101182" y="5043572"/>
            <a:ext cx="859540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9489575" y="5035713"/>
            <a:ext cx="934222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6095111" y="5681340"/>
            <a:ext cx="868352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9479203" y="5678005"/>
            <a:ext cx="944593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968398" y="5685905"/>
            <a:ext cx="838549" cy="641350"/>
          </a:xfrm>
          <a:prstGeom prst="rect">
            <a:avLst/>
          </a:prstGeom>
          <a:solidFill>
            <a:srgbClr val="FADCD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kumimoji="1" sz="3600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800"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r>
              <a:rPr lang="en-US" altLang="zh-CN" dirty="0"/>
              <a:t>3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6105455" y="5038941"/>
            <a:ext cx="849072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800000"/>
                </a:solidFill>
                <a:ea typeface="宋体" panose="02010600030101010101" pitchFamily="2" charset="-122"/>
              </a:rPr>
              <a:t>c</a:t>
            </a:r>
            <a:endParaRPr lang="en-US" altLang="zh-CN" sz="3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6100202" y="5678005"/>
            <a:ext cx="862249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800000"/>
                </a:solidFill>
                <a:ea typeface="宋体" panose="02010600030101010101" pitchFamily="2" charset="-122"/>
              </a:rPr>
              <a:t>5</a:t>
            </a:r>
            <a:endParaRPr lang="en-US" altLang="zh-CN" sz="3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6093748" y="5689231"/>
            <a:ext cx="865188" cy="641350"/>
          </a:xfrm>
          <a:prstGeom prst="rect">
            <a:avLst/>
          </a:prstGeom>
          <a:solidFill>
            <a:srgbClr val="FADCD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endParaRPr lang="en-US" altLang="zh-CN" sz="3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" name="AutoShape 93"/>
          <p:cNvSpPr>
            <a:spLocks noChangeArrowheads="1"/>
          </p:cNvSpPr>
          <p:nvPr/>
        </p:nvSpPr>
        <p:spPr bwMode="auto">
          <a:xfrm>
            <a:off x="5465440" y="1171600"/>
            <a:ext cx="990600" cy="457200"/>
          </a:xfrm>
          <a:prstGeom prst="wedgeEllipseCallout">
            <a:avLst>
              <a:gd name="adj1" fmla="val 107299"/>
              <a:gd name="adj2" fmla="val 20360"/>
            </a:avLst>
          </a:prstGeom>
          <a:solidFill>
            <a:srgbClr val="0A51A1"/>
          </a:solidFill>
          <a:ln>
            <a:solidFill>
              <a:srgbClr val="0A51A1"/>
            </a:solidFill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7311703" y="2595811"/>
            <a:ext cx="1304925" cy="38972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 flipH="1">
            <a:off x="8991277" y="2916758"/>
            <a:ext cx="1029494" cy="676003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5" name="Oval 38"/>
          <p:cNvSpPr>
            <a:spLocks noChangeArrowheads="1"/>
          </p:cNvSpPr>
          <p:nvPr/>
        </p:nvSpPr>
        <p:spPr bwMode="auto">
          <a:xfrm>
            <a:off x="6879902" y="2836549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g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6" name="Oval 38"/>
          <p:cNvSpPr>
            <a:spLocks noChangeArrowheads="1"/>
          </p:cNvSpPr>
          <p:nvPr/>
        </p:nvSpPr>
        <p:spPr bwMode="auto">
          <a:xfrm>
            <a:off x="8556302" y="3449886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f</a:t>
            </a:r>
            <a:endParaRPr lang="en-US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10434168" y="5693995"/>
            <a:ext cx="902661" cy="641350"/>
          </a:xfrm>
          <a:prstGeom prst="rect">
            <a:avLst/>
          </a:prstGeom>
          <a:solidFill>
            <a:srgbClr val="FADCD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endParaRPr lang="en-US" altLang="zh-CN" sz="3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9485891" y="5691237"/>
            <a:ext cx="930174" cy="641350"/>
          </a:xfrm>
          <a:prstGeom prst="rect">
            <a:avLst/>
          </a:prstGeom>
          <a:solidFill>
            <a:srgbClr val="FADCD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</a:rPr>
              <a:t>21</a:t>
            </a:r>
            <a:endParaRPr lang="en-US" altLang="zh-CN" sz="3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9" name="AutoShape 3"/>
          <p:cNvSpPr>
            <a:spLocks noChangeArrowheads="1"/>
          </p:cNvSpPr>
          <p:nvPr/>
        </p:nvSpPr>
        <p:spPr bwMode="auto">
          <a:xfrm>
            <a:off x="561975" y="4142105"/>
            <a:ext cx="3105785" cy="219964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A51A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26000" tIns="82800"/>
          <a:lstStyle/>
          <a:p>
            <a:pPr>
              <a:lnSpc>
                <a:spcPct val="125000"/>
              </a:lnSpc>
              <a:defRPr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VertexType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adjVex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//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中顶点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出发点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VRType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lowCost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//</a:t>
            </a:r>
            <a:r>
              <a:rPr lang="en-US" altLang="zh-CN" sz="1400" spc="-1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400" spc="-1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中点到当前下标点的最小</a:t>
            </a:r>
            <a:r>
              <a:rPr lang="zh-CN" altLang="en-US" sz="1400" spc="-1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权值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closEdge[MAX_VERTEX_NUM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2068807" y="1917898"/>
            <a:ext cx="2074747" cy="549429"/>
          </a:xfrm>
          <a:prstGeom prst="roundRect">
            <a:avLst/>
          </a:prstGeom>
          <a:solidFill>
            <a:srgbClr val="0A51A1"/>
          </a:solidFill>
          <a:ln w="28575">
            <a:solidFill>
              <a:srgbClr val="0A51A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全部顶点并入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即可得最小生成树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AutoShape 3"/>
          <p:cNvSpPr>
            <a:spLocks noChangeArrowheads="1"/>
          </p:cNvSpPr>
          <p:nvPr/>
        </p:nvSpPr>
        <p:spPr bwMode="auto">
          <a:xfrm>
            <a:off x="551384" y="3483978"/>
            <a:ext cx="6785732" cy="593094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A51A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26000" tIns="82800"/>
          <a:lstStyle/>
          <a:p>
            <a:pPr>
              <a:lnSpc>
                <a:spcPct val="125000"/>
              </a:lnSpc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中点到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点的最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边，每并入一新点都更新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 Box 55"/>
          <p:cNvSpPr txBox="1">
            <a:spLocks noChangeArrowheads="1"/>
          </p:cNvSpPr>
          <p:nvPr/>
        </p:nvSpPr>
        <p:spPr bwMode="auto">
          <a:xfrm>
            <a:off x="7837841" y="5729488"/>
            <a:ext cx="855473" cy="492443"/>
          </a:xfrm>
          <a:prstGeom prst="rect">
            <a:avLst/>
          </a:prstGeom>
          <a:solidFill>
            <a:srgbClr val="FADCD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7" name="Text Box 55"/>
          <p:cNvSpPr txBox="1">
            <a:spLocks noChangeArrowheads="1"/>
          </p:cNvSpPr>
          <p:nvPr/>
        </p:nvSpPr>
        <p:spPr bwMode="auto">
          <a:xfrm>
            <a:off x="8715584" y="5727453"/>
            <a:ext cx="768860" cy="492443"/>
          </a:xfrm>
          <a:prstGeom prst="rect">
            <a:avLst/>
          </a:prstGeom>
          <a:solidFill>
            <a:srgbClr val="FADCD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8" name="Text Box 55"/>
          <p:cNvSpPr txBox="1">
            <a:spLocks noChangeArrowheads="1"/>
          </p:cNvSpPr>
          <p:nvPr/>
        </p:nvSpPr>
        <p:spPr bwMode="auto">
          <a:xfrm>
            <a:off x="9570743" y="5743136"/>
            <a:ext cx="780701" cy="492443"/>
          </a:xfrm>
          <a:prstGeom prst="rect">
            <a:avLst/>
          </a:prstGeom>
          <a:solidFill>
            <a:srgbClr val="FADCD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2" name="Text Box 55"/>
          <p:cNvSpPr txBox="1">
            <a:spLocks noChangeArrowheads="1"/>
          </p:cNvSpPr>
          <p:nvPr/>
        </p:nvSpPr>
        <p:spPr bwMode="auto">
          <a:xfrm>
            <a:off x="10442029" y="5715840"/>
            <a:ext cx="877634" cy="492443"/>
          </a:xfrm>
          <a:prstGeom prst="rect">
            <a:avLst/>
          </a:prstGeom>
          <a:solidFill>
            <a:srgbClr val="FADCD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3" name="Text Box 55"/>
          <p:cNvSpPr txBox="1">
            <a:spLocks noChangeArrowheads="1"/>
          </p:cNvSpPr>
          <p:nvPr/>
        </p:nvSpPr>
        <p:spPr bwMode="auto">
          <a:xfrm>
            <a:off x="7010938" y="5743136"/>
            <a:ext cx="785958" cy="492443"/>
          </a:xfrm>
          <a:prstGeom prst="rect">
            <a:avLst/>
          </a:prstGeom>
          <a:solidFill>
            <a:srgbClr val="FADCD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4" name="Text Box 55"/>
          <p:cNvSpPr txBox="1">
            <a:spLocks noChangeArrowheads="1"/>
          </p:cNvSpPr>
          <p:nvPr/>
        </p:nvSpPr>
        <p:spPr bwMode="auto">
          <a:xfrm>
            <a:off x="6113851" y="5729488"/>
            <a:ext cx="836054" cy="492443"/>
          </a:xfrm>
          <a:prstGeom prst="rect">
            <a:avLst/>
          </a:prstGeom>
          <a:solidFill>
            <a:srgbClr val="FADCD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9816" y="42838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0"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pc="-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束点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5" grpId="0" animBg="1"/>
      <p:bldP spid="26" grpId="0" animBg="1"/>
      <p:bldP spid="28" grpId="0"/>
      <p:bldP spid="31" grpId="0"/>
      <p:bldP spid="32" grpId="0"/>
      <p:bldP spid="39" grpId="0" animBg="1" autoUpdateAnimBg="0"/>
      <p:bldP spid="41" grpId="0"/>
      <p:bldP spid="42" grpId="0" animBg="1" autoUpdateAnimBg="0"/>
      <p:bldP spid="44" grpId="0" animBg="1" autoUpdateAnimBg="0"/>
      <p:bldP spid="46" grpId="0" animBg="1" autoUpdateAnimBg="0"/>
      <p:bldP spid="47" grpId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 autoUpdateAnimBg="0"/>
      <p:bldP spid="59" grpId="0" animBg="1" autoUpdateAnimBg="0"/>
      <p:bldP spid="60" grpId="0" animBg="1" autoUpdateAnimBg="0"/>
      <p:bldP spid="61" grpId="0" animBg="1" autoUpdateAnimBg="0"/>
      <p:bldP spid="62" grpId="0" animBg="1" autoUpdateAnimBg="0"/>
      <p:bldP spid="63" grpId="0" animBg="1" autoUpdateAnimBg="0"/>
      <p:bldP spid="64" grpId="0" animBg="1" autoUpdateAnimBg="0"/>
      <p:bldP spid="65" grpId="0" animBg="1" autoUpdateAnimBg="0"/>
      <p:bldP spid="66" grpId="0" animBg="1" autoUpdateAnimBg="0"/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89" grpId="0" bldLvl="0" animBg="1" autoUpdateAnimBg="0"/>
      <p:bldP spid="91" grpId="0" animBg="1"/>
      <p:bldP spid="80" grpId="0" animBg="1" autoUpdateAnimBg="0"/>
      <p:bldP spid="81" grpId="0" animBg="1" autoUpdateAnimBg="0"/>
      <p:bldP spid="87" grpId="0" animBg="1" autoUpdateAnimBg="0"/>
      <p:bldP spid="88" grpId="0" animBg="1" autoUpdateAnimBg="0"/>
      <p:bldP spid="92" grpId="0" animBg="1" autoUpdateAnimBg="0"/>
      <p:bldP spid="93" grpId="0" animBg="1" autoUpdateAnimBg="0"/>
      <p:bldP spid="94" grpId="0" animBg="1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815414" y="649603"/>
            <a:ext cx="477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（普里姆）算法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等腰三角形 82"/>
          <p:cNvSpPr/>
          <p:nvPr/>
        </p:nvSpPr>
        <p:spPr>
          <a:xfrm rot="5400000">
            <a:off x="354776" y="712111"/>
            <a:ext cx="344782" cy="336466"/>
          </a:xfrm>
          <a:prstGeom prst="triangle">
            <a:avLst/>
          </a:prstGeom>
          <a:solidFill>
            <a:srgbClr val="0A51A1"/>
          </a:solidFill>
          <a:ln w="12700">
            <a:solidFill>
              <a:srgbClr val="0A5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815414" y="1151033"/>
            <a:ext cx="10561173" cy="45719"/>
            <a:chOff x="3060700" y="4724400"/>
            <a:chExt cx="5955507" cy="3143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AutoShape 3"/>
          <p:cNvSpPr>
            <a:spLocks noChangeArrowheads="1"/>
          </p:cNvSpPr>
          <p:nvPr/>
        </p:nvSpPr>
        <p:spPr bwMode="auto">
          <a:xfrm>
            <a:off x="857101" y="1268759"/>
            <a:ext cx="5454923" cy="4640649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A51A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26000" tIns="82800"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MiniSpanTree_P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VertexType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u) 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用普里姆算法从顶点</a:t>
            </a:r>
            <a:r>
              <a:rPr lang="en-US" altLang="zh-CN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zh-CN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出发构造网</a:t>
            </a:r>
            <a:r>
              <a:rPr lang="en-US" altLang="zh-CN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zh-CN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的最小生成树</a:t>
            </a:r>
            <a:endParaRPr lang="zh-CN" altLang="en-US" sz="1600" dirty="0">
              <a:solidFill>
                <a:srgbClr val="0A51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LocateVex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 G, u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closedge[k].lowcost = 0;  </a:t>
            </a:r>
            <a:r>
              <a:rPr lang="en-US" altLang="zh-CN" sz="160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初始，</a:t>
            </a:r>
            <a:r>
              <a:rPr lang="en-US" altLang="zh-CN" sz="1600" i="1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60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i="1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en-US" altLang="zh-CN" sz="160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 j=0; j&lt;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G.vexnum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;++j 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初始化最近边数组</a:t>
            </a:r>
            <a:endParaRPr lang="zh-CN" altLang="en-US" sz="1600" dirty="0">
              <a:solidFill>
                <a:srgbClr val="0A51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(j!=k)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closedge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 = { u,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G.arcs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[k][j].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}; 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(i=1; i&lt;=G.vexnum-1; ++i) 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x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minimum(</a:t>
            </a:r>
            <a:r>
              <a:rPr lang="en-US" altLang="zh-CN" sz="160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closedge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en-US" altLang="zh-CN" sz="1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未并入</a:t>
            </a:r>
            <a:r>
              <a:rPr lang="en-US" altLang="zh-CN" sz="1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最小最近边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Print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(closedge[x].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adjvex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G.vexs[x]);</a:t>
            </a:r>
            <a:r>
              <a:rPr lang="en-US" altLang="zh-CN" sz="1600" smtClean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输出边</a:t>
            </a:r>
            <a:endParaRPr lang="zh-CN" altLang="en-US" sz="1600" dirty="0">
              <a:solidFill>
                <a:srgbClr val="0A51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closedge[x].lowcost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0; </a:t>
            </a:r>
            <a:r>
              <a:rPr lang="en-US" altLang="zh-CN" sz="16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顶点并入</a:t>
            </a:r>
            <a:r>
              <a:rPr lang="en-US" altLang="zh-CN" sz="1600" i="1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solidFill>
                  <a:srgbClr val="0A51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(j=0; j&lt;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G.vexnum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++j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更新最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近边信息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if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G.arcs[x][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j].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closedge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lowcost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closedge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G.vexs[x], G.arcs[x][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j].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};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"/>
          <p:cNvSpPr>
            <a:spLocks noChangeArrowheads="1"/>
          </p:cNvSpPr>
          <p:nvPr/>
        </p:nvSpPr>
        <p:spPr bwMode="auto">
          <a:xfrm>
            <a:off x="9777010" y="3157147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hangingPunct="0"/>
            <a:r>
              <a:rPr lang="zh-CN" altLang="zh-CN" b="0">
                <a:latin typeface="Arial" panose="020B0604020202020204" pitchFamily="34" charset="0"/>
              </a:rPr>
              <a:t/>
            </a:r>
            <a:br>
              <a:rPr lang="zh-CN" altLang="zh-CN" b="0">
                <a:latin typeface="Arial" panose="020B0604020202020204" pitchFamily="34" charset="0"/>
              </a:rPr>
            </a:br>
            <a:r>
              <a:rPr lang="zh-CN" altLang="zh-CN" b="0">
                <a:latin typeface="Arial" panose="020B0604020202020204" pitchFamily="34" charset="0"/>
              </a:rPr>
              <a:t/>
            </a:r>
            <a:br>
              <a:rPr lang="zh-CN" altLang="zh-CN" b="0">
                <a:latin typeface="Arial" panose="020B0604020202020204" pitchFamily="34" charset="0"/>
              </a:rPr>
            </a:br>
            <a:endParaRPr lang="zh-CN" altLang="zh-CN" b="0">
              <a:latin typeface="Arial" panose="020B060402020202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39715" y="5909408"/>
            <a:ext cx="1936005" cy="875065"/>
            <a:chOff x="6134013" y="1924227"/>
            <a:chExt cx="2850961" cy="875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 bwMode="auto">
            <a:xfrm>
              <a:off x="6147264" y="1924227"/>
              <a:ext cx="2837710" cy="437481"/>
            </a:xfrm>
            <a:prstGeom prst="rect">
              <a:avLst/>
            </a:prstGeom>
            <a:solidFill>
              <a:srgbClr val="0A51A1"/>
            </a:solidFill>
            <a:ln>
              <a:solidFill>
                <a:srgbClr val="0A51A1"/>
              </a:solidFill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算法复杂度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158343" y="2361708"/>
              <a:ext cx="2813379" cy="4375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A51A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134013" y="2362221"/>
              <a:ext cx="2837709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O(n</a:t>
              </a:r>
              <a:r>
                <a:rPr lang="en-US" altLang="zh-CN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圆角矩形 60"/>
          <p:cNvSpPr/>
          <p:nvPr/>
        </p:nvSpPr>
        <p:spPr bwMode="auto">
          <a:xfrm>
            <a:off x="4079776" y="5949280"/>
            <a:ext cx="7725695" cy="8367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A51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与边数无关，适用于求解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稠密网 </a:t>
            </a:r>
            <a:r>
              <a:rPr lang="zh-CN" altLang="en-US" sz="20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的最小生成树。</a:t>
            </a:r>
            <a:endParaRPr lang="en-US" altLang="zh-CN" sz="2000" dirty="0" smtClean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91" y="3789040"/>
            <a:ext cx="4680520" cy="144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1586369"/>
            <a:ext cx="3312368" cy="203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>
        <p:sndAc>
          <p:stSnd>
            <p:snd r:embed="rId4" name="click.wav"/>
          </p:stSnd>
        </p:sndAc>
      </p:transition>
    </mc:Choice>
    <mc:Fallback xmlns="">
      <p:transition advTm="4390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uiExpand="1" build="p" animBg="1" autoUpdateAnimBg="0"/>
      <p:bldP spid="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heme/theme1.xml><?xml version="1.0" encoding="utf-8"?>
<a:theme xmlns:a="http://schemas.openxmlformats.org/drawingml/2006/main" name="山东科技大学_崔焕庆_程序设计基础 (1)">
  <a:themeElements>
    <a:clrScheme name="崔焕庆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00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山东科技大学_崔焕庆_程序设计基础 (1)</Template>
  <TotalTime>53</TotalTime>
  <Words>2316</Words>
  <Application>Microsoft Office PowerPoint</Application>
  <PresentationFormat>宽屏</PresentationFormat>
  <Paragraphs>342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方正楷体简体</vt:lpstr>
      <vt:lpstr>仿宋_GB2312</vt:lpstr>
      <vt:lpstr>黑体</vt:lpstr>
      <vt:lpstr>华文中宋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Wingdings 2</vt:lpstr>
      <vt:lpstr>山东科技大学_崔焕庆_程序设计基础 (1)</vt:lpstr>
      <vt:lpstr>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ZQT</dc:creator>
  <cp:lastModifiedBy>Y</cp:lastModifiedBy>
  <cp:revision>1214</cp:revision>
  <dcterms:created xsi:type="dcterms:W3CDTF">2113-01-01T00:00:00Z</dcterms:created>
  <dcterms:modified xsi:type="dcterms:W3CDTF">2022-10-27T03:07:57Z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