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5" r:id="rId1"/>
  </p:sldMasterIdLst>
  <p:notesMasterIdLst>
    <p:notesMasterId r:id="rId18"/>
  </p:notesMasterIdLst>
  <p:sldIdLst>
    <p:sldId id="445" r:id="rId2"/>
    <p:sldId id="1031" r:id="rId3"/>
    <p:sldId id="1016" r:id="rId4"/>
    <p:sldId id="1032" r:id="rId5"/>
    <p:sldId id="1033" r:id="rId6"/>
    <p:sldId id="1035" r:id="rId7"/>
    <p:sldId id="1021" r:id="rId8"/>
    <p:sldId id="1036" r:id="rId9"/>
    <p:sldId id="1023" r:id="rId10"/>
    <p:sldId id="1024" r:id="rId11"/>
    <p:sldId id="1037" r:id="rId12"/>
    <p:sldId id="1026" r:id="rId13"/>
    <p:sldId id="1028" r:id="rId14"/>
    <p:sldId id="1027" r:id="rId15"/>
    <p:sldId id="1038" r:id="rId16"/>
    <p:sldId id="1040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17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1971" autoAdjust="0"/>
  </p:normalViewPr>
  <p:slideViewPr>
    <p:cSldViewPr>
      <p:cViewPr varScale="1">
        <p:scale>
          <a:sx n="70" d="100"/>
          <a:sy n="70" d="100"/>
        </p:scale>
        <p:origin x="-317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C7615008-8E0B-41EC-B669-18ACE8FC86F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66247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0F41C0-6C95-4FBD-B3DE-F9E4C1B2BC1D}" type="slidenum">
              <a:rPr lang="zh-CN" altLang="en-US" smtClean="0"/>
              <a:pPr/>
              <a:t>1</a:t>
            </a:fld>
            <a:endParaRPr lang="en-US" altLang="zh-CN" smtClean="0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cs typeface="Arial" charset="0"/>
              </a:rPr>
              <a:t>大家好，今天主讲的内容是</a:t>
            </a:r>
            <a:r>
              <a:rPr lang="en-US" altLang="zh-CN" smtClean="0">
                <a:cs typeface="Arial" charset="0"/>
              </a:rPr>
              <a:t>《</a:t>
            </a:r>
            <a:r>
              <a:rPr lang="zh-CN" altLang="en-US" smtClean="0">
                <a:cs typeface="Arial" charset="0"/>
              </a:rPr>
              <a:t>数据结构</a:t>
            </a:r>
            <a:r>
              <a:rPr lang="en-US" altLang="zh-CN" smtClean="0">
                <a:cs typeface="Arial" charset="0"/>
              </a:rPr>
              <a:t>》</a:t>
            </a:r>
            <a:r>
              <a:rPr lang="zh-CN" altLang="en-US" smtClean="0">
                <a:cs typeface="Arial" charset="0"/>
              </a:rPr>
              <a:t>中的知识点：“求解最短路的</a:t>
            </a:r>
            <a:r>
              <a:rPr lang="en-US" altLang="zh-CN" smtClean="0">
                <a:cs typeface="Arial" charset="0"/>
              </a:rPr>
              <a:t>Floyd</a:t>
            </a:r>
            <a:r>
              <a:rPr lang="zh-CN" altLang="en-US" smtClean="0">
                <a:cs typeface="Arial" charset="0"/>
              </a:rPr>
              <a:t>算法”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0482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 smtClean="0">
                <a:cs typeface="Arial" charset="0"/>
              </a:rPr>
              <a:t>首先来看第一类路径中的最短路，即：直接从</a:t>
            </a:r>
            <a:r>
              <a:rPr lang="en-US" altLang="zh-CN" dirty="0" err="1" smtClean="0">
                <a:cs typeface="Arial" charset="0"/>
              </a:rPr>
              <a:t>i</a:t>
            </a:r>
            <a:r>
              <a:rPr lang="zh-CN" altLang="en-US" dirty="0" smtClean="0">
                <a:cs typeface="Arial" charset="0"/>
              </a:rPr>
              <a:t>出发到</a:t>
            </a:r>
            <a:r>
              <a:rPr lang="en-US" altLang="zh-CN" dirty="0" smtClean="0">
                <a:cs typeface="Arial" charset="0"/>
              </a:rPr>
              <a:t>j</a:t>
            </a:r>
            <a:r>
              <a:rPr lang="zh-CN" altLang="en-US" dirty="0" smtClean="0">
                <a:cs typeface="Arial" charset="0"/>
              </a:rPr>
              <a:t>终止，中间不经过其他节点的路径。此时，路径唯一，其最短路显然就是两点之间对应的边，距离值就是邻接矩阵中对应元素的取值</a:t>
            </a:r>
            <a:endParaRPr lang="en-US" altLang="zh-CN" dirty="0" smtClean="0">
              <a:cs typeface="Arial" charset="0"/>
            </a:endParaRPr>
          </a:p>
          <a:p>
            <a:endParaRPr lang="en-US" altLang="zh-CN" dirty="0" smtClean="0">
              <a:cs typeface="Arial" charset="0"/>
            </a:endParaRPr>
          </a:p>
          <a:p>
            <a:r>
              <a:rPr lang="zh-CN" altLang="en-US" dirty="0" smtClean="0">
                <a:cs typeface="Arial" charset="0"/>
              </a:rPr>
              <a:t>此时，初始化距离值和最短路的代码如下</a:t>
            </a:r>
          </a:p>
        </p:txBody>
      </p:sp>
      <p:sp>
        <p:nvSpPr>
          <p:cNvPr id="20483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314197-AB19-4E9F-A729-5893C306D7D8}" type="slidenum">
              <a:rPr lang="zh-CN" altLang="en-US" smtClean="0"/>
              <a:pPr/>
              <a:t>2</a:t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4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mailto:cuihuanqing@sdkd.net.cn" TargetMode="External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4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mailto:cuihuanqing@sdkd.net.cn" TargetMode="External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4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0" y="1944688"/>
            <a:ext cx="9144000" cy="4913312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944547"/>
            <a:ext cx="7772400" cy="1935806"/>
          </a:xfrm>
          <a:noFill/>
          <a:ln>
            <a:noFill/>
          </a:ln>
        </p:spPr>
        <p:txBody>
          <a:bodyPr anchor="b"/>
          <a:lstStyle>
            <a:lvl1pPr algn="ctr">
              <a:defRPr sz="6000">
                <a:latin typeface="方正楷体简体" panose="02010601030101010101" pitchFamily="2" charset="-122"/>
                <a:ea typeface="方正楷体简体" panose="0201060103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7724" y="4178460"/>
            <a:ext cx="6858000" cy="798654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latin typeface="方正楷体简体" panose="02010601030101010101" pitchFamily="2" charset="-122"/>
                <a:ea typeface="方正楷体简体" panose="0201060103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1" name="click.wav"/>
          </p:stSnd>
        </p:sndAc>
      </p:transition>
    </mc:Choice>
    <mc:Fallback xmlns="">
      <p:transition>
        <p:sndAc>
          <p:stSnd>
            <p:snd r:embed="rId4" name="click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50333"/>
            <a:ext cx="8746066" cy="6688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543800" y="6561138"/>
            <a:ext cx="1225550" cy="2968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AFF151-52E9-477A-AA91-38BBDA24CC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1" name="click.wav"/>
          </p:stSnd>
        </p:sndAc>
      </p:transition>
    </mc:Choice>
    <mc:Fallback xmlns="">
      <p:transition>
        <p:sndAc>
          <p:stSnd>
            <p:snd r:embed="rId3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hlinkClick r:id="rId3"/>
          </p:cNvPr>
          <p:cNvSpPr txBox="1"/>
          <p:nvPr/>
        </p:nvSpPr>
        <p:spPr>
          <a:xfrm>
            <a:off x="4800600" y="6553200"/>
            <a:ext cx="2743200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ea typeface="+mn-ea"/>
                <a:hlinkClick r:id="rId3"/>
              </a:rPr>
              <a:t>cuihuanqing@sdkd.net.cn</a:t>
            </a:r>
            <a:endParaRPr lang="zh-CN" altLang="en-US" sz="1600" dirty="0"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543800" y="6561138"/>
            <a:ext cx="1225550" cy="2968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CB47C1-E095-4266-A266-CAFC792155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1" name="click.wav"/>
          </p:stSnd>
        </p:sndAc>
      </p:transition>
    </mc:Choice>
    <mc:Fallback xmlns="">
      <p:transition>
        <p:sndAc>
          <p:stSnd>
            <p:snd r:embed="rId4" name="click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6200" y="6561138"/>
            <a:ext cx="1073150" cy="2968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4B5459-634C-4EA1-BB76-44EE466233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1" name="click.wav"/>
          </p:stSnd>
        </p:sndAc>
      </p:transition>
    </mc:Choice>
    <mc:Fallback xmlns="">
      <p:transition>
        <p:sndAc>
          <p:stSnd>
            <p:snd r:embed="rId3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hlinkClick r:id="rId3"/>
          </p:cNvPr>
          <p:cNvSpPr txBox="1"/>
          <p:nvPr/>
        </p:nvSpPr>
        <p:spPr>
          <a:xfrm>
            <a:off x="4800600" y="6553200"/>
            <a:ext cx="2743200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ea typeface="+mn-ea"/>
                <a:hlinkClick r:id="rId3"/>
              </a:rPr>
              <a:t>cuihuanqing@sdkd.net.cn</a:t>
            </a:r>
            <a:endParaRPr lang="zh-CN" altLang="en-US" sz="1600" dirty="0"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592138"/>
            <a:ext cx="7877175" cy="6223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827088" y="1628775"/>
            <a:ext cx="8128000" cy="4503738"/>
          </a:xfrm>
        </p:spPr>
        <p:txBody>
          <a:bodyPr rtlCol="0"/>
          <a:lstStyle/>
          <a:p>
            <a:pPr lvl="0"/>
            <a:r>
              <a:rPr lang="zh-CN" altLang="en-US" noProof="0" smtClean="0"/>
              <a:t>单击图标添加 </a:t>
            </a:r>
            <a:r>
              <a:rPr lang="en-US" altLang="zh-CN" noProof="0" smtClean="0"/>
              <a:t>SmartArt </a:t>
            </a:r>
            <a:r>
              <a:rPr lang="zh-CN" altLang="en-US" noProof="0" smtClean="0"/>
              <a:t>图形</a:t>
            </a:r>
            <a:endParaRPr lang="zh-CN" altLang="en-US" noProof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956550" y="6564313"/>
            <a:ext cx="919163" cy="293687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27C2291-645B-46F1-A8C4-B257A9EA49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1" name="click.wav"/>
          </p:stSnd>
        </p:sndAc>
      </p:transition>
    </mc:Choice>
    <mc:Fallback xmlns="">
      <p:transition>
        <p:sndAc>
          <p:stSnd>
            <p:snd r:embed="rId4" name="click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550863"/>
            <a:ext cx="8745538" cy="7270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411288"/>
            <a:ext cx="8745538" cy="5014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6561138"/>
            <a:ext cx="920750" cy="296862"/>
          </a:xfrm>
          <a:prstGeom prst="rect">
            <a:avLst/>
          </a:prstGeom>
        </p:spPr>
        <p:txBody>
          <a:bodyPr/>
          <a:lstStyle>
            <a:lvl1pPr algn="r">
              <a:defRPr sz="1600" smtClean="0">
                <a:ea typeface="+mn-ea"/>
              </a:defRPr>
            </a:lvl1pPr>
          </a:lstStyle>
          <a:p>
            <a:pPr>
              <a:defRPr/>
            </a:pPr>
            <a:fld id="{C79E8390-B913-41BC-B240-90ADE38F32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3" r:id="rId1"/>
    <p:sldLayoutId id="2147484124" r:id="rId2"/>
    <p:sldLayoutId id="2147484125" r:id="rId3"/>
    <p:sldLayoutId id="2147484126" r:id="rId4"/>
    <p:sldLayoutId id="2147484127" r:id="rId5"/>
  </p:sldLayoutIdLst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7" name="click.wav"/>
          </p:stSnd>
        </p:sndAc>
      </p:transition>
    </mc:Choice>
    <mc:Fallback xmlns="">
      <p:transition>
        <p:sndAc>
          <p:stSnd>
            <p:snd r:embed="rId9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华文中宋" pitchFamily="2" charset="-122"/>
          <a:ea typeface="华文中宋" pitchFamily="2" charset="-122"/>
          <a:cs typeface="华文中宋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华文中宋"/>
          <a:ea typeface="华文中宋"/>
          <a:cs typeface="华文中宋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华文中宋"/>
          <a:ea typeface="华文中宋"/>
          <a:cs typeface="华文中宋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华文中宋"/>
          <a:ea typeface="华文中宋"/>
          <a:cs typeface="华文中宋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华文中宋"/>
          <a:ea typeface="华文中宋"/>
          <a:cs typeface="华文中宋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华文中宋"/>
          <a:ea typeface="华文中宋"/>
          <a:cs typeface="华文中宋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华文中宋"/>
          <a:ea typeface="华文中宋"/>
          <a:cs typeface="华文中宋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华文中宋"/>
          <a:ea typeface="华文中宋"/>
          <a:cs typeface="华文中宋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华文中宋"/>
          <a:ea typeface="华文中宋"/>
          <a:cs typeface="华文中宋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lang="zh-CN" altLang="en-US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zh-CN" altLang="en-US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zh-CN" altLang="en-US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zh-CN" altLang="en-US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n-US" altLang="en-US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.wav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Relationship Id="rId4" Type="http://schemas.openxmlformats.org/officeDocument/2006/relationships/audio" Target="../media/audio1.wav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audio" Target="../media/audio1.wav"/><Relationship Id="rId5" Type="http://schemas.openxmlformats.org/officeDocument/2006/relationships/image" Target="../media/image7.emf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oleObject" Target="../embeddings/oleObject7.bin"/><Relationship Id="rId3" Type="http://schemas.openxmlformats.org/officeDocument/2006/relationships/audio" Target="../media/audio1.wav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1.emf"/><Relationship Id="rId17" Type="http://schemas.openxmlformats.org/officeDocument/2006/relationships/audio" Target="../media/audio1.wav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3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e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10.emf"/><Relationship Id="rId4" Type="http://schemas.openxmlformats.org/officeDocument/2006/relationships/image" Target="../media/image14.png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1.wav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1.wav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audio" Target="../media/audio1.wav"/><Relationship Id="rId4" Type="http://schemas.openxmlformats.org/officeDocument/2006/relationships/audio" Target="../media/audio1.wav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1.wav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audio" Target="../media/audio1.wav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57290" y="2071678"/>
            <a:ext cx="7019925" cy="147002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4400" b="1" dirty="0" smtClean="0">
                <a:ea typeface="宋体" pitchFamily="2" charset="-122"/>
                <a:cs typeface="+mj-cs"/>
              </a:rPr>
              <a:t>拓扑排序与关键路径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71625" y="3429000"/>
            <a:ext cx="6400800" cy="1752600"/>
          </a:xfrm>
        </p:spPr>
        <p:txBody>
          <a:bodyPr/>
          <a:lstStyle/>
          <a:p>
            <a:pPr>
              <a:lnSpc>
                <a:spcPct val="70000"/>
              </a:lnSpc>
            </a:pPr>
            <a:endParaRPr sz="2600" b="1" dirty="0" smtClean="0">
              <a:latin typeface="方正楷体简体"/>
              <a:ea typeface="宋体" charset="-122"/>
            </a:endParaRPr>
          </a:p>
          <a:p>
            <a:pPr>
              <a:lnSpc>
                <a:spcPct val="130000"/>
              </a:lnSpc>
            </a:pPr>
            <a:r>
              <a:rPr sz="2600" b="1" dirty="0" smtClean="0">
                <a:latin typeface="方正楷体简体"/>
                <a:ea typeface="宋体" charset="-122"/>
              </a:rPr>
              <a:t>鲁 法 明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3" name="click.wav"/>
          </p:stSnd>
        </p:sndAc>
      </p:transition>
    </mc:Choice>
    <mc:Fallback xmlns="">
      <p:transition>
        <p:sndAc>
          <p:stSnd>
            <p:snd r:embed="rId4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7" name="Text Box 3"/>
          <p:cNvSpPr txBox="1">
            <a:spLocks noChangeArrowheads="1"/>
          </p:cNvSpPr>
          <p:nvPr/>
        </p:nvSpPr>
        <p:spPr bwMode="auto">
          <a:xfrm>
            <a:off x="34925" y="1071563"/>
            <a:ext cx="9036050" cy="570617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lnSpc>
                <a:spcPct val="85000"/>
              </a:lnSpc>
              <a:buClrTx/>
              <a:buSzTx/>
              <a:buFontTx/>
              <a:buNone/>
            </a:pPr>
            <a:r>
              <a:rPr lang="en-US" altLang="zh-CN" sz="2400" b="0" dirty="0">
                <a:latin typeface="Times New Roman" pitchFamily="18" charset="0"/>
                <a:cs typeface="Times New Roman" pitchFamily="18" charset="0"/>
              </a:rPr>
              <a:t>Status </a:t>
            </a:r>
            <a:r>
              <a:rPr lang="en-US" altLang="zh-CN" sz="2400" b="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GetVEAndRvsTopOrd</a:t>
            </a:r>
            <a:r>
              <a:rPr lang="en-US" altLang="zh-CN" sz="2400" b="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0" dirty="0" err="1" smtClean="0">
                <a:latin typeface="Times New Roman" pitchFamily="18" charset="0"/>
                <a:cs typeface="Times New Roman" pitchFamily="18" charset="0"/>
              </a:rPr>
              <a:t>ALGraph</a:t>
            </a:r>
            <a:r>
              <a:rPr lang="en-US" altLang="zh-CN" sz="24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0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zh-CN" altLang="en-US" sz="2400" b="0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0" dirty="0">
                <a:latin typeface="Times New Roman" pitchFamily="18" charset="0"/>
                <a:cs typeface="Times New Roman" pitchFamily="18" charset="0"/>
              </a:rPr>
              <a:t>Stack  &amp;T){</a:t>
            </a:r>
          </a:p>
          <a:p>
            <a:pPr algn="l">
              <a:lnSpc>
                <a:spcPct val="85000"/>
              </a:lnSpc>
              <a:buClrTx/>
              <a:buSzTx/>
              <a:buFontTx/>
              <a:buNone/>
            </a:pPr>
            <a:r>
              <a:rPr lang="en-US" altLang="zh-CN" sz="2400" b="0" dirty="0"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zh-CN" altLang="en-US" sz="2400" b="0" dirty="0" smtClean="0">
                <a:latin typeface="Times New Roman" pitchFamily="18" charset="0"/>
                <a:cs typeface="Times New Roman" pitchFamily="18" charset="0"/>
              </a:rPr>
              <a:t>求各顶点</a:t>
            </a:r>
            <a:r>
              <a:rPr lang="zh-CN" altLang="en-US" sz="2400" b="0" dirty="0">
                <a:latin typeface="Times New Roman" pitchFamily="18" charset="0"/>
                <a:cs typeface="Times New Roman" pitchFamily="18" charset="0"/>
              </a:rPr>
              <a:t>最早到达时间计入全局数组</a:t>
            </a:r>
            <a:r>
              <a:rPr lang="en-US" altLang="zh-CN" sz="2400" b="0" dirty="0" err="1">
                <a:latin typeface="Times New Roman" pitchFamily="18" charset="0"/>
                <a:cs typeface="Times New Roman" pitchFamily="18" charset="0"/>
              </a:rPr>
              <a:t>ve,T</a:t>
            </a:r>
            <a:r>
              <a:rPr lang="zh-CN" altLang="en-US" sz="2400" b="0" dirty="0" smtClean="0">
                <a:latin typeface="Times New Roman" pitchFamily="18" charset="0"/>
                <a:cs typeface="Times New Roman" pitchFamily="18" charset="0"/>
              </a:rPr>
              <a:t>按拓扑序存储顶点</a:t>
            </a:r>
            <a:endParaRPr lang="zh-CN" altLang="en-US" sz="2400" b="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85000"/>
              </a:lnSpc>
              <a:buClrTx/>
              <a:buSzTx/>
              <a:buFontTx/>
              <a:buNone/>
            </a:pPr>
            <a:r>
              <a:rPr lang="en-US" altLang="zh-CN" sz="2400" b="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0" dirty="0" err="1" smtClean="0">
                <a:latin typeface="Times New Roman" pitchFamily="18" charset="0"/>
                <a:cs typeface="Times New Roman" pitchFamily="18" charset="0"/>
              </a:rPr>
              <a:t>FindInDegree</a:t>
            </a:r>
            <a:r>
              <a:rPr lang="en-US" altLang="zh-CN" sz="2400" b="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0" dirty="0" err="1" smtClean="0">
                <a:latin typeface="Times New Roman" pitchFamily="18" charset="0"/>
                <a:cs typeface="Times New Roman" pitchFamily="18" charset="0"/>
              </a:rPr>
              <a:t>G,indegree</a:t>
            </a:r>
            <a:r>
              <a:rPr lang="en-US" altLang="zh-CN" sz="2400" b="0" dirty="0" smtClean="0">
                <a:latin typeface="Times New Roman" pitchFamily="18" charset="0"/>
                <a:cs typeface="Times New Roman" pitchFamily="18" charset="0"/>
              </a:rPr>
              <a:t>);</a:t>
            </a:r>
            <a:endParaRPr lang="en-US" altLang="zh-CN" sz="2400" b="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5000"/>
              </a:lnSpc>
            </a:pPr>
            <a:r>
              <a:rPr lang="en-US" altLang="zh-CN" sz="2400" b="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0" dirty="0" err="1" smtClean="0">
                <a:latin typeface="Times New Roman" pitchFamily="18" charset="0"/>
                <a:cs typeface="Times New Roman" pitchFamily="18" charset="0"/>
              </a:rPr>
              <a:t>InitStack</a:t>
            </a:r>
            <a:r>
              <a:rPr lang="en-US" altLang="zh-CN" sz="2400" b="0" dirty="0" smtClean="0">
                <a:latin typeface="Times New Roman" pitchFamily="18" charset="0"/>
                <a:cs typeface="Times New Roman" pitchFamily="18" charset="0"/>
              </a:rPr>
              <a:t>(S);  for(</a:t>
            </a:r>
            <a:r>
              <a:rPr lang="en-US" altLang="zh-CN" sz="2400" b="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="0" dirty="0" smtClean="0">
                <a:latin typeface="Times New Roman" pitchFamily="18" charset="0"/>
                <a:cs typeface="Times New Roman" pitchFamily="18" charset="0"/>
              </a:rPr>
              <a:t>=0;i&lt;</a:t>
            </a:r>
            <a:r>
              <a:rPr lang="en-US" altLang="zh-CN" sz="2400" b="0" dirty="0" err="1" smtClean="0">
                <a:latin typeface="Times New Roman" pitchFamily="18" charset="0"/>
                <a:cs typeface="Times New Roman" pitchFamily="18" charset="0"/>
              </a:rPr>
              <a:t>G.vexnum</a:t>
            </a:r>
            <a:r>
              <a:rPr lang="en-US" altLang="zh-CN" sz="2400" b="0" dirty="0">
                <a:latin typeface="Times New Roman" pitchFamily="18" charset="0"/>
                <a:cs typeface="Times New Roman" pitchFamily="18" charset="0"/>
              </a:rPr>
              <a:t>;++</a:t>
            </a:r>
            <a:r>
              <a:rPr lang="en-US" altLang="zh-CN" sz="2400" b="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="0" dirty="0" smtClean="0">
                <a:latin typeface="Times New Roman" pitchFamily="18" charset="0"/>
                <a:cs typeface="Times New Roman" pitchFamily="18" charset="0"/>
              </a:rPr>
              <a:t>) if</a:t>
            </a:r>
            <a:r>
              <a:rPr lang="en-US" altLang="zh-CN" sz="2400" b="0" dirty="0">
                <a:latin typeface="Times New Roman" pitchFamily="18" charset="0"/>
                <a:cs typeface="Times New Roman" pitchFamily="18" charset="0"/>
              </a:rPr>
              <a:t>(!</a:t>
            </a:r>
            <a:r>
              <a:rPr lang="en-US" altLang="zh-CN" sz="2400" b="0" dirty="0" err="1">
                <a:latin typeface="Times New Roman" pitchFamily="18" charset="0"/>
                <a:cs typeface="Times New Roman" pitchFamily="18" charset="0"/>
              </a:rPr>
              <a:t>indegree</a:t>
            </a:r>
            <a:r>
              <a:rPr lang="en-US" altLang="zh-CN" sz="2400" b="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400" b="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="0" dirty="0">
                <a:latin typeface="Times New Roman" pitchFamily="18" charset="0"/>
                <a:cs typeface="Times New Roman" pitchFamily="18" charset="0"/>
              </a:rPr>
              <a:t>]) </a:t>
            </a:r>
            <a:r>
              <a:rPr lang="en-US" altLang="zh-CN" sz="2400" b="0" dirty="0" smtClean="0">
                <a:latin typeface="Times New Roman" pitchFamily="18" charset="0"/>
                <a:cs typeface="Times New Roman" pitchFamily="18" charset="0"/>
              </a:rPr>
              <a:t>Push(</a:t>
            </a:r>
            <a:r>
              <a:rPr lang="en-US" altLang="zh-CN" sz="2400" b="0" dirty="0" err="1" smtClean="0">
                <a:latin typeface="Times New Roman" pitchFamily="18" charset="0"/>
                <a:cs typeface="Times New Roman" pitchFamily="18" charset="0"/>
              </a:rPr>
              <a:t>S,i</a:t>
            </a:r>
            <a:r>
              <a:rPr lang="en-US" altLang="zh-CN" sz="2400" b="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lnSpc>
                <a:spcPct val="85000"/>
              </a:lnSpc>
            </a:pPr>
            <a:r>
              <a:rPr lang="en-US" altLang="zh-CN" sz="2400" b="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ve</a:t>
            </a:r>
            <a:r>
              <a:rPr lang="en-US" altLang="zh-CN" sz="2400" b="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[0</a:t>
            </a:r>
            <a:r>
              <a:rPr lang="en-US" altLang="zh-CN" sz="2400" b="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..G.vexnum-1]=0;</a:t>
            </a:r>
          </a:p>
          <a:p>
            <a:pPr>
              <a:lnSpc>
                <a:spcPct val="85000"/>
              </a:lnSpc>
            </a:pPr>
            <a:r>
              <a:rPr lang="en-US" altLang="zh-CN" sz="2400" b="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InitStack</a:t>
            </a:r>
            <a:r>
              <a:rPr lang="en-US" altLang="zh-CN" sz="2400" b="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(T);  //</a:t>
            </a:r>
            <a:r>
              <a:rPr lang="zh-CN" altLang="en-US" sz="2400" b="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用来求拓扑</a:t>
            </a:r>
            <a:r>
              <a:rPr lang="zh-CN" altLang="en-US" sz="2400" b="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逆序</a:t>
            </a:r>
            <a:endParaRPr lang="en-US" altLang="zh-CN" sz="2400" b="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85000"/>
              </a:lnSpc>
              <a:buClrTx/>
              <a:buSzTx/>
              <a:buFontTx/>
              <a:buNone/>
            </a:pPr>
            <a:r>
              <a:rPr lang="en-US" altLang="zh-CN" sz="2400" b="0" dirty="0">
                <a:latin typeface="Times New Roman" pitchFamily="18" charset="0"/>
                <a:cs typeface="Times New Roman" pitchFamily="18" charset="0"/>
              </a:rPr>
              <a:t>  count=0;  //</a:t>
            </a:r>
            <a:r>
              <a:rPr lang="zh-CN" altLang="en-US" sz="2400" b="0" dirty="0">
                <a:latin typeface="Times New Roman" pitchFamily="18" charset="0"/>
                <a:cs typeface="Times New Roman" pitchFamily="18" charset="0"/>
              </a:rPr>
              <a:t>对输出的顶点进行计数</a:t>
            </a:r>
          </a:p>
          <a:p>
            <a:pPr algn="l">
              <a:lnSpc>
                <a:spcPct val="85000"/>
              </a:lnSpc>
              <a:buClrTx/>
              <a:buSzTx/>
              <a:buFontTx/>
              <a:buNone/>
            </a:pPr>
            <a:r>
              <a:rPr lang="zh-CN" altLang="en-US" sz="2400" b="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0" dirty="0">
                <a:latin typeface="Times New Roman" pitchFamily="18" charset="0"/>
                <a:cs typeface="Times New Roman" pitchFamily="18" charset="0"/>
              </a:rPr>
              <a:t>while (!</a:t>
            </a:r>
            <a:r>
              <a:rPr lang="en-US" altLang="zh-CN" sz="2400" b="0" dirty="0" err="1">
                <a:latin typeface="Times New Roman" pitchFamily="18" charset="0"/>
                <a:cs typeface="Times New Roman" pitchFamily="18" charset="0"/>
              </a:rPr>
              <a:t>StackEmpty</a:t>
            </a:r>
            <a:r>
              <a:rPr lang="en-US" altLang="zh-CN" sz="2400" b="0" dirty="0">
                <a:latin typeface="Times New Roman" pitchFamily="18" charset="0"/>
                <a:cs typeface="Times New Roman" pitchFamily="18" charset="0"/>
              </a:rPr>
              <a:t>(S)){//</a:t>
            </a:r>
            <a:r>
              <a:rPr lang="zh-CN" altLang="en-US" sz="2400" b="0" dirty="0">
                <a:latin typeface="Times New Roman" pitchFamily="18" charset="0"/>
                <a:cs typeface="Times New Roman" pitchFamily="18" charset="0"/>
              </a:rPr>
              <a:t>出栈</a:t>
            </a:r>
            <a:r>
              <a:rPr lang="en-US" altLang="zh-CN" sz="2400" b="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en-US" sz="2400" b="0" dirty="0">
                <a:latin typeface="Times New Roman" pitchFamily="18" charset="0"/>
                <a:cs typeface="Times New Roman" pitchFamily="18" charset="0"/>
              </a:rPr>
              <a:t>、入栈</a:t>
            </a:r>
            <a:r>
              <a:rPr lang="en-US" altLang="zh-CN" sz="2400" b="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2400" b="0" dirty="0">
                <a:latin typeface="Times New Roman" pitchFamily="18" charset="0"/>
                <a:cs typeface="Times New Roman" pitchFamily="18" charset="0"/>
              </a:rPr>
              <a:t>、”删除”、更新</a:t>
            </a:r>
          </a:p>
          <a:p>
            <a:pPr algn="l">
              <a:lnSpc>
                <a:spcPct val="85000"/>
              </a:lnSpc>
              <a:buClrTx/>
              <a:buSzTx/>
              <a:buFontTx/>
              <a:buNone/>
            </a:pPr>
            <a:r>
              <a:rPr lang="zh-CN" altLang="en-US" sz="2400" b="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2400" b="0" dirty="0">
                <a:latin typeface="Times New Roman" pitchFamily="18" charset="0"/>
                <a:cs typeface="Times New Roman" pitchFamily="18" charset="0"/>
              </a:rPr>
              <a:t>Pop(</a:t>
            </a:r>
            <a:r>
              <a:rPr lang="en-US" altLang="zh-CN" sz="2400" b="0" dirty="0" err="1">
                <a:latin typeface="Times New Roman" pitchFamily="18" charset="0"/>
                <a:cs typeface="Times New Roman" pitchFamily="18" charset="0"/>
              </a:rPr>
              <a:t>S,j</a:t>
            </a:r>
            <a:r>
              <a:rPr lang="en-US" altLang="zh-CN" sz="2400" b="0" dirty="0">
                <a:latin typeface="Times New Roman" pitchFamily="18" charset="0"/>
                <a:cs typeface="Times New Roman" pitchFamily="18" charset="0"/>
              </a:rPr>
              <a:t>);</a:t>
            </a:r>
            <a:r>
              <a:rPr lang="en-US" altLang="zh-CN" sz="2400" b="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0" dirty="0" smtClean="0">
                <a:latin typeface="Times New Roman" pitchFamily="18" charset="0"/>
                <a:cs typeface="Times New Roman" pitchFamily="18" charset="0"/>
              </a:rPr>
              <a:t>++</a:t>
            </a:r>
            <a:r>
              <a:rPr lang="en-US" altLang="zh-CN" sz="2400" b="0" dirty="0">
                <a:latin typeface="Times New Roman" pitchFamily="18" charset="0"/>
                <a:cs typeface="Times New Roman" pitchFamily="18" charset="0"/>
              </a:rPr>
              <a:t>count</a:t>
            </a:r>
            <a:r>
              <a:rPr lang="en-US" altLang="zh-CN" sz="2400" b="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ct val="85000"/>
              </a:lnSpc>
            </a:pPr>
            <a:r>
              <a:rPr lang="en-US" altLang="zh-CN" sz="2400" b="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Push(</a:t>
            </a:r>
            <a:r>
              <a:rPr lang="en-US" altLang="zh-CN" sz="2400" b="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T,j</a:t>
            </a:r>
            <a:r>
              <a:rPr lang="en-US" altLang="zh-CN" sz="2400" b="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);</a:t>
            </a:r>
            <a:endParaRPr lang="en-US" altLang="zh-CN" sz="2400" b="0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altLang="zh-CN" sz="2400" b="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0" dirty="0" smtClean="0">
                <a:latin typeface="Times New Roman" pitchFamily="18" charset="0"/>
                <a:cs typeface="Times New Roman" pitchFamily="18" charset="0"/>
              </a:rPr>
              <a:t>for(p=</a:t>
            </a:r>
            <a:r>
              <a:rPr lang="en-US" altLang="zh-CN" sz="2400" b="0" dirty="0" err="1" smtClean="0">
                <a:latin typeface="Times New Roman" pitchFamily="18" charset="0"/>
                <a:cs typeface="Times New Roman" pitchFamily="18" charset="0"/>
              </a:rPr>
              <a:t>G.vertices</a:t>
            </a:r>
            <a:r>
              <a:rPr lang="en-US" altLang="zh-CN" sz="2400" b="0" dirty="0" smtClean="0">
                <a:latin typeface="Times New Roman" pitchFamily="18" charset="0"/>
                <a:cs typeface="Times New Roman" pitchFamily="18" charset="0"/>
              </a:rPr>
              <a:t>[j</a:t>
            </a:r>
            <a:r>
              <a:rPr lang="en-US" altLang="zh-CN" sz="2400" b="0" dirty="0">
                <a:latin typeface="Times New Roman" pitchFamily="18" charset="0"/>
                <a:cs typeface="Times New Roman" pitchFamily="18" charset="0"/>
              </a:rPr>
              <a:t>].</a:t>
            </a:r>
            <a:r>
              <a:rPr lang="en-US" altLang="zh-CN" sz="2400" b="0" dirty="0" err="1">
                <a:latin typeface="Times New Roman" pitchFamily="18" charset="0"/>
                <a:cs typeface="Times New Roman" pitchFamily="18" charset="0"/>
              </a:rPr>
              <a:t>firstarc</a:t>
            </a:r>
            <a:r>
              <a:rPr lang="en-US" altLang="zh-CN" sz="2400" b="0" dirty="0">
                <a:latin typeface="Times New Roman" pitchFamily="18" charset="0"/>
                <a:cs typeface="Times New Roman" pitchFamily="18" charset="0"/>
              </a:rPr>
              <a:t>; p;  p=p-&gt;</a:t>
            </a:r>
            <a:r>
              <a:rPr lang="en-US" altLang="zh-CN" sz="2400" b="0" dirty="0" err="1">
                <a:latin typeface="Times New Roman" pitchFamily="18" charset="0"/>
                <a:cs typeface="Times New Roman" pitchFamily="18" charset="0"/>
              </a:rPr>
              <a:t>nextarc</a:t>
            </a:r>
            <a:r>
              <a:rPr lang="en-US" altLang="zh-CN" sz="2400" b="0" dirty="0">
                <a:latin typeface="Times New Roman" pitchFamily="18" charset="0"/>
                <a:cs typeface="Times New Roman" pitchFamily="18" charset="0"/>
              </a:rPr>
              <a:t>){</a:t>
            </a:r>
          </a:p>
          <a:p>
            <a:pPr algn="l"/>
            <a:r>
              <a:rPr lang="en-US" altLang="zh-CN" sz="2400" b="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0" dirty="0" smtClean="0">
                <a:latin typeface="Times New Roman" pitchFamily="18" charset="0"/>
                <a:cs typeface="Times New Roman" pitchFamily="18" charset="0"/>
              </a:rPr>
              <a:t>     k=p-</a:t>
            </a:r>
            <a:r>
              <a:rPr lang="en-US" altLang="zh-CN" sz="2400" b="0" dirty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altLang="zh-CN" sz="2400" b="0" dirty="0" err="1">
                <a:latin typeface="Times New Roman" pitchFamily="18" charset="0"/>
                <a:cs typeface="Times New Roman" pitchFamily="18" charset="0"/>
              </a:rPr>
              <a:t>adjvex</a:t>
            </a:r>
            <a:r>
              <a:rPr lang="en-US" altLang="zh-CN" sz="2400" b="0" dirty="0">
                <a:latin typeface="Times New Roman" pitchFamily="18" charset="0"/>
                <a:cs typeface="Times New Roman" pitchFamily="18" charset="0"/>
              </a:rPr>
              <a:t>;  --</a:t>
            </a:r>
            <a:r>
              <a:rPr lang="en-US" altLang="zh-CN" sz="2400" b="0" dirty="0" err="1">
                <a:latin typeface="Times New Roman" pitchFamily="18" charset="0"/>
                <a:cs typeface="Times New Roman" pitchFamily="18" charset="0"/>
              </a:rPr>
              <a:t>indegree</a:t>
            </a:r>
            <a:r>
              <a:rPr lang="en-US" altLang="zh-CN" sz="2400" b="0" dirty="0">
                <a:latin typeface="Times New Roman" pitchFamily="18" charset="0"/>
                <a:cs typeface="Times New Roman" pitchFamily="18" charset="0"/>
              </a:rPr>
              <a:t>(k); </a:t>
            </a:r>
          </a:p>
          <a:p>
            <a:pPr algn="l"/>
            <a:r>
              <a:rPr lang="en-US" altLang="zh-CN" sz="2400" b="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0" dirty="0" smtClean="0">
                <a:latin typeface="Times New Roman" pitchFamily="18" charset="0"/>
                <a:cs typeface="Times New Roman" pitchFamily="18" charset="0"/>
              </a:rPr>
              <a:t>    if(</a:t>
            </a:r>
            <a:r>
              <a:rPr lang="en-US" altLang="zh-CN" sz="2400" b="0" dirty="0" err="1" smtClean="0">
                <a:latin typeface="Times New Roman" pitchFamily="18" charset="0"/>
                <a:cs typeface="Times New Roman" pitchFamily="18" charset="0"/>
              </a:rPr>
              <a:t>indegree</a:t>
            </a:r>
            <a:r>
              <a:rPr lang="en-US" altLang="zh-CN" sz="2400" b="0" dirty="0" smtClean="0">
                <a:latin typeface="Times New Roman" pitchFamily="18" charset="0"/>
                <a:cs typeface="Times New Roman" pitchFamily="18" charset="0"/>
              </a:rPr>
              <a:t>[k</a:t>
            </a:r>
            <a:r>
              <a:rPr lang="en-US" altLang="zh-CN" sz="2400" b="0" dirty="0">
                <a:latin typeface="Times New Roman" pitchFamily="18" charset="0"/>
                <a:cs typeface="Times New Roman" pitchFamily="18" charset="0"/>
              </a:rPr>
              <a:t>]= =0) Push(S, </a:t>
            </a:r>
            <a:r>
              <a:rPr lang="en-US" altLang="zh-CN" sz="2400" b="0" dirty="0" smtClean="0">
                <a:latin typeface="Times New Roman" pitchFamily="18" charset="0"/>
                <a:cs typeface="Times New Roman" pitchFamily="18" charset="0"/>
              </a:rPr>
              <a:t>k);</a:t>
            </a:r>
            <a:endParaRPr lang="en-US" altLang="zh-CN" sz="2400" b="0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altLang="zh-CN" sz="2400" b="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if( </a:t>
            </a:r>
            <a:r>
              <a:rPr lang="en-US" altLang="zh-CN" sz="2400" b="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ve</a:t>
            </a:r>
            <a:r>
              <a:rPr lang="en-US" altLang="zh-CN" sz="2400" b="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[j</a:t>
            </a:r>
            <a:r>
              <a:rPr lang="en-US" altLang="zh-CN" sz="2400" b="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]+*(p-&gt;</a:t>
            </a:r>
            <a:r>
              <a:rPr lang="en-US" altLang="zh-CN" sz="2400" b="0" i="1" u="sng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info</a:t>
            </a:r>
            <a:r>
              <a:rPr lang="en-US" altLang="zh-CN" sz="2400" b="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) &gt; </a:t>
            </a:r>
            <a:r>
              <a:rPr lang="en-US" altLang="zh-CN" sz="2400" b="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ve</a:t>
            </a:r>
            <a:r>
              <a:rPr lang="en-US" altLang="zh-CN" sz="2400" b="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[k] )  </a:t>
            </a:r>
            <a:r>
              <a:rPr lang="en-US" altLang="zh-CN" sz="2400" b="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ve</a:t>
            </a:r>
            <a:r>
              <a:rPr lang="en-US" altLang="zh-CN" sz="2400" b="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[k] = </a:t>
            </a:r>
            <a:r>
              <a:rPr lang="en-US" altLang="zh-CN" sz="2400" b="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ve</a:t>
            </a:r>
            <a:r>
              <a:rPr lang="en-US" altLang="zh-CN" sz="2400" b="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[j</a:t>
            </a:r>
            <a:r>
              <a:rPr lang="en-US" altLang="zh-CN" sz="2400" b="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]+*(p-&gt;</a:t>
            </a:r>
            <a:r>
              <a:rPr lang="en-US" altLang="zh-CN" sz="2400" b="0" i="1" u="sng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info</a:t>
            </a:r>
            <a:r>
              <a:rPr lang="en-US" altLang="zh-CN" sz="2400" b="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);//info</a:t>
            </a:r>
            <a:r>
              <a:rPr lang="zh-CN" altLang="en-US" sz="2400" b="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存权</a:t>
            </a:r>
            <a:endParaRPr lang="en-US" altLang="zh-CN" sz="2400" b="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altLang="zh-CN" sz="2400" b="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0" dirty="0" smtClean="0">
                <a:latin typeface="Times New Roman" pitchFamily="18" charset="0"/>
                <a:cs typeface="Times New Roman" pitchFamily="18" charset="0"/>
              </a:rPr>
              <a:t>}//for</a:t>
            </a:r>
            <a:endParaRPr lang="en-US" altLang="zh-CN" sz="2400" b="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85000"/>
              </a:lnSpc>
              <a:buClrTx/>
              <a:buSzTx/>
              <a:buFontTx/>
              <a:buNone/>
            </a:pPr>
            <a:r>
              <a:rPr lang="en-US" altLang="zh-CN" sz="24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0" dirty="0" smtClean="0">
                <a:latin typeface="Times New Roman" pitchFamily="18" charset="0"/>
                <a:cs typeface="Times New Roman" pitchFamily="18" charset="0"/>
              </a:rPr>
              <a:t>}//for</a:t>
            </a:r>
            <a:endParaRPr lang="en-US" altLang="zh-CN" sz="2400" b="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85000"/>
              </a:lnSpc>
              <a:buClrTx/>
              <a:buSzTx/>
              <a:buFontTx/>
              <a:buNone/>
            </a:pPr>
            <a:r>
              <a:rPr lang="en-US" altLang="zh-CN" sz="2400" b="0" dirty="0">
                <a:latin typeface="Times New Roman" pitchFamily="18" charset="0"/>
                <a:cs typeface="Times New Roman" pitchFamily="18" charset="0"/>
              </a:rPr>
              <a:t>  if(count&lt;</a:t>
            </a:r>
            <a:r>
              <a:rPr lang="en-US" altLang="zh-CN" sz="2400" b="0" dirty="0" err="1">
                <a:latin typeface="Times New Roman" pitchFamily="18" charset="0"/>
                <a:cs typeface="Times New Roman" pitchFamily="18" charset="0"/>
              </a:rPr>
              <a:t>G.vexnum</a:t>
            </a:r>
            <a:r>
              <a:rPr lang="en-US" altLang="zh-CN" sz="2400" b="0" dirty="0">
                <a:latin typeface="Times New Roman" pitchFamily="18" charset="0"/>
                <a:cs typeface="Times New Roman" pitchFamily="18" charset="0"/>
              </a:rPr>
              <a:t>)return ERROR; else return OK;}</a:t>
            </a:r>
          </a:p>
        </p:txBody>
      </p:sp>
      <p:sp>
        <p:nvSpPr>
          <p:cNvPr id="63491" name="Text Box 6"/>
          <p:cNvSpPr txBox="1">
            <a:spLocks noChangeArrowheads="1"/>
          </p:cNvSpPr>
          <p:nvPr/>
        </p:nvSpPr>
        <p:spPr bwMode="auto">
          <a:xfrm>
            <a:off x="43542" y="114722"/>
            <a:ext cx="8964613" cy="86600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lnSpc>
                <a:spcPct val="120000"/>
              </a:lnSpc>
              <a:buClrTx/>
              <a:buSzTx/>
            </a:pPr>
            <a:r>
              <a:rPr lang="zh-CN" altLang="en-US" sz="2200" b="1" dirty="0" smtClean="0">
                <a:solidFill>
                  <a:schemeClr val="tx1"/>
                </a:solidFill>
                <a:latin typeface="Times New Roman" pitchFamily="18" charset="0"/>
              </a:rPr>
              <a:t>与拓扑排序基本相同</a:t>
            </a:r>
            <a:r>
              <a:rPr lang="en-US" altLang="zh-CN" sz="2200" b="1" dirty="0" smtClean="0">
                <a:solidFill>
                  <a:schemeClr val="tx1"/>
                </a:solidFill>
                <a:latin typeface="Times New Roman" pitchFamily="18" charset="0"/>
              </a:rPr>
              <a:t>,</a:t>
            </a:r>
            <a:r>
              <a:rPr lang="zh-CN" altLang="en-US" sz="2200" b="1" dirty="0" smtClean="0">
                <a:solidFill>
                  <a:schemeClr val="tx1"/>
                </a:solidFill>
                <a:latin typeface="Times New Roman" pitchFamily="18" charset="0"/>
              </a:rPr>
              <a:t>多了一个各</a:t>
            </a:r>
            <a:r>
              <a:rPr lang="zh-CN" altLang="en-US" sz="2200" b="1" dirty="0">
                <a:solidFill>
                  <a:schemeClr val="tx1"/>
                </a:solidFill>
                <a:latin typeface="Times New Roman" pitchFamily="18" charset="0"/>
              </a:rPr>
              <a:t>点</a:t>
            </a:r>
            <a:r>
              <a:rPr lang="en-US" altLang="zh-CN" sz="22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ve</a:t>
            </a:r>
            <a:r>
              <a:rPr lang="zh-CN" altLang="en-US" sz="2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初始化</a:t>
            </a:r>
            <a:r>
              <a:rPr lang="zh-CN" altLang="en-US" sz="22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零</a:t>
            </a:r>
            <a:r>
              <a:rPr lang="zh-CN" altLang="en-US" sz="2200" b="1" dirty="0" smtClean="0">
                <a:solidFill>
                  <a:schemeClr val="tx1"/>
                </a:solidFill>
                <a:latin typeface="Times New Roman" pitchFamily="18" charset="0"/>
              </a:rPr>
              <a:t>及</a:t>
            </a:r>
            <a:r>
              <a:rPr lang="zh-CN" altLang="en-US" sz="22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更新后继节点最早激活时间</a:t>
            </a:r>
            <a:r>
              <a:rPr lang="zh-CN" altLang="en-US" sz="2200" b="1" dirty="0" smtClean="0">
                <a:solidFill>
                  <a:schemeClr val="tx1"/>
                </a:solidFill>
                <a:latin typeface="Times New Roman" pitchFamily="18" charset="0"/>
              </a:rPr>
              <a:t>的步骤</a:t>
            </a:r>
            <a:r>
              <a:rPr lang="en-US" altLang="zh-CN" sz="2200" b="1" dirty="0" smtClean="0">
                <a:solidFill>
                  <a:schemeClr val="tx1"/>
                </a:solidFill>
                <a:latin typeface="Times New Roman" pitchFamily="18" charset="0"/>
              </a:rPr>
              <a:t>;</a:t>
            </a:r>
            <a:r>
              <a:rPr lang="zh-CN" altLang="en-US" sz="2200" b="1" dirty="0" smtClean="0">
                <a:solidFill>
                  <a:schemeClr val="tx1"/>
                </a:solidFill>
                <a:latin typeface="Times New Roman" pitchFamily="18" charset="0"/>
              </a:rPr>
              <a:t>为方便后面求各顶点最晚激活时间还要用栈</a:t>
            </a:r>
            <a:r>
              <a:rPr lang="en-US" altLang="zh-CN" sz="2200" b="1" dirty="0" smtClean="0">
                <a:solidFill>
                  <a:schemeClr val="tx1"/>
                </a:solidFill>
                <a:latin typeface="Times New Roman" pitchFamily="18" charset="0"/>
              </a:rPr>
              <a:t>T</a:t>
            </a:r>
            <a:r>
              <a:rPr lang="zh-CN" altLang="en-US" sz="2200" b="1" dirty="0" smtClean="0">
                <a:solidFill>
                  <a:schemeClr val="tx1"/>
                </a:solidFill>
                <a:latin typeface="Times New Roman" pitchFamily="18" charset="0"/>
              </a:rPr>
              <a:t>记录拓扑逆序</a:t>
            </a:r>
            <a:endParaRPr lang="zh-CN" altLang="en-US" sz="2200" b="1" i="1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 b="45936"/>
          <a:stretch>
            <a:fillRect/>
          </a:stretch>
        </p:blipFill>
        <p:spPr bwMode="auto">
          <a:xfrm>
            <a:off x="6572296" y="3927934"/>
            <a:ext cx="2643174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2" name="click.wav"/>
          </p:stSnd>
        </p:sndAc>
      </p:transition>
    </mc:Choice>
    <mc:Fallback xmlns="">
      <p:transition>
        <p:sndAc>
          <p:stSnd>
            <p:snd r:embed="rId4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974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5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59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59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9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59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59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59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597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597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597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597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5974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71406" y="71414"/>
            <a:ext cx="9072594" cy="66886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400" b="1" dirty="0" smtClean="0"/>
              <a:t>2 </a:t>
            </a:r>
            <a:r>
              <a:rPr lang="zh-CN" altLang="en-US" sz="3400" b="1" dirty="0" smtClean="0"/>
              <a:t>关键路径</a:t>
            </a:r>
            <a:r>
              <a:rPr lang="en-US" altLang="zh-CN" sz="3400" b="1" dirty="0" smtClean="0"/>
              <a:t>—</a:t>
            </a:r>
            <a:r>
              <a:rPr lang="zh-CN" altLang="en-US" sz="3400" b="1" dirty="0" smtClean="0"/>
              <a:t>方法</a:t>
            </a:r>
            <a:r>
              <a:rPr lang="en-US" altLang="zh-CN" sz="3400" b="1" dirty="0" smtClean="0"/>
              <a:t>-</a:t>
            </a:r>
            <a:r>
              <a:rPr lang="zh-CN" altLang="en-US" sz="3400" b="1" dirty="0" smtClean="0"/>
              <a:t>求顶点状态的最晚到达时间</a:t>
            </a:r>
          </a:p>
        </p:txBody>
      </p:sp>
      <p:sp>
        <p:nvSpPr>
          <p:cNvPr id="49" name="Oval 44"/>
          <p:cNvSpPr>
            <a:spLocks noChangeArrowheads="1"/>
          </p:cNvSpPr>
          <p:nvPr/>
        </p:nvSpPr>
        <p:spPr bwMode="auto">
          <a:xfrm>
            <a:off x="1285852" y="2981316"/>
            <a:ext cx="457200" cy="457200"/>
          </a:xfrm>
          <a:prstGeom prst="ellipse">
            <a:avLst/>
          </a:prstGeom>
          <a:solidFill>
            <a:schemeClr val="bg2"/>
          </a:solidFill>
          <a:ln w="25400" cap="sq">
            <a:solidFill>
              <a:srgbClr val="00008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200">
                <a:latin typeface="Times New Roman" pitchFamily="18" charset="0"/>
                <a:ea typeface="宋体" pitchFamily="2" charset="-122"/>
              </a:rPr>
              <a:t>a</a:t>
            </a:r>
          </a:p>
        </p:txBody>
      </p:sp>
      <p:sp>
        <p:nvSpPr>
          <p:cNvPr id="50" name="Oval 45"/>
          <p:cNvSpPr>
            <a:spLocks noChangeArrowheads="1"/>
          </p:cNvSpPr>
          <p:nvPr/>
        </p:nvSpPr>
        <p:spPr bwMode="auto">
          <a:xfrm>
            <a:off x="2809852" y="2143116"/>
            <a:ext cx="457200" cy="457200"/>
          </a:xfrm>
          <a:prstGeom prst="ellipse">
            <a:avLst/>
          </a:prstGeom>
          <a:solidFill>
            <a:schemeClr val="bg2"/>
          </a:solidFill>
          <a:ln w="254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200">
                <a:latin typeface="Times New Roman" pitchFamily="18" charset="0"/>
                <a:ea typeface="宋体" pitchFamily="2" charset="-122"/>
              </a:rPr>
              <a:t>b</a:t>
            </a:r>
          </a:p>
        </p:txBody>
      </p:sp>
      <p:sp>
        <p:nvSpPr>
          <p:cNvPr id="51" name="Oval 46"/>
          <p:cNvSpPr>
            <a:spLocks noChangeArrowheads="1"/>
          </p:cNvSpPr>
          <p:nvPr/>
        </p:nvSpPr>
        <p:spPr bwMode="auto">
          <a:xfrm>
            <a:off x="2809852" y="3971916"/>
            <a:ext cx="457200" cy="457200"/>
          </a:xfrm>
          <a:prstGeom prst="ellipse">
            <a:avLst/>
          </a:prstGeom>
          <a:solidFill>
            <a:schemeClr val="bg2"/>
          </a:solidFill>
          <a:ln w="254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200">
                <a:latin typeface="Times New Roman" pitchFamily="18" charset="0"/>
                <a:ea typeface="宋体" pitchFamily="2" charset="-122"/>
              </a:rPr>
              <a:t>c</a:t>
            </a:r>
          </a:p>
        </p:txBody>
      </p:sp>
      <p:sp>
        <p:nvSpPr>
          <p:cNvPr id="52" name="Oval 47"/>
          <p:cNvSpPr>
            <a:spLocks noChangeArrowheads="1"/>
          </p:cNvSpPr>
          <p:nvPr/>
        </p:nvSpPr>
        <p:spPr bwMode="auto">
          <a:xfrm>
            <a:off x="2006577" y="4962516"/>
            <a:ext cx="457200" cy="457200"/>
          </a:xfrm>
          <a:prstGeom prst="ellipse">
            <a:avLst/>
          </a:prstGeom>
          <a:solidFill>
            <a:schemeClr val="bg2"/>
          </a:solidFill>
          <a:ln w="254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200">
                <a:latin typeface="Times New Roman" pitchFamily="18" charset="0"/>
                <a:ea typeface="宋体" pitchFamily="2" charset="-122"/>
              </a:rPr>
              <a:t>d</a:t>
            </a:r>
          </a:p>
        </p:txBody>
      </p:sp>
      <p:sp>
        <p:nvSpPr>
          <p:cNvPr id="53" name="Oval 48"/>
          <p:cNvSpPr>
            <a:spLocks noChangeArrowheads="1"/>
          </p:cNvSpPr>
          <p:nvPr/>
        </p:nvSpPr>
        <p:spPr bwMode="auto">
          <a:xfrm>
            <a:off x="4333852" y="3057516"/>
            <a:ext cx="457200" cy="457200"/>
          </a:xfrm>
          <a:prstGeom prst="ellipse">
            <a:avLst/>
          </a:prstGeom>
          <a:solidFill>
            <a:schemeClr val="bg2"/>
          </a:solidFill>
          <a:ln w="254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200">
                <a:latin typeface="Times New Roman" pitchFamily="18" charset="0"/>
                <a:ea typeface="宋体" pitchFamily="2" charset="-122"/>
              </a:rPr>
              <a:t>e</a:t>
            </a:r>
          </a:p>
        </p:txBody>
      </p:sp>
      <p:sp>
        <p:nvSpPr>
          <p:cNvPr id="54" name="Oval 49"/>
          <p:cNvSpPr>
            <a:spLocks noChangeArrowheads="1"/>
          </p:cNvSpPr>
          <p:nvPr/>
        </p:nvSpPr>
        <p:spPr bwMode="auto">
          <a:xfrm>
            <a:off x="4902177" y="4962516"/>
            <a:ext cx="457200" cy="457200"/>
          </a:xfrm>
          <a:prstGeom prst="ellipse">
            <a:avLst/>
          </a:prstGeom>
          <a:solidFill>
            <a:schemeClr val="bg2"/>
          </a:solidFill>
          <a:ln w="254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200">
                <a:latin typeface="Times New Roman" pitchFamily="18" charset="0"/>
                <a:ea typeface="宋体" pitchFamily="2" charset="-122"/>
              </a:rPr>
              <a:t>f</a:t>
            </a:r>
          </a:p>
        </p:txBody>
      </p:sp>
      <p:sp>
        <p:nvSpPr>
          <p:cNvPr id="55" name="Oval 50"/>
          <p:cNvSpPr>
            <a:spLocks noChangeArrowheads="1"/>
          </p:cNvSpPr>
          <p:nvPr/>
        </p:nvSpPr>
        <p:spPr bwMode="auto">
          <a:xfrm>
            <a:off x="5857852" y="2143116"/>
            <a:ext cx="457200" cy="457200"/>
          </a:xfrm>
          <a:prstGeom prst="ellipse">
            <a:avLst/>
          </a:prstGeom>
          <a:solidFill>
            <a:schemeClr val="bg2"/>
          </a:solidFill>
          <a:ln w="254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200">
                <a:latin typeface="Times New Roman" pitchFamily="18" charset="0"/>
                <a:ea typeface="宋体" pitchFamily="2" charset="-122"/>
              </a:rPr>
              <a:t>g</a:t>
            </a:r>
          </a:p>
        </p:txBody>
      </p:sp>
      <p:sp>
        <p:nvSpPr>
          <p:cNvPr id="56" name="Oval 51"/>
          <p:cNvSpPr>
            <a:spLocks noChangeArrowheads="1"/>
          </p:cNvSpPr>
          <p:nvPr/>
        </p:nvSpPr>
        <p:spPr bwMode="auto">
          <a:xfrm>
            <a:off x="5857852" y="3971916"/>
            <a:ext cx="457200" cy="457200"/>
          </a:xfrm>
          <a:prstGeom prst="ellipse">
            <a:avLst/>
          </a:prstGeom>
          <a:solidFill>
            <a:schemeClr val="bg2"/>
          </a:solidFill>
          <a:ln w="254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200">
                <a:latin typeface="Times New Roman" pitchFamily="18" charset="0"/>
                <a:ea typeface="宋体" pitchFamily="2" charset="-122"/>
              </a:rPr>
              <a:t>h</a:t>
            </a:r>
          </a:p>
        </p:txBody>
      </p:sp>
      <p:sp>
        <p:nvSpPr>
          <p:cNvPr id="57" name="Oval 52"/>
          <p:cNvSpPr>
            <a:spLocks noChangeArrowheads="1"/>
          </p:cNvSpPr>
          <p:nvPr/>
        </p:nvSpPr>
        <p:spPr bwMode="auto">
          <a:xfrm>
            <a:off x="7191352" y="3057516"/>
            <a:ext cx="457200" cy="457200"/>
          </a:xfrm>
          <a:prstGeom prst="ellipse">
            <a:avLst/>
          </a:prstGeom>
          <a:solidFill>
            <a:schemeClr val="bg2"/>
          </a:solidFill>
          <a:ln w="25400" cap="sq">
            <a:solidFill>
              <a:srgbClr val="00008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200">
                <a:latin typeface="Times New Roman" pitchFamily="18" charset="0"/>
                <a:ea typeface="宋体" pitchFamily="2" charset="-122"/>
              </a:rPr>
              <a:t>k</a:t>
            </a:r>
          </a:p>
        </p:txBody>
      </p:sp>
      <p:sp>
        <p:nvSpPr>
          <p:cNvPr id="58" name="Line 53"/>
          <p:cNvSpPr>
            <a:spLocks noChangeShapeType="1"/>
          </p:cNvSpPr>
          <p:nvPr/>
        </p:nvSpPr>
        <p:spPr bwMode="auto">
          <a:xfrm flipV="1">
            <a:off x="1666852" y="2371716"/>
            <a:ext cx="1143000" cy="68580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Line 54"/>
          <p:cNvSpPr>
            <a:spLocks noChangeShapeType="1"/>
          </p:cNvSpPr>
          <p:nvPr/>
        </p:nvSpPr>
        <p:spPr bwMode="auto">
          <a:xfrm>
            <a:off x="1743052" y="3209916"/>
            <a:ext cx="1143000" cy="91440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" name="Line 55"/>
          <p:cNvSpPr>
            <a:spLocks noChangeShapeType="1"/>
          </p:cNvSpPr>
          <p:nvPr/>
        </p:nvSpPr>
        <p:spPr bwMode="auto">
          <a:xfrm flipV="1">
            <a:off x="3267052" y="3362316"/>
            <a:ext cx="1143000" cy="76200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Line 56"/>
          <p:cNvSpPr>
            <a:spLocks noChangeShapeType="1"/>
          </p:cNvSpPr>
          <p:nvPr/>
        </p:nvSpPr>
        <p:spPr bwMode="auto">
          <a:xfrm>
            <a:off x="3267052" y="2371716"/>
            <a:ext cx="1143000" cy="76200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Line 57"/>
          <p:cNvSpPr>
            <a:spLocks noChangeShapeType="1"/>
          </p:cNvSpPr>
          <p:nvPr/>
        </p:nvSpPr>
        <p:spPr bwMode="auto">
          <a:xfrm flipV="1">
            <a:off x="4714852" y="2371716"/>
            <a:ext cx="1143000" cy="76200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Line 58"/>
          <p:cNvSpPr>
            <a:spLocks noChangeShapeType="1"/>
          </p:cNvSpPr>
          <p:nvPr/>
        </p:nvSpPr>
        <p:spPr bwMode="auto">
          <a:xfrm>
            <a:off x="6315052" y="2371716"/>
            <a:ext cx="1143000" cy="76200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Line 59"/>
          <p:cNvSpPr>
            <a:spLocks noChangeShapeType="1"/>
          </p:cNvSpPr>
          <p:nvPr/>
        </p:nvSpPr>
        <p:spPr bwMode="auto">
          <a:xfrm flipV="1">
            <a:off x="6315052" y="3438516"/>
            <a:ext cx="1143000" cy="68580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Line 60"/>
          <p:cNvSpPr>
            <a:spLocks noChangeShapeType="1"/>
          </p:cNvSpPr>
          <p:nvPr/>
        </p:nvSpPr>
        <p:spPr bwMode="auto">
          <a:xfrm>
            <a:off x="4791052" y="3362316"/>
            <a:ext cx="1066800" cy="76200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" name="Line 61"/>
          <p:cNvSpPr>
            <a:spLocks noChangeShapeType="1"/>
          </p:cNvSpPr>
          <p:nvPr/>
        </p:nvSpPr>
        <p:spPr bwMode="auto">
          <a:xfrm>
            <a:off x="1574777" y="3378191"/>
            <a:ext cx="682625" cy="1736725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Line 62"/>
          <p:cNvSpPr>
            <a:spLocks noChangeShapeType="1"/>
          </p:cNvSpPr>
          <p:nvPr/>
        </p:nvSpPr>
        <p:spPr bwMode="auto">
          <a:xfrm>
            <a:off x="2463777" y="5191116"/>
            <a:ext cx="24384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" name="Line 63"/>
          <p:cNvSpPr>
            <a:spLocks noChangeShapeType="1"/>
          </p:cNvSpPr>
          <p:nvPr/>
        </p:nvSpPr>
        <p:spPr bwMode="auto">
          <a:xfrm flipV="1">
            <a:off x="5248252" y="4352916"/>
            <a:ext cx="685800" cy="76200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Text Box 64"/>
          <p:cNvSpPr txBox="1">
            <a:spLocks noChangeArrowheads="1"/>
          </p:cNvSpPr>
          <p:nvPr/>
        </p:nvSpPr>
        <p:spPr bwMode="auto">
          <a:xfrm>
            <a:off x="1889102" y="2249479"/>
            <a:ext cx="387350" cy="5794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200">
                <a:latin typeface="Times New Roman" pitchFamily="18" charset="0"/>
                <a:ea typeface="宋体" pitchFamily="2" charset="-122"/>
              </a:rPr>
              <a:t>6</a:t>
            </a:r>
          </a:p>
        </p:txBody>
      </p:sp>
      <p:sp>
        <p:nvSpPr>
          <p:cNvPr id="70" name="Text Box 65"/>
          <p:cNvSpPr txBox="1">
            <a:spLocks noChangeArrowheads="1"/>
          </p:cNvSpPr>
          <p:nvPr/>
        </p:nvSpPr>
        <p:spPr bwMode="auto">
          <a:xfrm>
            <a:off x="2124052" y="3163879"/>
            <a:ext cx="387350" cy="5794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200">
                <a:latin typeface="Times New Roman" pitchFamily="18" charset="0"/>
                <a:ea typeface="宋体" pitchFamily="2" charset="-122"/>
              </a:rPr>
              <a:t>4</a:t>
            </a:r>
          </a:p>
        </p:txBody>
      </p:sp>
      <p:sp>
        <p:nvSpPr>
          <p:cNvPr id="71" name="Text Box 66"/>
          <p:cNvSpPr txBox="1">
            <a:spLocks noChangeArrowheads="1"/>
          </p:cNvSpPr>
          <p:nvPr/>
        </p:nvSpPr>
        <p:spPr bwMode="auto">
          <a:xfrm>
            <a:off x="1812902" y="3838566"/>
            <a:ext cx="38735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200">
                <a:latin typeface="Times New Roman" pitchFamily="18" charset="0"/>
                <a:ea typeface="宋体" pitchFamily="2" charset="-122"/>
              </a:rPr>
              <a:t>5</a:t>
            </a:r>
          </a:p>
        </p:txBody>
      </p:sp>
      <p:sp>
        <p:nvSpPr>
          <p:cNvPr id="72" name="Text Box 67"/>
          <p:cNvSpPr txBox="1">
            <a:spLocks noChangeArrowheads="1"/>
          </p:cNvSpPr>
          <p:nvPr/>
        </p:nvSpPr>
        <p:spPr bwMode="auto">
          <a:xfrm>
            <a:off x="3336902" y="4611679"/>
            <a:ext cx="387350" cy="5794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200">
                <a:latin typeface="Times New Roman" pitchFamily="18" charset="0"/>
                <a:ea typeface="宋体" pitchFamily="2" charset="-122"/>
              </a:rPr>
              <a:t>2</a:t>
            </a:r>
          </a:p>
        </p:txBody>
      </p:sp>
      <p:sp>
        <p:nvSpPr>
          <p:cNvPr id="73" name="Text Box 68"/>
          <p:cNvSpPr txBox="1">
            <a:spLocks noChangeArrowheads="1"/>
          </p:cNvSpPr>
          <p:nvPr/>
        </p:nvSpPr>
        <p:spPr bwMode="auto">
          <a:xfrm>
            <a:off x="3648052" y="2249479"/>
            <a:ext cx="387350" cy="5794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200">
                <a:latin typeface="Times New Roman" pitchFamily="18" charset="0"/>
                <a:ea typeface="宋体" pitchFamily="2" charset="-122"/>
              </a:rPr>
              <a:t>1</a:t>
            </a:r>
          </a:p>
        </p:txBody>
      </p:sp>
      <p:sp>
        <p:nvSpPr>
          <p:cNvPr id="74" name="Text Box 69"/>
          <p:cNvSpPr txBox="1">
            <a:spLocks noChangeArrowheads="1"/>
          </p:cNvSpPr>
          <p:nvPr/>
        </p:nvSpPr>
        <p:spPr bwMode="auto">
          <a:xfrm>
            <a:off x="3555977" y="3305166"/>
            <a:ext cx="38735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200">
                <a:latin typeface="Times New Roman" pitchFamily="18" charset="0"/>
                <a:ea typeface="宋体" pitchFamily="2" charset="-122"/>
              </a:rPr>
              <a:t>1</a:t>
            </a:r>
          </a:p>
        </p:txBody>
      </p:sp>
      <p:sp>
        <p:nvSpPr>
          <p:cNvPr id="75" name="Text Box 70"/>
          <p:cNvSpPr txBox="1">
            <a:spLocks noChangeArrowheads="1"/>
          </p:cNvSpPr>
          <p:nvPr/>
        </p:nvSpPr>
        <p:spPr bwMode="auto">
          <a:xfrm>
            <a:off x="5013302" y="2295516"/>
            <a:ext cx="38735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200">
                <a:latin typeface="Times New Roman" pitchFamily="18" charset="0"/>
                <a:ea typeface="宋体" pitchFamily="2" charset="-122"/>
              </a:rPr>
              <a:t>8</a:t>
            </a:r>
          </a:p>
        </p:txBody>
      </p:sp>
      <p:sp>
        <p:nvSpPr>
          <p:cNvPr id="76" name="Text Box 71"/>
          <p:cNvSpPr txBox="1">
            <a:spLocks noChangeArrowheads="1"/>
          </p:cNvSpPr>
          <p:nvPr/>
        </p:nvSpPr>
        <p:spPr bwMode="auto">
          <a:xfrm>
            <a:off x="5172052" y="3286116"/>
            <a:ext cx="38735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200">
                <a:latin typeface="Times New Roman" pitchFamily="18" charset="0"/>
                <a:ea typeface="宋体" pitchFamily="2" charset="-122"/>
              </a:rPr>
              <a:t>7</a:t>
            </a:r>
          </a:p>
        </p:txBody>
      </p:sp>
      <p:sp>
        <p:nvSpPr>
          <p:cNvPr id="77" name="Text Box 72"/>
          <p:cNvSpPr txBox="1">
            <a:spLocks noChangeArrowheads="1"/>
          </p:cNvSpPr>
          <p:nvPr/>
        </p:nvSpPr>
        <p:spPr bwMode="auto">
          <a:xfrm>
            <a:off x="6765902" y="2173279"/>
            <a:ext cx="387350" cy="5794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200">
                <a:latin typeface="Times New Roman" pitchFamily="18" charset="0"/>
                <a:ea typeface="宋体" pitchFamily="2" charset="-122"/>
              </a:rPr>
              <a:t>2</a:t>
            </a:r>
          </a:p>
        </p:txBody>
      </p:sp>
      <p:sp>
        <p:nvSpPr>
          <p:cNvPr id="78" name="Text Box 73"/>
          <p:cNvSpPr txBox="1">
            <a:spLocks noChangeArrowheads="1"/>
          </p:cNvSpPr>
          <p:nvPr/>
        </p:nvSpPr>
        <p:spPr bwMode="auto">
          <a:xfrm>
            <a:off x="6375377" y="3392479"/>
            <a:ext cx="387350" cy="5794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200">
                <a:latin typeface="Times New Roman" pitchFamily="18" charset="0"/>
                <a:ea typeface="宋体" pitchFamily="2" charset="-122"/>
              </a:rPr>
              <a:t>4</a:t>
            </a:r>
          </a:p>
        </p:txBody>
      </p:sp>
      <p:sp>
        <p:nvSpPr>
          <p:cNvPr id="79" name="Text Box 74"/>
          <p:cNvSpPr txBox="1">
            <a:spLocks noChangeArrowheads="1"/>
          </p:cNvSpPr>
          <p:nvPr/>
        </p:nvSpPr>
        <p:spPr bwMode="auto">
          <a:xfrm>
            <a:off x="5156177" y="4383079"/>
            <a:ext cx="387350" cy="5794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200">
                <a:latin typeface="Times New Roman" pitchFamily="18" charset="0"/>
                <a:ea typeface="宋体" pitchFamily="2" charset="-122"/>
              </a:rPr>
              <a:t>4</a:t>
            </a:r>
          </a:p>
        </p:txBody>
      </p:sp>
      <p:sp>
        <p:nvSpPr>
          <p:cNvPr id="80" name="Text Box 119"/>
          <p:cNvSpPr txBox="1">
            <a:spLocks noChangeArrowheads="1"/>
          </p:cNvSpPr>
          <p:nvPr/>
        </p:nvSpPr>
        <p:spPr bwMode="auto">
          <a:xfrm>
            <a:off x="143414" y="5681663"/>
            <a:ext cx="8821074" cy="89255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600" dirty="0" smtClean="0">
                <a:latin typeface="Times New Roman" pitchFamily="18" charset="0"/>
              </a:rPr>
              <a:t>按什么顺序能求出各个顶点的最晚激活时间呢？</a:t>
            </a:r>
            <a:endParaRPr lang="en-US" altLang="zh-CN" sz="2600" dirty="0" smtClean="0">
              <a:latin typeface="Times New Roman" pitchFamily="18" charset="0"/>
            </a:endParaRPr>
          </a:p>
          <a:p>
            <a:r>
              <a:rPr lang="zh-CN" altLang="en-US" sz="2600" dirty="0" smtClean="0">
                <a:latin typeface="Times New Roman" pitchFamily="18" charset="0"/>
              </a:rPr>
              <a:t>拓扑逆序</a:t>
            </a:r>
            <a:r>
              <a:rPr lang="en-US" altLang="zh-CN" sz="2600" dirty="0" smtClean="0">
                <a:latin typeface="Times New Roman" pitchFamily="18" charset="0"/>
              </a:rPr>
              <a:t>(T</a:t>
            </a:r>
            <a:r>
              <a:rPr lang="zh-CN" altLang="en-US" sz="2600" dirty="0" smtClean="0">
                <a:latin typeface="Times New Roman" pitchFamily="18" charset="0"/>
              </a:rPr>
              <a:t>出栈顺序</a:t>
            </a:r>
            <a:r>
              <a:rPr lang="en-US" altLang="zh-CN" sz="2600" dirty="0" smtClean="0">
                <a:latin typeface="Times New Roman" pitchFamily="18" charset="0"/>
              </a:rPr>
              <a:t>):</a:t>
            </a:r>
            <a:r>
              <a:rPr lang="zh-CN" altLang="en-US" sz="2600" dirty="0" smtClean="0">
                <a:latin typeface="Times New Roman" pitchFamily="18" charset="0"/>
              </a:rPr>
              <a:t>逐元素根据其后继的</a:t>
            </a:r>
            <a:r>
              <a:rPr lang="en-US" altLang="zh-CN" sz="2600" dirty="0" err="1" smtClean="0">
                <a:latin typeface="Times New Roman" pitchFamily="18" charset="0"/>
              </a:rPr>
              <a:t>ve</a:t>
            </a:r>
            <a:r>
              <a:rPr lang="zh-CN" altLang="en-US" sz="2600" dirty="0" smtClean="0">
                <a:latin typeface="Times New Roman" pitchFamily="18" charset="0"/>
              </a:rPr>
              <a:t>值和弧权更新</a:t>
            </a:r>
          </a:p>
        </p:txBody>
      </p:sp>
      <p:sp>
        <p:nvSpPr>
          <p:cNvPr id="81" name="AutoShape 40"/>
          <p:cNvSpPr>
            <a:spLocks noChangeArrowheads="1"/>
          </p:cNvSpPr>
          <p:nvPr/>
        </p:nvSpPr>
        <p:spPr bwMode="auto">
          <a:xfrm>
            <a:off x="0" y="2000240"/>
            <a:ext cx="1428728" cy="928694"/>
          </a:xfrm>
          <a:prstGeom prst="wedgeRoundRectCallout">
            <a:avLst>
              <a:gd name="adj1" fmla="val 251249"/>
              <a:gd name="adj2" fmla="val 85344"/>
              <a:gd name="adj3" fmla="val 16667"/>
            </a:avLst>
          </a:prstGeom>
          <a:solidFill>
            <a:srgbClr val="CCFFFF">
              <a:alpha val="50195"/>
            </a:srgbClr>
          </a:solidFill>
          <a:ln w="12700" cap="sq">
            <a:solidFill>
              <a:srgbClr val="00008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z="2400" dirty="0" smtClean="0">
                <a:latin typeface="Times New Roman" pitchFamily="18" charset="0"/>
              </a:rPr>
              <a:t>保留</a:t>
            </a:r>
            <a:endParaRPr lang="en-US" altLang="zh-CN" sz="2400" dirty="0" smtClean="0">
              <a:latin typeface="Times New Roman" pitchFamily="18" charset="0"/>
            </a:endParaRPr>
          </a:p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z="2400" dirty="0" smtClean="0">
                <a:latin typeface="Times New Roman" pitchFamily="18" charset="0"/>
              </a:rPr>
              <a:t>最小值</a:t>
            </a:r>
            <a:endParaRPr lang="en-US" altLang="zh-CN" sz="2400" dirty="0" smtClean="0">
              <a:latin typeface="Times New Roman" pitchFamily="18" charset="0"/>
            </a:endParaRPr>
          </a:p>
        </p:txBody>
      </p:sp>
      <p:sp>
        <p:nvSpPr>
          <p:cNvPr id="37" name="Text Box 4"/>
          <p:cNvSpPr txBox="1">
            <a:spLocks noChangeArrowheads="1"/>
          </p:cNvSpPr>
          <p:nvPr/>
        </p:nvSpPr>
        <p:spPr bwMode="auto">
          <a:xfrm>
            <a:off x="144463" y="765175"/>
            <a:ext cx="8964612" cy="12926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buClrTx/>
              <a:buSzTx/>
              <a:buFont typeface="Wingdings" pitchFamily="2" charset="2"/>
              <a:buChar char="Ø"/>
            </a:pPr>
            <a:r>
              <a:rPr lang="en-US" altLang="zh-CN" sz="2600" b="1" i="1" dirty="0" err="1">
                <a:latin typeface="Times New Roman" pitchFamily="18" charset="0"/>
                <a:cs typeface="Times New Roman" pitchFamily="18" charset="0"/>
              </a:rPr>
              <a:t>vl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汇点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600" b="1" i="1" dirty="0" err="1">
                <a:latin typeface="Times New Roman" pitchFamily="18" charset="0"/>
                <a:cs typeface="Times New Roman" pitchFamily="18" charset="0"/>
              </a:rPr>
              <a:t>ve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汇点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buClrTx/>
              <a:buSzTx/>
              <a:buFont typeface="Wingdings" pitchFamily="2" charset="2"/>
              <a:buChar char="Ø"/>
            </a:pP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对普通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顶点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v,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为其</a:t>
            </a:r>
            <a:r>
              <a:rPr lang="zh-CN" altLang="en-US" sz="26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后继顶点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集合，则			   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     </a:t>
            </a:r>
            <a:endParaRPr lang="en-US" altLang="zh-CN" sz="2600" b="1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ClrTx/>
              <a:buSzTx/>
            </a:pPr>
            <a:r>
              <a:rPr lang="en-US" altLang="zh-CN" sz="26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                </a:t>
            </a:r>
            <a:r>
              <a:rPr lang="en-US" altLang="zh-CN" sz="2600" b="1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vl</a:t>
            </a:r>
            <a:r>
              <a:rPr lang="en-US" altLang="zh-CN" sz="26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(v</a:t>
            </a:r>
            <a:r>
              <a:rPr lang="en-US" altLang="zh-CN" sz="26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)=min{ </a:t>
            </a:r>
            <a:r>
              <a:rPr lang="en-US" altLang="zh-CN" sz="2600" b="1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vl</a:t>
            </a:r>
            <a:r>
              <a:rPr lang="en-US" altLang="zh-CN" sz="26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(w)-</a:t>
            </a:r>
            <a:r>
              <a:rPr lang="en-US" altLang="zh-CN" sz="2600" b="1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dut</a:t>
            </a:r>
            <a:r>
              <a:rPr lang="en-US" altLang="zh-CN" sz="26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600" b="1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v,w</a:t>
            </a:r>
            <a:r>
              <a:rPr lang="en-US" altLang="zh-CN" sz="26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  |  </a:t>
            </a:r>
            <a:r>
              <a:rPr lang="en-US" altLang="zh-CN" sz="2600" b="1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w∈W</a:t>
            </a:r>
            <a:r>
              <a:rPr lang="en-US" altLang="zh-CN" sz="26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en-US" altLang="zh-CN" sz="26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2" name="click.wav"/>
          </p:stSnd>
        </p:sndAc>
      </p:transition>
    </mc:Choice>
    <mc:Fallback xmlns="">
      <p:transition>
        <p:sndAc>
          <p:stSnd>
            <p:snd r:embed="rId3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Box 73"/>
          <p:cNvSpPr txBox="1">
            <a:spLocks noChangeArrowheads="1"/>
          </p:cNvSpPr>
          <p:nvPr/>
        </p:nvSpPr>
        <p:spPr bwMode="auto">
          <a:xfrm rot="16200000">
            <a:off x="-1934167" y="3291434"/>
            <a:ext cx="4738798" cy="58477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200" b="1" dirty="0" smtClean="0">
                <a:latin typeface="Times New Roman" pitchFamily="18" charset="0"/>
                <a:ea typeface="隶书" pitchFamily="49" charset="-122"/>
              </a:rPr>
              <a:t>a - d - f - c - b - e - h - g - k</a:t>
            </a:r>
            <a:endParaRPr lang="en-US" altLang="zh-CN" sz="32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220" name="Oval 106"/>
          <p:cNvSpPr>
            <a:spLocks noChangeArrowheads="1"/>
          </p:cNvSpPr>
          <p:nvPr/>
        </p:nvSpPr>
        <p:spPr bwMode="auto">
          <a:xfrm>
            <a:off x="1593850" y="1819275"/>
            <a:ext cx="457200" cy="457200"/>
          </a:xfrm>
          <a:prstGeom prst="ellipse">
            <a:avLst/>
          </a:prstGeom>
          <a:solidFill>
            <a:schemeClr val="bg2"/>
          </a:solidFill>
          <a:ln w="25400" cap="sq">
            <a:solidFill>
              <a:srgbClr val="00008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200">
                <a:latin typeface="Times New Roman" pitchFamily="18" charset="0"/>
                <a:ea typeface="宋体" pitchFamily="2" charset="-122"/>
              </a:rPr>
              <a:t>a</a:t>
            </a:r>
          </a:p>
        </p:txBody>
      </p:sp>
      <p:sp>
        <p:nvSpPr>
          <p:cNvPr id="9221" name="Oval 107"/>
          <p:cNvSpPr>
            <a:spLocks noChangeArrowheads="1"/>
          </p:cNvSpPr>
          <p:nvPr/>
        </p:nvSpPr>
        <p:spPr bwMode="auto">
          <a:xfrm>
            <a:off x="3117850" y="981075"/>
            <a:ext cx="457200" cy="457200"/>
          </a:xfrm>
          <a:prstGeom prst="ellipse">
            <a:avLst/>
          </a:prstGeom>
          <a:solidFill>
            <a:schemeClr val="bg2"/>
          </a:solidFill>
          <a:ln w="254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200">
                <a:latin typeface="Times New Roman" pitchFamily="18" charset="0"/>
                <a:ea typeface="宋体" pitchFamily="2" charset="-122"/>
              </a:rPr>
              <a:t>b</a:t>
            </a:r>
          </a:p>
        </p:txBody>
      </p:sp>
      <p:sp>
        <p:nvSpPr>
          <p:cNvPr id="9222" name="Oval 108"/>
          <p:cNvSpPr>
            <a:spLocks noChangeArrowheads="1"/>
          </p:cNvSpPr>
          <p:nvPr/>
        </p:nvSpPr>
        <p:spPr bwMode="auto">
          <a:xfrm>
            <a:off x="3117850" y="2809875"/>
            <a:ext cx="457200" cy="457200"/>
          </a:xfrm>
          <a:prstGeom prst="ellipse">
            <a:avLst/>
          </a:prstGeom>
          <a:solidFill>
            <a:schemeClr val="bg2"/>
          </a:solidFill>
          <a:ln w="254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200">
                <a:latin typeface="Times New Roman" pitchFamily="18" charset="0"/>
                <a:ea typeface="宋体" pitchFamily="2" charset="-122"/>
              </a:rPr>
              <a:t>c</a:t>
            </a:r>
          </a:p>
        </p:txBody>
      </p:sp>
      <p:sp>
        <p:nvSpPr>
          <p:cNvPr id="9223" name="Oval 109"/>
          <p:cNvSpPr>
            <a:spLocks noChangeArrowheads="1"/>
          </p:cNvSpPr>
          <p:nvPr/>
        </p:nvSpPr>
        <p:spPr bwMode="auto">
          <a:xfrm>
            <a:off x="2203450" y="3724275"/>
            <a:ext cx="457200" cy="457200"/>
          </a:xfrm>
          <a:prstGeom prst="ellipse">
            <a:avLst/>
          </a:prstGeom>
          <a:solidFill>
            <a:schemeClr val="bg2"/>
          </a:solidFill>
          <a:ln w="254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200">
                <a:latin typeface="Times New Roman" pitchFamily="18" charset="0"/>
                <a:ea typeface="宋体" pitchFamily="2" charset="-122"/>
              </a:rPr>
              <a:t>d</a:t>
            </a:r>
          </a:p>
        </p:txBody>
      </p:sp>
      <p:sp>
        <p:nvSpPr>
          <p:cNvPr id="9224" name="Oval 110"/>
          <p:cNvSpPr>
            <a:spLocks noChangeArrowheads="1"/>
          </p:cNvSpPr>
          <p:nvPr/>
        </p:nvSpPr>
        <p:spPr bwMode="auto">
          <a:xfrm>
            <a:off x="4641850" y="1895475"/>
            <a:ext cx="457200" cy="457200"/>
          </a:xfrm>
          <a:prstGeom prst="ellipse">
            <a:avLst/>
          </a:prstGeom>
          <a:solidFill>
            <a:schemeClr val="bg2"/>
          </a:solidFill>
          <a:ln w="254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200">
                <a:latin typeface="Times New Roman" pitchFamily="18" charset="0"/>
                <a:ea typeface="宋体" pitchFamily="2" charset="-122"/>
              </a:rPr>
              <a:t>e</a:t>
            </a:r>
          </a:p>
        </p:txBody>
      </p:sp>
      <p:sp>
        <p:nvSpPr>
          <p:cNvPr id="9225" name="Oval 111"/>
          <p:cNvSpPr>
            <a:spLocks noChangeArrowheads="1"/>
          </p:cNvSpPr>
          <p:nvPr/>
        </p:nvSpPr>
        <p:spPr bwMode="auto">
          <a:xfrm>
            <a:off x="4700588" y="3724275"/>
            <a:ext cx="457200" cy="457200"/>
          </a:xfrm>
          <a:prstGeom prst="ellipse">
            <a:avLst/>
          </a:prstGeom>
          <a:solidFill>
            <a:schemeClr val="bg2"/>
          </a:solidFill>
          <a:ln w="254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200">
                <a:latin typeface="Times New Roman" pitchFamily="18" charset="0"/>
                <a:ea typeface="宋体" pitchFamily="2" charset="-122"/>
              </a:rPr>
              <a:t>f</a:t>
            </a:r>
          </a:p>
        </p:txBody>
      </p:sp>
      <p:sp>
        <p:nvSpPr>
          <p:cNvPr id="9226" name="Oval 112"/>
          <p:cNvSpPr>
            <a:spLocks noChangeArrowheads="1"/>
          </p:cNvSpPr>
          <p:nvPr/>
        </p:nvSpPr>
        <p:spPr bwMode="auto">
          <a:xfrm>
            <a:off x="6165850" y="981075"/>
            <a:ext cx="457200" cy="457200"/>
          </a:xfrm>
          <a:prstGeom prst="ellipse">
            <a:avLst/>
          </a:prstGeom>
          <a:solidFill>
            <a:schemeClr val="bg2"/>
          </a:solidFill>
          <a:ln w="254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200">
                <a:latin typeface="Times New Roman" pitchFamily="18" charset="0"/>
                <a:ea typeface="宋体" pitchFamily="2" charset="-122"/>
              </a:rPr>
              <a:t>g</a:t>
            </a:r>
          </a:p>
        </p:txBody>
      </p:sp>
      <p:sp>
        <p:nvSpPr>
          <p:cNvPr id="9227" name="Oval 113"/>
          <p:cNvSpPr>
            <a:spLocks noChangeArrowheads="1"/>
          </p:cNvSpPr>
          <p:nvPr/>
        </p:nvSpPr>
        <p:spPr bwMode="auto">
          <a:xfrm>
            <a:off x="6165850" y="2809875"/>
            <a:ext cx="457200" cy="457200"/>
          </a:xfrm>
          <a:prstGeom prst="ellipse">
            <a:avLst/>
          </a:prstGeom>
          <a:solidFill>
            <a:schemeClr val="bg2"/>
          </a:solidFill>
          <a:ln w="254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200">
                <a:latin typeface="Times New Roman" pitchFamily="18" charset="0"/>
                <a:ea typeface="宋体" pitchFamily="2" charset="-122"/>
              </a:rPr>
              <a:t>h</a:t>
            </a:r>
          </a:p>
        </p:txBody>
      </p:sp>
      <p:sp>
        <p:nvSpPr>
          <p:cNvPr id="9228" name="Oval 114"/>
          <p:cNvSpPr>
            <a:spLocks noChangeArrowheads="1"/>
          </p:cNvSpPr>
          <p:nvPr/>
        </p:nvSpPr>
        <p:spPr bwMode="auto">
          <a:xfrm>
            <a:off x="7499350" y="1895475"/>
            <a:ext cx="457200" cy="457200"/>
          </a:xfrm>
          <a:prstGeom prst="ellipse">
            <a:avLst/>
          </a:prstGeom>
          <a:solidFill>
            <a:schemeClr val="bg2"/>
          </a:solidFill>
          <a:ln w="25400" cap="sq">
            <a:solidFill>
              <a:srgbClr val="00008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200">
                <a:latin typeface="Times New Roman" pitchFamily="18" charset="0"/>
                <a:ea typeface="宋体" pitchFamily="2" charset="-122"/>
              </a:rPr>
              <a:t>k</a:t>
            </a:r>
          </a:p>
        </p:txBody>
      </p:sp>
      <p:sp>
        <p:nvSpPr>
          <p:cNvPr id="9229" name="Line 115"/>
          <p:cNvSpPr>
            <a:spLocks noChangeShapeType="1"/>
          </p:cNvSpPr>
          <p:nvPr/>
        </p:nvSpPr>
        <p:spPr bwMode="auto">
          <a:xfrm flipV="1">
            <a:off x="1974850" y="1209675"/>
            <a:ext cx="1143000" cy="685800"/>
          </a:xfrm>
          <a:prstGeom prst="line">
            <a:avLst/>
          </a:prstGeom>
          <a:noFill/>
          <a:ln w="25400" cap="sq">
            <a:solidFill>
              <a:srgbClr val="800000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0" name="Line 116"/>
          <p:cNvSpPr>
            <a:spLocks noChangeShapeType="1"/>
          </p:cNvSpPr>
          <p:nvPr/>
        </p:nvSpPr>
        <p:spPr bwMode="auto">
          <a:xfrm>
            <a:off x="2051050" y="2047875"/>
            <a:ext cx="1066800" cy="896938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1" name="Line 117"/>
          <p:cNvSpPr>
            <a:spLocks noChangeShapeType="1"/>
          </p:cNvSpPr>
          <p:nvPr/>
        </p:nvSpPr>
        <p:spPr bwMode="auto">
          <a:xfrm flipV="1">
            <a:off x="3575050" y="2225675"/>
            <a:ext cx="1125538" cy="73660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2" name="Line 118"/>
          <p:cNvSpPr>
            <a:spLocks noChangeShapeType="1"/>
          </p:cNvSpPr>
          <p:nvPr/>
        </p:nvSpPr>
        <p:spPr bwMode="auto">
          <a:xfrm>
            <a:off x="3575050" y="1209675"/>
            <a:ext cx="1143000" cy="762000"/>
          </a:xfrm>
          <a:prstGeom prst="line">
            <a:avLst/>
          </a:prstGeom>
          <a:noFill/>
          <a:ln w="25400" cap="sq">
            <a:solidFill>
              <a:srgbClr val="800000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3" name="Line 119"/>
          <p:cNvSpPr>
            <a:spLocks noChangeShapeType="1"/>
          </p:cNvSpPr>
          <p:nvPr/>
        </p:nvSpPr>
        <p:spPr bwMode="auto">
          <a:xfrm flipV="1">
            <a:off x="5022850" y="1209675"/>
            <a:ext cx="1143000" cy="76200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4" name="Line 120"/>
          <p:cNvSpPr>
            <a:spLocks noChangeShapeType="1"/>
          </p:cNvSpPr>
          <p:nvPr/>
        </p:nvSpPr>
        <p:spPr bwMode="auto">
          <a:xfrm>
            <a:off x="6623050" y="1209675"/>
            <a:ext cx="1143000" cy="76200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5" name="Line 121"/>
          <p:cNvSpPr>
            <a:spLocks noChangeShapeType="1"/>
          </p:cNvSpPr>
          <p:nvPr/>
        </p:nvSpPr>
        <p:spPr bwMode="auto">
          <a:xfrm flipV="1">
            <a:off x="6623050" y="2276475"/>
            <a:ext cx="1143000" cy="685800"/>
          </a:xfrm>
          <a:prstGeom prst="line">
            <a:avLst/>
          </a:prstGeom>
          <a:noFill/>
          <a:ln w="25400" cap="sq">
            <a:solidFill>
              <a:srgbClr val="800000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6" name="Line 122"/>
          <p:cNvSpPr>
            <a:spLocks noChangeShapeType="1"/>
          </p:cNvSpPr>
          <p:nvPr/>
        </p:nvSpPr>
        <p:spPr bwMode="auto">
          <a:xfrm>
            <a:off x="5099050" y="2200275"/>
            <a:ext cx="1066800" cy="762000"/>
          </a:xfrm>
          <a:prstGeom prst="line">
            <a:avLst/>
          </a:prstGeom>
          <a:noFill/>
          <a:ln w="25400" cap="sq">
            <a:solidFill>
              <a:srgbClr val="800000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7" name="Line 123"/>
          <p:cNvSpPr>
            <a:spLocks noChangeShapeType="1"/>
          </p:cNvSpPr>
          <p:nvPr/>
        </p:nvSpPr>
        <p:spPr bwMode="auto">
          <a:xfrm>
            <a:off x="1822450" y="2276475"/>
            <a:ext cx="609600" cy="144780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8" name="Line 124"/>
          <p:cNvSpPr>
            <a:spLocks noChangeShapeType="1"/>
          </p:cNvSpPr>
          <p:nvPr/>
        </p:nvSpPr>
        <p:spPr bwMode="auto">
          <a:xfrm>
            <a:off x="2660650" y="3952875"/>
            <a:ext cx="2039938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9" name="Line 125"/>
          <p:cNvSpPr>
            <a:spLocks noChangeShapeType="1"/>
          </p:cNvSpPr>
          <p:nvPr/>
        </p:nvSpPr>
        <p:spPr bwMode="auto">
          <a:xfrm flipV="1">
            <a:off x="5205413" y="3190875"/>
            <a:ext cx="1036637" cy="76200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40" name="Text Box 126"/>
          <p:cNvSpPr txBox="1">
            <a:spLocks noChangeArrowheads="1"/>
          </p:cNvSpPr>
          <p:nvPr/>
        </p:nvSpPr>
        <p:spPr bwMode="auto">
          <a:xfrm>
            <a:off x="2197100" y="1087438"/>
            <a:ext cx="387350" cy="5794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200">
                <a:latin typeface="Times New Roman" pitchFamily="18" charset="0"/>
                <a:ea typeface="宋体" pitchFamily="2" charset="-122"/>
              </a:rPr>
              <a:t>6</a:t>
            </a:r>
          </a:p>
        </p:txBody>
      </p:sp>
      <p:sp>
        <p:nvSpPr>
          <p:cNvPr id="9241" name="Text Box 127"/>
          <p:cNvSpPr txBox="1">
            <a:spLocks noChangeArrowheads="1"/>
          </p:cNvSpPr>
          <p:nvPr/>
        </p:nvSpPr>
        <p:spPr bwMode="auto">
          <a:xfrm>
            <a:off x="2432050" y="2001838"/>
            <a:ext cx="387350" cy="5794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200">
                <a:latin typeface="Times New Roman" pitchFamily="18" charset="0"/>
                <a:ea typeface="宋体" pitchFamily="2" charset="-122"/>
              </a:rPr>
              <a:t>4</a:t>
            </a:r>
          </a:p>
        </p:txBody>
      </p:sp>
      <p:sp>
        <p:nvSpPr>
          <p:cNvPr id="9242" name="Text Box 128"/>
          <p:cNvSpPr txBox="1">
            <a:spLocks noChangeArrowheads="1"/>
          </p:cNvSpPr>
          <p:nvPr/>
        </p:nvSpPr>
        <p:spPr bwMode="auto">
          <a:xfrm>
            <a:off x="2120900" y="2676525"/>
            <a:ext cx="38735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200">
                <a:latin typeface="Times New Roman" pitchFamily="18" charset="0"/>
                <a:ea typeface="宋体" pitchFamily="2" charset="-122"/>
              </a:rPr>
              <a:t>5</a:t>
            </a:r>
          </a:p>
        </p:txBody>
      </p:sp>
      <p:sp>
        <p:nvSpPr>
          <p:cNvPr id="9243" name="Text Box 129"/>
          <p:cNvSpPr txBox="1">
            <a:spLocks noChangeArrowheads="1"/>
          </p:cNvSpPr>
          <p:nvPr/>
        </p:nvSpPr>
        <p:spPr bwMode="auto">
          <a:xfrm>
            <a:off x="3644900" y="3449638"/>
            <a:ext cx="387350" cy="5794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200">
                <a:latin typeface="Times New Roman" pitchFamily="18" charset="0"/>
                <a:ea typeface="宋体" pitchFamily="2" charset="-122"/>
              </a:rPr>
              <a:t>2</a:t>
            </a:r>
          </a:p>
        </p:txBody>
      </p:sp>
      <p:sp>
        <p:nvSpPr>
          <p:cNvPr id="9244" name="Text Box 130"/>
          <p:cNvSpPr txBox="1">
            <a:spLocks noChangeArrowheads="1"/>
          </p:cNvSpPr>
          <p:nvPr/>
        </p:nvSpPr>
        <p:spPr bwMode="auto">
          <a:xfrm>
            <a:off x="3956050" y="1087438"/>
            <a:ext cx="387350" cy="5794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200">
                <a:latin typeface="Times New Roman" pitchFamily="18" charset="0"/>
                <a:ea typeface="宋体" pitchFamily="2" charset="-122"/>
              </a:rPr>
              <a:t>1</a:t>
            </a:r>
          </a:p>
        </p:txBody>
      </p:sp>
      <p:sp>
        <p:nvSpPr>
          <p:cNvPr id="9245" name="Text Box 131"/>
          <p:cNvSpPr txBox="1">
            <a:spLocks noChangeArrowheads="1"/>
          </p:cNvSpPr>
          <p:nvPr/>
        </p:nvSpPr>
        <p:spPr bwMode="auto">
          <a:xfrm>
            <a:off x="3863975" y="2143125"/>
            <a:ext cx="38735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200">
                <a:latin typeface="Times New Roman" pitchFamily="18" charset="0"/>
                <a:ea typeface="宋体" pitchFamily="2" charset="-122"/>
              </a:rPr>
              <a:t>1</a:t>
            </a:r>
          </a:p>
        </p:txBody>
      </p:sp>
      <p:sp>
        <p:nvSpPr>
          <p:cNvPr id="9246" name="Text Box 132"/>
          <p:cNvSpPr txBox="1">
            <a:spLocks noChangeArrowheads="1"/>
          </p:cNvSpPr>
          <p:nvPr/>
        </p:nvSpPr>
        <p:spPr bwMode="auto">
          <a:xfrm>
            <a:off x="5321300" y="1133475"/>
            <a:ext cx="38735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200">
                <a:latin typeface="Times New Roman" pitchFamily="18" charset="0"/>
                <a:ea typeface="宋体" pitchFamily="2" charset="-122"/>
              </a:rPr>
              <a:t>8</a:t>
            </a:r>
          </a:p>
        </p:txBody>
      </p:sp>
      <p:sp>
        <p:nvSpPr>
          <p:cNvPr id="9247" name="Text Box 133"/>
          <p:cNvSpPr txBox="1">
            <a:spLocks noChangeArrowheads="1"/>
          </p:cNvSpPr>
          <p:nvPr/>
        </p:nvSpPr>
        <p:spPr bwMode="auto">
          <a:xfrm>
            <a:off x="5480050" y="2124075"/>
            <a:ext cx="38735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200">
                <a:latin typeface="Times New Roman" pitchFamily="18" charset="0"/>
                <a:ea typeface="宋体" pitchFamily="2" charset="-122"/>
              </a:rPr>
              <a:t>7</a:t>
            </a:r>
          </a:p>
        </p:txBody>
      </p:sp>
      <p:sp>
        <p:nvSpPr>
          <p:cNvPr id="9248" name="Text Box 134"/>
          <p:cNvSpPr txBox="1">
            <a:spLocks noChangeArrowheads="1"/>
          </p:cNvSpPr>
          <p:nvPr/>
        </p:nvSpPr>
        <p:spPr bwMode="auto">
          <a:xfrm>
            <a:off x="7073900" y="1011238"/>
            <a:ext cx="387350" cy="5794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200">
                <a:latin typeface="Times New Roman" pitchFamily="18" charset="0"/>
                <a:ea typeface="宋体" pitchFamily="2" charset="-122"/>
              </a:rPr>
              <a:t>2</a:t>
            </a:r>
          </a:p>
        </p:txBody>
      </p:sp>
      <p:sp>
        <p:nvSpPr>
          <p:cNvPr id="9249" name="Text Box 135"/>
          <p:cNvSpPr txBox="1">
            <a:spLocks noChangeArrowheads="1"/>
          </p:cNvSpPr>
          <p:nvPr/>
        </p:nvSpPr>
        <p:spPr bwMode="auto">
          <a:xfrm>
            <a:off x="6683375" y="2230438"/>
            <a:ext cx="387350" cy="5794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200">
                <a:latin typeface="Times New Roman" pitchFamily="18" charset="0"/>
                <a:ea typeface="宋体" pitchFamily="2" charset="-122"/>
              </a:rPr>
              <a:t>4</a:t>
            </a:r>
          </a:p>
        </p:txBody>
      </p:sp>
      <p:sp>
        <p:nvSpPr>
          <p:cNvPr id="9250" name="Text Box 136"/>
          <p:cNvSpPr txBox="1">
            <a:spLocks noChangeArrowheads="1"/>
          </p:cNvSpPr>
          <p:nvPr/>
        </p:nvSpPr>
        <p:spPr bwMode="auto">
          <a:xfrm>
            <a:off x="5349875" y="3162300"/>
            <a:ext cx="38735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200">
                <a:latin typeface="Times New Roman" pitchFamily="18" charset="0"/>
                <a:ea typeface="宋体" pitchFamily="2" charset="-122"/>
              </a:rPr>
              <a:t>4</a:t>
            </a:r>
          </a:p>
        </p:txBody>
      </p:sp>
      <p:sp>
        <p:nvSpPr>
          <p:cNvPr id="9251" name="Line 137"/>
          <p:cNvSpPr>
            <a:spLocks noChangeShapeType="1"/>
          </p:cNvSpPr>
          <p:nvPr/>
        </p:nvSpPr>
        <p:spPr bwMode="auto">
          <a:xfrm flipV="1">
            <a:off x="1974850" y="1209675"/>
            <a:ext cx="1143000" cy="685800"/>
          </a:xfrm>
          <a:prstGeom prst="line">
            <a:avLst/>
          </a:prstGeom>
          <a:noFill/>
          <a:ln w="57150" cap="sq">
            <a:solidFill>
              <a:schemeClr val="tx2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52" name="Line 138"/>
          <p:cNvSpPr>
            <a:spLocks noChangeShapeType="1"/>
          </p:cNvSpPr>
          <p:nvPr/>
        </p:nvSpPr>
        <p:spPr bwMode="auto">
          <a:xfrm>
            <a:off x="3575050" y="1209675"/>
            <a:ext cx="1143000" cy="762000"/>
          </a:xfrm>
          <a:prstGeom prst="line">
            <a:avLst/>
          </a:prstGeom>
          <a:noFill/>
          <a:ln w="57150" cap="sq">
            <a:solidFill>
              <a:schemeClr val="tx2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53" name="Line 139"/>
          <p:cNvSpPr>
            <a:spLocks noChangeShapeType="1"/>
          </p:cNvSpPr>
          <p:nvPr/>
        </p:nvSpPr>
        <p:spPr bwMode="auto">
          <a:xfrm>
            <a:off x="5099050" y="2200275"/>
            <a:ext cx="1066800" cy="762000"/>
          </a:xfrm>
          <a:prstGeom prst="line">
            <a:avLst/>
          </a:prstGeom>
          <a:noFill/>
          <a:ln w="57150" cap="sq">
            <a:solidFill>
              <a:schemeClr val="tx2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54" name="Line 140"/>
          <p:cNvSpPr>
            <a:spLocks noChangeShapeType="1"/>
          </p:cNvSpPr>
          <p:nvPr/>
        </p:nvSpPr>
        <p:spPr bwMode="auto">
          <a:xfrm flipV="1">
            <a:off x="6623050" y="2276475"/>
            <a:ext cx="1143000" cy="685800"/>
          </a:xfrm>
          <a:prstGeom prst="line">
            <a:avLst/>
          </a:prstGeom>
          <a:noFill/>
          <a:ln w="57150" cap="sq">
            <a:solidFill>
              <a:schemeClr val="tx2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55" name="Text Box 141"/>
          <p:cNvSpPr txBox="1">
            <a:spLocks noChangeArrowheads="1"/>
          </p:cNvSpPr>
          <p:nvPr/>
        </p:nvSpPr>
        <p:spPr bwMode="auto">
          <a:xfrm>
            <a:off x="3956050" y="1087438"/>
            <a:ext cx="387350" cy="5794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200" b="1">
                <a:latin typeface="Times New Roman" pitchFamily="18" charset="0"/>
                <a:ea typeface="宋体" pitchFamily="2" charset="-122"/>
              </a:rPr>
              <a:t>1</a:t>
            </a:r>
            <a:endParaRPr lang="en-US" altLang="zh-CN" sz="32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256" name="Text Box 142"/>
          <p:cNvSpPr txBox="1">
            <a:spLocks noChangeArrowheads="1"/>
          </p:cNvSpPr>
          <p:nvPr/>
        </p:nvSpPr>
        <p:spPr bwMode="auto">
          <a:xfrm>
            <a:off x="5480050" y="2124075"/>
            <a:ext cx="38735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200" b="1">
                <a:latin typeface="Times New Roman" pitchFamily="18" charset="0"/>
                <a:ea typeface="宋体" pitchFamily="2" charset="-122"/>
              </a:rPr>
              <a:t>7</a:t>
            </a:r>
            <a:endParaRPr lang="en-US" altLang="zh-CN" sz="32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257" name="Text Box 143"/>
          <p:cNvSpPr txBox="1">
            <a:spLocks noChangeArrowheads="1"/>
          </p:cNvSpPr>
          <p:nvPr/>
        </p:nvSpPr>
        <p:spPr bwMode="auto">
          <a:xfrm>
            <a:off x="6692900" y="2230438"/>
            <a:ext cx="387350" cy="5794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200" b="1">
                <a:latin typeface="Times New Roman" pitchFamily="18" charset="0"/>
                <a:ea typeface="宋体" pitchFamily="2" charset="-122"/>
              </a:rPr>
              <a:t>4</a:t>
            </a:r>
            <a:endParaRPr lang="en-US" altLang="zh-CN" sz="32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258" name="Line 147"/>
          <p:cNvSpPr>
            <a:spLocks noChangeShapeType="1"/>
          </p:cNvSpPr>
          <p:nvPr/>
        </p:nvSpPr>
        <p:spPr bwMode="auto">
          <a:xfrm flipV="1">
            <a:off x="1558850" y="6468765"/>
            <a:ext cx="7121451" cy="635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59" name="Line 148"/>
          <p:cNvSpPr>
            <a:spLocks noChangeShapeType="1"/>
          </p:cNvSpPr>
          <p:nvPr/>
        </p:nvSpPr>
        <p:spPr bwMode="auto">
          <a:xfrm>
            <a:off x="8680302" y="4520257"/>
            <a:ext cx="0" cy="194850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218" name="Object 1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9171973"/>
              </p:ext>
            </p:extLst>
          </p:nvPr>
        </p:nvGraphicFramePr>
        <p:xfrm>
          <a:off x="1547664" y="4493915"/>
          <a:ext cx="7069138" cy="210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Document" r:id="rId4" imgW="7744150" imgH="2278925" progId="">
                  <p:embed/>
                </p:oleObj>
              </mc:Choice>
              <mc:Fallback>
                <p:oleObj name="Document" r:id="rId4" imgW="7744150" imgH="2278925" progId="">
                  <p:embed/>
                  <p:pic>
                    <p:nvPicPr>
                      <p:cNvPr id="0" name="Object 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4493915"/>
                        <a:ext cx="7069138" cy="2103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60" name="Text Box 150"/>
          <p:cNvSpPr txBox="1">
            <a:spLocks noChangeArrowheads="1"/>
          </p:cNvSpPr>
          <p:nvPr/>
        </p:nvSpPr>
        <p:spPr bwMode="auto">
          <a:xfrm>
            <a:off x="2435077" y="5097165"/>
            <a:ext cx="41275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600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rPr>
              <a:t>0</a:t>
            </a:r>
          </a:p>
        </p:txBody>
      </p:sp>
      <p:sp>
        <p:nvSpPr>
          <p:cNvPr id="9261" name="Text Box 151"/>
          <p:cNvSpPr txBox="1">
            <a:spLocks noChangeArrowheads="1"/>
          </p:cNvSpPr>
          <p:nvPr/>
        </p:nvSpPr>
        <p:spPr bwMode="auto">
          <a:xfrm>
            <a:off x="3077741" y="5121549"/>
            <a:ext cx="41275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600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rPr>
              <a:t>0</a:t>
            </a:r>
          </a:p>
        </p:txBody>
      </p:sp>
      <p:sp>
        <p:nvSpPr>
          <p:cNvPr id="9262" name="Text Box 152"/>
          <p:cNvSpPr txBox="1">
            <a:spLocks noChangeArrowheads="1"/>
          </p:cNvSpPr>
          <p:nvPr/>
        </p:nvSpPr>
        <p:spPr bwMode="auto">
          <a:xfrm>
            <a:off x="3852043" y="5131074"/>
            <a:ext cx="41275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600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rPr>
              <a:t>0</a:t>
            </a:r>
          </a:p>
        </p:txBody>
      </p:sp>
      <p:sp>
        <p:nvSpPr>
          <p:cNvPr id="9263" name="Text Box 153"/>
          <p:cNvSpPr txBox="1">
            <a:spLocks noChangeArrowheads="1"/>
          </p:cNvSpPr>
          <p:nvPr/>
        </p:nvSpPr>
        <p:spPr bwMode="auto">
          <a:xfrm>
            <a:off x="4447356" y="5121549"/>
            <a:ext cx="41275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600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rPr>
              <a:t>0</a:t>
            </a:r>
          </a:p>
        </p:txBody>
      </p:sp>
      <p:sp>
        <p:nvSpPr>
          <p:cNvPr id="9264" name="Text Box 154"/>
          <p:cNvSpPr txBox="1">
            <a:spLocks noChangeArrowheads="1"/>
          </p:cNvSpPr>
          <p:nvPr/>
        </p:nvSpPr>
        <p:spPr bwMode="auto">
          <a:xfrm>
            <a:off x="5239518" y="5121549"/>
            <a:ext cx="41275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600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rPr>
              <a:t>0</a:t>
            </a:r>
          </a:p>
        </p:txBody>
      </p:sp>
      <p:sp>
        <p:nvSpPr>
          <p:cNvPr id="9265" name="Text Box 155"/>
          <p:cNvSpPr txBox="1">
            <a:spLocks noChangeArrowheads="1"/>
          </p:cNvSpPr>
          <p:nvPr/>
        </p:nvSpPr>
        <p:spPr bwMode="auto">
          <a:xfrm>
            <a:off x="5780856" y="5121549"/>
            <a:ext cx="41275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600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rPr>
              <a:t>0</a:t>
            </a:r>
          </a:p>
        </p:txBody>
      </p:sp>
      <p:sp>
        <p:nvSpPr>
          <p:cNvPr id="9266" name="Text Box 156"/>
          <p:cNvSpPr txBox="1">
            <a:spLocks noChangeArrowheads="1"/>
          </p:cNvSpPr>
          <p:nvPr/>
        </p:nvSpPr>
        <p:spPr bwMode="auto">
          <a:xfrm>
            <a:off x="6542856" y="5121549"/>
            <a:ext cx="41275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600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rPr>
              <a:t>0</a:t>
            </a:r>
          </a:p>
        </p:txBody>
      </p:sp>
      <p:sp>
        <p:nvSpPr>
          <p:cNvPr id="9267" name="Text Box 157"/>
          <p:cNvSpPr txBox="1">
            <a:spLocks noChangeArrowheads="1"/>
          </p:cNvSpPr>
          <p:nvPr/>
        </p:nvSpPr>
        <p:spPr bwMode="auto">
          <a:xfrm>
            <a:off x="7304856" y="5121549"/>
            <a:ext cx="41275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600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rPr>
              <a:t>0</a:t>
            </a:r>
          </a:p>
        </p:txBody>
      </p:sp>
      <p:sp>
        <p:nvSpPr>
          <p:cNvPr id="9268" name="Text Box 158"/>
          <p:cNvSpPr txBox="1">
            <a:spLocks noChangeArrowheads="1"/>
          </p:cNvSpPr>
          <p:nvPr/>
        </p:nvSpPr>
        <p:spPr bwMode="auto">
          <a:xfrm>
            <a:off x="8111306" y="5121549"/>
            <a:ext cx="41275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600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rPr>
              <a:t>0</a:t>
            </a:r>
          </a:p>
        </p:txBody>
      </p:sp>
      <p:sp>
        <p:nvSpPr>
          <p:cNvPr id="9269" name="Text Box 159"/>
          <p:cNvSpPr txBox="1">
            <a:spLocks noChangeArrowheads="1"/>
          </p:cNvSpPr>
          <p:nvPr/>
        </p:nvSpPr>
        <p:spPr bwMode="auto">
          <a:xfrm>
            <a:off x="2915815" y="5137424"/>
            <a:ext cx="730523" cy="641350"/>
          </a:xfrm>
          <a:prstGeom prst="rect">
            <a:avLst/>
          </a:prstGeom>
          <a:solidFill>
            <a:srgbClr val="DFAF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6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rPr>
              <a:t>6</a:t>
            </a:r>
            <a:endParaRPr lang="en-US" altLang="zh-CN" sz="3600">
              <a:solidFill>
                <a:schemeClr val="folHlink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270" name="Text Box 160"/>
          <p:cNvSpPr txBox="1">
            <a:spLocks noChangeArrowheads="1"/>
          </p:cNvSpPr>
          <p:nvPr/>
        </p:nvSpPr>
        <p:spPr bwMode="auto">
          <a:xfrm>
            <a:off x="3707581" y="5137424"/>
            <a:ext cx="641350" cy="641350"/>
          </a:xfrm>
          <a:prstGeom prst="rect">
            <a:avLst/>
          </a:prstGeom>
          <a:solidFill>
            <a:srgbClr val="DFAF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6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rPr>
              <a:t>4</a:t>
            </a:r>
            <a:endParaRPr lang="en-US" altLang="zh-CN" sz="3600">
              <a:solidFill>
                <a:schemeClr val="folHlink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271" name="Text Box 161"/>
          <p:cNvSpPr txBox="1">
            <a:spLocks noChangeArrowheads="1"/>
          </p:cNvSpPr>
          <p:nvPr/>
        </p:nvSpPr>
        <p:spPr bwMode="auto">
          <a:xfrm>
            <a:off x="4426718" y="5137424"/>
            <a:ext cx="714375" cy="641350"/>
          </a:xfrm>
          <a:prstGeom prst="rect">
            <a:avLst/>
          </a:prstGeom>
          <a:solidFill>
            <a:srgbClr val="DFAF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600" b="1" dirty="0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rPr>
              <a:t>5</a:t>
            </a:r>
            <a:endParaRPr lang="en-US" altLang="zh-CN" sz="3600" dirty="0">
              <a:solidFill>
                <a:schemeClr val="folHlink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272" name="Text Box 162"/>
          <p:cNvSpPr txBox="1">
            <a:spLocks noChangeArrowheads="1"/>
          </p:cNvSpPr>
          <p:nvPr/>
        </p:nvSpPr>
        <p:spPr bwMode="auto">
          <a:xfrm>
            <a:off x="5796136" y="5121549"/>
            <a:ext cx="641350" cy="641350"/>
          </a:xfrm>
          <a:prstGeom prst="rect">
            <a:avLst/>
          </a:prstGeom>
          <a:solidFill>
            <a:srgbClr val="DFAF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6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rPr>
              <a:t>7</a:t>
            </a:r>
            <a:endParaRPr lang="en-US" altLang="zh-CN" sz="3600">
              <a:solidFill>
                <a:schemeClr val="folHlink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273" name="Text Box 163"/>
          <p:cNvSpPr txBox="1">
            <a:spLocks noChangeArrowheads="1"/>
          </p:cNvSpPr>
          <p:nvPr/>
        </p:nvSpPr>
        <p:spPr bwMode="auto">
          <a:xfrm>
            <a:off x="7314381" y="5121549"/>
            <a:ext cx="641350" cy="641350"/>
          </a:xfrm>
          <a:prstGeom prst="rect">
            <a:avLst/>
          </a:prstGeom>
          <a:solidFill>
            <a:srgbClr val="DFAF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6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rPr>
              <a:t>11</a:t>
            </a:r>
            <a:endParaRPr lang="en-US" altLang="zh-CN" sz="3600">
              <a:solidFill>
                <a:schemeClr val="folHlink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274" name="Text Box 164"/>
          <p:cNvSpPr txBox="1">
            <a:spLocks noChangeArrowheads="1"/>
          </p:cNvSpPr>
          <p:nvPr/>
        </p:nvSpPr>
        <p:spPr bwMode="auto">
          <a:xfrm>
            <a:off x="5153793" y="5121549"/>
            <a:ext cx="641350" cy="641350"/>
          </a:xfrm>
          <a:prstGeom prst="rect">
            <a:avLst/>
          </a:prstGeom>
          <a:solidFill>
            <a:srgbClr val="DFAF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6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rPr>
              <a:t>5</a:t>
            </a:r>
            <a:endParaRPr lang="en-US" altLang="zh-CN" sz="3600">
              <a:solidFill>
                <a:schemeClr val="folHlink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275" name="Text Box 165"/>
          <p:cNvSpPr txBox="1">
            <a:spLocks noChangeArrowheads="1"/>
          </p:cNvSpPr>
          <p:nvPr/>
        </p:nvSpPr>
        <p:spPr bwMode="auto">
          <a:xfrm>
            <a:off x="5153793" y="5121549"/>
            <a:ext cx="641350" cy="641350"/>
          </a:xfrm>
          <a:prstGeom prst="rect">
            <a:avLst/>
          </a:prstGeom>
          <a:solidFill>
            <a:srgbClr val="DFAF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defPPr>
              <a:defRPr lang="en-US"/>
            </a:defPPr>
            <a:lvl1pPr>
              <a:lnSpc>
                <a:spcPct val="100000"/>
              </a:lnSpc>
              <a:buClrTx/>
              <a:buSzTx/>
              <a:buFontTx/>
              <a:buNone/>
              <a:defRPr sz="3600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r>
              <a:rPr lang="en-US" altLang="zh-CN"/>
              <a:t>7</a:t>
            </a:r>
          </a:p>
        </p:txBody>
      </p:sp>
      <p:sp>
        <p:nvSpPr>
          <p:cNvPr id="9276" name="Text Box 166"/>
          <p:cNvSpPr txBox="1">
            <a:spLocks noChangeArrowheads="1"/>
          </p:cNvSpPr>
          <p:nvPr/>
        </p:nvSpPr>
        <p:spPr bwMode="auto">
          <a:xfrm>
            <a:off x="6522641" y="5121549"/>
            <a:ext cx="785663" cy="641350"/>
          </a:xfrm>
          <a:prstGeom prst="rect">
            <a:avLst/>
          </a:prstGeom>
          <a:solidFill>
            <a:srgbClr val="DFAF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6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rPr>
              <a:t>15</a:t>
            </a:r>
            <a:endParaRPr lang="en-US" altLang="zh-CN" sz="3600">
              <a:solidFill>
                <a:schemeClr val="folHlink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277" name="Text Box 167"/>
          <p:cNvSpPr txBox="1">
            <a:spLocks noChangeArrowheads="1"/>
          </p:cNvSpPr>
          <p:nvPr/>
        </p:nvSpPr>
        <p:spPr bwMode="auto">
          <a:xfrm>
            <a:off x="7316315" y="5131074"/>
            <a:ext cx="641350" cy="641350"/>
          </a:xfrm>
          <a:prstGeom prst="rect">
            <a:avLst/>
          </a:prstGeom>
          <a:solidFill>
            <a:srgbClr val="DFAF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defPPr>
              <a:defRPr lang="en-US"/>
            </a:defPPr>
            <a:lvl1pPr>
              <a:lnSpc>
                <a:spcPct val="100000"/>
              </a:lnSpc>
              <a:buClrTx/>
              <a:buSzTx/>
              <a:buFontTx/>
              <a:buNone/>
              <a:defRPr sz="3600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r>
              <a:rPr lang="en-US" altLang="zh-CN" dirty="0"/>
              <a:t>14</a:t>
            </a:r>
          </a:p>
        </p:txBody>
      </p:sp>
      <p:sp>
        <p:nvSpPr>
          <p:cNvPr id="9278" name="Text Box 168"/>
          <p:cNvSpPr txBox="1">
            <a:spLocks noChangeArrowheads="1"/>
          </p:cNvSpPr>
          <p:nvPr/>
        </p:nvSpPr>
        <p:spPr bwMode="auto">
          <a:xfrm>
            <a:off x="8035106" y="5121549"/>
            <a:ext cx="641350" cy="641350"/>
          </a:xfrm>
          <a:prstGeom prst="rect">
            <a:avLst/>
          </a:prstGeom>
          <a:solidFill>
            <a:srgbClr val="DFAF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600" b="1" dirty="0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rPr>
              <a:t>18</a:t>
            </a:r>
            <a:endParaRPr lang="en-US" altLang="zh-CN" sz="3600" dirty="0">
              <a:solidFill>
                <a:schemeClr val="folHlink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5577" name="Text Box 169"/>
          <p:cNvSpPr txBox="1">
            <a:spLocks noChangeArrowheads="1"/>
          </p:cNvSpPr>
          <p:nvPr/>
        </p:nvSpPr>
        <p:spPr bwMode="auto">
          <a:xfrm>
            <a:off x="7962752" y="5782965"/>
            <a:ext cx="64135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600">
                <a:latin typeface="Times New Roman" pitchFamily="18" charset="0"/>
                <a:ea typeface="宋体" pitchFamily="2" charset="-122"/>
              </a:rPr>
              <a:t>18</a:t>
            </a:r>
          </a:p>
        </p:txBody>
      </p:sp>
      <p:sp>
        <p:nvSpPr>
          <p:cNvPr id="145578" name="Text Box 170"/>
          <p:cNvSpPr txBox="1">
            <a:spLocks noChangeArrowheads="1"/>
          </p:cNvSpPr>
          <p:nvPr/>
        </p:nvSpPr>
        <p:spPr bwMode="auto">
          <a:xfrm>
            <a:off x="7200752" y="5782965"/>
            <a:ext cx="64135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600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rPr>
              <a:t>18</a:t>
            </a:r>
          </a:p>
        </p:txBody>
      </p:sp>
      <p:sp>
        <p:nvSpPr>
          <p:cNvPr id="145579" name="Text Box 171"/>
          <p:cNvSpPr txBox="1">
            <a:spLocks noChangeArrowheads="1"/>
          </p:cNvSpPr>
          <p:nvPr/>
        </p:nvSpPr>
        <p:spPr bwMode="auto">
          <a:xfrm>
            <a:off x="6526064" y="5782965"/>
            <a:ext cx="64135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600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rPr>
              <a:t>18</a:t>
            </a:r>
          </a:p>
        </p:txBody>
      </p:sp>
      <p:sp>
        <p:nvSpPr>
          <p:cNvPr id="145580" name="Text Box 172"/>
          <p:cNvSpPr txBox="1">
            <a:spLocks noChangeArrowheads="1"/>
          </p:cNvSpPr>
          <p:nvPr/>
        </p:nvSpPr>
        <p:spPr bwMode="auto">
          <a:xfrm>
            <a:off x="5807993" y="5782965"/>
            <a:ext cx="64135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600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rPr>
              <a:t>18</a:t>
            </a:r>
          </a:p>
        </p:txBody>
      </p:sp>
      <p:sp>
        <p:nvSpPr>
          <p:cNvPr id="145581" name="Text Box 173"/>
          <p:cNvSpPr txBox="1">
            <a:spLocks noChangeArrowheads="1"/>
          </p:cNvSpPr>
          <p:nvPr/>
        </p:nvSpPr>
        <p:spPr bwMode="auto">
          <a:xfrm>
            <a:off x="5015905" y="5782965"/>
            <a:ext cx="64135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600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rPr>
              <a:t>18</a:t>
            </a:r>
          </a:p>
        </p:txBody>
      </p:sp>
      <p:sp>
        <p:nvSpPr>
          <p:cNvPr id="145582" name="Text Box 174"/>
          <p:cNvSpPr txBox="1">
            <a:spLocks noChangeArrowheads="1"/>
          </p:cNvSpPr>
          <p:nvPr/>
        </p:nvSpPr>
        <p:spPr bwMode="auto">
          <a:xfrm>
            <a:off x="4367833" y="5823123"/>
            <a:ext cx="64135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600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rPr>
              <a:t>18</a:t>
            </a:r>
          </a:p>
        </p:txBody>
      </p:sp>
      <p:sp>
        <p:nvSpPr>
          <p:cNvPr id="145583" name="Text Box 175"/>
          <p:cNvSpPr txBox="1">
            <a:spLocks noChangeArrowheads="1"/>
          </p:cNvSpPr>
          <p:nvPr/>
        </p:nvSpPr>
        <p:spPr bwMode="auto">
          <a:xfrm>
            <a:off x="3646339" y="5782965"/>
            <a:ext cx="64135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600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rPr>
              <a:t>18</a:t>
            </a:r>
          </a:p>
        </p:txBody>
      </p:sp>
      <p:sp>
        <p:nvSpPr>
          <p:cNvPr id="145584" name="Text Box 176"/>
          <p:cNvSpPr txBox="1">
            <a:spLocks noChangeArrowheads="1"/>
          </p:cNvSpPr>
          <p:nvPr/>
        </p:nvSpPr>
        <p:spPr bwMode="auto">
          <a:xfrm>
            <a:off x="2925614" y="5782965"/>
            <a:ext cx="64135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600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rPr>
              <a:t>18</a:t>
            </a:r>
          </a:p>
        </p:txBody>
      </p:sp>
      <p:sp>
        <p:nvSpPr>
          <p:cNvPr id="145585" name="Text Box 177"/>
          <p:cNvSpPr txBox="1">
            <a:spLocks noChangeArrowheads="1"/>
          </p:cNvSpPr>
          <p:nvPr/>
        </p:nvSpPr>
        <p:spPr bwMode="auto">
          <a:xfrm>
            <a:off x="2206477" y="5782965"/>
            <a:ext cx="64135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600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rPr>
              <a:t>18</a:t>
            </a:r>
          </a:p>
        </p:txBody>
      </p:sp>
      <p:sp>
        <p:nvSpPr>
          <p:cNvPr id="145586" name="Text Box 178"/>
          <p:cNvSpPr txBox="1">
            <a:spLocks noChangeArrowheads="1"/>
          </p:cNvSpPr>
          <p:nvPr/>
        </p:nvSpPr>
        <p:spPr bwMode="auto">
          <a:xfrm>
            <a:off x="6597502" y="5782965"/>
            <a:ext cx="641350" cy="641350"/>
          </a:xfrm>
          <a:prstGeom prst="rect">
            <a:avLst/>
          </a:prstGeom>
          <a:solidFill>
            <a:srgbClr val="DFAF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600" b="1" dirty="0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rPr>
              <a:t>16</a:t>
            </a:r>
          </a:p>
        </p:txBody>
      </p:sp>
      <p:sp>
        <p:nvSpPr>
          <p:cNvPr id="145587" name="Text Box 179"/>
          <p:cNvSpPr txBox="1">
            <a:spLocks noChangeArrowheads="1"/>
          </p:cNvSpPr>
          <p:nvPr/>
        </p:nvSpPr>
        <p:spPr bwMode="auto">
          <a:xfrm>
            <a:off x="7311877" y="5782965"/>
            <a:ext cx="641350" cy="641350"/>
          </a:xfrm>
          <a:prstGeom prst="rect">
            <a:avLst/>
          </a:prstGeom>
          <a:solidFill>
            <a:srgbClr val="DFAF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6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rPr>
              <a:t>14</a:t>
            </a:r>
          </a:p>
        </p:txBody>
      </p:sp>
      <p:sp>
        <p:nvSpPr>
          <p:cNvPr id="145588" name="Text Box 180"/>
          <p:cNvSpPr txBox="1">
            <a:spLocks noChangeArrowheads="1"/>
          </p:cNvSpPr>
          <p:nvPr/>
        </p:nvSpPr>
        <p:spPr bwMode="auto">
          <a:xfrm>
            <a:off x="5120680" y="5782965"/>
            <a:ext cx="609600" cy="641350"/>
          </a:xfrm>
          <a:prstGeom prst="rect">
            <a:avLst/>
          </a:prstGeom>
          <a:solidFill>
            <a:srgbClr val="DFAF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6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rPr>
              <a:t>8</a:t>
            </a:r>
          </a:p>
        </p:txBody>
      </p:sp>
      <p:sp>
        <p:nvSpPr>
          <p:cNvPr id="145589" name="Text Box 181"/>
          <p:cNvSpPr txBox="1">
            <a:spLocks noChangeArrowheads="1"/>
          </p:cNvSpPr>
          <p:nvPr/>
        </p:nvSpPr>
        <p:spPr bwMode="auto">
          <a:xfrm>
            <a:off x="3063727" y="5833765"/>
            <a:ext cx="609600" cy="641350"/>
          </a:xfrm>
          <a:prstGeom prst="rect">
            <a:avLst/>
          </a:prstGeom>
          <a:solidFill>
            <a:srgbClr val="DFAF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6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rPr>
              <a:t>6</a:t>
            </a:r>
          </a:p>
        </p:txBody>
      </p:sp>
      <p:sp>
        <p:nvSpPr>
          <p:cNvPr id="145590" name="Text Box 182"/>
          <p:cNvSpPr txBox="1">
            <a:spLocks noChangeArrowheads="1"/>
          </p:cNvSpPr>
          <p:nvPr/>
        </p:nvSpPr>
        <p:spPr bwMode="auto">
          <a:xfrm>
            <a:off x="3749527" y="5833765"/>
            <a:ext cx="609600" cy="641350"/>
          </a:xfrm>
          <a:prstGeom prst="rect">
            <a:avLst/>
          </a:prstGeom>
          <a:solidFill>
            <a:srgbClr val="DFAF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6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rPr>
              <a:t>6</a:t>
            </a:r>
          </a:p>
        </p:txBody>
      </p:sp>
      <p:sp>
        <p:nvSpPr>
          <p:cNvPr id="145591" name="Text Box 183"/>
          <p:cNvSpPr txBox="1">
            <a:spLocks noChangeArrowheads="1"/>
          </p:cNvSpPr>
          <p:nvPr/>
        </p:nvSpPr>
        <p:spPr bwMode="auto">
          <a:xfrm>
            <a:off x="5873081" y="5782965"/>
            <a:ext cx="641350" cy="641350"/>
          </a:xfrm>
          <a:prstGeom prst="rect">
            <a:avLst/>
          </a:prstGeom>
          <a:solidFill>
            <a:srgbClr val="DFAF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6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rPr>
              <a:t>10</a:t>
            </a:r>
          </a:p>
        </p:txBody>
      </p:sp>
      <p:sp>
        <p:nvSpPr>
          <p:cNvPr id="145592" name="Text Box 184"/>
          <p:cNvSpPr txBox="1">
            <a:spLocks noChangeArrowheads="1"/>
          </p:cNvSpPr>
          <p:nvPr/>
        </p:nvSpPr>
        <p:spPr bwMode="auto">
          <a:xfrm>
            <a:off x="4399583" y="5823123"/>
            <a:ext cx="609600" cy="641350"/>
          </a:xfrm>
          <a:prstGeom prst="rect">
            <a:avLst/>
          </a:prstGeom>
          <a:solidFill>
            <a:srgbClr val="DFAF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6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rPr>
              <a:t>8</a:t>
            </a:r>
          </a:p>
        </p:txBody>
      </p:sp>
      <p:sp>
        <p:nvSpPr>
          <p:cNvPr id="145593" name="Text Box 185"/>
          <p:cNvSpPr txBox="1">
            <a:spLocks noChangeArrowheads="1"/>
          </p:cNvSpPr>
          <p:nvPr/>
        </p:nvSpPr>
        <p:spPr bwMode="auto">
          <a:xfrm>
            <a:off x="2309664" y="5833765"/>
            <a:ext cx="609600" cy="641350"/>
          </a:xfrm>
          <a:prstGeom prst="rect">
            <a:avLst/>
          </a:prstGeom>
          <a:solidFill>
            <a:srgbClr val="DFAF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6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rPr>
              <a:t>0</a:t>
            </a:r>
          </a:p>
        </p:txBody>
      </p:sp>
      <p:sp>
        <p:nvSpPr>
          <p:cNvPr id="145594" name="Text Box 186"/>
          <p:cNvSpPr txBox="1">
            <a:spLocks noChangeArrowheads="1"/>
          </p:cNvSpPr>
          <p:nvPr/>
        </p:nvSpPr>
        <p:spPr bwMode="auto">
          <a:xfrm>
            <a:off x="5088930" y="5833765"/>
            <a:ext cx="641350" cy="641350"/>
          </a:xfrm>
          <a:prstGeom prst="rect">
            <a:avLst/>
          </a:prstGeom>
          <a:solidFill>
            <a:srgbClr val="DFAF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defPPr>
              <a:defRPr lang="en-US"/>
            </a:defPPr>
            <a:lvl1pPr>
              <a:lnSpc>
                <a:spcPct val="100000"/>
              </a:lnSpc>
              <a:buClrTx/>
              <a:buSzTx/>
              <a:buFontTx/>
              <a:buNone/>
              <a:defRPr sz="3600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r>
              <a:rPr lang="en-US" altLang="zh-CN"/>
              <a:t>7</a:t>
            </a:r>
          </a:p>
        </p:txBody>
      </p:sp>
      <p:sp>
        <p:nvSpPr>
          <p:cNvPr id="82" name="Text Box 119"/>
          <p:cNvSpPr txBox="1">
            <a:spLocks noChangeArrowheads="1"/>
          </p:cNvSpPr>
          <p:nvPr/>
        </p:nvSpPr>
        <p:spPr bwMode="auto">
          <a:xfrm>
            <a:off x="71406" y="49500"/>
            <a:ext cx="8999537" cy="89255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zh-CN" altLang="en-US" sz="2600" dirty="0" smtClean="0">
                <a:latin typeface="Times New Roman" pitchFamily="18" charset="0"/>
              </a:rPr>
              <a:t>初始化</a:t>
            </a:r>
            <a:r>
              <a:rPr lang="zh-CN" altLang="en-US" sz="2600" b="1" dirty="0" smtClean="0">
                <a:latin typeface="Times New Roman" pitchFamily="18" charset="0"/>
              </a:rPr>
              <a:t>各</a:t>
            </a:r>
            <a:r>
              <a:rPr lang="zh-CN" altLang="en-US" sz="2600" b="1" dirty="0">
                <a:latin typeface="Times New Roman" pitchFamily="18" charset="0"/>
              </a:rPr>
              <a:t>顶点</a:t>
            </a:r>
            <a:r>
              <a:rPr lang="en-US" altLang="zh-CN" sz="2600" b="1" dirty="0" err="1" smtClean="0">
                <a:latin typeface="Times New Roman" pitchFamily="18" charset="0"/>
              </a:rPr>
              <a:t>vl</a:t>
            </a:r>
            <a:r>
              <a:rPr lang="zh-CN" altLang="en-US" sz="2600" b="1" dirty="0" smtClean="0">
                <a:latin typeface="Times New Roman" pitchFamily="18" charset="0"/>
              </a:rPr>
              <a:t>值为工期</a:t>
            </a:r>
            <a:r>
              <a:rPr lang="en-US" altLang="zh-CN" sz="2600" dirty="0" smtClean="0">
                <a:latin typeface="Times New Roman" pitchFamily="18" charset="0"/>
              </a:rPr>
              <a:t>,</a:t>
            </a:r>
            <a:r>
              <a:rPr lang="zh-CN" altLang="en-US" sz="2600" dirty="0" smtClean="0">
                <a:latin typeface="Times New Roman" pitchFamily="18" charset="0"/>
              </a:rPr>
              <a:t>按拓扑逆序</a:t>
            </a:r>
            <a:r>
              <a:rPr lang="en-US" altLang="zh-CN" sz="2600" dirty="0" smtClean="0">
                <a:latin typeface="Times New Roman" pitchFamily="18" charset="0"/>
              </a:rPr>
              <a:t>(T</a:t>
            </a:r>
            <a:r>
              <a:rPr lang="zh-CN" altLang="en-US" sz="2600" dirty="0" smtClean="0">
                <a:latin typeface="Times New Roman" pitchFamily="18" charset="0"/>
              </a:rPr>
              <a:t>的出栈顺序</a:t>
            </a:r>
            <a:r>
              <a:rPr lang="en-US" altLang="zh-CN" sz="2600" dirty="0" smtClean="0">
                <a:latin typeface="Times New Roman" pitchFamily="18" charset="0"/>
              </a:rPr>
              <a:t>)</a:t>
            </a:r>
            <a:r>
              <a:rPr lang="zh-CN" altLang="en-US" sz="2600" dirty="0" smtClean="0">
                <a:latin typeface="Times New Roman" pitchFamily="18" charset="0"/>
              </a:rPr>
              <a:t>逐个节点更新其自身的</a:t>
            </a:r>
            <a:r>
              <a:rPr lang="en-US" altLang="zh-CN" sz="2600" dirty="0" err="1" smtClean="0">
                <a:latin typeface="Times New Roman" pitchFamily="18" charset="0"/>
              </a:rPr>
              <a:t>vl</a:t>
            </a:r>
            <a:r>
              <a:rPr lang="zh-CN" altLang="en-US" sz="2600" dirty="0" smtClean="0">
                <a:latin typeface="Times New Roman" pitchFamily="18" charset="0"/>
              </a:rPr>
              <a:t>值：根据当前元素的后继</a:t>
            </a:r>
            <a:r>
              <a:rPr lang="en-US" altLang="zh-CN" sz="2600" dirty="0" err="1" smtClean="0">
                <a:latin typeface="Times New Roman" pitchFamily="18" charset="0"/>
              </a:rPr>
              <a:t>ve</a:t>
            </a:r>
            <a:r>
              <a:rPr lang="zh-CN" altLang="en-US" sz="2600" dirty="0" smtClean="0">
                <a:latin typeface="Times New Roman" pitchFamily="18" charset="0"/>
              </a:rPr>
              <a:t>值和弧权更新</a:t>
            </a:r>
          </a:p>
        </p:txBody>
      </p:sp>
      <p:sp>
        <p:nvSpPr>
          <p:cNvPr id="83" name="矩形 82"/>
          <p:cNvSpPr/>
          <p:nvPr/>
        </p:nvSpPr>
        <p:spPr>
          <a:xfrm>
            <a:off x="62511" y="6079829"/>
            <a:ext cx="72327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 smtClean="0"/>
              <a:t>栈</a:t>
            </a:r>
            <a:r>
              <a:rPr lang="en-US" altLang="zh-CN" sz="2600" dirty="0" smtClean="0"/>
              <a:t>T</a:t>
            </a:r>
            <a:endParaRPr lang="zh-CN" altLang="en-US" sz="2600" dirty="0"/>
          </a:p>
        </p:txBody>
      </p:sp>
      <p:sp>
        <p:nvSpPr>
          <p:cNvPr id="84" name="Text Box 178"/>
          <p:cNvSpPr txBox="1">
            <a:spLocks noChangeArrowheads="1"/>
          </p:cNvSpPr>
          <p:nvPr/>
        </p:nvSpPr>
        <p:spPr bwMode="auto">
          <a:xfrm>
            <a:off x="8016753" y="5800441"/>
            <a:ext cx="646331" cy="646331"/>
          </a:xfrm>
          <a:prstGeom prst="rect">
            <a:avLst/>
          </a:prstGeom>
          <a:solidFill>
            <a:srgbClr val="DFAF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600" b="1" dirty="0" smtClean="0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rPr>
              <a:t>18</a:t>
            </a:r>
            <a:endParaRPr lang="en-US" altLang="zh-CN" sz="3600" b="1" dirty="0">
              <a:solidFill>
                <a:schemeClr val="folHlink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5" name="Line 2"/>
          <p:cNvSpPr>
            <a:spLocks noChangeShapeType="1"/>
          </p:cNvSpPr>
          <p:nvPr/>
        </p:nvSpPr>
        <p:spPr bwMode="auto">
          <a:xfrm>
            <a:off x="1558851" y="4520257"/>
            <a:ext cx="7129462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3" name="click.wav"/>
          </p:stSnd>
        </p:sndAc>
      </p:transition>
    </mc:Choice>
    <mc:Fallback xmlns="">
      <p:transition>
        <p:sndAc>
          <p:stSnd>
            <p:snd r:embed="rId6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145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145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145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145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145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145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145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145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145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0" dur="500"/>
                                        <p:tgtEl>
                                          <p:spTgt spid="145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5" dur="500"/>
                                        <p:tgtEl>
                                          <p:spTgt spid="145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0" dur="500"/>
                                        <p:tgtEl>
                                          <p:spTgt spid="145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5" dur="500"/>
                                        <p:tgtEl>
                                          <p:spTgt spid="145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0" dur="500"/>
                                        <p:tgtEl>
                                          <p:spTgt spid="145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5" dur="500"/>
                                        <p:tgtEl>
                                          <p:spTgt spid="145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0" dur="500"/>
                                        <p:tgtEl>
                                          <p:spTgt spid="145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5" dur="500"/>
                                        <p:tgtEl>
                                          <p:spTgt spid="145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0" dur="500"/>
                                        <p:tgtEl>
                                          <p:spTgt spid="145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animBg="1"/>
      <p:bldP spid="9258" grpId="0" animBg="1"/>
      <p:bldP spid="9259" grpId="0" animBg="1"/>
      <p:bldP spid="9260" grpId="0"/>
      <p:bldP spid="9261" grpId="0"/>
      <p:bldP spid="9262" grpId="0"/>
      <p:bldP spid="9263" grpId="0"/>
      <p:bldP spid="9264" grpId="0"/>
      <p:bldP spid="9265" grpId="0"/>
      <p:bldP spid="9266" grpId="0"/>
      <p:bldP spid="9267" grpId="0"/>
      <p:bldP spid="9268" grpId="0"/>
      <p:bldP spid="9269" grpId="0" animBg="1"/>
      <p:bldP spid="9270" grpId="0" animBg="1"/>
      <p:bldP spid="9271" grpId="0" animBg="1"/>
      <p:bldP spid="9272" grpId="0" animBg="1"/>
      <p:bldP spid="9273" grpId="0" animBg="1"/>
      <p:bldP spid="9274" grpId="0" animBg="1"/>
      <p:bldP spid="9275" grpId="0" animBg="1"/>
      <p:bldP spid="9276" grpId="0" animBg="1"/>
      <p:bldP spid="9277" grpId="0" animBg="1"/>
      <p:bldP spid="9278" grpId="0" animBg="1"/>
      <p:bldP spid="145577" grpId="0" autoUpdateAnimBg="0"/>
      <p:bldP spid="145578" grpId="0" autoUpdateAnimBg="0"/>
      <p:bldP spid="145579" grpId="0" autoUpdateAnimBg="0"/>
      <p:bldP spid="145580" grpId="0" autoUpdateAnimBg="0"/>
      <p:bldP spid="145581" grpId="0" autoUpdateAnimBg="0"/>
      <p:bldP spid="145582" grpId="0" autoUpdateAnimBg="0"/>
      <p:bldP spid="145583" grpId="0" autoUpdateAnimBg="0"/>
      <p:bldP spid="145584" grpId="0" autoUpdateAnimBg="0"/>
      <p:bldP spid="145585" grpId="0" autoUpdateAnimBg="0"/>
      <p:bldP spid="145586" grpId="0" animBg="1" autoUpdateAnimBg="0"/>
      <p:bldP spid="145587" grpId="0" animBg="1" autoUpdateAnimBg="0"/>
      <p:bldP spid="145588" grpId="0" animBg="1" autoUpdateAnimBg="0"/>
      <p:bldP spid="145589" grpId="0" animBg="1" autoUpdateAnimBg="0"/>
      <p:bldP spid="145590" grpId="0" animBg="1" autoUpdateAnimBg="0"/>
      <p:bldP spid="145591" grpId="0" animBg="1" autoUpdateAnimBg="0"/>
      <p:bldP spid="145592" grpId="0" animBg="1" autoUpdateAnimBg="0"/>
      <p:bldP spid="145593" grpId="0" animBg="1" autoUpdateAnimBg="0"/>
      <p:bldP spid="145594" grpId="0" animBg="1" autoUpdateAnimBg="0"/>
      <p:bldP spid="83" grpId="0"/>
      <p:bldP spid="84" grpId="0" animBg="1" autoUpdateAnimBg="0"/>
      <p:bldP spid="8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3501" y="332656"/>
            <a:ext cx="5520667" cy="21673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0" name="Text Box 73"/>
          <p:cNvSpPr txBox="1">
            <a:spLocks noChangeArrowheads="1"/>
          </p:cNvSpPr>
          <p:nvPr/>
        </p:nvSpPr>
        <p:spPr bwMode="auto">
          <a:xfrm>
            <a:off x="6295197" y="1106741"/>
            <a:ext cx="2525275" cy="95410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1" lang="zh-CN" altLang="en-US" sz="2800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拓扑序</a:t>
            </a:r>
            <a:r>
              <a:rPr kumimoji="1" lang="en-US" altLang="zh-CN" sz="2800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r>
              <a:rPr kumimoji="1" lang="en-US" altLang="zh-CN" sz="2800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800" dirty="0" smtClean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    </a:t>
            </a:r>
            <a:r>
              <a:rPr kumimoji="1" lang="en-US" altLang="zh-CN" sz="2800" b="1" dirty="0" err="1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adfcbehgk</a:t>
            </a:r>
            <a:endParaRPr kumimoji="1" lang="en-US" altLang="zh-CN" sz="28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71" name="Line 195"/>
          <p:cNvSpPr>
            <a:spLocks noChangeShapeType="1"/>
          </p:cNvSpPr>
          <p:nvPr/>
        </p:nvSpPr>
        <p:spPr bwMode="auto">
          <a:xfrm>
            <a:off x="657870" y="4181177"/>
            <a:ext cx="7696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" name="Line 196"/>
          <p:cNvSpPr>
            <a:spLocks noChangeShapeType="1"/>
          </p:cNvSpPr>
          <p:nvPr/>
        </p:nvSpPr>
        <p:spPr bwMode="auto">
          <a:xfrm>
            <a:off x="8354070" y="2580977"/>
            <a:ext cx="0" cy="1600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3" name="Object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225861"/>
              </p:ext>
            </p:extLst>
          </p:nvPr>
        </p:nvGraphicFramePr>
        <p:xfrm>
          <a:off x="745182" y="2617887"/>
          <a:ext cx="7715250" cy="16752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" name="Document" r:id="rId5" imgW="7737926" imgH="2276695" progId="Word.Document.8">
                  <p:embed/>
                </p:oleObj>
              </mc:Choice>
              <mc:Fallback>
                <p:oleObj name="Document" r:id="rId5" imgW="7737926" imgH="227669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182" y="2617887"/>
                        <a:ext cx="7715250" cy="16752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Text Box 198"/>
          <p:cNvSpPr txBox="1">
            <a:spLocks noChangeArrowheads="1"/>
          </p:cNvSpPr>
          <p:nvPr/>
        </p:nvSpPr>
        <p:spPr bwMode="auto">
          <a:xfrm>
            <a:off x="1729432" y="3190577"/>
            <a:ext cx="300082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altLang="zh-CN" i="1">
                <a:solidFill>
                  <a:schemeClr val="tx2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75" name="Text Box 199"/>
          <p:cNvSpPr txBox="1">
            <a:spLocks noChangeArrowheads="1"/>
          </p:cNvSpPr>
          <p:nvPr/>
        </p:nvSpPr>
        <p:spPr bwMode="auto">
          <a:xfrm>
            <a:off x="2491432" y="3190577"/>
            <a:ext cx="300082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altLang="zh-CN" i="1">
                <a:solidFill>
                  <a:schemeClr val="tx2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76" name="Text Box 200"/>
          <p:cNvSpPr txBox="1">
            <a:spLocks noChangeArrowheads="1"/>
          </p:cNvSpPr>
          <p:nvPr/>
        </p:nvSpPr>
        <p:spPr bwMode="auto">
          <a:xfrm>
            <a:off x="3253432" y="3190577"/>
            <a:ext cx="300082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altLang="zh-CN" i="1">
                <a:solidFill>
                  <a:schemeClr val="tx2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77" name="Text Box 201"/>
          <p:cNvSpPr txBox="1">
            <a:spLocks noChangeArrowheads="1"/>
          </p:cNvSpPr>
          <p:nvPr/>
        </p:nvSpPr>
        <p:spPr bwMode="auto">
          <a:xfrm>
            <a:off x="4015432" y="3190577"/>
            <a:ext cx="300082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altLang="zh-CN" i="1">
                <a:solidFill>
                  <a:schemeClr val="tx2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78" name="Text Box 202"/>
          <p:cNvSpPr txBox="1">
            <a:spLocks noChangeArrowheads="1"/>
          </p:cNvSpPr>
          <p:nvPr/>
        </p:nvSpPr>
        <p:spPr bwMode="auto">
          <a:xfrm>
            <a:off x="4777432" y="3190577"/>
            <a:ext cx="300082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altLang="zh-CN" i="1">
                <a:solidFill>
                  <a:schemeClr val="tx2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79" name="Text Box 203"/>
          <p:cNvSpPr txBox="1">
            <a:spLocks noChangeArrowheads="1"/>
          </p:cNvSpPr>
          <p:nvPr/>
        </p:nvSpPr>
        <p:spPr bwMode="auto">
          <a:xfrm>
            <a:off x="5539432" y="3190577"/>
            <a:ext cx="300082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altLang="zh-CN" i="1">
                <a:solidFill>
                  <a:schemeClr val="tx2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80" name="Text Box 204"/>
          <p:cNvSpPr txBox="1">
            <a:spLocks noChangeArrowheads="1"/>
          </p:cNvSpPr>
          <p:nvPr/>
        </p:nvSpPr>
        <p:spPr bwMode="auto">
          <a:xfrm>
            <a:off x="6301432" y="3190577"/>
            <a:ext cx="300082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altLang="zh-CN" i="1">
                <a:solidFill>
                  <a:schemeClr val="tx2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81" name="Text Box 205"/>
          <p:cNvSpPr txBox="1">
            <a:spLocks noChangeArrowheads="1"/>
          </p:cNvSpPr>
          <p:nvPr/>
        </p:nvSpPr>
        <p:spPr bwMode="auto">
          <a:xfrm>
            <a:off x="7063432" y="3190577"/>
            <a:ext cx="300082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altLang="zh-CN" i="1">
                <a:solidFill>
                  <a:schemeClr val="tx2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82" name="Text Box 206"/>
          <p:cNvSpPr txBox="1">
            <a:spLocks noChangeArrowheads="1"/>
          </p:cNvSpPr>
          <p:nvPr/>
        </p:nvSpPr>
        <p:spPr bwMode="auto">
          <a:xfrm>
            <a:off x="7788920" y="3190577"/>
            <a:ext cx="300082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altLang="zh-CN" i="1">
                <a:solidFill>
                  <a:schemeClr val="tx2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83" name="Text Box 207"/>
          <p:cNvSpPr txBox="1">
            <a:spLocks noChangeArrowheads="1"/>
          </p:cNvSpPr>
          <p:nvPr/>
        </p:nvSpPr>
        <p:spPr bwMode="auto">
          <a:xfrm>
            <a:off x="2308870" y="3181052"/>
            <a:ext cx="641350" cy="369332"/>
          </a:xfrm>
          <a:prstGeom prst="rect">
            <a:avLst/>
          </a:prstGeom>
          <a:solidFill>
            <a:srgbClr val="DFAF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kumimoji="1" lang="en-US" altLang="zh-CN" b="1">
                <a:solidFill>
                  <a:schemeClr val="tx2"/>
                </a:solidFill>
                <a:latin typeface="Times New Roman" pitchFamily="18" charset="0"/>
              </a:rPr>
              <a:t>6</a:t>
            </a:r>
            <a:endParaRPr kumimoji="1" lang="en-US" altLang="zh-CN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84" name="Text Box 208"/>
          <p:cNvSpPr txBox="1">
            <a:spLocks noChangeArrowheads="1"/>
          </p:cNvSpPr>
          <p:nvPr/>
        </p:nvSpPr>
        <p:spPr bwMode="auto">
          <a:xfrm>
            <a:off x="3081982" y="3176289"/>
            <a:ext cx="641350" cy="369332"/>
          </a:xfrm>
          <a:prstGeom prst="rect">
            <a:avLst/>
          </a:prstGeom>
          <a:solidFill>
            <a:srgbClr val="DFAF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kumimoji="1" lang="en-US" altLang="zh-CN" b="1">
                <a:solidFill>
                  <a:schemeClr val="tx2"/>
                </a:solidFill>
                <a:latin typeface="Times New Roman" pitchFamily="18" charset="0"/>
              </a:rPr>
              <a:t>4</a:t>
            </a:r>
            <a:endParaRPr kumimoji="1" lang="en-US" altLang="zh-CN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85" name="Text Box 209"/>
          <p:cNvSpPr txBox="1">
            <a:spLocks noChangeArrowheads="1"/>
          </p:cNvSpPr>
          <p:nvPr/>
        </p:nvSpPr>
        <p:spPr bwMode="auto">
          <a:xfrm>
            <a:off x="3823345" y="3176289"/>
            <a:ext cx="641350" cy="369332"/>
          </a:xfrm>
          <a:prstGeom prst="rect">
            <a:avLst/>
          </a:prstGeom>
          <a:solidFill>
            <a:srgbClr val="DFAF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kumimoji="1" lang="en-US" altLang="zh-CN" b="1">
                <a:solidFill>
                  <a:schemeClr val="tx2"/>
                </a:solidFill>
                <a:latin typeface="Times New Roman" pitchFamily="18" charset="0"/>
              </a:rPr>
              <a:t>5</a:t>
            </a:r>
            <a:endParaRPr kumimoji="1" lang="en-US" altLang="zh-CN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86" name="Text Box 210"/>
          <p:cNvSpPr txBox="1">
            <a:spLocks noChangeArrowheads="1"/>
          </p:cNvSpPr>
          <p:nvPr/>
        </p:nvSpPr>
        <p:spPr bwMode="auto">
          <a:xfrm>
            <a:off x="5333057" y="3170337"/>
            <a:ext cx="641350" cy="369332"/>
          </a:xfrm>
          <a:prstGeom prst="rect">
            <a:avLst/>
          </a:prstGeom>
          <a:solidFill>
            <a:srgbClr val="DFAF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kumimoji="1" lang="en-US" altLang="zh-CN" b="1">
                <a:solidFill>
                  <a:schemeClr val="tx2"/>
                </a:solidFill>
                <a:latin typeface="Times New Roman" pitchFamily="18" charset="0"/>
              </a:rPr>
              <a:t>7</a:t>
            </a:r>
            <a:endParaRPr kumimoji="1" lang="en-US" altLang="zh-CN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87" name="Text Box 211"/>
          <p:cNvSpPr txBox="1">
            <a:spLocks noChangeArrowheads="1"/>
          </p:cNvSpPr>
          <p:nvPr/>
        </p:nvSpPr>
        <p:spPr bwMode="auto">
          <a:xfrm>
            <a:off x="6857057" y="3175099"/>
            <a:ext cx="641350" cy="369332"/>
          </a:xfrm>
          <a:prstGeom prst="rect">
            <a:avLst/>
          </a:prstGeom>
          <a:solidFill>
            <a:srgbClr val="DFAF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kumimoji="1" lang="en-US" altLang="zh-CN" b="1">
                <a:solidFill>
                  <a:schemeClr val="tx2"/>
                </a:solidFill>
                <a:latin typeface="Times New Roman" pitchFamily="18" charset="0"/>
              </a:rPr>
              <a:t>11</a:t>
            </a:r>
            <a:endParaRPr kumimoji="1" lang="en-US" altLang="zh-CN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88" name="Text Box 212"/>
          <p:cNvSpPr txBox="1">
            <a:spLocks noChangeArrowheads="1"/>
          </p:cNvSpPr>
          <p:nvPr/>
        </p:nvSpPr>
        <p:spPr bwMode="auto">
          <a:xfrm>
            <a:off x="4642496" y="3167956"/>
            <a:ext cx="549275" cy="369332"/>
          </a:xfrm>
          <a:prstGeom prst="rect">
            <a:avLst/>
          </a:prstGeom>
          <a:solidFill>
            <a:srgbClr val="DFAF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kumimoji="1" lang="en-US" altLang="zh-CN" b="1">
                <a:solidFill>
                  <a:schemeClr val="tx2"/>
                </a:solidFill>
                <a:latin typeface="Times New Roman" pitchFamily="18" charset="0"/>
              </a:rPr>
              <a:t>5</a:t>
            </a:r>
            <a:endParaRPr kumimoji="1" lang="en-US" altLang="zh-CN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89" name="Text Box 213"/>
          <p:cNvSpPr txBox="1">
            <a:spLocks noChangeArrowheads="1"/>
          </p:cNvSpPr>
          <p:nvPr/>
        </p:nvSpPr>
        <p:spPr bwMode="auto">
          <a:xfrm>
            <a:off x="4609158" y="3165574"/>
            <a:ext cx="581025" cy="369332"/>
          </a:xfrm>
          <a:prstGeom prst="rect">
            <a:avLst/>
          </a:prstGeom>
          <a:solidFill>
            <a:srgbClr val="C673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kumimoji="1" lang="en-US" altLang="zh-CN" b="1">
                <a:solidFill>
                  <a:schemeClr val="tx2"/>
                </a:solidFill>
                <a:latin typeface="Times New Roman" pitchFamily="18" charset="0"/>
              </a:rPr>
              <a:t>7</a:t>
            </a:r>
            <a:endParaRPr kumimoji="1" lang="en-US" altLang="zh-CN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90" name="Text Box 214"/>
          <p:cNvSpPr txBox="1">
            <a:spLocks noChangeArrowheads="1"/>
          </p:cNvSpPr>
          <p:nvPr/>
        </p:nvSpPr>
        <p:spPr bwMode="auto">
          <a:xfrm>
            <a:off x="6106170" y="3165574"/>
            <a:ext cx="641350" cy="369332"/>
          </a:xfrm>
          <a:prstGeom prst="rect">
            <a:avLst/>
          </a:prstGeom>
          <a:solidFill>
            <a:srgbClr val="DFAF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kumimoji="1" lang="en-US" altLang="zh-CN" b="1">
                <a:solidFill>
                  <a:schemeClr val="tx2"/>
                </a:solidFill>
                <a:latin typeface="Times New Roman" pitchFamily="18" charset="0"/>
              </a:rPr>
              <a:t>15</a:t>
            </a:r>
            <a:endParaRPr kumimoji="1" lang="en-US" altLang="zh-CN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91" name="Text Box 215"/>
          <p:cNvSpPr txBox="1">
            <a:spLocks noChangeArrowheads="1"/>
          </p:cNvSpPr>
          <p:nvPr/>
        </p:nvSpPr>
        <p:spPr bwMode="auto">
          <a:xfrm>
            <a:off x="6868170" y="3166764"/>
            <a:ext cx="641350" cy="369332"/>
          </a:xfrm>
          <a:prstGeom prst="rect">
            <a:avLst/>
          </a:prstGeom>
          <a:solidFill>
            <a:srgbClr val="C673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kumimoji="1" lang="en-US" altLang="zh-CN" b="1">
                <a:solidFill>
                  <a:schemeClr val="tx2"/>
                </a:solidFill>
                <a:latin typeface="Times New Roman" pitchFamily="18" charset="0"/>
              </a:rPr>
              <a:t>14</a:t>
            </a:r>
            <a:endParaRPr kumimoji="1" lang="en-US" altLang="zh-CN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92" name="Text Box 216"/>
          <p:cNvSpPr txBox="1">
            <a:spLocks noChangeArrowheads="1"/>
          </p:cNvSpPr>
          <p:nvPr/>
        </p:nvSpPr>
        <p:spPr bwMode="auto">
          <a:xfrm>
            <a:off x="7625407" y="3170337"/>
            <a:ext cx="641350" cy="369332"/>
          </a:xfrm>
          <a:prstGeom prst="rect">
            <a:avLst/>
          </a:prstGeom>
          <a:solidFill>
            <a:srgbClr val="DFAF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kumimoji="1" lang="en-US" altLang="zh-CN" b="1">
                <a:solidFill>
                  <a:schemeClr val="tx2"/>
                </a:solidFill>
                <a:latin typeface="Times New Roman" pitchFamily="18" charset="0"/>
              </a:rPr>
              <a:t>18</a:t>
            </a:r>
            <a:endParaRPr kumimoji="1" lang="en-US" altLang="zh-CN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93" name="Text Box 217"/>
          <p:cNvSpPr txBox="1">
            <a:spLocks noChangeArrowheads="1"/>
          </p:cNvSpPr>
          <p:nvPr/>
        </p:nvSpPr>
        <p:spPr bwMode="auto">
          <a:xfrm>
            <a:off x="7636520" y="3704927"/>
            <a:ext cx="415498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chemeClr val="tx2"/>
                </a:solidFill>
                <a:latin typeface="Times New Roman" pitchFamily="18" charset="0"/>
              </a:rPr>
              <a:t>18</a:t>
            </a:r>
          </a:p>
        </p:txBody>
      </p:sp>
      <p:sp>
        <p:nvSpPr>
          <p:cNvPr id="94" name="Text Box 218"/>
          <p:cNvSpPr txBox="1">
            <a:spLocks noChangeArrowheads="1"/>
          </p:cNvSpPr>
          <p:nvPr/>
        </p:nvSpPr>
        <p:spPr bwMode="auto">
          <a:xfrm>
            <a:off x="6874520" y="3704927"/>
            <a:ext cx="415498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chemeClr val="tx2"/>
                </a:solidFill>
                <a:latin typeface="Times New Roman" pitchFamily="18" charset="0"/>
              </a:rPr>
              <a:t>18</a:t>
            </a:r>
          </a:p>
        </p:txBody>
      </p:sp>
      <p:sp>
        <p:nvSpPr>
          <p:cNvPr id="95" name="Text Box 219"/>
          <p:cNvSpPr txBox="1">
            <a:spLocks noChangeArrowheads="1"/>
          </p:cNvSpPr>
          <p:nvPr/>
        </p:nvSpPr>
        <p:spPr bwMode="auto">
          <a:xfrm>
            <a:off x="6250632" y="3704927"/>
            <a:ext cx="415498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chemeClr val="tx2"/>
                </a:solidFill>
                <a:latin typeface="Times New Roman" pitchFamily="18" charset="0"/>
              </a:rPr>
              <a:t>18</a:t>
            </a:r>
          </a:p>
        </p:txBody>
      </p:sp>
      <p:sp>
        <p:nvSpPr>
          <p:cNvPr id="96" name="Text Box 220"/>
          <p:cNvSpPr txBox="1">
            <a:spLocks noChangeArrowheads="1"/>
          </p:cNvSpPr>
          <p:nvPr/>
        </p:nvSpPr>
        <p:spPr bwMode="auto">
          <a:xfrm>
            <a:off x="5488632" y="3704927"/>
            <a:ext cx="415498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chemeClr val="tx2"/>
                </a:solidFill>
                <a:latin typeface="Times New Roman" pitchFamily="18" charset="0"/>
              </a:rPr>
              <a:t>18</a:t>
            </a:r>
          </a:p>
        </p:txBody>
      </p:sp>
      <p:sp>
        <p:nvSpPr>
          <p:cNvPr id="97" name="Text Box 221"/>
          <p:cNvSpPr txBox="1">
            <a:spLocks noChangeArrowheads="1"/>
          </p:cNvSpPr>
          <p:nvPr/>
        </p:nvSpPr>
        <p:spPr bwMode="auto">
          <a:xfrm>
            <a:off x="4758382" y="3704927"/>
            <a:ext cx="415498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chemeClr val="tx2"/>
                </a:solidFill>
                <a:latin typeface="Times New Roman" pitchFamily="18" charset="0"/>
              </a:rPr>
              <a:t>18</a:t>
            </a:r>
          </a:p>
        </p:txBody>
      </p:sp>
      <p:sp>
        <p:nvSpPr>
          <p:cNvPr id="98" name="Text Box 222"/>
          <p:cNvSpPr txBox="1">
            <a:spLocks noChangeArrowheads="1"/>
          </p:cNvSpPr>
          <p:nvPr/>
        </p:nvSpPr>
        <p:spPr bwMode="auto">
          <a:xfrm>
            <a:off x="3964632" y="3704927"/>
            <a:ext cx="415498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chemeClr val="tx2"/>
                </a:solidFill>
                <a:latin typeface="Times New Roman" pitchFamily="18" charset="0"/>
              </a:rPr>
              <a:t>18</a:t>
            </a:r>
          </a:p>
        </p:txBody>
      </p:sp>
      <p:sp>
        <p:nvSpPr>
          <p:cNvPr id="99" name="Text Box 223"/>
          <p:cNvSpPr txBox="1">
            <a:spLocks noChangeArrowheads="1"/>
          </p:cNvSpPr>
          <p:nvPr/>
        </p:nvSpPr>
        <p:spPr bwMode="auto">
          <a:xfrm>
            <a:off x="3234382" y="3704927"/>
            <a:ext cx="415498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chemeClr val="tx2"/>
                </a:solidFill>
                <a:latin typeface="Times New Roman" pitchFamily="18" charset="0"/>
              </a:rPr>
              <a:t>18</a:t>
            </a:r>
          </a:p>
        </p:txBody>
      </p:sp>
      <p:sp>
        <p:nvSpPr>
          <p:cNvPr id="100" name="Text Box 224"/>
          <p:cNvSpPr txBox="1">
            <a:spLocks noChangeArrowheads="1"/>
          </p:cNvSpPr>
          <p:nvPr/>
        </p:nvSpPr>
        <p:spPr bwMode="auto">
          <a:xfrm>
            <a:off x="2440632" y="3704927"/>
            <a:ext cx="415498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chemeClr val="tx2"/>
                </a:solidFill>
                <a:latin typeface="Times New Roman" pitchFamily="18" charset="0"/>
              </a:rPr>
              <a:t>18</a:t>
            </a:r>
          </a:p>
        </p:txBody>
      </p:sp>
      <p:sp>
        <p:nvSpPr>
          <p:cNvPr id="101" name="Text Box 225"/>
          <p:cNvSpPr txBox="1">
            <a:spLocks noChangeArrowheads="1"/>
          </p:cNvSpPr>
          <p:nvPr/>
        </p:nvSpPr>
        <p:spPr bwMode="auto">
          <a:xfrm>
            <a:off x="1678632" y="3704927"/>
            <a:ext cx="415498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chemeClr val="tx2"/>
                </a:solidFill>
                <a:latin typeface="Times New Roman" pitchFamily="18" charset="0"/>
              </a:rPr>
              <a:t>18</a:t>
            </a:r>
          </a:p>
        </p:txBody>
      </p:sp>
      <p:sp>
        <p:nvSpPr>
          <p:cNvPr id="102" name="Text Box 226"/>
          <p:cNvSpPr txBox="1">
            <a:spLocks noChangeArrowheads="1"/>
          </p:cNvSpPr>
          <p:nvPr/>
        </p:nvSpPr>
        <p:spPr bwMode="auto">
          <a:xfrm>
            <a:off x="6155382" y="3696593"/>
            <a:ext cx="415498" cy="369332"/>
          </a:xfrm>
          <a:prstGeom prst="rect">
            <a:avLst/>
          </a:prstGeom>
          <a:solidFill>
            <a:srgbClr val="DFAF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chemeClr val="tx2"/>
                </a:solidFill>
                <a:latin typeface="Times New Roman" pitchFamily="18" charset="0"/>
              </a:rPr>
              <a:t>16</a:t>
            </a:r>
          </a:p>
        </p:txBody>
      </p:sp>
      <p:sp>
        <p:nvSpPr>
          <p:cNvPr id="103" name="Text Box 227"/>
          <p:cNvSpPr txBox="1">
            <a:spLocks noChangeArrowheads="1"/>
          </p:cNvSpPr>
          <p:nvPr/>
        </p:nvSpPr>
        <p:spPr bwMode="auto">
          <a:xfrm>
            <a:off x="6906270" y="3696593"/>
            <a:ext cx="415498" cy="369332"/>
          </a:xfrm>
          <a:prstGeom prst="rect">
            <a:avLst/>
          </a:prstGeom>
          <a:solidFill>
            <a:srgbClr val="DFAF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chemeClr val="tx2"/>
                </a:solidFill>
                <a:latin typeface="Times New Roman" pitchFamily="18" charset="0"/>
              </a:rPr>
              <a:t>14</a:t>
            </a:r>
          </a:p>
        </p:txBody>
      </p:sp>
      <p:sp>
        <p:nvSpPr>
          <p:cNvPr id="104" name="Text Box 228"/>
          <p:cNvSpPr txBox="1">
            <a:spLocks noChangeArrowheads="1"/>
          </p:cNvSpPr>
          <p:nvPr/>
        </p:nvSpPr>
        <p:spPr bwMode="auto">
          <a:xfrm>
            <a:off x="4588520" y="3689449"/>
            <a:ext cx="609600" cy="369332"/>
          </a:xfrm>
          <a:prstGeom prst="rect">
            <a:avLst/>
          </a:prstGeom>
          <a:solidFill>
            <a:srgbClr val="DFAF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kumimoji="1" lang="en-US" altLang="zh-CN" b="1">
                <a:solidFill>
                  <a:schemeClr val="tx2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105" name="Text Box 229"/>
          <p:cNvSpPr txBox="1">
            <a:spLocks noChangeArrowheads="1"/>
          </p:cNvSpPr>
          <p:nvPr/>
        </p:nvSpPr>
        <p:spPr bwMode="auto">
          <a:xfrm>
            <a:off x="2329507" y="3701356"/>
            <a:ext cx="609600" cy="369332"/>
          </a:xfrm>
          <a:prstGeom prst="rect">
            <a:avLst/>
          </a:prstGeom>
          <a:solidFill>
            <a:srgbClr val="DFAF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kumimoji="1" lang="en-US" altLang="zh-CN" b="1">
                <a:solidFill>
                  <a:schemeClr val="tx2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106" name="Text Box 230"/>
          <p:cNvSpPr txBox="1">
            <a:spLocks noChangeArrowheads="1"/>
          </p:cNvSpPr>
          <p:nvPr/>
        </p:nvSpPr>
        <p:spPr bwMode="auto">
          <a:xfrm>
            <a:off x="3118495" y="3690639"/>
            <a:ext cx="609600" cy="369332"/>
          </a:xfrm>
          <a:prstGeom prst="rect">
            <a:avLst/>
          </a:prstGeom>
          <a:solidFill>
            <a:srgbClr val="DFAF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kumimoji="1" lang="en-US" altLang="zh-CN" b="1">
                <a:solidFill>
                  <a:schemeClr val="tx2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107" name="Text Box 231"/>
          <p:cNvSpPr txBox="1">
            <a:spLocks noChangeArrowheads="1"/>
          </p:cNvSpPr>
          <p:nvPr/>
        </p:nvSpPr>
        <p:spPr bwMode="auto">
          <a:xfrm>
            <a:off x="5452646" y="3696593"/>
            <a:ext cx="415498" cy="369332"/>
          </a:xfrm>
          <a:prstGeom prst="rect">
            <a:avLst/>
          </a:prstGeom>
          <a:solidFill>
            <a:srgbClr val="DFAF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chemeClr val="tx2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108" name="Text Box 232"/>
          <p:cNvSpPr txBox="1">
            <a:spLocks noChangeArrowheads="1"/>
          </p:cNvSpPr>
          <p:nvPr/>
        </p:nvSpPr>
        <p:spPr bwMode="auto">
          <a:xfrm>
            <a:off x="3886845" y="3690639"/>
            <a:ext cx="609600" cy="369332"/>
          </a:xfrm>
          <a:prstGeom prst="rect">
            <a:avLst/>
          </a:prstGeom>
          <a:solidFill>
            <a:srgbClr val="DFAF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kumimoji="1" lang="en-US" altLang="zh-CN" b="1">
                <a:solidFill>
                  <a:schemeClr val="tx2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109" name="Text Box 233"/>
          <p:cNvSpPr txBox="1">
            <a:spLocks noChangeArrowheads="1"/>
          </p:cNvSpPr>
          <p:nvPr/>
        </p:nvSpPr>
        <p:spPr bwMode="auto">
          <a:xfrm>
            <a:off x="1602432" y="3701356"/>
            <a:ext cx="609600" cy="369332"/>
          </a:xfrm>
          <a:prstGeom prst="rect">
            <a:avLst/>
          </a:prstGeom>
          <a:solidFill>
            <a:srgbClr val="DFAF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kumimoji="1" lang="en-US" altLang="zh-CN" b="1">
                <a:solidFill>
                  <a:schemeClr val="tx2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10" name="Text Box 234"/>
          <p:cNvSpPr txBox="1">
            <a:spLocks noChangeArrowheads="1"/>
          </p:cNvSpPr>
          <p:nvPr/>
        </p:nvSpPr>
        <p:spPr bwMode="auto">
          <a:xfrm>
            <a:off x="4594870" y="3683495"/>
            <a:ext cx="641350" cy="369332"/>
          </a:xfrm>
          <a:prstGeom prst="rect">
            <a:avLst/>
          </a:prstGeom>
          <a:solidFill>
            <a:srgbClr val="C673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kumimoji="1" lang="en-US" altLang="zh-CN" b="1">
                <a:solidFill>
                  <a:schemeClr val="tx2"/>
                </a:solidFill>
                <a:latin typeface="Times New Roman" pitchFamily="18" charset="0"/>
              </a:rPr>
              <a:t>7</a:t>
            </a:r>
            <a:endParaRPr kumimoji="1" lang="en-US" altLang="zh-CN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12" name="Line 2"/>
          <p:cNvSpPr>
            <a:spLocks noChangeShapeType="1"/>
          </p:cNvSpPr>
          <p:nvPr/>
        </p:nvSpPr>
        <p:spPr bwMode="auto">
          <a:xfrm>
            <a:off x="1042988" y="4365103"/>
            <a:ext cx="7057404" cy="1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7302796"/>
              </p:ext>
            </p:extLst>
          </p:nvPr>
        </p:nvGraphicFramePr>
        <p:xfrm>
          <a:off x="847725" y="4359275"/>
          <a:ext cx="7037388" cy="267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name="Document" r:id="rId7" imgW="8297707" imgH="3591087" progId="Word.Document.8">
                  <p:embed/>
                </p:oleObj>
              </mc:Choice>
              <mc:Fallback>
                <p:oleObj name="Document" r:id="rId7" imgW="8297707" imgH="359108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725" y="4359275"/>
                        <a:ext cx="7037388" cy="26701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" name="Line 24"/>
          <p:cNvSpPr>
            <a:spLocks noChangeShapeType="1"/>
          </p:cNvSpPr>
          <p:nvPr/>
        </p:nvSpPr>
        <p:spPr bwMode="auto">
          <a:xfrm flipV="1">
            <a:off x="1042988" y="6817852"/>
            <a:ext cx="7054850" cy="30956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" name="Line 25"/>
          <p:cNvSpPr>
            <a:spLocks noChangeShapeType="1"/>
          </p:cNvSpPr>
          <p:nvPr/>
        </p:nvSpPr>
        <p:spPr bwMode="auto">
          <a:xfrm>
            <a:off x="8089002" y="4365103"/>
            <a:ext cx="4418" cy="2452749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" name="Text Box 26"/>
          <p:cNvSpPr txBox="1">
            <a:spLocks noChangeArrowheads="1"/>
          </p:cNvSpPr>
          <p:nvPr/>
        </p:nvSpPr>
        <p:spPr bwMode="auto">
          <a:xfrm>
            <a:off x="1492206" y="5230941"/>
            <a:ext cx="415498" cy="6463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002060"/>
                </a:solidFill>
                <a:latin typeface="Times New Roman" pitchFamily="18" charset="0"/>
              </a:rPr>
              <a:t>0</a:t>
            </a:r>
            <a:endParaRPr kumimoji="1" lang="en-US" altLang="zh-CN" b="1">
              <a:solidFill>
                <a:srgbClr val="002060"/>
              </a:solidFill>
              <a:latin typeface="Times New Roman" pitchFamily="18" charset="0"/>
            </a:endParaRPr>
          </a:p>
        </p:txBody>
      </p:sp>
      <p:sp>
        <p:nvSpPr>
          <p:cNvPr id="117" name="Text Box 27"/>
          <p:cNvSpPr txBox="1">
            <a:spLocks noChangeArrowheads="1"/>
          </p:cNvSpPr>
          <p:nvPr/>
        </p:nvSpPr>
        <p:spPr bwMode="auto">
          <a:xfrm>
            <a:off x="2051720" y="5230941"/>
            <a:ext cx="415498" cy="6463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altLang="zh-CN" sz="3600" b="1" dirty="0">
                <a:solidFill>
                  <a:srgbClr val="002060"/>
                </a:solidFill>
                <a:latin typeface="Times New Roman" pitchFamily="18" charset="0"/>
              </a:rPr>
              <a:t>0</a:t>
            </a:r>
            <a:endParaRPr kumimoji="1" lang="en-US" altLang="zh-CN" b="1" dirty="0">
              <a:solidFill>
                <a:srgbClr val="002060"/>
              </a:solidFill>
              <a:latin typeface="Times New Roman" pitchFamily="18" charset="0"/>
            </a:endParaRPr>
          </a:p>
        </p:txBody>
      </p:sp>
      <p:sp>
        <p:nvSpPr>
          <p:cNvPr id="118" name="Text Box 28"/>
          <p:cNvSpPr txBox="1">
            <a:spLocks noChangeArrowheads="1"/>
          </p:cNvSpPr>
          <p:nvPr/>
        </p:nvSpPr>
        <p:spPr bwMode="auto">
          <a:xfrm>
            <a:off x="2627784" y="5230941"/>
            <a:ext cx="415498" cy="6463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altLang="zh-CN" sz="3600" b="1" dirty="0">
                <a:solidFill>
                  <a:srgbClr val="002060"/>
                </a:solidFill>
                <a:latin typeface="Times New Roman" pitchFamily="18" charset="0"/>
              </a:rPr>
              <a:t>0</a:t>
            </a:r>
            <a:endParaRPr kumimoji="1" lang="en-US" altLang="zh-CN" b="1" dirty="0">
              <a:solidFill>
                <a:srgbClr val="002060"/>
              </a:solidFill>
              <a:latin typeface="Times New Roman" pitchFamily="18" charset="0"/>
            </a:endParaRPr>
          </a:p>
        </p:txBody>
      </p:sp>
      <p:sp>
        <p:nvSpPr>
          <p:cNvPr id="119" name="Text Box 29"/>
          <p:cNvSpPr txBox="1">
            <a:spLocks noChangeArrowheads="1"/>
          </p:cNvSpPr>
          <p:nvPr/>
        </p:nvSpPr>
        <p:spPr bwMode="auto">
          <a:xfrm>
            <a:off x="3203848" y="5230941"/>
            <a:ext cx="415498" cy="6463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altLang="zh-CN" sz="3600" b="1" dirty="0">
                <a:solidFill>
                  <a:srgbClr val="002060"/>
                </a:solidFill>
                <a:latin typeface="Times New Roman" pitchFamily="18" charset="0"/>
              </a:rPr>
              <a:t>6</a:t>
            </a:r>
            <a:endParaRPr kumimoji="1" lang="en-US" altLang="zh-CN" b="1" dirty="0">
              <a:solidFill>
                <a:srgbClr val="002060"/>
              </a:solidFill>
              <a:latin typeface="Times New Roman" pitchFamily="18" charset="0"/>
            </a:endParaRPr>
          </a:p>
        </p:txBody>
      </p:sp>
      <p:sp>
        <p:nvSpPr>
          <p:cNvPr id="120" name="Text Box 30"/>
          <p:cNvSpPr txBox="1">
            <a:spLocks noChangeArrowheads="1"/>
          </p:cNvSpPr>
          <p:nvPr/>
        </p:nvSpPr>
        <p:spPr bwMode="auto">
          <a:xfrm>
            <a:off x="3779912" y="5230941"/>
            <a:ext cx="415498" cy="6463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altLang="zh-CN" sz="3600" b="1" dirty="0">
                <a:solidFill>
                  <a:srgbClr val="002060"/>
                </a:solidFill>
                <a:latin typeface="Times New Roman" pitchFamily="18" charset="0"/>
              </a:rPr>
              <a:t>4</a:t>
            </a:r>
            <a:endParaRPr kumimoji="1" lang="en-US" altLang="zh-CN" b="1" dirty="0">
              <a:solidFill>
                <a:srgbClr val="002060"/>
              </a:solidFill>
              <a:latin typeface="Times New Roman" pitchFamily="18" charset="0"/>
            </a:endParaRPr>
          </a:p>
        </p:txBody>
      </p:sp>
      <p:sp>
        <p:nvSpPr>
          <p:cNvPr id="124" name="Text Box 31"/>
          <p:cNvSpPr txBox="1">
            <a:spLocks noChangeArrowheads="1"/>
          </p:cNvSpPr>
          <p:nvPr/>
        </p:nvSpPr>
        <p:spPr bwMode="auto">
          <a:xfrm>
            <a:off x="4444534" y="5230941"/>
            <a:ext cx="415498" cy="6463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altLang="zh-CN" sz="3600" b="1" dirty="0">
                <a:solidFill>
                  <a:srgbClr val="002060"/>
                </a:solidFill>
                <a:latin typeface="Times New Roman" pitchFamily="18" charset="0"/>
              </a:rPr>
              <a:t>5</a:t>
            </a:r>
            <a:endParaRPr kumimoji="1" lang="en-US" altLang="zh-CN" b="1" dirty="0">
              <a:solidFill>
                <a:srgbClr val="002060"/>
              </a:solidFill>
              <a:latin typeface="Times New Roman" pitchFamily="18" charset="0"/>
            </a:endParaRPr>
          </a:p>
        </p:txBody>
      </p:sp>
      <p:sp>
        <p:nvSpPr>
          <p:cNvPr id="125" name="Text Box 32"/>
          <p:cNvSpPr txBox="1">
            <a:spLocks noChangeArrowheads="1"/>
          </p:cNvSpPr>
          <p:nvPr/>
        </p:nvSpPr>
        <p:spPr bwMode="auto">
          <a:xfrm>
            <a:off x="5060760" y="5168925"/>
            <a:ext cx="415498" cy="6463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002060"/>
                </a:solidFill>
                <a:latin typeface="Times New Roman" pitchFamily="18" charset="0"/>
              </a:rPr>
              <a:t>7</a:t>
            </a:r>
            <a:endParaRPr kumimoji="1" lang="en-US" altLang="zh-CN" b="1">
              <a:solidFill>
                <a:srgbClr val="002060"/>
              </a:solidFill>
              <a:latin typeface="Times New Roman" pitchFamily="18" charset="0"/>
            </a:endParaRPr>
          </a:p>
        </p:txBody>
      </p:sp>
      <p:sp>
        <p:nvSpPr>
          <p:cNvPr id="126" name="Text Box 33"/>
          <p:cNvSpPr txBox="1">
            <a:spLocks noChangeArrowheads="1"/>
          </p:cNvSpPr>
          <p:nvPr/>
        </p:nvSpPr>
        <p:spPr bwMode="auto">
          <a:xfrm>
            <a:off x="5580112" y="5230941"/>
            <a:ext cx="415498" cy="6463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altLang="zh-CN" sz="3600" b="1" dirty="0">
                <a:solidFill>
                  <a:srgbClr val="002060"/>
                </a:solidFill>
                <a:latin typeface="Times New Roman" pitchFamily="18" charset="0"/>
              </a:rPr>
              <a:t>7</a:t>
            </a:r>
            <a:endParaRPr kumimoji="1" lang="en-US" altLang="zh-CN" b="1" dirty="0">
              <a:solidFill>
                <a:srgbClr val="002060"/>
              </a:solidFill>
              <a:latin typeface="Times New Roman" pitchFamily="18" charset="0"/>
            </a:endParaRPr>
          </a:p>
        </p:txBody>
      </p:sp>
      <p:sp>
        <p:nvSpPr>
          <p:cNvPr id="127" name="Text Box 34"/>
          <p:cNvSpPr txBox="1">
            <a:spLocks noChangeArrowheads="1"/>
          </p:cNvSpPr>
          <p:nvPr/>
        </p:nvSpPr>
        <p:spPr bwMode="auto">
          <a:xfrm>
            <a:off x="6156176" y="5230941"/>
            <a:ext cx="415498" cy="6463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altLang="zh-CN" sz="3600" b="1" dirty="0">
                <a:solidFill>
                  <a:srgbClr val="002060"/>
                </a:solidFill>
                <a:latin typeface="Times New Roman" pitchFamily="18" charset="0"/>
              </a:rPr>
              <a:t>7</a:t>
            </a:r>
            <a:endParaRPr kumimoji="1" lang="en-US" altLang="zh-CN" b="1" dirty="0">
              <a:solidFill>
                <a:srgbClr val="002060"/>
              </a:solidFill>
              <a:latin typeface="Times New Roman" pitchFamily="18" charset="0"/>
            </a:endParaRPr>
          </a:p>
        </p:txBody>
      </p:sp>
      <p:sp>
        <p:nvSpPr>
          <p:cNvPr id="128" name="Text Box 35"/>
          <p:cNvSpPr txBox="1">
            <a:spLocks noChangeArrowheads="1"/>
          </p:cNvSpPr>
          <p:nvPr/>
        </p:nvSpPr>
        <p:spPr bwMode="auto">
          <a:xfrm>
            <a:off x="6660232" y="5164163"/>
            <a:ext cx="646331" cy="6463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altLang="zh-CN" sz="3600" b="1" dirty="0">
                <a:solidFill>
                  <a:srgbClr val="002060"/>
                </a:solidFill>
                <a:latin typeface="Times New Roman" pitchFamily="18" charset="0"/>
              </a:rPr>
              <a:t>15</a:t>
            </a:r>
            <a:endParaRPr kumimoji="1" lang="en-US" altLang="zh-CN" b="1" dirty="0">
              <a:solidFill>
                <a:srgbClr val="002060"/>
              </a:solidFill>
              <a:latin typeface="Times New Roman" pitchFamily="18" charset="0"/>
            </a:endParaRPr>
          </a:p>
        </p:txBody>
      </p:sp>
      <p:sp>
        <p:nvSpPr>
          <p:cNvPr id="129" name="Text Box 36"/>
          <p:cNvSpPr txBox="1">
            <a:spLocks noChangeArrowheads="1"/>
          </p:cNvSpPr>
          <p:nvPr/>
        </p:nvSpPr>
        <p:spPr bwMode="auto">
          <a:xfrm>
            <a:off x="7308304" y="5164163"/>
            <a:ext cx="646331" cy="6463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altLang="zh-CN" sz="3600" b="1" dirty="0">
                <a:solidFill>
                  <a:srgbClr val="002060"/>
                </a:solidFill>
                <a:latin typeface="Times New Roman" pitchFamily="18" charset="0"/>
              </a:rPr>
              <a:t>14</a:t>
            </a:r>
            <a:endParaRPr kumimoji="1" lang="en-US" altLang="zh-CN" b="1" dirty="0">
              <a:solidFill>
                <a:srgbClr val="002060"/>
              </a:solidFill>
              <a:latin typeface="Times New Roman" pitchFamily="18" charset="0"/>
            </a:endParaRPr>
          </a:p>
        </p:txBody>
      </p:sp>
      <p:sp>
        <p:nvSpPr>
          <p:cNvPr id="130" name="Text Box 37"/>
          <p:cNvSpPr txBox="1">
            <a:spLocks noChangeArrowheads="1"/>
          </p:cNvSpPr>
          <p:nvPr/>
        </p:nvSpPr>
        <p:spPr bwMode="auto">
          <a:xfrm>
            <a:off x="7308304" y="5734997"/>
            <a:ext cx="646331" cy="6463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altLang="zh-CN" sz="3600" b="1" dirty="0">
                <a:solidFill>
                  <a:srgbClr val="CC0000"/>
                </a:solidFill>
                <a:latin typeface="Times New Roman" pitchFamily="18" charset="0"/>
              </a:rPr>
              <a:t>14</a:t>
            </a:r>
            <a:endParaRPr kumimoji="1" lang="en-US" altLang="zh-CN" dirty="0">
              <a:latin typeface="Times New Roman" pitchFamily="18" charset="0"/>
            </a:endParaRPr>
          </a:p>
        </p:txBody>
      </p:sp>
      <p:sp>
        <p:nvSpPr>
          <p:cNvPr id="131" name="Text Box 38"/>
          <p:cNvSpPr txBox="1">
            <a:spLocks noChangeArrowheads="1"/>
          </p:cNvSpPr>
          <p:nvPr/>
        </p:nvSpPr>
        <p:spPr bwMode="auto">
          <a:xfrm>
            <a:off x="6661973" y="5734997"/>
            <a:ext cx="646331" cy="6463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altLang="zh-CN" sz="3600" b="1" dirty="0">
                <a:solidFill>
                  <a:srgbClr val="CC0000"/>
                </a:solidFill>
                <a:latin typeface="Times New Roman" pitchFamily="18" charset="0"/>
              </a:rPr>
              <a:t>16</a:t>
            </a:r>
            <a:endParaRPr kumimoji="1" lang="en-US" altLang="zh-CN" dirty="0">
              <a:latin typeface="Times New Roman" pitchFamily="18" charset="0"/>
            </a:endParaRPr>
          </a:p>
        </p:txBody>
      </p:sp>
      <p:sp>
        <p:nvSpPr>
          <p:cNvPr id="132" name="Text Box 39"/>
          <p:cNvSpPr txBox="1">
            <a:spLocks noChangeArrowheads="1"/>
          </p:cNvSpPr>
          <p:nvPr/>
        </p:nvSpPr>
        <p:spPr bwMode="auto">
          <a:xfrm>
            <a:off x="1457135" y="5734997"/>
            <a:ext cx="415498" cy="6463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CC0000"/>
                </a:solidFill>
                <a:latin typeface="Times New Roman" pitchFamily="18" charset="0"/>
              </a:rPr>
              <a:t>0</a:t>
            </a:r>
            <a:endParaRPr kumimoji="1" lang="en-US" altLang="zh-CN">
              <a:latin typeface="Times New Roman" pitchFamily="18" charset="0"/>
            </a:endParaRPr>
          </a:p>
        </p:txBody>
      </p:sp>
      <p:sp>
        <p:nvSpPr>
          <p:cNvPr id="133" name="Text Box 40"/>
          <p:cNvSpPr txBox="1">
            <a:spLocks noChangeArrowheads="1"/>
          </p:cNvSpPr>
          <p:nvPr/>
        </p:nvSpPr>
        <p:spPr bwMode="auto">
          <a:xfrm>
            <a:off x="2033397" y="5734997"/>
            <a:ext cx="415498" cy="6463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altLang="zh-CN" sz="3600" b="1" dirty="0">
                <a:solidFill>
                  <a:srgbClr val="CC0000"/>
                </a:solidFill>
                <a:latin typeface="Times New Roman" pitchFamily="18" charset="0"/>
              </a:rPr>
              <a:t>2</a:t>
            </a:r>
            <a:endParaRPr kumimoji="1" lang="en-US" altLang="zh-CN" dirty="0">
              <a:latin typeface="Times New Roman" pitchFamily="18" charset="0"/>
            </a:endParaRPr>
          </a:p>
        </p:txBody>
      </p:sp>
      <p:sp>
        <p:nvSpPr>
          <p:cNvPr id="134" name="Text Box 41"/>
          <p:cNvSpPr txBox="1">
            <a:spLocks noChangeArrowheads="1"/>
          </p:cNvSpPr>
          <p:nvPr/>
        </p:nvSpPr>
        <p:spPr bwMode="auto">
          <a:xfrm>
            <a:off x="2572326" y="5734997"/>
            <a:ext cx="415498" cy="6463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altLang="zh-CN" sz="3600" b="1" dirty="0">
                <a:solidFill>
                  <a:srgbClr val="CC0000"/>
                </a:solidFill>
                <a:latin typeface="Times New Roman" pitchFamily="18" charset="0"/>
              </a:rPr>
              <a:t>3</a:t>
            </a:r>
            <a:endParaRPr kumimoji="1" lang="en-US" altLang="zh-CN" dirty="0">
              <a:latin typeface="Times New Roman" pitchFamily="18" charset="0"/>
            </a:endParaRPr>
          </a:p>
        </p:txBody>
      </p:sp>
      <p:sp>
        <p:nvSpPr>
          <p:cNvPr id="135" name="Text Box 42"/>
          <p:cNvSpPr txBox="1">
            <a:spLocks noChangeArrowheads="1"/>
          </p:cNvSpPr>
          <p:nvPr/>
        </p:nvSpPr>
        <p:spPr bwMode="auto">
          <a:xfrm>
            <a:off x="3203848" y="5734997"/>
            <a:ext cx="415498" cy="6463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altLang="zh-CN" sz="3600" b="1" dirty="0">
                <a:solidFill>
                  <a:srgbClr val="CC0000"/>
                </a:solidFill>
                <a:latin typeface="Times New Roman" pitchFamily="18" charset="0"/>
              </a:rPr>
              <a:t>6</a:t>
            </a:r>
            <a:endParaRPr kumimoji="1" lang="en-US" altLang="zh-CN" dirty="0">
              <a:latin typeface="Times New Roman" pitchFamily="18" charset="0"/>
            </a:endParaRPr>
          </a:p>
        </p:txBody>
      </p:sp>
      <p:sp>
        <p:nvSpPr>
          <p:cNvPr id="136" name="Text Box 43"/>
          <p:cNvSpPr txBox="1">
            <a:spLocks noChangeArrowheads="1"/>
          </p:cNvSpPr>
          <p:nvPr/>
        </p:nvSpPr>
        <p:spPr bwMode="auto">
          <a:xfrm>
            <a:off x="3779912" y="5734997"/>
            <a:ext cx="415498" cy="6463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CC0000"/>
                </a:solidFill>
                <a:latin typeface="Times New Roman" pitchFamily="18" charset="0"/>
              </a:rPr>
              <a:t>6</a:t>
            </a:r>
            <a:endParaRPr kumimoji="1" lang="en-US" altLang="zh-CN">
              <a:latin typeface="Times New Roman" pitchFamily="18" charset="0"/>
            </a:endParaRPr>
          </a:p>
        </p:txBody>
      </p:sp>
      <p:sp>
        <p:nvSpPr>
          <p:cNvPr id="137" name="Text Box 44"/>
          <p:cNvSpPr txBox="1">
            <a:spLocks noChangeArrowheads="1"/>
          </p:cNvSpPr>
          <p:nvPr/>
        </p:nvSpPr>
        <p:spPr bwMode="auto">
          <a:xfrm>
            <a:off x="4427984" y="5734997"/>
            <a:ext cx="415498" cy="6463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altLang="zh-CN" sz="3600" b="1" dirty="0">
                <a:solidFill>
                  <a:srgbClr val="CC0000"/>
                </a:solidFill>
                <a:latin typeface="Times New Roman" pitchFamily="18" charset="0"/>
              </a:rPr>
              <a:t>8</a:t>
            </a:r>
            <a:endParaRPr kumimoji="1" lang="en-US" altLang="zh-CN" dirty="0">
              <a:latin typeface="Times New Roman" pitchFamily="18" charset="0"/>
            </a:endParaRPr>
          </a:p>
        </p:txBody>
      </p:sp>
      <p:sp>
        <p:nvSpPr>
          <p:cNvPr id="138" name="Text Box 45"/>
          <p:cNvSpPr txBox="1">
            <a:spLocks noChangeArrowheads="1"/>
          </p:cNvSpPr>
          <p:nvPr/>
        </p:nvSpPr>
        <p:spPr bwMode="auto">
          <a:xfrm>
            <a:off x="5004048" y="5734997"/>
            <a:ext cx="415498" cy="6463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altLang="zh-CN" sz="3600" b="1" dirty="0">
                <a:solidFill>
                  <a:srgbClr val="CC0000"/>
                </a:solidFill>
                <a:latin typeface="Times New Roman" pitchFamily="18" charset="0"/>
              </a:rPr>
              <a:t>8</a:t>
            </a:r>
            <a:endParaRPr kumimoji="1" lang="en-US" altLang="zh-CN" dirty="0">
              <a:latin typeface="Times New Roman" pitchFamily="18" charset="0"/>
            </a:endParaRPr>
          </a:p>
        </p:txBody>
      </p:sp>
      <p:sp>
        <p:nvSpPr>
          <p:cNvPr id="139" name="Text Box 46"/>
          <p:cNvSpPr txBox="1">
            <a:spLocks noChangeArrowheads="1"/>
          </p:cNvSpPr>
          <p:nvPr/>
        </p:nvSpPr>
        <p:spPr bwMode="auto">
          <a:xfrm>
            <a:off x="5508104" y="5734997"/>
            <a:ext cx="415498" cy="6463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altLang="zh-CN" sz="3600" b="1" dirty="0">
                <a:solidFill>
                  <a:srgbClr val="CC0000"/>
                </a:solidFill>
                <a:latin typeface="Times New Roman" pitchFamily="18" charset="0"/>
              </a:rPr>
              <a:t>7</a:t>
            </a:r>
            <a:endParaRPr kumimoji="1" lang="en-US" altLang="zh-CN" dirty="0">
              <a:latin typeface="Times New Roman" pitchFamily="18" charset="0"/>
            </a:endParaRPr>
          </a:p>
        </p:txBody>
      </p:sp>
      <p:sp>
        <p:nvSpPr>
          <p:cNvPr id="140" name="Text Box 47"/>
          <p:cNvSpPr txBox="1">
            <a:spLocks noChangeArrowheads="1"/>
          </p:cNvSpPr>
          <p:nvPr/>
        </p:nvSpPr>
        <p:spPr bwMode="auto">
          <a:xfrm>
            <a:off x="6012160" y="5734997"/>
            <a:ext cx="646331" cy="6463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altLang="zh-CN" sz="3600" b="1" dirty="0">
                <a:solidFill>
                  <a:srgbClr val="CC0000"/>
                </a:solidFill>
                <a:latin typeface="Times New Roman" pitchFamily="18" charset="0"/>
              </a:rPr>
              <a:t>10</a:t>
            </a:r>
            <a:endParaRPr kumimoji="1" lang="en-US" altLang="zh-CN" dirty="0">
              <a:latin typeface="Times New Roman" pitchFamily="18" charset="0"/>
            </a:endParaRPr>
          </a:p>
        </p:txBody>
      </p:sp>
      <p:graphicFrame>
        <p:nvGraphicFramePr>
          <p:cNvPr id="141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2278075"/>
              </p:ext>
            </p:extLst>
          </p:nvPr>
        </p:nvGraphicFramePr>
        <p:xfrm>
          <a:off x="3131840" y="6353224"/>
          <a:ext cx="609600" cy="388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" name="剪辑" r:id="rId9" imgW="2895840" imgH="2463120" progId="">
                  <p:embed/>
                </p:oleObj>
              </mc:Choice>
              <mc:Fallback>
                <p:oleObj name="剪辑" r:id="rId9" imgW="2895840" imgH="24631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6353224"/>
                        <a:ext cx="609600" cy="3881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6097159"/>
              </p:ext>
            </p:extLst>
          </p:nvPr>
        </p:nvGraphicFramePr>
        <p:xfrm>
          <a:off x="1403160" y="6353224"/>
          <a:ext cx="609600" cy="388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" name="剪辑" r:id="rId11" imgW="329040" imgH="279360" progId="">
                  <p:embed/>
                </p:oleObj>
              </mc:Choice>
              <mc:Fallback>
                <p:oleObj name="剪辑" r:id="rId11" imgW="329040" imgH="279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160" y="6353224"/>
                        <a:ext cx="609600" cy="3881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2028831"/>
              </p:ext>
            </p:extLst>
          </p:nvPr>
        </p:nvGraphicFramePr>
        <p:xfrm>
          <a:off x="5436096" y="6353224"/>
          <a:ext cx="609600" cy="388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" name="剪辑" r:id="rId13" imgW="329040" imgH="279360" progId="">
                  <p:embed/>
                </p:oleObj>
              </mc:Choice>
              <mc:Fallback>
                <p:oleObj name="剪辑" r:id="rId13" imgW="329040" imgH="279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6353224"/>
                        <a:ext cx="609600" cy="3881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894640"/>
              </p:ext>
            </p:extLst>
          </p:nvPr>
        </p:nvGraphicFramePr>
        <p:xfrm>
          <a:off x="7413435" y="6281216"/>
          <a:ext cx="609600" cy="388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" name="剪辑" r:id="rId15" imgW="329040" imgH="279360" progId="">
                  <p:embed/>
                </p:oleObj>
              </mc:Choice>
              <mc:Fallback>
                <p:oleObj name="剪辑" r:id="rId15" imgW="329040" imgH="279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3435" y="6281216"/>
                        <a:ext cx="609600" cy="3881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" name="Line 2"/>
          <p:cNvSpPr>
            <a:spLocks noChangeShapeType="1"/>
          </p:cNvSpPr>
          <p:nvPr/>
        </p:nvSpPr>
        <p:spPr bwMode="auto">
          <a:xfrm>
            <a:off x="827584" y="2580978"/>
            <a:ext cx="7513836" cy="831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3" name="click.wav"/>
          </p:stSnd>
        </p:sndAc>
      </p:transition>
    </mc:Choice>
    <mc:Fallback xmlns="">
      <p:transition>
        <p:sndAc>
          <p:stSnd>
            <p:snd r:embed="rId17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00"/>
                            </p:stCondLst>
                            <p:childTnLst>
                              <p:par>
                                <p:cTn id="19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2000"/>
                            </p:stCondLst>
                            <p:childTnLst>
                              <p:par>
                                <p:cTn id="194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3500"/>
                            </p:stCondLst>
                            <p:childTnLst>
                              <p:par>
                                <p:cTn id="198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5000"/>
                            </p:stCondLst>
                            <p:childTnLst>
                              <p:par>
                                <p:cTn id="202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500"/>
                            </p:stCondLst>
                            <p:childTnLst>
                              <p:par>
                                <p:cTn id="236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2000"/>
                            </p:stCondLst>
                            <p:childTnLst>
                              <p:par>
                                <p:cTn id="24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4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5000"/>
                            </p:stCondLst>
                            <p:childTnLst>
                              <p:par>
                                <p:cTn id="248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6500"/>
                            </p:stCondLst>
                            <p:childTnLst>
                              <p:par>
                                <p:cTn id="252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4" grpId="0" autoUpdateAnimBg="0"/>
      <p:bldP spid="75" grpId="0" autoUpdateAnimBg="0"/>
      <p:bldP spid="76" grpId="0" autoUpdateAnimBg="0"/>
      <p:bldP spid="77" grpId="0" autoUpdateAnimBg="0"/>
      <p:bldP spid="78" grpId="0" autoUpdateAnimBg="0"/>
      <p:bldP spid="79" grpId="0" autoUpdateAnimBg="0"/>
      <p:bldP spid="80" grpId="0" autoUpdateAnimBg="0"/>
      <p:bldP spid="81" grpId="0" autoUpdateAnimBg="0"/>
      <p:bldP spid="82" grpId="0" autoUpdateAnimBg="0"/>
      <p:bldP spid="83" grpId="0" animBg="1" autoUpdateAnimBg="0"/>
      <p:bldP spid="84" grpId="0" animBg="1" autoUpdateAnimBg="0"/>
      <p:bldP spid="85" grpId="0" animBg="1" autoUpdateAnimBg="0"/>
      <p:bldP spid="86" grpId="0" animBg="1" autoUpdateAnimBg="0"/>
      <p:bldP spid="87" grpId="0" animBg="1" autoUpdateAnimBg="0"/>
      <p:bldP spid="88" grpId="0" animBg="1" autoUpdateAnimBg="0"/>
      <p:bldP spid="89" grpId="0" animBg="1" autoUpdateAnimBg="0"/>
      <p:bldP spid="90" grpId="0" animBg="1" autoUpdateAnimBg="0"/>
      <p:bldP spid="91" grpId="0" animBg="1" autoUpdateAnimBg="0"/>
      <p:bldP spid="92" grpId="0" animBg="1" autoUpdateAnimBg="0"/>
      <p:bldP spid="93" grpId="0" autoUpdateAnimBg="0"/>
      <p:bldP spid="94" grpId="0" autoUpdateAnimBg="0"/>
      <p:bldP spid="95" grpId="0" autoUpdateAnimBg="0"/>
      <p:bldP spid="96" grpId="0" autoUpdateAnimBg="0"/>
      <p:bldP spid="97" grpId="0" autoUpdateAnimBg="0"/>
      <p:bldP spid="98" grpId="0" autoUpdateAnimBg="0"/>
      <p:bldP spid="99" grpId="0" autoUpdateAnimBg="0"/>
      <p:bldP spid="100" grpId="0" autoUpdateAnimBg="0"/>
      <p:bldP spid="101" grpId="0" autoUpdateAnimBg="0"/>
      <p:bldP spid="102" grpId="0" animBg="1" autoUpdateAnimBg="0"/>
      <p:bldP spid="103" grpId="0" animBg="1" autoUpdateAnimBg="0"/>
      <p:bldP spid="104" grpId="0" animBg="1" autoUpdateAnimBg="0"/>
      <p:bldP spid="105" grpId="0" animBg="1" autoUpdateAnimBg="0"/>
      <p:bldP spid="106" grpId="0" animBg="1" autoUpdateAnimBg="0"/>
      <p:bldP spid="107" grpId="0" animBg="1" autoUpdateAnimBg="0"/>
      <p:bldP spid="108" grpId="0" animBg="1" autoUpdateAnimBg="0"/>
      <p:bldP spid="109" grpId="0" animBg="1" autoUpdateAnimBg="0"/>
      <p:bldP spid="110" grpId="0" animBg="1" autoUpdateAnimBg="0"/>
      <p:bldP spid="112" grpId="0" animBg="1"/>
      <p:bldP spid="114" grpId="0" animBg="1"/>
      <p:bldP spid="115" grpId="0" animBg="1"/>
      <p:bldP spid="116" grpId="0" autoUpdateAnimBg="0"/>
      <p:bldP spid="117" grpId="0" autoUpdateAnimBg="0"/>
      <p:bldP spid="118" grpId="0" autoUpdateAnimBg="0"/>
      <p:bldP spid="119" grpId="0" autoUpdateAnimBg="0"/>
      <p:bldP spid="120" grpId="0" autoUpdateAnimBg="0"/>
      <p:bldP spid="124" grpId="0" autoUpdateAnimBg="0"/>
      <p:bldP spid="125" grpId="0" autoUpdateAnimBg="0"/>
      <p:bldP spid="126" grpId="0" autoUpdateAnimBg="0"/>
      <p:bldP spid="127" grpId="0" autoUpdateAnimBg="0"/>
      <p:bldP spid="128" grpId="0" autoUpdateAnimBg="0"/>
      <p:bldP spid="129" grpId="0" autoUpdateAnimBg="0"/>
      <p:bldP spid="130" grpId="0" autoUpdateAnimBg="0"/>
      <p:bldP spid="131" grpId="0" autoUpdateAnimBg="0"/>
      <p:bldP spid="132" grpId="0" autoUpdateAnimBg="0"/>
      <p:bldP spid="133" grpId="0" autoUpdateAnimBg="0"/>
      <p:bldP spid="134" grpId="0" autoUpdateAnimBg="0"/>
      <p:bldP spid="135" grpId="0" autoUpdateAnimBg="0"/>
      <p:bldP spid="136" grpId="0" autoUpdateAnimBg="0"/>
      <p:bldP spid="137" grpId="0" autoUpdateAnimBg="0"/>
      <p:bldP spid="138" grpId="0" autoUpdateAnimBg="0"/>
      <p:bldP spid="139" grpId="0" autoUpdateAnimBg="0"/>
      <p:bldP spid="140" grpId="0" autoUpdateAnimBg="0"/>
      <p:bldP spid="14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-32" y="-25949"/>
            <a:ext cx="9144032" cy="668867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l" eaLnBrk="1" hangingPunct="1"/>
            <a:r>
              <a:rPr lang="zh-CN" altLang="en-US" sz="2800" b="1" dirty="0" smtClean="0">
                <a:solidFill>
                  <a:schemeClr val="tx1"/>
                </a:solidFill>
              </a:rPr>
              <a:t>关键路径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: 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调用子函数求</a:t>
            </a:r>
            <a:r>
              <a:rPr lang="en-US" altLang="zh-CN" sz="2800" b="1" dirty="0" err="1" smtClean="0">
                <a:solidFill>
                  <a:schemeClr val="tx1"/>
                </a:solidFill>
              </a:rPr>
              <a:t>ve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,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按拓扑逆序求</a:t>
            </a:r>
            <a:r>
              <a:rPr lang="en-US" altLang="zh-CN" sz="2800" b="1" dirty="0" err="1" smtClean="0">
                <a:solidFill>
                  <a:schemeClr val="tx1"/>
                </a:solidFill>
              </a:rPr>
              <a:t>vl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,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求</a:t>
            </a:r>
            <a:r>
              <a:rPr lang="en-US" altLang="zh-CN" sz="2800" b="1" dirty="0" err="1" smtClean="0">
                <a:solidFill>
                  <a:schemeClr val="tx1"/>
                </a:solidFill>
              </a:rPr>
              <a:t>ee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/el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并输出关键否</a:t>
            </a:r>
          </a:p>
        </p:txBody>
      </p:sp>
      <p:sp>
        <p:nvSpPr>
          <p:cNvPr id="160772" name="Text Box 4"/>
          <p:cNvSpPr txBox="1">
            <a:spLocks noChangeArrowheads="1"/>
          </p:cNvSpPr>
          <p:nvPr/>
        </p:nvSpPr>
        <p:spPr bwMode="auto">
          <a:xfrm>
            <a:off x="34925" y="500042"/>
            <a:ext cx="9036050" cy="637097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 altLang="zh-CN" sz="2400" b="0" dirty="0">
                <a:solidFill>
                  <a:schemeClr val="tx2"/>
                </a:solidFill>
                <a:latin typeface="Times New Roman" pitchFamily="18" charset="0"/>
              </a:rPr>
              <a:t>Status </a:t>
            </a:r>
            <a:r>
              <a:rPr lang="en-US" altLang="zh-CN" sz="2400" dirty="0" err="1">
                <a:solidFill>
                  <a:schemeClr val="tx2"/>
                </a:solidFill>
                <a:latin typeface="Times New Roman" pitchFamily="18" charset="0"/>
              </a:rPr>
              <a:t>CriticalPath</a:t>
            </a:r>
            <a:r>
              <a:rPr lang="en-US" altLang="zh-CN" sz="2400" b="0" dirty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en-US" altLang="zh-CN" sz="2400" b="0" dirty="0" err="1">
                <a:solidFill>
                  <a:schemeClr val="tx2"/>
                </a:solidFill>
                <a:latin typeface="Times New Roman" pitchFamily="18" charset="0"/>
              </a:rPr>
              <a:t>ALGraph</a:t>
            </a:r>
            <a:r>
              <a:rPr lang="en-US" altLang="zh-CN" sz="2400" b="0" dirty="0">
                <a:solidFill>
                  <a:schemeClr val="tx2"/>
                </a:solidFill>
                <a:latin typeface="Times New Roman" pitchFamily="18" charset="0"/>
              </a:rPr>
              <a:t> G){</a:t>
            </a:r>
          </a:p>
          <a:p>
            <a:r>
              <a:rPr lang="en-US" altLang="zh-CN" sz="2400" b="0" dirty="0" smtClean="0">
                <a:latin typeface="Times New Roman" pitchFamily="18" charset="0"/>
              </a:rPr>
              <a:t>  </a:t>
            </a:r>
            <a:r>
              <a:rPr lang="en-US" altLang="zh-CN" sz="2400" b="0" dirty="0" err="1" smtClean="0">
                <a:latin typeface="Times New Roman" pitchFamily="18" charset="0"/>
              </a:rPr>
              <a:t>InitStack</a:t>
            </a:r>
            <a:r>
              <a:rPr lang="en-US" altLang="zh-CN" sz="2400" b="0" dirty="0" smtClean="0">
                <a:latin typeface="Times New Roman" pitchFamily="18" charset="0"/>
              </a:rPr>
              <a:t>(T</a:t>
            </a:r>
            <a:r>
              <a:rPr lang="en-US" altLang="zh-CN" sz="2400" b="0" dirty="0">
                <a:latin typeface="Times New Roman" pitchFamily="18" charset="0"/>
              </a:rPr>
              <a:t>);  </a:t>
            </a:r>
            <a:r>
              <a:rPr lang="en-US" altLang="zh-CN" sz="2400" b="0" dirty="0" smtClean="0">
                <a:latin typeface="Times New Roman" pitchFamily="18" charset="0"/>
              </a:rPr>
              <a:t>if(! 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GetVEAndRvsTopOrd</a:t>
            </a:r>
            <a:r>
              <a:rPr lang="en-US" altLang="zh-CN" sz="2400" dirty="0" smtClean="0">
                <a:latin typeface="Times New Roman" pitchFamily="18" charset="0"/>
              </a:rPr>
              <a:t>(G,T)</a:t>
            </a:r>
            <a:r>
              <a:rPr lang="en-US" altLang="zh-CN" sz="2400" b="0" dirty="0" smtClean="0">
                <a:latin typeface="Times New Roman" pitchFamily="18" charset="0"/>
              </a:rPr>
              <a:t> )  return </a:t>
            </a:r>
            <a:r>
              <a:rPr lang="en-US" altLang="zh-CN" sz="2400" b="0" dirty="0">
                <a:latin typeface="Times New Roman" pitchFamily="18" charset="0"/>
              </a:rPr>
              <a:t>ERROR;</a:t>
            </a:r>
          </a:p>
          <a:p>
            <a:pPr algn="l">
              <a:buClrTx/>
              <a:buSzTx/>
              <a:buFontTx/>
              <a:buNone/>
            </a:pPr>
            <a:r>
              <a:rPr lang="en-US" altLang="zh-CN" sz="2400" b="0" dirty="0">
                <a:latin typeface="Times New Roman" pitchFamily="18" charset="0"/>
              </a:rPr>
              <a:t>  </a:t>
            </a:r>
            <a:r>
              <a:rPr lang="en-US" altLang="zh-CN" sz="2400" b="0" i="1" dirty="0" err="1" smtClean="0">
                <a:latin typeface="Times New Roman" pitchFamily="18" charset="0"/>
              </a:rPr>
              <a:t>vl</a:t>
            </a:r>
            <a:r>
              <a:rPr lang="en-US" altLang="zh-CN" sz="2400" b="0" i="1" dirty="0" smtClean="0">
                <a:latin typeface="Times New Roman" pitchFamily="18" charset="0"/>
              </a:rPr>
              <a:t> </a:t>
            </a:r>
            <a:r>
              <a:rPr lang="en-US" altLang="zh-CN" sz="2400" b="0" dirty="0" smtClean="0">
                <a:latin typeface="Times New Roman" pitchFamily="18" charset="0"/>
              </a:rPr>
              <a:t>[</a:t>
            </a:r>
            <a:r>
              <a:rPr lang="en-US" altLang="zh-CN" sz="2400" b="0" dirty="0">
                <a:latin typeface="Times New Roman" pitchFamily="18" charset="0"/>
              </a:rPr>
              <a:t>0..G.vexnum-1]=</a:t>
            </a:r>
            <a:r>
              <a:rPr lang="en-US" altLang="zh-CN" sz="2400" b="0" dirty="0" err="1">
                <a:latin typeface="Times New Roman" pitchFamily="18" charset="0"/>
              </a:rPr>
              <a:t>ve</a:t>
            </a:r>
            <a:r>
              <a:rPr lang="en-US" altLang="zh-CN" sz="2400" b="0" dirty="0">
                <a:latin typeface="Times New Roman" pitchFamily="18" charset="0"/>
              </a:rPr>
              <a:t>[G.vexnum-1];</a:t>
            </a:r>
          </a:p>
          <a:p>
            <a:pPr algn="l">
              <a:buClrTx/>
              <a:buSzTx/>
              <a:buFontTx/>
              <a:buNone/>
            </a:pPr>
            <a:r>
              <a:rPr lang="en-US" altLang="zh-CN" sz="2400" b="0" dirty="0">
                <a:latin typeface="Times New Roman" pitchFamily="18" charset="0"/>
              </a:rPr>
              <a:t>  while(!</a:t>
            </a:r>
            <a:r>
              <a:rPr lang="en-US" altLang="zh-CN" sz="2400" b="0" dirty="0" err="1">
                <a:latin typeface="Times New Roman" pitchFamily="18" charset="0"/>
              </a:rPr>
              <a:t>StackEmpty</a:t>
            </a:r>
            <a:r>
              <a:rPr lang="en-US" altLang="zh-CN" sz="2400" b="0" dirty="0">
                <a:latin typeface="Times New Roman" pitchFamily="18" charset="0"/>
              </a:rPr>
              <a:t>(T)){</a:t>
            </a:r>
          </a:p>
          <a:p>
            <a:pPr algn="l">
              <a:buClrTx/>
              <a:buSzTx/>
              <a:buFontTx/>
              <a:buNone/>
            </a:pPr>
            <a:r>
              <a:rPr lang="en-US" altLang="zh-CN" sz="2400" b="0" dirty="0">
                <a:latin typeface="Times New Roman" pitchFamily="18" charset="0"/>
              </a:rPr>
              <a:t>     Pop(</a:t>
            </a:r>
            <a:r>
              <a:rPr lang="en-US" altLang="zh-CN" sz="2400" b="0" dirty="0" err="1">
                <a:latin typeface="Times New Roman" pitchFamily="18" charset="0"/>
              </a:rPr>
              <a:t>T,j</a:t>
            </a:r>
            <a:r>
              <a:rPr lang="en-US" altLang="zh-CN" sz="2400" b="0" dirty="0">
                <a:latin typeface="Times New Roman" pitchFamily="18" charset="0"/>
              </a:rPr>
              <a:t>); </a:t>
            </a:r>
          </a:p>
          <a:p>
            <a:pPr algn="l">
              <a:buClrTx/>
              <a:buSzTx/>
              <a:buFontTx/>
              <a:buNone/>
            </a:pPr>
            <a:r>
              <a:rPr lang="en-US" altLang="zh-CN" sz="2400" b="0" dirty="0">
                <a:latin typeface="Times New Roman" pitchFamily="18" charset="0"/>
              </a:rPr>
              <a:t>      for(p=</a:t>
            </a:r>
            <a:r>
              <a:rPr lang="en-US" altLang="zh-CN" sz="2400" b="0" dirty="0" err="1">
                <a:latin typeface="Times New Roman" pitchFamily="18" charset="0"/>
              </a:rPr>
              <a:t>G.vertices</a:t>
            </a:r>
            <a:r>
              <a:rPr lang="en-US" altLang="zh-CN" sz="2400" b="0" dirty="0">
                <a:latin typeface="Times New Roman" pitchFamily="18" charset="0"/>
              </a:rPr>
              <a:t>[j].</a:t>
            </a:r>
            <a:r>
              <a:rPr lang="en-US" altLang="zh-CN" sz="2400" b="0" dirty="0" err="1">
                <a:latin typeface="Times New Roman" pitchFamily="18" charset="0"/>
              </a:rPr>
              <a:t>firstarc</a:t>
            </a:r>
            <a:r>
              <a:rPr lang="en-US" altLang="zh-CN" sz="2400" b="0" dirty="0">
                <a:latin typeface="Times New Roman" pitchFamily="18" charset="0"/>
              </a:rPr>
              <a:t>; p!=NULL; p=p-&gt;</a:t>
            </a:r>
            <a:r>
              <a:rPr lang="en-US" altLang="zh-CN" sz="2400" b="0" dirty="0" err="1">
                <a:latin typeface="Times New Roman" pitchFamily="18" charset="0"/>
              </a:rPr>
              <a:t>nextarc</a:t>
            </a:r>
            <a:r>
              <a:rPr lang="en-US" altLang="zh-CN" sz="2400" b="0" dirty="0">
                <a:latin typeface="Times New Roman" pitchFamily="18" charset="0"/>
              </a:rPr>
              <a:t>){</a:t>
            </a:r>
          </a:p>
          <a:p>
            <a:pPr algn="l">
              <a:buClrTx/>
              <a:buSzTx/>
              <a:buFontTx/>
              <a:buNone/>
            </a:pPr>
            <a:r>
              <a:rPr lang="en-US" altLang="zh-CN" sz="2400" b="0" dirty="0">
                <a:latin typeface="Times New Roman" pitchFamily="18" charset="0"/>
              </a:rPr>
              <a:t>          k=p-&gt;</a:t>
            </a:r>
            <a:r>
              <a:rPr lang="en-US" altLang="zh-CN" sz="2400" b="0" dirty="0" err="1">
                <a:latin typeface="Times New Roman" pitchFamily="18" charset="0"/>
              </a:rPr>
              <a:t>adjvex</a:t>
            </a:r>
            <a:r>
              <a:rPr lang="en-US" altLang="zh-CN" sz="2400" b="0" dirty="0">
                <a:latin typeface="Times New Roman" pitchFamily="18" charset="0"/>
              </a:rPr>
              <a:t>;    </a:t>
            </a:r>
            <a:r>
              <a:rPr lang="en-US" altLang="zh-CN" sz="2400" b="0" dirty="0" err="1">
                <a:latin typeface="Times New Roman" pitchFamily="18" charset="0"/>
              </a:rPr>
              <a:t>dut</a:t>
            </a:r>
            <a:r>
              <a:rPr lang="en-US" altLang="zh-CN" sz="2400" b="0" dirty="0">
                <a:latin typeface="Times New Roman" pitchFamily="18" charset="0"/>
              </a:rPr>
              <a:t>=*(p-&gt;info</a:t>
            </a:r>
            <a:r>
              <a:rPr lang="en-US" altLang="zh-CN" sz="2400" b="0" dirty="0" smtClean="0">
                <a:latin typeface="Times New Roman" pitchFamily="18" charset="0"/>
              </a:rPr>
              <a:t>); </a:t>
            </a:r>
            <a:endParaRPr lang="zh-CN" altLang="en-US" sz="2400" b="0" dirty="0">
              <a:latin typeface="Times New Roman" pitchFamily="18" charset="0"/>
            </a:endParaRPr>
          </a:p>
          <a:p>
            <a:pPr algn="l">
              <a:buClrTx/>
              <a:buSzTx/>
              <a:buFontTx/>
              <a:buNone/>
            </a:pPr>
            <a:r>
              <a:rPr lang="zh-CN" altLang="en-US" sz="2400" b="0" dirty="0">
                <a:latin typeface="Times New Roman" pitchFamily="18" charset="0"/>
              </a:rPr>
              <a:t>          </a:t>
            </a:r>
            <a:r>
              <a:rPr lang="en-US" altLang="zh-CN" sz="2400" b="0" dirty="0">
                <a:latin typeface="Times New Roman" pitchFamily="18" charset="0"/>
              </a:rPr>
              <a:t>if( </a:t>
            </a:r>
            <a:r>
              <a:rPr lang="en-US" altLang="zh-CN" sz="2400" b="0" dirty="0" err="1">
                <a:latin typeface="Times New Roman" pitchFamily="18" charset="0"/>
              </a:rPr>
              <a:t>v</a:t>
            </a:r>
            <a:r>
              <a:rPr lang="en-US" altLang="zh-CN" sz="2400" b="0" i="1" dirty="0" err="1">
                <a:latin typeface="Times New Roman" pitchFamily="18" charset="0"/>
              </a:rPr>
              <a:t>l</a:t>
            </a:r>
            <a:r>
              <a:rPr lang="en-US" altLang="zh-CN" sz="2400" b="0" dirty="0">
                <a:latin typeface="Times New Roman" pitchFamily="18" charset="0"/>
              </a:rPr>
              <a:t>[k]-</a:t>
            </a:r>
            <a:r>
              <a:rPr lang="en-US" altLang="zh-CN" sz="2400" b="0" dirty="0" err="1">
                <a:latin typeface="Times New Roman" pitchFamily="18" charset="0"/>
              </a:rPr>
              <a:t>dut</a:t>
            </a:r>
            <a:r>
              <a:rPr lang="en-US" altLang="zh-CN" sz="2400" b="0" dirty="0">
                <a:latin typeface="Times New Roman" pitchFamily="18" charset="0"/>
              </a:rPr>
              <a:t> &lt; </a:t>
            </a:r>
            <a:r>
              <a:rPr lang="en-US" altLang="zh-CN" sz="2400" b="0" dirty="0" err="1">
                <a:latin typeface="Times New Roman" pitchFamily="18" charset="0"/>
              </a:rPr>
              <a:t>v</a:t>
            </a:r>
            <a:r>
              <a:rPr lang="en-US" altLang="zh-CN" sz="2400" b="0" i="1" dirty="0" err="1">
                <a:latin typeface="Times New Roman" pitchFamily="18" charset="0"/>
              </a:rPr>
              <a:t>l</a:t>
            </a:r>
            <a:r>
              <a:rPr lang="en-US" altLang="zh-CN" sz="2400" b="0" dirty="0">
                <a:latin typeface="Times New Roman" pitchFamily="18" charset="0"/>
              </a:rPr>
              <a:t>[j] ) </a:t>
            </a:r>
            <a:r>
              <a:rPr lang="en-US" altLang="zh-CN" sz="2400" b="0" dirty="0" err="1">
                <a:latin typeface="Times New Roman" pitchFamily="18" charset="0"/>
              </a:rPr>
              <a:t>v</a:t>
            </a:r>
            <a:r>
              <a:rPr lang="en-US" altLang="zh-CN" sz="2400" b="0" i="1" dirty="0" err="1">
                <a:latin typeface="Times New Roman" pitchFamily="18" charset="0"/>
              </a:rPr>
              <a:t>l</a:t>
            </a:r>
            <a:r>
              <a:rPr lang="en-US" altLang="zh-CN" sz="2400" b="0" dirty="0">
                <a:latin typeface="Times New Roman" pitchFamily="18" charset="0"/>
              </a:rPr>
              <a:t>[j]= </a:t>
            </a:r>
            <a:r>
              <a:rPr lang="en-US" altLang="zh-CN" sz="2400" b="0" dirty="0" err="1">
                <a:latin typeface="Times New Roman" pitchFamily="18" charset="0"/>
              </a:rPr>
              <a:t>v</a:t>
            </a:r>
            <a:r>
              <a:rPr lang="en-US" altLang="zh-CN" sz="2400" b="0" i="1" dirty="0" err="1">
                <a:latin typeface="Times New Roman" pitchFamily="18" charset="0"/>
              </a:rPr>
              <a:t>l</a:t>
            </a:r>
            <a:r>
              <a:rPr lang="en-US" altLang="zh-CN" sz="2400" b="0" dirty="0">
                <a:latin typeface="Times New Roman" pitchFamily="18" charset="0"/>
              </a:rPr>
              <a:t>[k]-</a:t>
            </a:r>
            <a:r>
              <a:rPr lang="en-US" altLang="zh-CN" sz="2400" b="0" dirty="0" err="1">
                <a:latin typeface="Times New Roman" pitchFamily="18" charset="0"/>
              </a:rPr>
              <a:t>dut</a:t>
            </a:r>
            <a:r>
              <a:rPr lang="en-US" altLang="zh-CN" sz="2400" b="0" dirty="0">
                <a:latin typeface="Times New Roman" pitchFamily="18" charset="0"/>
              </a:rPr>
              <a:t>;</a:t>
            </a:r>
          </a:p>
          <a:p>
            <a:pPr algn="l">
              <a:buClrTx/>
              <a:buSzTx/>
              <a:buFontTx/>
              <a:buNone/>
            </a:pPr>
            <a:r>
              <a:rPr lang="en-US" altLang="zh-CN" sz="2400" b="0" dirty="0">
                <a:latin typeface="Times New Roman" pitchFamily="18" charset="0"/>
              </a:rPr>
              <a:t>      }</a:t>
            </a:r>
          </a:p>
          <a:p>
            <a:pPr algn="l">
              <a:buClrTx/>
              <a:buSzTx/>
              <a:buFontTx/>
              <a:buNone/>
            </a:pPr>
            <a:r>
              <a:rPr lang="en-US" altLang="zh-CN" sz="2400" b="0" dirty="0">
                <a:latin typeface="Times New Roman" pitchFamily="18" charset="0"/>
              </a:rPr>
              <a:t>   }</a:t>
            </a:r>
          </a:p>
          <a:p>
            <a:pPr algn="l">
              <a:buClrTx/>
              <a:buSzTx/>
              <a:buFontTx/>
              <a:buNone/>
            </a:pPr>
            <a:r>
              <a:rPr lang="en-US" altLang="zh-CN" sz="2400" b="0" dirty="0">
                <a:latin typeface="Times New Roman" pitchFamily="18" charset="0"/>
              </a:rPr>
              <a:t>   for(j=0;j&lt;</a:t>
            </a:r>
            <a:r>
              <a:rPr lang="en-US" altLang="zh-CN" sz="2400" b="0" dirty="0" err="1">
                <a:latin typeface="Times New Roman" pitchFamily="18" charset="0"/>
              </a:rPr>
              <a:t>G.vexnum</a:t>
            </a:r>
            <a:r>
              <a:rPr lang="en-US" altLang="zh-CN" sz="2400" b="0" dirty="0">
                <a:latin typeface="Times New Roman" pitchFamily="18" charset="0"/>
              </a:rPr>
              <a:t>;++j)</a:t>
            </a:r>
          </a:p>
          <a:p>
            <a:pPr algn="l">
              <a:buClrTx/>
              <a:buSzTx/>
              <a:buFontTx/>
              <a:buNone/>
            </a:pPr>
            <a:r>
              <a:rPr lang="en-US" altLang="zh-CN" sz="2400" b="0" dirty="0">
                <a:latin typeface="Times New Roman" pitchFamily="18" charset="0"/>
              </a:rPr>
              <a:t>       </a:t>
            </a:r>
            <a:r>
              <a:rPr lang="en-US" altLang="zh-CN" sz="2400" b="0" dirty="0"/>
              <a:t>for(p=</a:t>
            </a:r>
            <a:r>
              <a:rPr lang="en-US" altLang="zh-CN" sz="2400" b="0" dirty="0" err="1"/>
              <a:t>G.vertices</a:t>
            </a:r>
            <a:r>
              <a:rPr lang="en-US" altLang="zh-CN" sz="2400" b="0" dirty="0"/>
              <a:t>[j].</a:t>
            </a:r>
            <a:r>
              <a:rPr lang="en-US" altLang="zh-CN" sz="2400" b="0" dirty="0" err="1"/>
              <a:t>firstarc;p;p</a:t>
            </a:r>
            <a:r>
              <a:rPr lang="en-US" altLang="zh-CN" sz="2400" b="0" dirty="0"/>
              <a:t>=p-&gt;</a:t>
            </a:r>
            <a:r>
              <a:rPr lang="en-US" altLang="zh-CN" sz="2400" b="0" dirty="0" err="1"/>
              <a:t>nextarc</a:t>
            </a:r>
            <a:r>
              <a:rPr lang="en-US" altLang="zh-CN" sz="2400" b="0" dirty="0"/>
              <a:t>){</a:t>
            </a:r>
          </a:p>
          <a:p>
            <a:pPr algn="l">
              <a:buClrTx/>
              <a:buSzTx/>
              <a:buFontTx/>
              <a:buNone/>
            </a:pPr>
            <a:r>
              <a:rPr lang="en-US" altLang="zh-CN" sz="2400" b="0" dirty="0"/>
              <a:t>      </a:t>
            </a:r>
            <a:r>
              <a:rPr lang="en-US" altLang="zh-CN" sz="2400" b="0" dirty="0" smtClean="0"/>
              <a:t>    </a:t>
            </a:r>
            <a:r>
              <a:rPr lang="en-US" altLang="zh-CN" sz="2400" b="0" dirty="0" smtClean="0"/>
              <a:t> k=p-</a:t>
            </a:r>
            <a:r>
              <a:rPr lang="en-US" altLang="zh-CN" sz="2400" b="0" dirty="0"/>
              <a:t>&gt;</a:t>
            </a:r>
            <a:r>
              <a:rPr lang="en-US" altLang="zh-CN" sz="2400" b="0" dirty="0" err="1"/>
              <a:t>adjvex</a:t>
            </a:r>
            <a:r>
              <a:rPr lang="en-US" altLang="zh-CN" sz="2400" b="0" dirty="0"/>
              <a:t>; </a:t>
            </a:r>
            <a:r>
              <a:rPr lang="en-US" altLang="zh-CN" sz="2400" b="0" dirty="0" err="1"/>
              <a:t>dut</a:t>
            </a:r>
            <a:r>
              <a:rPr lang="en-US" altLang="zh-CN" sz="2400" b="0" dirty="0"/>
              <a:t>=*(p-&gt;info);</a:t>
            </a:r>
          </a:p>
          <a:p>
            <a:pPr algn="l">
              <a:buClrTx/>
              <a:buSzTx/>
              <a:buFontTx/>
              <a:buNone/>
            </a:pPr>
            <a:r>
              <a:rPr lang="en-US" altLang="zh-CN" sz="2400" b="0" dirty="0"/>
              <a:t>      </a:t>
            </a:r>
            <a:r>
              <a:rPr lang="en-US" altLang="zh-CN" sz="2400" b="0" dirty="0" smtClean="0"/>
              <a:t>    </a:t>
            </a:r>
            <a:r>
              <a:rPr lang="en-US" altLang="zh-CN" sz="2400" b="0" dirty="0" smtClean="0"/>
              <a:t> </a:t>
            </a:r>
            <a:r>
              <a:rPr lang="en-US" altLang="zh-CN" sz="2400" b="0" dirty="0" err="1" smtClean="0"/>
              <a:t>ee</a:t>
            </a:r>
            <a:r>
              <a:rPr lang="en-US" altLang="zh-CN" sz="2400" b="0" dirty="0" smtClean="0"/>
              <a:t>=</a:t>
            </a:r>
            <a:r>
              <a:rPr lang="en-US" altLang="zh-CN" sz="2400" b="0" dirty="0" err="1" smtClean="0"/>
              <a:t>ve</a:t>
            </a:r>
            <a:r>
              <a:rPr lang="en-US" altLang="zh-CN" sz="2400" b="0" dirty="0" smtClean="0"/>
              <a:t>[j</a:t>
            </a:r>
            <a:r>
              <a:rPr lang="en-US" altLang="zh-CN" sz="2400" b="0" dirty="0"/>
              <a:t>];  el=</a:t>
            </a:r>
            <a:r>
              <a:rPr lang="en-US" altLang="zh-CN" sz="2400" b="0" dirty="0" err="1"/>
              <a:t>vl</a:t>
            </a:r>
            <a:r>
              <a:rPr lang="en-US" altLang="zh-CN" sz="2400" b="0" dirty="0"/>
              <a:t>[k]-</a:t>
            </a:r>
            <a:r>
              <a:rPr lang="en-US" altLang="zh-CN" sz="2400" b="0" dirty="0" err="1"/>
              <a:t>dut</a:t>
            </a:r>
            <a:r>
              <a:rPr lang="en-US" altLang="zh-CN" sz="2400" b="0" dirty="0"/>
              <a:t>//</a:t>
            </a:r>
            <a:r>
              <a:rPr lang="zh-CN" altLang="en-US" sz="2400" b="0" dirty="0"/>
              <a:t>活动</a:t>
            </a:r>
            <a:r>
              <a:rPr lang="en-US" altLang="zh-CN" sz="2400" b="0" dirty="0"/>
              <a:t>&lt;</a:t>
            </a:r>
            <a:r>
              <a:rPr lang="en-US" altLang="zh-CN" sz="2400" b="0" dirty="0" err="1"/>
              <a:t>j,k</a:t>
            </a:r>
            <a:r>
              <a:rPr lang="en-US" altLang="zh-CN" sz="2400" b="0" dirty="0"/>
              <a:t>&gt;</a:t>
            </a:r>
            <a:r>
              <a:rPr lang="zh-CN" altLang="en-US" sz="2400" b="0" dirty="0"/>
              <a:t>的最早</a:t>
            </a:r>
            <a:r>
              <a:rPr lang="en-US" altLang="zh-CN" sz="2400" b="0" dirty="0"/>
              <a:t>/</a:t>
            </a:r>
            <a:r>
              <a:rPr lang="zh-CN" altLang="en-US" sz="2400" b="0" dirty="0"/>
              <a:t>迟开始时间</a:t>
            </a:r>
          </a:p>
          <a:p>
            <a:pPr algn="l">
              <a:buClrTx/>
              <a:buSzTx/>
              <a:buFontTx/>
              <a:buNone/>
            </a:pPr>
            <a:r>
              <a:rPr lang="zh-CN" altLang="en-US" sz="2400" b="0" dirty="0"/>
              <a:t>     </a:t>
            </a:r>
            <a:r>
              <a:rPr lang="zh-CN" altLang="en-US" sz="2400" b="0" dirty="0" smtClean="0"/>
              <a:t>     </a:t>
            </a:r>
            <a:r>
              <a:rPr lang="en-US" altLang="zh-CN" sz="2400" b="0" dirty="0" smtClean="0"/>
              <a:t>if(</a:t>
            </a:r>
            <a:r>
              <a:rPr lang="en-US" altLang="zh-CN" sz="2400" b="0" dirty="0" err="1" smtClean="0"/>
              <a:t>ee</a:t>
            </a:r>
            <a:r>
              <a:rPr lang="en-US" altLang="zh-CN" sz="2400" b="0" dirty="0"/>
              <a:t>==el) </a:t>
            </a:r>
            <a:r>
              <a:rPr lang="en-US" altLang="zh-CN" sz="2400" b="0" dirty="0" smtClean="0"/>
              <a:t>Print (</a:t>
            </a:r>
            <a:r>
              <a:rPr lang="en-US" altLang="zh-CN" sz="2400" b="0" dirty="0" err="1"/>
              <a:t>j,k,dut,ee,el</a:t>
            </a:r>
            <a:r>
              <a:rPr lang="en-US" altLang="zh-CN" sz="2400" b="0" dirty="0"/>
              <a:t>, </a:t>
            </a:r>
            <a:r>
              <a:rPr lang="en-US" altLang="en-US" sz="2400" b="0" dirty="0"/>
              <a:t>√</a:t>
            </a:r>
            <a:r>
              <a:rPr lang="en-US" altLang="zh-CN" sz="2400" b="0" dirty="0"/>
              <a:t> );</a:t>
            </a:r>
          </a:p>
          <a:p>
            <a:pPr algn="l">
              <a:buClrTx/>
              <a:buSzTx/>
              <a:buFontTx/>
              <a:buNone/>
            </a:pPr>
            <a:r>
              <a:rPr lang="en-US" altLang="zh-CN" sz="2400" b="0" dirty="0"/>
              <a:t>     </a:t>
            </a:r>
            <a:r>
              <a:rPr lang="en-US" altLang="zh-CN" sz="2400" b="0" dirty="0" smtClean="0"/>
              <a:t>     else       Print (</a:t>
            </a:r>
            <a:r>
              <a:rPr lang="en-US" altLang="zh-CN" sz="2400" b="0" dirty="0" err="1"/>
              <a:t>j,k,dut,ee,el</a:t>
            </a:r>
            <a:r>
              <a:rPr lang="en-US" altLang="zh-CN" sz="2400" b="0" dirty="0"/>
              <a:t>, × );</a:t>
            </a:r>
          </a:p>
          <a:p>
            <a:pPr algn="l">
              <a:buClrTx/>
              <a:buSzTx/>
              <a:buFontTx/>
              <a:buNone/>
            </a:pPr>
            <a:r>
              <a:rPr lang="en-US" altLang="zh-CN" sz="2400" b="0" dirty="0" smtClean="0"/>
              <a:t>}}</a:t>
            </a:r>
            <a:endParaRPr lang="en-US" altLang="zh-CN" sz="2400" b="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l="5745"/>
          <a:stretch/>
        </p:blipFill>
        <p:spPr bwMode="auto">
          <a:xfrm>
            <a:off x="5986272" y="2786058"/>
            <a:ext cx="1871876" cy="171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586" y="5661248"/>
            <a:ext cx="3873247" cy="119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2" name="click.wav"/>
          </p:stSnd>
        </p:sndAc>
      </p:transition>
    </mc:Choice>
    <mc:Fallback xmlns="">
      <p:transition>
        <p:sndAc>
          <p:stSnd>
            <p:snd r:embed="rId5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077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0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0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60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0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60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60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607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607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07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607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607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6077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6077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6077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6077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6077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6077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2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71406" y="71414"/>
            <a:ext cx="9072594" cy="66886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3400" dirty="0" smtClean="0"/>
              <a:t>练习：求关键路径（本质上是求关键活动</a:t>
            </a:r>
            <a:r>
              <a:rPr lang="en-US" altLang="zh-CN" sz="3400" dirty="0" smtClean="0"/>
              <a:t>,</a:t>
            </a:r>
            <a:r>
              <a:rPr lang="zh-CN" altLang="en-US" sz="3400" dirty="0" smtClean="0"/>
              <a:t>画两表）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928670"/>
            <a:ext cx="8143932" cy="5646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2" name="click.wav"/>
          </p:stSnd>
        </p:sndAc>
      </p:transition>
    </mc:Choice>
    <mc:Fallback xmlns="">
      <p:transition>
        <p:sndAc>
          <p:stSnd>
            <p:snd r:embed="rId4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71406" y="71414"/>
            <a:ext cx="9072594" cy="668867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400" dirty="0" smtClean="0"/>
              <a:t>提示：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857232"/>
            <a:ext cx="3588019" cy="5929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81434" y="500042"/>
            <a:ext cx="3290896" cy="620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15206" y="2314589"/>
            <a:ext cx="1857375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任意多边形 6"/>
          <p:cNvSpPr/>
          <p:nvPr/>
        </p:nvSpPr>
        <p:spPr>
          <a:xfrm>
            <a:off x="6786578" y="1857364"/>
            <a:ext cx="518160" cy="273684"/>
          </a:xfrm>
          <a:custGeom>
            <a:avLst/>
            <a:gdLst>
              <a:gd name="connsiteX0" fmla="*/ 0 w 518160"/>
              <a:gd name="connsiteY0" fmla="*/ 30480 h 416560"/>
              <a:gd name="connsiteX1" fmla="*/ 167640 w 518160"/>
              <a:gd name="connsiteY1" fmla="*/ 411480 h 416560"/>
              <a:gd name="connsiteX2" fmla="*/ 518160 w 518160"/>
              <a:gd name="connsiteY2" fmla="*/ 0 h 416560"/>
              <a:gd name="connsiteX3" fmla="*/ 518160 w 518160"/>
              <a:gd name="connsiteY3" fmla="*/ 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8160" h="416560">
                <a:moveTo>
                  <a:pt x="0" y="30480"/>
                </a:moveTo>
                <a:cubicBezTo>
                  <a:pt x="40640" y="223520"/>
                  <a:pt x="81280" y="416560"/>
                  <a:pt x="167640" y="411480"/>
                </a:cubicBezTo>
                <a:cubicBezTo>
                  <a:pt x="254000" y="406400"/>
                  <a:pt x="518160" y="0"/>
                  <a:pt x="518160" y="0"/>
                </a:cubicBezTo>
                <a:lnTo>
                  <a:pt x="518160" y="0"/>
                </a:lnTo>
              </a:path>
            </a:pathLst>
          </a:cu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6768484" y="4214818"/>
            <a:ext cx="518160" cy="285752"/>
          </a:xfrm>
          <a:custGeom>
            <a:avLst/>
            <a:gdLst>
              <a:gd name="connsiteX0" fmla="*/ 0 w 518160"/>
              <a:gd name="connsiteY0" fmla="*/ 30480 h 416560"/>
              <a:gd name="connsiteX1" fmla="*/ 167640 w 518160"/>
              <a:gd name="connsiteY1" fmla="*/ 411480 h 416560"/>
              <a:gd name="connsiteX2" fmla="*/ 518160 w 518160"/>
              <a:gd name="connsiteY2" fmla="*/ 0 h 416560"/>
              <a:gd name="connsiteX3" fmla="*/ 518160 w 518160"/>
              <a:gd name="connsiteY3" fmla="*/ 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8160" h="416560">
                <a:moveTo>
                  <a:pt x="0" y="30480"/>
                </a:moveTo>
                <a:cubicBezTo>
                  <a:pt x="40640" y="223520"/>
                  <a:pt x="81280" y="416560"/>
                  <a:pt x="167640" y="411480"/>
                </a:cubicBezTo>
                <a:cubicBezTo>
                  <a:pt x="254000" y="406400"/>
                  <a:pt x="518160" y="0"/>
                  <a:pt x="518160" y="0"/>
                </a:cubicBezTo>
                <a:lnTo>
                  <a:pt x="518160" y="0"/>
                </a:lnTo>
              </a:path>
            </a:pathLst>
          </a:cu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6786578" y="5429264"/>
            <a:ext cx="518160" cy="285752"/>
          </a:xfrm>
          <a:custGeom>
            <a:avLst/>
            <a:gdLst>
              <a:gd name="connsiteX0" fmla="*/ 0 w 518160"/>
              <a:gd name="connsiteY0" fmla="*/ 30480 h 416560"/>
              <a:gd name="connsiteX1" fmla="*/ 167640 w 518160"/>
              <a:gd name="connsiteY1" fmla="*/ 411480 h 416560"/>
              <a:gd name="connsiteX2" fmla="*/ 518160 w 518160"/>
              <a:gd name="connsiteY2" fmla="*/ 0 h 416560"/>
              <a:gd name="connsiteX3" fmla="*/ 518160 w 518160"/>
              <a:gd name="connsiteY3" fmla="*/ 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8160" h="416560">
                <a:moveTo>
                  <a:pt x="0" y="30480"/>
                </a:moveTo>
                <a:cubicBezTo>
                  <a:pt x="40640" y="223520"/>
                  <a:pt x="81280" y="416560"/>
                  <a:pt x="167640" y="411480"/>
                </a:cubicBezTo>
                <a:cubicBezTo>
                  <a:pt x="254000" y="406400"/>
                  <a:pt x="518160" y="0"/>
                  <a:pt x="518160" y="0"/>
                </a:cubicBezTo>
                <a:lnTo>
                  <a:pt x="518160" y="0"/>
                </a:lnTo>
              </a:path>
            </a:pathLst>
          </a:cu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6786578" y="5699776"/>
            <a:ext cx="518160" cy="285752"/>
          </a:xfrm>
          <a:custGeom>
            <a:avLst/>
            <a:gdLst>
              <a:gd name="connsiteX0" fmla="*/ 0 w 518160"/>
              <a:gd name="connsiteY0" fmla="*/ 30480 h 416560"/>
              <a:gd name="connsiteX1" fmla="*/ 167640 w 518160"/>
              <a:gd name="connsiteY1" fmla="*/ 411480 h 416560"/>
              <a:gd name="connsiteX2" fmla="*/ 518160 w 518160"/>
              <a:gd name="connsiteY2" fmla="*/ 0 h 416560"/>
              <a:gd name="connsiteX3" fmla="*/ 518160 w 518160"/>
              <a:gd name="connsiteY3" fmla="*/ 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8160" h="416560">
                <a:moveTo>
                  <a:pt x="0" y="30480"/>
                </a:moveTo>
                <a:cubicBezTo>
                  <a:pt x="40640" y="223520"/>
                  <a:pt x="81280" y="416560"/>
                  <a:pt x="167640" y="411480"/>
                </a:cubicBezTo>
                <a:cubicBezTo>
                  <a:pt x="254000" y="406400"/>
                  <a:pt x="518160" y="0"/>
                  <a:pt x="518160" y="0"/>
                </a:cubicBezTo>
                <a:lnTo>
                  <a:pt x="518160" y="0"/>
                </a:lnTo>
              </a:path>
            </a:pathLst>
          </a:cu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6715140" y="5929330"/>
            <a:ext cx="518160" cy="285752"/>
          </a:xfrm>
          <a:custGeom>
            <a:avLst/>
            <a:gdLst>
              <a:gd name="connsiteX0" fmla="*/ 0 w 518160"/>
              <a:gd name="connsiteY0" fmla="*/ 30480 h 416560"/>
              <a:gd name="connsiteX1" fmla="*/ 167640 w 518160"/>
              <a:gd name="connsiteY1" fmla="*/ 411480 h 416560"/>
              <a:gd name="connsiteX2" fmla="*/ 518160 w 518160"/>
              <a:gd name="connsiteY2" fmla="*/ 0 h 416560"/>
              <a:gd name="connsiteX3" fmla="*/ 518160 w 518160"/>
              <a:gd name="connsiteY3" fmla="*/ 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8160" h="416560">
                <a:moveTo>
                  <a:pt x="0" y="30480"/>
                </a:moveTo>
                <a:cubicBezTo>
                  <a:pt x="40640" y="223520"/>
                  <a:pt x="81280" y="416560"/>
                  <a:pt x="167640" y="411480"/>
                </a:cubicBezTo>
                <a:cubicBezTo>
                  <a:pt x="254000" y="406400"/>
                  <a:pt x="518160" y="0"/>
                  <a:pt x="518160" y="0"/>
                </a:cubicBezTo>
                <a:lnTo>
                  <a:pt x="518160" y="0"/>
                </a:lnTo>
              </a:path>
            </a:pathLst>
          </a:cu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6643702" y="6357958"/>
            <a:ext cx="518160" cy="285752"/>
          </a:xfrm>
          <a:custGeom>
            <a:avLst/>
            <a:gdLst>
              <a:gd name="connsiteX0" fmla="*/ 0 w 518160"/>
              <a:gd name="connsiteY0" fmla="*/ 30480 h 416560"/>
              <a:gd name="connsiteX1" fmla="*/ 167640 w 518160"/>
              <a:gd name="connsiteY1" fmla="*/ 411480 h 416560"/>
              <a:gd name="connsiteX2" fmla="*/ 518160 w 518160"/>
              <a:gd name="connsiteY2" fmla="*/ 0 h 416560"/>
              <a:gd name="connsiteX3" fmla="*/ 518160 w 518160"/>
              <a:gd name="connsiteY3" fmla="*/ 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8160" h="416560">
                <a:moveTo>
                  <a:pt x="0" y="30480"/>
                </a:moveTo>
                <a:cubicBezTo>
                  <a:pt x="40640" y="223520"/>
                  <a:pt x="81280" y="416560"/>
                  <a:pt x="167640" y="411480"/>
                </a:cubicBezTo>
                <a:cubicBezTo>
                  <a:pt x="254000" y="406400"/>
                  <a:pt x="518160" y="0"/>
                  <a:pt x="518160" y="0"/>
                </a:cubicBezTo>
                <a:lnTo>
                  <a:pt x="518160" y="0"/>
                </a:lnTo>
              </a:path>
            </a:pathLst>
          </a:cu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2" name="click.wav"/>
          </p:stSnd>
        </p:sndAc>
      </p:transition>
    </mc:Choice>
    <mc:Fallback xmlns="">
      <p:transition>
        <p:sndAc>
          <p:stSnd>
            <p:snd r:embed="rId6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71414"/>
            <a:ext cx="8858312" cy="642942"/>
          </a:xfrm>
        </p:spPr>
        <p:txBody>
          <a:bodyPr/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3600" b="1" dirty="0" smtClean="0">
                <a:latin typeface="Times New Roman" pitchFamily="18" charset="0"/>
                <a:cs typeface="+mj-cs"/>
              </a:rPr>
              <a:t>1</a:t>
            </a:r>
            <a:r>
              <a:rPr lang="zh-CN" altLang="en-US" sz="3600" b="1" dirty="0" smtClean="0">
                <a:latin typeface="Times New Roman" pitchFamily="18" charset="0"/>
                <a:cs typeface="+mj-cs"/>
              </a:rPr>
              <a:t> 拓扑排序</a:t>
            </a:r>
            <a:r>
              <a:rPr lang="en-US" altLang="zh-CN" sz="3600" b="1" dirty="0" smtClean="0">
                <a:latin typeface="Times New Roman" pitchFamily="18" charset="0"/>
                <a:cs typeface="+mj-cs"/>
              </a:rPr>
              <a:t>—</a:t>
            </a:r>
            <a:r>
              <a:rPr lang="zh-CN" altLang="en-US" sz="3600" b="1" dirty="0" smtClean="0">
                <a:latin typeface="Times New Roman" pitchFamily="18" charset="0"/>
                <a:cs typeface="+mj-cs"/>
              </a:rPr>
              <a:t>引例</a:t>
            </a:r>
            <a:endParaRPr lang="zh-CN" altLang="en-US" sz="3600" b="1" dirty="0">
              <a:latin typeface="Times New Roman" pitchFamily="18" charset="0"/>
              <a:cs typeface="+mj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4282" y="2928934"/>
            <a:ext cx="1285884" cy="9286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</a:rPr>
              <a:t>绪论（数据结构基本概念）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71670" y="1428736"/>
            <a:ext cx="1285884" cy="9286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</a:rPr>
              <a:t>线性表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00232" y="2928934"/>
            <a:ext cx="1285884" cy="9286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</a:rPr>
              <a:t>栈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00232" y="4214818"/>
            <a:ext cx="1285884" cy="9286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</a:rPr>
              <a:t>队列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786182" y="1428736"/>
            <a:ext cx="1285884" cy="9286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</a:rPr>
              <a:t>数组和广义表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572132" y="2214554"/>
            <a:ext cx="785818" cy="9286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</a:rPr>
              <a:t>树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>
            <a:stCxn id="10" idx="3"/>
            <a:endCxn id="11" idx="1"/>
          </p:cNvCxnSpPr>
          <p:nvPr/>
        </p:nvCxnSpPr>
        <p:spPr>
          <a:xfrm flipV="1">
            <a:off x="1500166" y="1893083"/>
            <a:ext cx="571504" cy="150019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5572132" y="3786190"/>
            <a:ext cx="714380" cy="9286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</a:rPr>
              <a:t>图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858016" y="2214554"/>
            <a:ext cx="857256" cy="9286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</a:rPr>
              <a:t>查找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215338" y="2214554"/>
            <a:ext cx="714380" cy="9286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</a:rPr>
              <a:t>排序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22" name="直接箭头连接符 21"/>
          <p:cNvCxnSpPr>
            <a:stCxn id="10" idx="3"/>
            <a:endCxn id="12" idx="1"/>
          </p:cNvCxnSpPr>
          <p:nvPr/>
        </p:nvCxnSpPr>
        <p:spPr>
          <a:xfrm>
            <a:off x="1500166" y="3393281"/>
            <a:ext cx="500066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rot="16200000" flipH="1">
            <a:off x="1125116" y="3768330"/>
            <a:ext cx="1393041" cy="642942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1" idx="3"/>
            <a:endCxn id="14" idx="1"/>
          </p:cNvCxnSpPr>
          <p:nvPr/>
        </p:nvCxnSpPr>
        <p:spPr>
          <a:xfrm>
            <a:off x="3357554" y="1893083"/>
            <a:ext cx="428628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4" idx="3"/>
            <a:endCxn id="15" idx="1"/>
          </p:cNvCxnSpPr>
          <p:nvPr/>
        </p:nvCxnSpPr>
        <p:spPr>
          <a:xfrm>
            <a:off x="5072066" y="1893083"/>
            <a:ext cx="500066" cy="78581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2" idx="3"/>
            <a:endCxn id="15" idx="1"/>
          </p:cNvCxnSpPr>
          <p:nvPr/>
        </p:nvCxnSpPr>
        <p:spPr>
          <a:xfrm flipV="1">
            <a:off x="3286116" y="2678901"/>
            <a:ext cx="2286016" cy="71438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2" idx="3"/>
          </p:cNvCxnSpPr>
          <p:nvPr/>
        </p:nvCxnSpPr>
        <p:spPr>
          <a:xfrm>
            <a:off x="3286116" y="3393281"/>
            <a:ext cx="2286016" cy="964413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3" idx="3"/>
            <a:endCxn id="15" idx="1"/>
          </p:cNvCxnSpPr>
          <p:nvPr/>
        </p:nvCxnSpPr>
        <p:spPr>
          <a:xfrm flipV="1">
            <a:off x="3286116" y="2678901"/>
            <a:ext cx="2286016" cy="200026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15" idx="3"/>
            <a:endCxn id="19" idx="1"/>
          </p:cNvCxnSpPr>
          <p:nvPr/>
        </p:nvCxnSpPr>
        <p:spPr>
          <a:xfrm>
            <a:off x="6357950" y="2678901"/>
            <a:ext cx="500066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14" idx="3"/>
            <a:endCxn id="18" idx="1"/>
          </p:cNvCxnSpPr>
          <p:nvPr/>
        </p:nvCxnSpPr>
        <p:spPr>
          <a:xfrm>
            <a:off x="5072066" y="1893083"/>
            <a:ext cx="500066" cy="235745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19" idx="3"/>
            <a:endCxn id="20" idx="1"/>
          </p:cNvCxnSpPr>
          <p:nvPr/>
        </p:nvCxnSpPr>
        <p:spPr>
          <a:xfrm>
            <a:off x="7715272" y="2678901"/>
            <a:ext cx="500066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7"/>
          <p:cNvSpPr>
            <a:spLocks noChangeArrowheads="1"/>
          </p:cNvSpPr>
          <p:nvPr/>
        </p:nvSpPr>
        <p:spPr bwMode="auto">
          <a:xfrm>
            <a:off x="3714744" y="5357826"/>
            <a:ext cx="5143536" cy="571504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dirty="0" smtClean="0"/>
              <a:t>如何确定数据结构课程知识点的讲解顺序？</a:t>
            </a:r>
            <a:endParaRPr lang="zh-CN" altLang="en-US" dirty="0"/>
          </a:p>
        </p:txBody>
      </p:sp>
      <p:sp>
        <p:nvSpPr>
          <p:cNvPr id="71" name="动作按钮: 帮助 70">
            <a:hlinkClick r:id="" action="ppaction://noaction" highlightClick="1"/>
          </p:cNvPr>
          <p:cNvSpPr/>
          <p:nvPr/>
        </p:nvSpPr>
        <p:spPr>
          <a:xfrm>
            <a:off x="3143240" y="5357826"/>
            <a:ext cx="571504" cy="571504"/>
          </a:xfrm>
          <a:prstGeom prst="actionButtonHelp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25"/>
          <p:cNvCxnSpPr>
            <a:stCxn id="13" idx="3"/>
          </p:cNvCxnSpPr>
          <p:nvPr/>
        </p:nvCxnSpPr>
        <p:spPr>
          <a:xfrm flipV="1">
            <a:off x="3286116" y="4500570"/>
            <a:ext cx="2286016" cy="17859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4" name="click.wav"/>
          </p:stSnd>
        </p:sndAc>
      </p:transition>
    </mc:Choice>
    <mc:Fallback xmlns="">
      <p:transition>
        <p:sndAc>
          <p:stSnd>
            <p:snd r:embed="rId5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71406" y="-24"/>
            <a:ext cx="8746066" cy="668867"/>
          </a:xfrm>
        </p:spPr>
        <p:txBody>
          <a:bodyPr/>
          <a:lstStyle/>
          <a:p>
            <a:pPr eaLnBrk="1" hangingPunct="1"/>
            <a:r>
              <a:rPr lang="en-US" altLang="zh-CN" sz="3600" b="1" dirty="0" smtClean="0"/>
              <a:t>1 </a:t>
            </a:r>
            <a:r>
              <a:rPr lang="zh-CN" altLang="en-US" sz="3600" b="1" dirty="0" smtClean="0"/>
              <a:t>拓扑排序</a:t>
            </a:r>
            <a:r>
              <a:rPr lang="en-US" altLang="zh-CN" sz="3600" b="1" dirty="0" smtClean="0"/>
              <a:t>—</a:t>
            </a:r>
            <a:r>
              <a:rPr lang="zh-CN" altLang="en-US" sz="3600" b="1" dirty="0" smtClean="0"/>
              <a:t>概念</a:t>
            </a: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250825" y="908050"/>
            <a:ext cx="8748713" cy="319472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buClrTx/>
              <a:buSzTx/>
              <a:buFont typeface="Wingdings" pitchFamily="2" charset="2"/>
              <a:buChar char="p"/>
            </a:pPr>
            <a:r>
              <a:rPr lang="en-US" altLang="zh-CN" sz="2800" b="1" dirty="0">
                <a:latin typeface="Times New Roman" pitchFamily="18" charset="0"/>
              </a:rPr>
              <a:t>AOV-</a:t>
            </a:r>
            <a:r>
              <a:rPr lang="zh-CN" altLang="en-US" sz="2800" b="1" dirty="0">
                <a:latin typeface="Times New Roman" pitchFamily="18" charset="0"/>
              </a:rPr>
              <a:t>网</a:t>
            </a:r>
            <a:r>
              <a:rPr lang="en-US" altLang="zh-CN" sz="2800" b="1" dirty="0">
                <a:latin typeface="Times New Roman" pitchFamily="18" charset="0"/>
              </a:rPr>
              <a:t>:</a:t>
            </a:r>
            <a:r>
              <a:rPr lang="zh-CN" altLang="en-US" sz="2800" b="0" dirty="0">
                <a:latin typeface="Times New Roman" pitchFamily="18" charset="0"/>
              </a:rPr>
              <a:t>顶点表示</a:t>
            </a:r>
            <a:r>
              <a:rPr lang="zh-CN" altLang="en-US" sz="2800" b="0" dirty="0">
                <a:solidFill>
                  <a:schemeClr val="tx2"/>
                </a:solidFill>
                <a:latin typeface="Times New Roman" pitchFamily="18" charset="0"/>
              </a:rPr>
              <a:t>活动</a:t>
            </a:r>
            <a:r>
              <a:rPr lang="en-US" altLang="zh-CN" sz="2800" b="0" dirty="0">
                <a:latin typeface="Times New Roman" pitchFamily="18" charset="0"/>
              </a:rPr>
              <a:t>,</a:t>
            </a:r>
            <a:r>
              <a:rPr lang="zh-CN" altLang="en-US" sz="2800" b="0" dirty="0">
                <a:latin typeface="Times New Roman" pitchFamily="18" charset="0"/>
              </a:rPr>
              <a:t>弧表示活动间</a:t>
            </a:r>
            <a:r>
              <a:rPr lang="zh-CN" altLang="en-US" sz="2800" b="0" dirty="0">
                <a:solidFill>
                  <a:schemeClr val="tx2"/>
                </a:solidFill>
                <a:latin typeface="Times New Roman" pitchFamily="18" charset="0"/>
              </a:rPr>
              <a:t>先后</a:t>
            </a:r>
            <a:r>
              <a:rPr lang="en-US" altLang="zh-CN" sz="2800" b="0" dirty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zh-CN" altLang="en-US" sz="2800" b="0" dirty="0">
                <a:solidFill>
                  <a:schemeClr val="tx2"/>
                </a:solidFill>
                <a:latin typeface="Times New Roman" pitchFamily="18" charset="0"/>
              </a:rPr>
              <a:t>依赖</a:t>
            </a:r>
            <a:r>
              <a:rPr lang="en-US" altLang="zh-CN" sz="2800" b="0" dirty="0">
                <a:solidFill>
                  <a:schemeClr val="tx2"/>
                </a:solidFill>
                <a:latin typeface="Times New Roman" pitchFamily="18" charset="0"/>
              </a:rPr>
              <a:t>)</a:t>
            </a:r>
            <a:r>
              <a:rPr lang="zh-CN" altLang="en-US" sz="2800" b="0" dirty="0">
                <a:latin typeface="Times New Roman" pitchFamily="18" charset="0"/>
              </a:rPr>
              <a:t>关系的</a:t>
            </a:r>
            <a:r>
              <a:rPr lang="zh-CN" altLang="en-US" sz="2800" b="0" dirty="0" smtClean="0">
                <a:latin typeface="Times New Roman" pitchFamily="18" charset="0"/>
              </a:rPr>
              <a:t>有向图。</a:t>
            </a:r>
            <a:endParaRPr lang="en-US" altLang="zh-CN" sz="2800" b="0" dirty="0" smtClean="0">
              <a:latin typeface="Times New Roman" pitchFamily="18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p"/>
            </a:pPr>
            <a:r>
              <a:rPr lang="zh-CN" altLang="en-US" sz="2800" b="0" dirty="0" smtClean="0">
                <a:latin typeface="Times New Roman" pitchFamily="18" charset="0"/>
              </a:rPr>
              <a:t>由某个元素集合上的一个</a:t>
            </a:r>
            <a:r>
              <a:rPr lang="zh-CN" altLang="en-US" sz="2800" dirty="0" smtClean="0">
                <a:solidFill>
                  <a:schemeClr val="tx2"/>
                </a:solidFill>
                <a:latin typeface="Times New Roman" pitchFamily="18" charset="0"/>
              </a:rPr>
              <a:t>偏序</a:t>
            </a:r>
            <a:r>
              <a:rPr lang="zh-CN" altLang="en-US" sz="2800" b="0" dirty="0" smtClean="0">
                <a:latin typeface="Times New Roman" pitchFamily="18" charset="0"/>
              </a:rPr>
              <a:t>得到该集合上的</a:t>
            </a:r>
            <a:r>
              <a:rPr lang="zh-CN" altLang="en-US" sz="2800" b="0" dirty="0" smtClean="0"/>
              <a:t>一个</a:t>
            </a:r>
            <a:r>
              <a:rPr lang="zh-CN" altLang="en-US" sz="2800" b="0" dirty="0" smtClean="0">
                <a:solidFill>
                  <a:schemeClr val="tx2"/>
                </a:solidFill>
              </a:rPr>
              <a:t>全序</a:t>
            </a:r>
            <a:r>
              <a:rPr lang="en-US" altLang="zh-CN" sz="2800" b="0" dirty="0" smtClean="0"/>
              <a:t>,</a:t>
            </a:r>
            <a:r>
              <a:rPr lang="zh-CN" altLang="en-US" sz="2800" b="0" dirty="0" smtClean="0">
                <a:latin typeface="Times New Roman" pitchFamily="18" charset="0"/>
              </a:rPr>
              <a:t>该操作称为</a:t>
            </a:r>
            <a:r>
              <a:rPr lang="zh-CN" altLang="en-US" sz="2800" dirty="0" smtClean="0">
                <a:solidFill>
                  <a:schemeClr val="tx2"/>
                </a:solidFill>
                <a:latin typeface="Times New Roman" pitchFamily="18" charset="0"/>
              </a:rPr>
              <a:t>拓扑排序</a:t>
            </a:r>
            <a:r>
              <a:rPr lang="zh-CN" altLang="en-US" sz="2800" dirty="0" smtClean="0">
                <a:latin typeface="Times New Roman" pitchFamily="18" charset="0"/>
              </a:rPr>
              <a:t>。</a:t>
            </a:r>
            <a:endParaRPr lang="en-US" altLang="zh-CN" sz="2800" b="1" dirty="0" smtClean="0">
              <a:latin typeface="Times New Roman" pitchFamily="18" charset="0"/>
            </a:endParaRPr>
          </a:p>
          <a:p>
            <a:pPr algn="l">
              <a:lnSpc>
                <a:spcPct val="120000"/>
              </a:lnSpc>
              <a:buClrTx/>
              <a:buSzTx/>
              <a:buFont typeface="Wingdings" pitchFamily="2" charset="2"/>
              <a:buChar char="p"/>
            </a:pPr>
            <a:r>
              <a:rPr lang="zh-CN" altLang="en-US" sz="2800" b="0" dirty="0" smtClean="0">
                <a:latin typeface="Times New Roman" pitchFamily="18" charset="0"/>
              </a:rPr>
              <a:t>可表示工程施工</a:t>
            </a:r>
            <a:r>
              <a:rPr lang="zh-CN" altLang="en-US" sz="2800" b="0" dirty="0">
                <a:latin typeface="Times New Roman" pitchFamily="18" charset="0"/>
              </a:rPr>
              <a:t>计划</a:t>
            </a:r>
            <a:r>
              <a:rPr lang="zh-CN" altLang="en-US" sz="2800" b="0" dirty="0" smtClean="0">
                <a:latin typeface="Times New Roman" pitchFamily="18" charset="0"/>
              </a:rPr>
              <a:t>，除协助制定施工序列外，还可判断计划是否有问题（工程能否顺利开展）</a:t>
            </a:r>
            <a:endParaRPr lang="zh-CN" altLang="en-US" sz="2800" b="0" dirty="0">
              <a:latin typeface="Times New Roman" pitchFamily="18" charset="0"/>
            </a:endParaRP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187624" y="4143380"/>
            <a:ext cx="3048000" cy="1587500"/>
            <a:chOff x="1958" y="2024"/>
            <a:chExt cx="1920" cy="1000"/>
          </a:xfrm>
        </p:grpSpPr>
        <p:sp>
          <p:nvSpPr>
            <p:cNvPr id="56334" name="Oval 15"/>
            <p:cNvSpPr>
              <a:spLocks noChangeArrowheads="1"/>
            </p:cNvSpPr>
            <p:nvPr/>
          </p:nvSpPr>
          <p:spPr bwMode="auto">
            <a:xfrm>
              <a:off x="2774" y="2024"/>
              <a:ext cx="288" cy="288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CN" sz="3200" b="1">
                  <a:latin typeface="Times New Roman" pitchFamily="18" charset="0"/>
                  <a:ea typeface="宋体" pitchFamily="2" charset="-122"/>
                </a:rPr>
                <a:t>B</a:t>
              </a:r>
            </a:p>
          </p:txBody>
        </p:sp>
        <p:sp>
          <p:nvSpPr>
            <p:cNvPr id="56335" name="Oval 16"/>
            <p:cNvSpPr>
              <a:spLocks noChangeArrowheads="1"/>
            </p:cNvSpPr>
            <p:nvPr/>
          </p:nvSpPr>
          <p:spPr bwMode="auto">
            <a:xfrm>
              <a:off x="3590" y="2400"/>
              <a:ext cx="288" cy="288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CN" sz="3200" b="1">
                  <a:latin typeface="Times New Roman" pitchFamily="18" charset="0"/>
                  <a:ea typeface="宋体" pitchFamily="2" charset="-122"/>
                </a:rPr>
                <a:t>D</a:t>
              </a:r>
            </a:p>
          </p:txBody>
        </p:sp>
        <p:sp>
          <p:nvSpPr>
            <p:cNvPr id="56336" name="Oval 17"/>
            <p:cNvSpPr>
              <a:spLocks noChangeArrowheads="1"/>
            </p:cNvSpPr>
            <p:nvPr/>
          </p:nvSpPr>
          <p:spPr bwMode="auto">
            <a:xfrm>
              <a:off x="1958" y="2400"/>
              <a:ext cx="288" cy="288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CN" sz="3200" b="1">
                  <a:latin typeface="Times New Roman" pitchFamily="18" charset="0"/>
                  <a:ea typeface="宋体" pitchFamily="2" charset="-122"/>
                </a:rPr>
                <a:t>A</a:t>
              </a:r>
            </a:p>
          </p:txBody>
        </p:sp>
        <p:sp>
          <p:nvSpPr>
            <p:cNvPr id="56337" name="Oval 18"/>
            <p:cNvSpPr>
              <a:spLocks noChangeArrowheads="1"/>
            </p:cNvSpPr>
            <p:nvPr/>
          </p:nvSpPr>
          <p:spPr bwMode="auto">
            <a:xfrm>
              <a:off x="2774" y="2736"/>
              <a:ext cx="288" cy="288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CN" sz="3200" b="1" dirty="0">
                  <a:latin typeface="Times New Roman" pitchFamily="18" charset="0"/>
                  <a:ea typeface="宋体" pitchFamily="2" charset="-122"/>
                </a:rPr>
                <a:t>C</a:t>
              </a:r>
            </a:p>
          </p:txBody>
        </p:sp>
        <p:sp>
          <p:nvSpPr>
            <p:cNvPr id="56338" name="Line 19"/>
            <p:cNvSpPr>
              <a:spLocks noChangeShapeType="1"/>
            </p:cNvSpPr>
            <p:nvPr/>
          </p:nvSpPr>
          <p:spPr bwMode="auto">
            <a:xfrm flipV="1">
              <a:off x="2246" y="2160"/>
              <a:ext cx="528" cy="288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9" name="Line 20"/>
            <p:cNvSpPr>
              <a:spLocks noChangeShapeType="1"/>
            </p:cNvSpPr>
            <p:nvPr/>
          </p:nvSpPr>
          <p:spPr bwMode="auto">
            <a:xfrm>
              <a:off x="2198" y="2640"/>
              <a:ext cx="576" cy="24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40" name="Line 21"/>
            <p:cNvSpPr>
              <a:spLocks noChangeShapeType="1"/>
            </p:cNvSpPr>
            <p:nvPr/>
          </p:nvSpPr>
          <p:spPr bwMode="auto">
            <a:xfrm>
              <a:off x="3062" y="2208"/>
              <a:ext cx="576" cy="24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41" name="Line 22"/>
            <p:cNvSpPr>
              <a:spLocks noChangeShapeType="1"/>
            </p:cNvSpPr>
            <p:nvPr/>
          </p:nvSpPr>
          <p:spPr bwMode="auto">
            <a:xfrm flipV="1">
              <a:off x="3062" y="2640"/>
              <a:ext cx="576" cy="24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6343" name="Oval 23"/>
          <p:cNvSpPr>
            <a:spLocks noChangeArrowheads="1"/>
          </p:cNvSpPr>
          <p:nvPr/>
        </p:nvSpPr>
        <p:spPr bwMode="auto">
          <a:xfrm>
            <a:off x="6462738" y="4165617"/>
            <a:ext cx="457200" cy="457200"/>
          </a:xfrm>
          <a:prstGeom prst="ellipse">
            <a:avLst/>
          </a:prstGeom>
          <a:solidFill>
            <a:srgbClr val="CCFFCC">
              <a:alpha val="50195"/>
            </a:srgbClr>
          </a:solidFill>
          <a:ln w="12700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2000">
                <a:latin typeface="Times New Roman" pitchFamily="18" charset="0"/>
                <a:ea typeface="宋体" pitchFamily="2" charset="-122"/>
              </a:rPr>
              <a:t>B</a:t>
            </a:r>
          </a:p>
        </p:txBody>
      </p:sp>
      <p:sp>
        <p:nvSpPr>
          <p:cNvPr id="56344" name="Oval 24"/>
          <p:cNvSpPr>
            <a:spLocks noChangeArrowheads="1"/>
          </p:cNvSpPr>
          <p:nvPr/>
        </p:nvSpPr>
        <p:spPr bwMode="auto">
          <a:xfrm>
            <a:off x="7758138" y="4699017"/>
            <a:ext cx="457200" cy="457200"/>
          </a:xfrm>
          <a:prstGeom prst="ellipse">
            <a:avLst/>
          </a:prstGeom>
          <a:solidFill>
            <a:srgbClr val="CCFFCC">
              <a:alpha val="50195"/>
            </a:srgbClr>
          </a:solidFill>
          <a:ln w="12700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2000">
                <a:latin typeface="Times New Roman" pitchFamily="18" charset="0"/>
                <a:ea typeface="宋体" pitchFamily="2" charset="-122"/>
              </a:rPr>
              <a:t>D</a:t>
            </a:r>
          </a:p>
        </p:txBody>
      </p:sp>
      <p:sp>
        <p:nvSpPr>
          <p:cNvPr id="56345" name="Oval 25"/>
          <p:cNvSpPr>
            <a:spLocks noChangeArrowheads="1"/>
          </p:cNvSpPr>
          <p:nvPr/>
        </p:nvSpPr>
        <p:spPr bwMode="auto">
          <a:xfrm>
            <a:off x="5167338" y="4699017"/>
            <a:ext cx="457200" cy="457200"/>
          </a:xfrm>
          <a:prstGeom prst="ellipse">
            <a:avLst/>
          </a:prstGeom>
          <a:solidFill>
            <a:srgbClr val="CCFFCC">
              <a:alpha val="50195"/>
            </a:srgbClr>
          </a:solidFill>
          <a:ln w="12700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2000">
                <a:latin typeface="Times New Roman" pitchFamily="18" charset="0"/>
                <a:ea typeface="宋体" pitchFamily="2" charset="-122"/>
              </a:rPr>
              <a:t>A</a:t>
            </a:r>
          </a:p>
        </p:txBody>
      </p:sp>
      <p:sp>
        <p:nvSpPr>
          <p:cNvPr id="56346" name="Oval 26"/>
          <p:cNvSpPr>
            <a:spLocks noChangeArrowheads="1"/>
          </p:cNvSpPr>
          <p:nvPr/>
        </p:nvSpPr>
        <p:spPr bwMode="auto">
          <a:xfrm>
            <a:off x="6462738" y="5232417"/>
            <a:ext cx="457200" cy="457200"/>
          </a:xfrm>
          <a:prstGeom prst="ellipse">
            <a:avLst/>
          </a:prstGeom>
          <a:solidFill>
            <a:srgbClr val="CCFFCC">
              <a:alpha val="50195"/>
            </a:srgbClr>
          </a:solidFill>
          <a:ln w="12700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2000">
                <a:latin typeface="Times New Roman" pitchFamily="18" charset="0"/>
                <a:ea typeface="宋体" pitchFamily="2" charset="-122"/>
              </a:rPr>
              <a:t>C</a:t>
            </a:r>
          </a:p>
        </p:txBody>
      </p:sp>
      <p:sp>
        <p:nvSpPr>
          <p:cNvPr id="56347" name="Line 27"/>
          <p:cNvSpPr>
            <a:spLocks noChangeShapeType="1"/>
          </p:cNvSpPr>
          <p:nvPr/>
        </p:nvSpPr>
        <p:spPr bwMode="auto">
          <a:xfrm flipV="1">
            <a:off x="5624538" y="4470417"/>
            <a:ext cx="838200" cy="304800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56348" name="Line 28"/>
          <p:cNvSpPr>
            <a:spLocks noChangeShapeType="1"/>
          </p:cNvSpPr>
          <p:nvPr/>
        </p:nvSpPr>
        <p:spPr bwMode="auto">
          <a:xfrm>
            <a:off x="5548338" y="5080017"/>
            <a:ext cx="914400" cy="381000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56349" name="Line 29"/>
          <p:cNvSpPr>
            <a:spLocks noChangeShapeType="1"/>
          </p:cNvSpPr>
          <p:nvPr/>
        </p:nvSpPr>
        <p:spPr bwMode="auto">
          <a:xfrm flipV="1">
            <a:off x="6919938" y="5080017"/>
            <a:ext cx="914400" cy="381000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56350" name="Line 30"/>
          <p:cNvSpPr>
            <a:spLocks noChangeShapeType="1"/>
          </p:cNvSpPr>
          <p:nvPr/>
        </p:nvSpPr>
        <p:spPr bwMode="auto">
          <a:xfrm flipH="1" flipV="1">
            <a:off x="6919938" y="4394217"/>
            <a:ext cx="914400" cy="457200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56351" name="Line 31"/>
          <p:cNvSpPr>
            <a:spLocks noChangeShapeType="1"/>
          </p:cNvSpPr>
          <p:nvPr/>
        </p:nvSpPr>
        <p:spPr bwMode="auto">
          <a:xfrm>
            <a:off x="6691338" y="4622817"/>
            <a:ext cx="0" cy="609600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22" name="Text Box 13"/>
          <p:cNvSpPr txBox="1">
            <a:spLocks noChangeArrowheads="1"/>
          </p:cNvSpPr>
          <p:nvPr/>
        </p:nvSpPr>
        <p:spPr bwMode="auto">
          <a:xfrm>
            <a:off x="1419406" y="5691862"/>
            <a:ext cx="2816218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0" dirty="0"/>
              <a:t>ABCD</a:t>
            </a:r>
            <a:r>
              <a:rPr lang="zh-CN" altLang="en-US" sz="2800" b="0" dirty="0"/>
              <a:t>或</a:t>
            </a:r>
            <a:r>
              <a:rPr lang="en-US" altLang="zh-CN" sz="2800" b="0" dirty="0" smtClean="0"/>
              <a:t>ACBD</a:t>
            </a:r>
            <a:endParaRPr lang="en-US" altLang="zh-CN" sz="2800" b="0" dirty="0"/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4235624" y="5615905"/>
            <a:ext cx="4908375" cy="95410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z="2800" b="0" dirty="0" smtClean="0">
                <a:latin typeface="Times New Roman" pitchFamily="18" charset="0"/>
              </a:rPr>
              <a:t>有向回路意味着循环依赖，得不到覆盖所有顶点的全序序列</a:t>
            </a:r>
            <a:endParaRPr lang="en-US" altLang="zh-CN" sz="2800" b="0" dirty="0">
              <a:latin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2" name="click.wav"/>
          </p:stSnd>
        </p:sndAc>
      </p:transition>
    </mc:Choice>
    <mc:Fallback xmlns="">
      <p:transition>
        <p:sndAc>
          <p:stSnd>
            <p:snd r:embed="rId3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6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6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63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63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6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6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63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63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6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6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63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63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6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6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63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63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6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6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63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63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6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6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6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63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6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6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6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6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6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6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63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63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6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6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6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6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uiExpand="1" build="p" autoUpdateAnimBg="0"/>
      <p:bldP spid="56343" grpId="0" animBg="1" autoUpdateAnimBg="0"/>
      <p:bldP spid="56344" grpId="0" animBg="1" autoUpdateAnimBg="0"/>
      <p:bldP spid="56345" grpId="0" animBg="1" autoUpdateAnimBg="0"/>
      <p:bldP spid="56346" grpId="0" animBg="1" autoUpdateAnimBg="0"/>
      <p:bldP spid="56347" grpId="0" animBg="1"/>
      <p:bldP spid="56348" grpId="0" animBg="1"/>
      <p:bldP spid="56349" grpId="0" animBg="1"/>
      <p:bldP spid="56350" grpId="0" animBg="1"/>
      <p:bldP spid="56351" grpId="0" animBg="1"/>
      <p:bldP spid="22" grpId="0" autoUpdateAnimBg="0"/>
      <p:bldP spid="23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71406" y="-24"/>
            <a:ext cx="8746066" cy="668867"/>
          </a:xfrm>
        </p:spPr>
        <p:txBody>
          <a:bodyPr/>
          <a:lstStyle/>
          <a:p>
            <a:pPr eaLnBrk="1" hangingPunct="1"/>
            <a:r>
              <a:rPr lang="en-US" altLang="zh-CN" sz="3600" b="1" dirty="0" smtClean="0"/>
              <a:t>1 </a:t>
            </a:r>
            <a:r>
              <a:rPr lang="zh-CN" altLang="en-US" sz="3600" b="1" dirty="0" smtClean="0"/>
              <a:t>拓扑排序</a:t>
            </a:r>
            <a:r>
              <a:rPr lang="en-US" altLang="zh-CN" sz="3600" b="1" dirty="0" smtClean="0"/>
              <a:t>—</a:t>
            </a:r>
            <a:r>
              <a:rPr lang="zh-CN" altLang="en-US" sz="3600" b="1" dirty="0" smtClean="0"/>
              <a:t>方法</a:t>
            </a:r>
          </a:p>
        </p:txBody>
      </p:sp>
      <p:sp>
        <p:nvSpPr>
          <p:cNvPr id="24" name="Text Box 2"/>
          <p:cNvSpPr txBox="1">
            <a:spLocks noChangeArrowheads="1"/>
          </p:cNvSpPr>
          <p:nvPr/>
        </p:nvSpPr>
        <p:spPr bwMode="auto">
          <a:xfrm>
            <a:off x="179388" y="642918"/>
            <a:ext cx="8964612" cy="6267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3200" b="0" dirty="0" smtClean="0">
                <a:latin typeface="Times New Roman" pitchFamily="18" charset="0"/>
              </a:rPr>
              <a:t>从图中没有</a:t>
            </a:r>
            <a:r>
              <a:rPr lang="zh-CN" altLang="en-US" sz="3200" b="0" dirty="0">
                <a:latin typeface="Times New Roman" pitchFamily="18" charset="0"/>
              </a:rPr>
              <a:t>前驱的</a:t>
            </a:r>
            <a:r>
              <a:rPr lang="zh-CN" altLang="en-US" sz="3200" b="0" dirty="0" smtClean="0">
                <a:latin typeface="Times New Roman" pitchFamily="18" charset="0"/>
              </a:rPr>
              <a:t>顶点中</a:t>
            </a:r>
            <a:r>
              <a:rPr lang="zh-CN" altLang="en-US" sz="3200" b="0" dirty="0" smtClean="0">
                <a:solidFill>
                  <a:srgbClr val="FF0000"/>
                </a:solidFill>
                <a:latin typeface="Times New Roman" pitchFamily="18" charset="0"/>
              </a:rPr>
              <a:t>择一</a:t>
            </a:r>
            <a:r>
              <a:rPr lang="zh-CN" altLang="en-US" sz="3200" b="0" dirty="0" smtClean="0">
                <a:latin typeface="Times New Roman" pitchFamily="18" charset="0"/>
              </a:rPr>
              <a:t> </a:t>
            </a:r>
            <a:r>
              <a:rPr lang="en-US" altLang="zh-CN" sz="3200" b="0" dirty="0" smtClean="0">
                <a:latin typeface="Times New Roman" pitchFamily="18" charset="0"/>
              </a:rPr>
              <a:t>(</a:t>
            </a:r>
            <a:r>
              <a:rPr lang="zh-CN" altLang="en-US" sz="3200" b="0" dirty="0" smtClean="0">
                <a:latin typeface="Times New Roman" pitchFamily="18" charset="0"/>
              </a:rPr>
              <a:t>栈</a:t>
            </a:r>
            <a:r>
              <a:rPr lang="en-US" altLang="zh-CN" sz="3200" b="0" dirty="0" smtClean="0">
                <a:latin typeface="Times New Roman" pitchFamily="18" charset="0"/>
              </a:rPr>
              <a:t>/</a:t>
            </a:r>
            <a:r>
              <a:rPr lang="zh-CN" altLang="en-US" sz="3200" b="0" dirty="0" smtClean="0">
                <a:latin typeface="Times New Roman" pitchFamily="18" charset="0"/>
              </a:rPr>
              <a:t>队列</a:t>
            </a:r>
            <a:r>
              <a:rPr lang="en-US" altLang="zh-CN" sz="3200" b="0" dirty="0" smtClean="0">
                <a:latin typeface="Times New Roman" pitchFamily="18" charset="0"/>
              </a:rPr>
              <a:t>)</a:t>
            </a:r>
            <a:r>
              <a:rPr lang="zh-CN" altLang="en-US" sz="3200" b="0" dirty="0">
                <a:latin typeface="Times New Roman" pitchFamily="18" charset="0"/>
              </a:rPr>
              <a:t>并输出</a:t>
            </a:r>
          </a:p>
        </p:txBody>
      </p:sp>
      <p:sp>
        <p:nvSpPr>
          <p:cNvPr id="25" name="Text Box 3"/>
          <p:cNvSpPr txBox="1">
            <a:spLocks noChangeArrowheads="1"/>
          </p:cNvSpPr>
          <p:nvPr/>
        </p:nvSpPr>
        <p:spPr bwMode="auto">
          <a:xfrm>
            <a:off x="179388" y="1619231"/>
            <a:ext cx="8820150" cy="1066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 typeface="Wingdings" pitchFamily="2" charset="2"/>
              <a:buChar char="Ø"/>
            </a:pPr>
            <a:r>
              <a:rPr lang="zh-CN" altLang="en-US" sz="3200" b="0" dirty="0">
                <a:latin typeface="Times New Roman" pitchFamily="18" charset="0"/>
              </a:rPr>
              <a:t>重复上述两步，至</a:t>
            </a:r>
            <a:r>
              <a:rPr lang="zh-CN" altLang="en-US" sz="3200" b="0" dirty="0">
                <a:solidFill>
                  <a:srgbClr val="FF0000"/>
                </a:solidFill>
                <a:latin typeface="Times New Roman" pitchFamily="18" charset="0"/>
              </a:rPr>
              <a:t>图空</a:t>
            </a:r>
            <a:r>
              <a:rPr lang="en-US" altLang="zh-CN" sz="3200" b="0" dirty="0">
                <a:latin typeface="Times New Roman" pitchFamily="18" charset="0"/>
              </a:rPr>
              <a:t>(</a:t>
            </a:r>
            <a:r>
              <a:rPr lang="zh-CN" altLang="en-US" sz="3200" b="0" dirty="0">
                <a:latin typeface="Times New Roman" pitchFamily="18" charset="0"/>
              </a:rPr>
              <a:t>得一全序</a:t>
            </a:r>
            <a:r>
              <a:rPr lang="en-US" altLang="zh-CN" sz="3200" b="0" dirty="0">
                <a:latin typeface="Times New Roman" pitchFamily="18" charset="0"/>
              </a:rPr>
              <a:t>)</a:t>
            </a:r>
            <a:r>
              <a:rPr lang="zh-CN" altLang="en-US" sz="3200" b="0" dirty="0">
                <a:latin typeface="Times New Roman" pitchFamily="18" charset="0"/>
              </a:rPr>
              <a:t>或图不空但不存在无前驱的顶点</a:t>
            </a:r>
            <a:r>
              <a:rPr lang="en-US" altLang="zh-CN" sz="3200" b="0" dirty="0">
                <a:latin typeface="Times New Roman" pitchFamily="18" charset="0"/>
              </a:rPr>
              <a:t>(</a:t>
            </a:r>
            <a:r>
              <a:rPr lang="zh-CN" altLang="en-US" sz="3200" b="0" dirty="0">
                <a:latin typeface="Times New Roman" pitchFamily="18" charset="0"/>
              </a:rPr>
              <a:t>得一有向环</a:t>
            </a:r>
            <a:r>
              <a:rPr lang="en-US" altLang="zh-CN" sz="3200" b="0" dirty="0">
                <a:latin typeface="Times New Roman" pitchFamily="18" charset="0"/>
              </a:rPr>
              <a:t>)</a:t>
            </a:r>
            <a:r>
              <a:rPr lang="zh-CN" altLang="en-US" sz="3200" b="0" dirty="0">
                <a:latin typeface="Times New Roman" pitchFamily="18" charset="0"/>
              </a:rPr>
              <a:t>。</a:t>
            </a:r>
          </a:p>
        </p:txBody>
      </p: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179388" y="1117581"/>
            <a:ext cx="8964612" cy="6267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buClrTx/>
              <a:buSzTx/>
              <a:buFont typeface="Wingdings" pitchFamily="2" charset="2"/>
              <a:buChar char="Ø"/>
            </a:pPr>
            <a:r>
              <a:rPr lang="zh-CN" altLang="en-US" sz="3200" b="0" dirty="0">
                <a:latin typeface="Times New Roman" pitchFamily="18" charset="0"/>
              </a:rPr>
              <a:t>从图中“</a:t>
            </a:r>
            <a:r>
              <a:rPr lang="zh-CN" altLang="en-US" sz="3200" b="0" dirty="0">
                <a:solidFill>
                  <a:srgbClr val="FF0000"/>
                </a:solidFill>
                <a:latin typeface="Times New Roman" pitchFamily="18" charset="0"/>
              </a:rPr>
              <a:t>删除</a:t>
            </a:r>
            <a:r>
              <a:rPr lang="zh-CN" altLang="en-US" sz="3200" b="0" dirty="0">
                <a:latin typeface="Times New Roman" pitchFamily="18" charset="0"/>
              </a:rPr>
              <a:t>”此顶点及所有从其出发的弧</a:t>
            </a:r>
            <a:endParaRPr lang="zh-CN" altLang="en-US" sz="2800" b="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7" name="Oval 6"/>
          <p:cNvSpPr>
            <a:spLocks noChangeArrowheads="1"/>
          </p:cNvSpPr>
          <p:nvPr/>
        </p:nvSpPr>
        <p:spPr bwMode="auto">
          <a:xfrm>
            <a:off x="581025" y="3140056"/>
            <a:ext cx="609600" cy="533400"/>
          </a:xfrm>
          <a:prstGeom prst="ellipse">
            <a:avLst/>
          </a:prstGeom>
          <a:solidFill>
            <a:srgbClr val="CCFFCC"/>
          </a:solidFill>
          <a:ln w="12700" cap="sq">
            <a:solidFill>
              <a:srgbClr val="5D17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200" b="1">
                <a:latin typeface="Times New Roman" pitchFamily="18" charset="0"/>
                <a:ea typeface="宋体" pitchFamily="2" charset="-122"/>
              </a:rPr>
              <a:t>a</a:t>
            </a:r>
            <a:endParaRPr lang="en-US" altLang="zh-CN" sz="32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8" name="Oval 7"/>
          <p:cNvSpPr>
            <a:spLocks noChangeArrowheads="1"/>
          </p:cNvSpPr>
          <p:nvPr/>
        </p:nvSpPr>
        <p:spPr bwMode="auto">
          <a:xfrm>
            <a:off x="581025" y="4511656"/>
            <a:ext cx="609600" cy="533400"/>
          </a:xfrm>
          <a:prstGeom prst="ellipse">
            <a:avLst/>
          </a:prstGeom>
          <a:solidFill>
            <a:srgbClr val="CCFFCC"/>
          </a:solidFill>
          <a:ln w="12700" cap="sq">
            <a:solidFill>
              <a:srgbClr val="5D17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200" b="1">
                <a:latin typeface="Times New Roman" pitchFamily="18" charset="0"/>
                <a:ea typeface="宋体" pitchFamily="2" charset="-122"/>
              </a:rPr>
              <a:t>b</a:t>
            </a:r>
            <a:endParaRPr lang="en-US" altLang="zh-CN" sz="32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9" name="Oval 8"/>
          <p:cNvSpPr>
            <a:spLocks noChangeArrowheads="1"/>
          </p:cNvSpPr>
          <p:nvPr/>
        </p:nvSpPr>
        <p:spPr bwMode="auto">
          <a:xfrm>
            <a:off x="2181225" y="2606656"/>
            <a:ext cx="609600" cy="533400"/>
          </a:xfrm>
          <a:prstGeom prst="ellipse">
            <a:avLst/>
          </a:prstGeom>
          <a:solidFill>
            <a:srgbClr val="CCFFCC"/>
          </a:solidFill>
          <a:ln w="12700" cap="sq">
            <a:solidFill>
              <a:srgbClr val="5D17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200" b="1">
                <a:latin typeface="Times New Roman" pitchFamily="18" charset="0"/>
                <a:ea typeface="宋体" pitchFamily="2" charset="-122"/>
              </a:rPr>
              <a:t>c</a:t>
            </a:r>
            <a:endParaRPr lang="en-US" altLang="zh-CN" sz="32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0" name="Oval 9"/>
          <p:cNvSpPr>
            <a:spLocks noChangeArrowheads="1"/>
          </p:cNvSpPr>
          <p:nvPr/>
        </p:nvSpPr>
        <p:spPr bwMode="auto">
          <a:xfrm>
            <a:off x="2181225" y="3825856"/>
            <a:ext cx="609600" cy="533400"/>
          </a:xfrm>
          <a:prstGeom prst="ellipse">
            <a:avLst/>
          </a:prstGeom>
          <a:solidFill>
            <a:srgbClr val="CCFFCC"/>
          </a:solidFill>
          <a:ln w="12700" cap="sq">
            <a:solidFill>
              <a:srgbClr val="5D17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200" b="1">
                <a:latin typeface="Times New Roman" pitchFamily="18" charset="0"/>
                <a:ea typeface="宋体" pitchFamily="2" charset="-122"/>
              </a:rPr>
              <a:t>g</a:t>
            </a:r>
            <a:endParaRPr lang="en-US" altLang="zh-CN" sz="32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1" name="Oval 10"/>
          <p:cNvSpPr>
            <a:spLocks noChangeArrowheads="1"/>
          </p:cNvSpPr>
          <p:nvPr/>
        </p:nvSpPr>
        <p:spPr bwMode="auto">
          <a:xfrm>
            <a:off x="2181225" y="5045056"/>
            <a:ext cx="609600" cy="533400"/>
          </a:xfrm>
          <a:prstGeom prst="ellipse">
            <a:avLst/>
          </a:prstGeom>
          <a:solidFill>
            <a:srgbClr val="CCFFCC"/>
          </a:solidFill>
          <a:ln w="12700" cap="sq">
            <a:solidFill>
              <a:srgbClr val="5D17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200" b="1">
                <a:latin typeface="Times New Roman" pitchFamily="18" charset="0"/>
                <a:ea typeface="宋体" pitchFamily="2" charset="-122"/>
              </a:rPr>
              <a:t>h</a:t>
            </a:r>
            <a:endParaRPr lang="en-US" altLang="zh-CN" sz="32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2" name="Oval 11"/>
          <p:cNvSpPr>
            <a:spLocks noChangeArrowheads="1"/>
          </p:cNvSpPr>
          <p:nvPr/>
        </p:nvSpPr>
        <p:spPr bwMode="auto">
          <a:xfrm>
            <a:off x="3705225" y="3140056"/>
            <a:ext cx="609600" cy="533400"/>
          </a:xfrm>
          <a:prstGeom prst="ellipse">
            <a:avLst/>
          </a:prstGeom>
          <a:solidFill>
            <a:srgbClr val="CCFFCC"/>
          </a:solidFill>
          <a:ln w="12700" cap="sq">
            <a:solidFill>
              <a:srgbClr val="5D17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200" b="1">
                <a:latin typeface="Times New Roman" pitchFamily="18" charset="0"/>
                <a:ea typeface="宋体" pitchFamily="2" charset="-122"/>
              </a:rPr>
              <a:t>d</a:t>
            </a:r>
            <a:endParaRPr lang="en-US" altLang="zh-CN" sz="32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Oval 12"/>
          <p:cNvSpPr>
            <a:spLocks noChangeArrowheads="1"/>
          </p:cNvSpPr>
          <p:nvPr/>
        </p:nvSpPr>
        <p:spPr bwMode="auto">
          <a:xfrm>
            <a:off x="3705225" y="4511656"/>
            <a:ext cx="609600" cy="533400"/>
          </a:xfrm>
          <a:prstGeom prst="ellipse">
            <a:avLst/>
          </a:prstGeom>
          <a:solidFill>
            <a:srgbClr val="CCFFCC"/>
          </a:solidFill>
          <a:ln w="12700" cap="sq">
            <a:solidFill>
              <a:srgbClr val="5D17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200" b="1">
                <a:latin typeface="Times New Roman" pitchFamily="18" charset="0"/>
                <a:ea typeface="宋体" pitchFamily="2" charset="-122"/>
              </a:rPr>
              <a:t>f</a:t>
            </a:r>
            <a:endParaRPr lang="en-US" altLang="zh-CN" sz="32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4" name="Oval 13"/>
          <p:cNvSpPr>
            <a:spLocks noChangeArrowheads="1"/>
          </p:cNvSpPr>
          <p:nvPr/>
        </p:nvSpPr>
        <p:spPr bwMode="auto">
          <a:xfrm>
            <a:off x="5229225" y="3825856"/>
            <a:ext cx="609600" cy="533400"/>
          </a:xfrm>
          <a:prstGeom prst="ellipse">
            <a:avLst/>
          </a:prstGeom>
          <a:solidFill>
            <a:srgbClr val="CCFFCC"/>
          </a:solidFill>
          <a:ln w="12700" cap="sq">
            <a:solidFill>
              <a:srgbClr val="5D17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200" b="1">
                <a:latin typeface="Times New Roman" pitchFamily="18" charset="0"/>
                <a:ea typeface="宋体" pitchFamily="2" charset="-122"/>
              </a:rPr>
              <a:t>e</a:t>
            </a:r>
            <a:endParaRPr lang="en-US" altLang="zh-CN" sz="32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5" name="Line 14"/>
          <p:cNvSpPr>
            <a:spLocks noChangeShapeType="1"/>
          </p:cNvSpPr>
          <p:nvPr/>
        </p:nvSpPr>
        <p:spPr bwMode="auto">
          <a:xfrm flipV="1">
            <a:off x="1190625" y="2911456"/>
            <a:ext cx="990600" cy="381000"/>
          </a:xfrm>
          <a:prstGeom prst="line">
            <a:avLst/>
          </a:prstGeom>
          <a:noFill/>
          <a:ln w="19050" cap="sq">
            <a:solidFill>
              <a:srgbClr val="5D1709"/>
            </a:solidFill>
            <a:round/>
            <a:headEnd type="none" w="sm" len="sm"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Line 15"/>
          <p:cNvSpPr>
            <a:spLocks noChangeShapeType="1"/>
          </p:cNvSpPr>
          <p:nvPr/>
        </p:nvSpPr>
        <p:spPr bwMode="auto">
          <a:xfrm>
            <a:off x="1190625" y="3521056"/>
            <a:ext cx="990600" cy="381000"/>
          </a:xfrm>
          <a:prstGeom prst="line">
            <a:avLst/>
          </a:prstGeom>
          <a:noFill/>
          <a:ln w="19050" cap="sq">
            <a:solidFill>
              <a:srgbClr val="5D1709"/>
            </a:solidFill>
            <a:round/>
            <a:headEnd type="none" w="sm" len="sm"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Line 16"/>
          <p:cNvSpPr>
            <a:spLocks noChangeShapeType="1"/>
          </p:cNvSpPr>
          <p:nvPr/>
        </p:nvSpPr>
        <p:spPr bwMode="auto">
          <a:xfrm flipV="1">
            <a:off x="1190625" y="4206856"/>
            <a:ext cx="1066800" cy="457200"/>
          </a:xfrm>
          <a:prstGeom prst="line">
            <a:avLst/>
          </a:prstGeom>
          <a:noFill/>
          <a:ln w="19050" cap="sq">
            <a:solidFill>
              <a:srgbClr val="5D1709"/>
            </a:solidFill>
            <a:round/>
            <a:headEnd type="none" w="sm" len="sm"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Line 17"/>
          <p:cNvSpPr>
            <a:spLocks noChangeShapeType="1"/>
          </p:cNvSpPr>
          <p:nvPr/>
        </p:nvSpPr>
        <p:spPr bwMode="auto">
          <a:xfrm>
            <a:off x="1190625" y="4892656"/>
            <a:ext cx="990600" cy="381000"/>
          </a:xfrm>
          <a:prstGeom prst="line">
            <a:avLst/>
          </a:prstGeom>
          <a:noFill/>
          <a:ln w="19050" cap="sq">
            <a:solidFill>
              <a:srgbClr val="5D1709"/>
            </a:solidFill>
            <a:round/>
            <a:headEnd type="none" w="sm" len="sm"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Line 18"/>
          <p:cNvSpPr>
            <a:spLocks noChangeShapeType="1"/>
          </p:cNvSpPr>
          <p:nvPr/>
        </p:nvSpPr>
        <p:spPr bwMode="auto">
          <a:xfrm>
            <a:off x="2790825" y="2835256"/>
            <a:ext cx="990600" cy="381000"/>
          </a:xfrm>
          <a:prstGeom prst="line">
            <a:avLst/>
          </a:prstGeom>
          <a:noFill/>
          <a:ln w="19050" cap="sq">
            <a:solidFill>
              <a:srgbClr val="5D1709"/>
            </a:solidFill>
            <a:round/>
            <a:headEnd type="none" w="sm" len="sm"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Line 19"/>
          <p:cNvSpPr>
            <a:spLocks noChangeShapeType="1"/>
          </p:cNvSpPr>
          <p:nvPr/>
        </p:nvSpPr>
        <p:spPr bwMode="auto">
          <a:xfrm flipH="1">
            <a:off x="2790825" y="3521056"/>
            <a:ext cx="914400" cy="457200"/>
          </a:xfrm>
          <a:prstGeom prst="line">
            <a:avLst/>
          </a:prstGeom>
          <a:noFill/>
          <a:ln w="19050" cap="sq">
            <a:solidFill>
              <a:srgbClr val="5D1709"/>
            </a:solidFill>
            <a:round/>
            <a:headEnd type="none" w="sm" len="sm"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Line 20"/>
          <p:cNvSpPr>
            <a:spLocks noChangeShapeType="1"/>
          </p:cNvSpPr>
          <p:nvPr/>
        </p:nvSpPr>
        <p:spPr bwMode="auto">
          <a:xfrm>
            <a:off x="2790825" y="4206856"/>
            <a:ext cx="990600" cy="457200"/>
          </a:xfrm>
          <a:prstGeom prst="line">
            <a:avLst/>
          </a:prstGeom>
          <a:noFill/>
          <a:ln w="19050" cap="sq">
            <a:solidFill>
              <a:srgbClr val="5D1709"/>
            </a:solidFill>
            <a:round/>
            <a:headEnd type="none" w="sm" len="sm"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Line 21"/>
          <p:cNvSpPr>
            <a:spLocks noChangeShapeType="1"/>
          </p:cNvSpPr>
          <p:nvPr/>
        </p:nvSpPr>
        <p:spPr bwMode="auto">
          <a:xfrm flipV="1">
            <a:off x="2790825" y="4968856"/>
            <a:ext cx="990600" cy="304800"/>
          </a:xfrm>
          <a:prstGeom prst="line">
            <a:avLst/>
          </a:prstGeom>
          <a:noFill/>
          <a:ln w="19050" cap="sq">
            <a:solidFill>
              <a:srgbClr val="5D1709"/>
            </a:solidFill>
            <a:round/>
            <a:headEnd type="none" w="sm" len="sm"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Line 22"/>
          <p:cNvSpPr>
            <a:spLocks noChangeShapeType="1"/>
          </p:cNvSpPr>
          <p:nvPr/>
        </p:nvSpPr>
        <p:spPr bwMode="auto">
          <a:xfrm>
            <a:off x="4314825" y="3368656"/>
            <a:ext cx="914400" cy="533400"/>
          </a:xfrm>
          <a:prstGeom prst="line">
            <a:avLst/>
          </a:prstGeom>
          <a:noFill/>
          <a:ln w="19050" cap="sq">
            <a:solidFill>
              <a:srgbClr val="5D1709"/>
            </a:solidFill>
            <a:round/>
            <a:headEnd type="none" w="sm" len="sm"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Line 23"/>
          <p:cNvSpPr>
            <a:spLocks noChangeShapeType="1"/>
          </p:cNvSpPr>
          <p:nvPr/>
        </p:nvSpPr>
        <p:spPr bwMode="auto">
          <a:xfrm flipV="1">
            <a:off x="4314825" y="4206856"/>
            <a:ext cx="914400" cy="533400"/>
          </a:xfrm>
          <a:prstGeom prst="line">
            <a:avLst/>
          </a:prstGeom>
          <a:noFill/>
          <a:ln w="19050" cap="sq">
            <a:solidFill>
              <a:srgbClr val="5D1709"/>
            </a:solidFill>
            <a:round/>
            <a:headEnd type="none" w="sm" len="sm"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Text Box 24"/>
          <p:cNvSpPr txBox="1">
            <a:spLocks noChangeArrowheads="1"/>
          </p:cNvSpPr>
          <p:nvPr/>
        </p:nvSpPr>
        <p:spPr bwMode="auto">
          <a:xfrm>
            <a:off x="107950" y="5394306"/>
            <a:ext cx="438150" cy="701675"/>
          </a:xfrm>
          <a:prstGeom prst="rect">
            <a:avLst/>
          </a:prstGeom>
          <a:noFill/>
          <a:ln w="12700" cap="sq">
            <a:solidFill>
              <a:srgbClr val="5D1709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4000" b="1" u="sng">
                <a:latin typeface="Times New Roman" pitchFamily="18" charset="0"/>
                <a:ea typeface="宋体" pitchFamily="2" charset="-122"/>
              </a:rPr>
              <a:t>a</a:t>
            </a:r>
            <a:endParaRPr lang="en-US" altLang="zh-CN" sz="4000" u="sng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6" name="Text Box 25"/>
          <p:cNvSpPr txBox="1">
            <a:spLocks noChangeArrowheads="1"/>
          </p:cNvSpPr>
          <p:nvPr/>
        </p:nvSpPr>
        <p:spPr bwMode="auto">
          <a:xfrm>
            <a:off x="755650" y="5394306"/>
            <a:ext cx="466725" cy="701675"/>
          </a:xfrm>
          <a:prstGeom prst="rect">
            <a:avLst/>
          </a:prstGeom>
          <a:noFill/>
          <a:ln w="12700" cap="sq">
            <a:solidFill>
              <a:srgbClr val="5D1709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4000" b="1" u="sng">
                <a:latin typeface="Times New Roman" pitchFamily="18" charset="0"/>
                <a:ea typeface="宋体" pitchFamily="2" charset="-122"/>
              </a:rPr>
              <a:t>b</a:t>
            </a:r>
            <a:endParaRPr lang="en-US" altLang="zh-CN" sz="4000" u="sng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7" name="Text Box 26"/>
          <p:cNvSpPr txBox="1">
            <a:spLocks noChangeArrowheads="1"/>
          </p:cNvSpPr>
          <p:nvPr/>
        </p:nvSpPr>
        <p:spPr bwMode="auto">
          <a:xfrm>
            <a:off x="1666875" y="5394306"/>
            <a:ext cx="412750" cy="708025"/>
          </a:xfrm>
          <a:prstGeom prst="rect">
            <a:avLst/>
          </a:prstGeom>
          <a:noFill/>
          <a:ln w="12700" cap="sq">
            <a:solidFill>
              <a:srgbClr val="5D1709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4000" b="1" u="sng">
                <a:latin typeface="Times New Roman" pitchFamily="18" charset="0"/>
                <a:ea typeface="宋体" pitchFamily="2" charset="-122"/>
              </a:rPr>
              <a:t>c</a:t>
            </a:r>
            <a:endParaRPr lang="en-US" altLang="zh-CN" sz="4000" u="sng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8" name="Text Box 27"/>
          <p:cNvSpPr txBox="1">
            <a:spLocks noChangeArrowheads="1"/>
          </p:cNvSpPr>
          <p:nvPr/>
        </p:nvSpPr>
        <p:spPr bwMode="auto">
          <a:xfrm>
            <a:off x="2268538" y="5394306"/>
            <a:ext cx="469900" cy="708025"/>
          </a:xfrm>
          <a:prstGeom prst="rect">
            <a:avLst/>
          </a:prstGeom>
          <a:noFill/>
          <a:ln w="12700" cap="sq">
            <a:solidFill>
              <a:srgbClr val="5D1709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4000" b="1" u="sng">
                <a:latin typeface="Times New Roman" pitchFamily="18" charset="0"/>
                <a:ea typeface="宋体" pitchFamily="2" charset="-122"/>
              </a:rPr>
              <a:t>h</a:t>
            </a:r>
            <a:endParaRPr lang="en-US" altLang="zh-CN" sz="4000" u="sng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9" name="Text Box 28"/>
          <p:cNvSpPr txBox="1">
            <a:spLocks noChangeArrowheads="1"/>
          </p:cNvSpPr>
          <p:nvPr/>
        </p:nvSpPr>
        <p:spPr bwMode="auto">
          <a:xfrm>
            <a:off x="3095625" y="5394306"/>
            <a:ext cx="466725" cy="701675"/>
          </a:xfrm>
          <a:prstGeom prst="rect">
            <a:avLst/>
          </a:prstGeom>
          <a:noFill/>
          <a:ln w="12700" cap="sq">
            <a:solidFill>
              <a:srgbClr val="5D1709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4000" b="1">
                <a:latin typeface="Times New Roman" pitchFamily="18" charset="0"/>
                <a:ea typeface="宋体" pitchFamily="2" charset="-122"/>
              </a:rPr>
              <a:t>d</a:t>
            </a:r>
            <a:endParaRPr lang="en-US" altLang="zh-CN" sz="4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0" name="Text Box 29"/>
          <p:cNvSpPr txBox="1">
            <a:spLocks noChangeArrowheads="1"/>
          </p:cNvSpPr>
          <p:nvPr/>
        </p:nvSpPr>
        <p:spPr bwMode="auto">
          <a:xfrm>
            <a:off x="3876675" y="5394306"/>
            <a:ext cx="438150" cy="701675"/>
          </a:xfrm>
          <a:prstGeom prst="rect">
            <a:avLst/>
          </a:prstGeom>
          <a:noFill/>
          <a:ln w="12700" cap="sq">
            <a:solidFill>
              <a:srgbClr val="5D1709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4000" b="1">
                <a:latin typeface="Times New Roman" pitchFamily="18" charset="0"/>
                <a:ea typeface="宋体" pitchFamily="2" charset="-122"/>
              </a:rPr>
              <a:t>g</a:t>
            </a:r>
            <a:endParaRPr lang="en-US" altLang="zh-CN" sz="4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1" name="Text Box 30"/>
          <p:cNvSpPr txBox="1">
            <a:spLocks noChangeArrowheads="1"/>
          </p:cNvSpPr>
          <p:nvPr/>
        </p:nvSpPr>
        <p:spPr bwMode="auto">
          <a:xfrm>
            <a:off x="4619625" y="5394306"/>
            <a:ext cx="354013" cy="701675"/>
          </a:xfrm>
          <a:prstGeom prst="rect">
            <a:avLst/>
          </a:prstGeom>
          <a:noFill/>
          <a:ln w="12700" cap="sq">
            <a:solidFill>
              <a:srgbClr val="5D1709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4000" b="1">
                <a:latin typeface="Times New Roman" pitchFamily="18" charset="0"/>
                <a:ea typeface="宋体" pitchFamily="2" charset="-122"/>
              </a:rPr>
              <a:t>f</a:t>
            </a:r>
            <a:endParaRPr lang="en-US" altLang="zh-CN" sz="4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2" name="Text Box 31"/>
          <p:cNvSpPr txBox="1">
            <a:spLocks noChangeArrowheads="1"/>
          </p:cNvSpPr>
          <p:nvPr/>
        </p:nvSpPr>
        <p:spPr bwMode="auto">
          <a:xfrm>
            <a:off x="5305425" y="5394306"/>
            <a:ext cx="409575" cy="701675"/>
          </a:xfrm>
          <a:prstGeom prst="rect">
            <a:avLst/>
          </a:prstGeom>
          <a:noFill/>
          <a:ln w="12700" cap="sq">
            <a:solidFill>
              <a:srgbClr val="5D1709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4000" b="1">
                <a:latin typeface="Times New Roman" pitchFamily="18" charset="0"/>
                <a:ea typeface="宋体" pitchFamily="2" charset="-122"/>
              </a:rPr>
              <a:t>e</a:t>
            </a:r>
            <a:endParaRPr lang="en-US" altLang="zh-CN" sz="4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3" name="Oval 32"/>
          <p:cNvSpPr>
            <a:spLocks noChangeArrowheads="1"/>
          </p:cNvSpPr>
          <p:nvPr/>
        </p:nvSpPr>
        <p:spPr bwMode="auto">
          <a:xfrm>
            <a:off x="7283450" y="3387706"/>
            <a:ext cx="457200" cy="457200"/>
          </a:xfrm>
          <a:prstGeom prst="ellipse">
            <a:avLst/>
          </a:prstGeom>
          <a:solidFill>
            <a:srgbClr val="CCFFCC">
              <a:alpha val="50195"/>
            </a:srgbClr>
          </a:solidFill>
          <a:ln w="12700" cap="sq">
            <a:solidFill>
              <a:srgbClr val="5D17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b="1">
                <a:latin typeface="Times New Roman" pitchFamily="18" charset="0"/>
                <a:ea typeface="宋体" pitchFamily="2" charset="-122"/>
              </a:rPr>
              <a:t>B</a:t>
            </a:r>
            <a:endParaRPr lang="en-US" altLang="zh-CN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4" name="Oval 33"/>
          <p:cNvSpPr>
            <a:spLocks noChangeArrowheads="1"/>
          </p:cNvSpPr>
          <p:nvPr/>
        </p:nvSpPr>
        <p:spPr bwMode="auto">
          <a:xfrm>
            <a:off x="8578850" y="3921106"/>
            <a:ext cx="457200" cy="457200"/>
          </a:xfrm>
          <a:prstGeom prst="ellipse">
            <a:avLst/>
          </a:prstGeom>
          <a:solidFill>
            <a:srgbClr val="CCFFCC">
              <a:alpha val="50195"/>
            </a:srgbClr>
          </a:solidFill>
          <a:ln w="12700" cap="sq">
            <a:solidFill>
              <a:srgbClr val="5D17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b="1">
                <a:latin typeface="Times New Roman" pitchFamily="18" charset="0"/>
                <a:ea typeface="宋体" pitchFamily="2" charset="-122"/>
              </a:rPr>
              <a:t>D</a:t>
            </a:r>
            <a:endParaRPr lang="en-US" altLang="zh-CN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5" name="Oval 34"/>
          <p:cNvSpPr>
            <a:spLocks noChangeArrowheads="1"/>
          </p:cNvSpPr>
          <p:nvPr/>
        </p:nvSpPr>
        <p:spPr bwMode="auto">
          <a:xfrm>
            <a:off x="5988050" y="3921106"/>
            <a:ext cx="457200" cy="457200"/>
          </a:xfrm>
          <a:prstGeom prst="ellipse">
            <a:avLst/>
          </a:prstGeom>
          <a:solidFill>
            <a:srgbClr val="CCFFCC">
              <a:alpha val="50195"/>
            </a:srgbClr>
          </a:solidFill>
          <a:ln w="12700" cap="sq">
            <a:solidFill>
              <a:srgbClr val="5D17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b="1">
                <a:latin typeface="Times New Roman" pitchFamily="18" charset="0"/>
                <a:ea typeface="宋体" pitchFamily="2" charset="-122"/>
              </a:rPr>
              <a:t>A</a:t>
            </a:r>
          </a:p>
        </p:txBody>
      </p:sp>
      <p:sp>
        <p:nvSpPr>
          <p:cNvPr id="56" name="Oval 35"/>
          <p:cNvSpPr>
            <a:spLocks noChangeArrowheads="1"/>
          </p:cNvSpPr>
          <p:nvPr/>
        </p:nvSpPr>
        <p:spPr bwMode="auto">
          <a:xfrm>
            <a:off x="7283450" y="4454506"/>
            <a:ext cx="457200" cy="457200"/>
          </a:xfrm>
          <a:prstGeom prst="ellipse">
            <a:avLst/>
          </a:prstGeom>
          <a:solidFill>
            <a:srgbClr val="CCFFCC">
              <a:alpha val="50195"/>
            </a:srgbClr>
          </a:solidFill>
          <a:ln w="12700" cap="sq">
            <a:solidFill>
              <a:srgbClr val="5D17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b="1">
                <a:latin typeface="Times New Roman" pitchFamily="18" charset="0"/>
                <a:ea typeface="宋体" pitchFamily="2" charset="-122"/>
              </a:rPr>
              <a:t>C</a:t>
            </a:r>
            <a:endParaRPr lang="en-US" altLang="zh-CN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7" name="Line 36"/>
          <p:cNvSpPr>
            <a:spLocks noChangeShapeType="1"/>
          </p:cNvSpPr>
          <p:nvPr/>
        </p:nvSpPr>
        <p:spPr bwMode="auto">
          <a:xfrm flipV="1">
            <a:off x="6445250" y="3692506"/>
            <a:ext cx="838200" cy="304800"/>
          </a:xfrm>
          <a:prstGeom prst="line">
            <a:avLst/>
          </a:prstGeom>
          <a:noFill/>
          <a:ln w="28575" cap="sq">
            <a:solidFill>
              <a:srgbClr val="5D1709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Line 37"/>
          <p:cNvSpPr>
            <a:spLocks noChangeShapeType="1"/>
          </p:cNvSpPr>
          <p:nvPr/>
        </p:nvSpPr>
        <p:spPr bwMode="auto">
          <a:xfrm>
            <a:off x="6369050" y="4302106"/>
            <a:ext cx="914400" cy="381000"/>
          </a:xfrm>
          <a:prstGeom prst="line">
            <a:avLst/>
          </a:prstGeom>
          <a:noFill/>
          <a:ln w="28575" cap="sq">
            <a:solidFill>
              <a:srgbClr val="5D1709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Line 38"/>
          <p:cNvSpPr>
            <a:spLocks noChangeShapeType="1"/>
          </p:cNvSpPr>
          <p:nvPr/>
        </p:nvSpPr>
        <p:spPr bwMode="auto">
          <a:xfrm flipV="1">
            <a:off x="7740650" y="4302106"/>
            <a:ext cx="914400" cy="381000"/>
          </a:xfrm>
          <a:prstGeom prst="line">
            <a:avLst/>
          </a:prstGeom>
          <a:noFill/>
          <a:ln w="28575" cap="sq">
            <a:solidFill>
              <a:srgbClr val="5D1709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" name="Line 39"/>
          <p:cNvSpPr>
            <a:spLocks noChangeShapeType="1"/>
          </p:cNvSpPr>
          <p:nvPr/>
        </p:nvSpPr>
        <p:spPr bwMode="auto">
          <a:xfrm flipH="1" flipV="1">
            <a:off x="7740650" y="3616306"/>
            <a:ext cx="914400" cy="457200"/>
          </a:xfrm>
          <a:prstGeom prst="line">
            <a:avLst/>
          </a:prstGeom>
          <a:noFill/>
          <a:ln w="28575" cap="sq">
            <a:solidFill>
              <a:srgbClr val="5D1709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Line 40"/>
          <p:cNvSpPr>
            <a:spLocks noChangeShapeType="1"/>
          </p:cNvSpPr>
          <p:nvPr/>
        </p:nvSpPr>
        <p:spPr bwMode="auto">
          <a:xfrm>
            <a:off x="7512050" y="3844906"/>
            <a:ext cx="0" cy="609600"/>
          </a:xfrm>
          <a:prstGeom prst="line">
            <a:avLst/>
          </a:prstGeom>
          <a:noFill/>
          <a:ln w="28575" cap="sq">
            <a:solidFill>
              <a:srgbClr val="5D1709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Text Box 41"/>
          <p:cNvSpPr txBox="1">
            <a:spLocks noChangeArrowheads="1"/>
          </p:cNvSpPr>
          <p:nvPr/>
        </p:nvSpPr>
        <p:spPr bwMode="auto">
          <a:xfrm>
            <a:off x="7235825" y="5218093"/>
            <a:ext cx="550863" cy="701675"/>
          </a:xfrm>
          <a:prstGeom prst="rect">
            <a:avLst/>
          </a:prstGeom>
          <a:noFill/>
          <a:ln w="12700" cap="sq">
            <a:solidFill>
              <a:srgbClr val="5D1709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4000" b="1">
                <a:latin typeface="Times New Roman" pitchFamily="18" charset="0"/>
                <a:ea typeface="宋体" pitchFamily="2" charset="-122"/>
              </a:rPr>
              <a:t>A</a:t>
            </a:r>
            <a:endParaRPr lang="en-US" altLang="zh-CN" sz="400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2" name="click.wav"/>
          </p:stSnd>
        </p:sndAc>
      </p:transition>
    </mc:Choice>
    <mc:Fallback xmlns="">
      <p:transition>
        <p:sndAc>
          <p:stSnd>
            <p:snd r:embed="rId3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6" presetClass="exit" presetSubtype="2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2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6" presetClass="exit" presetSubtype="2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2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6" presetClass="exit" presetSubtype="2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2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utoUpdateAnimBg="0"/>
      <p:bldP spid="26" grpId="0" autoUpdateAnimBg="0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 autoUpdateAnimBg="0"/>
      <p:bldP spid="46" grpId="0" animBg="1" autoUpdateAnimBg="0"/>
      <p:bldP spid="47" grpId="0" animBg="1" autoUpdateAnimBg="0"/>
      <p:bldP spid="48" grpId="0" animBg="1" autoUpdateAnimBg="0"/>
      <p:bldP spid="49" grpId="0" animBg="1" autoUpdateAnimBg="0"/>
      <p:bldP spid="50" grpId="0" animBg="1" autoUpdateAnimBg="0"/>
      <p:bldP spid="51" grpId="0" animBg="1" autoUpdateAnimBg="0"/>
      <p:bldP spid="52" grpId="0" animBg="1" autoUpdateAnimBg="0"/>
      <p:bldP spid="53" grpId="0" animBg="1" autoUpdateAnimBg="0"/>
      <p:bldP spid="54" grpId="0" animBg="1" autoUpdateAnimBg="0"/>
      <p:bldP spid="55" grpId="0" animBg="1" autoUpdateAnimBg="0"/>
      <p:bldP spid="55" grpId="1" animBg="1"/>
      <p:bldP spid="56" grpId="0" animBg="1" autoUpdateAnimBg="0"/>
      <p:bldP spid="57" grpId="0" animBg="1"/>
      <p:bldP spid="57" grpId="1" animBg="1"/>
      <p:bldP spid="58" grpId="0" animBg="1"/>
      <p:bldP spid="58" grpId="1" animBg="1"/>
      <p:bldP spid="59" grpId="0" animBg="1"/>
      <p:bldP spid="60" grpId="0" animBg="1"/>
      <p:bldP spid="61" grpId="0" animBg="1"/>
      <p:bldP spid="62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13291" y="2060848"/>
            <a:ext cx="4616428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71406" y="-24"/>
            <a:ext cx="8746066" cy="668867"/>
          </a:xfrm>
        </p:spPr>
        <p:txBody>
          <a:bodyPr/>
          <a:lstStyle/>
          <a:p>
            <a:pPr eaLnBrk="1" hangingPunct="1"/>
            <a:r>
              <a:rPr lang="en-US" altLang="zh-CN" sz="3600" b="1" dirty="0" smtClean="0"/>
              <a:t>1 </a:t>
            </a:r>
            <a:r>
              <a:rPr lang="zh-CN" altLang="en-US" sz="3600" b="1" dirty="0" smtClean="0"/>
              <a:t>拓扑排序</a:t>
            </a:r>
            <a:r>
              <a:rPr lang="en-US" altLang="zh-CN" sz="3600" b="1" dirty="0" smtClean="0"/>
              <a:t>—</a:t>
            </a:r>
            <a:r>
              <a:rPr lang="zh-CN" altLang="en-US" sz="3600" b="1" dirty="0" smtClean="0"/>
              <a:t>实现</a:t>
            </a:r>
          </a:p>
        </p:txBody>
      </p:sp>
      <p:sp>
        <p:nvSpPr>
          <p:cNvPr id="24" name="Text Box 2"/>
          <p:cNvSpPr txBox="1">
            <a:spLocks noChangeArrowheads="1"/>
          </p:cNvSpPr>
          <p:nvPr/>
        </p:nvSpPr>
        <p:spPr bwMode="auto">
          <a:xfrm>
            <a:off x="179388" y="642918"/>
            <a:ext cx="8964612" cy="57246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600" b="1" dirty="0" smtClean="0">
                <a:latin typeface="Times New Roman" pitchFamily="18" charset="0"/>
              </a:rPr>
              <a:t>从图中</a:t>
            </a:r>
            <a:r>
              <a:rPr lang="zh-CN" altLang="en-US" sz="2600" b="1" dirty="0" smtClean="0">
                <a:solidFill>
                  <a:srgbClr val="C00000"/>
                </a:solidFill>
                <a:latin typeface="Times New Roman" pitchFamily="18" charset="0"/>
              </a:rPr>
              <a:t>没有</a:t>
            </a:r>
            <a:r>
              <a:rPr lang="zh-CN" altLang="en-US" sz="2600" b="1" dirty="0">
                <a:solidFill>
                  <a:srgbClr val="C00000"/>
                </a:solidFill>
                <a:latin typeface="Times New Roman" pitchFamily="18" charset="0"/>
              </a:rPr>
              <a:t>前驱</a:t>
            </a:r>
            <a:r>
              <a:rPr lang="zh-CN" altLang="en-US" sz="2600" b="1" dirty="0">
                <a:latin typeface="Times New Roman" pitchFamily="18" charset="0"/>
              </a:rPr>
              <a:t>的</a:t>
            </a:r>
            <a:r>
              <a:rPr lang="zh-CN" altLang="en-US" sz="2600" b="1" dirty="0" smtClean="0">
                <a:latin typeface="Times New Roman" pitchFamily="18" charset="0"/>
              </a:rPr>
              <a:t>顶点中择一 </a:t>
            </a:r>
            <a:r>
              <a:rPr lang="en-US" altLang="zh-CN" sz="2600" dirty="0" smtClean="0">
                <a:latin typeface="Times New Roman" pitchFamily="18" charset="0"/>
              </a:rPr>
              <a:t>(</a:t>
            </a:r>
            <a:r>
              <a:rPr lang="zh-CN" altLang="en-US" sz="2600" dirty="0" smtClean="0">
                <a:latin typeface="Times New Roman" pitchFamily="18" charset="0"/>
              </a:rPr>
              <a:t>栈</a:t>
            </a:r>
            <a:r>
              <a:rPr lang="en-US" altLang="zh-CN" sz="2600" dirty="0" smtClean="0">
                <a:latin typeface="Times New Roman" pitchFamily="18" charset="0"/>
              </a:rPr>
              <a:t>/</a:t>
            </a:r>
            <a:r>
              <a:rPr lang="zh-CN" altLang="en-US" sz="2600" dirty="0" smtClean="0">
                <a:latin typeface="Times New Roman" pitchFamily="18" charset="0"/>
              </a:rPr>
              <a:t>队列</a:t>
            </a:r>
            <a:r>
              <a:rPr lang="en-US" altLang="zh-CN" sz="2600" dirty="0" smtClean="0">
                <a:latin typeface="Times New Roman" pitchFamily="18" charset="0"/>
              </a:rPr>
              <a:t>)</a:t>
            </a:r>
            <a:r>
              <a:rPr lang="zh-CN" altLang="en-US" sz="2600" dirty="0">
                <a:latin typeface="Times New Roman" pitchFamily="18" charset="0"/>
              </a:rPr>
              <a:t>并输出</a:t>
            </a:r>
            <a:endParaRPr lang="zh-CN" altLang="en-US" sz="2600" b="1" dirty="0">
              <a:latin typeface="Times New Roman" pitchFamily="18" charset="0"/>
            </a:endParaRPr>
          </a:p>
        </p:txBody>
      </p:sp>
      <p:sp>
        <p:nvSpPr>
          <p:cNvPr id="25" name="Text Box 3"/>
          <p:cNvSpPr txBox="1">
            <a:spLocks noChangeArrowheads="1"/>
          </p:cNvSpPr>
          <p:nvPr/>
        </p:nvSpPr>
        <p:spPr bwMode="auto">
          <a:xfrm>
            <a:off x="179388" y="1619231"/>
            <a:ext cx="8820150" cy="89255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 typeface="Wingdings" pitchFamily="2" charset="2"/>
              <a:buChar char="Ø"/>
            </a:pPr>
            <a:r>
              <a:rPr lang="zh-CN" altLang="en-US" sz="2600" dirty="0">
                <a:solidFill>
                  <a:srgbClr val="C00000"/>
                </a:solidFill>
                <a:latin typeface="Times New Roman" pitchFamily="18" charset="0"/>
              </a:rPr>
              <a:t>重复</a:t>
            </a:r>
            <a:r>
              <a:rPr lang="zh-CN" altLang="en-US" sz="2600" b="1" dirty="0">
                <a:latin typeface="Times New Roman" pitchFamily="18" charset="0"/>
              </a:rPr>
              <a:t>上述两步，至</a:t>
            </a:r>
            <a:r>
              <a:rPr lang="zh-CN" altLang="en-US" sz="2600" b="1" dirty="0">
                <a:solidFill>
                  <a:srgbClr val="C00000"/>
                </a:solidFill>
                <a:latin typeface="Times New Roman" pitchFamily="18" charset="0"/>
              </a:rPr>
              <a:t>图空</a:t>
            </a:r>
            <a:r>
              <a:rPr lang="en-US" altLang="zh-CN" sz="2600" b="1" dirty="0">
                <a:latin typeface="Times New Roman" pitchFamily="18" charset="0"/>
              </a:rPr>
              <a:t>(</a:t>
            </a:r>
            <a:r>
              <a:rPr lang="zh-CN" altLang="en-US" sz="2600" b="1" dirty="0">
                <a:latin typeface="Times New Roman" pitchFamily="18" charset="0"/>
              </a:rPr>
              <a:t>得一全序</a:t>
            </a:r>
            <a:r>
              <a:rPr lang="en-US" altLang="zh-CN" sz="2600" b="1" dirty="0">
                <a:latin typeface="Times New Roman" pitchFamily="18" charset="0"/>
              </a:rPr>
              <a:t>)</a:t>
            </a:r>
            <a:r>
              <a:rPr lang="zh-CN" altLang="en-US" sz="2600" b="1" dirty="0">
                <a:latin typeface="Times New Roman" pitchFamily="18" charset="0"/>
              </a:rPr>
              <a:t>或图不空但不存在无前驱的顶点</a:t>
            </a:r>
            <a:r>
              <a:rPr lang="en-US" altLang="zh-CN" sz="2600" b="1" dirty="0" smtClean="0">
                <a:latin typeface="Times New Roman" pitchFamily="18" charset="0"/>
              </a:rPr>
              <a:t>(</a:t>
            </a:r>
            <a:r>
              <a:rPr lang="zh-CN" altLang="en-US" sz="2600" b="1" dirty="0" smtClean="0">
                <a:latin typeface="Times New Roman" pitchFamily="18" charset="0"/>
              </a:rPr>
              <a:t>存在有向回路</a:t>
            </a:r>
            <a:r>
              <a:rPr lang="en-US" altLang="zh-CN" sz="2600" b="1" dirty="0" smtClean="0">
                <a:latin typeface="Times New Roman" pitchFamily="18" charset="0"/>
              </a:rPr>
              <a:t>)</a:t>
            </a:r>
            <a:r>
              <a:rPr lang="zh-CN" altLang="en-US" sz="2600" b="1" dirty="0">
                <a:latin typeface="Times New Roman" pitchFamily="18" charset="0"/>
              </a:rPr>
              <a:t>。</a:t>
            </a:r>
          </a:p>
        </p:txBody>
      </p: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179388" y="1117581"/>
            <a:ext cx="8964612" cy="57246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buClrTx/>
              <a:buSzTx/>
              <a:buFont typeface="Wingdings" pitchFamily="2" charset="2"/>
              <a:buChar char="Ø"/>
            </a:pPr>
            <a:r>
              <a:rPr lang="zh-CN" altLang="en-US" sz="2600" b="1" dirty="0">
                <a:latin typeface="Times New Roman" pitchFamily="18" charset="0"/>
              </a:rPr>
              <a:t>从图中</a:t>
            </a:r>
            <a:r>
              <a:rPr lang="zh-CN" altLang="en-US" sz="2600" b="1" dirty="0">
                <a:solidFill>
                  <a:srgbClr val="C00000"/>
                </a:solidFill>
                <a:latin typeface="Times New Roman" pitchFamily="18" charset="0"/>
              </a:rPr>
              <a:t>“删除”</a:t>
            </a:r>
            <a:r>
              <a:rPr lang="zh-CN" altLang="en-US" sz="2600" b="1" dirty="0">
                <a:latin typeface="Times New Roman" pitchFamily="18" charset="0"/>
              </a:rPr>
              <a:t>此顶点及所有从其出发的</a:t>
            </a:r>
            <a:r>
              <a:rPr lang="zh-CN" altLang="en-US" sz="2600" b="1" dirty="0" smtClean="0">
                <a:latin typeface="Times New Roman" pitchFamily="18" charset="0"/>
              </a:rPr>
              <a:t>弧</a:t>
            </a:r>
            <a:endParaRPr lang="zh-CN" altLang="en-US" sz="2600" b="1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0" y="4990158"/>
            <a:ext cx="1285884" cy="9286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</a:rPr>
              <a:t>计算各顶点的入度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66" name="直接箭头连接符 65"/>
          <p:cNvCxnSpPr>
            <a:stCxn id="64" idx="3"/>
          </p:cNvCxnSpPr>
          <p:nvPr/>
        </p:nvCxnSpPr>
        <p:spPr>
          <a:xfrm>
            <a:off x="1285884" y="5454505"/>
            <a:ext cx="500066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1785918" y="5000636"/>
            <a:ext cx="1285884" cy="9286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</a:rPr>
              <a:t>将度为零的顶点入栈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或队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68" name="直接箭头连接符 67"/>
          <p:cNvCxnSpPr/>
          <p:nvPr/>
        </p:nvCxnSpPr>
        <p:spPr>
          <a:xfrm>
            <a:off x="3128000" y="5488636"/>
            <a:ext cx="500066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3643306" y="4990158"/>
            <a:ext cx="1143008" cy="9286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</a:rPr>
              <a:t>出栈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或队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70" name="直接箭头连接符 69"/>
          <p:cNvCxnSpPr/>
          <p:nvPr/>
        </p:nvCxnSpPr>
        <p:spPr>
          <a:xfrm>
            <a:off x="4780598" y="5479112"/>
            <a:ext cx="500066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5295904" y="5000636"/>
            <a:ext cx="1847864" cy="9286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</a:rPr>
              <a:t>更新后继点入度</a:t>
            </a:r>
            <a:r>
              <a:rPr lang="en-US" altLang="zh-CN" sz="2000" dirty="0" smtClean="0">
                <a:solidFill>
                  <a:schemeClr val="tx1"/>
                </a:solidFill>
              </a:rPr>
              <a:t>,</a:t>
            </a:r>
            <a:r>
              <a:rPr lang="zh-CN" altLang="en-US" sz="2000" dirty="0" smtClean="0">
                <a:solidFill>
                  <a:schemeClr val="tx1"/>
                </a:solidFill>
              </a:rPr>
              <a:t>若入度为</a:t>
            </a:r>
            <a:r>
              <a:rPr lang="en-US" altLang="zh-CN" sz="2000" dirty="0" smtClean="0">
                <a:solidFill>
                  <a:schemeClr val="tx1"/>
                </a:solidFill>
              </a:rPr>
              <a:t>0</a:t>
            </a:r>
            <a:r>
              <a:rPr lang="zh-CN" altLang="en-US" sz="2000" dirty="0" smtClean="0">
                <a:solidFill>
                  <a:schemeClr val="tx1"/>
                </a:solidFill>
              </a:rPr>
              <a:t>则入栈</a:t>
            </a:r>
            <a:r>
              <a:rPr lang="en-US" altLang="zh-CN" sz="2000" dirty="0" smtClean="0">
                <a:solidFill>
                  <a:schemeClr val="tx1"/>
                </a:solidFill>
              </a:rPr>
              <a:t>/</a:t>
            </a:r>
            <a:r>
              <a:rPr lang="zh-CN" altLang="en-US" sz="2000" dirty="0" smtClean="0">
                <a:solidFill>
                  <a:schemeClr val="tx1"/>
                </a:solidFill>
              </a:rPr>
              <a:t>队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75" name="肘形连接符 74"/>
          <p:cNvCxnSpPr>
            <a:stCxn id="71" idx="3"/>
            <a:endCxn id="69" idx="2"/>
          </p:cNvCxnSpPr>
          <p:nvPr/>
        </p:nvCxnSpPr>
        <p:spPr>
          <a:xfrm flipH="1">
            <a:off x="4214810" y="5464983"/>
            <a:ext cx="2928958" cy="453869"/>
          </a:xfrm>
          <a:prstGeom prst="bentConnector4">
            <a:avLst>
              <a:gd name="adj1" fmla="val -7805"/>
              <a:gd name="adj2" fmla="val 213116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>
            <a:off x="7190442" y="5479112"/>
            <a:ext cx="500066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7705748" y="4980634"/>
            <a:ext cx="1438252" cy="9286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</a:rPr>
              <a:t>根据输出点数量确定合理否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6228184" y="6072206"/>
            <a:ext cx="1178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栈</a:t>
            </a:r>
            <a:r>
              <a:rPr lang="en-US" altLang="zh-CN" dirty="0" smtClean="0"/>
              <a:t>/</a:t>
            </a:r>
            <a:r>
              <a:rPr lang="zh-CN" altLang="en-US" dirty="0" smtClean="0"/>
              <a:t>队空？</a:t>
            </a:r>
            <a:endParaRPr lang="zh-CN" altLang="en-US" dirty="0"/>
          </a:p>
        </p:txBody>
      </p:sp>
      <p:cxnSp>
        <p:nvCxnSpPr>
          <p:cNvPr id="3" name="直接箭头连接符 2"/>
          <p:cNvCxnSpPr/>
          <p:nvPr/>
        </p:nvCxnSpPr>
        <p:spPr>
          <a:xfrm flipH="1">
            <a:off x="611560" y="1117581"/>
            <a:ext cx="1174358" cy="3751579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1785918" y="1052736"/>
            <a:ext cx="642942" cy="3883055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4013624" y="1117581"/>
            <a:ext cx="486368" cy="3847991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2428860" y="1484784"/>
            <a:ext cx="3250429" cy="3515852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5679289" y="2060848"/>
            <a:ext cx="2637127" cy="2939788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971600" y="2060848"/>
            <a:ext cx="3250429" cy="438069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2" name="click.wav"/>
          </p:stSnd>
        </p:sndAc>
      </p:transition>
    </mc:Choice>
    <mc:Fallback xmlns="">
      <p:transition>
        <p:sndAc>
          <p:stSnd>
            <p:snd r:embed="rId4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7" grpId="0" animBg="1"/>
      <p:bldP spid="69" grpId="0" animBg="1"/>
      <p:bldP spid="71" grpId="0" animBg="1"/>
      <p:bldP spid="87" grpId="0" animBg="1"/>
      <p:bldP spid="8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72454" y="931942"/>
            <a:ext cx="9036050" cy="480131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lnSpc>
                <a:spcPct val="85000"/>
              </a:lnSpc>
              <a:buClrTx/>
              <a:buSzTx/>
              <a:buFontTx/>
              <a:buNone/>
            </a:pPr>
            <a:r>
              <a:rPr lang="en-US" altLang="zh-CN" sz="2400" b="0" dirty="0">
                <a:latin typeface="Times New Roman" pitchFamily="18" charset="0"/>
                <a:cs typeface="Times New Roman" pitchFamily="18" charset="0"/>
              </a:rPr>
              <a:t>Status </a:t>
            </a:r>
            <a:r>
              <a:rPr lang="en-US" altLang="zh-CN" sz="2400" b="0" dirty="0" err="1">
                <a:latin typeface="Times New Roman" pitchFamily="18" charset="0"/>
                <a:cs typeface="Times New Roman" pitchFamily="18" charset="0"/>
              </a:rPr>
              <a:t>TopologicalSort</a:t>
            </a:r>
            <a:r>
              <a:rPr lang="en-US" altLang="zh-CN" sz="2400" b="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0" dirty="0" err="1">
                <a:latin typeface="Times New Roman" pitchFamily="18" charset="0"/>
                <a:cs typeface="Times New Roman" pitchFamily="18" charset="0"/>
              </a:rPr>
              <a:t>ALGraph</a:t>
            </a:r>
            <a:r>
              <a:rPr lang="en-US" altLang="zh-CN" sz="2400" b="0" dirty="0">
                <a:latin typeface="Times New Roman" pitchFamily="18" charset="0"/>
                <a:cs typeface="Times New Roman" pitchFamily="18" charset="0"/>
              </a:rPr>
              <a:t> G){</a:t>
            </a:r>
          </a:p>
          <a:p>
            <a:pPr algn="l">
              <a:lnSpc>
                <a:spcPct val="85000"/>
              </a:lnSpc>
              <a:buClrTx/>
              <a:buSzTx/>
              <a:buFontTx/>
              <a:buNone/>
            </a:pPr>
            <a:r>
              <a:rPr lang="en-US" altLang="zh-CN" sz="2400" b="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0" dirty="0" err="1" smtClean="0">
                <a:latin typeface="Times New Roman" pitchFamily="18" charset="0"/>
                <a:cs typeface="Times New Roman" pitchFamily="18" charset="0"/>
              </a:rPr>
              <a:t>FindInDegree</a:t>
            </a:r>
            <a:r>
              <a:rPr lang="en-US" altLang="zh-CN" sz="2400" b="0" dirty="0" smtClean="0">
                <a:latin typeface="Times New Roman" pitchFamily="18" charset="0"/>
                <a:cs typeface="Times New Roman" pitchFamily="18" charset="0"/>
              </a:rPr>
              <a:t>(G, </a:t>
            </a:r>
            <a:r>
              <a:rPr lang="en-US" altLang="zh-CN" sz="2400" b="0" dirty="0" err="1" smtClean="0">
                <a:latin typeface="Times New Roman" pitchFamily="18" charset="0"/>
                <a:cs typeface="Times New Roman" pitchFamily="18" charset="0"/>
              </a:rPr>
              <a:t>indegree</a:t>
            </a:r>
            <a:r>
              <a:rPr lang="en-US" altLang="zh-CN" sz="2400" b="0" dirty="0" smtClean="0">
                <a:latin typeface="Times New Roman" pitchFamily="18" charset="0"/>
                <a:cs typeface="Times New Roman" pitchFamily="18" charset="0"/>
              </a:rPr>
              <a:t>);</a:t>
            </a:r>
            <a:endParaRPr lang="en-US" altLang="zh-CN" sz="2400" b="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85000"/>
              </a:lnSpc>
              <a:buClrTx/>
              <a:buSzTx/>
              <a:buFontTx/>
              <a:buNone/>
            </a:pPr>
            <a:r>
              <a:rPr lang="en-US" altLang="zh-CN" sz="24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0" dirty="0" err="1" smtClean="0">
                <a:latin typeface="Times New Roman" pitchFamily="18" charset="0"/>
                <a:cs typeface="Times New Roman" pitchFamily="18" charset="0"/>
              </a:rPr>
              <a:t>InitStack</a:t>
            </a:r>
            <a:r>
              <a:rPr lang="en-US" altLang="zh-CN" sz="2400" b="0" dirty="0" smtClean="0">
                <a:latin typeface="Times New Roman" pitchFamily="18" charset="0"/>
                <a:cs typeface="Times New Roman" pitchFamily="18" charset="0"/>
              </a:rPr>
              <a:t>(S</a:t>
            </a:r>
            <a:r>
              <a:rPr lang="en-US" altLang="zh-CN" sz="2400" b="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algn="l">
              <a:lnSpc>
                <a:spcPct val="85000"/>
              </a:lnSpc>
              <a:buClrTx/>
              <a:buSzTx/>
              <a:buFontTx/>
              <a:buNone/>
            </a:pPr>
            <a:r>
              <a:rPr lang="en-US" altLang="zh-CN" sz="24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0" dirty="0" smtClean="0">
                <a:latin typeface="Times New Roman" pitchFamily="18" charset="0"/>
                <a:cs typeface="Times New Roman" pitchFamily="18" charset="0"/>
              </a:rPr>
              <a:t> for(i=0; i&lt;</a:t>
            </a:r>
            <a:r>
              <a:rPr lang="en-US" altLang="zh-CN" sz="2400" b="0" dirty="0" err="1" smtClean="0">
                <a:latin typeface="Times New Roman" pitchFamily="18" charset="0"/>
                <a:cs typeface="Times New Roman" pitchFamily="18" charset="0"/>
              </a:rPr>
              <a:t>G.vexnum</a:t>
            </a:r>
            <a:r>
              <a:rPr lang="en-US" altLang="zh-CN" sz="2400" b="0" dirty="0" smtClean="0">
                <a:latin typeface="Times New Roman" pitchFamily="18" charset="0"/>
                <a:cs typeface="Times New Roman" pitchFamily="18" charset="0"/>
              </a:rPr>
              <a:t>; ++</a:t>
            </a:r>
            <a:r>
              <a:rPr lang="en-US" altLang="zh-CN" sz="2400" b="0" dirty="0">
                <a:latin typeface="Times New Roman" pitchFamily="18" charset="0"/>
                <a:cs typeface="Times New Roman" pitchFamily="18" charset="0"/>
              </a:rPr>
              <a:t>i)</a:t>
            </a:r>
          </a:p>
          <a:p>
            <a:pPr algn="l">
              <a:lnSpc>
                <a:spcPct val="85000"/>
              </a:lnSpc>
              <a:buClrTx/>
              <a:buSzTx/>
              <a:buFontTx/>
              <a:buNone/>
            </a:pPr>
            <a:r>
              <a:rPr lang="en-US" altLang="zh-CN" sz="2400" b="0" dirty="0">
                <a:latin typeface="Times New Roman" pitchFamily="18" charset="0"/>
                <a:cs typeface="Times New Roman" pitchFamily="18" charset="0"/>
              </a:rPr>
              <a:t>       if(!</a:t>
            </a:r>
            <a:r>
              <a:rPr lang="en-US" altLang="zh-CN" sz="2400" b="0" dirty="0" err="1">
                <a:latin typeface="Times New Roman" pitchFamily="18" charset="0"/>
                <a:cs typeface="Times New Roman" pitchFamily="18" charset="0"/>
              </a:rPr>
              <a:t>indegree</a:t>
            </a:r>
            <a:r>
              <a:rPr lang="en-US" altLang="zh-CN" sz="2400" b="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400" b="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="0" dirty="0">
                <a:latin typeface="Times New Roman" pitchFamily="18" charset="0"/>
                <a:cs typeface="Times New Roman" pitchFamily="18" charset="0"/>
              </a:rPr>
              <a:t>]) </a:t>
            </a:r>
            <a:r>
              <a:rPr lang="en-US" altLang="zh-CN" sz="2400" b="0" dirty="0" smtClean="0">
                <a:latin typeface="Times New Roman" pitchFamily="18" charset="0"/>
                <a:cs typeface="Times New Roman" pitchFamily="18" charset="0"/>
              </a:rPr>
              <a:t>Push(</a:t>
            </a:r>
            <a:r>
              <a:rPr lang="en-US" altLang="zh-CN" sz="2400" b="0" dirty="0" err="1" smtClean="0">
                <a:latin typeface="Times New Roman" pitchFamily="18" charset="0"/>
                <a:cs typeface="Times New Roman" pitchFamily="18" charset="0"/>
              </a:rPr>
              <a:t>S,i</a:t>
            </a:r>
            <a:r>
              <a:rPr lang="en-US" altLang="zh-CN" sz="2400" b="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algn="l">
              <a:lnSpc>
                <a:spcPct val="85000"/>
              </a:lnSpc>
              <a:buClrTx/>
              <a:buSzTx/>
              <a:buFontTx/>
              <a:buNone/>
            </a:pPr>
            <a:r>
              <a:rPr lang="en-US" altLang="zh-CN" sz="2400" b="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0" dirty="0" smtClean="0">
                <a:latin typeface="Times New Roman" pitchFamily="18" charset="0"/>
                <a:cs typeface="Times New Roman" pitchFamily="18" charset="0"/>
              </a:rPr>
              <a:t>count = 0</a:t>
            </a:r>
            <a:r>
              <a:rPr lang="en-US" altLang="zh-CN" sz="2400" b="0" dirty="0">
                <a:latin typeface="Times New Roman" pitchFamily="18" charset="0"/>
                <a:cs typeface="Times New Roman" pitchFamily="18" charset="0"/>
              </a:rPr>
              <a:t>;  //</a:t>
            </a:r>
            <a:r>
              <a:rPr lang="zh-CN" altLang="en-US" sz="2400" b="0" dirty="0">
                <a:latin typeface="Times New Roman" pitchFamily="18" charset="0"/>
                <a:cs typeface="Times New Roman" pitchFamily="18" charset="0"/>
              </a:rPr>
              <a:t>用以对输出的顶点进行计数</a:t>
            </a:r>
          </a:p>
          <a:p>
            <a:pPr algn="l">
              <a:lnSpc>
                <a:spcPct val="85000"/>
              </a:lnSpc>
              <a:buClrTx/>
              <a:buSzTx/>
              <a:buFontTx/>
              <a:buNone/>
            </a:pPr>
            <a:r>
              <a:rPr lang="zh-CN" altLang="en-US" sz="2400" b="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0" dirty="0">
                <a:latin typeface="Times New Roman" pitchFamily="18" charset="0"/>
                <a:cs typeface="Times New Roman" pitchFamily="18" charset="0"/>
              </a:rPr>
              <a:t>while (!</a:t>
            </a:r>
            <a:r>
              <a:rPr lang="en-US" altLang="zh-CN" sz="2400" b="0" dirty="0" err="1">
                <a:latin typeface="Times New Roman" pitchFamily="18" charset="0"/>
                <a:cs typeface="Times New Roman" pitchFamily="18" charset="0"/>
              </a:rPr>
              <a:t>StackEmpty</a:t>
            </a:r>
            <a:r>
              <a:rPr lang="en-US" altLang="zh-CN" sz="2400" b="0" dirty="0">
                <a:latin typeface="Times New Roman" pitchFamily="18" charset="0"/>
                <a:cs typeface="Times New Roman" pitchFamily="18" charset="0"/>
              </a:rPr>
              <a:t>(S)){</a:t>
            </a:r>
          </a:p>
          <a:p>
            <a:pPr algn="l">
              <a:lnSpc>
                <a:spcPct val="85000"/>
              </a:lnSpc>
              <a:buClrTx/>
              <a:buSzTx/>
              <a:buFontTx/>
              <a:buNone/>
            </a:pPr>
            <a:r>
              <a:rPr lang="en-US" altLang="zh-CN" sz="2400" b="0" dirty="0">
                <a:latin typeface="Times New Roman" pitchFamily="18" charset="0"/>
                <a:cs typeface="Times New Roman" pitchFamily="18" charset="0"/>
              </a:rPr>
              <a:t>       Pop(</a:t>
            </a:r>
            <a:r>
              <a:rPr lang="en-US" altLang="zh-CN" sz="2400" b="0" dirty="0" err="1">
                <a:latin typeface="Times New Roman" pitchFamily="18" charset="0"/>
                <a:cs typeface="Times New Roman" pitchFamily="18" charset="0"/>
              </a:rPr>
              <a:t>S,i</a:t>
            </a:r>
            <a:r>
              <a:rPr lang="en-US" altLang="zh-CN" sz="2400" b="0" dirty="0">
                <a:latin typeface="Times New Roman" pitchFamily="18" charset="0"/>
                <a:cs typeface="Times New Roman" pitchFamily="18" charset="0"/>
              </a:rPr>
              <a:t>);  </a:t>
            </a:r>
            <a:r>
              <a:rPr lang="en-US" altLang="zh-CN" sz="2400" b="0" dirty="0" err="1">
                <a:latin typeface="Times New Roman" pitchFamily="18" charset="0"/>
                <a:cs typeface="Times New Roman" pitchFamily="18" charset="0"/>
              </a:rPr>
              <a:t>OutPutElem</a:t>
            </a:r>
            <a:r>
              <a:rPr lang="en-US" altLang="zh-CN" sz="2400" b="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zh-CN" sz="2400" b="0" dirty="0" err="1">
                <a:latin typeface="Times New Roman" pitchFamily="18" charset="0"/>
                <a:cs typeface="Times New Roman" pitchFamily="18" charset="0"/>
              </a:rPr>
              <a:t>G.vertices</a:t>
            </a:r>
            <a:r>
              <a:rPr lang="en-US" altLang="zh-CN" sz="2400" b="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400" b="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="0" dirty="0">
                <a:latin typeface="Times New Roman" pitchFamily="18" charset="0"/>
                <a:cs typeface="Times New Roman" pitchFamily="18" charset="0"/>
              </a:rPr>
              <a:t>].data);  ++count;</a:t>
            </a:r>
          </a:p>
          <a:p>
            <a:pPr algn="l">
              <a:lnSpc>
                <a:spcPct val="85000"/>
              </a:lnSpc>
              <a:buClrTx/>
              <a:buSzTx/>
              <a:buFontTx/>
              <a:buNone/>
            </a:pPr>
            <a:endParaRPr lang="en-US" altLang="zh-CN" sz="2400" b="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85000"/>
              </a:lnSpc>
              <a:buClrTx/>
              <a:buSzTx/>
              <a:buFontTx/>
              <a:buNone/>
            </a:pPr>
            <a:endParaRPr lang="en-US" altLang="zh-CN" sz="2400" b="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85000"/>
              </a:lnSpc>
              <a:buClrTx/>
              <a:buSzTx/>
              <a:buFontTx/>
              <a:buNone/>
            </a:pPr>
            <a:endParaRPr lang="en-US" altLang="zh-CN" sz="2400" b="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85000"/>
              </a:lnSpc>
              <a:buClrTx/>
              <a:buSzTx/>
              <a:buFontTx/>
              <a:buNone/>
            </a:pPr>
            <a:endParaRPr lang="en-US" altLang="zh-CN" sz="2400" b="0" u="sng" dirty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85000"/>
              </a:lnSpc>
              <a:buClrTx/>
              <a:buSzTx/>
              <a:buFontTx/>
              <a:buNone/>
            </a:pPr>
            <a:r>
              <a:rPr lang="en-US" altLang="zh-CN" sz="2400" b="0" dirty="0" smtClean="0">
                <a:latin typeface="Times New Roman" pitchFamily="18" charset="0"/>
                <a:cs typeface="Times New Roman" pitchFamily="18" charset="0"/>
              </a:rPr>
              <a:t>  }</a:t>
            </a:r>
            <a:endParaRPr lang="en-US" altLang="zh-CN" sz="2400" b="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85000"/>
              </a:lnSpc>
              <a:buClrTx/>
              <a:buSzTx/>
              <a:buFontTx/>
              <a:buNone/>
            </a:pPr>
            <a:r>
              <a:rPr lang="en-US" altLang="zh-CN" sz="24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0" dirty="0" smtClean="0">
                <a:latin typeface="Times New Roman" pitchFamily="18" charset="0"/>
                <a:cs typeface="Times New Roman" pitchFamily="18" charset="0"/>
              </a:rPr>
              <a:t> if(count&lt;</a:t>
            </a:r>
            <a:r>
              <a:rPr lang="en-US" altLang="zh-CN" sz="2400" b="0" dirty="0" err="1" smtClean="0">
                <a:latin typeface="Times New Roman" pitchFamily="18" charset="0"/>
                <a:cs typeface="Times New Roman" pitchFamily="18" charset="0"/>
              </a:rPr>
              <a:t>G.vexnum</a:t>
            </a:r>
            <a:r>
              <a:rPr lang="en-US" altLang="zh-CN" sz="2400" b="0" dirty="0" smtClean="0">
                <a:latin typeface="Times New Roman" pitchFamily="18" charset="0"/>
                <a:cs typeface="Times New Roman" pitchFamily="18" charset="0"/>
              </a:rPr>
              <a:t>) return </a:t>
            </a:r>
            <a:r>
              <a:rPr lang="en-US" altLang="zh-CN" sz="2400" b="0" dirty="0">
                <a:latin typeface="Times New Roman" pitchFamily="18" charset="0"/>
                <a:cs typeface="Times New Roman" pitchFamily="18" charset="0"/>
              </a:rPr>
              <a:t>ERROR; else return OK</a:t>
            </a:r>
            <a:r>
              <a:rPr lang="en-US" altLang="zh-CN" sz="2400" b="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algn="l">
              <a:lnSpc>
                <a:spcPct val="85000"/>
              </a:lnSpc>
              <a:buClrTx/>
              <a:buSzTx/>
              <a:buFontTx/>
              <a:buNone/>
            </a:pPr>
            <a:r>
              <a:rPr lang="en-US" altLang="zh-CN" sz="2400" b="0" dirty="0" smtClean="0">
                <a:latin typeface="Times New Roman" pitchFamily="18" charset="0"/>
                <a:cs typeface="Times New Roman" pitchFamily="18" charset="0"/>
              </a:rPr>
              <a:t>}//T(n)=O(</a:t>
            </a:r>
            <a:r>
              <a:rPr lang="en-US" altLang="zh-CN" sz="2400" b="0" dirty="0" err="1" smtClean="0">
                <a:latin typeface="Times New Roman" pitchFamily="18" charset="0"/>
                <a:cs typeface="Times New Roman" pitchFamily="18" charset="0"/>
              </a:rPr>
              <a:t>n+e</a:t>
            </a:r>
            <a:r>
              <a:rPr lang="en-US" altLang="zh-CN" sz="2400" b="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zh-CN" sz="24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599310" y="3438542"/>
            <a:ext cx="7392976" cy="1348061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zh-CN" sz="2400" b="0" dirty="0" smtClean="0">
                <a:latin typeface="Times New Roman" pitchFamily="18" charset="0"/>
                <a:cs typeface="Times New Roman" pitchFamily="18" charset="0"/>
              </a:rPr>
              <a:t>for(p=</a:t>
            </a:r>
            <a:r>
              <a:rPr lang="en-US" altLang="zh-CN" sz="2400" b="0" dirty="0" err="1" smtClean="0">
                <a:latin typeface="Times New Roman" pitchFamily="18" charset="0"/>
                <a:cs typeface="Times New Roman" pitchFamily="18" charset="0"/>
              </a:rPr>
              <a:t>G.vertices</a:t>
            </a:r>
            <a:r>
              <a:rPr lang="en-US" altLang="zh-CN" sz="2400" b="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400" b="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="0" dirty="0">
                <a:latin typeface="Times New Roman" pitchFamily="18" charset="0"/>
                <a:cs typeface="Times New Roman" pitchFamily="18" charset="0"/>
              </a:rPr>
              <a:t>].</a:t>
            </a:r>
            <a:r>
              <a:rPr lang="en-US" altLang="zh-CN" sz="2400" b="0" dirty="0" err="1">
                <a:latin typeface="Times New Roman" pitchFamily="18" charset="0"/>
                <a:cs typeface="Times New Roman" pitchFamily="18" charset="0"/>
              </a:rPr>
              <a:t>firstarc;p</a:t>
            </a:r>
            <a:r>
              <a:rPr lang="en-US" altLang="zh-CN" sz="2400" b="0" dirty="0">
                <a:latin typeface="Times New Roman" pitchFamily="18" charset="0"/>
                <a:cs typeface="Times New Roman" pitchFamily="18" charset="0"/>
              </a:rPr>
              <a:t>!=</a:t>
            </a:r>
            <a:r>
              <a:rPr lang="en-US" altLang="zh-CN" sz="2400" b="0" dirty="0" err="1">
                <a:latin typeface="Times New Roman" pitchFamily="18" charset="0"/>
                <a:cs typeface="Times New Roman" pitchFamily="18" charset="0"/>
              </a:rPr>
              <a:t>NULL;p</a:t>
            </a:r>
            <a:r>
              <a:rPr lang="en-US" altLang="zh-CN" sz="2400" b="0" dirty="0">
                <a:latin typeface="Times New Roman" pitchFamily="18" charset="0"/>
                <a:cs typeface="Times New Roman" pitchFamily="18" charset="0"/>
              </a:rPr>
              <a:t>=p-&gt;</a:t>
            </a:r>
            <a:r>
              <a:rPr lang="en-US" altLang="zh-CN" sz="2400" b="0" dirty="0" err="1">
                <a:latin typeface="Times New Roman" pitchFamily="18" charset="0"/>
                <a:cs typeface="Times New Roman" pitchFamily="18" charset="0"/>
              </a:rPr>
              <a:t>nextarc</a:t>
            </a:r>
            <a:r>
              <a:rPr lang="en-US" altLang="zh-CN" sz="2400" b="0" dirty="0">
                <a:latin typeface="Times New Roman" pitchFamily="18" charset="0"/>
                <a:cs typeface="Times New Roman" pitchFamily="18" charset="0"/>
              </a:rPr>
              <a:t>){</a:t>
            </a:r>
          </a:p>
          <a:p>
            <a:pPr algn="l">
              <a:lnSpc>
                <a:spcPct val="85000"/>
              </a:lnSpc>
            </a:pPr>
            <a:r>
              <a:rPr lang="en-US" altLang="zh-CN" sz="2400" b="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2400" b="0" dirty="0">
                <a:latin typeface="Times New Roman" pitchFamily="18" charset="0"/>
                <a:cs typeface="Times New Roman" pitchFamily="18" charset="0"/>
              </a:rPr>
              <a:t>k=p-&gt;</a:t>
            </a:r>
            <a:r>
              <a:rPr lang="en-US" altLang="zh-CN" sz="2400" b="0" dirty="0" err="1">
                <a:latin typeface="Times New Roman" pitchFamily="18" charset="0"/>
                <a:cs typeface="Times New Roman" pitchFamily="18" charset="0"/>
              </a:rPr>
              <a:t>adjvex</a:t>
            </a:r>
            <a:r>
              <a:rPr lang="en-US" altLang="zh-CN" sz="2400" b="0" dirty="0">
                <a:latin typeface="Times New Roman" pitchFamily="18" charset="0"/>
                <a:cs typeface="Times New Roman" pitchFamily="18" charset="0"/>
              </a:rPr>
              <a:t>;     </a:t>
            </a:r>
            <a:r>
              <a:rPr lang="en-US" altLang="zh-CN" sz="2400" b="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altLang="zh-CN" sz="2400" b="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b="0" dirty="0" err="1">
                <a:latin typeface="Times New Roman" pitchFamily="18" charset="0"/>
                <a:cs typeface="Times New Roman" pitchFamily="18" charset="0"/>
              </a:rPr>
              <a:t>indegree</a:t>
            </a:r>
            <a:r>
              <a:rPr lang="en-US" altLang="zh-CN" sz="2400" b="0" dirty="0">
                <a:latin typeface="Times New Roman" pitchFamily="18" charset="0"/>
                <a:cs typeface="Times New Roman" pitchFamily="18" charset="0"/>
              </a:rPr>
              <a:t>[k];  </a:t>
            </a:r>
            <a:endParaRPr lang="zh-CN" altLang="en-US" sz="2400" b="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85000"/>
              </a:lnSpc>
            </a:pPr>
            <a:r>
              <a:rPr lang="zh-CN" altLang="en-US" sz="2400" b="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2400" b="0" dirty="0" smtClean="0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2400" b="0" dirty="0">
                <a:latin typeface="Times New Roman" pitchFamily="18" charset="0"/>
                <a:cs typeface="Times New Roman" pitchFamily="18" charset="0"/>
              </a:rPr>
              <a:t>(!</a:t>
            </a:r>
            <a:r>
              <a:rPr lang="en-US" altLang="zh-CN" sz="2400" b="0" dirty="0" err="1">
                <a:latin typeface="Times New Roman" pitchFamily="18" charset="0"/>
                <a:cs typeface="Times New Roman" pitchFamily="18" charset="0"/>
              </a:rPr>
              <a:t>indegree</a:t>
            </a:r>
            <a:r>
              <a:rPr lang="en-US" altLang="zh-CN" sz="2400" b="0" dirty="0">
                <a:latin typeface="Times New Roman" pitchFamily="18" charset="0"/>
                <a:cs typeface="Times New Roman" pitchFamily="18" charset="0"/>
              </a:rPr>
              <a:t>[k]) Push(</a:t>
            </a:r>
            <a:r>
              <a:rPr lang="en-US" altLang="zh-CN" sz="2400" b="0" dirty="0" err="1">
                <a:latin typeface="Times New Roman" pitchFamily="18" charset="0"/>
                <a:cs typeface="Times New Roman" pitchFamily="18" charset="0"/>
              </a:rPr>
              <a:t>S,w</a:t>
            </a:r>
            <a:r>
              <a:rPr lang="en-US" altLang="zh-CN" sz="2400" b="0" dirty="0" smtClean="0">
                <a:latin typeface="Times New Roman" pitchFamily="18" charset="0"/>
                <a:cs typeface="Times New Roman" pitchFamily="18" charset="0"/>
              </a:rPr>
              <a:t>);</a:t>
            </a:r>
            <a:endParaRPr lang="zh-CN" altLang="en-US" sz="2400" b="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85000"/>
              </a:lnSpc>
            </a:pPr>
            <a:r>
              <a:rPr lang="en-US" altLang="zh-CN" sz="2400" b="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altLang="zh-CN" sz="2400" b="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/>
          <a:srcRect b="45936"/>
          <a:stretch>
            <a:fillRect/>
          </a:stretch>
        </p:blipFill>
        <p:spPr bwMode="auto">
          <a:xfrm>
            <a:off x="5868144" y="1496184"/>
            <a:ext cx="2643174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2072718" y="5613047"/>
            <a:ext cx="7035786" cy="1200329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2400" b="0" dirty="0" smtClean="0">
                <a:latin typeface="Times New Roman" pitchFamily="18" charset="0"/>
                <a:cs typeface="Times New Roman" pitchFamily="18" charset="0"/>
              </a:rPr>
              <a:t>for(</a:t>
            </a:r>
            <a:r>
              <a:rPr lang="en-US" altLang="zh-CN" sz="2400" b="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4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="0" dirty="0" smtClean="0">
                <a:latin typeface="Times New Roman" pitchFamily="18" charset="0"/>
                <a:cs typeface="Times New Roman" pitchFamily="18" charset="0"/>
              </a:rPr>
              <a:t>=0;i&lt;</a:t>
            </a:r>
            <a:r>
              <a:rPr lang="en-US" altLang="zh-CN" sz="2400" b="0" dirty="0" err="1" smtClean="0">
                <a:latin typeface="Times New Roman" pitchFamily="18" charset="0"/>
                <a:cs typeface="Times New Roman" pitchFamily="18" charset="0"/>
              </a:rPr>
              <a:t>G.vexnum</a:t>
            </a:r>
            <a:r>
              <a:rPr lang="en-US" altLang="zh-CN" sz="2400" b="0" dirty="0" smtClean="0">
                <a:latin typeface="Times New Roman" pitchFamily="18" charset="0"/>
                <a:cs typeface="Times New Roman" pitchFamily="18" charset="0"/>
              </a:rPr>
              <a:t>;++</a:t>
            </a:r>
            <a:r>
              <a:rPr lang="en-US" altLang="zh-CN" sz="2400" b="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="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/>
            <a:r>
              <a:rPr lang="en-US" altLang="zh-CN" sz="2400" b="0" dirty="0" smtClean="0">
                <a:latin typeface="Times New Roman" pitchFamily="18" charset="0"/>
                <a:cs typeface="Times New Roman" pitchFamily="18" charset="0"/>
              </a:rPr>
              <a:t>   for(p=</a:t>
            </a:r>
            <a:r>
              <a:rPr lang="en-US" altLang="zh-CN" sz="2400" b="0" dirty="0" err="1" smtClean="0">
                <a:latin typeface="Times New Roman" pitchFamily="18" charset="0"/>
                <a:cs typeface="Times New Roman" pitchFamily="18" charset="0"/>
              </a:rPr>
              <a:t>G.vertices</a:t>
            </a:r>
            <a:r>
              <a:rPr lang="en-US" altLang="zh-CN" sz="2400" b="0" dirty="0" smtClean="0">
                <a:latin typeface="Times New Roman" pitchFamily="18" charset="0"/>
                <a:cs typeface="Times New Roman" pitchFamily="18" charset="0"/>
              </a:rPr>
              <a:t>[i</a:t>
            </a:r>
            <a:r>
              <a:rPr lang="en-US" altLang="zh-CN" sz="2400" b="0" dirty="0">
                <a:latin typeface="Times New Roman" pitchFamily="18" charset="0"/>
                <a:cs typeface="Times New Roman" pitchFamily="18" charset="0"/>
              </a:rPr>
              <a:t>].</a:t>
            </a:r>
            <a:r>
              <a:rPr lang="en-US" altLang="zh-CN" sz="2400" b="0" dirty="0" err="1">
                <a:latin typeface="Times New Roman" pitchFamily="18" charset="0"/>
                <a:cs typeface="Times New Roman" pitchFamily="18" charset="0"/>
              </a:rPr>
              <a:t>firstarc;p</a:t>
            </a:r>
            <a:r>
              <a:rPr lang="en-US" altLang="zh-CN" sz="2400" b="0" dirty="0">
                <a:latin typeface="Times New Roman" pitchFamily="18" charset="0"/>
                <a:cs typeface="Times New Roman" pitchFamily="18" charset="0"/>
              </a:rPr>
              <a:t>!=</a:t>
            </a:r>
            <a:r>
              <a:rPr lang="en-US" altLang="zh-CN" sz="2400" b="0" dirty="0" err="1">
                <a:latin typeface="Times New Roman" pitchFamily="18" charset="0"/>
                <a:cs typeface="Times New Roman" pitchFamily="18" charset="0"/>
              </a:rPr>
              <a:t>NULL;p</a:t>
            </a:r>
            <a:r>
              <a:rPr lang="en-US" altLang="zh-CN" sz="2400" b="0" dirty="0">
                <a:latin typeface="Times New Roman" pitchFamily="18" charset="0"/>
                <a:cs typeface="Times New Roman" pitchFamily="18" charset="0"/>
              </a:rPr>
              <a:t>=p-&gt;</a:t>
            </a:r>
            <a:r>
              <a:rPr lang="en-US" altLang="zh-CN" sz="2400" b="0" dirty="0" err="1">
                <a:latin typeface="Times New Roman" pitchFamily="18" charset="0"/>
                <a:cs typeface="Times New Roman" pitchFamily="18" charset="0"/>
              </a:rPr>
              <a:t>nextarc</a:t>
            </a:r>
            <a:r>
              <a:rPr lang="en-US" altLang="zh-CN" sz="2400" b="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zh-CN" sz="2400" b="0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altLang="zh-CN" sz="2400" b="0" dirty="0" smtClean="0">
                <a:latin typeface="Times New Roman" pitchFamily="18" charset="0"/>
                <a:cs typeface="Times New Roman" pitchFamily="18" charset="0"/>
              </a:rPr>
              <a:t>        ++</a:t>
            </a:r>
            <a:r>
              <a:rPr lang="en-US" altLang="zh-CN" sz="2400" b="0" dirty="0" err="1" smtClean="0">
                <a:latin typeface="Times New Roman" pitchFamily="18" charset="0"/>
                <a:cs typeface="Times New Roman" pitchFamily="18" charset="0"/>
              </a:rPr>
              <a:t>indegree</a:t>
            </a:r>
            <a:r>
              <a:rPr lang="en-US" altLang="zh-CN" sz="2400" b="0" dirty="0" smtClean="0">
                <a:latin typeface="Times New Roman" pitchFamily="18" charset="0"/>
                <a:cs typeface="Times New Roman" pitchFamily="18" charset="0"/>
              </a:rPr>
              <a:t>[p-&gt;</a:t>
            </a:r>
            <a:r>
              <a:rPr lang="en-US" altLang="zh-CN" sz="2400" b="0" dirty="0" err="1" smtClean="0">
                <a:latin typeface="Times New Roman" pitchFamily="18" charset="0"/>
                <a:cs typeface="Times New Roman" pitchFamily="18" charset="0"/>
              </a:rPr>
              <a:t>adjvex</a:t>
            </a:r>
            <a:r>
              <a:rPr lang="en-US" altLang="zh-CN" sz="2400" b="0" dirty="0" smtClean="0">
                <a:latin typeface="Times New Roman" pitchFamily="18" charset="0"/>
                <a:cs typeface="Times New Roman" pitchFamily="18" charset="0"/>
              </a:rPr>
              <a:t>];  </a:t>
            </a:r>
            <a:endParaRPr lang="en-US" altLang="zh-CN" sz="2400" b="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888" y="-18264"/>
            <a:ext cx="8572560" cy="1010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矩形标注 1"/>
          <p:cNvSpPr/>
          <p:nvPr/>
        </p:nvSpPr>
        <p:spPr>
          <a:xfrm>
            <a:off x="7452320" y="3645024"/>
            <a:ext cx="1440160" cy="936104"/>
          </a:xfrm>
          <a:prstGeom prst="wedgeRectCallout">
            <a:avLst>
              <a:gd name="adj1" fmla="val -263517"/>
              <a:gd name="adj2" fmla="val 10027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有向回路的判定方法？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2" name="click.wav"/>
          </p:stSnd>
        </p:sndAc>
      </p:transition>
    </mc:Choice>
    <mc:Fallback xmlns="">
      <p:transition>
        <p:sndAc>
          <p:stSnd>
            <p:snd r:embed="rId5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 animBg="1"/>
      <p:bldP spid="19" grpId="0" animBg="1"/>
      <p:bldP spid="20" grpId="0" animBg="1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71406" y="71414"/>
            <a:ext cx="8746066" cy="668867"/>
          </a:xfrm>
        </p:spPr>
        <p:txBody>
          <a:bodyPr/>
          <a:lstStyle/>
          <a:p>
            <a:pPr eaLnBrk="1" hangingPunct="1"/>
            <a:r>
              <a:rPr lang="en-US" altLang="zh-CN" sz="3600" b="1" dirty="0" smtClean="0"/>
              <a:t>2 </a:t>
            </a:r>
            <a:r>
              <a:rPr lang="zh-CN" altLang="en-US" sz="3600" b="1" dirty="0" smtClean="0"/>
              <a:t>关键路径</a:t>
            </a:r>
            <a:r>
              <a:rPr lang="en-US" altLang="zh-CN" sz="3600" b="1" dirty="0" smtClean="0"/>
              <a:t>—</a:t>
            </a:r>
            <a:r>
              <a:rPr lang="zh-CN" altLang="en-US" sz="3600" b="1" dirty="0" smtClean="0"/>
              <a:t>引例</a:t>
            </a:r>
          </a:p>
        </p:txBody>
      </p:sp>
      <p:sp>
        <p:nvSpPr>
          <p:cNvPr id="150532" name="Oval 4"/>
          <p:cNvSpPr>
            <a:spLocks noChangeArrowheads="1"/>
          </p:cNvSpPr>
          <p:nvPr/>
        </p:nvSpPr>
        <p:spPr bwMode="auto">
          <a:xfrm>
            <a:off x="1993931" y="2509836"/>
            <a:ext cx="457200" cy="457200"/>
          </a:xfrm>
          <a:prstGeom prst="ellipse">
            <a:avLst/>
          </a:prstGeom>
          <a:solidFill>
            <a:schemeClr val="bg2"/>
          </a:solidFill>
          <a:ln w="25400" cap="sq">
            <a:solidFill>
              <a:srgbClr val="00008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200">
                <a:latin typeface="Times New Roman" pitchFamily="18" charset="0"/>
                <a:ea typeface="宋体" pitchFamily="2" charset="-122"/>
              </a:rPr>
              <a:t>a</a:t>
            </a:r>
          </a:p>
        </p:txBody>
      </p:sp>
      <p:sp>
        <p:nvSpPr>
          <p:cNvPr id="150533" name="Oval 5"/>
          <p:cNvSpPr>
            <a:spLocks noChangeArrowheads="1"/>
          </p:cNvSpPr>
          <p:nvPr/>
        </p:nvSpPr>
        <p:spPr bwMode="auto">
          <a:xfrm>
            <a:off x="3517931" y="1671636"/>
            <a:ext cx="457200" cy="457200"/>
          </a:xfrm>
          <a:prstGeom prst="ellipse">
            <a:avLst/>
          </a:prstGeom>
          <a:solidFill>
            <a:schemeClr val="bg2"/>
          </a:solidFill>
          <a:ln w="254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200">
                <a:latin typeface="Times New Roman" pitchFamily="18" charset="0"/>
                <a:ea typeface="宋体" pitchFamily="2" charset="-122"/>
              </a:rPr>
              <a:t>b</a:t>
            </a:r>
          </a:p>
        </p:txBody>
      </p:sp>
      <p:sp>
        <p:nvSpPr>
          <p:cNvPr id="150534" name="Oval 6"/>
          <p:cNvSpPr>
            <a:spLocks noChangeArrowheads="1"/>
          </p:cNvSpPr>
          <p:nvPr/>
        </p:nvSpPr>
        <p:spPr bwMode="auto">
          <a:xfrm>
            <a:off x="3517931" y="3500436"/>
            <a:ext cx="457200" cy="457200"/>
          </a:xfrm>
          <a:prstGeom prst="ellipse">
            <a:avLst/>
          </a:prstGeom>
          <a:solidFill>
            <a:schemeClr val="bg2"/>
          </a:solidFill>
          <a:ln w="254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200">
                <a:latin typeface="Times New Roman" pitchFamily="18" charset="0"/>
                <a:ea typeface="宋体" pitchFamily="2" charset="-122"/>
              </a:rPr>
              <a:t>c</a:t>
            </a:r>
          </a:p>
        </p:txBody>
      </p:sp>
      <p:sp>
        <p:nvSpPr>
          <p:cNvPr id="150535" name="Oval 7"/>
          <p:cNvSpPr>
            <a:spLocks noChangeArrowheads="1"/>
          </p:cNvSpPr>
          <p:nvPr/>
        </p:nvSpPr>
        <p:spPr bwMode="auto">
          <a:xfrm>
            <a:off x="2603531" y="4414836"/>
            <a:ext cx="457200" cy="457200"/>
          </a:xfrm>
          <a:prstGeom prst="ellipse">
            <a:avLst/>
          </a:prstGeom>
          <a:solidFill>
            <a:schemeClr val="bg2"/>
          </a:solidFill>
          <a:ln w="254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200">
                <a:latin typeface="Times New Roman" pitchFamily="18" charset="0"/>
                <a:ea typeface="宋体" pitchFamily="2" charset="-122"/>
              </a:rPr>
              <a:t>d</a:t>
            </a:r>
          </a:p>
        </p:txBody>
      </p:sp>
      <p:sp>
        <p:nvSpPr>
          <p:cNvPr id="150536" name="Oval 8"/>
          <p:cNvSpPr>
            <a:spLocks noChangeArrowheads="1"/>
          </p:cNvSpPr>
          <p:nvPr/>
        </p:nvSpPr>
        <p:spPr bwMode="auto">
          <a:xfrm>
            <a:off x="5041931" y="2586036"/>
            <a:ext cx="457200" cy="457200"/>
          </a:xfrm>
          <a:prstGeom prst="ellipse">
            <a:avLst/>
          </a:prstGeom>
          <a:solidFill>
            <a:schemeClr val="bg2"/>
          </a:solidFill>
          <a:ln w="254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200">
                <a:latin typeface="Times New Roman" pitchFamily="18" charset="0"/>
                <a:ea typeface="宋体" pitchFamily="2" charset="-122"/>
              </a:rPr>
              <a:t>e</a:t>
            </a:r>
          </a:p>
        </p:txBody>
      </p:sp>
      <p:sp>
        <p:nvSpPr>
          <p:cNvPr id="150537" name="Oval 9"/>
          <p:cNvSpPr>
            <a:spLocks noChangeArrowheads="1"/>
          </p:cNvSpPr>
          <p:nvPr/>
        </p:nvSpPr>
        <p:spPr bwMode="auto">
          <a:xfrm>
            <a:off x="5100669" y="4414836"/>
            <a:ext cx="457200" cy="457200"/>
          </a:xfrm>
          <a:prstGeom prst="ellipse">
            <a:avLst/>
          </a:prstGeom>
          <a:solidFill>
            <a:schemeClr val="bg2"/>
          </a:solidFill>
          <a:ln w="254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200">
                <a:latin typeface="Times New Roman" pitchFamily="18" charset="0"/>
                <a:ea typeface="宋体" pitchFamily="2" charset="-122"/>
              </a:rPr>
              <a:t>f</a:t>
            </a:r>
          </a:p>
        </p:txBody>
      </p:sp>
      <p:sp>
        <p:nvSpPr>
          <p:cNvPr id="150538" name="Oval 10"/>
          <p:cNvSpPr>
            <a:spLocks noChangeArrowheads="1"/>
          </p:cNvSpPr>
          <p:nvPr/>
        </p:nvSpPr>
        <p:spPr bwMode="auto">
          <a:xfrm>
            <a:off x="6565931" y="1671636"/>
            <a:ext cx="457200" cy="457200"/>
          </a:xfrm>
          <a:prstGeom prst="ellipse">
            <a:avLst/>
          </a:prstGeom>
          <a:solidFill>
            <a:schemeClr val="bg2"/>
          </a:solidFill>
          <a:ln w="254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200">
                <a:latin typeface="Times New Roman" pitchFamily="18" charset="0"/>
                <a:ea typeface="宋体" pitchFamily="2" charset="-122"/>
              </a:rPr>
              <a:t>g</a:t>
            </a:r>
          </a:p>
        </p:txBody>
      </p:sp>
      <p:sp>
        <p:nvSpPr>
          <p:cNvPr id="150539" name="Oval 11"/>
          <p:cNvSpPr>
            <a:spLocks noChangeArrowheads="1"/>
          </p:cNvSpPr>
          <p:nvPr/>
        </p:nvSpPr>
        <p:spPr bwMode="auto">
          <a:xfrm>
            <a:off x="6565931" y="3500436"/>
            <a:ext cx="457200" cy="457200"/>
          </a:xfrm>
          <a:prstGeom prst="ellipse">
            <a:avLst/>
          </a:prstGeom>
          <a:solidFill>
            <a:schemeClr val="bg2"/>
          </a:solidFill>
          <a:ln w="254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200">
                <a:latin typeface="Times New Roman" pitchFamily="18" charset="0"/>
                <a:ea typeface="宋体" pitchFamily="2" charset="-122"/>
              </a:rPr>
              <a:t>h</a:t>
            </a:r>
          </a:p>
        </p:txBody>
      </p:sp>
      <p:sp>
        <p:nvSpPr>
          <p:cNvPr id="150540" name="Oval 12"/>
          <p:cNvSpPr>
            <a:spLocks noChangeArrowheads="1"/>
          </p:cNvSpPr>
          <p:nvPr/>
        </p:nvSpPr>
        <p:spPr bwMode="auto">
          <a:xfrm>
            <a:off x="8089931" y="2586036"/>
            <a:ext cx="457200" cy="457200"/>
          </a:xfrm>
          <a:prstGeom prst="ellipse">
            <a:avLst/>
          </a:prstGeom>
          <a:solidFill>
            <a:schemeClr val="bg2"/>
          </a:solidFill>
          <a:ln w="25400" cap="sq">
            <a:solidFill>
              <a:srgbClr val="00008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200">
                <a:latin typeface="Times New Roman" pitchFamily="18" charset="0"/>
                <a:ea typeface="宋体" pitchFamily="2" charset="-122"/>
              </a:rPr>
              <a:t>k</a:t>
            </a:r>
          </a:p>
        </p:txBody>
      </p:sp>
      <p:sp>
        <p:nvSpPr>
          <p:cNvPr id="150541" name="Line 13"/>
          <p:cNvSpPr>
            <a:spLocks noChangeShapeType="1"/>
          </p:cNvSpPr>
          <p:nvPr/>
        </p:nvSpPr>
        <p:spPr bwMode="auto">
          <a:xfrm flipV="1">
            <a:off x="2374931" y="1900236"/>
            <a:ext cx="1143000" cy="685800"/>
          </a:xfrm>
          <a:prstGeom prst="line">
            <a:avLst/>
          </a:prstGeom>
          <a:noFill/>
          <a:ln w="25400" cap="sq">
            <a:solidFill>
              <a:srgbClr val="800000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542" name="Line 14"/>
          <p:cNvSpPr>
            <a:spLocks noChangeShapeType="1"/>
          </p:cNvSpPr>
          <p:nvPr/>
        </p:nvSpPr>
        <p:spPr bwMode="auto">
          <a:xfrm>
            <a:off x="2451131" y="2738436"/>
            <a:ext cx="1066800" cy="896937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543" name="Line 15"/>
          <p:cNvSpPr>
            <a:spLocks noChangeShapeType="1"/>
          </p:cNvSpPr>
          <p:nvPr/>
        </p:nvSpPr>
        <p:spPr bwMode="auto">
          <a:xfrm flipV="1">
            <a:off x="3975131" y="2916236"/>
            <a:ext cx="1125538" cy="73660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544" name="Line 16"/>
          <p:cNvSpPr>
            <a:spLocks noChangeShapeType="1"/>
          </p:cNvSpPr>
          <p:nvPr/>
        </p:nvSpPr>
        <p:spPr bwMode="auto">
          <a:xfrm>
            <a:off x="3975131" y="1900236"/>
            <a:ext cx="1143000" cy="762000"/>
          </a:xfrm>
          <a:prstGeom prst="line">
            <a:avLst/>
          </a:prstGeom>
          <a:noFill/>
          <a:ln w="25400" cap="sq">
            <a:solidFill>
              <a:srgbClr val="800000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545" name="Line 17"/>
          <p:cNvSpPr>
            <a:spLocks noChangeShapeType="1"/>
          </p:cNvSpPr>
          <p:nvPr/>
        </p:nvSpPr>
        <p:spPr bwMode="auto">
          <a:xfrm flipV="1">
            <a:off x="5422931" y="1900236"/>
            <a:ext cx="1143000" cy="76200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546" name="Line 18"/>
          <p:cNvSpPr>
            <a:spLocks noChangeShapeType="1"/>
          </p:cNvSpPr>
          <p:nvPr/>
        </p:nvSpPr>
        <p:spPr bwMode="auto">
          <a:xfrm>
            <a:off x="7023131" y="1900236"/>
            <a:ext cx="1143000" cy="76200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547" name="Line 19"/>
          <p:cNvSpPr>
            <a:spLocks noChangeShapeType="1"/>
          </p:cNvSpPr>
          <p:nvPr/>
        </p:nvSpPr>
        <p:spPr bwMode="auto">
          <a:xfrm flipV="1">
            <a:off x="7023131" y="2967036"/>
            <a:ext cx="1143000" cy="685800"/>
          </a:xfrm>
          <a:prstGeom prst="line">
            <a:avLst/>
          </a:prstGeom>
          <a:noFill/>
          <a:ln w="25400" cap="sq">
            <a:solidFill>
              <a:srgbClr val="800000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548" name="Line 20"/>
          <p:cNvSpPr>
            <a:spLocks noChangeShapeType="1"/>
          </p:cNvSpPr>
          <p:nvPr/>
        </p:nvSpPr>
        <p:spPr bwMode="auto">
          <a:xfrm>
            <a:off x="5499131" y="2890836"/>
            <a:ext cx="1066800" cy="762000"/>
          </a:xfrm>
          <a:prstGeom prst="line">
            <a:avLst/>
          </a:prstGeom>
          <a:noFill/>
          <a:ln w="25400" cap="sq">
            <a:solidFill>
              <a:srgbClr val="800000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549" name="Line 21"/>
          <p:cNvSpPr>
            <a:spLocks noChangeShapeType="1"/>
          </p:cNvSpPr>
          <p:nvPr/>
        </p:nvSpPr>
        <p:spPr bwMode="auto">
          <a:xfrm>
            <a:off x="2222531" y="2967036"/>
            <a:ext cx="609600" cy="144780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550" name="Line 22"/>
          <p:cNvSpPr>
            <a:spLocks noChangeShapeType="1"/>
          </p:cNvSpPr>
          <p:nvPr/>
        </p:nvSpPr>
        <p:spPr bwMode="auto">
          <a:xfrm>
            <a:off x="3060731" y="4643436"/>
            <a:ext cx="2039938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551" name="Line 23"/>
          <p:cNvSpPr>
            <a:spLocks noChangeShapeType="1"/>
          </p:cNvSpPr>
          <p:nvPr/>
        </p:nvSpPr>
        <p:spPr bwMode="auto">
          <a:xfrm flipV="1">
            <a:off x="5605494" y="3881436"/>
            <a:ext cx="1036637" cy="76200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552" name="Text Box 24"/>
          <p:cNvSpPr txBox="1">
            <a:spLocks noChangeArrowheads="1"/>
          </p:cNvSpPr>
          <p:nvPr/>
        </p:nvSpPr>
        <p:spPr bwMode="auto">
          <a:xfrm>
            <a:off x="2597181" y="1777998"/>
            <a:ext cx="38735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200">
                <a:latin typeface="Times New Roman" pitchFamily="18" charset="0"/>
                <a:ea typeface="宋体" pitchFamily="2" charset="-122"/>
              </a:rPr>
              <a:t>6</a:t>
            </a:r>
          </a:p>
        </p:txBody>
      </p:sp>
      <p:sp>
        <p:nvSpPr>
          <p:cNvPr id="150553" name="Text Box 25"/>
          <p:cNvSpPr txBox="1">
            <a:spLocks noChangeArrowheads="1"/>
          </p:cNvSpPr>
          <p:nvPr/>
        </p:nvSpPr>
        <p:spPr bwMode="auto">
          <a:xfrm>
            <a:off x="2832131" y="2692398"/>
            <a:ext cx="38735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200">
                <a:latin typeface="Times New Roman" pitchFamily="18" charset="0"/>
                <a:ea typeface="宋体" pitchFamily="2" charset="-122"/>
              </a:rPr>
              <a:t>4</a:t>
            </a:r>
          </a:p>
        </p:txBody>
      </p:sp>
      <p:sp>
        <p:nvSpPr>
          <p:cNvPr id="150554" name="Text Box 26"/>
          <p:cNvSpPr txBox="1">
            <a:spLocks noChangeArrowheads="1"/>
          </p:cNvSpPr>
          <p:nvPr/>
        </p:nvSpPr>
        <p:spPr bwMode="auto">
          <a:xfrm>
            <a:off x="2520981" y="3367086"/>
            <a:ext cx="387350" cy="5794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200">
                <a:latin typeface="Times New Roman" pitchFamily="18" charset="0"/>
                <a:ea typeface="宋体" pitchFamily="2" charset="-122"/>
              </a:rPr>
              <a:t>5</a:t>
            </a:r>
          </a:p>
        </p:txBody>
      </p:sp>
      <p:sp>
        <p:nvSpPr>
          <p:cNvPr id="150555" name="Text Box 27"/>
          <p:cNvSpPr txBox="1">
            <a:spLocks noChangeArrowheads="1"/>
          </p:cNvSpPr>
          <p:nvPr/>
        </p:nvSpPr>
        <p:spPr bwMode="auto">
          <a:xfrm>
            <a:off x="4044981" y="4140198"/>
            <a:ext cx="38735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200">
                <a:latin typeface="Times New Roman" pitchFamily="18" charset="0"/>
                <a:ea typeface="宋体" pitchFamily="2" charset="-122"/>
              </a:rPr>
              <a:t>2</a:t>
            </a:r>
          </a:p>
        </p:txBody>
      </p:sp>
      <p:sp>
        <p:nvSpPr>
          <p:cNvPr id="150556" name="Text Box 28"/>
          <p:cNvSpPr txBox="1">
            <a:spLocks noChangeArrowheads="1"/>
          </p:cNvSpPr>
          <p:nvPr/>
        </p:nvSpPr>
        <p:spPr bwMode="auto">
          <a:xfrm>
            <a:off x="4356131" y="1777998"/>
            <a:ext cx="38735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200">
                <a:latin typeface="Times New Roman" pitchFamily="18" charset="0"/>
                <a:ea typeface="宋体" pitchFamily="2" charset="-122"/>
              </a:rPr>
              <a:t>1</a:t>
            </a:r>
          </a:p>
        </p:txBody>
      </p:sp>
      <p:sp>
        <p:nvSpPr>
          <p:cNvPr id="150557" name="Text Box 29"/>
          <p:cNvSpPr txBox="1">
            <a:spLocks noChangeArrowheads="1"/>
          </p:cNvSpPr>
          <p:nvPr/>
        </p:nvSpPr>
        <p:spPr bwMode="auto">
          <a:xfrm>
            <a:off x="4264056" y="2833686"/>
            <a:ext cx="387350" cy="5794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200">
                <a:latin typeface="Times New Roman" pitchFamily="18" charset="0"/>
                <a:ea typeface="宋体" pitchFamily="2" charset="-122"/>
              </a:rPr>
              <a:t>1</a:t>
            </a:r>
          </a:p>
        </p:txBody>
      </p:sp>
      <p:sp>
        <p:nvSpPr>
          <p:cNvPr id="150558" name="Text Box 30"/>
          <p:cNvSpPr txBox="1">
            <a:spLocks noChangeArrowheads="1"/>
          </p:cNvSpPr>
          <p:nvPr/>
        </p:nvSpPr>
        <p:spPr bwMode="auto">
          <a:xfrm>
            <a:off x="5721381" y="1824036"/>
            <a:ext cx="387350" cy="5794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200">
                <a:latin typeface="Times New Roman" pitchFamily="18" charset="0"/>
                <a:ea typeface="宋体" pitchFamily="2" charset="-122"/>
              </a:rPr>
              <a:t>8</a:t>
            </a:r>
          </a:p>
        </p:txBody>
      </p:sp>
      <p:sp>
        <p:nvSpPr>
          <p:cNvPr id="150559" name="Text Box 31"/>
          <p:cNvSpPr txBox="1">
            <a:spLocks noChangeArrowheads="1"/>
          </p:cNvSpPr>
          <p:nvPr/>
        </p:nvSpPr>
        <p:spPr bwMode="auto">
          <a:xfrm>
            <a:off x="5880131" y="2814636"/>
            <a:ext cx="387350" cy="5794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200">
                <a:latin typeface="Times New Roman" pitchFamily="18" charset="0"/>
                <a:ea typeface="宋体" pitchFamily="2" charset="-122"/>
              </a:rPr>
              <a:t>7</a:t>
            </a:r>
          </a:p>
        </p:txBody>
      </p:sp>
      <p:sp>
        <p:nvSpPr>
          <p:cNvPr id="150560" name="Text Box 32"/>
          <p:cNvSpPr txBox="1">
            <a:spLocks noChangeArrowheads="1"/>
          </p:cNvSpPr>
          <p:nvPr/>
        </p:nvSpPr>
        <p:spPr bwMode="auto">
          <a:xfrm>
            <a:off x="7473981" y="1701798"/>
            <a:ext cx="38735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200">
                <a:latin typeface="Times New Roman" pitchFamily="18" charset="0"/>
                <a:ea typeface="宋体" pitchFamily="2" charset="-122"/>
              </a:rPr>
              <a:t>2</a:t>
            </a:r>
          </a:p>
        </p:txBody>
      </p:sp>
      <p:sp>
        <p:nvSpPr>
          <p:cNvPr id="150561" name="Text Box 33"/>
          <p:cNvSpPr txBox="1">
            <a:spLocks noChangeArrowheads="1"/>
          </p:cNvSpPr>
          <p:nvPr/>
        </p:nvSpPr>
        <p:spPr bwMode="auto">
          <a:xfrm>
            <a:off x="7083456" y="2920998"/>
            <a:ext cx="38735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200">
                <a:latin typeface="Times New Roman" pitchFamily="18" charset="0"/>
                <a:ea typeface="宋体" pitchFamily="2" charset="-122"/>
              </a:rPr>
              <a:t>4</a:t>
            </a:r>
          </a:p>
        </p:txBody>
      </p:sp>
      <p:sp>
        <p:nvSpPr>
          <p:cNvPr id="150562" name="Text Box 34"/>
          <p:cNvSpPr txBox="1">
            <a:spLocks noChangeArrowheads="1"/>
          </p:cNvSpPr>
          <p:nvPr/>
        </p:nvSpPr>
        <p:spPr bwMode="auto">
          <a:xfrm>
            <a:off x="5749956" y="3852861"/>
            <a:ext cx="387350" cy="5794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200">
                <a:latin typeface="Times New Roman" pitchFamily="18" charset="0"/>
                <a:ea typeface="宋体" pitchFamily="2" charset="-122"/>
              </a:rPr>
              <a:t>4</a:t>
            </a:r>
          </a:p>
        </p:txBody>
      </p:sp>
      <p:sp>
        <p:nvSpPr>
          <p:cNvPr id="150563" name="Line 35"/>
          <p:cNvSpPr>
            <a:spLocks noChangeShapeType="1"/>
          </p:cNvSpPr>
          <p:nvPr/>
        </p:nvSpPr>
        <p:spPr bwMode="auto">
          <a:xfrm flipV="1">
            <a:off x="2374931" y="1900236"/>
            <a:ext cx="1143000" cy="685800"/>
          </a:xfrm>
          <a:prstGeom prst="line">
            <a:avLst/>
          </a:prstGeom>
          <a:noFill/>
          <a:ln w="57150" cap="sq">
            <a:solidFill>
              <a:schemeClr val="tx2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564" name="Line 36"/>
          <p:cNvSpPr>
            <a:spLocks noChangeShapeType="1"/>
          </p:cNvSpPr>
          <p:nvPr/>
        </p:nvSpPr>
        <p:spPr bwMode="auto">
          <a:xfrm>
            <a:off x="3975131" y="1900236"/>
            <a:ext cx="1143000" cy="762000"/>
          </a:xfrm>
          <a:prstGeom prst="line">
            <a:avLst/>
          </a:prstGeom>
          <a:noFill/>
          <a:ln w="57150" cap="sq">
            <a:solidFill>
              <a:schemeClr val="tx2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565" name="Line 37"/>
          <p:cNvSpPr>
            <a:spLocks noChangeShapeType="1"/>
          </p:cNvSpPr>
          <p:nvPr/>
        </p:nvSpPr>
        <p:spPr bwMode="auto">
          <a:xfrm>
            <a:off x="5499131" y="2890836"/>
            <a:ext cx="1066800" cy="762000"/>
          </a:xfrm>
          <a:prstGeom prst="line">
            <a:avLst/>
          </a:prstGeom>
          <a:noFill/>
          <a:ln w="57150" cap="sq">
            <a:solidFill>
              <a:schemeClr val="tx2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566" name="Line 38"/>
          <p:cNvSpPr>
            <a:spLocks noChangeShapeType="1"/>
          </p:cNvSpPr>
          <p:nvPr/>
        </p:nvSpPr>
        <p:spPr bwMode="auto">
          <a:xfrm flipV="1">
            <a:off x="7023131" y="2967036"/>
            <a:ext cx="1143000" cy="685800"/>
          </a:xfrm>
          <a:prstGeom prst="line">
            <a:avLst/>
          </a:prstGeom>
          <a:noFill/>
          <a:ln w="57150" cap="sq">
            <a:solidFill>
              <a:schemeClr val="tx2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567" name="AutoShape 39"/>
          <p:cNvSpPr>
            <a:spLocks noChangeArrowheads="1"/>
          </p:cNvSpPr>
          <p:nvPr/>
        </p:nvSpPr>
        <p:spPr bwMode="auto">
          <a:xfrm>
            <a:off x="142876" y="3065466"/>
            <a:ext cx="1214446" cy="935038"/>
          </a:xfrm>
          <a:prstGeom prst="wedgeRoundRectCallout">
            <a:avLst>
              <a:gd name="adj1" fmla="val 102371"/>
              <a:gd name="adj2" fmla="val -68443"/>
              <a:gd name="adj3" fmla="val 16667"/>
            </a:avLst>
          </a:prstGeom>
          <a:solidFill>
            <a:srgbClr val="CCFFFF">
              <a:alpha val="50195"/>
            </a:srgbClr>
          </a:solidFill>
          <a:ln w="12700" cap="sq">
            <a:solidFill>
              <a:srgbClr val="00008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z="2400" b="1" dirty="0" smtClean="0">
                <a:latin typeface="Times New Roman" pitchFamily="18" charset="0"/>
              </a:rPr>
              <a:t>源点</a:t>
            </a:r>
            <a:r>
              <a:rPr lang="en-US" altLang="zh-CN" sz="2400" b="1" dirty="0" smtClean="0">
                <a:latin typeface="Times New Roman" pitchFamily="18" charset="0"/>
              </a:rPr>
              <a:t>/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</a:rPr>
              <a:t>起</a:t>
            </a:r>
            <a:endParaRPr lang="en-US" altLang="zh-CN" sz="2400" dirty="0" smtClean="0"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z="2400" dirty="0" smtClean="0">
                <a:latin typeface="Times New Roman" pitchFamily="18" charset="0"/>
                <a:ea typeface="宋体" pitchFamily="2" charset="-122"/>
              </a:rPr>
              <a:t>始状态</a:t>
            </a:r>
            <a:endParaRPr lang="zh-CN" altLang="en-US" sz="2400" b="1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0568" name="AutoShape 40"/>
          <p:cNvSpPr>
            <a:spLocks noChangeArrowheads="1"/>
          </p:cNvSpPr>
          <p:nvPr/>
        </p:nvSpPr>
        <p:spPr bwMode="auto">
          <a:xfrm>
            <a:off x="7500990" y="3609984"/>
            <a:ext cx="1357290" cy="1104900"/>
          </a:xfrm>
          <a:prstGeom prst="wedgeRoundRectCallout">
            <a:avLst>
              <a:gd name="adj1" fmla="val 14112"/>
              <a:gd name="adj2" fmla="val -95506"/>
              <a:gd name="adj3" fmla="val 16667"/>
            </a:avLst>
          </a:prstGeom>
          <a:solidFill>
            <a:srgbClr val="CCFFFF">
              <a:alpha val="50195"/>
            </a:srgbClr>
          </a:solidFill>
          <a:ln w="12700" cap="sq">
            <a:solidFill>
              <a:srgbClr val="00008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z="2400" b="1" dirty="0" smtClean="0">
                <a:latin typeface="Times New Roman" pitchFamily="18" charset="0"/>
              </a:rPr>
              <a:t>汇点</a:t>
            </a:r>
            <a:r>
              <a:rPr lang="en-US" altLang="zh-CN" sz="2400" b="1" dirty="0" smtClean="0">
                <a:latin typeface="Times New Roman" pitchFamily="18" charset="0"/>
              </a:rPr>
              <a:t>/</a:t>
            </a:r>
            <a:r>
              <a:rPr lang="zh-CN" altLang="en-US" sz="2400" b="1" dirty="0" smtClean="0">
                <a:latin typeface="Times New Roman" pitchFamily="18" charset="0"/>
              </a:rPr>
              <a:t>结</a:t>
            </a:r>
            <a:endParaRPr lang="en-US" altLang="zh-CN" sz="2400" b="1" dirty="0" smtClean="0">
              <a:latin typeface="Times New Roman" pitchFamily="18" charset="0"/>
            </a:endParaRP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z="2400" b="1" dirty="0" smtClean="0">
                <a:latin typeface="Times New Roman" pitchFamily="18" charset="0"/>
              </a:rPr>
              <a:t>束状态</a:t>
            </a:r>
            <a:endParaRPr lang="zh-CN" altLang="en-US" sz="2400" b="1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0570" name="Text Box 42"/>
          <p:cNvSpPr txBox="1">
            <a:spLocks noChangeArrowheads="1"/>
          </p:cNvSpPr>
          <p:nvPr/>
        </p:nvSpPr>
        <p:spPr bwMode="auto">
          <a:xfrm>
            <a:off x="4356131" y="1777998"/>
            <a:ext cx="38735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200" b="1">
                <a:latin typeface="Times New Roman" pitchFamily="18" charset="0"/>
                <a:ea typeface="宋体" pitchFamily="2" charset="-122"/>
              </a:rPr>
              <a:t>1</a:t>
            </a:r>
            <a:endParaRPr lang="en-US" altLang="zh-CN" sz="32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0571" name="Text Box 43"/>
          <p:cNvSpPr txBox="1">
            <a:spLocks noChangeArrowheads="1"/>
          </p:cNvSpPr>
          <p:nvPr/>
        </p:nvSpPr>
        <p:spPr bwMode="auto">
          <a:xfrm>
            <a:off x="5880131" y="2814636"/>
            <a:ext cx="387350" cy="5794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200" b="1">
                <a:latin typeface="Times New Roman" pitchFamily="18" charset="0"/>
                <a:ea typeface="宋体" pitchFamily="2" charset="-122"/>
              </a:rPr>
              <a:t>7</a:t>
            </a:r>
            <a:endParaRPr lang="en-US" altLang="zh-CN" sz="32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0572" name="Text Box 44"/>
          <p:cNvSpPr txBox="1">
            <a:spLocks noChangeArrowheads="1"/>
          </p:cNvSpPr>
          <p:nvPr/>
        </p:nvSpPr>
        <p:spPr bwMode="auto">
          <a:xfrm>
            <a:off x="7092981" y="2920998"/>
            <a:ext cx="38735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200" b="1">
                <a:latin typeface="Times New Roman" pitchFamily="18" charset="0"/>
                <a:ea typeface="宋体" pitchFamily="2" charset="-122"/>
              </a:rPr>
              <a:t>4</a:t>
            </a:r>
            <a:endParaRPr lang="en-US" altLang="zh-CN" sz="32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0573" name="Text Box 45"/>
          <p:cNvSpPr txBox="1">
            <a:spLocks noChangeArrowheads="1"/>
          </p:cNvSpPr>
          <p:nvPr/>
        </p:nvSpPr>
        <p:spPr bwMode="auto">
          <a:xfrm>
            <a:off x="107982" y="4934200"/>
            <a:ext cx="8964612" cy="193899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400" b="1" dirty="0" smtClean="0">
                <a:solidFill>
                  <a:schemeClr val="tx1"/>
                </a:solidFill>
              </a:rPr>
              <a:t>关键活动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</a:rPr>
              <a:t>必须在具备执行条件的第一时间启动的活动，否则会导致延期；即保证工期前提下</a:t>
            </a:r>
            <a:r>
              <a:rPr lang="zh-CN" altLang="en-US" sz="2400" dirty="0" smtClean="0">
                <a:solidFill>
                  <a:schemeClr val="tx1"/>
                </a:solidFill>
              </a:rPr>
              <a:t>最早开始时间</a:t>
            </a:r>
            <a:r>
              <a:rPr lang="zh-CN" altLang="en-US" sz="2400" b="0" dirty="0" smtClean="0">
                <a:solidFill>
                  <a:schemeClr val="tx1"/>
                </a:solidFill>
              </a:rPr>
              <a:t>和</a:t>
            </a:r>
            <a:r>
              <a:rPr lang="zh-CN" altLang="en-US" sz="2400" dirty="0" smtClean="0">
                <a:solidFill>
                  <a:schemeClr val="tx1"/>
                </a:solidFill>
              </a:rPr>
              <a:t>最晚开始时间</a:t>
            </a:r>
            <a:r>
              <a:rPr lang="zh-CN" altLang="en-US" sz="2400" b="0" dirty="0" smtClean="0">
                <a:solidFill>
                  <a:schemeClr val="tx1"/>
                </a:solidFill>
              </a:rPr>
              <a:t>相同的活动</a:t>
            </a:r>
            <a:r>
              <a:rPr lang="en-US" altLang="zh-CN" sz="2400" b="0" i="1" dirty="0" err="1" smtClean="0">
                <a:solidFill>
                  <a:schemeClr val="tx1"/>
                </a:solidFill>
              </a:rPr>
              <a:t>ee</a:t>
            </a:r>
            <a:r>
              <a:rPr lang="en-US" altLang="zh-CN" sz="2400" b="0" i="1" dirty="0" smtClean="0">
                <a:solidFill>
                  <a:schemeClr val="tx1"/>
                </a:solidFill>
              </a:rPr>
              <a:t>(act</a:t>
            </a:r>
            <a:r>
              <a:rPr lang="en-US" altLang="zh-CN" sz="2400" b="0" i="1" dirty="0">
                <a:solidFill>
                  <a:schemeClr val="tx1"/>
                </a:solidFill>
              </a:rPr>
              <a:t>) </a:t>
            </a:r>
            <a:r>
              <a:rPr lang="en-US" altLang="zh-CN" sz="2400" b="0" i="1" dirty="0" smtClean="0">
                <a:solidFill>
                  <a:schemeClr val="tx1"/>
                </a:solidFill>
              </a:rPr>
              <a:t>=</a:t>
            </a:r>
            <a:r>
              <a:rPr lang="en-US" altLang="zh-CN" sz="2400" b="0" i="1" dirty="0">
                <a:solidFill>
                  <a:schemeClr val="tx1"/>
                </a:solidFill>
              </a:rPr>
              <a:t> </a:t>
            </a:r>
            <a:r>
              <a:rPr lang="en-US" altLang="zh-CN" sz="2400" b="0" i="1" dirty="0" smtClean="0">
                <a:solidFill>
                  <a:schemeClr val="tx1"/>
                </a:solidFill>
              </a:rPr>
              <a:t>el(act)</a:t>
            </a:r>
            <a:endParaRPr lang="zh-CN" altLang="en-US" sz="2400" b="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顶点的最早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晚激活时间</a:t>
            </a:r>
            <a:r>
              <a:rPr lang="en-US" altLang="zh-CN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400" b="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ee</a:t>
            </a:r>
            <a:r>
              <a:rPr lang="en-US" altLang="zh-CN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-&gt;</a:t>
            </a:r>
            <a:r>
              <a:rPr lang="en-US" altLang="zh-CN" sz="2400" b="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b="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b="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ve</a:t>
            </a:r>
            <a:r>
              <a:rPr lang="en-US" altLang="zh-CN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);</a:t>
            </a:r>
            <a:r>
              <a:rPr lang="en-US" altLang="zh-CN" sz="2400" b="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el</a:t>
            </a:r>
            <a:r>
              <a:rPr lang="en-US" altLang="zh-CN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-&gt;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)=</a:t>
            </a:r>
            <a:r>
              <a:rPr lang="en-US" altLang="zh-CN" sz="2400" b="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vl</a:t>
            </a:r>
            <a:r>
              <a:rPr lang="en-US" altLang="zh-CN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(v)</a:t>
            </a:r>
            <a:r>
              <a:rPr lang="en-US" altLang="zh-CN" sz="2400" b="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b="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dur</a:t>
            </a:r>
            <a:r>
              <a:rPr lang="en-US" altLang="zh-CN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-&gt;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chemeClr val="tx1"/>
                </a:solidFill>
              </a:rPr>
              <a:t>关键路径</a:t>
            </a:r>
            <a:r>
              <a:rPr lang="en-US" altLang="zh-CN" sz="2400" dirty="0" smtClean="0">
                <a:solidFill>
                  <a:schemeClr val="tx1"/>
                </a:solidFill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</a:rPr>
              <a:t>关键活动组成的路径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,</a:t>
            </a:r>
            <a:r>
              <a:rPr lang="zh-CN" altLang="en-US" sz="2400" b="0" dirty="0" smtClean="0">
                <a:solidFill>
                  <a:schemeClr val="tx1"/>
                </a:solidFill>
              </a:rPr>
              <a:t>最长路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,</a:t>
            </a:r>
            <a:r>
              <a:rPr lang="zh-CN" altLang="en-US" sz="2400" b="0" dirty="0" smtClean="0">
                <a:solidFill>
                  <a:schemeClr val="tx1"/>
                </a:solidFill>
              </a:rPr>
              <a:t>决定</a:t>
            </a:r>
            <a:r>
              <a:rPr lang="zh-CN" altLang="en-US" sz="2400" b="0" dirty="0">
                <a:solidFill>
                  <a:schemeClr val="tx1"/>
                </a:solidFill>
              </a:rPr>
              <a:t>工期</a:t>
            </a:r>
            <a:r>
              <a:rPr lang="en-US" altLang="zh-CN" sz="2400" b="0" dirty="0">
                <a:solidFill>
                  <a:schemeClr val="tx1"/>
                </a:solidFill>
              </a:rPr>
              <a:t>,</a:t>
            </a:r>
            <a:r>
              <a:rPr lang="zh-CN" altLang="en-US" sz="2400" b="0" dirty="0" smtClean="0">
                <a:solidFill>
                  <a:schemeClr val="tx1"/>
                </a:solidFill>
              </a:rPr>
              <a:t>不一定唯一</a:t>
            </a:r>
            <a:endParaRPr lang="en-US" altLang="zh-CN" sz="2400" b="0" i="1" dirty="0">
              <a:solidFill>
                <a:schemeClr val="tx1"/>
              </a:solidFill>
            </a:endParaRPr>
          </a:p>
        </p:txBody>
      </p:sp>
      <p:sp>
        <p:nvSpPr>
          <p:cNvPr id="45" name="Rectangle 7"/>
          <p:cNvSpPr>
            <a:spLocks noChangeArrowheads="1"/>
          </p:cNvSpPr>
          <p:nvPr/>
        </p:nvSpPr>
        <p:spPr bwMode="auto">
          <a:xfrm>
            <a:off x="1928794" y="785794"/>
            <a:ext cx="6929486" cy="571504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 dirty="0" smtClean="0">
                <a:latin typeface="Times New Roman" pitchFamily="18" charset="0"/>
              </a:rPr>
              <a:t>AOE</a:t>
            </a:r>
            <a:r>
              <a:rPr lang="zh-CN" altLang="en-US" sz="2000" dirty="0" smtClean="0">
                <a:latin typeface="Times New Roman" pitchFamily="18" charset="0"/>
              </a:rPr>
              <a:t>网如下，请计算工程的最短工期？哪些活动“关键”？</a:t>
            </a:r>
            <a:endParaRPr lang="zh-CN" altLang="en-US" sz="2000" dirty="0">
              <a:latin typeface="Times New Roman" pitchFamily="18" charset="0"/>
            </a:endParaRPr>
          </a:p>
        </p:txBody>
      </p:sp>
      <p:sp>
        <p:nvSpPr>
          <p:cNvPr id="46" name="动作按钮: 帮助 45">
            <a:hlinkClick r:id="" action="ppaction://noaction" highlightClick="1"/>
          </p:cNvPr>
          <p:cNvSpPr/>
          <p:nvPr/>
        </p:nvSpPr>
        <p:spPr>
          <a:xfrm>
            <a:off x="1357290" y="785794"/>
            <a:ext cx="571504" cy="571504"/>
          </a:xfrm>
          <a:prstGeom prst="actionButtonHelp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AutoShape 40"/>
          <p:cNvSpPr>
            <a:spLocks noChangeArrowheads="1"/>
          </p:cNvSpPr>
          <p:nvPr/>
        </p:nvSpPr>
        <p:spPr bwMode="auto">
          <a:xfrm>
            <a:off x="571504" y="1428736"/>
            <a:ext cx="1571636" cy="928694"/>
          </a:xfrm>
          <a:prstGeom prst="wedgeRoundRectCallout">
            <a:avLst>
              <a:gd name="adj1" fmla="val 230931"/>
              <a:gd name="adj2" fmla="val 96284"/>
              <a:gd name="adj3" fmla="val 16667"/>
            </a:avLst>
          </a:prstGeom>
          <a:solidFill>
            <a:srgbClr val="CCFFFF">
              <a:alpha val="50195"/>
            </a:srgbClr>
          </a:solidFill>
          <a:ln w="12700" cap="sq">
            <a:solidFill>
              <a:srgbClr val="00008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2400" b="1" dirty="0" smtClean="0">
                <a:latin typeface="Times New Roman" pitchFamily="18" charset="0"/>
              </a:rPr>
              <a:t>be</a:t>
            </a:r>
            <a:r>
              <a:rPr lang="zh-CN" altLang="en-US" sz="2400" b="1" dirty="0" smtClean="0">
                <a:latin typeface="Times New Roman" pitchFamily="18" charset="0"/>
              </a:rPr>
              <a:t>和</a:t>
            </a:r>
            <a:r>
              <a:rPr lang="en-US" altLang="zh-CN" sz="2400" b="1" dirty="0" err="1" smtClean="0">
                <a:latin typeface="Times New Roman" pitchFamily="18" charset="0"/>
              </a:rPr>
              <a:t>ce</a:t>
            </a:r>
            <a:r>
              <a:rPr lang="zh-CN" altLang="en-US" sz="2400" dirty="0" smtClean="0">
                <a:latin typeface="Times New Roman" pitchFamily="18" charset="0"/>
              </a:rPr>
              <a:t>均完</a:t>
            </a:r>
            <a:endParaRPr lang="en-US" altLang="zh-CN" sz="2400" dirty="0" smtClean="0">
              <a:latin typeface="Times New Roman" pitchFamily="18" charset="0"/>
            </a:endParaRP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z="2400" dirty="0" smtClean="0">
                <a:latin typeface="Times New Roman" pitchFamily="18" charset="0"/>
              </a:rPr>
              <a:t>成的状态</a:t>
            </a:r>
            <a:endParaRPr lang="zh-CN" altLang="en-US" sz="2400" b="1" dirty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2" name="click.wav"/>
          </p:stSnd>
        </p:sndAc>
      </p:transition>
    </mc:Choice>
    <mc:Fallback xmlns="">
      <p:transition>
        <p:sndAc>
          <p:stSnd>
            <p:snd r:embed="rId3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057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0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05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05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73" grpId="0" uiExpand="1" build="p" animBg="1"/>
      <p:bldP spid="4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71406" y="71414"/>
            <a:ext cx="9072594" cy="66886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400" b="1" dirty="0" smtClean="0"/>
              <a:t>2 </a:t>
            </a:r>
            <a:r>
              <a:rPr lang="zh-CN" altLang="en-US" sz="3400" b="1" dirty="0" smtClean="0"/>
              <a:t>关键路径</a:t>
            </a:r>
            <a:r>
              <a:rPr lang="en-US" altLang="zh-CN" sz="3400" b="1" dirty="0" smtClean="0"/>
              <a:t>—</a:t>
            </a:r>
            <a:r>
              <a:rPr lang="zh-CN" altLang="en-US" sz="3400" b="1" dirty="0" smtClean="0"/>
              <a:t>方法</a:t>
            </a:r>
            <a:r>
              <a:rPr lang="en-US" altLang="zh-CN" sz="3400" b="1" dirty="0" smtClean="0"/>
              <a:t>-</a:t>
            </a:r>
            <a:r>
              <a:rPr lang="zh-CN" altLang="en-US" sz="3400" b="1" dirty="0" smtClean="0"/>
              <a:t>求顶点状态的最早激活时间</a:t>
            </a:r>
          </a:p>
        </p:txBody>
      </p:sp>
      <p:sp>
        <p:nvSpPr>
          <p:cNvPr id="48" name="Text Box 2"/>
          <p:cNvSpPr txBox="1">
            <a:spLocks noChangeArrowheads="1"/>
          </p:cNvSpPr>
          <p:nvPr/>
        </p:nvSpPr>
        <p:spPr bwMode="auto">
          <a:xfrm>
            <a:off x="0" y="765175"/>
            <a:ext cx="9144000" cy="138499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 typeface="Wingdings" pitchFamily="2" charset="2"/>
              <a:buChar char="Ø"/>
            </a:pPr>
            <a:r>
              <a:rPr lang="en-US" altLang="zh-CN" sz="2800" b="0" i="1" dirty="0" err="1">
                <a:latin typeface="+mn-ea"/>
                <a:ea typeface="+mn-ea"/>
                <a:cs typeface="Times New Roman" pitchFamily="18" charset="0"/>
              </a:rPr>
              <a:t>ve</a:t>
            </a:r>
            <a:r>
              <a:rPr lang="en-US" altLang="zh-CN" sz="2800" b="0" dirty="0">
                <a:latin typeface="+mn-ea"/>
                <a:ea typeface="+mn-ea"/>
                <a:cs typeface="Times New Roman" pitchFamily="18" charset="0"/>
              </a:rPr>
              <a:t>(</a:t>
            </a:r>
            <a:r>
              <a:rPr lang="zh-CN" altLang="en-US" sz="2800" b="0" dirty="0">
                <a:latin typeface="+mn-ea"/>
                <a:ea typeface="+mn-ea"/>
                <a:cs typeface="Times New Roman" pitchFamily="18" charset="0"/>
              </a:rPr>
              <a:t>源点</a:t>
            </a:r>
            <a:r>
              <a:rPr lang="en-US" altLang="zh-CN" sz="2800" b="0" dirty="0">
                <a:latin typeface="+mn-ea"/>
                <a:ea typeface="+mn-ea"/>
                <a:cs typeface="Times New Roman" pitchFamily="18" charset="0"/>
              </a:rPr>
              <a:t>)=</a:t>
            </a:r>
            <a:r>
              <a:rPr lang="en-US" altLang="zh-CN" sz="2800" b="0" dirty="0" smtClean="0">
                <a:latin typeface="+mn-ea"/>
                <a:ea typeface="+mn-ea"/>
                <a:cs typeface="Times New Roman" pitchFamily="18" charset="0"/>
              </a:rPr>
              <a:t>0</a:t>
            </a:r>
            <a:endParaRPr lang="en-US" altLang="zh-CN" sz="2800" b="0" dirty="0">
              <a:latin typeface="+mn-ea"/>
              <a:ea typeface="+mn-ea"/>
              <a:cs typeface="Times New Roman" pitchFamily="18" charset="0"/>
            </a:endParaRPr>
          </a:p>
          <a:p>
            <a:pPr algn="l">
              <a:lnSpc>
                <a:spcPct val="100000"/>
              </a:lnSpc>
              <a:buClrTx/>
              <a:buSzTx/>
              <a:buFont typeface="Wingdings" pitchFamily="2" charset="2"/>
              <a:buChar char="Ø"/>
            </a:pPr>
            <a:r>
              <a:rPr lang="zh-CN" altLang="en-US" sz="2800" b="0" dirty="0">
                <a:latin typeface="+mn-ea"/>
                <a:ea typeface="+mn-ea"/>
                <a:cs typeface="Times New Roman" pitchFamily="18" charset="0"/>
              </a:rPr>
              <a:t>对普通顶点</a:t>
            </a:r>
            <a:r>
              <a:rPr lang="en-US" altLang="zh-CN" sz="2800" b="0" dirty="0">
                <a:latin typeface="+mn-ea"/>
                <a:ea typeface="+mn-ea"/>
                <a:cs typeface="Times New Roman" pitchFamily="18" charset="0"/>
              </a:rPr>
              <a:t>v,</a:t>
            </a:r>
            <a:r>
              <a:rPr lang="zh-CN" altLang="en-US" sz="2800" b="0" dirty="0">
                <a:latin typeface="+mn-ea"/>
                <a:ea typeface="+mn-ea"/>
                <a:cs typeface="Times New Roman" pitchFamily="18" charset="0"/>
              </a:rPr>
              <a:t>设</a:t>
            </a:r>
            <a:r>
              <a:rPr lang="en-US" altLang="zh-CN" sz="2800" b="0" dirty="0">
                <a:latin typeface="+mn-ea"/>
                <a:ea typeface="+mn-ea"/>
                <a:cs typeface="Times New Roman" pitchFamily="18" charset="0"/>
              </a:rPr>
              <a:t>W</a:t>
            </a:r>
            <a:r>
              <a:rPr lang="zh-CN" altLang="en-US" sz="2800" b="0" dirty="0">
                <a:latin typeface="+mn-ea"/>
                <a:ea typeface="+mn-ea"/>
                <a:cs typeface="Times New Roman" pitchFamily="18" charset="0"/>
              </a:rPr>
              <a:t>为其前驱顶点集则					</a:t>
            </a:r>
            <a:r>
              <a:rPr lang="en-US" altLang="zh-CN" sz="2800" b="0" i="1" dirty="0" err="1">
                <a:latin typeface="+mn-ea"/>
                <a:ea typeface="+mn-ea"/>
                <a:cs typeface="Times New Roman" pitchFamily="18" charset="0"/>
              </a:rPr>
              <a:t>ve</a:t>
            </a:r>
            <a:r>
              <a:rPr lang="en-US" altLang="zh-CN" sz="2800" b="0" dirty="0">
                <a:latin typeface="+mn-ea"/>
                <a:ea typeface="+mn-ea"/>
                <a:cs typeface="Times New Roman" pitchFamily="18" charset="0"/>
              </a:rPr>
              <a:t>(v</a:t>
            </a:r>
            <a:r>
              <a:rPr lang="en-US" altLang="zh-CN" sz="2800" b="0" dirty="0" smtClean="0">
                <a:latin typeface="+mn-ea"/>
                <a:ea typeface="+mn-ea"/>
                <a:cs typeface="Times New Roman" pitchFamily="18" charset="0"/>
              </a:rPr>
              <a:t>) = max</a:t>
            </a:r>
            <a:r>
              <a:rPr lang="en-US" altLang="zh-CN" sz="2800" b="0" dirty="0">
                <a:latin typeface="+mn-ea"/>
                <a:ea typeface="+mn-ea"/>
                <a:cs typeface="Times New Roman" pitchFamily="18" charset="0"/>
              </a:rPr>
              <a:t>{ </a:t>
            </a:r>
            <a:r>
              <a:rPr lang="en-US" altLang="zh-CN" sz="2800" b="0" i="1" dirty="0" err="1">
                <a:latin typeface="+mn-ea"/>
                <a:ea typeface="+mn-ea"/>
                <a:cs typeface="Times New Roman" pitchFamily="18" charset="0"/>
              </a:rPr>
              <a:t>ve</a:t>
            </a:r>
            <a:r>
              <a:rPr lang="en-US" altLang="zh-CN" sz="2800" b="0" dirty="0">
                <a:latin typeface="+mn-ea"/>
                <a:ea typeface="+mn-ea"/>
                <a:cs typeface="Times New Roman" pitchFamily="18" charset="0"/>
              </a:rPr>
              <a:t>(w)+</a:t>
            </a:r>
            <a:r>
              <a:rPr lang="en-US" altLang="zh-CN" sz="2800" b="0" i="1" dirty="0" err="1">
                <a:latin typeface="+mn-ea"/>
                <a:ea typeface="+mn-ea"/>
                <a:cs typeface="Times New Roman" pitchFamily="18" charset="0"/>
              </a:rPr>
              <a:t>dut</a:t>
            </a:r>
            <a:r>
              <a:rPr lang="en-US" altLang="zh-CN" sz="2800" b="0" dirty="0">
                <a:latin typeface="+mn-ea"/>
                <a:ea typeface="+mn-ea"/>
                <a:cs typeface="Times New Roman" pitchFamily="18" charset="0"/>
              </a:rPr>
              <a:t>(</a:t>
            </a:r>
            <a:r>
              <a:rPr lang="en-US" altLang="zh-CN" sz="2800" b="0" dirty="0" err="1">
                <a:latin typeface="+mn-ea"/>
                <a:ea typeface="+mn-ea"/>
                <a:cs typeface="Times New Roman" pitchFamily="18" charset="0"/>
              </a:rPr>
              <a:t>w,v</a:t>
            </a:r>
            <a:r>
              <a:rPr lang="en-US" altLang="zh-CN" sz="2800" b="0" dirty="0">
                <a:latin typeface="+mn-ea"/>
                <a:ea typeface="+mn-ea"/>
                <a:cs typeface="Times New Roman" pitchFamily="18" charset="0"/>
              </a:rPr>
              <a:t>) | </a:t>
            </a:r>
            <a:r>
              <a:rPr lang="en-US" altLang="zh-CN" sz="2800" b="0" dirty="0" err="1">
                <a:latin typeface="+mn-ea"/>
                <a:ea typeface="+mn-ea"/>
                <a:cs typeface="Times New Roman" pitchFamily="18" charset="0"/>
              </a:rPr>
              <a:t>w∈W</a:t>
            </a:r>
            <a:r>
              <a:rPr lang="en-US" altLang="zh-CN" sz="2800" b="0" dirty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US" altLang="zh-CN" sz="2800" b="0" dirty="0" smtClean="0">
                <a:latin typeface="+mn-ea"/>
                <a:ea typeface="+mn-ea"/>
                <a:cs typeface="Times New Roman" pitchFamily="18" charset="0"/>
              </a:rPr>
              <a:t>}</a:t>
            </a:r>
            <a:endParaRPr lang="en-US" altLang="zh-CN" sz="2800" b="0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49" name="Oval 44"/>
          <p:cNvSpPr>
            <a:spLocks noChangeArrowheads="1"/>
          </p:cNvSpPr>
          <p:nvPr/>
        </p:nvSpPr>
        <p:spPr bwMode="auto">
          <a:xfrm>
            <a:off x="1285852" y="2981316"/>
            <a:ext cx="457200" cy="457200"/>
          </a:xfrm>
          <a:prstGeom prst="ellipse">
            <a:avLst/>
          </a:prstGeom>
          <a:solidFill>
            <a:schemeClr val="bg2"/>
          </a:solidFill>
          <a:ln w="25400" cap="sq">
            <a:solidFill>
              <a:srgbClr val="00008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200">
                <a:latin typeface="Times New Roman" pitchFamily="18" charset="0"/>
                <a:ea typeface="宋体" pitchFamily="2" charset="-122"/>
              </a:rPr>
              <a:t>a</a:t>
            </a:r>
          </a:p>
        </p:txBody>
      </p:sp>
      <p:sp>
        <p:nvSpPr>
          <p:cNvPr id="50" name="Oval 45"/>
          <p:cNvSpPr>
            <a:spLocks noChangeArrowheads="1"/>
          </p:cNvSpPr>
          <p:nvPr/>
        </p:nvSpPr>
        <p:spPr bwMode="auto">
          <a:xfrm>
            <a:off x="2809852" y="2143116"/>
            <a:ext cx="457200" cy="457200"/>
          </a:xfrm>
          <a:prstGeom prst="ellipse">
            <a:avLst/>
          </a:prstGeom>
          <a:solidFill>
            <a:schemeClr val="bg2"/>
          </a:solidFill>
          <a:ln w="254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200">
                <a:latin typeface="Times New Roman" pitchFamily="18" charset="0"/>
                <a:ea typeface="宋体" pitchFamily="2" charset="-122"/>
              </a:rPr>
              <a:t>b</a:t>
            </a:r>
          </a:p>
        </p:txBody>
      </p:sp>
      <p:sp>
        <p:nvSpPr>
          <p:cNvPr id="51" name="Oval 46"/>
          <p:cNvSpPr>
            <a:spLocks noChangeArrowheads="1"/>
          </p:cNvSpPr>
          <p:nvPr/>
        </p:nvSpPr>
        <p:spPr bwMode="auto">
          <a:xfrm>
            <a:off x="2809852" y="3971916"/>
            <a:ext cx="457200" cy="457200"/>
          </a:xfrm>
          <a:prstGeom prst="ellipse">
            <a:avLst/>
          </a:prstGeom>
          <a:solidFill>
            <a:schemeClr val="bg2"/>
          </a:solidFill>
          <a:ln w="254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200">
                <a:latin typeface="Times New Roman" pitchFamily="18" charset="0"/>
                <a:ea typeface="宋体" pitchFamily="2" charset="-122"/>
              </a:rPr>
              <a:t>c</a:t>
            </a:r>
          </a:p>
        </p:txBody>
      </p:sp>
      <p:sp>
        <p:nvSpPr>
          <p:cNvPr id="52" name="Oval 47"/>
          <p:cNvSpPr>
            <a:spLocks noChangeArrowheads="1"/>
          </p:cNvSpPr>
          <p:nvPr/>
        </p:nvSpPr>
        <p:spPr bwMode="auto">
          <a:xfrm>
            <a:off x="2006577" y="4962516"/>
            <a:ext cx="457200" cy="457200"/>
          </a:xfrm>
          <a:prstGeom prst="ellipse">
            <a:avLst/>
          </a:prstGeom>
          <a:solidFill>
            <a:schemeClr val="bg2"/>
          </a:solidFill>
          <a:ln w="254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200">
                <a:latin typeface="Times New Roman" pitchFamily="18" charset="0"/>
                <a:ea typeface="宋体" pitchFamily="2" charset="-122"/>
              </a:rPr>
              <a:t>d</a:t>
            </a:r>
          </a:p>
        </p:txBody>
      </p:sp>
      <p:sp>
        <p:nvSpPr>
          <p:cNvPr id="53" name="Oval 48"/>
          <p:cNvSpPr>
            <a:spLocks noChangeArrowheads="1"/>
          </p:cNvSpPr>
          <p:nvPr/>
        </p:nvSpPr>
        <p:spPr bwMode="auto">
          <a:xfrm>
            <a:off x="4333852" y="3057516"/>
            <a:ext cx="457200" cy="457200"/>
          </a:xfrm>
          <a:prstGeom prst="ellipse">
            <a:avLst/>
          </a:prstGeom>
          <a:solidFill>
            <a:schemeClr val="bg2"/>
          </a:solidFill>
          <a:ln w="254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200">
                <a:latin typeface="Times New Roman" pitchFamily="18" charset="0"/>
                <a:ea typeface="宋体" pitchFamily="2" charset="-122"/>
              </a:rPr>
              <a:t>e</a:t>
            </a:r>
          </a:p>
        </p:txBody>
      </p:sp>
      <p:sp>
        <p:nvSpPr>
          <p:cNvPr id="54" name="Oval 49"/>
          <p:cNvSpPr>
            <a:spLocks noChangeArrowheads="1"/>
          </p:cNvSpPr>
          <p:nvPr/>
        </p:nvSpPr>
        <p:spPr bwMode="auto">
          <a:xfrm>
            <a:off x="4902177" y="4962516"/>
            <a:ext cx="457200" cy="457200"/>
          </a:xfrm>
          <a:prstGeom prst="ellipse">
            <a:avLst/>
          </a:prstGeom>
          <a:solidFill>
            <a:schemeClr val="bg2"/>
          </a:solidFill>
          <a:ln w="254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200">
                <a:latin typeface="Times New Roman" pitchFamily="18" charset="0"/>
                <a:ea typeface="宋体" pitchFamily="2" charset="-122"/>
              </a:rPr>
              <a:t>f</a:t>
            </a:r>
          </a:p>
        </p:txBody>
      </p:sp>
      <p:sp>
        <p:nvSpPr>
          <p:cNvPr id="55" name="Oval 50"/>
          <p:cNvSpPr>
            <a:spLocks noChangeArrowheads="1"/>
          </p:cNvSpPr>
          <p:nvPr/>
        </p:nvSpPr>
        <p:spPr bwMode="auto">
          <a:xfrm>
            <a:off x="5857852" y="2143116"/>
            <a:ext cx="457200" cy="457200"/>
          </a:xfrm>
          <a:prstGeom prst="ellipse">
            <a:avLst/>
          </a:prstGeom>
          <a:solidFill>
            <a:schemeClr val="bg2"/>
          </a:solidFill>
          <a:ln w="254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200">
                <a:latin typeface="Times New Roman" pitchFamily="18" charset="0"/>
                <a:ea typeface="宋体" pitchFamily="2" charset="-122"/>
              </a:rPr>
              <a:t>g</a:t>
            </a:r>
          </a:p>
        </p:txBody>
      </p:sp>
      <p:sp>
        <p:nvSpPr>
          <p:cNvPr id="56" name="Oval 51"/>
          <p:cNvSpPr>
            <a:spLocks noChangeArrowheads="1"/>
          </p:cNvSpPr>
          <p:nvPr/>
        </p:nvSpPr>
        <p:spPr bwMode="auto">
          <a:xfrm>
            <a:off x="5857852" y="3971916"/>
            <a:ext cx="457200" cy="457200"/>
          </a:xfrm>
          <a:prstGeom prst="ellipse">
            <a:avLst/>
          </a:prstGeom>
          <a:solidFill>
            <a:schemeClr val="bg2"/>
          </a:solidFill>
          <a:ln w="254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200">
                <a:latin typeface="Times New Roman" pitchFamily="18" charset="0"/>
                <a:ea typeface="宋体" pitchFamily="2" charset="-122"/>
              </a:rPr>
              <a:t>h</a:t>
            </a:r>
          </a:p>
        </p:txBody>
      </p:sp>
      <p:sp>
        <p:nvSpPr>
          <p:cNvPr id="57" name="Oval 52"/>
          <p:cNvSpPr>
            <a:spLocks noChangeArrowheads="1"/>
          </p:cNvSpPr>
          <p:nvPr/>
        </p:nvSpPr>
        <p:spPr bwMode="auto">
          <a:xfrm>
            <a:off x="7191352" y="3057516"/>
            <a:ext cx="457200" cy="457200"/>
          </a:xfrm>
          <a:prstGeom prst="ellipse">
            <a:avLst/>
          </a:prstGeom>
          <a:solidFill>
            <a:schemeClr val="bg2"/>
          </a:solidFill>
          <a:ln w="25400" cap="sq">
            <a:solidFill>
              <a:srgbClr val="00008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200">
                <a:latin typeface="Times New Roman" pitchFamily="18" charset="0"/>
                <a:ea typeface="宋体" pitchFamily="2" charset="-122"/>
              </a:rPr>
              <a:t>k</a:t>
            </a:r>
          </a:p>
        </p:txBody>
      </p:sp>
      <p:sp>
        <p:nvSpPr>
          <p:cNvPr id="58" name="Line 53"/>
          <p:cNvSpPr>
            <a:spLocks noChangeShapeType="1"/>
          </p:cNvSpPr>
          <p:nvPr/>
        </p:nvSpPr>
        <p:spPr bwMode="auto">
          <a:xfrm flipV="1">
            <a:off x="1666852" y="2371716"/>
            <a:ext cx="1143000" cy="68580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Line 54"/>
          <p:cNvSpPr>
            <a:spLocks noChangeShapeType="1"/>
          </p:cNvSpPr>
          <p:nvPr/>
        </p:nvSpPr>
        <p:spPr bwMode="auto">
          <a:xfrm>
            <a:off x="1743052" y="3209916"/>
            <a:ext cx="1143000" cy="91440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" name="Line 55"/>
          <p:cNvSpPr>
            <a:spLocks noChangeShapeType="1"/>
          </p:cNvSpPr>
          <p:nvPr/>
        </p:nvSpPr>
        <p:spPr bwMode="auto">
          <a:xfrm flipV="1">
            <a:off x="3267052" y="3362316"/>
            <a:ext cx="1143000" cy="76200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Line 56"/>
          <p:cNvSpPr>
            <a:spLocks noChangeShapeType="1"/>
          </p:cNvSpPr>
          <p:nvPr/>
        </p:nvSpPr>
        <p:spPr bwMode="auto">
          <a:xfrm>
            <a:off x="3267052" y="2371716"/>
            <a:ext cx="1143000" cy="76200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Line 57"/>
          <p:cNvSpPr>
            <a:spLocks noChangeShapeType="1"/>
          </p:cNvSpPr>
          <p:nvPr/>
        </p:nvSpPr>
        <p:spPr bwMode="auto">
          <a:xfrm flipV="1">
            <a:off x="4714852" y="2371716"/>
            <a:ext cx="1143000" cy="76200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Line 58"/>
          <p:cNvSpPr>
            <a:spLocks noChangeShapeType="1"/>
          </p:cNvSpPr>
          <p:nvPr/>
        </p:nvSpPr>
        <p:spPr bwMode="auto">
          <a:xfrm>
            <a:off x="6315052" y="2371716"/>
            <a:ext cx="1143000" cy="76200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Line 59"/>
          <p:cNvSpPr>
            <a:spLocks noChangeShapeType="1"/>
          </p:cNvSpPr>
          <p:nvPr/>
        </p:nvSpPr>
        <p:spPr bwMode="auto">
          <a:xfrm flipV="1">
            <a:off x="6315052" y="3438516"/>
            <a:ext cx="1143000" cy="68580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Line 60"/>
          <p:cNvSpPr>
            <a:spLocks noChangeShapeType="1"/>
          </p:cNvSpPr>
          <p:nvPr/>
        </p:nvSpPr>
        <p:spPr bwMode="auto">
          <a:xfrm>
            <a:off x="4791052" y="3362316"/>
            <a:ext cx="1066800" cy="76200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" name="Line 61"/>
          <p:cNvSpPr>
            <a:spLocks noChangeShapeType="1"/>
          </p:cNvSpPr>
          <p:nvPr/>
        </p:nvSpPr>
        <p:spPr bwMode="auto">
          <a:xfrm>
            <a:off x="1574777" y="3378191"/>
            <a:ext cx="682625" cy="1736725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Line 62"/>
          <p:cNvSpPr>
            <a:spLocks noChangeShapeType="1"/>
          </p:cNvSpPr>
          <p:nvPr/>
        </p:nvSpPr>
        <p:spPr bwMode="auto">
          <a:xfrm>
            <a:off x="2463777" y="5191116"/>
            <a:ext cx="24384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" name="Line 63"/>
          <p:cNvSpPr>
            <a:spLocks noChangeShapeType="1"/>
          </p:cNvSpPr>
          <p:nvPr/>
        </p:nvSpPr>
        <p:spPr bwMode="auto">
          <a:xfrm flipV="1">
            <a:off x="5248252" y="4352916"/>
            <a:ext cx="685800" cy="76200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Text Box 64"/>
          <p:cNvSpPr txBox="1">
            <a:spLocks noChangeArrowheads="1"/>
          </p:cNvSpPr>
          <p:nvPr/>
        </p:nvSpPr>
        <p:spPr bwMode="auto">
          <a:xfrm>
            <a:off x="1889102" y="2249479"/>
            <a:ext cx="387350" cy="5794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200">
                <a:latin typeface="Times New Roman" pitchFamily="18" charset="0"/>
                <a:ea typeface="宋体" pitchFamily="2" charset="-122"/>
              </a:rPr>
              <a:t>6</a:t>
            </a:r>
          </a:p>
        </p:txBody>
      </p:sp>
      <p:sp>
        <p:nvSpPr>
          <p:cNvPr id="70" name="Text Box 65"/>
          <p:cNvSpPr txBox="1">
            <a:spLocks noChangeArrowheads="1"/>
          </p:cNvSpPr>
          <p:nvPr/>
        </p:nvSpPr>
        <p:spPr bwMode="auto">
          <a:xfrm>
            <a:off x="2124052" y="3163879"/>
            <a:ext cx="387350" cy="5794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200">
                <a:latin typeface="Times New Roman" pitchFamily="18" charset="0"/>
                <a:ea typeface="宋体" pitchFamily="2" charset="-122"/>
              </a:rPr>
              <a:t>4</a:t>
            </a:r>
          </a:p>
        </p:txBody>
      </p:sp>
      <p:sp>
        <p:nvSpPr>
          <p:cNvPr id="71" name="Text Box 66"/>
          <p:cNvSpPr txBox="1">
            <a:spLocks noChangeArrowheads="1"/>
          </p:cNvSpPr>
          <p:nvPr/>
        </p:nvSpPr>
        <p:spPr bwMode="auto">
          <a:xfrm>
            <a:off x="1812902" y="3838566"/>
            <a:ext cx="38735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200">
                <a:latin typeface="Times New Roman" pitchFamily="18" charset="0"/>
                <a:ea typeface="宋体" pitchFamily="2" charset="-122"/>
              </a:rPr>
              <a:t>5</a:t>
            </a:r>
          </a:p>
        </p:txBody>
      </p:sp>
      <p:sp>
        <p:nvSpPr>
          <p:cNvPr id="72" name="Text Box 67"/>
          <p:cNvSpPr txBox="1">
            <a:spLocks noChangeArrowheads="1"/>
          </p:cNvSpPr>
          <p:nvPr/>
        </p:nvSpPr>
        <p:spPr bwMode="auto">
          <a:xfrm>
            <a:off x="3336902" y="4611679"/>
            <a:ext cx="387350" cy="5794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200">
                <a:latin typeface="Times New Roman" pitchFamily="18" charset="0"/>
                <a:ea typeface="宋体" pitchFamily="2" charset="-122"/>
              </a:rPr>
              <a:t>2</a:t>
            </a:r>
          </a:p>
        </p:txBody>
      </p:sp>
      <p:sp>
        <p:nvSpPr>
          <p:cNvPr id="73" name="Text Box 68"/>
          <p:cNvSpPr txBox="1">
            <a:spLocks noChangeArrowheads="1"/>
          </p:cNvSpPr>
          <p:nvPr/>
        </p:nvSpPr>
        <p:spPr bwMode="auto">
          <a:xfrm>
            <a:off x="3648052" y="2249479"/>
            <a:ext cx="387350" cy="5794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200">
                <a:latin typeface="Times New Roman" pitchFamily="18" charset="0"/>
                <a:ea typeface="宋体" pitchFamily="2" charset="-122"/>
              </a:rPr>
              <a:t>1</a:t>
            </a:r>
          </a:p>
        </p:txBody>
      </p:sp>
      <p:sp>
        <p:nvSpPr>
          <p:cNvPr id="74" name="Text Box 69"/>
          <p:cNvSpPr txBox="1">
            <a:spLocks noChangeArrowheads="1"/>
          </p:cNvSpPr>
          <p:nvPr/>
        </p:nvSpPr>
        <p:spPr bwMode="auto">
          <a:xfrm>
            <a:off x="3555977" y="3305166"/>
            <a:ext cx="38735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200">
                <a:latin typeface="Times New Roman" pitchFamily="18" charset="0"/>
                <a:ea typeface="宋体" pitchFamily="2" charset="-122"/>
              </a:rPr>
              <a:t>1</a:t>
            </a:r>
          </a:p>
        </p:txBody>
      </p:sp>
      <p:sp>
        <p:nvSpPr>
          <p:cNvPr id="75" name="Text Box 70"/>
          <p:cNvSpPr txBox="1">
            <a:spLocks noChangeArrowheads="1"/>
          </p:cNvSpPr>
          <p:nvPr/>
        </p:nvSpPr>
        <p:spPr bwMode="auto">
          <a:xfrm>
            <a:off x="5013302" y="2295516"/>
            <a:ext cx="38735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200">
                <a:latin typeface="Times New Roman" pitchFamily="18" charset="0"/>
                <a:ea typeface="宋体" pitchFamily="2" charset="-122"/>
              </a:rPr>
              <a:t>8</a:t>
            </a:r>
          </a:p>
        </p:txBody>
      </p:sp>
      <p:sp>
        <p:nvSpPr>
          <p:cNvPr id="76" name="Text Box 71"/>
          <p:cNvSpPr txBox="1">
            <a:spLocks noChangeArrowheads="1"/>
          </p:cNvSpPr>
          <p:nvPr/>
        </p:nvSpPr>
        <p:spPr bwMode="auto">
          <a:xfrm>
            <a:off x="5172052" y="3286116"/>
            <a:ext cx="38735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200">
                <a:latin typeface="Times New Roman" pitchFamily="18" charset="0"/>
                <a:ea typeface="宋体" pitchFamily="2" charset="-122"/>
              </a:rPr>
              <a:t>7</a:t>
            </a:r>
          </a:p>
        </p:txBody>
      </p:sp>
      <p:sp>
        <p:nvSpPr>
          <p:cNvPr id="77" name="Text Box 72"/>
          <p:cNvSpPr txBox="1">
            <a:spLocks noChangeArrowheads="1"/>
          </p:cNvSpPr>
          <p:nvPr/>
        </p:nvSpPr>
        <p:spPr bwMode="auto">
          <a:xfrm>
            <a:off x="6765902" y="2173279"/>
            <a:ext cx="387350" cy="5794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200">
                <a:latin typeface="Times New Roman" pitchFamily="18" charset="0"/>
                <a:ea typeface="宋体" pitchFamily="2" charset="-122"/>
              </a:rPr>
              <a:t>2</a:t>
            </a:r>
          </a:p>
        </p:txBody>
      </p:sp>
      <p:sp>
        <p:nvSpPr>
          <p:cNvPr id="78" name="Text Box 73"/>
          <p:cNvSpPr txBox="1">
            <a:spLocks noChangeArrowheads="1"/>
          </p:cNvSpPr>
          <p:nvPr/>
        </p:nvSpPr>
        <p:spPr bwMode="auto">
          <a:xfrm>
            <a:off x="6375377" y="3392479"/>
            <a:ext cx="387350" cy="5794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200">
                <a:latin typeface="Times New Roman" pitchFamily="18" charset="0"/>
                <a:ea typeface="宋体" pitchFamily="2" charset="-122"/>
              </a:rPr>
              <a:t>4</a:t>
            </a:r>
          </a:p>
        </p:txBody>
      </p:sp>
      <p:sp>
        <p:nvSpPr>
          <p:cNvPr id="79" name="Text Box 74"/>
          <p:cNvSpPr txBox="1">
            <a:spLocks noChangeArrowheads="1"/>
          </p:cNvSpPr>
          <p:nvPr/>
        </p:nvSpPr>
        <p:spPr bwMode="auto">
          <a:xfrm>
            <a:off x="5156177" y="4383079"/>
            <a:ext cx="387350" cy="5794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200">
                <a:latin typeface="Times New Roman" pitchFamily="18" charset="0"/>
                <a:ea typeface="宋体" pitchFamily="2" charset="-122"/>
              </a:rPr>
              <a:t>4</a:t>
            </a:r>
          </a:p>
        </p:txBody>
      </p:sp>
      <p:sp>
        <p:nvSpPr>
          <p:cNvPr id="80" name="Text Box 119"/>
          <p:cNvSpPr txBox="1">
            <a:spLocks noChangeArrowheads="1"/>
          </p:cNvSpPr>
          <p:nvPr/>
        </p:nvSpPr>
        <p:spPr bwMode="auto">
          <a:xfrm>
            <a:off x="215422" y="5681663"/>
            <a:ext cx="8749066" cy="49244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600" dirty="0" smtClean="0">
                <a:latin typeface="Times New Roman" pitchFamily="18" charset="0"/>
              </a:rPr>
              <a:t>按照什么顺序来逐个计算各个顶点的最早激活时间？</a:t>
            </a:r>
            <a:endParaRPr lang="zh-CN" altLang="en-US" sz="2600" b="1" dirty="0">
              <a:latin typeface="Times New Roman" pitchFamily="18" charset="0"/>
            </a:endParaRPr>
          </a:p>
        </p:txBody>
      </p:sp>
      <p:sp>
        <p:nvSpPr>
          <p:cNvPr id="81" name="AutoShape 40"/>
          <p:cNvSpPr>
            <a:spLocks noChangeArrowheads="1"/>
          </p:cNvSpPr>
          <p:nvPr/>
        </p:nvSpPr>
        <p:spPr bwMode="auto">
          <a:xfrm>
            <a:off x="0" y="2000240"/>
            <a:ext cx="1428728" cy="928694"/>
          </a:xfrm>
          <a:prstGeom prst="wedgeRoundRectCallout">
            <a:avLst>
              <a:gd name="adj1" fmla="val 251249"/>
              <a:gd name="adj2" fmla="val 85344"/>
              <a:gd name="adj3" fmla="val 16667"/>
            </a:avLst>
          </a:prstGeom>
          <a:solidFill>
            <a:srgbClr val="CCFFFF">
              <a:alpha val="50195"/>
            </a:srgbClr>
          </a:solidFill>
          <a:ln w="12700" cap="sq">
            <a:solidFill>
              <a:srgbClr val="00008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z="2400" dirty="0" smtClean="0">
                <a:latin typeface="Times New Roman" pitchFamily="18" charset="0"/>
              </a:rPr>
              <a:t>保留</a:t>
            </a:r>
            <a:endParaRPr lang="en-US" altLang="zh-CN" sz="2400" dirty="0" smtClean="0">
              <a:latin typeface="Times New Roman" pitchFamily="18" charset="0"/>
            </a:endParaRPr>
          </a:p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z="2400" dirty="0" smtClean="0">
                <a:latin typeface="Times New Roman" pitchFamily="18" charset="0"/>
              </a:rPr>
              <a:t>最大值</a:t>
            </a:r>
            <a:endParaRPr lang="en-US" altLang="zh-CN" sz="2400" dirty="0" smtClean="0">
              <a:latin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2" name="click.wav"/>
          </p:stSnd>
        </p:sndAc>
      </p:transition>
    </mc:Choice>
    <mc:Fallback xmlns="">
      <p:transition>
        <p:sndAc>
          <p:stSnd>
            <p:snd r:embed="rId3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3" name="Line 3"/>
          <p:cNvSpPr>
            <a:spLocks noChangeShapeType="1"/>
          </p:cNvSpPr>
          <p:nvPr/>
        </p:nvSpPr>
        <p:spPr bwMode="auto">
          <a:xfrm>
            <a:off x="8083550" y="5106119"/>
            <a:ext cx="7938" cy="1347787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87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4399858"/>
              </p:ext>
            </p:extLst>
          </p:nvPr>
        </p:nvGraphicFramePr>
        <p:xfrm>
          <a:off x="942975" y="5157192"/>
          <a:ext cx="6953250" cy="207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Document" r:id="rId4" imgW="7744150" imgH="2278925" progId="">
                  <p:embed/>
                </p:oleObj>
              </mc:Choice>
              <mc:Fallback>
                <p:oleObj name="Document" r:id="rId4" imgW="7744150" imgH="2278925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975" y="5157192"/>
                        <a:ext cx="6953250" cy="207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25" name="Text Box 5"/>
          <p:cNvSpPr txBox="1">
            <a:spLocks noChangeArrowheads="1"/>
          </p:cNvSpPr>
          <p:nvPr/>
        </p:nvSpPr>
        <p:spPr bwMode="auto">
          <a:xfrm>
            <a:off x="1838325" y="5868119"/>
            <a:ext cx="41275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600">
                <a:latin typeface="Times New Roman" pitchFamily="18" charset="0"/>
                <a:ea typeface="宋体" pitchFamily="2" charset="-122"/>
              </a:rPr>
              <a:t>0</a:t>
            </a:r>
          </a:p>
        </p:txBody>
      </p:sp>
      <p:sp>
        <p:nvSpPr>
          <p:cNvPr id="158726" name="Text Box 6"/>
          <p:cNvSpPr txBox="1">
            <a:spLocks noChangeArrowheads="1"/>
          </p:cNvSpPr>
          <p:nvPr/>
        </p:nvSpPr>
        <p:spPr bwMode="auto">
          <a:xfrm>
            <a:off x="2628900" y="5868119"/>
            <a:ext cx="41275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600">
                <a:latin typeface="Times New Roman" pitchFamily="18" charset="0"/>
                <a:ea typeface="宋体" pitchFamily="2" charset="-122"/>
              </a:rPr>
              <a:t>0</a:t>
            </a:r>
          </a:p>
        </p:txBody>
      </p:sp>
      <p:sp>
        <p:nvSpPr>
          <p:cNvPr id="158727" name="Text Box 7"/>
          <p:cNvSpPr txBox="1">
            <a:spLocks noChangeArrowheads="1"/>
          </p:cNvSpPr>
          <p:nvPr/>
        </p:nvSpPr>
        <p:spPr bwMode="auto">
          <a:xfrm>
            <a:off x="3259138" y="5877644"/>
            <a:ext cx="41275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600">
                <a:latin typeface="Times New Roman" pitchFamily="18" charset="0"/>
                <a:ea typeface="宋体" pitchFamily="2" charset="-122"/>
              </a:rPr>
              <a:t>0</a:t>
            </a:r>
          </a:p>
        </p:txBody>
      </p:sp>
      <p:sp>
        <p:nvSpPr>
          <p:cNvPr id="158728" name="Text Box 8"/>
          <p:cNvSpPr txBox="1">
            <a:spLocks noChangeArrowheads="1"/>
          </p:cNvSpPr>
          <p:nvPr/>
        </p:nvSpPr>
        <p:spPr bwMode="auto">
          <a:xfrm>
            <a:off x="3854450" y="5868119"/>
            <a:ext cx="41275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600">
                <a:latin typeface="Times New Roman" pitchFamily="18" charset="0"/>
                <a:ea typeface="宋体" pitchFamily="2" charset="-122"/>
              </a:rPr>
              <a:t>0</a:t>
            </a:r>
          </a:p>
        </p:txBody>
      </p:sp>
      <p:sp>
        <p:nvSpPr>
          <p:cNvPr id="158729" name="Text Box 9"/>
          <p:cNvSpPr txBox="1">
            <a:spLocks noChangeArrowheads="1"/>
          </p:cNvSpPr>
          <p:nvPr/>
        </p:nvSpPr>
        <p:spPr bwMode="auto">
          <a:xfrm>
            <a:off x="4646613" y="5868119"/>
            <a:ext cx="41275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600">
                <a:latin typeface="Times New Roman" pitchFamily="18" charset="0"/>
                <a:ea typeface="宋体" pitchFamily="2" charset="-122"/>
              </a:rPr>
              <a:t>0</a:t>
            </a:r>
          </a:p>
        </p:txBody>
      </p:sp>
      <p:sp>
        <p:nvSpPr>
          <p:cNvPr id="158730" name="Text Box 10"/>
          <p:cNvSpPr txBox="1">
            <a:spLocks noChangeArrowheads="1"/>
          </p:cNvSpPr>
          <p:nvPr/>
        </p:nvSpPr>
        <p:spPr bwMode="auto">
          <a:xfrm>
            <a:off x="5187950" y="5868119"/>
            <a:ext cx="41275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600">
                <a:latin typeface="Times New Roman" pitchFamily="18" charset="0"/>
                <a:ea typeface="宋体" pitchFamily="2" charset="-122"/>
              </a:rPr>
              <a:t>0</a:t>
            </a:r>
          </a:p>
        </p:txBody>
      </p:sp>
      <p:sp>
        <p:nvSpPr>
          <p:cNvPr id="158731" name="Text Box 11"/>
          <p:cNvSpPr txBox="1">
            <a:spLocks noChangeArrowheads="1"/>
          </p:cNvSpPr>
          <p:nvPr/>
        </p:nvSpPr>
        <p:spPr bwMode="auto">
          <a:xfrm>
            <a:off x="5949950" y="5868119"/>
            <a:ext cx="41275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600">
                <a:latin typeface="Times New Roman" pitchFamily="18" charset="0"/>
                <a:ea typeface="宋体" pitchFamily="2" charset="-122"/>
              </a:rPr>
              <a:t>0</a:t>
            </a:r>
          </a:p>
        </p:txBody>
      </p:sp>
      <p:sp>
        <p:nvSpPr>
          <p:cNvPr id="158732" name="Text Box 12"/>
          <p:cNvSpPr txBox="1">
            <a:spLocks noChangeArrowheads="1"/>
          </p:cNvSpPr>
          <p:nvPr/>
        </p:nvSpPr>
        <p:spPr bwMode="auto">
          <a:xfrm>
            <a:off x="6711950" y="5868119"/>
            <a:ext cx="41275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600">
                <a:latin typeface="Times New Roman" pitchFamily="18" charset="0"/>
                <a:ea typeface="宋体" pitchFamily="2" charset="-122"/>
              </a:rPr>
              <a:t>0</a:t>
            </a:r>
          </a:p>
        </p:txBody>
      </p:sp>
      <p:sp>
        <p:nvSpPr>
          <p:cNvPr id="158733" name="Text Box 13"/>
          <p:cNvSpPr txBox="1">
            <a:spLocks noChangeArrowheads="1"/>
          </p:cNvSpPr>
          <p:nvPr/>
        </p:nvSpPr>
        <p:spPr bwMode="auto">
          <a:xfrm>
            <a:off x="7518400" y="5868119"/>
            <a:ext cx="41275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600">
                <a:latin typeface="Times New Roman" pitchFamily="18" charset="0"/>
                <a:ea typeface="宋体" pitchFamily="2" charset="-122"/>
              </a:rPr>
              <a:t>0</a:t>
            </a:r>
          </a:p>
        </p:txBody>
      </p:sp>
      <p:sp>
        <p:nvSpPr>
          <p:cNvPr id="158734" name="Text Box 14"/>
          <p:cNvSpPr txBox="1">
            <a:spLocks noChangeArrowheads="1"/>
          </p:cNvSpPr>
          <p:nvPr/>
        </p:nvSpPr>
        <p:spPr bwMode="auto">
          <a:xfrm>
            <a:off x="2466975" y="5883994"/>
            <a:ext cx="641350" cy="641350"/>
          </a:xfrm>
          <a:prstGeom prst="rect">
            <a:avLst/>
          </a:prstGeom>
          <a:solidFill>
            <a:srgbClr val="DFAF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600" b="1">
                <a:latin typeface="Times New Roman" pitchFamily="18" charset="0"/>
                <a:ea typeface="宋体" pitchFamily="2" charset="-122"/>
              </a:rPr>
              <a:t>6</a:t>
            </a:r>
            <a:endParaRPr lang="en-US" altLang="zh-CN" sz="36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8735" name="Text Box 15"/>
          <p:cNvSpPr txBox="1">
            <a:spLocks noChangeArrowheads="1"/>
          </p:cNvSpPr>
          <p:nvPr/>
        </p:nvSpPr>
        <p:spPr bwMode="auto">
          <a:xfrm>
            <a:off x="3114675" y="5883994"/>
            <a:ext cx="641350" cy="641350"/>
          </a:xfrm>
          <a:prstGeom prst="rect">
            <a:avLst/>
          </a:prstGeom>
          <a:solidFill>
            <a:srgbClr val="DFAF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600" b="1">
                <a:latin typeface="Times New Roman" pitchFamily="18" charset="0"/>
                <a:ea typeface="宋体" pitchFamily="2" charset="-122"/>
              </a:rPr>
              <a:t>4</a:t>
            </a:r>
            <a:endParaRPr lang="en-US" altLang="zh-CN" sz="36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8736" name="Text Box 16"/>
          <p:cNvSpPr txBox="1">
            <a:spLocks noChangeArrowheads="1"/>
          </p:cNvSpPr>
          <p:nvPr/>
        </p:nvSpPr>
        <p:spPr bwMode="auto">
          <a:xfrm>
            <a:off x="3833813" y="5883994"/>
            <a:ext cx="714375" cy="641350"/>
          </a:xfrm>
          <a:prstGeom prst="rect">
            <a:avLst/>
          </a:prstGeom>
          <a:solidFill>
            <a:srgbClr val="DFAF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600" b="1">
                <a:latin typeface="Times New Roman" pitchFamily="18" charset="0"/>
                <a:ea typeface="宋体" pitchFamily="2" charset="-122"/>
              </a:rPr>
              <a:t>5</a:t>
            </a:r>
            <a:endParaRPr lang="en-US" altLang="zh-CN" sz="36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8737" name="Text Box 17"/>
          <p:cNvSpPr txBox="1">
            <a:spLocks noChangeArrowheads="1"/>
          </p:cNvSpPr>
          <p:nvPr/>
        </p:nvSpPr>
        <p:spPr bwMode="auto">
          <a:xfrm>
            <a:off x="5281613" y="5868119"/>
            <a:ext cx="641350" cy="641350"/>
          </a:xfrm>
          <a:prstGeom prst="rect">
            <a:avLst/>
          </a:prstGeom>
          <a:solidFill>
            <a:srgbClr val="DFAF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600" b="1">
                <a:latin typeface="Times New Roman" pitchFamily="18" charset="0"/>
                <a:ea typeface="宋体" pitchFamily="2" charset="-122"/>
              </a:rPr>
              <a:t>7</a:t>
            </a:r>
            <a:endParaRPr lang="en-US" altLang="zh-CN" sz="36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8738" name="Text Box 18"/>
          <p:cNvSpPr txBox="1">
            <a:spLocks noChangeArrowheads="1"/>
          </p:cNvSpPr>
          <p:nvPr/>
        </p:nvSpPr>
        <p:spPr bwMode="auto">
          <a:xfrm>
            <a:off x="6721475" y="5868119"/>
            <a:ext cx="641350" cy="641350"/>
          </a:xfrm>
          <a:prstGeom prst="rect">
            <a:avLst/>
          </a:prstGeom>
          <a:solidFill>
            <a:srgbClr val="DFAF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600" b="1">
                <a:latin typeface="Times New Roman" pitchFamily="18" charset="0"/>
                <a:ea typeface="宋体" pitchFamily="2" charset="-122"/>
              </a:rPr>
              <a:t>11</a:t>
            </a:r>
            <a:endParaRPr lang="en-US" altLang="zh-CN" sz="36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8739" name="Text Box 19"/>
          <p:cNvSpPr txBox="1">
            <a:spLocks noChangeArrowheads="1"/>
          </p:cNvSpPr>
          <p:nvPr/>
        </p:nvSpPr>
        <p:spPr bwMode="auto">
          <a:xfrm>
            <a:off x="4560888" y="5868119"/>
            <a:ext cx="641350" cy="641350"/>
          </a:xfrm>
          <a:prstGeom prst="rect">
            <a:avLst/>
          </a:prstGeom>
          <a:solidFill>
            <a:srgbClr val="DFAF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600" b="1">
                <a:latin typeface="Times New Roman" pitchFamily="18" charset="0"/>
                <a:ea typeface="宋体" pitchFamily="2" charset="-122"/>
              </a:rPr>
              <a:t>5</a:t>
            </a:r>
            <a:endParaRPr lang="en-US" altLang="zh-CN" sz="36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8740" name="Text Box 20"/>
          <p:cNvSpPr txBox="1">
            <a:spLocks noChangeArrowheads="1"/>
          </p:cNvSpPr>
          <p:nvPr/>
        </p:nvSpPr>
        <p:spPr bwMode="auto">
          <a:xfrm>
            <a:off x="4560888" y="5868119"/>
            <a:ext cx="641350" cy="641350"/>
          </a:xfrm>
          <a:prstGeom prst="rect">
            <a:avLst/>
          </a:prstGeom>
          <a:solidFill>
            <a:srgbClr val="C673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600" b="1">
                <a:latin typeface="Times New Roman" pitchFamily="18" charset="0"/>
                <a:ea typeface="宋体" pitchFamily="2" charset="-122"/>
              </a:rPr>
              <a:t>7</a:t>
            </a:r>
            <a:endParaRPr lang="en-US" altLang="zh-CN" sz="36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8741" name="Text Box 21"/>
          <p:cNvSpPr txBox="1">
            <a:spLocks noChangeArrowheads="1"/>
          </p:cNvSpPr>
          <p:nvPr/>
        </p:nvSpPr>
        <p:spPr bwMode="auto">
          <a:xfrm>
            <a:off x="6000750" y="5868119"/>
            <a:ext cx="641350" cy="641350"/>
          </a:xfrm>
          <a:prstGeom prst="rect">
            <a:avLst/>
          </a:prstGeom>
          <a:solidFill>
            <a:srgbClr val="DFAF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600" b="1">
                <a:latin typeface="Times New Roman" pitchFamily="18" charset="0"/>
                <a:ea typeface="宋体" pitchFamily="2" charset="-122"/>
              </a:rPr>
              <a:t>15</a:t>
            </a:r>
            <a:endParaRPr lang="en-US" altLang="zh-CN" sz="36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8742" name="Text Box 22"/>
          <p:cNvSpPr txBox="1">
            <a:spLocks noChangeArrowheads="1"/>
          </p:cNvSpPr>
          <p:nvPr/>
        </p:nvSpPr>
        <p:spPr bwMode="auto">
          <a:xfrm>
            <a:off x="6786563" y="5877644"/>
            <a:ext cx="641350" cy="641350"/>
          </a:xfrm>
          <a:prstGeom prst="rect">
            <a:avLst/>
          </a:prstGeom>
          <a:solidFill>
            <a:srgbClr val="C673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600" b="1">
                <a:latin typeface="Times New Roman" pitchFamily="18" charset="0"/>
                <a:ea typeface="宋体" pitchFamily="2" charset="-122"/>
              </a:rPr>
              <a:t>14</a:t>
            </a:r>
            <a:endParaRPr lang="en-US" altLang="zh-CN" sz="36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8743" name="Text Box 23"/>
          <p:cNvSpPr txBox="1">
            <a:spLocks noChangeArrowheads="1"/>
          </p:cNvSpPr>
          <p:nvPr/>
        </p:nvSpPr>
        <p:spPr bwMode="auto">
          <a:xfrm>
            <a:off x="7442200" y="5868119"/>
            <a:ext cx="641350" cy="641350"/>
          </a:xfrm>
          <a:prstGeom prst="rect">
            <a:avLst/>
          </a:prstGeom>
          <a:solidFill>
            <a:srgbClr val="DFAF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600" b="1">
                <a:latin typeface="Times New Roman" pitchFamily="18" charset="0"/>
                <a:ea typeface="宋体" pitchFamily="2" charset="-122"/>
              </a:rPr>
              <a:t>18</a:t>
            </a:r>
            <a:endParaRPr lang="en-US" altLang="zh-CN" sz="36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8763" name="Oval 43"/>
          <p:cNvSpPr>
            <a:spLocks noChangeArrowheads="1"/>
          </p:cNvSpPr>
          <p:nvPr/>
        </p:nvSpPr>
        <p:spPr bwMode="auto">
          <a:xfrm>
            <a:off x="1468438" y="2539008"/>
            <a:ext cx="457200" cy="457200"/>
          </a:xfrm>
          <a:prstGeom prst="ellipse">
            <a:avLst/>
          </a:prstGeom>
          <a:solidFill>
            <a:schemeClr val="bg2"/>
          </a:solidFill>
          <a:ln w="25400" cap="sq">
            <a:solidFill>
              <a:srgbClr val="00008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200">
                <a:latin typeface="Times New Roman" pitchFamily="18" charset="0"/>
                <a:ea typeface="宋体" pitchFamily="2" charset="-122"/>
              </a:rPr>
              <a:t>a</a:t>
            </a:r>
          </a:p>
        </p:txBody>
      </p:sp>
      <p:sp>
        <p:nvSpPr>
          <p:cNvPr id="158764" name="Oval 44"/>
          <p:cNvSpPr>
            <a:spLocks noChangeArrowheads="1"/>
          </p:cNvSpPr>
          <p:nvPr/>
        </p:nvSpPr>
        <p:spPr bwMode="auto">
          <a:xfrm>
            <a:off x="2992438" y="1700808"/>
            <a:ext cx="457200" cy="457200"/>
          </a:xfrm>
          <a:prstGeom prst="ellipse">
            <a:avLst/>
          </a:prstGeom>
          <a:solidFill>
            <a:schemeClr val="bg2"/>
          </a:solidFill>
          <a:ln w="254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200">
                <a:latin typeface="Times New Roman" pitchFamily="18" charset="0"/>
                <a:ea typeface="宋体" pitchFamily="2" charset="-122"/>
              </a:rPr>
              <a:t>b</a:t>
            </a:r>
          </a:p>
        </p:txBody>
      </p:sp>
      <p:sp>
        <p:nvSpPr>
          <p:cNvPr id="158765" name="Oval 45"/>
          <p:cNvSpPr>
            <a:spLocks noChangeArrowheads="1"/>
          </p:cNvSpPr>
          <p:nvPr/>
        </p:nvSpPr>
        <p:spPr bwMode="auto">
          <a:xfrm>
            <a:off x="2992438" y="3529608"/>
            <a:ext cx="457200" cy="457200"/>
          </a:xfrm>
          <a:prstGeom prst="ellipse">
            <a:avLst/>
          </a:prstGeom>
          <a:solidFill>
            <a:schemeClr val="bg2"/>
          </a:solidFill>
          <a:ln w="254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200">
                <a:latin typeface="Times New Roman" pitchFamily="18" charset="0"/>
                <a:ea typeface="宋体" pitchFamily="2" charset="-122"/>
              </a:rPr>
              <a:t>c</a:t>
            </a:r>
          </a:p>
        </p:txBody>
      </p:sp>
      <p:sp>
        <p:nvSpPr>
          <p:cNvPr id="158766" name="Oval 46"/>
          <p:cNvSpPr>
            <a:spLocks noChangeArrowheads="1"/>
          </p:cNvSpPr>
          <p:nvPr/>
        </p:nvSpPr>
        <p:spPr bwMode="auto">
          <a:xfrm>
            <a:off x="2189163" y="4639270"/>
            <a:ext cx="457200" cy="457200"/>
          </a:xfrm>
          <a:prstGeom prst="ellipse">
            <a:avLst/>
          </a:prstGeom>
          <a:solidFill>
            <a:schemeClr val="bg2"/>
          </a:solidFill>
          <a:ln w="254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200">
                <a:latin typeface="Times New Roman" pitchFamily="18" charset="0"/>
                <a:ea typeface="宋体" pitchFamily="2" charset="-122"/>
              </a:rPr>
              <a:t>d</a:t>
            </a:r>
          </a:p>
        </p:txBody>
      </p:sp>
      <p:sp>
        <p:nvSpPr>
          <p:cNvPr id="158767" name="Oval 47"/>
          <p:cNvSpPr>
            <a:spLocks noChangeArrowheads="1"/>
          </p:cNvSpPr>
          <p:nvPr/>
        </p:nvSpPr>
        <p:spPr bwMode="auto">
          <a:xfrm>
            <a:off x="4516438" y="2615208"/>
            <a:ext cx="457200" cy="457200"/>
          </a:xfrm>
          <a:prstGeom prst="ellipse">
            <a:avLst/>
          </a:prstGeom>
          <a:solidFill>
            <a:schemeClr val="bg2"/>
          </a:solidFill>
          <a:ln w="254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200">
                <a:latin typeface="Times New Roman" pitchFamily="18" charset="0"/>
                <a:ea typeface="宋体" pitchFamily="2" charset="-122"/>
              </a:rPr>
              <a:t>e</a:t>
            </a:r>
          </a:p>
        </p:txBody>
      </p:sp>
      <p:sp>
        <p:nvSpPr>
          <p:cNvPr id="158768" name="Oval 48"/>
          <p:cNvSpPr>
            <a:spLocks noChangeArrowheads="1"/>
          </p:cNvSpPr>
          <p:nvPr/>
        </p:nvSpPr>
        <p:spPr bwMode="auto">
          <a:xfrm>
            <a:off x="5084763" y="4639270"/>
            <a:ext cx="457200" cy="457200"/>
          </a:xfrm>
          <a:prstGeom prst="ellipse">
            <a:avLst/>
          </a:prstGeom>
          <a:solidFill>
            <a:schemeClr val="bg2"/>
          </a:solidFill>
          <a:ln w="254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200">
                <a:latin typeface="Times New Roman" pitchFamily="18" charset="0"/>
                <a:ea typeface="宋体" pitchFamily="2" charset="-122"/>
              </a:rPr>
              <a:t>f</a:t>
            </a:r>
          </a:p>
        </p:txBody>
      </p:sp>
      <p:sp>
        <p:nvSpPr>
          <p:cNvPr id="158769" name="Oval 49"/>
          <p:cNvSpPr>
            <a:spLocks noChangeArrowheads="1"/>
          </p:cNvSpPr>
          <p:nvPr/>
        </p:nvSpPr>
        <p:spPr bwMode="auto">
          <a:xfrm>
            <a:off x="6040438" y="1700808"/>
            <a:ext cx="457200" cy="457200"/>
          </a:xfrm>
          <a:prstGeom prst="ellipse">
            <a:avLst/>
          </a:prstGeom>
          <a:solidFill>
            <a:schemeClr val="bg2"/>
          </a:solidFill>
          <a:ln w="254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200">
                <a:latin typeface="Times New Roman" pitchFamily="18" charset="0"/>
                <a:ea typeface="宋体" pitchFamily="2" charset="-122"/>
              </a:rPr>
              <a:t>g</a:t>
            </a:r>
          </a:p>
        </p:txBody>
      </p:sp>
      <p:sp>
        <p:nvSpPr>
          <p:cNvPr id="158770" name="Oval 50"/>
          <p:cNvSpPr>
            <a:spLocks noChangeArrowheads="1"/>
          </p:cNvSpPr>
          <p:nvPr/>
        </p:nvSpPr>
        <p:spPr bwMode="auto">
          <a:xfrm>
            <a:off x="6040438" y="3529608"/>
            <a:ext cx="457200" cy="457200"/>
          </a:xfrm>
          <a:prstGeom prst="ellipse">
            <a:avLst/>
          </a:prstGeom>
          <a:solidFill>
            <a:schemeClr val="bg2"/>
          </a:solidFill>
          <a:ln w="254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200">
                <a:latin typeface="Times New Roman" pitchFamily="18" charset="0"/>
                <a:ea typeface="宋体" pitchFamily="2" charset="-122"/>
              </a:rPr>
              <a:t>h</a:t>
            </a:r>
          </a:p>
        </p:txBody>
      </p:sp>
      <p:sp>
        <p:nvSpPr>
          <p:cNvPr id="158771" name="Oval 51"/>
          <p:cNvSpPr>
            <a:spLocks noChangeArrowheads="1"/>
          </p:cNvSpPr>
          <p:nvPr/>
        </p:nvSpPr>
        <p:spPr bwMode="auto">
          <a:xfrm>
            <a:off x="7564438" y="2615208"/>
            <a:ext cx="457200" cy="457200"/>
          </a:xfrm>
          <a:prstGeom prst="ellipse">
            <a:avLst/>
          </a:prstGeom>
          <a:solidFill>
            <a:schemeClr val="bg2"/>
          </a:solidFill>
          <a:ln w="25400" cap="sq">
            <a:solidFill>
              <a:srgbClr val="00008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200">
                <a:latin typeface="Times New Roman" pitchFamily="18" charset="0"/>
                <a:ea typeface="宋体" pitchFamily="2" charset="-122"/>
              </a:rPr>
              <a:t>k</a:t>
            </a:r>
          </a:p>
        </p:txBody>
      </p:sp>
      <p:sp>
        <p:nvSpPr>
          <p:cNvPr id="158772" name="Line 52"/>
          <p:cNvSpPr>
            <a:spLocks noChangeShapeType="1"/>
          </p:cNvSpPr>
          <p:nvPr/>
        </p:nvSpPr>
        <p:spPr bwMode="auto">
          <a:xfrm flipV="1">
            <a:off x="1849438" y="1929408"/>
            <a:ext cx="1143000" cy="68580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773" name="Line 53"/>
          <p:cNvSpPr>
            <a:spLocks noChangeShapeType="1"/>
          </p:cNvSpPr>
          <p:nvPr/>
        </p:nvSpPr>
        <p:spPr bwMode="auto">
          <a:xfrm>
            <a:off x="1925638" y="2767608"/>
            <a:ext cx="1143000" cy="91440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774" name="Line 54"/>
          <p:cNvSpPr>
            <a:spLocks noChangeShapeType="1"/>
          </p:cNvSpPr>
          <p:nvPr/>
        </p:nvSpPr>
        <p:spPr bwMode="auto">
          <a:xfrm flipV="1">
            <a:off x="3449638" y="2920008"/>
            <a:ext cx="1143000" cy="76200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775" name="Line 55"/>
          <p:cNvSpPr>
            <a:spLocks noChangeShapeType="1"/>
          </p:cNvSpPr>
          <p:nvPr/>
        </p:nvSpPr>
        <p:spPr bwMode="auto">
          <a:xfrm>
            <a:off x="3449638" y="1929408"/>
            <a:ext cx="1143000" cy="76200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776" name="Line 56"/>
          <p:cNvSpPr>
            <a:spLocks noChangeShapeType="1"/>
          </p:cNvSpPr>
          <p:nvPr/>
        </p:nvSpPr>
        <p:spPr bwMode="auto">
          <a:xfrm flipV="1">
            <a:off x="4897438" y="1929408"/>
            <a:ext cx="1143000" cy="76200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777" name="Line 57"/>
          <p:cNvSpPr>
            <a:spLocks noChangeShapeType="1"/>
          </p:cNvSpPr>
          <p:nvPr/>
        </p:nvSpPr>
        <p:spPr bwMode="auto">
          <a:xfrm>
            <a:off x="6497638" y="1929408"/>
            <a:ext cx="1143000" cy="76200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778" name="Line 58"/>
          <p:cNvSpPr>
            <a:spLocks noChangeShapeType="1"/>
          </p:cNvSpPr>
          <p:nvPr/>
        </p:nvSpPr>
        <p:spPr bwMode="auto">
          <a:xfrm flipV="1">
            <a:off x="6497638" y="2996208"/>
            <a:ext cx="1143000" cy="68580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779" name="Line 59"/>
          <p:cNvSpPr>
            <a:spLocks noChangeShapeType="1"/>
          </p:cNvSpPr>
          <p:nvPr/>
        </p:nvSpPr>
        <p:spPr bwMode="auto">
          <a:xfrm>
            <a:off x="4973638" y="2920008"/>
            <a:ext cx="1066800" cy="76200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780" name="Line 60"/>
          <p:cNvSpPr>
            <a:spLocks noChangeShapeType="1"/>
          </p:cNvSpPr>
          <p:nvPr/>
        </p:nvSpPr>
        <p:spPr bwMode="auto">
          <a:xfrm>
            <a:off x="1757363" y="2935883"/>
            <a:ext cx="682625" cy="1736725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781" name="Line 61"/>
          <p:cNvSpPr>
            <a:spLocks noChangeShapeType="1"/>
          </p:cNvSpPr>
          <p:nvPr/>
        </p:nvSpPr>
        <p:spPr bwMode="auto">
          <a:xfrm>
            <a:off x="2627313" y="4869458"/>
            <a:ext cx="24384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782" name="Line 62"/>
          <p:cNvSpPr>
            <a:spLocks noChangeShapeType="1"/>
          </p:cNvSpPr>
          <p:nvPr/>
        </p:nvSpPr>
        <p:spPr bwMode="auto">
          <a:xfrm flipV="1">
            <a:off x="5430838" y="3910608"/>
            <a:ext cx="685800" cy="76200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783" name="Text Box 63"/>
          <p:cNvSpPr txBox="1">
            <a:spLocks noChangeArrowheads="1"/>
          </p:cNvSpPr>
          <p:nvPr/>
        </p:nvSpPr>
        <p:spPr bwMode="auto">
          <a:xfrm>
            <a:off x="2071688" y="1807170"/>
            <a:ext cx="38735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200">
                <a:latin typeface="Times New Roman" pitchFamily="18" charset="0"/>
                <a:ea typeface="宋体" pitchFamily="2" charset="-122"/>
              </a:rPr>
              <a:t>6</a:t>
            </a:r>
          </a:p>
        </p:txBody>
      </p:sp>
      <p:sp>
        <p:nvSpPr>
          <p:cNvPr id="158784" name="Text Box 64"/>
          <p:cNvSpPr txBox="1">
            <a:spLocks noChangeArrowheads="1"/>
          </p:cNvSpPr>
          <p:nvPr/>
        </p:nvSpPr>
        <p:spPr bwMode="auto">
          <a:xfrm>
            <a:off x="2306638" y="2721570"/>
            <a:ext cx="38735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200">
                <a:latin typeface="Times New Roman" pitchFamily="18" charset="0"/>
                <a:ea typeface="宋体" pitchFamily="2" charset="-122"/>
              </a:rPr>
              <a:t>4</a:t>
            </a:r>
          </a:p>
        </p:txBody>
      </p:sp>
      <p:sp>
        <p:nvSpPr>
          <p:cNvPr id="158785" name="Text Box 65"/>
          <p:cNvSpPr txBox="1">
            <a:spLocks noChangeArrowheads="1"/>
          </p:cNvSpPr>
          <p:nvPr/>
        </p:nvSpPr>
        <p:spPr bwMode="auto">
          <a:xfrm>
            <a:off x="1995488" y="3396258"/>
            <a:ext cx="387350" cy="5794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200">
                <a:latin typeface="Times New Roman" pitchFamily="18" charset="0"/>
                <a:ea typeface="宋体" pitchFamily="2" charset="-122"/>
              </a:rPr>
              <a:t>5</a:t>
            </a:r>
          </a:p>
        </p:txBody>
      </p:sp>
      <p:sp>
        <p:nvSpPr>
          <p:cNvPr id="158786" name="Text Box 66"/>
          <p:cNvSpPr txBox="1">
            <a:spLocks noChangeArrowheads="1"/>
          </p:cNvSpPr>
          <p:nvPr/>
        </p:nvSpPr>
        <p:spPr bwMode="auto">
          <a:xfrm>
            <a:off x="3519488" y="4169370"/>
            <a:ext cx="38735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200">
                <a:latin typeface="Times New Roman" pitchFamily="18" charset="0"/>
                <a:ea typeface="宋体" pitchFamily="2" charset="-122"/>
              </a:rPr>
              <a:t>2</a:t>
            </a:r>
          </a:p>
        </p:txBody>
      </p:sp>
      <p:sp>
        <p:nvSpPr>
          <p:cNvPr id="158787" name="Text Box 67"/>
          <p:cNvSpPr txBox="1">
            <a:spLocks noChangeArrowheads="1"/>
          </p:cNvSpPr>
          <p:nvPr/>
        </p:nvSpPr>
        <p:spPr bwMode="auto">
          <a:xfrm>
            <a:off x="3830638" y="1807170"/>
            <a:ext cx="38735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200">
                <a:latin typeface="Times New Roman" pitchFamily="18" charset="0"/>
                <a:ea typeface="宋体" pitchFamily="2" charset="-122"/>
              </a:rPr>
              <a:t>1</a:t>
            </a:r>
          </a:p>
        </p:txBody>
      </p:sp>
      <p:sp>
        <p:nvSpPr>
          <p:cNvPr id="158788" name="Text Box 68"/>
          <p:cNvSpPr txBox="1">
            <a:spLocks noChangeArrowheads="1"/>
          </p:cNvSpPr>
          <p:nvPr/>
        </p:nvSpPr>
        <p:spPr bwMode="auto">
          <a:xfrm>
            <a:off x="3738563" y="2862858"/>
            <a:ext cx="387350" cy="5794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200">
                <a:latin typeface="Times New Roman" pitchFamily="18" charset="0"/>
                <a:ea typeface="宋体" pitchFamily="2" charset="-122"/>
              </a:rPr>
              <a:t>1</a:t>
            </a:r>
          </a:p>
        </p:txBody>
      </p:sp>
      <p:sp>
        <p:nvSpPr>
          <p:cNvPr id="158789" name="Text Box 69"/>
          <p:cNvSpPr txBox="1">
            <a:spLocks noChangeArrowheads="1"/>
          </p:cNvSpPr>
          <p:nvPr/>
        </p:nvSpPr>
        <p:spPr bwMode="auto">
          <a:xfrm>
            <a:off x="5195888" y="1853208"/>
            <a:ext cx="387350" cy="5794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200">
                <a:latin typeface="Times New Roman" pitchFamily="18" charset="0"/>
                <a:ea typeface="宋体" pitchFamily="2" charset="-122"/>
              </a:rPr>
              <a:t>8</a:t>
            </a:r>
          </a:p>
        </p:txBody>
      </p:sp>
      <p:sp>
        <p:nvSpPr>
          <p:cNvPr id="158790" name="Text Box 70"/>
          <p:cNvSpPr txBox="1">
            <a:spLocks noChangeArrowheads="1"/>
          </p:cNvSpPr>
          <p:nvPr/>
        </p:nvSpPr>
        <p:spPr bwMode="auto">
          <a:xfrm>
            <a:off x="5354638" y="2843808"/>
            <a:ext cx="387350" cy="5794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200">
                <a:latin typeface="Times New Roman" pitchFamily="18" charset="0"/>
                <a:ea typeface="宋体" pitchFamily="2" charset="-122"/>
              </a:rPr>
              <a:t>7</a:t>
            </a:r>
          </a:p>
        </p:txBody>
      </p:sp>
      <p:sp>
        <p:nvSpPr>
          <p:cNvPr id="158791" name="Text Box 71"/>
          <p:cNvSpPr txBox="1">
            <a:spLocks noChangeArrowheads="1"/>
          </p:cNvSpPr>
          <p:nvPr/>
        </p:nvSpPr>
        <p:spPr bwMode="auto">
          <a:xfrm>
            <a:off x="6948488" y="1730970"/>
            <a:ext cx="38735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200">
                <a:latin typeface="Times New Roman" pitchFamily="18" charset="0"/>
                <a:ea typeface="宋体" pitchFamily="2" charset="-122"/>
              </a:rPr>
              <a:t>2</a:t>
            </a:r>
          </a:p>
        </p:txBody>
      </p:sp>
      <p:sp>
        <p:nvSpPr>
          <p:cNvPr id="158792" name="Text Box 72"/>
          <p:cNvSpPr txBox="1">
            <a:spLocks noChangeArrowheads="1"/>
          </p:cNvSpPr>
          <p:nvPr/>
        </p:nvSpPr>
        <p:spPr bwMode="auto">
          <a:xfrm>
            <a:off x="6557963" y="2950170"/>
            <a:ext cx="38735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200">
                <a:latin typeface="Times New Roman" pitchFamily="18" charset="0"/>
                <a:ea typeface="宋体" pitchFamily="2" charset="-122"/>
              </a:rPr>
              <a:t>4</a:t>
            </a:r>
          </a:p>
        </p:txBody>
      </p:sp>
      <p:sp>
        <p:nvSpPr>
          <p:cNvPr id="158793" name="Text Box 73"/>
          <p:cNvSpPr txBox="1">
            <a:spLocks noChangeArrowheads="1"/>
          </p:cNvSpPr>
          <p:nvPr/>
        </p:nvSpPr>
        <p:spPr bwMode="auto">
          <a:xfrm>
            <a:off x="5338763" y="3940770"/>
            <a:ext cx="38735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200">
                <a:latin typeface="Times New Roman" pitchFamily="18" charset="0"/>
                <a:ea typeface="宋体" pitchFamily="2" charset="-122"/>
              </a:rPr>
              <a:t>4</a:t>
            </a:r>
          </a:p>
        </p:txBody>
      </p:sp>
      <p:sp>
        <p:nvSpPr>
          <p:cNvPr id="158794" name="Line 74"/>
          <p:cNvSpPr>
            <a:spLocks noChangeShapeType="1"/>
          </p:cNvSpPr>
          <p:nvPr/>
        </p:nvSpPr>
        <p:spPr bwMode="auto">
          <a:xfrm>
            <a:off x="970930" y="6453906"/>
            <a:ext cx="7120558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47" name="Text Box 75"/>
          <p:cNvSpPr txBox="1">
            <a:spLocks noChangeArrowheads="1"/>
          </p:cNvSpPr>
          <p:nvPr/>
        </p:nvSpPr>
        <p:spPr bwMode="auto">
          <a:xfrm>
            <a:off x="107950" y="115888"/>
            <a:ext cx="8964613" cy="114730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lnSpc>
                <a:spcPct val="120000"/>
              </a:lnSpc>
              <a:buClrTx/>
              <a:buSzTx/>
            </a:pPr>
            <a:r>
              <a:rPr lang="zh-CN" altLang="en-US" sz="3000" b="1" dirty="0" smtClean="0">
                <a:solidFill>
                  <a:schemeClr val="tx1"/>
                </a:solidFill>
                <a:latin typeface="Times New Roman" pitchFamily="18" charset="0"/>
              </a:rPr>
              <a:t>按拓扑序逐个计算</a:t>
            </a:r>
            <a:r>
              <a:rPr lang="en-US" altLang="zh-CN" sz="3000" b="1" dirty="0" smtClean="0">
                <a:solidFill>
                  <a:schemeClr val="tx1"/>
                </a:solidFill>
                <a:latin typeface="Times New Roman" pitchFamily="18" charset="0"/>
              </a:rPr>
              <a:t>,</a:t>
            </a:r>
            <a:r>
              <a:rPr lang="zh-CN" altLang="en-US" sz="3000" b="1" dirty="0" smtClean="0">
                <a:solidFill>
                  <a:schemeClr val="tx1"/>
                </a:solidFill>
                <a:latin typeface="Times New Roman" pitchFamily="18" charset="0"/>
              </a:rPr>
              <a:t>找各顶点的前驱不方便怎么办</a:t>
            </a:r>
            <a:r>
              <a:rPr lang="zh-CN" altLang="en-US" sz="3000" b="1" dirty="0" smtClean="0">
                <a:solidFill>
                  <a:schemeClr val="tx1"/>
                </a:solidFill>
                <a:latin typeface="Times New Roman" pitchFamily="18" charset="0"/>
              </a:rPr>
              <a:t>？</a:t>
            </a:r>
            <a:endParaRPr lang="en-US" altLang="zh-CN" sz="3000" b="1" dirty="0" smtClean="0">
              <a:solidFill>
                <a:schemeClr val="tx1"/>
              </a:solidFill>
              <a:latin typeface="Times New Roman" pitchFamily="18" charset="0"/>
            </a:endParaRPr>
          </a:p>
          <a:p>
            <a:pPr algn="l">
              <a:lnSpc>
                <a:spcPct val="120000"/>
              </a:lnSpc>
              <a:buClrTx/>
              <a:buSzTx/>
            </a:pPr>
            <a:r>
              <a:rPr lang="zh-CN" altLang="en-US" sz="3000" b="1" dirty="0" smtClean="0">
                <a:solidFill>
                  <a:schemeClr val="tx1"/>
                </a:solidFill>
                <a:latin typeface="Times New Roman" pitchFamily="18" charset="0"/>
              </a:rPr>
              <a:t>求</a:t>
            </a:r>
            <a:r>
              <a:rPr lang="en-US" altLang="zh-CN" sz="3000" b="1" i="1" dirty="0" err="1" smtClean="0">
                <a:solidFill>
                  <a:schemeClr val="tx1"/>
                </a:solidFill>
                <a:latin typeface="Times New Roman" pitchFamily="18" charset="0"/>
              </a:rPr>
              <a:t>ve</a:t>
            </a:r>
            <a:r>
              <a:rPr lang="en-US" altLang="zh-CN" sz="3000" b="1" dirty="0" smtClean="0">
                <a:solidFill>
                  <a:schemeClr val="tx1"/>
                </a:solidFill>
                <a:latin typeface="Times New Roman" pitchFamily="18" charset="0"/>
              </a:rPr>
              <a:t>(e)</a:t>
            </a:r>
            <a:r>
              <a:rPr lang="zh-CN" altLang="en-US" sz="3000" b="1" dirty="0" smtClean="0">
                <a:solidFill>
                  <a:schemeClr val="tx1"/>
                </a:solidFill>
                <a:latin typeface="Times New Roman" pitchFamily="18" charset="0"/>
              </a:rPr>
              <a:t>可在处理</a:t>
            </a:r>
            <a:r>
              <a:rPr lang="en-US" altLang="zh-CN" sz="3000" b="1" dirty="0" smtClean="0">
                <a:solidFill>
                  <a:schemeClr val="tx1"/>
                </a:solidFill>
                <a:latin typeface="Times New Roman" pitchFamily="18" charset="0"/>
              </a:rPr>
              <a:t>b</a:t>
            </a:r>
            <a:r>
              <a:rPr lang="zh-CN" altLang="en-US" sz="3000" b="1" dirty="0" smtClean="0">
                <a:solidFill>
                  <a:schemeClr val="tx1"/>
                </a:solidFill>
                <a:latin typeface="Times New Roman" pitchFamily="18" charset="0"/>
              </a:rPr>
              <a:t>和</a:t>
            </a:r>
            <a:r>
              <a:rPr lang="en-US" altLang="zh-CN" sz="3000" b="1" dirty="0" smtClean="0">
                <a:solidFill>
                  <a:schemeClr val="tx1"/>
                </a:solidFill>
                <a:latin typeface="Times New Roman" pitchFamily="18" charset="0"/>
              </a:rPr>
              <a:t>c</a:t>
            </a:r>
            <a:r>
              <a:rPr lang="zh-CN" altLang="en-US" sz="3000" b="1" dirty="0" smtClean="0">
                <a:solidFill>
                  <a:schemeClr val="tx1"/>
                </a:solidFill>
                <a:latin typeface="Times New Roman" pitchFamily="18" charset="0"/>
              </a:rPr>
              <a:t>时及时更新保留最大</a:t>
            </a:r>
            <a:endParaRPr lang="zh-CN" altLang="en-US" sz="3000" b="1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7" name="Text Box 76"/>
          <p:cNvSpPr txBox="1">
            <a:spLocks noChangeArrowheads="1"/>
          </p:cNvSpPr>
          <p:nvPr/>
        </p:nvSpPr>
        <p:spPr bwMode="auto">
          <a:xfrm>
            <a:off x="3999466" y="1208365"/>
            <a:ext cx="5001690" cy="49244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z="2600" b="1" dirty="0" smtClean="0"/>
              <a:t>拓扑序</a:t>
            </a:r>
            <a:r>
              <a:rPr lang="en-US" altLang="zh-CN" sz="2600" b="1" dirty="0" smtClean="0"/>
              <a:t>:</a:t>
            </a:r>
            <a:r>
              <a:rPr lang="en-US" altLang="zh-CN" sz="2600" b="1" dirty="0">
                <a:latin typeface="Times New Roman" pitchFamily="18" charset="0"/>
                <a:ea typeface="隶书" pitchFamily="49" charset="-122"/>
              </a:rPr>
              <a:t>a - d - f - c - b - e - h - g - k</a:t>
            </a:r>
            <a:endParaRPr lang="en-US" altLang="zh-CN" sz="26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9" name="Line 2"/>
          <p:cNvSpPr>
            <a:spLocks noChangeShapeType="1"/>
          </p:cNvSpPr>
          <p:nvPr/>
        </p:nvSpPr>
        <p:spPr bwMode="auto">
          <a:xfrm>
            <a:off x="970930" y="5121760"/>
            <a:ext cx="7129462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3" name="click.wav"/>
          </p:stSnd>
        </p:sndAc>
      </p:transition>
    </mc:Choice>
    <mc:Fallback xmlns="">
      <p:transition>
        <p:sndAc>
          <p:stSnd>
            <p:snd r:embed="rId6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24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24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24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5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8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8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87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87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8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8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87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87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8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5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8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5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58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58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58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58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58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4" dur="500" fill="hold"/>
                                        <p:tgtEl>
                                          <p:spTgt spid="15876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58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58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58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6" presetClass="exit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103" dur="500"/>
                                        <p:tgtEl>
                                          <p:spTgt spid="1587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6" presetClass="exit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106" dur="500"/>
                                        <p:tgtEl>
                                          <p:spTgt spid="1587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6" presetClass="exit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109" dur="500"/>
                                        <p:tgtEl>
                                          <p:spTgt spid="1587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6" presetClass="exit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112" dur="500"/>
                                        <p:tgtEl>
                                          <p:spTgt spid="1587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6" presetClass="exit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115" dur="500"/>
                                        <p:tgtEl>
                                          <p:spTgt spid="1587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6" presetClass="exit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118" dur="500"/>
                                        <p:tgtEl>
                                          <p:spTgt spid="1587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6" presetClass="exit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121" dur="500"/>
                                        <p:tgtEl>
                                          <p:spTgt spid="1587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6" dur="500" fill="hold"/>
                                        <p:tgtEl>
                                          <p:spTgt spid="15876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58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6" presetClass="exit" presetSubtype="2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135" dur="500"/>
                                        <p:tgtEl>
                                          <p:spTgt spid="1587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6" presetClass="exit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138" dur="500"/>
                                        <p:tgtEl>
                                          <p:spTgt spid="1587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6" presetClass="exit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141" dur="500"/>
                                        <p:tgtEl>
                                          <p:spTgt spid="1587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6" dur="500" fill="hold"/>
                                        <p:tgtEl>
                                          <p:spTgt spid="15876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158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6" presetClass="exit" presetSubtype="2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155" dur="500"/>
                                        <p:tgtEl>
                                          <p:spTgt spid="1587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6" presetClass="exit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158" dur="500"/>
                                        <p:tgtEl>
                                          <p:spTgt spid="1587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6" presetClass="exit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161" dur="500"/>
                                        <p:tgtEl>
                                          <p:spTgt spid="1587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6" dur="500" fill="hold"/>
                                        <p:tgtEl>
                                          <p:spTgt spid="15876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58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6" presetClass="exit" presetSubtype="2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175" dur="500"/>
                                        <p:tgtEl>
                                          <p:spTgt spid="1587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6" presetClass="exit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178" dur="500"/>
                                        <p:tgtEl>
                                          <p:spTgt spid="1587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6" presetClass="exit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181" dur="500"/>
                                        <p:tgtEl>
                                          <p:spTgt spid="1587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6" dur="500" fill="hold"/>
                                        <p:tgtEl>
                                          <p:spTgt spid="15876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158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6" presetClass="exit" presetSubtype="2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195" dur="500"/>
                                        <p:tgtEl>
                                          <p:spTgt spid="1587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6" presetClass="exit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198" dur="500"/>
                                        <p:tgtEl>
                                          <p:spTgt spid="1587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6" presetClass="exit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201" dur="500"/>
                                        <p:tgtEl>
                                          <p:spTgt spid="1587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6" dur="500" fill="hold"/>
                                        <p:tgtEl>
                                          <p:spTgt spid="15876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158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158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6" presetClass="exit" presetSubtype="2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220" dur="500"/>
                                        <p:tgtEl>
                                          <p:spTgt spid="1587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6" presetClass="exit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223" dur="500"/>
                                        <p:tgtEl>
                                          <p:spTgt spid="1587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6" presetClass="exit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226" dur="500"/>
                                        <p:tgtEl>
                                          <p:spTgt spid="1587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6" presetClass="exit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229" dur="500"/>
                                        <p:tgtEl>
                                          <p:spTgt spid="1587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6" presetClass="exit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232" dur="500"/>
                                        <p:tgtEl>
                                          <p:spTgt spid="1587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7" dur="500" fill="hold"/>
                                        <p:tgtEl>
                                          <p:spTgt spid="15877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158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6" presetClass="exit" presetSubtype="2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246" dur="500"/>
                                        <p:tgtEl>
                                          <p:spTgt spid="1587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6" presetClass="exit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249" dur="500"/>
                                        <p:tgtEl>
                                          <p:spTgt spid="1587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6" presetClass="exit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252" dur="500"/>
                                        <p:tgtEl>
                                          <p:spTgt spid="1587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7" dur="500" fill="hold"/>
                                        <p:tgtEl>
                                          <p:spTgt spid="15876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6" presetClass="exit" presetSubtype="2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261" dur="500"/>
                                        <p:tgtEl>
                                          <p:spTgt spid="1587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6" presetClass="exit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264" dur="500"/>
                                        <p:tgtEl>
                                          <p:spTgt spid="1587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6" presetClass="exit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267" dur="500"/>
                                        <p:tgtEl>
                                          <p:spTgt spid="1587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6" presetClass="exit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272" dur="500"/>
                                        <p:tgtEl>
                                          <p:spTgt spid="1587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3" grpId="0" animBg="1"/>
      <p:bldP spid="158725" grpId="0" autoUpdateAnimBg="0"/>
      <p:bldP spid="158726" grpId="0" autoUpdateAnimBg="0"/>
      <p:bldP spid="158727" grpId="0" autoUpdateAnimBg="0"/>
      <p:bldP spid="158728" grpId="0" autoUpdateAnimBg="0"/>
      <p:bldP spid="158729" grpId="0" autoUpdateAnimBg="0"/>
      <p:bldP spid="158730" grpId="0" autoUpdateAnimBg="0"/>
      <p:bldP spid="158731" grpId="0" autoUpdateAnimBg="0"/>
      <p:bldP spid="158732" grpId="0" autoUpdateAnimBg="0"/>
      <p:bldP spid="158733" grpId="0" autoUpdateAnimBg="0"/>
      <p:bldP spid="158734" grpId="0" animBg="1" autoUpdateAnimBg="0"/>
      <p:bldP spid="158735" grpId="0" animBg="1" autoUpdateAnimBg="0"/>
      <p:bldP spid="158736" grpId="0" animBg="1" autoUpdateAnimBg="0"/>
      <p:bldP spid="158737" grpId="0" animBg="1" autoUpdateAnimBg="0"/>
      <p:bldP spid="158738" grpId="0" animBg="1" autoUpdateAnimBg="0"/>
      <p:bldP spid="158739" grpId="0" animBg="1" autoUpdateAnimBg="0"/>
      <p:bldP spid="158740" grpId="0" animBg="1" autoUpdateAnimBg="0"/>
      <p:bldP spid="158742" grpId="0" animBg="1" autoUpdateAnimBg="0"/>
      <p:bldP spid="158743" grpId="0" animBg="1" autoUpdateAnimBg="0"/>
      <p:bldP spid="158763" grpId="0" animBg="1"/>
      <p:bldP spid="158763" grpId="1" animBg="1"/>
      <p:bldP spid="158764" grpId="0" animBg="1"/>
      <p:bldP spid="158764" grpId="1" animBg="1"/>
      <p:bldP spid="158765" grpId="0" animBg="1"/>
      <p:bldP spid="158765" grpId="1" animBg="1"/>
      <p:bldP spid="158766" grpId="0" animBg="1"/>
      <p:bldP spid="158766" grpId="1" animBg="1"/>
      <p:bldP spid="158767" grpId="0" animBg="1"/>
      <p:bldP spid="158767" grpId="1" animBg="1"/>
      <p:bldP spid="158768" grpId="0" animBg="1"/>
      <p:bldP spid="158768" grpId="1" animBg="1"/>
      <p:bldP spid="158769" grpId="0" animBg="1"/>
      <p:bldP spid="158769" grpId="1" animBg="1"/>
      <p:bldP spid="158770" grpId="0" animBg="1"/>
      <p:bldP spid="158770" grpId="1" animBg="1"/>
      <p:bldP spid="158771" grpId="0" animBg="1"/>
      <p:bldP spid="158772" grpId="0" animBg="1"/>
      <p:bldP spid="158773" grpId="0" animBg="1"/>
      <p:bldP spid="158774" grpId="0" animBg="1"/>
      <p:bldP spid="158775" grpId="0" animBg="1"/>
      <p:bldP spid="158776" grpId="0" animBg="1"/>
      <p:bldP spid="158777" grpId="0" animBg="1"/>
      <p:bldP spid="158778" grpId="0" animBg="1"/>
      <p:bldP spid="158779" grpId="0" animBg="1"/>
      <p:bldP spid="158780" grpId="0" animBg="1"/>
      <p:bldP spid="158781" grpId="0" animBg="1"/>
      <p:bldP spid="158782" grpId="0" animBg="1"/>
      <p:bldP spid="158783" grpId="0"/>
      <p:bldP spid="158784" grpId="0"/>
      <p:bldP spid="158785" grpId="0"/>
      <p:bldP spid="158786" grpId="0"/>
      <p:bldP spid="158787" grpId="0"/>
      <p:bldP spid="158788" grpId="0"/>
      <p:bldP spid="158789" grpId="0"/>
      <p:bldP spid="158790" grpId="0"/>
      <p:bldP spid="158791" grpId="0"/>
      <p:bldP spid="158792" grpId="0"/>
      <p:bldP spid="158793" grpId="0"/>
      <p:bldP spid="158794" grpId="0" animBg="1"/>
      <p:bldP spid="8247" grpId="0" uiExpand="1" build="p" animBg="1"/>
      <p:bldP spid="57" grpId="0" animBg="1"/>
      <p:bldP spid="8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3|3.3|9.4"/>
</p:tagLst>
</file>

<file path=ppt/theme/theme1.xml><?xml version="1.0" encoding="utf-8"?>
<a:theme xmlns:a="http://schemas.openxmlformats.org/drawingml/2006/main" name="山东科技大学_崔焕庆_程序设计基础 (1)">
  <a:themeElements>
    <a:clrScheme name="崔焕庆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0000"/>
      </a:hlink>
      <a:folHlink>
        <a:srgbClr val="000000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演示文稿1.potx" id="{40D07666-A9C2-497C-9725-7D03DA1BF9C5}" vid="{A57BCED4-476C-4A1C-9598-FFDAA9DF43A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山东科技大学_崔焕庆_程序设计基础 (1)</Template>
  <TotalTime>6635</TotalTime>
  <Words>1506</Words>
  <Application>Microsoft Office PowerPoint</Application>
  <PresentationFormat>全屏显示(4:3)</PresentationFormat>
  <Paragraphs>385</Paragraphs>
  <Slides>16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19" baseType="lpstr">
      <vt:lpstr>山东科技大学_崔焕庆_程序设计基础 (1)</vt:lpstr>
      <vt:lpstr>Document</vt:lpstr>
      <vt:lpstr>剪辑</vt:lpstr>
      <vt:lpstr>拓扑排序与关键路径</vt:lpstr>
      <vt:lpstr>1 拓扑排序—引例</vt:lpstr>
      <vt:lpstr>1 拓扑排序—概念</vt:lpstr>
      <vt:lpstr>1 拓扑排序—方法</vt:lpstr>
      <vt:lpstr>1 拓扑排序—实现</vt:lpstr>
      <vt:lpstr>PowerPoint 演示文稿</vt:lpstr>
      <vt:lpstr>2 关键路径—引例</vt:lpstr>
      <vt:lpstr>2 关键路径—方法-求顶点状态的最早激活时间</vt:lpstr>
      <vt:lpstr>PowerPoint 演示文稿</vt:lpstr>
      <vt:lpstr>PowerPoint 演示文稿</vt:lpstr>
      <vt:lpstr>2 关键路径—方法-求顶点状态的最晚到达时间</vt:lpstr>
      <vt:lpstr>PowerPoint 演示文稿</vt:lpstr>
      <vt:lpstr>PowerPoint 演示文稿</vt:lpstr>
      <vt:lpstr>关键路径: 调用子函数求ve,按拓扑逆序求vl,求ee/el并输出关键否</vt:lpstr>
      <vt:lpstr>练习：求关键路径（本质上是求关键活动,画两表）</vt:lpstr>
      <vt:lpstr>提示：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ZQT</dc:creator>
  <cp:lastModifiedBy>Y</cp:lastModifiedBy>
  <cp:revision>981</cp:revision>
  <dcterms:created xsi:type="dcterms:W3CDTF">1601-01-01T00:00:00Z</dcterms:created>
  <dcterms:modified xsi:type="dcterms:W3CDTF">2022-11-01T01:23:25Z</dcterms:modified>
</cp:coreProperties>
</file>