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45" r:id="rId2"/>
    <p:sldId id="1002" r:id="rId3"/>
    <p:sldId id="1003" r:id="rId4"/>
    <p:sldId id="1004" r:id="rId5"/>
    <p:sldId id="1005" r:id="rId6"/>
    <p:sldId id="1020" r:id="rId7"/>
    <p:sldId id="1021" r:id="rId8"/>
    <p:sldId id="1022" r:id="rId9"/>
    <p:sldId id="1019" r:id="rId10"/>
    <p:sldId id="1009" r:id="rId11"/>
    <p:sldId id="1023" r:id="rId12"/>
    <p:sldId id="1011" r:id="rId13"/>
    <p:sldId id="1012" r:id="rId14"/>
    <p:sldId id="1013" r:id="rId15"/>
    <p:sldId id="1015" r:id="rId16"/>
    <p:sldId id="1014" r:id="rId17"/>
    <p:sldId id="1016" r:id="rId18"/>
    <p:sldId id="1035" r:id="rId19"/>
    <p:sldId id="1038" r:id="rId20"/>
    <p:sldId id="1039" r:id="rId21"/>
    <p:sldId id="1018" r:id="rId22"/>
    <p:sldId id="1017" r:id="rId23"/>
    <p:sldId id="987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1971" autoAdjust="0"/>
  </p:normalViewPr>
  <p:slideViewPr>
    <p:cSldViewPr>
      <p:cViewPr>
        <p:scale>
          <a:sx n="66" d="100"/>
          <a:sy n="66" d="100"/>
        </p:scale>
        <p:origin x="-883" y="-178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7615008-8E0B-41EC-B669-18ACE8FC86F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015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9%BE%E5%85%B9%E6%A0%BC%C2%B7%E8%BF%AA%E7%A7%91%E6%96%AF%E5%BD%BB/5029407?fr=aladdin&amp;fromtitle=%E7%8B%84%E5%85%8B%E6%96%AF%E7%89%B9%E6%8B%89&amp;fromid=2828872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89%BE%E5%85%B9%E6%A0%BC%C2%B7%E8%BF%AA%E7%A7%91%E6%96%AF%E5%BD%BB/5029407?fr=aladdin&amp;fromtitle=%E7%8B%84%E5%85%8B%E6%96%AF%E7%89%B9%E6%8B%89&amp;fromid=2828872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F41C0-6C95-4FBD-B3DE-F9E4C1B2BC1D}" type="slidenum">
              <a:rPr lang="zh-CN" altLang="en-US" smtClean="0"/>
              <a:t>1</a:t>
            </a:fld>
            <a:endParaRPr lang="en-US" altLang="zh-CN" smtClean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cs typeface="Arial" panose="020B0604020202020204" pitchFamily="34" charset="0"/>
              </a:rPr>
              <a:t>大家好，今天主讲的内容是</a:t>
            </a:r>
            <a:r>
              <a:rPr lang="en-US" altLang="zh-CN" smtClean="0">
                <a:cs typeface="Arial" panose="020B0604020202020204" pitchFamily="34" charset="0"/>
              </a:rPr>
              <a:t>《</a:t>
            </a:r>
            <a:r>
              <a:rPr lang="zh-CN" altLang="en-US" smtClean="0">
                <a:cs typeface="Arial" panose="020B0604020202020204" pitchFamily="34" charset="0"/>
              </a:rPr>
              <a:t>数据结构</a:t>
            </a:r>
            <a:r>
              <a:rPr lang="en-US" altLang="zh-CN" smtClean="0">
                <a:cs typeface="Arial" panose="020B0604020202020204" pitchFamily="34" charset="0"/>
              </a:rPr>
              <a:t>》</a:t>
            </a:r>
            <a:r>
              <a:rPr lang="zh-CN" altLang="en-US" smtClean="0">
                <a:cs typeface="Arial" panose="020B0604020202020204" pitchFamily="34" charset="0"/>
              </a:rPr>
              <a:t>中的知识点：“求解最短路的</a:t>
            </a:r>
            <a:r>
              <a:rPr lang="en-US" altLang="zh-CN" smtClean="0">
                <a:cs typeface="Arial" panose="020B0604020202020204" pitchFamily="34" charset="0"/>
              </a:rPr>
              <a:t>Floyd</a:t>
            </a:r>
            <a:r>
              <a:rPr lang="zh-CN" altLang="en-US" smtClean="0">
                <a:cs typeface="Arial" panose="020B0604020202020204" pitchFamily="34" charset="0"/>
              </a:rPr>
              <a:t>算法”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cs typeface="Arial" panose="020B0604020202020204" pitchFamily="34" charset="0"/>
              </a:rPr>
              <a:t>最终所得</a:t>
            </a:r>
            <a:r>
              <a:rPr lang="en-US" altLang="zh-CN" smtClean="0">
                <a:cs typeface="Arial" panose="020B0604020202020204" pitchFamily="34" charset="0"/>
              </a:rPr>
              <a:t>Floyd</a:t>
            </a:r>
            <a:r>
              <a:rPr lang="zh-CN" altLang="en-US" smtClean="0">
                <a:cs typeface="Arial" panose="020B0604020202020204" pitchFamily="34" charset="0"/>
              </a:rPr>
              <a:t>算法的代码如下，只有三个循环，代码结构简单，形式优雅！其复杂度为</a:t>
            </a:r>
            <a:r>
              <a:rPr lang="en-US" altLang="zh-CN" smtClean="0">
                <a:cs typeface="Arial" panose="020B0604020202020204" pitchFamily="34" charset="0"/>
              </a:rPr>
              <a:t>O()</a:t>
            </a:r>
            <a:endParaRPr lang="zh-CN" altLang="en-US" smtClean="0">
              <a:cs typeface="Arial" panose="020B0604020202020204" pitchFamily="34" charset="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E2DB0-0495-48C5-998B-13BC3EB9FB8E}" type="slidenum">
              <a:rPr lang="zh-CN" altLang="en-US" smtClean="0"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cs typeface="Arial" panose="020B0604020202020204" pitchFamily="34" charset="0"/>
            </a:endParaRP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3D8A3-B494-4A6F-A25C-8BF7C52F704D}" type="slidenum">
              <a:rPr lang="zh-CN" altLang="en-US" smtClean="0"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cs typeface="Arial" panose="020B0604020202020204" pitchFamily="34" charset="0"/>
              </a:rPr>
              <a:t>Floyd</a:t>
            </a:r>
            <a:r>
              <a:rPr lang="zh-CN" altLang="en-US" dirty="0" smtClean="0">
                <a:cs typeface="Arial" panose="020B0604020202020204" pitchFamily="34" charset="0"/>
              </a:rPr>
              <a:t>算法的本质是</a:t>
            </a:r>
            <a:r>
              <a:rPr lang="en-US" altLang="zh-CN" dirty="0" smtClean="0">
                <a:cs typeface="Arial" panose="020B0604020202020204" pitchFamily="34" charset="0"/>
              </a:rPr>
              <a:t>….</a:t>
            </a:r>
          </a:p>
          <a:p>
            <a:r>
              <a:rPr lang="zh-CN" altLang="en-US" dirty="0" smtClean="0">
                <a:cs typeface="Arial" panose="020B0604020202020204" pitchFamily="34" charset="0"/>
              </a:rPr>
              <a:t>实际上，对一般问题而言，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BC528-91AD-4BF9-BA9C-4801145514E5}" type="slidenum">
              <a:rPr lang="zh-CN" altLang="en-US" smtClean="0"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cs typeface="Arial" panose="020B0604020202020204" pitchFamily="34" charset="0"/>
            </a:endParaRP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3D8A3-B494-4A6F-A25C-8BF7C52F704D}" type="slidenum">
              <a:rPr lang="zh-CN" altLang="en-US" smtClean="0"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hlinkClick r:id="rId3"/>
              </a:rPr>
              <a:t>https://baike.baidu.com/item/%E8%89%BE%E5%85%B9%E6%A0%BC%C2%B7%E8%BF%AA%E7%A7%91%E6%96%AF%E5%BD%BB/5029407?fr=aladdin&amp;fromtitle=%E7%8B%84%E5%85%8B%E6%96%AF%E7%89%B9%E6%8B%89&amp;fromid=2828872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anose="02020603050405020304" pitchFamily="18" charset="0"/>
              </a:rPr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6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hlinkClick r:id="rId3"/>
              </a:rPr>
              <a:t>https://baike.baidu.com/item/%E8%89%BE%E5%85%B9%E6%A0%BC%C2%B7%E8%BF%AA%E7%A7%91%E6%96%AF%E5%BD%BB/5029407?fr=aladdin&amp;fromtitle=%E7%8B%84%E5%85%8B%E6%96%AF%E7%89%B9%E6%8B%89&amp;fromid=2828872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anose="02020603050405020304" pitchFamily="18" charset="0"/>
              </a:rPr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2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200" smtClean="0">
                <a:cs typeface="Arial" panose="020B0604020202020204" pitchFamily="34" charset="0"/>
              </a:rPr>
              <a:t>在电子导航及城市道路规划等领域，经常需要计算图中顶点之间的最短路。该类问题有两类提法，一个是</a:t>
            </a:r>
            <a:r>
              <a:rPr lang="en-US" altLang="zh-CN" sz="2200" smtClean="0">
                <a:cs typeface="Arial" panose="020B0604020202020204" pitchFamily="34" charset="0"/>
              </a:rPr>
              <a:t>…</a:t>
            </a:r>
            <a:r>
              <a:rPr lang="zh-CN" altLang="en-US" sz="2200" smtClean="0">
                <a:cs typeface="Arial" panose="020B0604020202020204" pitchFamily="34" charset="0"/>
              </a:rPr>
              <a:t>，另一个是</a:t>
            </a:r>
            <a:r>
              <a:rPr lang="en-US" altLang="zh-CN" sz="2200" smtClean="0">
                <a:cs typeface="Arial" panose="020B0604020202020204" pitchFamily="34" charset="0"/>
              </a:rPr>
              <a:t>…,</a:t>
            </a:r>
            <a:r>
              <a:rPr lang="zh-CN" altLang="en-US" sz="2200" smtClean="0">
                <a:cs typeface="Arial" panose="020B0604020202020204" pitchFamily="34" charset="0"/>
              </a:rPr>
              <a:t>上次课已经讲解了单源最短路问题的求解方法</a:t>
            </a:r>
            <a:r>
              <a:rPr lang="en-US" altLang="zh-CN" sz="2200" smtClean="0">
                <a:cs typeface="Arial" panose="020B0604020202020204" pitchFamily="34" charset="0"/>
              </a:rPr>
              <a:t>Dijkstra</a:t>
            </a:r>
            <a:r>
              <a:rPr lang="zh-CN" altLang="en-US" sz="2200" smtClean="0">
                <a:cs typeface="Arial" panose="020B0604020202020204" pitchFamily="34" charset="0"/>
              </a:rPr>
              <a:t>算法，解决的是固定起点到其余顶点之间的最短路问题。然而，有时求解的是全局最短路问题，即计算任意两个城市之间的最短路。此时，需要引入新的算法。这就是本次课需要讲解的</a:t>
            </a:r>
            <a:r>
              <a:rPr lang="en-US" altLang="zh-CN" sz="2200" smtClean="0">
                <a:cs typeface="Arial" panose="020B0604020202020204" pitchFamily="34" charset="0"/>
              </a:rPr>
              <a:t>Floyd</a:t>
            </a:r>
            <a:r>
              <a:rPr lang="zh-CN" altLang="en-US" sz="2200" smtClean="0">
                <a:cs typeface="Arial" panose="020B0604020202020204" pitchFamily="34" charset="0"/>
              </a:rPr>
              <a:t>算法</a:t>
            </a:r>
            <a:r>
              <a:rPr lang="en-US" altLang="zh-CN" sz="2200" smtClean="0">
                <a:cs typeface="Arial" panose="020B0604020202020204" pitchFamily="34" charset="0"/>
              </a:rPr>
              <a:t>    </a:t>
            </a:r>
          </a:p>
          <a:p>
            <a:endParaRPr lang="zh-CN" altLang="en-US" smtClean="0">
              <a:cs typeface="Arial" panose="020B0604020202020204" pitchFamily="34" charset="0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1F684-A0D7-40F1-BAE3-7D7ADD2768A6}" type="slidenum">
              <a:rPr lang="zh-CN" altLang="en-US" smtClean="0"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该算法由</a:t>
            </a:r>
            <a:r>
              <a:rPr lang="en-US" altLang="zh-CN" dirty="0" smtClean="0">
                <a:cs typeface="Arial" panose="020B0604020202020204" pitchFamily="34" charset="0"/>
              </a:rPr>
              <a:t>1978</a:t>
            </a:r>
            <a:r>
              <a:rPr lang="zh-CN" altLang="en-US" dirty="0" smtClean="0">
                <a:cs typeface="Arial" panose="020B0604020202020204" pitchFamily="34" charset="0"/>
              </a:rPr>
              <a:t>年的图灵奖得主</a:t>
            </a:r>
            <a:r>
              <a:rPr lang="en-US" altLang="zh-CN" dirty="0" smtClean="0">
                <a:cs typeface="Arial" panose="020B0604020202020204" pitchFamily="34" charset="0"/>
              </a:rPr>
              <a:t>Robert Floyd</a:t>
            </a:r>
            <a:r>
              <a:rPr lang="zh-CN" altLang="en-US" dirty="0" smtClean="0">
                <a:cs typeface="Arial" panose="020B0604020202020204" pitchFamily="34" charset="0"/>
              </a:rPr>
              <a:t>提出，算法十分的简洁优雅！下面简单介绍其原理。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zh-CN" altLang="en-US" dirty="0" smtClean="0">
                <a:cs typeface="Arial" panose="020B0604020202020204" pitchFamily="34" charset="0"/>
              </a:rPr>
              <a:t>   由起点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到终点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的路径可能会有很多，直接计算所有路径中的最短路较为困难。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zh-CN" altLang="en-US" dirty="0" smtClean="0"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cs typeface="Arial" panose="020B0604020202020204" pitchFamily="34" charset="0"/>
              </a:rPr>
              <a:t>Floyd</a:t>
            </a:r>
            <a:r>
              <a:rPr lang="zh-CN" altLang="en-US" dirty="0" smtClean="0">
                <a:cs typeface="Arial" panose="020B0604020202020204" pitchFamily="34" charset="0"/>
              </a:rPr>
              <a:t>算法的思想是</a:t>
            </a:r>
            <a:r>
              <a:rPr lang="en-US" altLang="zh-CN" dirty="0" smtClean="0">
                <a:cs typeface="Arial" panose="020B0604020202020204" pitchFamily="34" charset="0"/>
              </a:rPr>
              <a:t>,</a:t>
            </a:r>
            <a:r>
              <a:rPr lang="zh-CN" altLang="en-US" dirty="0" smtClean="0">
                <a:cs typeface="Arial" panose="020B0604020202020204" pitchFamily="34" charset="0"/>
              </a:rPr>
              <a:t>将所有这些路径进行分类：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zh-CN" altLang="en-US" dirty="0" smtClean="0">
                <a:cs typeface="Arial" panose="020B0604020202020204" pitchFamily="34" charset="0"/>
              </a:rPr>
              <a:t>    第一类，从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出发直接到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，中间不经过任何其他点，该路径唯一，容易得到；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en-US" altLang="zh-CN" dirty="0" smtClean="0">
                <a:cs typeface="Arial" panose="020B0604020202020204" pitchFamily="34" charset="0"/>
              </a:rPr>
              <a:t>    </a:t>
            </a:r>
            <a:r>
              <a:rPr lang="zh-CN" altLang="en-US" dirty="0" smtClean="0">
                <a:cs typeface="Arial" panose="020B0604020202020204" pitchFamily="34" charset="0"/>
              </a:rPr>
              <a:t>第二类：从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出发，中间经过的顶点可以包括</a:t>
            </a:r>
            <a:r>
              <a:rPr lang="en-US" altLang="zh-CN" dirty="0" smtClean="0">
                <a:cs typeface="Arial" panose="020B0604020202020204" pitchFamily="34" charset="0"/>
              </a:rPr>
              <a:t>{1}</a:t>
            </a:r>
          </a:p>
          <a:p>
            <a:pPr algn="just"/>
            <a:r>
              <a:rPr lang="en-US" altLang="zh-CN" dirty="0" smtClean="0">
                <a:cs typeface="Arial" panose="020B0604020202020204" pitchFamily="34" charset="0"/>
              </a:rPr>
              <a:t>    </a:t>
            </a:r>
            <a:r>
              <a:rPr lang="zh-CN" altLang="en-US" dirty="0" smtClean="0">
                <a:cs typeface="Arial" panose="020B0604020202020204" pitchFamily="34" charset="0"/>
              </a:rPr>
              <a:t>第三类：从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出发，中间经过的顶点可以包括</a:t>
            </a:r>
            <a:r>
              <a:rPr lang="en-US" altLang="zh-CN" dirty="0" smtClean="0">
                <a:cs typeface="Arial" panose="020B0604020202020204" pitchFamily="34" charset="0"/>
              </a:rPr>
              <a:t>{1</a:t>
            </a:r>
            <a:r>
              <a:rPr lang="zh-CN" altLang="en-US" dirty="0" smtClean="0"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cs typeface="Arial" panose="020B0604020202020204" pitchFamily="34" charset="0"/>
              </a:rPr>
              <a:t>2}</a:t>
            </a:r>
          </a:p>
          <a:p>
            <a:pPr algn="just"/>
            <a:r>
              <a:rPr lang="en-US" altLang="zh-CN" dirty="0" smtClean="0">
                <a:cs typeface="Arial" panose="020B0604020202020204" pitchFamily="34" charset="0"/>
              </a:rPr>
              <a:t>    </a:t>
            </a:r>
            <a:r>
              <a:rPr lang="zh-CN" altLang="en-US" dirty="0" smtClean="0">
                <a:cs typeface="Arial" panose="020B0604020202020204" pitchFamily="34" charset="0"/>
              </a:rPr>
              <a:t>依次类推，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en-US" altLang="zh-CN" dirty="0" smtClean="0">
                <a:cs typeface="Arial" panose="020B0604020202020204" pitchFamily="34" charset="0"/>
              </a:rPr>
              <a:t>    </a:t>
            </a:r>
            <a:r>
              <a:rPr lang="zh-CN" altLang="en-US" dirty="0" smtClean="0">
                <a:cs typeface="Arial" panose="020B0604020202020204" pitchFamily="34" charset="0"/>
              </a:rPr>
              <a:t>最后一类，从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出发，中间经过的顶点可以包括</a:t>
            </a:r>
            <a:r>
              <a:rPr lang="en-US" altLang="zh-CN" dirty="0" smtClean="0">
                <a:cs typeface="Arial" panose="020B0604020202020204" pitchFamily="34" charset="0"/>
              </a:rPr>
              <a:t>{1,2,3,…,n}</a:t>
            </a:r>
            <a:r>
              <a:rPr lang="zh-CN" altLang="en-US" dirty="0" smtClean="0">
                <a:cs typeface="Arial" panose="020B0604020202020204" pitchFamily="34" charset="0"/>
              </a:rPr>
              <a:t>中的所有的顶点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zh-CN" altLang="en-US" dirty="0" smtClean="0">
                <a:cs typeface="Arial" panose="020B0604020202020204" pitchFamily="34" charset="0"/>
              </a:rPr>
              <a:t>    将路径按上述方法分类后会发现，我们能依次得到各类路径中的最短路。而且，最后一类路径中的最短路就是全局最短路。</a:t>
            </a:r>
            <a:endParaRPr lang="en-US" altLang="zh-CN" dirty="0" smtClean="0">
              <a:cs typeface="Arial" panose="020B0604020202020204" pitchFamily="34" charset="0"/>
            </a:endParaRPr>
          </a:p>
          <a:p>
            <a:pPr algn="just"/>
            <a:r>
              <a:rPr lang="en-US" altLang="zh-CN" dirty="0" smtClean="0">
                <a:cs typeface="Arial" panose="020B0604020202020204" pitchFamily="34" charset="0"/>
              </a:rPr>
              <a:t>   </a:t>
            </a:r>
            <a:r>
              <a:rPr lang="zh-CN" altLang="en-US" dirty="0" smtClean="0">
                <a:cs typeface="Arial" panose="020B0604020202020204" pitchFamily="34" charset="0"/>
              </a:rPr>
              <a:t>下面介绍</a:t>
            </a:r>
            <a:r>
              <a:rPr lang="en-US" altLang="zh-CN" dirty="0" smtClean="0">
                <a:cs typeface="Arial" panose="020B0604020202020204" pitchFamily="34" charset="0"/>
              </a:rPr>
              <a:t>Floyd</a:t>
            </a:r>
            <a:r>
              <a:rPr lang="zh-CN" altLang="en-US" dirty="0" smtClean="0">
                <a:cs typeface="Arial" panose="020B0604020202020204" pitchFamily="34" charset="0"/>
              </a:rPr>
              <a:t>算法的具体步骤！</a:t>
            </a:r>
          </a:p>
        </p:txBody>
      </p:sp>
      <p:sp>
        <p:nvSpPr>
          <p:cNvPr id="532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4F029BA-E3F7-4E0C-91E0-17C5899722DA}" type="slidenum">
              <a:rPr lang="zh-CN" altLang="en-US" sz="1200" b="0">
                <a:latin typeface="Times New Roman" panose="02020603050405020304" pitchFamily="18" charset="0"/>
              </a:rPr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cs typeface="Arial" panose="020B0604020202020204" pitchFamily="34" charset="0"/>
              </a:rPr>
              <a:t>首先来看第一类路径中的最短路，即：直接从</a:t>
            </a:r>
            <a:r>
              <a:rPr lang="en-US" altLang="zh-CN" dirty="0" err="1" smtClean="0"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cs typeface="Arial" panose="020B0604020202020204" pitchFamily="34" charset="0"/>
              </a:rPr>
              <a:t>出发到</a:t>
            </a:r>
            <a:r>
              <a:rPr lang="en-US" altLang="zh-CN" dirty="0" smtClean="0">
                <a:cs typeface="Arial" panose="020B0604020202020204" pitchFamily="34" charset="0"/>
              </a:rPr>
              <a:t>j</a:t>
            </a:r>
            <a:r>
              <a:rPr lang="zh-CN" altLang="en-US" dirty="0" smtClean="0">
                <a:cs typeface="Arial" panose="020B0604020202020204" pitchFamily="34" charset="0"/>
              </a:rPr>
              <a:t>终止，中间不经过其他节点的路径。此时，路径唯一，其最短路显然就是两点之间对应的边，距离值就是邻接矩阵中对应元素的取值</a:t>
            </a:r>
            <a:endParaRPr lang="en-US" altLang="zh-CN" dirty="0" smtClean="0">
              <a:cs typeface="Arial" panose="020B0604020202020204" pitchFamily="34" charset="0"/>
            </a:endParaRPr>
          </a:p>
          <a:p>
            <a:endParaRPr lang="en-US" altLang="zh-CN" dirty="0" smtClean="0">
              <a:cs typeface="Arial" panose="020B0604020202020204" pitchFamily="34" charset="0"/>
            </a:endParaRPr>
          </a:p>
          <a:p>
            <a:r>
              <a:rPr lang="zh-CN" altLang="en-US" dirty="0" smtClean="0">
                <a:cs typeface="Arial" panose="020B0604020202020204" pitchFamily="34" charset="0"/>
              </a:rPr>
              <a:t>此时，初始化距离值和最短路的代码如下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4197-AB19-4E9F-A729-5893C306D7D8}" type="slidenum">
              <a:rPr lang="zh-CN" altLang="en-US" smtClean="0"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cuihuanqing@sdkd.net.cn" TargetMode="Externa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1944688"/>
            <a:ext cx="9144000" cy="4913312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44547"/>
            <a:ext cx="7772400" cy="1935806"/>
          </a:xfrm>
          <a:noFill/>
          <a:ln>
            <a:noFill/>
          </a:ln>
        </p:spPr>
        <p:txBody>
          <a:bodyPr anchor="b"/>
          <a:lstStyle>
            <a:lvl1pPr algn="ctr">
              <a:defRPr sz="60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724" y="4178460"/>
            <a:ext cx="6858000" cy="79865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方正楷体简体" panose="02010601030101010101" pitchFamily="2" charset="-122"/>
                <a:ea typeface="方正楷体简体" panose="02010601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 spd="slow" advTm="25047"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50333"/>
            <a:ext cx="8746066" cy="668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543800" y="6561138"/>
            <a:ext cx="12255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F151-52E9-477A-AA91-38BBDA24CC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 advTm="25047"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hlinkClick r:id="rId3"/>
          </p:cNvPr>
          <p:cNvSpPr txBox="1"/>
          <p:nvPr/>
        </p:nvSpPr>
        <p:spPr>
          <a:xfrm>
            <a:off x="4800600" y="6553200"/>
            <a:ext cx="27432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543800" y="6561138"/>
            <a:ext cx="12255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47C1-E095-4266-A266-CAFC792155E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 advTm="25047"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hlinkClick r:id="rId3"/>
          </p:cNvPr>
          <p:cNvSpPr txBox="1"/>
          <p:nvPr/>
        </p:nvSpPr>
        <p:spPr>
          <a:xfrm>
            <a:off x="4800600" y="6553200"/>
            <a:ext cx="27432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561138"/>
            <a:ext cx="1073150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5459-634C-4EA1-BB76-44EE466233A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 advTm="25047"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hlinkClick r:id="rId3"/>
          </p:cNvPr>
          <p:cNvSpPr txBox="1"/>
          <p:nvPr/>
        </p:nvSpPr>
        <p:spPr>
          <a:xfrm>
            <a:off x="4800600" y="6553200"/>
            <a:ext cx="27432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ea typeface="+mn-ea"/>
                <a:hlinkClick r:id="rId3"/>
              </a:rPr>
              <a:t>cuihuanqing@sdkd.net.cn</a:t>
            </a:r>
            <a:endParaRPr lang="zh-CN" altLang="en-US" sz="1600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92138"/>
            <a:ext cx="7877175" cy="622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827088" y="1628775"/>
            <a:ext cx="8128000" cy="4503738"/>
          </a:xfrm>
        </p:spPr>
        <p:txBody>
          <a:bodyPr rtlCol="0"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956550" y="6564313"/>
            <a:ext cx="919163" cy="2936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2291-645B-46F1-A8C4-B257A9EA495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 advTm="25047"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79948-57A6-457C-9BEB-70D2B30D44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 advTm="25047"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 advTm="25047"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50863"/>
            <a:ext cx="8745538" cy="7270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411288"/>
            <a:ext cx="8745538" cy="5014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561138"/>
            <a:ext cx="920750" cy="296862"/>
          </a:xfrm>
          <a:prstGeom prst="rect">
            <a:avLst/>
          </a:prstGeom>
        </p:spPr>
        <p:txBody>
          <a:bodyPr/>
          <a:lstStyle>
            <a:lvl1pPr algn="r">
              <a:defRPr sz="1600" smtClean="0">
                <a:ea typeface="+mn-ea"/>
              </a:defRPr>
            </a:lvl1pPr>
          </a:lstStyle>
          <a:p>
            <a:pPr>
              <a:defRPr/>
            </a:pPr>
            <a:fld id="{C79E8390-B913-41BC-B240-90ADE38F3292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Tm="25047">
    <p:sndAc>
      <p:stSnd>
        <p:snd r:embed="rId9" name="click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华文中宋" pitchFamily="2" charset="-122"/>
          <a:ea typeface="华文中宋" pitchFamily="2" charset="-122"/>
          <a:cs typeface="华文中宋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华文中宋"/>
          <a:ea typeface="华文中宋"/>
          <a:cs typeface="华文中宋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altLang="en-US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nblogs.com/biyeymyhjob/archive/2012/07/31/2615833.html" TargetMode="External"/><Relationship Id="rId4" Type="http://schemas.openxmlformats.org/officeDocument/2006/relationships/hyperlink" Target="http://baike.baidu.com/link?url=I958FfBS8Z27olADki1cdXIQOhPW7NO_RdnUJWeJtlaQS9FbKed7__PAWnlHKWsxt7ChdOQqEwZyorKt9s7Lh9BZNYpW7pLuSYq36CVdUUzAU1BkThmq3GJjpHK2BlovLG8EaF2GXXX6Sb2nI1FJkfX2ArP8CRaG5Vb-Fo9vILy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audio" Target="../media/audio1.wav"/><Relationship Id="rId14" Type="http://schemas.openxmlformats.org/officeDocument/2006/relationships/audio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12" Type="http://schemas.openxmlformats.org/officeDocument/2006/relationships/audio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hyperlink" Target="http://baike.baidu.com/view/16372.htm" TargetMode="Externa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7290" y="2071678"/>
            <a:ext cx="7358114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dirty="0" smtClean="0">
                <a:ea typeface="宋体" panose="02010600030101010101" pitchFamily="2" charset="-122"/>
                <a:cs typeface="+mj-cs"/>
              </a:rPr>
              <a:t>求解最短路的</a:t>
            </a:r>
            <a:r>
              <a:rPr lang="en-US" altLang="zh-CN" sz="4400" dirty="0" err="1" smtClean="0">
                <a:ea typeface="宋体" panose="02010600030101010101" pitchFamily="2" charset="-122"/>
                <a:cs typeface="+mj-cs"/>
              </a:rPr>
              <a:t>Dijkstra</a:t>
            </a:r>
            <a:r>
              <a:rPr lang="zh-CN" altLang="en-US" sz="4400" dirty="0" smtClean="0">
                <a:ea typeface="宋体" panose="02010600030101010101" pitchFamily="2" charset="-122"/>
                <a:cs typeface="+mj-cs"/>
              </a:rPr>
              <a:t>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1625" y="3429000"/>
            <a:ext cx="6400800" cy="1752600"/>
          </a:xfrm>
        </p:spPr>
        <p:txBody>
          <a:bodyPr/>
          <a:lstStyle/>
          <a:p>
            <a:pPr>
              <a:lnSpc>
                <a:spcPct val="70000"/>
              </a:lnSpc>
            </a:pPr>
            <a:endParaRPr sz="2600" b="1" dirty="0" smtClean="0">
              <a:latin typeface="方正楷体简体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sz="2600" b="1" dirty="0" smtClean="0">
                <a:latin typeface="方正楷体简体"/>
                <a:ea typeface="宋体" panose="02010600030101010101" pitchFamily="2" charset="-122"/>
              </a:rPr>
              <a:t>鲁 法 明</a:t>
            </a:r>
            <a:endParaRPr lang="en-US" altLang="zh-CN" sz="2600" b="1" dirty="0" smtClean="0">
              <a:latin typeface="方正楷体简体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25047"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50333"/>
            <a:ext cx="8746066" cy="72762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提纲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1785938" y="1500188"/>
            <a:ext cx="5668962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Dijkstra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算法思想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698750"/>
            <a:ext cx="5668962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  <a:hlinkClick r:id="rId3" action="ppaction://hlinksldjump"/>
                </a:rPr>
                <a:t>Dijstra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  <a:hlinkClick r:id="rId3" action="ppaction://hlinksldjump"/>
                </a:rPr>
                <a:t>算法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实现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1785938" y="3898900"/>
            <a:ext cx="5668962" cy="822325"/>
            <a:chOff x="1296" y="1824"/>
            <a:chExt cx="2976" cy="432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算法拓展与引申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</p:cSld>
  <p:clrMapOvr>
    <a:masterClrMapping/>
  </p:clrMapOvr>
  <p:transition spd="slow" advTm="25047"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+mj-cs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+mj-cs"/>
              </a:rPr>
              <a:t>Dijkstra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算法实现</a:t>
            </a:r>
            <a:endParaRPr lang="zh-CN" altLang="en-US" sz="36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46" name="Group 187"/>
          <p:cNvGraphicFramePr>
            <a:graphicFrameLocks noGrp="1"/>
          </p:cNvGraphicFramePr>
          <p:nvPr/>
        </p:nvGraphicFramePr>
        <p:xfrm>
          <a:off x="6714570" y="260648"/>
          <a:ext cx="2286016" cy="2381256"/>
        </p:xfrm>
        <a:graphic>
          <a:graphicData uri="http://schemas.openxmlformats.org/drawingml/2006/table">
            <a:tbl>
              <a:tblPr/>
              <a:tblGrid>
                <a:gridCol w="76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8" name="Group 187"/>
          <p:cNvGraphicFramePr>
            <a:graphicFrameLocks noGrp="1"/>
          </p:cNvGraphicFramePr>
          <p:nvPr/>
        </p:nvGraphicFramePr>
        <p:xfrm>
          <a:off x="6714570" y="3211842"/>
          <a:ext cx="2286016" cy="2381256"/>
        </p:xfrm>
        <a:graphic>
          <a:graphicData uri="http://schemas.openxmlformats.org/drawingml/2006/table">
            <a:tbl>
              <a:tblPr/>
              <a:tblGrid>
                <a:gridCol w="76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syx</a:t>
                      </a:r>
                      <a:endParaRPr kumimoji="1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syz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50" name="直接连接符 49"/>
          <p:cNvCxnSpPr/>
          <p:nvPr/>
        </p:nvCxnSpPr>
        <p:spPr>
          <a:xfrm rot="5400000">
            <a:off x="6643926" y="5949494"/>
            <a:ext cx="571504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804248" y="6036374"/>
            <a:ext cx="19183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重复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605032" y="2748836"/>
            <a:ext cx="24669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找最近点</a:t>
            </a:r>
            <a:r>
              <a:rPr lang="en-US" altLang="zh-CN" dirty="0" smtClean="0"/>
              <a:t>;      </a:t>
            </a:r>
            <a:r>
              <a:rPr lang="zh-CN" altLang="en-US" dirty="0" smtClean="0"/>
              <a:t>据其更新</a:t>
            </a:r>
            <a:endParaRPr lang="zh-CN" altLang="en-US" dirty="0"/>
          </a:p>
        </p:txBody>
      </p:sp>
      <p:sp>
        <p:nvSpPr>
          <p:cNvPr id="53" name="下箭头 52"/>
          <p:cNvSpPr/>
          <p:nvPr/>
        </p:nvSpPr>
        <p:spPr>
          <a:xfrm>
            <a:off x="7735340" y="2610164"/>
            <a:ext cx="285752" cy="64294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16" y="764704"/>
            <a:ext cx="292560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754092"/>
            <a:ext cx="3024336" cy="253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椭圆 15"/>
          <p:cNvSpPr/>
          <p:nvPr/>
        </p:nvSpPr>
        <p:spPr>
          <a:xfrm>
            <a:off x="6588224" y="1390546"/>
            <a:ext cx="2592288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88224" y="5626318"/>
            <a:ext cx="24669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找最近点</a:t>
            </a:r>
            <a:r>
              <a:rPr lang="en-US" altLang="zh-CN" dirty="0" smtClean="0"/>
              <a:t>;      </a:t>
            </a:r>
            <a:r>
              <a:rPr lang="zh-CN" altLang="en-US" dirty="0" smtClean="0"/>
              <a:t>据其更新</a:t>
            </a:r>
            <a:endParaRPr lang="zh-CN" altLang="en-US" dirty="0"/>
          </a:p>
        </p:txBody>
      </p:sp>
      <p:sp>
        <p:nvSpPr>
          <p:cNvPr id="22" name="燕尾形箭头 21"/>
          <p:cNvSpPr/>
          <p:nvPr/>
        </p:nvSpPr>
        <p:spPr>
          <a:xfrm>
            <a:off x="2987824" y="1412776"/>
            <a:ext cx="432048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38068" y="3516949"/>
            <a:ext cx="6566964" cy="1884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0" spc="-30" dirty="0" smtClean="0"/>
              <a:t>(1)</a:t>
            </a:r>
            <a:r>
              <a:rPr lang="zh-CN" altLang="en-US" sz="2400" b="0" spc="-30" dirty="0" smtClean="0"/>
              <a:t>源标记</a:t>
            </a:r>
            <a:r>
              <a:rPr lang="en-US" altLang="zh-CN" sz="2400" b="0" spc="-30" dirty="0" smtClean="0"/>
              <a:t>Finished,</a:t>
            </a:r>
            <a:r>
              <a:rPr lang="zh-CN" altLang="en-US" sz="2400" b="0" spc="-30" dirty="0" smtClean="0"/>
              <a:t>初始化</a:t>
            </a:r>
            <a:r>
              <a:rPr lang="zh-CN" altLang="en-US" sz="2400" spc="-3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</a:t>
            </a:r>
            <a:r>
              <a:rPr lang="zh-CN" altLang="en-US" sz="2400" b="0" spc="-30" dirty="0" smtClean="0"/>
              <a:t>到</a:t>
            </a:r>
            <a:r>
              <a:rPr lang="en-US" altLang="zh-CN" sz="2400" b="0" spc="-30" dirty="0" smtClean="0"/>
              <a:t>V-S</a:t>
            </a:r>
            <a:r>
              <a:rPr lang="zh-CN" altLang="en-US" sz="2400" b="0" spc="-30" dirty="0" smtClean="0"/>
              <a:t>中各</a:t>
            </a:r>
            <a:r>
              <a:rPr lang="zh-CN" altLang="en-US" sz="2400" b="0" spc="-30" dirty="0" smtClean="0"/>
              <a:t>点直接</a:t>
            </a:r>
            <a:r>
              <a:rPr lang="zh-CN" altLang="en-US" sz="2400" b="0" spc="-30" dirty="0" smtClean="0"/>
              <a:t>距离</a:t>
            </a:r>
            <a:endParaRPr lang="en-US" altLang="zh-CN" sz="2400" b="0" spc="-30" dirty="0" smtClean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0" spc="-30" dirty="0" smtClean="0"/>
              <a:t>(2</a:t>
            </a:r>
            <a:r>
              <a:rPr lang="en-US" altLang="zh-CN" sz="2400" b="0" spc="-30" dirty="0" smtClean="0"/>
              <a:t>)</a:t>
            </a:r>
            <a:r>
              <a:rPr lang="zh-CN" altLang="en-US" sz="2400" b="0" spc="-30" dirty="0" smtClean="0"/>
              <a:t>未</a:t>
            </a:r>
            <a:r>
              <a:rPr lang="en-US" altLang="zh-CN" sz="2400" b="0" spc="-30" dirty="0" smtClean="0"/>
              <a:t>Finished</a:t>
            </a:r>
            <a:r>
              <a:rPr lang="zh-CN" altLang="en-US" sz="2400" b="0" spc="-30" dirty="0" smtClean="0"/>
              <a:t>的点中</a:t>
            </a:r>
            <a:r>
              <a:rPr lang="zh-CN" altLang="en-US" sz="2400" spc="-30" dirty="0" smtClean="0"/>
              <a:t>找距离最小点</a:t>
            </a:r>
            <a:r>
              <a:rPr lang="en-US" altLang="zh-CN" sz="2400" b="0" spc="-30" dirty="0" smtClean="0"/>
              <a:t>,</a:t>
            </a:r>
            <a:r>
              <a:rPr lang="zh-CN" altLang="en-US" sz="2400" b="0" spc="-30" dirty="0" smtClean="0"/>
              <a:t>标记其</a:t>
            </a:r>
            <a:r>
              <a:rPr lang="en-US" altLang="zh-CN" sz="2400" b="0" spc="-30" dirty="0" smtClean="0"/>
              <a:t>Finished</a:t>
            </a:r>
            <a:endParaRPr lang="en-US" altLang="zh-CN" sz="2400" b="0" spc="-30" dirty="0" smtClean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b="0" spc="-30" dirty="0" smtClean="0"/>
              <a:t>(3)</a:t>
            </a:r>
            <a:r>
              <a:rPr lang="zh-CN" altLang="en-US" sz="2400" b="0" spc="-30" dirty="0" smtClean="0"/>
              <a:t>根据</a:t>
            </a:r>
            <a:r>
              <a:rPr lang="zh-CN" altLang="en-US" sz="2400" b="0" spc="-30" dirty="0" smtClean="0"/>
              <a:t>新</a:t>
            </a:r>
            <a:r>
              <a:rPr lang="en-US" altLang="zh-CN" sz="2400" b="0" spc="-30" dirty="0" smtClean="0"/>
              <a:t>finished</a:t>
            </a:r>
            <a:r>
              <a:rPr lang="zh-CN" altLang="en-US" sz="2400" b="0" spc="-30" dirty="0" smtClean="0"/>
              <a:t>顶点</a:t>
            </a:r>
            <a:r>
              <a:rPr lang="zh-CN" altLang="en-US" sz="2400" spc="-30" dirty="0" smtClean="0"/>
              <a:t>更新源到其他点的距离</a:t>
            </a:r>
            <a:endParaRPr lang="en-US" altLang="zh-CN" sz="2400" b="0" spc="-30" dirty="0" smtClean="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spc="-30" dirty="0" smtClean="0"/>
              <a:t>(4)</a:t>
            </a:r>
            <a:r>
              <a:rPr lang="zh-CN" altLang="en-US" sz="2400" spc="-30" dirty="0" smtClean="0"/>
              <a:t>重复</a:t>
            </a:r>
            <a:r>
              <a:rPr lang="zh-CN" altLang="en-US" sz="2400" b="0" spc="-30" dirty="0" smtClean="0"/>
              <a:t>步骤</a:t>
            </a:r>
            <a:r>
              <a:rPr lang="en-US" altLang="zh-CN" sz="2400" b="0" spc="-30" dirty="0" smtClean="0"/>
              <a:t>2-3,</a:t>
            </a:r>
            <a:r>
              <a:rPr lang="zh-CN" altLang="en-US" sz="2400" b="0" spc="-30" dirty="0" smtClean="0"/>
              <a:t>每轮都</a:t>
            </a:r>
            <a:r>
              <a:rPr lang="zh-CN" altLang="en-US" sz="2400" spc="-30" dirty="0" smtClean="0">
                <a:solidFill>
                  <a:srgbClr val="FF0000"/>
                </a:solidFill>
              </a:rPr>
              <a:t>找最近点并更新</a:t>
            </a:r>
            <a:r>
              <a:rPr lang="en-US" altLang="zh-CN" sz="2400" b="0" spc="-30" dirty="0" smtClean="0"/>
              <a:t>,</a:t>
            </a:r>
            <a:r>
              <a:rPr lang="zh-CN" altLang="en-US" sz="2400" spc="-30" dirty="0" smtClean="0"/>
              <a:t>共</a:t>
            </a:r>
            <a:r>
              <a:rPr lang="en-US" altLang="zh-CN" sz="2400" spc="-30" dirty="0" smtClean="0"/>
              <a:t>n-1</a:t>
            </a:r>
            <a:r>
              <a:rPr lang="zh-CN" altLang="en-US" sz="2400" spc="-30" dirty="0" smtClean="0"/>
              <a:t>轮</a:t>
            </a:r>
            <a:endParaRPr lang="zh-CN" altLang="en-US" sz="2400" spc="-30" dirty="0"/>
          </a:p>
        </p:txBody>
      </p:sp>
    </p:spTree>
    <p:custDataLst>
      <p:tags r:id="rId1"/>
    </p:custDataLst>
  </p:cSld>
  <p:clrMapOvr>
    <a:masterClrMapping/>
  </p:clrMapOvr>
  <p:transition spd="slow" advTm="25047"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+mj-cs"/>
              </a:rPr>
              <a:t>2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+mj-cs"/>
              </a:rPr>
              <a:t>Dijkstra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算法实现</a:t>
            </a:r>
            <a:endParaRPr lang="zh-CN" altLang="en-US" sz="36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71406" y="714356"/>
            <a:ext cx="6876858" cy="18657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/>
              <a:t>(1)</a:t>
            </a:r>
            <a:r>
              <a:rPr lang="zh-CN" altLang="en-US" sz="2400" dirty="0" smtClean="0"/>
              <a:t>源标记</a:t>
            </a:r>
            <a:r>
              <a:rPr lang="en-US" altLang="zh-CN" sz="2400" dirty="0" smtClean="0"/>
              <a:t>Finished,</a:t>
            </a:r>
            <a:r>
              <a:rPr lang="zh-CN" altLang="en-US" sz="2400" dirty="0" smtClean="0"/>
              <a:t>初始化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V-S</a:t>
            </a:r>
            <a:r>
              <a:rPr lang="zh-CN" altLang="en-US" sz="2400" dirty="0" smtClean="0"/>
              <a:t>中各</a:t>
            </a:r>
            <a:r>
              <a:rPr lang="zh-CN" altLang="en-US" sz="2400" dirty="0" smtClean="0"/>
              <a:t>点直接</a:t>
            </a:r>
            <a:r>
              <a:rPr lang="zh-CN" altLang="en-US" sz="2400" dirty="0" smtClean="0"/>
              <a:t>距离</a:t>
            </a:r>
            <a:endParaRPr lang="en-US" altLang="zh-CN" sz="2400" dirty="0" smtClean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(2)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在未标记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Finished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的点中找当前距离值最小的顶点，标记其为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Finished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20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(3)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根据新标记的处理结束的顶点更新源到其他点的距离</a:t>
            </a:r>
            <a:endParaRPr lang="en-US" altLang="zh-CN" sz="20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(4)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重复步骤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2-3,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每轮都找最近点并更新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共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n-1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轮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0" dirty="0"/>
          </a:p>
        </p:txBody>
      </p:sp>
      <p:graphicFrame>
        <p:nvGraphicFramePr>
          <p:cNvPr id="7" name="Group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17245"/>
              </p:ext>
            </p:extLst>
          </p:nvPr>
        </p:nvGraphicFramePr>
        <p:xfrm>
          <a:off x="6786578" y="332656"/>
          <a:ext cx="2286016" cy="2381256"/>
        </p:xfrm>
        <a:graphic>
          <a:graphicData uri="http://schemas.openxmlformats.org/drawingml/2006/table">
            <a:tbl>
              <a:tblPr/>
              <a:tblGrid>
                <a:gridCol w="76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150" y="2780928"/>
            <a:ext cx="9036050" cy="1200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finished[k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标记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号</a:t>
            </a:r>
            <a:r>
              <a:rPr lang="zh-CN" altLang="en-US" sz="2400" b="1" dirty="0" smtClean="0"/>
              <a:t>顶点</a:t>
            </a:r>
            <a:r>
              <a:rPr lang="zh-CN" altLang="en-US" sz="2400" dirty="0" smtClean="0"/>
              <a:t>是否处理结束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设辅助数组</a:t>
            </a:r>
            <a:r>
              <a:rPr lang="en-US" altLang="zh-CN" sz="2400" dirty="0" smtClean="0"/>
              <a:t>D,D[k]</a:t>
            </a:r>
            <a:r>
              <a:rPr lang="zh-CN" altLang="en-US" sz="2400" dirty="0" smtClean="0"/>
              <a:t>存储源到顶点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的当前最短路长度</a:t>
            </a:r>
            <a:endParaRPr lang="en-US" altLang="zh-CN" sz="2400" b="1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P[v</a:t>
            </a:r>
            <a:r>
              <a:rPr lang="en-US" altLang="zh-CN" sz="2400" b="1" dirty="0" smtClean="0"/>
              <a:t>] </a:t>
            </a:r>
            <a:r>
              <a:rPr lang="zh-CN" altLang="en-US" sz="2400" b="1" dirty="0" smtClean="0"/>
              <a:t>记录源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v</a:t>
            </a:r>
            <a:r>
              <a:rPr lang="zh-CN" altLang="en-US" sz="2400" b="1" dirty="0" smtClean="0"/>
              <a:t>的当前最短路径（课件用串标识路径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 教材用集合）</a:t>
            </a:r>
            <a:endParaRPr lang="zh-CN" altLang="en-US" sz="2400" b="1" dirty="0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4215826" y="3933056"/>
            <a:ext cx="4892678" cy="27482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2075" tIns="46038" rIns="92075" bIns="46038" anchor="ctr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finished[v0]=TRUE;  D[v0]=0;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for(v=0;v&lt;</a:t>
            </a:r>
            <a:r>
              <a:rPr lang="en-US" altLang="zh-CN" sz="24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G.vexnum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;++v){ 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if(v!=v0){ finished[v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]=FALSE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D[v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G.arcs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[v0][v];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if(D[v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]&lt;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INFINITY){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P[v] =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v0 -&gt; v;</a:t>
            </a:r>
            <a:endParaRPr lang="en-US" altLang="zh-CN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25047"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71406" y="692443"/>
            <a:ext cx="6786610" cy="16103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/>
          <a:p>
            <a:pPr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源点标记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Finished,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初始化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到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</a:rPr>
              <a:t>V-S</a:t>
            </a:r>
            <a:r>
              <a:rPr lang="zh-CN" altLang="en-US" sz="2000" b="0" dirty="0" smtClean="0">
                <a:solidFill>
                  <a:schemeClr val="bg1">
                    <a:lumMod val="50000"/>
                  </a:schemeClr>
                </a:solidFill>
              </a:rPr>
              <a:t>中各点的直接距离</a:t>
            </a:r>
            <a:endParaRPr lang="en-US" altLang="zh-CN" sz="20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 smtClean="0">
                <a:solidFill>
                  <a:schemeClr val="tx1"/>
                </a:solidFill>
              </a:rPr>
              <a:t>(2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)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 未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Finished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点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中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找距离最小点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，标记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其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Finished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。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 smtClean="0">
                <a:solidFill>
                  <a:schemeClr val="tx1"/>
                </a:solidFill>
              </a:rPr>
              <a:t>(3)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根据新标记的处理结束的顶点更新源到其他点的距离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0" dirty="0" smtClean="0">
                <a:solidFill>
                  <a:schemeClr val="tx1"/>
                </a:solidFill>
              </a:rPr>
              <a:t>(4)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重复步骤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2-3,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每轮都找最近点并更新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,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共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n-1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轮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+mj-cs"/>
              </a:rPr>
              <a:t>2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+mj-cs"/>
              </a:rPr>
              <a:t>Dijkstra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算法实现</a:t>
            </a:r>
            <a:endParaRPr lang="zh-CN" altLang="en-US" sz="36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179512" y="2348880"/>
            <a:ext cx="6517958" cy="42208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2075" tIns="46038" rIns="92075" bIns="46038" anchor="ctr">
            <a:sp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for(</a:t>
            </a:r>
            <a:r>
              <a:rPr lang="en-US" altLang="zh-CN" sz="2400" b="0" dirty="0" err="1" smtClean="0"/>
              <a:t>i</a:t>
            </a:r>
            <a:r>
              <a:rPr lang="en-US" altLang="zh-CN" sz="2400" b="0" dirty="0" smtClean="0"/>
              <a:t>=1;i&lt;=G.vexnum-1;++</a:t>
            </a:r>
            <a:r>
              <a:rPr lang="en-US" altLang="zh-CN" sz="2400" b="0" dirty="0" err="1" smtClean="0"/>
              <a:t>i</a:t>
            </a:r>
            <a:r>
              <a:rPr lang="en-US" altLang="zh-CN" sz="2400" b="0" dirty="0" smtClean="0"/>
              <a:t>){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    //</a:t>
            </a:r>
            <a:r>
              <a:rPr lang="zh-CN" altLang="en-US" sz="2400" b="0" dirty="0" smtClean="0"/>
              <a:t>找当前距离值最小的顶点</a:t>
            </a:r>
            <a:r>
              <a:rPr lang="en-US" altLang="zh-CN" sz="2400" b="0" dirty="0" smtClean="0"/>
              <a:t>,</a:t>
            </a:r>
            <a:r>
              <a:rPr lang="zh-CN" altLang="en-US" sz="2400" b="0" dirty="0" smtClean="0">
                <a:sym typeface="+mn-ea"/>
              </a:rPr>
              <a:t>标记其处理结束</a:t>
            </a:r>
            <a:endParaRPr lang="en-US" altLang="zh-CN" sz="2400" b="0" dirty="0" smtClean="0"/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    min=INFINITY;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    for(w=0;w&lt;</a:t>
            </a:r>
            <a:r>
              <a:rPr lang="en-US" altLang="zh-CN" sz="2400" b="0" dirty="0" err="1" smtClean="0"/>
              <a:t>G.vexnum</a:t>
            </a:r>
            <a:r>
              <a:rPr lang="en-US" altLang="zh-CN" sz="2400" b="0" dirty="0" smtClean="0"/>
              <a:t>;++w)       if(!finished[w]&amp;&amp;D[w]&lt;min){v=</a:t>
            </a:r>
            <a:r>
              <a:rPr lang="en-US" altLang="zh-CN" sz="2400" b="0" dirty="0" err="1" smtClean="0"/>
              <a:t>w;min</a:t>
            </a:r>
            <a:r>
              <a:rPr lang="en-US" altLang="zh-CN" sz="2400" b="0" dirty="0" smtClean="0"/>
              <a:t>=D[w];}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    finished[v]=TRUE; 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>
                <a:sym typeface="+mn-ea"/>
              </a:rPr>
              <a:t>    //</a:t>
            </a:r>
            <a:r>
              <a:rPr lang="zh-CN" altLang="en-US" sz="2400" b="0" dirty="0" smtClean="0">
                <a:sym typeface="+mn-ea"/>
              </a:rPr>
              <a:t>据其更新距离值</a:t>
            </a:r>
            <a:endParaRPr lang="en-US" altLang="zh-CN" sz="2400" b="0" dirty="0" smtClean="0"/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    for(w=0;w&lt;</a:t>
            </a:r>
            <a:r>
              <a:rPr lang="en-US" altLang="zh-CN" sz="2400" b="0" dirty="0" err="1" smtClean="0"/>
              <a:t>G.vexnum</a:t>
            </a:r>
            <a:r>
              <a:rPr lang="en-US" altLang="zh-CN" sz="2400" b="0" dirty="0" smtClean="0"/>
              <a:t>;++w){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      if( !finished[w] &amp;&amp;</a:t>
            </a:r>
            <a:r>
              <a:rPr lang="en-US" altLang="zh-CN" sz="2400" b="0" dirty="0" smtClean="0">
                <a:solidFill>
                  <a:srgbClr val="002060"/>
                </a:solidFill>
              </a:rPr>
              <a:t> (</a:t>
            </a:r>
            <a:r>
              <a:rPr lang="en-US" altLang="zh-CN" sz="2400" b="0" dirty="0" err="1" smtClean="0">
                <a:solidFill>
                  <a:srgbClr val="FF0000"/>
                </a:solidFill>
              </a:rPr>
              <a:t>min+</a:t>
            </a:r>
            <a:r>
              <a:rPr lang="en-US" altLang="zh-CN" sz="2400" b="0" dirty="0" err="1" smtClean="0">
                <a:solidFill>
                  <a:srgbClr val="002060"/>
                </a:solidFill>
              </a:rPr>
              <a:t>G.arcs</a:t>
            </a:r>
            <a:r>
              <a:rPr lang="en-US" altLang="zh-CN" sz="2400" b="0" dirty="0" smtClean="0">
                <a:solidFill>
                  <a:srgbClr val="002060"/>
                </a:solidFill>
              </a:rPr>
              <a:t>[v][w])&lt; D[w] </a:t>
            </a:r>
            <a:r>
              <a:rPr lang="en-US" altLang="zh-CN" sz="2400" b="0" dirty="0" smtClean="0"/>
              <a:t>){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           D[w]= </a:t>
            </a:r>
            <a:r>
              <a:rPr lang="en-US" altLang="zh-CN" sz="2400" b="0" dirty="0" err="1" smtClean="0"/>
              <a:t>min+G.arcs</a:t>
            </a:r>
            <a:r>
              <a:rPr lang="en-US" altLang="zh-CN" sz="2400" b="0" dirty="0" smtClean="0"/>
              <a:t>[v][w];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           P[w]</a:t>
            </a:r>
            <a:r>
              <a:rPr lang="en-US" altLang="zh-CN" sz="2400" b="0" u="sng" dirty="0" smtClean="0"/>
              <a:t> </a:t>
            </a:r>
            <a:r>
              <a:rPr lang="en-US" altLang="zh-CN" sz="2400" b="0" dirty="0" smtClean="0"/>
              <a:t>=</a:t>
            </a:r>
            <a:r>
              <a:rPr lang="en-US" altLang="zh-CN" sz="2400" b="0" dirty="0" err="1" smtClean="0"/>
              <a:t>strcat</a:t>
            </a:r>
            <a:r>
              <a:rPr lang="en-US" altLang="zh-CN" sz="2400" b="0" dirty="0" smtClean="0"/>
              <a:t>(P[v], </a:t>
            </a:r>
            <a:r>
              <a:rPr lang="zh-CN" altLang="en-US" sz="2400" b="0" dirty="0" smtClean="0"/>
              <a:t>“</a:t>
            </a:r>
            <a:r>
              <a:rPr lang="en-US" altLang="zh-CN" sz="2400" b="0" dirty="0" smtClean="0"/>
              <a:t>-&gt;w</a:t>
            </a:r>
            <a:r>
              <a:rPr lang="zh-CN" altLang="en-US" sz="2400" b="0" dirty="0" smtClean="0"/>
              <a:t>”</a:t>
            </a:r>
            <a:r>
              <a:rPr lang="en-US" altLang="zh-CN" sz="2400" b="0" dirty="0" smtClean="0"/>
              <a:t>);</a:t>
            </a:r>
            <a:endParaRPr lang="zh-CN" altLang="en-US" sz="2400" b="0" dirty="0" smtClean="0"/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      }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   }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400" b="0" dirty="0" smtClean="0"/>
              <a:t>}</a:t>
            </a:r>
            <a:endParaRPr lang="en-US" altLang="zh-CN" sz="2400" b="0" dirty="0"/>
          </a:p>
        </p:txBody>
      </p:sp>
      <p:graphicFrame>
        <p:nvGraphicFramePr>
          <p:cNvPr id="9" name="Group 187"/>
          <p:cNvGraphicFramePr>
            <a:graphicFrameLocks noGrp="1"/>
          </p:cNvGraphicFramePr>
          <p:nvPr/>
        </p:nvGraphicFramePr>
        <p:xfrm>
          <a:off x="6786578" y="260648"/>
          <a:ext cx="2286016" cy="2381256"/>
        </p:xfrm>
        <a:graphic>
          <a:graphicData uri="http://schemas.openxmlformats.org/drawingml/2006/table">
            <a:tbl>
              <a:tblPr/>
              <a:tblGrid>
                <a:gridCol w="76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" name="Group 187"/>
          <p:cNvGraphicFramePr>
            <a:graphicFrameLocks noGrp="1"/>
          </p:cNvGraphicFramePr>
          <p:nvPr/>
        </p:nvGraphicFramePr>
        <p:xfrm>
          <a:off x="6786578" y="3211842"/>
          <a:ext cx="2286016" cy="2381256"/>
        </p:xfrm>
        <a:graphic>
          <a:graphicData uri="http://schemas.openxmlformats.org/drawingml/2006/table">
            <a:tbl>
              <a:tblPr/>
              <a:tblGrid>
                <a:gridCol w="76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syx</a:t>
                      </a:r>
                      <a:endParaRPr kumimoji="1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syz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 rot="5400000">
            <a:off x="6715934" y="5949494"/>
            <a:ext cx="571504" cy="158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76256" y="6036374"/>
            <a:ext cx="19183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重复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77040" y="2748836"/>
            <a:ext cx="24669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找最近点</a:t>
            </a:r>
            <a:r>
              <a:rPr lang="en-US" altLang="zh-CN" dirty="0" smtClean="0"/>
              <a:t>;      </a:t>
            </a:r>
            <a:r>
              <a:rPr lang="zh-CN" altLang="en-US" dirty="0" smtClean="0"/>
              <a:t>据其更新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7807348" y="2610164"/>
            <a:ext cx="285752" cy="64294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660232" y="1390546"/>
            <a:ext cx="2592288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60232" y="5626318"/>
            <a:ext cx="24669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找最近点</a:t>
            </a:r>
            <a:r>
              <a:rPr lang="en-US" altLang="zh-CN" dirty="0" smtClean="0"/>
              <a:t>;      </a:t>
            </a:r>
            <a:r>
              <a:rPr lang="zh-CN" altLang="en-US" dirty="0" smtClean="0"/>
              <a:t>据其更新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 advTm="25047"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71406" y="544120"/>
            <a:ext cx="8715436" cy="6393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void </a:t>
            </a:r>
            <a:r>
              <a:rPr lang="en-US" altLang="zh-CN" sz="2100" dirty="0" err="1"/>
              <a:t>ShortestPath_FLOYD</a:t>
            </a:r>
            <a:r>
              <a:rPr lang="en-US" altLang="zh-CN" sz="2100" dirty="0"/>
              <a:t>(</a:t>
            </a:r>
            <a:r>
              <a:rPr lang="en-US" altLang="zh-CN" sz="2100" dirty="0" err="1"/>
              <a:t>MGraph</a:t>
            </a:r>
            <a:r>
              <a:rPr lang="en-US" altLang="zh-CN" sz="2100" dirty="0"/>
              <a:t> G</a:t>
            </a:r>
            <a:r>
              <a:rPr lang="en-US" altLang="zh-CN" sz="2100" dirty="0" smtClean="0"/>
              <a:t>,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v0,</a:t>
            </a:r>
            <a:r>
              <a:rPr lang="en-US" altLang="zh-CN" sz="2100" dirty="0" smtClean="0">
                <a:solidFill>
                  <a:srgbClr val="002060"/>
                </a:solidFill>
              </a:rPr>
              <a:t>PathArray </a:t>
            </a:r>
            <a:r>
              <a:rPr lang="en-US" altLang="zh-CN" sz="2100" dirty="0">
                <a:solidFill>
                  <a:srgbClr val="002060"/>
                </a:solidFill>
              </a:rPr>
              <a:t>&amp;</a:t>
            </a:r>
            <a:r>
              <a:rPr lang="en-US" altLang="zh-CN" sz="2100" dirty="0" smtClean="0">
                <a:solidFill>
                  <a:srgbClr val="002060"/>
                </a:solidFill>
              </a:rPr>
              <a:t>P,  </a:t>
            </a:r>
            <a:r>
              <a:rPr lang="en-US" altLang="zh-CN" sz="2100" dirty="0" err="1" smtClean="0">
                <a:solidFill>
                  <a:srgbClr val="002060"/>
                </a:solidFill>
              </a:rPr>
              <a:t>DistancArray</a:t>
            </a:r>
            <a:r>
              <a:rPr lang="en-US" altLang="zh-CN" sz="2100" dirty="0" smtClean="0">
                <a:solidFill>
                  <a:srgbClr val="002060"/>
                </a:solidFill>
              </a:rPr>
              <a:t> </a:t>
            </a:r>
            <a:r>
              <a:rPr lang="en-US" altLang="zh-CN" sz="2100" dirty="0">
                <a:solidFill>
                  <a:srgbClr val="002060"/>
                </a:solidFill>
              </a:rPr>
              <a:t>&amp;D</a:t>
            </a:r>
            <a:r>
              <a:rPr lang="en-US" altLang="zh-CN" sz="2100" dirty="0"/>
              <a:t>){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/>
              <a:t> //</a:t>
            </a:r>
            <a:r>
              <a:rPr lang="zh-CN" altLang="en-US" sz="2100" dirty="0" smtClean="0"/>
              <a:t>初始化，并入源点并更新</a:t>
            </a:r>
            <a:endParaRPr lang="en-US" altLang="zh-CN" sz="2100" dirty="0"/>
          </a:p>
          <a:p>
            <a:pPr marL="342900" indent="-342900">
              <a:lnSpc>
                <a:spcPct val="90000"/>
              </a:lnSpc>
            </a:pPr>
            <a:r>
              <a:rPr lang="en-US" altLang="zh-CN" sz="2100" b="0" dirty="0"/>
              <a:t>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finished[v0]=TRUE;  D[v0]=0;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for(v=0;v&lt;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G.vexnum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;++v){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if(v!=v0) {finished[v]=FALSE;  </a:t>
            </a:r>
            <a:endParaRPr lang="zh-CN" altLang="en-US" sz="2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D[v]=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G.arcs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[v0][v]; }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if(D[v]&lt;INFINITY){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p[v] = v0-&gt;v;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sz="20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altLang="zh-CN" sz="2100" dirty="0" smtClean="0"/>
              <a:t>  //</a:t>
            </a:r>
            <a:r>
              <a:rPr lang="zh-CN" altLang="en-US" sz="2100" dirty="0" smtClean="0"/>
              <a:t>循环</a:t>
            </a:r>
            <a:r>
              <a:rPr lang="en-US" altLang="zh-CN" sz="2100" dirty="0" smtClean="0"/>
              <a:t>n-1</a:t>
            </a:r>
            <a:r>
              <a:rPr lang="zh-CN" altLang="en-US" sz="2100" dirty="0" smtClean="0"/>
              <a:t>次，每次：找最近点；据其更新</a:t>
            </a:r>
            <a:endParaRPr lang="en-US" altLang="zh-CN" sz="2100" dirty="0"/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for(</a:t>
            </a:r>
            <a:r>
              <a:rPr lang="en-US" altLang="zh-CN" sz="2000" b="0" dirty="0" err="1" smtClean="0"/>
              <a:t>i</a:t>
            </a:r>
            <a:r>
              <a:rPr lang="en-US" altLang="zh-CN" sz="2000" b="0" dirty="0" smtClean="0"/>
              <a:t>=1;i&lt;=G.vexnum-1;++</a:t>
            </a:r>
            <a:r>
              <a:rPr lang="en-US" altLang="zh-CN" sz="2000" b="0" dirty="0" err="1" smtClean="0"/>
              <a:t>i</a:t>
            </a:r>
            <a:r>
              <a:rPr lang="en-US" altLang="zh-CN" sz="2000" b="0" dirty="0" smtClean="0"/>
              <a:t>){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    //</a:t>
            </a:r>
            <a:r>
              <a:rPr lang="zh-CN" altLang="en-US" sz="2000" b="0" dirty="0" smtClean="0"/>
              <a:t>找当前距离值最小的顶点</a:t>
            </a:r>
            <a:endParaRPr lang="en-US" altLang="zh-CN" sz="2000" b="0" dirty="0" smtClean="0"/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    min=INFINITY;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    for(w=0;w&lt;</a:t>
            </a:r>
            <a:r>
              <a:rPr lang="en-US" altLang="zh-CN" sz="2000" b="0" dirty="0" err="1" smtClean="0"/>
              <a:t>G.vexnum</a:t>
            </a:r>
            <a:r>
              <a:rPr lang="en-US" altLang="zh-CN" sz="2000" b="0" dirty="0" smtClean="0"/>
              <a:t>;++w)       if(!finished[w]&amp;&amp;D[w]&lt;min){v=</a:t>
            </a:r>
            <a:r>
              <a:rPr lang="en-US" altLang="zh-CN" sz="2000" b="0" dirty="0" err="1" smtClean="0"/>
              <a:t>w;min</a:t>
            </a:r>
            <a:r>
              <a:rPr lang="en-US" altLang="zh-CN" sz="2000" b="0" dirty="0" smtClean="0"/>
              <a:t>=D[w];}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    //</a:t>
            </a:r>
            <a:r>
              <a:rPr lang="zh-CN" altLang="en-US" sz="2000" b="0" dirty="0" smtClean="0"/>
              <a:t>标记其处理结束，据其更新距离值</a:t>
            </a:r>
            <a:endParaRPr lang="en-US" altLang="zh-CN" sz="2000" b="0" dirty="0" smtClean="0"/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    finished[v]=TRUE;  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    for(w=0;w&lt;</a:t>
            </a:r>
            <a:r>
              <a:rPr lang="en-US" altLang="zh-CN" sz="2000" b="0" dirty="0" err="1" smtClean="0"/>
              <a:t>G.vexnum</a:t>
            </a:r>
            <a:r>
              <a:rPr lang="en-US" altLang="zh-CN" sz="2000" b="0" dirty="0" smtClean="0"/>
              <a:t>;++w){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      if( !finished[w] &amp;&amp;</a:t>
            </a:r>
            <a:r>
              <a:rPr lang="en-US" altLang="zh-CN" sz="2000" b="0" dirty="0" smtClean="0">
                <a:solidFill>
                  <a:srgbClr val="002060"/>
                </a:solidFill>
              </a:rPr>
              <a:t> (</a:t>
            </a:r>
            <a:r>
              <a:rPr lang="en-US" altLang="zh-CN" sz="2000" b="0" dirty="0" err="1" smtClean="0">
                <a:solidFill>
                  <a:srgbClr val="FF0000"/>
                </a:solidFill>
              </a:rPr>
              <a:t>min+</a:t>
            </a:r>
            <a:r>
              <a:rPr lang="en-US" altLang="zh-CN" sz="2000" b="0" dirty="0" err="1" smtClean="0">
                <a:solidFill>
                  <a:srgbClr val="002060"/>
                </a:solidFill>
              </a:rPr>
              <a:t>G.arcs</a:t>
            </a:r>
            <a:r>
              <a:rPr lang="en-US" altLang="zh-CN" sz="2000" b="0" dirty="0" smtClean="0">
                <a:solidFill>
                  <a:srgbClr val="002060"/>
                </a:solidFill>
              </a:rPr>
              <a:t>[v][w])&lt; D[w] </a:t>
            </a:r>
            <a:r>
              <a:rPr lang="en-US" altLang="zh-CN" sz="2000" b="0" dirty="0" smtClean="0"/>
              <a:t>){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           D[w]= </a:t>
            </a:r>
            <a:r>
              <a:rPr lang="en-US" altLang="zh-CN" sz="2000" b="0" dirty="0" err="1" smtClean="0"/>
              <a:t>min+G.arcs</a:t>
            </a:r>
            <a:r>
              <a:rPr lang="en-US" altLang="zh-CN" sz="2000" b="0" dirty="0" smtClean="0"/>
              <a:t>[v][w];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           P[w]</a:t>
            </a:r>
            <a:r>
              <a:rPr lang="en-US" altLang="zh-CN" sz="2000" b="0" u="sng" dirty="0" smtClean="0"/>
              <a:t> </a:t>
            </a:r>
            <a:r>
              <a:rPr lang="en-US" altLang="zh-CN" sz="2000" b="0" dirty="0" smtClean="0"/>
              <a:t>=</a:t>
            </a:r>
            <a:r>
              <a:rPr lang="en-US" altLang="zh-CN" sz="2000" b="0" dirty="0" err="1" smtClean="0"/>
              <a:t>strcat</a:t>
            </a:r>
            <a:r>
              <a:rPr lang="en-US" altLang="zh-CN" sz="2000" b="0" dirty="0" smtClean="0"/>
              <a:t>(P[v], </a:t>
            </a:r>
            <a:r>
              <a:rPr lang="zh-CN" altLang="en-US" sz="2000" b="0" dirty="0" smtClean="0"/>
              <a:t>“</a:t>
            </a:r>
            <a:r>
              <a:rPr lang="en-US" altLang="zh-CN" sz="2000" b="0" dirty="0" smtClean="0"/>
              <a:t>-&gt;w</a:t>
            </a:r>
            <a:r>
              <a:rPr lang="zh-CN" altLang="en-US" sz="2000" b="0" dirty="0" smtClean="0"/>
              <a:t>”</a:t>
            </a:r>
            <a:r>
              <a:rPr lang="en-US" altLang="zh-CN" sz="2000" b="0" dirty="0" smtClean="0"/>
              <a:t>);</a:t>
            </a:r>
            <a:endParaRPr lang="zh-CN" altLang="en-US" sz="2000" b="0" dirty="0" smtClean="0"/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      }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000" b="0" dirty="0" smtClean="0"/>
              <a:t>   }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-27384"/>
            <a:ext cx="8404086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latin typeface="Times New Roman" panose="02020603050405020304" pitchFamily="18" charset="0"/>
              </a:rPr>
              <a:t>2 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Dijkstra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算法实现</a:t>
            </a:r>
            <a:endParaRPr lang="zh-CN" altLang="en-US" sz="3600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220072" y="1386556"/>
            <a:ext cx="3531597" cy="132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eaLnBrk="1" latinLnBrk="0" hangingPunct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 smtClean="0">
                <a:latin typeface="Times New Roman" panose="02020603050405020304" pitchFamily="18" charset="0"/>
              </a:rPr>
              <a:t>T(n)=O(G.vexnum</a:t>
            </a:r>
            <a:r>
              <a:rPr lang="en-US" altLang="zh-CN" sz="2000" b="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b="0" dirty="0" smtClean="0">
                <a:latin typeface="Times New Roman" panose="02020603050405020304" pitchFamily="18" charset="0"/>
              </a:rPr>
              <a:t> )</a:t>
            </a:r>
          </a:p>
          <a:p>
            <a:pPr algn="just" eaLnBrk="1" latinLnBrk="0" hangingPunct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000" b="0" dirty="0" smtClean="0">
                <a:latin typeface="Times New Roman" panose="02020603050405020304" pitchFamily="18" charset="0"/>
              </a:rPr>
              <a:t>注意路径计算与教材的不同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25047"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142852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 思 考</a:t>
            </a:r>
            <a:endParaRPr lang="zh-CN" altLang="en-US" sz="36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3435" y="942340"/>
            <a:ext cx="7560310" cy="2491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 eaLnBrk="1" latinLnBrk="0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00" b="0" dirty="0" smtClean="0">
                <a:latin typeface="Times New Roman" panose="02020603050405020304" pitchFamily="18" charset="0"/>
                <a:sym typeface="+mn-ea"/>
              </a:rPr>
              <a:t>特定源点到特定终点的最短路问题有没有更好的算法？</a:t>
            </a:r>
          </a:p>
          <a:p>
            <a:pPr marL="914400" lvl="1" indent="-457200" algn="just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600" b="0" dirty="0" smtClean="0">
                <a:latin typeface="Times New Roman" panose="02020603050405020304" pitchFamily="18" charset="0"/>
                <a:sym typeface="+mn-ea"/>
              </a:rPr>
              <a:t>时间复杂度与</a:t>
            </a:r>
            <a:r>
              <a:rPr lang="en-US" altLang="zh-CN" sz="2600" b="0" dirty="0" err="1" smtClean="0">
                <a:latin typeface="Times New Roman" panose="02020603050405020304" pitchFamily="18" charset="0"/>
                <a:sym typeface="+mn-ea"/>
              </a:rPr>
              <a:t>Dijkstra</a:t>
            </a:r>
            <a:r>
              <a:rPr lang="zh-CN" altLang="en-US" sz="2600" b="0" dirty="0" smtClean="0">
                <a:latin typeface="Times New Roman" panose="02020603050405020304" pitchFamily="18" charset="0"/>
                <a:sym typeface="+mn-ea"/>
              </a:rPr>
              <a:t>相同</a:t>
            </a:r>
            <a:endParaRPr lang="en-US" altLang="zh-CN" sz="2600" b="0" dirty="0" smtClean="0">
              <a:latin typeface="Times New Roman" panose="02020603050405020304" pitchFamily="18" charset="0"/>
            </a:endParaRPr>
          </a:p>
          <a:p>
            <a:pPr algn="just" eaLnBrk="1" latinLnBrk="0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600" b="0" dirty="0" smtClean="0">
                <a:latin typeface="Times New Roman" panose="02020603050405020304" pitchFamily="18" charset="0"/>
                <a:sym typeface="+mn-ea"/>
              </a:rPr>
              <a:t>任意两点间最短路问题？</a:t>
            </a:r>
            <a:endParaRPr lang="zh-CN" altLang="en-US" sz="2600"/>
          </a:p>
        </p:txBody>
      </p:sp>
    </p:spTree>
  </p:cSld>
  <p:clrMapOvr>
    <a:masterClrMapping/>
  </p:clrMapOvr>
  <p:transition spd="slow" advTm="25047"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50333"/>
            <a:ext cx="8746066" cy="72762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提纲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1785938" y="1500188"/>
            <a:ext cx="5668962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Dijkstra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算法思想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698750"/>
            <a:ext cx="5668962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Dijstra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算法实现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1785938" y="3898900"/>
            <a:ext cx="5668962" cy="822325"/>
            <a:chOff x="1296" y="1824"/>
            <a:chExt cx="2976" cy="432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算法拓展与引申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</p:cSld>
  <p:clrMapOvr>
    <a:masterClrMapping/>
  </p:clrMapOvr>
  <p:transition spd="slow" advTm="25047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42852"/>
            <a:ext cx="8229600" cy="714380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算法推广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" name="上凸带形 7"/>
          <p:cNvSpPr/>
          <p:nvPr/>
        </p:nvSpPr>
        <p:spPr>
          <a:xfrm>
            <a:off x="2771800" y="4042413"/>
            <a:ext cx="3096344" cy="928694"/>
          </a:xfrm>
          <a:prstGeom prst="ribbon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贪 </a:t>
            </a:r>
            <a:r>
              <a:rPr lang="zh-CN" altLang="en-US" sz="2400"/>
              <a:t>心 </a:t>
            </a:r>
            <a:endParaRPr lang="en-US" altLang="zh-CN" sz="2400" smtClean="0"/>
          </a:p>
          <a:p>
            <a:pPr algn="ctr"/>
            <a:r>
              <a:rPr lang="zh-CN" altLang="en-US" sz="2400"/>
              <a:t>动态规</a:t>
            </a:r>
            <a:r>
              <a:rPr lang="zh-CN" altLang="en-US" sz="2400" smtClean="0"/>
              <a:t>划</a:t>
            </a:r>
            <a:endParaRPr lang="zh-CN" altLang="en-US" sz="2400" dirty="0"/>
          </a:p>
        </p:txBody>
      </p:sp>
      <p:graphicFrame>
        <p:nvGraphicFramePr>
          <p:cNvPr id="7" name="Group 187"/>
          <p:cNvGraphicFramePr>
            <a:graphicFrameLocks noGrp="1"/>
          </p:cNvGraphicFramePr>
          <p:nvPr/>
        </p:nvGraphicFramePr>
        <p:xfrm>
          <a:off x="6714570" y="380286"/>
          <a:ext cx="2286016" cy="2381256"/>
        </p:xfrm>
        <a:graphic>
          <a:graphicData uri="http://schemas.openxmlformats.org/drawingml/2006/table">
            <a:tbl>
              <a:tblPr/>
              <a:tblGrid>
                <a:gridCol w="76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1" name="Group 187"/>
          <p:cNvGraphicFramePr>
            <a:graphicFrameLocks noGrp="1"/>
          </p:cNvGraphicFramePr>
          <p:nvPr/>
        </p:nvGraphicFramePr>
        <p:xfrm>
          <a:off x="6714570" y="3331480"/>
          <a:ext cx="2286016" cy="2381256"/>
        </p:xfrm>
        <a:graphic>
          <a:graphicData uri="http://schemas.openxmlformats.org/drawingml/2006/table">
            <a:tbl>
              <a:tblPr/>
              <a:tblGrid>
                <a:gridCol w="76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syx</a:t>
                      </a:r>
                      <a:endParaRPr kumimoji="1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syz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605032" y="2868474"/>
            <a:ext cx="24669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找最近点</a:t>
            </a:r>
            <a:r>
              <a:rPr lang="en-US" altLang="zh-CN" dirty="0" smtClean="0"/>
              <a:t>;      </a:t>
            </a:r>
            <a:r>
              <a:rPr lang="zh-CN" altLang="en-US" dirty="0" smtClean="0"/>
              <a:t>据其更新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7735340" y="2729802"/>
            <a:ext cx="285752" cy="64294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16" y="884342"/>
            <a:ext cx="292560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873730"/>
            <a:ext cx="3024336" cy="253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椭圆 16"/>
          <p:cNvSpPr/>
          <p:nvPr/>
        </p:nvSpPr>
        <p:spPr>
          <a:xfrm>
            <a:off x="6588224" y="1510184"/>
            <a:ext cx="2592288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88224" y="5745956"/>
            <a:ext cx="24669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找最近点</a:t>
            </a:r>
            <a:r>
              <a:rPr lang="en-US" altLang="zh-CN" dirty="0" smtClean="0"/>
              <a:t>;      </a:t>
            </a:r>
            <a:r>
              <a:rPr lang="zh-CN" altLang="en-US" dirty="0" smtClean="0"/>
              <a:t>据其更新</a:t>
            </a:r>
            <a:endParaRPr lang="zh-CN" altLang="en-US" dirty="0"/>
          </a:p>
        </p:txBody>
      </p:sp>
      <p:sp>
        <p:nvSpPr>
          <p:cNvPr id="20" name="燕尾形箭头 19"/>
          <p:cNvSpPr/>
          <p:nvPr/>
        </p:nvSpPr>
        <p:spPr>
          <a:xfrm>
            <a:off x="2987824" y="1532414"/>
            <a:ext cx="432048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7735340" y="6019102"/>
            <a:ext cx="285752" cy="64294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十二角星 8"/>
          <p:cNvSpPr/>
          <p:nvPr/>
        </p:nvSpPr>
        <p:spPr>
          <a:xfrm>
            <a:off x="323528" y="4941168"/>
            <a:ext cx="3108594" cy="1595428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/>
              <a:t>排序问题的动态规划与贪心求解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 spd="slow" advTm="25047"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2"/>
          <p:cNvSpPr txBox="1">
            <a:spLocks noChangeArrowheads="1"/>
          </p:cNvSpPr>
          <p:nvPr/>
        </p:nvSpPr>
        <p:spPr bwMode="auto">
          <a:xfrm>
            <a:off x="665163" y="1124744"/>
            <a:ext cx="7813675" cy="5384551"/>
          </a:xfrm>
          <a:prstGeom prst="rect">
            <a:avLst/>
          </a:prstGeom>
          <a:noFill/>
          <a:ln w="12700" cap="rnd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Times New Roman" panose="02020603050405020304" pitchFamily="18" charset="0"/>
              </a:rPr>
              <a:t>图书：</a:t>
            </a:r>
            <a:r>
              <a:rPr lang="zh-CN" altLang="en-US" sz="2200" b="0" dirty="0">
                <a:latin typeface="Times New Roman" panose="02020603050405020304" pitchFamily="18" charset="0"/>
              </a:rPr>
              <a:t>吴哲辉，</a:t>
            </a:r>
            <a:r>
              <a:rPr lang="en-US" altLang="zh-CN" sz="2200" b="0" dirty="0">
                <a:latin typeface="Times New Roman" panose="02020603050405020304" pitchFamily="18" charset="0"/>
              </a:rPr>
              <a:t>《</a:t>
            </a:r>
            <a:r>
              <a:rPr lang="zh-CN" altLang="en-US" sz="2200" b="0" dirty="0">
                <a:latin typeface="Times New Roman" panose="02020603050405020304" pitchFamily="18" charset="0"/>
              </a:rPr>
              <a:t>可计算性、计算复杂性与</a:t>
            </a:r>
            <a:r>
              <a:rPr lang="zh-CN" altLang="en-US" sz="2200" b="0" u="sng" dirty="0">
                <a:latin typeface="Times New Roman" panose="02020603050405020304" pitchFamily="18" charset="0"/>
              </a:rPr>
              <a:t>算法设计思路</a:t>
            </a:r>
            <a:r>
              <a:rPr lang="en-US" altLang="zh-CN" sz="2200" b="0" dirty="0">
                <a:latin typeface="Times New Roman" panose="02020603050405020304" pitchFamily="18" charset="0"/>
              </a:rPr>
              <a:t>》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200" b="0" dirty="0" smtClean="0">
                <a:latin typeface="Times New Roman" panose="02020603050405020304" pitchFamily="18" charset="0"/>
              </a:rPr>
              <a:t>网络：</a:t>
            </a:r>
            <a:endParaRPr lang="en-US" altLang="zh-CN" sz="2200" b="0" dirty="0">
              <a:latin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CN" altLang="en-US" sz="2200" b="0" dirty="0" smtClean="0">
                <a:latin typeface="Times New Roman" panose="02020603050405020304" pitchFamily="18" charset="0"/>
              </a:rPr>
              <a:t>百度百科</a:t>
            </a:r>
            <a:endParaRPr lang="en-US" altLang="zh-CN" sz="2200" b="0" dirty="0">
              <a:latin typeface="Times New Roman" panose="02020603050405020304" pitchFamily="18" charset="0"/>
            </a:endParaRPr>
          </a:p>
          <a:p>
            <a:pPr lvl="1" algn="just"/>
            <a:r>
              <a:rPr lang="en-US" sz="2400" dirty="0" smtClean="0">
                <a:hlinkClick r:id="rId4"/>
              </a:rPr>
              <a:t>http://baike.baidu.com/link?url=I958FfBS8Z27olADki1cdXIQOhPW7NO_RdnUJWeJtlaQS9FbKed7__PAWnlHKWsxt7ChdOQqEwZyorKt9s7Lh9BZNYpW7pLuSYq36CVdUUzAU1BkThmq3GJjpHK2BlovLG8EaF2GXXX6Sb2nI1FJkfX2ArP8CRaG5Vb-Fo9vILy</a:t>
            </a:r>
            <a:endParaRPr lang="en-US" altLang="zh-CN" sz="2200" b="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zh-CN" altLang="en-US" sz="2200" b="0" dirty="0" smtClean="0">
                <a:latin typeface="Times New Roman" panose="02020603050405020304" pitchFamily="18" charset="0"/>
              </a:rPr>
              <a:t>博客</a:t>
            </a:r>
            <a:endParaRPr lang="en-US" altLang="zh-CN" sz="2200" b="0" dirty="0">
              <a:latin typeface="Times New Roman" panose="02020603050405020304" pitchFamily="18" charset="0"/>
            </a:endParaRPr>
          </a:p>
          <a:p>
            <a:pPr lvl="1" algn="just"/>
            <a:r>
              <a:rPr lang="en-US" sz="2400" dirty="0" smtClean="0">
                <a:hlinkClick r:id="rId5"/>
              </a:rPr>
              <a:t>http://www.cnblogs.com/biyeymyhjob/archive/2012/07/31/2615833.html</a:t>
            </a:r>
            <a:endParaRPr lang="en-US" altLang="zh-CN" sz="22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Times New Roman" panose="02020603050405020304" pitchFamily="18" charset="0"/>
              </a:rPr>
              <a:t>视频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200" dirty="0" err="1" smtClean="0">
                <a:latin typeface="Times New Roman" panose="02020603050405020304" pitchFamily="18" charset="0"/>
              </a:rPr>
              <a:t>Mooc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课程，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……</a:t>
            </a:r>
            <a:endParaRPr lang="en-US" altLang="zh-CN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ct val="20000"/>
              </a:spcBef>
            </a:pPr>
            <a:r>
              <a:rPr lang="en-US" altLang="zh-CN" sz="2200" b="0" dirty="0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142852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参考资料</a:t>
            </a:r>
            <a:endParaRPr lang="zh-CN" altLang="en-US" sz="3600" b="1" dirty="0">
              <a:latin typeface="Times New Roman" panose="02020603050405020304" pitchFamily="18" charset="0"/>
              <a:cs typeface="+mj-cs"/>
            </a:endParaRPr>
          </a:p>
        </p:txBody>
      </p:sp>
    </p:spTree>
  </p:cSld>
  <p:clrMapOvr>
    <a:masterClrMapping/>
  </p:clrMapOvr>
  <p:transition spd="slow" advTm="25047"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jpeg;base64,/9j/4AAQSkZJRgABAQEASABIAAD/2wBDAAgGBgcGBQgHBwcJCQgKDBQNDAsLDBkSEw8UHRofHh0aHBwgJC4nICIsIxwcKDcpLDAxNDQ0Hyc5PTgyPC4zNDL/2wBDAQkJCQwLDBgNDRgyIRwhMjIyMjIyMjIyMjIyMjIyMjIyMjIyMjIyMjIyMjIyMjIyMjIyMjIyMjIyMjIyMjIyMjL/wAARCAFNAfQDAREAAhEBAxEB/8QAHAAAAwEBAQEBAQAAAAAAAAAAAQIDAAQFBgcI/8QAURAAAgECBAQDBQQGBwUFBQkAAQIRAAMEEiExBRNBUSJhcQYygZGhFEKx8AcjUpPB0RVDVWLS4fEWJDNTYzQ1RXKSF3OClLIlJzdUdIOis8L/xAAbAQEBAQEAAwEAAAAAAAAAAAAAAQIDBAUGB//EADkRAQACAQIEBAQFAwQBBAMAAAABEQIDEgQhMVEFE0FhFCIyoRVicbHBgeHwBkJSkbIjMzRyNYLR/9oADAMBAAIRAxEAPwD9IW8teVTjZuYO9SizhgetFNGm9QLBoHBMVFYEgVUZSwNJFQxrKnVpoHmgBMUDq2lRStptRCFjVAzzQOHM60DczpUosc4IpQwcigIehZ5EaVFLm6VQCaIE0GzHvQGdKAHWgWgM0GmgE0GBminFAagaRQDQ0GoATFVCk0Ak0AJoFzVQpelDBj1oCWAoFz67UoYtQLmqgZvOgGagUvSiyF6tIXMaDa0UDNEAmqFzUALUoKWqhc1EKWoFzCgRX1rdMLKZ3qNKKwFShRboqUtqZ1jUipS2xugjTSlJYhhkmpS22aNZpRYi7NKLVS6pqUtqZgw0qAEmINAA8datCgYMKgmxirBKfMq0liboG4pRbc1aUWYXAdjUosc9KLMLgmlBw+tRQZ8ppSFNyatFtmHnUUpcDerSWdbgK6VKUC5HWlEiHnelBiQKCbHWgwbvQVQTUWDUBohS0UAzVQC+lApuedKAzxSkKXq0ENyrRYZ5PlSixnzpQWfOgGY0GzEUoKWNWkspY0GzGlKGagRmNELr3qgzQbPQts9QDNVAJFFKWohSZoFJjrQITVC5qqOcYketdNrFrJeDVJgiV0uA6GszDVizqBoRNKLBRzNQTRB8a9aKtafMSraVmYWJZgw60EizodatQii3JA71JhbXViFms0roVsyzNZUDGsfWqMh8XlSQ7IGEipErTlugg+dahmUpada1TIEnoetAyvBialFrqREmo0IYE0oOXIA1qUtg10RSiw5ygUpLbmgnvSi2LBvKgKPrApMLYszTtQKGigYGTQMBNRTi2NzUFFIAqAZtaoQ3YNWksjXfOlFl5nxq0lsbojcUpbKHFEsC9WgpeKUFzmgBuVaQOYaUFNwmlFiH86DcwxSgrXjtSi2Dk9aUCbgFKWyG5Jq0jTNKVgfOoCT50CTVoGoNQKTVCM8UpEy9WiwLClFlJHeqiZPnVHlW7vbWvImHCJdC3I3NZpbVXEmPKpta3HXEroCKm03OzD4q2umcDyNYnGZajI731z+EiD2qRitqIwMQTUlVCrbzUsN4SIOpqKllltAdKqLZguhGlZW1rLaRuKkrDOwkgA0gkqv4o6UHUpBG9ZlpC+IMxVhmXGx1royRiQdKtIZBmMmpKq58qwNqlAq2s1C1AQwkk1GhyT1oFKQao2xkURoMwKge0GB0pKwqywN6zaynHnWkHMPSlDC6F61KLD7UNpq7U3A2LULvrTabkmxcLM79a1tTciMYCauxNwfagTvV2lsb5idabSyi8W8qbSzC7GmYUosDfYGBTaWwuyNSKm0sDiFHWrtLYXpNNpZ+YoFSlspuA9aUWU3B3q0FN4d6UlsLmtKWzC4fKlFqZpGsetSlRe6q7MKsQlkOINXaljzgBrvTatlN8mm0sRcPWpRYm95xSiym+ToDV2lgbmmu9KLIbgNKCltN6UhSwq0FLzSgvMFKHhZmtbAjzry6t4tzCfOeZzzVqEuTJibobuKk4wRlLsTFAASontWZxb3D9pBOlNpuVtYpgwgVmcVjJ6djGSQI+IrlOLpGSj48Kcv1qRgs5nt4kPqGipOKxkdsQANCCam03JjE561tNyyYgAQN6xOK2sL5I1MVNq2dFZtQZHc1mVhZHNvrPxqTFrazHnASQPKp0Xq479s2zvpW8ZtmYpz6T0NaZVRakqflZhtUtaUSwBuazMrELLbAqWtGy6UsKwHWgSJ2qobKAomoCsAE7AdaCN7ELJg/CtRik5OW5iiu1bjFmcnJc4iQYrcabE5pPjiTvWowZnNMcQy9JNXYbxTFsxLMBHnScSMhu4prgCJoBuTSMKJytzG4VMk1qmbUTEDepOKxkdcUxJqbV3FfEGZJ+ApGJuBb7sYUfWrtguVGuuYk/Ks1C2xuPG5NKLk1sE6lZqSsOj3BJAn1qdWnPcxGupFWMWZyTGI6zWtqblsPdt3G8bwJ61mYmGomHpW7GGIBzZgfOuUzk3FGuphbSkxrUjdKzUPOucQRR4bamK6xpuc5ua5jS+sAelajBJyc/PJMk1razZ+eRrU2rZheMzSiJMcSq7RNTau4hxLGm03FN+N/xq7SxGIJ2qbSx+0Dbc+VNq7m5zdBAqUW3M86UtsblKSy5vjQsM9BV8JZYaEfEVqMphmcYcb8PQE5cp9a6RnLGyELuDugeAD4VqMoZnGXP9kxDP7pNa3QztyWXDvabUSR0GtTdErVOuzbD+8pArEtw7DbW3b/AFWhPXrXO7nm3+jkZ2BgzHc1uIYmQDOo0NWkWtXHIrMxDUTLoVo1YR8azMLZiw3U6+tSltSy1xyQZHnUmIWLejh3u2+sj5VyyiJdImlXuKdSADWaW2tXFBBXWDSYIk99RdEkQR0pHInm4CYMKIiulMWotwLE6VJhbdC4hQP5VjaticQpptXc3O7Cm0sefJ2ptLIbkmlJZhdUdaUWV74jfQVYxS3NdxBdcqmF9a3GNJOTme6Ngda1EMzLjuZyTE10imJRZXJgz6VpkMkT086DBBOYmgYZNzqKBDdJ0UQO5q0WRmVYzamrEJMiLgC6ACpRbNeMdAKUTLmOKloArW1nc6LNwqpYoTWZhqJYXmbbc9BSluXZh8Ndcy0/GueWUQ3jEy7nC2LZLMNOgrn1b6PLxOPOyiBXbHByyzcBxLM3eum1jcdLjsYI0qTCxMqG6FGsj1qUtqWsaqCcxjyNScLWM07nFgq/ek9DV8pJ1acbY7OxKzHnW4wY32wvMdzFNpuEXZPvGlLahxYRdAJ86ztXcicSzGc8Vdqbg+05epptNyiYo0nFYyPzwTruazS7j8wnyqU1ZlMmSfrQUzdqlLZMwB1MUosebbUamalStwXno2gOlXam5s4/aqUW8Oz7RYltOWWHeK8qdGHgxxOXZ3W+IX7hBe2VBrM4RDtGpM9Xp4XEBgWYggdJrlli7Y5O5HVxKoNa5zDcSdLSM3igCpcrEQliASpW2PCK1j7s5ezzS9xNCSI711qHK5AXsxAJjzmlUXZwcg1BPmKnVbWQs/hBA+NSeS9Vvszk+Jx61nc1tM1sWokyPI0ibKowxdpAACQR51Nkm6Ib7VcZgwJCtsa8fT4nQ1NXLQxyicsesf59+zrlpauOEakx8s9Hdbe4wAGUt3NdJiEiVclxPHOtZuJVS5jMiqHIHepGF9CcnHiri2jmXVW69K6YxfJnKacv25Tu/wAq3sljee3iJPhaak4rGToGIX7xk1ja1uM2KRVJDQKbDdBLONt54mZqzhNJGcK3rxtmQsg1mItqZpzG+TOw+Nb2s7mF0MD4T5ntTalkyqx0aD0q84EXtw+8VqJZmDC2x2Yn0qWpWR9FU771eSJth2PXTvVtKL9lZCDV3G1rlu50WfOpEwVKDJdzDw6CtxMMzEsbTtqRS4KlnstM6gRSyYQu4ZruzGrE0zONlt4R1aYJqzlCRjKzo4WANBWbhqpdGFRkIIGtZyqW8eT01OS2W2PauPq6vLxtx+Zq/wAO9dsI5OOcvOKm42pJ8hXXo59V7dgJvp61mZaiKC7iFsjwkOfSkRZOVdHBdvXHJJJk1uIhynKSDPGpiqnMCoGpaaBDcC7E/CrRarrftW0d7bKjiVJ614ujxfD6+pnpaWcTlj1/z/OfJ21NDV0scc88ajLoALHyFeQ5WcIOrTRqhyFthAqKXlkHvVSjgZd9KjQ5su5qUWIxIXcim1dwfawNR9am03lbHMesVdib02xf96m03pnFA6lpq7U3KWr5YwFqTDUZOkXSBq6g9qxTVvKHF0tDJYw9sL0kV5Pl31l4Xn1yxgW4pdxDZWISeijanlxB505dXRh2uoZF5QO1SYhvGZj1WucYe0YU6DrWY0olZ16IOPuT4mHpV8mEjiXdhuOLeIVgsesVzy0adcOIjLk9QJh8Tb8NyK5XOMu/y5Qi3DFmUcH41rzO7PlwXlXrBgLIpcSVMNzSOkVaSzhwdCxjyNSlscqke/pUXk8P2j9oMPwHDWwLZxWPxByYTBpq11tpPXLPz2r0vH8fllllw/D5VX1Zf8faPzft+r2HC8LFRqakXfSO/wDb93zx4b7Y+z6/7SXsYeI3bnix/DVnKtvsmsSo7DTzE183pcZwuepGlpfJMfTn637/AK+/X1e41OH1scN+fzRPWPb2/R9twXj1jimAs47h9/m4a7pP3lPVWHQivrOC4yOIvS1Y26mPWPSfePb9ukvRcRoTpTGWE3hPSf4n3/d9fbw/MwT3Lg3XSNCa7TlWVQzXy83xeJx1xLmVmEA95r2GOEU8DLUmJSfirNbK5vD+yT1q+VztnzuThONKvJJrpGFw5TqVLqTimVB4wPOszptxrcm/pZhBz5qeUeeo3E81uWYk1PL5tedyC1jkLDxRScDHVh71nG4a5hiHuqdNCTtXjThlEvJjPGYeW+La2hKnMAd67Rg4znUOc8ZMVrymPPNb4ou5broO1J01jWh0HiocRWPKpvzYkbfFF6stJ0yNWFUx0PmGVhUnBqNRX+lLcQ66jyrPlyvmwNnitu5IYekUnSkjViW/pBjoietPLN6V7HQfEPDVjBJzTGMDt4VAFa2JvsjYi4hgkEU2wbphO9jFURn+QqxgzlnS2Dt38TucqRJZhUymMWsInJZ8NiMwVLb3B0Kjes7sfVvbl6PRwuEW0mfF/q/ImuWWV/S6Y419Tkx/FbdtmSyUaDpptW8NKZ5y556sR0efZxVnnhrwzAamus4zXJzjOL5unE8awdkf7tZTOdyV2rGOjlP1S3lr4x0eRiOINiWmR6RXbHCnCdTcjzETVtTVqZS4jqTnhjr9BV2puBnzHUk+lKJkjsO5irEJMuHi3FV4Mli3awxxfF8Xpg8EBJafvuOi+XX0k1854j4l5s5aGhlWOP159vy4+/efT9Xt+C4OMa1dSLmfpx/mfb29XDd4d7Ueyts8axuMfjFi94uJ4QT+q/vW/wDy9wB6RqPnuG43h9TVjDh48vLH6Z7+0/r2n93utbhtSMJnV+aJ6x294/R7dnEYXF4S1jsLiRewl4TbuD6gjow6ivs+A4+OKxnHKNupj9WP8x3ifSf6PmuK4WdCYm7xnpP8fqD4pF9wya9jtl4U5x6J/azqWbSrtN5W4kBpPypsTzYJ9tJEimw8whxDtPiirUG6SZ7hO80ouVA7KNalNWUm45hQTSoLn0MmFxLDMSAPM1JmFjHJQIiDU5m7Co10VW5dUQqhR5mpULclLrOt9AaUXHd48V5L15gSOpoK/abhTLoB361NsLumqJJO5NWmTBVO5oMF10NB1WsZdsnw3H+dZnCJdMdScXWnGbykeImsTpQ6RxEukcauEb1nyodI4iW/phuoB9BTyj4gU4uM4MRUnSI14tPjPtRa4Lgbbcn7RjsUcuDwiCWuttPks/PpXz/iPHTOWXD8PlVfVl6Y+0fm/b9XuuD4e8Y1dSLvpHf+37m9l/Ze/hcU/HOOXBieOYgeJt1w6/sJ27SPQdZ+H47jsc8fI0OWnH395fS8Nw04z5mpzyn7PrlWK9VMvLmXw/GuB432V4jd9o/ZyzzcNc8XEeGLotxeroOjDfT8JFe94Hj/ADdulq5bc8foz7T2nvE/d6rieH2XljF4z1h9Nw72mt8Y4VbxmCvDEYK8uWToyHqrDowr7Tw/i8eImdLVjbq49Y9J/NHeP26S9BxOnlpfNjzwn1/iff8Ad5WJw2ZiVJjpXvMcqerzwtw3sNdtAE6g+dbiYlxyxmHIxOzCt0433IZmKvJk6iosLAeHSo6egIpLRSUxu3s28tvAZiBPYtXCeeTy45YuM4q2Lbow31JJrptly8yKp5TXWLltq6xDxJym2F1hqDrSl3T1U57wAW0qbWt8iuKK7+I02kalLrxBQoEEd6zODpGtB24haK6VPLlZ1sVLWPs29c3ToKk4TLUa2MI3uK3WuHI5CdIrUaUUxlxE3y6FbijlgYkCnlwk8RInixCjKni608pfiJVTjDsAvL9TNSdJqOImfRC9i2uyQp84GlWMaYy1JlXDcbx2FhLVxwoEBZkVMtHDLnK4cRnjyh6lv2rxS2AjuAe6r/CuM8LjbyI4ya5uZuMYm8HD3cwYzrWvKxhPPylBsQTuRW9rM5pm7pv8BVpncmWQmS0+VWmbgjsQZUTU6kzXRlW4/fzqzRFyd7b2hmYmPOpdtTExzSOJtr96fSrtlnzIS4lxUcKt4dEwpxfFsXAwPDwJLHpccdF8usdta+Z8T8T8yctDQy244/Xn2/Lj7959Okc3ueC4Ppq6sXM/Tj/M+3aPV73st7JtwlrvFOK3vtnHMXriMQdQgP3E7D8fSvhON4+NatLRjbp49I/mX1PDaGz58+eUvo2Wa8CJebD8641wW/7I4q/xbhOHOI4LfObiHDl/q/8AqW+0fT02+k8P8Qy1ssccsturj9OXf8s97+/6vU8XwmOOM8rwnrH8wmWt3cNaxmDvjEYK+JtXgPmpHRh1Ffe+HeIY8XjOOUbdTH6sf5jvE+k/0l8dxvB5cNlcTeM9J/ifdJizbmvZU8KxFrYlhQofdbyqNXR+YvXU1Ka3GV7rxy0b5VOSxMz0dVjDXLsC6Cp7VmZro644zPV6mGw2Hspmcka6azXLKZl3xxxgL74JNS9x56TEUiMjKcHDd4nhrSlbS5T6TW4wmernOrjHR5z4m7iGOUk+tb2xDlvnLosuEBWXuQ3lUtrb3b7OnQmuly8bZBDZEnWrbNByaWU3LHaraU2QedCm5dW0pslLKHl9YqWtCFoCAd6CWOx9nguHtXr1lsTi8QcuCwK+9fbuRuEn57V894n4nM5ZcNw2VTH1ZemPtH5v2/V7rw/w+JrW1ouJ+mO/vPt+/wCj0eE8Ks+ztu/7Ue1eMtNxW6vjuOfDh16W7Y7xpp6DqT8LxGvlxUxwvCYzsj7+8/3/AKvrtLSx0I87Wn5v29oeVgP0tYHEe0V0YrNg+DpZYWybZe5cuSIJiYETp8zXk6vgWpjoRs+bO/0iIccfEYy1Pm5YvoB+lL2QH/iN3/5a5/KvXz4Jx3/H7w6/H6Pd7XAPbDgXtJfuWOF43m3rS52RrbI2WYkSNda8Pi/D+J4XGMtXGon+renxOnqzWMvn+O8AxnstxC97R+zmH52Fu68S4Wui3V6ug6MN9NtxpIr2Xh/iMau3R1stueP0Z+sT2nvE/fpLwuI0Nt5YxcT1h14biOF4jw+zxLht43sFe0DH3kbqjjow+u4r77w3xH4m9HWjbq49Y9Jj/lj3ift0l83xfDzozux54z0n+J9/3VRjd6TPlXtZiniRNlu4O2wOa3DDXQb1YylMtOJ6ua5w9lJhSR6Vre5zpJHCMgkirutny5gVWN4orBfFvVSOpnBIgsYqLKD2wQes1qJYmEeTvWrc9ocuPWlpQNb1pZTC1OhpZGK6cMvXVLWwH8gZrM6kR1dI0Mp5wzYF7RC3VKtvBEUjO+hOlMcpTe3ZTTWatyzMYwnylYErVtnbZCijrVtKgAozAnYHWqkPreHcQ4bbgHh1tRdhZPiBI9a8HU09Sf8Ac9npaunH+3q9K1gOG3hmu27IZgSLKwpA771ynPUjlDyIw056w8LHvgcJizati2beo8IM15GnGeWNy8TVy08Mqh8+5Q3CyqQCdh0ryYjk8GZiZMjXD7omkxCxM+imR9SzD0qcmqn1lhJEUIkOWVXTU+dS7WqevwzFYWzb/wB5tpmA2P3jXHUxyn6Xk6OpjjHzLYniWCuIw5WY9I71MdPKG8tbCXiYm/fvGI8HYiu+OMQ8TPPLL9HJjcQOBjDg4X7bxnFkDAcOAksTtcuDoo6DrHaa+Y8V8V86cuH4fLbhj9efb8uPv3n06Rze24DgKrV1YufSP5n29n1Psp7Itwhr3FeK3vtvHsXriMSdQk/cTsOnnHavz7jvEI1ojR0Y26WPSP5n/Pu+q4fR2fPnzylHiH6R/ZXh2OvYPEcSPOssUcW7LuAw3EgQYrppeD8ZqYRnjhyn3hrLjNHGamXKf0peyBP/AHjd/wDlrn8q7R4Jx3/H7wvx+j3eDwH9KmDxPE8RgeLFbdhrzjDYzLClMxyhx00jX59687ivA88NONTR61Fx7+tf5+jlo+IYzlOOp09JU4xwa77LX73GOD2PtXAsTD4/h9syEH/Ntdo8tvTbpwHH5amWOOWW3Vx+nLv+XLvf3/Vz4vhMYxmYi8J6x/MFIsXcLaxmDvDEYK+JtXh9VI6MOor73w7xHHi8ZxyjbqY/Vj/Md4n0n+kvjuN4LLhsrjnjPSf4n3Rza17J4QEk0GWAwJ18qSrqTH3bZ8IA19axOES6RqzHR0Pxu6ygZVgdhFZjShueIlzNjS67MT61rbTPmW52d7h8TECrTG6Z6gVsLuzOfLSnNflDnsoy2xlH1pS7q6ELuTrc19aUlvUOO4ROnHOHx/7xv8NeD8dpe7zvgNX2D7dwrrxrhp//AHG/w0+O0vdPgNb2H7bwjrxrh371v8NX4/S9z4DV9gON4Sf/ABvh371v8NPj9L3J8P1vYftvCP7a4d+9b/DT4/S90/D9X2H7bwb+2uHfvG/w0+P0vdfw/V9g+2cGn/vrh37xv8NPj9L3Pw/V9h+28Hn/AL64d+8b/DT4/S9z8P1fZvtvBv7a4d+8b/DT4/S9z8P1fYnFuI4LgfD8PjCUx17FmMDh7U/r22kyB4QSPWRFeo47xedWZ4fhZqY+rL/jHt+b9v1edwvhcYVq68XHpHf9fb93q+y/svfwmKfjfG7gxPHMQPE33cOv7CdtNJHoPP4XjuOxzx8jQ5acff3l9Xw3DThPmanPKfs97i3AuH8ewDYPiOGW9aOqnZkPdT0NeDocVq8Pnv0pqf8AOrtraWGrjtyh+dYD9D9uz7R3bWOu3cTwhrLNavWnCOryIVxB6E6jQx02r32r/qCZ0InTis75xPOK9nq8fD61Ky6PoV/Q97Lkj/t+/wD+YH+GvXz/AKh4z2/6/u6zwGl7viv0QW1tfpBxltZyphLyiewdRXt/9Q5TPA4zPeP2l4fBctWX70BXw0y9rL899o/Z/E+yuMxPtLwCwt3A3Bm4rwvZLiDU3E7MN9Nt9pFfR+G+I+dOGhq5bdTH6M/WJ7T3ienv0l67iNCIiZiLxnrALiuHXOFYfjOG4nat8OxJy2rl4lSrdUaAYYa+saV97wPjWGtejxEbdXHrEdJ/NHtP26PntXw7UxndpzeM9P7kXiuExDC3Z4xhcRd+7bS4xY+kivaafE6WpltxePq8PraeO7KVhisQo8N1q8nbDxt+Xc64+/s2Vh1kVmdOPRY1cvUHxFt/esAHupqxE9yc49YSLLJykz51pm49EnZyYJNWKYmZKBRKEqOtAMgmqlNAGoorTsY+FEt12+I3LJDWwEYHoBEVidOJ6usa0x0QxWJu4u+bjsZNXHGMYqGc85zm5cxSTsTW7cpgMpU9qdToUg7xVQDPQCiTIEvMgkHvVS5Wt4m+rZ+e+YiJnWszjHSnTHUyjnaJZ2YydTVqGJym2Gad6EKoCRqYqS3HuqtvNtPyrNtxFqCw0Sqk1m7b20XlXJkKW9KtwztkrG51XT0q8lm0mxvD7LFb3FcFYur71u45DL6wK8XU4vTwynHL0eTp8Jq54xnj6jxPHLwGzhHFtOI8U4hA4bg7YMXCTAuPIHh1EDr6V874h4xHE7tDhctuGP159vy4+/efT05vP4XgJ08t+tzn0j+ZfS+yXsg3B2vcW4tf+28fxnixOJbUJP3E7Abecdq/P/EPEY14jR0I26WPSO/vP+fd9HoaO35sucy+pjxD1Fett5T+c/Z7gOC9pP0lY/h2P5vIa7iXPKfKZViRrFfoHF8XqcL4fhqafWser0+lp46mtOOXu/Rv/Y/7Lgj/ALf/APMD/DXoI/1Bxnt/1/d7D4DS93g+z/6JLY4piMXxjMMGl9/s+EDSzoGOUuw6RGg1PlXn8V4/Plxho/VMRc9p9actHgI3TOfTs/T0w9qxZSzZtpbtIoVURQFUdgO1fPTnOU7spuXt8YiIqH53x3g132PxGI4vwyxzuCXzPEOHAxy/+pb7R9PTb6Pw/j8tbLHGcturj9OXf2nvE/f9XquM4THHGeV4T1j+YF7WCOBw/EE4phFwOKBNi5eLKW7g+EwRsR5V9twfjWlrROGpG3Ux+qP5jvE+j5XX8J1cJvCbxnpP/wDfdHmcN/tvhn71v8NeZ+IaPu4fh2v7BzOHf23wz963+Gn4ho+5+Ha3sBfh0/8AffDP3rf4an4ho+5+Ha3sGbh39t8M/et/hq/iGj7r+Ha3s2bh4245wz983+Gp+IaPufh+t7Bm4ef/ABzhn75v8NPj9H3Pw/W9g/8As/8Atzhf75v8NPxDR91/D9b2A/YP7c4X++b/AA0+P0fc/D9b2DLgP7c4X++b/DT4/R91+A1vZ7uI4Fwa23h4Rg1Hnb/zrGPB6M+jrlxerHq5W4PwvpwrBR/7r/OtfBaPb7uU8br9/sU8J4UP/C8H+6q/BaPb7p8drd/sH9FcKj/uvBfuqfBaPb7nx2t3+zDhPDP7LwX7r/Or8Fodvunx2v3+0B/RPC/7LwX7mnwWh2+58dr9/sP9E8L/ALLwX7r/ADqfBaHb7nx2v3+wnhHC/wCysF+6p8FodvufHa/f7D/RHC/7KwX7r/OnwWh2+58dr9/sbH8HwPFuFpw68gwy2Tmwt+yIbDP3H93uPlXq+O8J2zOvwkfN64+mUdv17T/SXncL4lMz5fET8vpP/H+3d3+zHtLilx/+zvtEFtcXtibN4e5jE6Mp7/j6yK+D4/gsYx+I4f6PWPXGe0vqeH4mb8vU6+k932yivSzLzJlRVrEyxMqoviHrXOZYmX4Z+iP/APEfH/8A6a//AP2LX2n+oP8A4GH6x+0vUcJ/70v3kCNTXw0y9nMvzbjvG8R7cYzEcE4LiThuAYc5eJcUUf8AF/6VrvP19N/qfDPDcuHywzzx3a2X0YdvzZdoj7fr09ZxPExMTzrGOsqXsBw18DhuG28BZHD8KCLFhxmid2Pdj1Nfe8D4NpaETnqzv1Mvqy/iO0R6R/29Bq+IamU1hyj0hOzwjh2HuC7h+H4a1cGz20givZYcNpaeW7GObhqcTq6mO3KeTpNvyrvbhRhhbrbWm9YqboNmU+h/6MxeTN9nePSszqY31a8rOuiL4K8jQ1szWoziWJ08okhsuuhEGtWk4zBeWaJQi3A2oUGTyoUHL12paUJQUsouQbRVSmy9hQopB6UQpU9aqUUr2GtEkpUnpVSpKbfrSyYbJHSlpTZKWtNk6g0spgHnenIizqWTqSaz1biZgebcOmarUJuk6XnTYzUmG4ymCXHc9YJqxDM5S47uAwN1zdvYDC3bjGWd7ck+prx8+E0s8pyyjnLyMOM1sMYxxnlC+MwGE41gMPgr1wYLEYM5uHY61IOGaZAPUpMem4r5/wAR8GnSnLieDxu/rw9M47x+b9/1efwviM5Ts15/Se39v2fS+yXtZfxuKuez/tBbGF9oMMPEuyYpf+YnQyNYHqOoH534j4fjp4xxPDTelP8A3jPaf89pfS6Gvfy59X10eIeor1NvKt+C/o/H/wB8GN/8+L/E19z4t/8Aisf/ANXrOG/+RP8AV+5MtfGRL3ESkVrpEtxKVwqiM7sFVQSWYwAO5reNzNQ1urnL804vxW57b372Ewl58N7M4d8uKxaiGxbjXl2/L/U9BX1fh3h+ejnjjGO7Wy6R6Yx/yy/z2h6jjONxnCcsprTj/uZ7Q2IGFv2bGG+wYUYXDrksWWTMLa/xPc9a+34TwfQ0MPm+bOeuXef4jtD5XX8W19TL5eWMdI7Ob7FgP7NwP7kV5XwGh2+7j+IcR3+0AcFgf7NwP7gU+A0O33k/EOI7/aG+x4H+zcD+4FPgNDt9z8Q1+/2gDhMD/ZuB/cCnwGh2+6/iGv3+0F+yYKP+7cD+4FPgdDt9z4/X7/aG+y4L+zcD+4FPgdDt91+P1+/2gDhcH/ZuB/cCnwGh2+58fr9/sH2bB/2bgf3Ap8BodvufH6/f7N9mwf8AZ2B/cCp8Bodvuvx+v3+z6y5iM5kL8a7RjTnOdokZzrVY6tyqtlCtk6yBSyIY2vKlkw3LA6UKNyxSyjC2vaotCLYoUxtihMObifB8Lx3ADB4xmtPbOfC4tPfw79x5dx8d69F4n4dlllPE8NHz/wC7H0zjt/8AbtPr0l7PguM2R5WrPy+k/wDH+zr9lvafFrxD/Zv2kC2uMWxNm+D4ManRlP7X4+sivz7xDgMYw+J4b6PWPXGfWJ/zk+n0OIm/L1OvpPd9uomvRzLyplRRBHrWJlmX5f8Ao+9heOezvtji+J8RtWEw1yxdRWS8rGWYEaDyBr6XxfxXhuK4THR0pm4mPT2l67Q0c8M5yydXG+N4n24xuI4JwTEthuA4c5eJcUT+t/6VrvP19N9eG+Gzw+WGeeO7Wy+jDt+bLtEfb9emOJ4mJiedYx1l6OF4ei4Wzw/huGXD4HDiLVkHbuzHqx6mv0Dw7gMOCxnPOd2pl9WXf2jtjHpH9ZfO6+rnxGXLljHSP89Xq2fZ9trzHN2XavNniOzOPDd3o2vZ6xoXUqo89TXGeJn0do4fH1ehZ4bgrAlbKz3OprlOrnPq6xp4Y9INcFsQFVQekCpFrLgxCX7oYIsAdTXXGcY6uWUZT0ePiMFiZJOYn0gV5EZ4uGWGThuYS/8AeFdYzxcctPJJcO7NAE1d0MRhNrjBqgm6/wAFrO+Z6N+XEdSOuHA8AJPrVjck7fRAqCNorbBSnzolBkFEpinlQopTWqlAUFCilB0paUXIJ2q2lNkpZQcqe9LNoG1GkUtJxLyz2q2lSPLK1m7aqgNutWkwXJGpGtLSmyGfKhUlNuraUQoe1W0oDbpZtbGYGzxvCWcNir7YXGYY5sBxBdHwzbgEjUoT8txXzPivhWUZZcVwmNzP14emcd4/N/5fq9twPG7a0tWeXpPb+37PpfZL2tv4zGPwD2gtrhfaDCjxL9zFJ/zE6GRrA9R1A/N/EfDsdPH4nhpvSn/vGe0/57S+o0decvky6vmfZL2E45wf9IeJ4zjLNhcFcbEFWW8Gbxk5dBXsfEPFeG1+Ax0MJndG307MaOjnjq7p6P1Aivm4l7FG4VtozuwVVBJZjAAG5JrpjczUNbq6vzHi/FrvtziL2Ewd65hvZfDPlxWLXRsYw/q7fl/qegr63w3w7PRzxxjHdr5dI9MY/wCWX+e0PVcXxmO2csprCP8AufaBuMht2sPh7K4fC2FyWbCe6i/xJ6nrX6D4f4fp8FpzETuzy55ZT1mf4iPSPR8fxnGZ8Tnc8ojpHb+/eUSK9g8QMtACKKXLQNynP3TrReYG0V0OhoMLSzq3yFReRjZTpcHypa1HcnLH7QohCo7ig90iNa5uw/GgI+NFMrGoWO9UYA0DAGoDB7mimCmhQhTRTZTUVy8V4RhOPcPXB4xmtPbOfC4tPfwz9x/d7j4716LxPw3LLKeK4WPn/wB2PpnHb/7dp9ekvY8HxmyPK1fp9J7f2dfsp7U4tOI/7M+0wW1xm2JsXx7mNToyn9qPn6yK/O/EfD8Yw+J4b6PWPXGe0x/lPo9DXm9mfXv3fcgACTtXopl5Uy/N+N8axPtzjcRwTgmJbDcBw5y8S4on9b/0rXefr6b/AFPhvhuXD5YZ54btbL6MO35su0R9v16et4jiImJ51jHWXvcLw2Aw+BtcMwmETD4OyIsoDqO5J6k9TX3nA+HfBxOpllu1Mvqy7+0dsY9I/rL0WpxHnzUxUR0elg8Oi3jkKZa87PKaYwxiJ5PWRw1wE5YHWvHmOTvE8z3bpZ9PFr0qRisyNz/gzrJO3WpHUnoKZCqvljLtSb6LFCi5yWc+EUmfSD9XO9hHuMwYRuSelbjKYhmcYt5942bSMvMEn5V1iJmbcpmIink3cUikhE30mK7xjfV42WcR0cbFnOtdI5OUzMsV6AVSgyUtKbJSwpSrZQZCTS0pslLKDl1bKDl1LKA26tpQcvyoU2ShRcmulEpih+NTqvQ1vDi4YLhT51ZmiMbBrDIYIpEk40mbZFW2aLkpZQG3NLSgNsVbKKbdLSgNvSrZMJ4/h1jjmEs4bEX2wuMwxzYDiCe/hm3AJGpQn5bivmvFfC8scsuK4XG5n68PTOO8fm/8v1e04LjNtaWrPL0nt/b9n0Hsn7WYjG4u57P+0FpcL7QYYeJdkxSf8xOhkawPUdQPzjxHw7HSxjieGm9Kf+8Z7T/ntL6fQ17+TPq+suFbaM7sqooJZmMAAbkmvVY3M1DyrrnL8v4vxa97e4m9g8FeuYX2Wwz5cXjF0fGsP6u35f6noK+w8M8Nz0M8cYx3a+XSPTCP+WX+e0PW8VxWO2csprCPv7QpcyC1aw9iymHwlhclmwnuov8AEnqetfoXh3h+HBacxE7s8ueWU9Zn+Ij0j0fJ8XxWfE53lyiOkdv795RNuvY28SYA2qWbSG3rVSilINEoMhoMQ3WaLzIVJogBddaKzKvSfjQJFAIor6EWSa428naYWKWu0wtDoKlm0eVSzablDtS12mFvyqWUYWx2pa0YJrtUtaME8qWUYWqlrR+UtLXbDcpKllQ4+McEwXtBw5cFi2a1ctHPhcXb9/DP3H92dx/GvReJeG55ZTxXCx8/+7H0zjtP5u0+vSXn8LxUYR5ep9PpPb+zxbi+3XHrX+zXGFXAYCzpjeLWpnF2+gQ7EsN4+Mag/I8NwvB468anCROepP04T/tn1nLtEe/T0e21NXOMP/Umse/f9H09jCYLA8Ps4DAWRYwmHEWrQ+pJ6sepr7jw3w+OEic853amX1Zd/aO2Mekf1l6PiNfzp7RHSFLX6syADXsp5uEcllvBXBM/A1mcWt1KLjWQkgnUa1mcLWM6dC8TAEyQ3p1rPlNxqh/SId5uXSdIiKeXXSE83vKi8Vto4YuWgREVJ0plY1og1zidllIN+RvpNSNKY9FnVjule4hau2gtu8qEdCDrVx05iecJlqRMcpeabiwVeGB6iu1dnC+6BRZ0MjzrXNmoHIKWU2SllNk1pYDLVskuWraU2WlpQZaWU2WllBlFLSgyVbKDJS0psnlS1psnlUuyqA261aUGSllMFI6mgxWd6AZB2pYXl1bSgNullF5Y7UtKKbflQoptjtVtKR4nwqxx3CWbF682FxuGObAcQSQ+HbcAkalCfluK+b8U8Lyxyy4rhcbmfrw9M47x+b/y/V7Pg+M21p6k8vSe39v2cWI/2x9qLQ4R7R2f6L4XhSBjsTY0bHkbLb6EHfTTqegr5XgeE4WNeJ4D59TL6YnphHrOXavfn6R3e51tfLHTvV5Yx9/0em621s2sNhrCYfCWFyWLCe6i/wASep61994d4fhwWnMRO7PLnllPWZ/iI9I9HzfE8Rlr5XPKI6R2TNqvY28ai8ullF5eu1LSim35VbSiG2SNaWkwU29ZiraUHLmllF5WtLSim12mraUmbcUtKApVsKUoPpYrx3mmC61LU2XzFSyhyj1pajHlQOBA2qKBWqjRQGKAxUGorURtaBzcuNbVC7FFnKp6Vxw4bRw1ctbHGIyyq59ZpudTOcYxmeUF1712ZbXvQbxd6IGveg2poAQYoBBqjFTRAyGgbJSwQhqWpgtSVNloUIWgUrVAyUSmyUsbIKWNkpYGSlgZKWUGSrY2SpdlU2WraAUpZQZKtlMUpaUGQUsoClLKbJSygKVbSgyeVLKKVqpQFKWUGTypZR3e5cREd2ZLYhATtXDS4fR0s8tTTxiMsuczHr+reWeeURjlPKOiRSvItzopSllF5dLKDl0Sim3VKKbXSlpRDbiraUBTypZRSlLKDJS0opSlkwUpGugq2lF5XlSza94LXC3lGC0sHL5VLUctLKELrQPFRWK1QMtEbLQoQlChyVChyUKbJQpslFoclCmCUKbJ5UKDJRGyUAyVSmyVCmyVUoQlRaHJQoQhpZRslLWmy1CBy6UiSYDLVsbJSymyUsoMlLKbJSyhFsnQUsoTYcbqR6ipug2yXl9qXZVBkqpQG3SymyUKLkolNkqlBk8qFNkoUGSgGSgBTrQoMtUoClLSgKUsoClWygyUspuWO1LKAoO1LKKU8qtpRSnlS0opTyq2UQpS0mClKtpQG35UsoptntSyg5dCitbB6VbSYLyzSyntBa4u9CFqLRstFocp7UKHIaWU2SllCEpZQhKllDkpZRslLWmyUsocmtSymyeVLKHLSymyUsoclLWmyUtKbJSygyUspslLKbJSyh5flSymyeVLKbJSyhCeVSyhyUsbJS1pslQbJptVsoclLKbJSygyUsoclCmCRtQVF6/GUXGjsTI+tYnHHs1GUwJv3SCDk1/uCrtg3Sgbem4rVs0GSlpQZNatlBkpZTZKWUGSraUHLpZQG3Syg5dWygyUtKDJrtSyg5dLKApSygyVbSgKUKApQoMlCgyUsoClLKKbdW0opSlpRTbE1bKApSyim3SygyVbSg5ZpZRTb13paU9kP/dHyrhTyLHMP2RSizBh+zRW8JOooGhT0qDBFpYIRaHJuWO9LB5fnSwclLByUsHIKlghF6z8qWMVTzpa8gyjtRByjtSxsopY2SljcullNy/KlrTcs0tKbl0soeWaWtBlilo2Wlg5aWA2W2JdlQH9oxU3LUshS4JR0fWPC003G2TwcuWNKep6UXLrVtKGBEysbTIqbl2yGUd1/wDUKboNssVjcgT3IpuKkIX9pf8A1Cm6DbLZQdiD6EGllSOQ9qboSpbIe1Ny1IFYMVbRstLAyUsbJSwMvlVsbJSwClLClKIGSqU2SljcullBy/KlhTbq2UU2z2paUBtmrZRSnlS0ouSrZQFaJRctAMtCgK1QMlCgKUSi5KFAUpZReX5VbSnphK5W7GCVLByUsME8qWCEqWUbJS1oclLKHJQoctQbLQaKAxQaKAx5UVsvlQoctChyipZTZRSymyiljQO1LGiijQag2UUsbKKWlIYm7y4tWyOe4JSR+dT0rM5NRDxAj37oBLNcYxrqSaxbSuJCK4so0ra8M9z1Pzpa07cBjCzixdfMTojHeexqxkzMPRyE6KYY7GJj4VuZZhwwv2VgLouMtwDKUWVltfnWLbpr9pFCZgI5izK2xpPlrSxe7bV79n9WLoyOVVQDO0R0qzKRDlYCzcuLdFgXSQVti0GHkAZ0+NS1p0pb5d+0pS2rG0S3LUAEyKsTzSeiJWwnMa7h0Ys75GIkswPu/hUtaPysPzBa+y2edmC5Y0jct6RSylMMo+yWf/IK3jPJjKFMtaSgy0RstCgy0Gy0KDLQoMtEpslWynTYfDW0/WYc3G7l4HyrnlGU9Jp0xnGOsW6kx2CUf9gQHyg/jXOdPOf9zpGphH+044hgV1GCCn/yKak6Wp3a83DszcRwTg5sGNf7qinlZx6nm4T6Jk8Kur7htHymr/6sT3S9KQOC4a4hMSQx7mf4VfM1I6wmzTnpKDcJWPDi7JPYmK1Gt3hnyY9Jcz8NvKDrbPpcFbjViWJ0pcrWWUkEV0tiiG2RuKWlBy/KrZQZPKlpQFPKllFyUsoMgq2UGQUsoMgpaU9IW65W60cJSyhyVLKbJS1oQtLKHLSxstLBy0sbLUsHLSxstLBy0sbJSyhyVLKHJS1pslLKHJSymy0spslLKbJSyhyUspslLKbJSymyVLKbJSynh4/McfdMkFWgeUViZbp6GCtWrz/bBpdiGWNA3U/EfxqwStfw4Fh2s2LJuDXW2DI60lIeOcVd3AtLGoy21H8KltU982xdBUgwwEgGK1fJmubhZLdrCW2ZfAGcaIrGZMaGstUZsOwWzmKRcVSnLtpq89+3nUnKIWMZl6t7hAN6yL123kyMCSYE6Vz832b8r3cdzh7WA2Rraod0t3bbKfgdasal+iTp16pi1bTGILSooNpjCxpqO1dYlzmE0tXLpYSEVLjsjby8mD6ChKiWr/NF8oucEJl/udTPmdfQUKbDL/uln/yCtRPJmY5qZats0GWljZaWBlq2NlpY2WlgZaWUGWrZQZaWU2WllBlpZQZaWlBlqlMVpZQZKFBkoUBQ0soCpqpRclLKApSygKUtKKbdWyim35UsoMlLA5dWynpBSxgCTXG3Sllwd9trRNZ8zGPVry8uxvsWIH9U1TzMe6+Xl2b7HfH9S/yq+Zj3NmXYDhrw3tOPhTfj3NmXYRhb37Bqb4NkscPcXdYq74TZJeWR0q3CU2SllCLdLWhFupZRxaB+8flUtabldvwpuKEWW7Gm6DbI8lh90/Km6DbIcs9qWlNkpZTZKWU2TypZTZaWUOSllNkpZQ5PKllKphLjkeBgO8Vmc4hqMJl0nAW1GrufQCufmzLp5UPF4ng8NZxXMa3cZbmskxr12pvyXZCdi7h7Ibk2gs76k1PMmPQ8uJ9XoXcJde0rrcCZILGSIf8AjHbz8qvmd08uujzG4Tcu45VCZVdvGoI8B6j+I9ab4NkvoGsWuWVbCZgRBBbpS5n1KiPRyG1ZHLexgshKnIQ3QedWJ90mPYijUlbcK5AZiN5ExHar8qfMB5boshXVFJUESAPKavy+ifMH2e0zlBatlgduWP5VbhKluRbtXJ5ao8RIWNPhTdBUiFQEqMoMkkDvuatwlSm6Ye8ALgRwNRIOx6+lSZhYiVRagBQAANAB0rVpTG0R0mllSHLPalpQZPKrZQZKWNkpaBkpYGSllBkFWymyUsoMnlSygyeVLKDJSyi5atpQZaWU2WllNy2P3T8qboWpY22H3T8qboKkOWx+6flTclSGQ9QflVsouWllAVq2UGWlpRSgpZQFBSyg5flVsp6Iw93oprjuh12yotm+DoY9TWZyxWMclP8Ae1jxE/GanyL88HV7keIXZ8qkxHotz6pnnsYBuR51flZncwGIAmW+dPlPmHm3V3JpUG6YMt8z4hI8qTj2WMu6wxKCALUCsbJ7t747Kc3Dt0E+lSsoXdiHMsdh8qVkXiKmwT4QvypO4icVPCOgFZ5ryGR3ooyO9QbTyNXmMQv7A+VLkqAY2kWWURMaCkXKTRuXbIBCKQfKlytQXl2v+WtN0902w3JtfsCruk2www1ttl+tN8psgGwijvFN8p5cFFgDUF6u42KLhm0Op9am5dprmEt3rTW7wt5evcedZtqnljhPLvZ7d23dRTIBMEnoKnNXdh7WJQDNbTN+29wGCd4AoK28OLWkSxGpA6dvIVYAuIjoyHTMIq805JmyjIyuVhmkgCB8KlFmZEa5n0LBSB5UosvJzWkV391Y0HWKBkRk8IfwCYEa05jBXViVuABoLAjrEaa/jQLyZUISCgmBGvX+dOYRsLaIIgiUyVrdLO2BbDKZia1GabIKcORtPzq7mdhTbcdDS4Nsl8Q3H0qpzMPNPpUX+g5VP9Wac+5Udg5Vs7qRTdJUAcPbOxNN8myCnDDoau9NjDDTTeRgP2ZetTfK7IEYa3TdK7IHkWh90VN0rtgDZs/sU3ZG2C/Z7PnV35JsxEW0XYipcrUD4gNDPpRSG5G4q0lgbsiA0UpNyLc4/fkVuKZndKLKx3/CtRLMxJMlW2aDJ5UsoMgq2U2QVLKbIn7B+dLlah2jF4f9uvHdx+1WP2vrQoRibP8AzBS1o32uyD79Aftdr9qgwxdr9sVA32qyfvA0G+02Y3FLKYYq13FLKEYux/zFHrpUsowv2m2IPprSyh59oaSPlRROIttuwPrQEX7fdaIIvpRQN+11NCmF+1+0KWUP2i3+0KgP2m30ag32i0dZFBhibf7VAftVsfeoMMUn7VARiUGzfWgU4i2dzQYYi33oD9qt/tUG+0W/2h86DfaUOvM0oN9rtHTmk0Ci5aY6NV3JtGbc7/Wm42iCgIIfX0pZtBmVjPMM+lLKYMv7VLKHOvellDnWN6LQi+AI3HY1AvNGskfAVTm3NQ7GoNzVPWqNzVPUUGzr3oUQlJ3q2lAShO4+FLKYMoO4+NLKEuszPypZRTcTWWJPalpROaimZX41SkzdQzLCraUXmINA1W0onNE+9NW4KljdgatHrUuCpL9rtj+tX5zS4OY/aQev0pyXmU3FO5Hyq2lFNxBs1Xcm2Sm8n7VLg2yXnWj97Wm5NoG5b/apug2S3Nt/tCm6DZIc23+0tN0G2Q51vuKu6Da/NV9qGy5paPOvF3PI2nHtRczAAye003G1Rfae7OxOk71dxtMfahwp69RJNNxtD/ae/urdNqboNsmT2oxIIDEGdhMU3QUf/ah8wXM2c6FfP1pZRh7S3iywNPNtutLhaVT2iuFjmBA21IqWUdePtIlyOnw70soBx1iTIBjWR2pcJtOOP3QQEvXlExIeRS1o3+0GPAEXUYdc6D+EU3JtOvtHjNZw9q5H7F4qfqDTcbTL7Tz7+HxSeYCvHyM/SruTaoPamwsTjBbJ2F0Nb/8AqAFN0G2XQnHbtwTbYXR3Qh/wmllEPH8phgs9pINLG/p1eofbo1LUf6dTbmso/vL/ACNQMeNsfcxFs+UwfrFAf6WxRUEW2Y/3Dm/ClqT+mr4GZgU75gaWUJ466gZiSNpG9LKZeOO8srGJgTSyjf0w5UgXB3JiYpZTDil11zG6Y30jWruTax4iyCCSY3J2PlTcm0o4s8gTEbwZHam612kfjLgBTdGYmAAZPyFS1pfB8auNc0dMpYa9aWU7bfGVvX2RbqM3ZWBP0mllLDispJJAjUillKpxAkA5xv8AGPTvSygHEJMyYOhPY0soG4ll999O8/SllCeJqFJnU7UsphxHocxnqKWUT+kWE5nGgmCdxSyi/wBKAPkZh3Ak/k0spl4qS2UT6GllNc4ulv3rqqY+8w3paOdvaSxaMC6rDymrYi3tUknKrH6UtEW9p7h2AHq1WypSHtFfuHKryeyiabkoLnGr1v8A4t7lf+8cJ+Jq7jaVeOtc0S693pFu27/UCPrU3Qu2TjiuKeDbw19wdpKp/Empug2yc8Qx4OqWLen3rjOfpApuXameI4zMc+JVABJKWgNPUzSzaH9IPlJe7iLomPfIA+UUtaEY60CDywZ6zm/GlpSh4sEH7K7gkdKbih/pnNIhp7xV3FItx+0rlXuhWH7YIH+dTcUw4zzmCW7yMWMDWm42pPxUGQpkDc7RTcUhe4q9tm8baa/Dz7Uspy3ONXUO7sI3ANNy0ld9ogoygNzBoWJMfLpU3LUUi3tGw1ziPPSm5NpB7Rs2oZiOmtNyU+OLLlBkbRoelYbU5mY+94YgALQHNsQ5MbgigqkKWliI0Ma/KgoLoIyyxLRM7gVQ+RvDuqnxA+VB1IMsBsmXaQw0+NA4VSSwtk6eKNvKgqjcxWZUgEayDpQOA8K5PhGkjeR/lUDojISGLTJjMZqh2AOrBYB1Bby00qBlK5hy7guLJ8QGnpRQuOPEWKjUkZR8vSiCzZkzTG2u3XtNAQSDlVmJK6qfPqKCX2a1dKu1u2CBqVUZvn86B1uXIy2sTftnojMbifJpqlCcRdR4uWsO4mNUNtvmpj6UtKUW/Zg5rOJtRqWTLeX/APyfoatlKqtq6ctrE2Hb9hm5Tn4PE/CaWlFvWnwzAX7dy0TtnUrPpNEEYy6gIXEXYPTPp8jVGGPuA5iLLsdDmtCT8RBqLZxi7eivhxA08Fwj6EGlFntX8MIi5ctHrmtz/wDSf4VKW3RbQXHGW/auEDYXADMdjFKLJd59i2Eu2zbEk6giZ6SaK5XvNlbxgBmEEPB7DUbCghzHdiGYuIiRsakq4+OW7i+z+KazdFt2yzkaDlJE/OaQPlfZhGwftTgDhnKs7lLio0Z1IMg+VankdX61Yuk2ly3AktqDrHlURYX1I6IZmJ2gb/696DLeQQHYoco2MT60GV3QczLCNqTooiPOhbmu47CWp5mItPp7qEsJ+ApSW57vGsPDLbs3HkEGQFH1Jq0luduM3Yi3YsoAZEy0fhSi0G4pi2/rwo/uIBQRfEu8m5iLjD+85qoe1hr1xOallzaG9xhlQerGB9agAfDs2UYu3defdwiNfPzUZf8A+VLWlORdZSVwV6BPixV5bQ038Khj9RUtadKYC5Az3sNaOzcmznyntmuE6/CllOsYDDm0Bc+13izZQHutl77CB07UVa3h8LhwGtYGwhIkMtsSfiB8/Kgs1xpXMwC9CdelAtu4HVWe2CV0A139dttaBSwVgoGxhljYdx20/jQQOXISyhBbMRp0kAx10NAh8CMLiNaVe4jf8zQc72gMptSANIXsOn8fjQSuW3BDsVDEbmB6afw/IqEyPbzM7RGsKDpHT86UEtC8FSc33QImgS5YQpnIGolWOoj0oIF7sKLdwZRrBGoHcGgAxgjJkkE75h3mgmcVbJ1zgjy6UBdBcK3FGWBJnRo/A0HLcsBrjQssYJ1ioOb7OG94jsN9fPSorxM5SRENPUxMUFFOaS6+DaZmgcAZSIAnXN1oOkC1buHxMSd2Mb0FEyE6Qw/bB6j40FOcZLAjSCzHUgUHQrqVJLA6a6QG16CgKNmc27huXGzR4tviOtB0W4IcXZU7nQ6jzj860GlSjXVgdgV38xQEqwYCSWI0CkCd58hRSFTZW4SQwB05hn1oBzF5jhCBJGwG/agdLio4lVDMIKgaiiNDNMf+Vcvw0IoK51AAzEDaF3/I86KTnAIqgQszoNR86IZWyHLnIgAZc2hPSgPMLsZGukA7AdvpQF7kuGkhCI8Rgb7Sd9KoRiGUplVhuQ46/wAqC9h7uHWMJevYdAPFbtt4Ce2Qyp+VEMMSLmmJ4el0ExzMKeRc+K6oT/6aWUdMDZxdwJgMYr3m2wuJHIvH0BOV/wD4WPpVtHLet38JiDaxFq5avKdUuKVI+BqoP2iN1k+m1QDmqRqAao6LGOu4f/g3bqDsrED5bUF/6QS6QcRhsPeO2Ypkb5rH1mpULZo4dd0z4nDEnUEC6mv/AKW/GptXcnisZw3hGEZb13DcRFwFGsISGcdQykSo8/xptvksZVNvAw3G+EYbGC5hvZuxgx7pu2b7vcUd/FpPpFa8trzOVU+lwPGOGYi0D/SFoudrYtM1zQ9QQAPnUqWLXvcUwxPgwzXI63Xgf+lf50pLly3OMYguWRltE78pAp+e/wBaI43vG8xa4zM3d2JP1qheao8J1HlQSa4ZgTHeg6cLw/GYy0161ay4dPfv3GCWl9XaBQFFwM5bVzEcTuTEYJcloet1xr/8Kmpa1LqtJjS4yLheHp3sJzbg9blyQPVQKlrRhwuxdZb2LF7E3h/WYtjdYHfY6D4UV1289tlIDqhEi2m3yj89BQUuKeaSwzoolAsxtoI7z/LrQMA3KUuGzKseIxlB/HppQFHuEEI+RtYEEFvMdI9aDLjNLltrY18RMk76R8qClsh1CEMM6zJjTQbEDXeaBCXDZg2YNlceHUen470BtvcFyA7mJhlIgevWgkwY3YgyDBOWOm+nbt00oFuOq38q5iD90LqBrBEnTagjcuTbZBzBByqRrm0+mxoFbwMHUy5HUQPPTvHX00oIkAC2FVgFGUktGk7kfDfyoOdzcsGWuSRoQdBr+GwoEu5h4ymUqAc0Akn6aUCNddjmLMwHUaRvvFVErubxNlUkEsJgQPSg5rqrBZbb7bgafnyoJXLStdYJnDTmkHbTbyqCtt3Qlh4x0MeL8+g6VRNbuHUsGS2TO5ZR8p6VB874AILEzuCP4VFOG0JfadAQN/WgdX0CoXadMsaCgraZ2ADF80dBQXZiCJdtojSf9PjQVtKAV8KxEkgE/CgpYa0jqoGbqT7sf5UHRmS2RktrkHvAnNJ6f50VlxBtP7pytq0giPz/ADoGd7jWpCGCd1+6e31ohTcdXZmYqhYagyPj3NAWa2YG538Y3J6fSgZHQKy+EgQWKsBpt60DJeVc1tJidGkafnpQaQw8IAOseEwfh0mgGe4bmYMvmVM9I26gxQZSQRnK5iTpMAkbUDkrqZCspIzlojX8/SqCXbMZUNMgZDEg67HeoGzAXAzw5OpbuPr2oC92GdhlYdwJ316b9KoNy4oBcgTAXQx2oLzGVNFeMzQO3T8z9KgRkXEKM9tLlvQFWWY+tB2WOMYnB2Uw2JtrxTAA/wDZsS+ZrQ/6dz3l+cVbSY7Oy5wHD8SwT8Q4BeuX7VrW/hLoH2ix6ge8PMVWXh8sEbfyqjKig9aA6A0EMdea1grzSR4YB6idKR1HzPNWSAdorqAGkmaDYbE8niljKYyspb0Jisyr7AydJrCFKg0Ci2CZoOzh/CMZxbFDDYKy1y4RJOwUd2OwFQdt27wrhF77JgrKcc4mpAuXCP8AdMOfPq/x08qWsRMuXE2b/FLi3+L4t8Zct+6jJlsWo6Kg0A/MVFiFVuhSqDIEDAjyH+n40VVb5DMoBJIIJ6k7eR/0oDdxa3HzBukofeJEHXXfaoBdvZBzRy8oAUbn5/z1qhRklGJCESF1jX0/z/Cg1u/+rUC4Afehycv4+fnFQG2xM+F+cAwAJ2179DvVFLl1rgtgmCwMETGp7dz50Aa+6YgRbMKD4xtJ3BHfftQMMUAhZhcYxoPeXrt360UCc9rxoSwIMrtIOpJG/wCfOohjdZcjswVVAUQ0mT29Pn+FUTW8HBXMWUxGoPhnaNeuulBJGZ7gQICi6gg6GPMep3oMznlhRZRwuoOXWDpMHoNN6BUIuKxtXC6ggyDAPfpMUE3t81szEwkyWbb5DftQJctkXA90qoggyJgdt/8ASaCbZ8zEKVAO/u5o270EbuaFY3B4mg5Vk/SDt9aCVx1MOAMxjUmCNelBJg9q4wYoS0kKvQdOu/rREiXzBYbxSDl0jtvp16UCK2KCjxKvkTEUHgq33lBkalt6iqhGMu4VgsaxI/186gKo6uSAC8ndthVFbdychJ0BmY0/DWiqgKQIKK4EMOoHeBRFbQQEi4wCnRYWY8qiiHtoDF0ANopkiNdx51UMl4AHLEGJidSPXyopjcOjiGLQSpuTm7/jQBblxxoSoH3SJMTQPbVVdBcuDOwImIzDsaIZCGJZbTkr7pzbeR/160ALtKhnWFEB8sSe3ftQBkR0OVtfdUgdSZOnWgqtxDmAUFS2kzHppFAXYN+s8MhYAJg7bUBBUBQ41JBk7HXX8KBiwgiGbstszHXT6a0GLglejZZgmNd9J/OlBMQEANtpnSWEf5dKClqCFZpckbdB5T60HVnJUFsrqZkFTG2k9tvzNBhcVSzZGPMYCTOwnUTrI70DElgoEXGiVUbHXf1j+NAc1tnYMVEjwqQAd/ydD1qh8FjcXwniNviGBuFMSmpOgDDqCOx138vgSYt9X7Q4DC8V4Jh/anhlsW7d+PtVldkcmCw+Oh9Qe9ViHyJbWqpdaDh4xc5fDbmuhIH5+VWOo+QsO/PYMpVT4knqNRWolXQGAUk7bmqIWnZne/qMzR6RqKlj7tHzorj7wB+dYQQYmg7eGcPv8V4hYwWHH6y6Yk7KNyx8gKD2vajidrh5HsnwR3s4dIPEsXbE3HP7Pr5bfAayZIi3h2MOMDaRLSMttmClNCIO5PestqCHusA4KBiSvVhPQjY67UDlsrMrrJc6KfExmZnt20oILcy3xHLRGIOrAxJn3j8v9aB0ul2MOxBEHxEA6+fy0mqDDBgHLWyw1JMGT0MCPz61AyheUCXXK2gPVdv8vrQayXBdgysB4ULDKQOgB06yaoW5cvIkKzKWAzSoXsJ+p+FAXuZCL2ZWaACpgwe/y7GoCLmVSyhpDwgL6bToD18t6DW4ug3QQWUEkDTKdxA9fLSg1q7ykUNzGbKYYMdOo033npVFLV5XshMhaI8OhnTcfX87ACMt9jzeW5M5nUajt1gD+NAlx2N1WAZoO4YaT6CDrQTW9h2tlQ7MWMu2UgRm13A8uvyoKm4BcUZ7YtnUOxEEeRnfeN99qDnN59QYNhVkg9AIkx06fk0ALAk+AAyWy559Dodd/hQTdUN25lVbjOxKkEwp1mQduvlNApZCVdbdtXtwwIXQknYefpNBJ0yu5a0hMwMvXboPzuaAXLLizJuAHUhpOvl8+tBAC3cBygypAzdyOswP86I53w1xzK53030P40V8+uUqGYgs3uq3X0NZF0uR4bYBjULIB221/nQCyRkjxKYJHlRTuzyoztJAIJU69ooLEBwGylnAACmACfI0DB8rZFZw0QwXp/lQIzBXJVQHK+4YkE9R3NUAM65dDJBJA/PwqIqW5lslVYqd2A3np6/PaqpwVNllRghynN3idPiflRDrc8SC2531YdRp1Hl0oAlzIkHKsiA/51oGPMZi+VY1yggaE/jNA7H9aAwOUn7onpuPSgaSsIxLFgNQBrrqZ2/Gg1t2A1YPBk5oy6UDOwRQo3BkxqJ7k+k0D5yqEoSTExJnvv8AAb1QqMuViWykajQCfIdd6gpy0LQ+fMFPiZpbvEnpQOhBjKRJEAEaE9/X+VBg9xYC/wDEGkkjT8f85oKWmRbbMurjxBU3HTTz3oHFwXc7IczlROWCDOkAH/WgXPKNaEkRqABvpEfnagk98JbgLmyjMwuHb4Heg/S+G2jw79El9sSIbFIzKnbOwAH0mtQ5+r4BiBqBvVUuaemp8qDx/aJyOGLrtcE/I1YV8+VW5h8GoKqy2i2Yg/eZj86sAXrRKi0pgD3p3rSJ3GWxZFvqXBHnoQf4VmeSvseEXObwnDNP3MpPpp/CsyO4CaI+q/R/ibWH9p0S4ADftNaQ9m0MfGIokvH9oeFtw32p4pbuzmuXTeS7rJtt208xWZajo5lKLYnIp0EsB7p6DTXtp1qNFDXERC36x9xI0HeRG1BhLqFJIcE+PMQJ/CYHT8dwJZGBzZchIDEeesmekzv3oJXmK2w10KFDE6TI+Xwgx3oHFxWuAkHMRLwrS3U6/AUAI0zgHMr5mJaQoMCD8NY31qgm+q2rgTldJyoTEHYnfp0oI27k3me42SdYBkEE9No276zUDuCGtkgAsNhbgkfkn4VRuajlrvNyiSDC6zG/pp9aBxiS9wiLbXlC5SZOk6DTfeIoMMSGRzqjAkhkaGdiIk/69+lBNXOa5nSDJjKMugGwnpqf5nSILJeuYdEm3GmdRdjKT2Hf8NqAi/be0LYhLp0MnwgDsPTr5UE/tGZrmt3M7QoQd+ojQ6CZ9etBhybjNIdULkHKA2czoQZ0J7+W9UJzALYSypcmFhWII0n4CJB+FBIeJpTRdQWE77Ek99qCNwOVQ5icrSCHkE9R6E9f50BS8EYv4iM3YgRMQRO5nfyoMGNwc1nttmGWVUgEjSZ9OnlQTupbRgEy5XI1IKgCDuemlQSS4+UNBKdARMjvqYA+PWqI3bl65cm3LCACQRvHkKg8NgiXsiDLm6ggzHWoppzyi8uJEmIBHoaBtbgJuF2WdABIgHvQHmFVKnODEaiREfHWgLXWOS25CuwgAGSTQbMgutaNzwrOUTOYT2oLAybg5ZB0EzH579KAm+hYB7mfKJIXTT8/nrQYMzKpRveXdztrtFVDPfRQyu4jMR7oHoOtBgV0abhzEyW1696KpdZUFtFh2zZYtmdCexNEZ2W5BRyqgSzNoW7elBkd+WSoZG2XOYAPcH59qC1r9YhVdCCPAdNup+M996DJnBINlz1AUAb7a9BtIoCDdKnxZes5pIGx28v4UBUhlfwkgjVhrI6DX0+lAHuhEabqQNQFXSfP50FC06sgj72VPe131/hFBR2VLkeNxH3fEPwjr2oKl1sqz5nzAFWMxIHcx8PjQIl7OpuF1IbuSTI6T3/lQScrcuKc5ZJyuYnTp8KBTfVkYGU6ToY0G3xHSg9DgvC73FuM4TBofHecFip6Tv8AQn/4aQzMv0D9IeOS19i4Nhjlt2UFxgDtplQfKTW2YfAmTqfnRQkg9aDy/aC2bnB7xRZKkNCietFjq8DCO64KyHRkYIB4t41g1cZ5LMTE8yNcCXSCeg61pHPeC4gPkAuNbUvCnVQNz6CszJEPs+B2btnhNi3ftNbfUlWEGCZFS75wuUTE1L0dZijJ7OIuYa/bv2Wy3LTB0I6Eaig+79t8OnGvZzh/tNhEBa0qm4sT4D0Po0j41CJqXwq3EzKVzsLniVs0AjUSTH0rLZRiJ/VvcDAbBtpOx9Z+dAhKDlXixBJhlQyB0O21UZGyBmZQqzCloPTTTqPPeoFuWy1wO9vOrmQVkmSRpQKr2uYW5gEeMEeAEREx33mgZVyHMQvv5YtwW23g7z3/AJ0E3xDTnJa4QZnoG6dB+fjQVt3lD3QSigkdPFO89iJHXafOqEtIbTFXusttlPhMqSII1O5oGdmtoAVLsDtJWJ29T+etQI10sWZyqrrlYanbaN9wem1UbOzWiGuC6ILGAR4fTSd9AO1ADdw73VI1DQpLiBJnpGnUfKoKsQqFHhraKWgRA8UHbXtrpEVRK2zrcbKfek5MxbOOynpEb0Drea0yxeKmSDzGJG06EmAKgysgDqP1gyA5Rudew2Hh6dKBE5ZtrJkgRLgwBqdpnodJ2qgi8mbNt1Vc0ZV1I6abHXpGlQSa06qBDZwzMGIGgOoiT+dKokbqW1AKuVOxaTG2seR+poMLlsXTkAYTIVTG/STsB19aBGuFZYNMaRIOYdo/P1oJtdW/cKl2zfcZoAHWCNANR+eoRv4a3irpcTcVfCDmKxHTQR8ag8S0QQ1vMSRqC2oPmNKimWQGtzZVxrppm+BiiFW4Ljak6At70afworG/DgsspMmST9e9A7mTCnKGWdG+fx76VUOM0PCsqkTIgk+oP8KAh7hujI4H3TmcyBQMtzKwMhgGJOpMd5HagzXCHDakFfCsaxOwj8e1AwfLaFsM6vIGaNPzvv3oGYhQOYzlSIPXby6n8NKAsvMVAWYBS3hbwnp9aCoZGysujMCBlMdo266UFFYE5SyjJqdJyztr61QqMwunw+AkzpLDUCJHQ6VBQhGBiQuXUwYHUjX87UCO0eMugJYAKp8cA9NOxoGSy1915jMyMSVUHMZ+HlQMFNsIsgNzBmgQS20eQAAoDbuqmJIbMr5IEkGY16ecelB0Le5T3GWVlVJOvhAj0M/maCX2hltZmKW8wjMEJBO0HoOlA912fLnuLEAGToenpGhoFIjlB0JliTMweo366T86CjsU8RChQC2ZDJOm5EaRp8qD9J/RbwlbdjE8axC5RlyIWG2ksfgsfM1qHOZfMcZx7cV4xisa8/rXJUHouwHyAqq4I136xQKBJ3oCFAPcHTUTUWJmJuHyHtTh0W/Zt2lCILQhVGg1O1IiobyznObl81ZwrjPczDl5suY9wJI+opEI6MFjzw/HA8tLpupy4JIiSNdO0bUnsRNTb7nhHFW4gHt8vKLSqJDZifn6VapMpmZuXpZyDGmnSjLZoB8qD9A/R9j7eMwWO4Di4a26tcRT1U6OB8YPxqJL4LH8NPB+LY7hmJBY22IUk+ErpBI6jUfAipLcJOUIFu+HykZFy9B9NdNvWopUe3dW0F5XjYh0yHTQ6EfHfpHSgxa7cyOiht1OXQxsRE/tECB6UCoypca1cyLbU6QpOTcfX6yaB3U6oHCOWUqmcwxB3JnQaigW5eKWV5kdwReGgnT59umlAhzthzm95lYyIMnoZnaT+RVBLXFW2Z0MEiSEUmROvTz60C52e9LOAkwsMDlPbudz8/hUE1usWZxkYCQBlgLOmvf09aC4ufrA+VgSpnQiR01BgxQTu5UILKty2dRvHcgGIjY9vWgLXb960rjM4USSjiYOggDYnyigVmuNzFRXUE5yp1C+U7etUWcrN1lTxliJ2g9tOm+280EFa42cJaKA28zmBJ69NiIkx0+NBlm0Ga4pAjUqNOhmd4Hc9fSoKWcUEYC3KZQdxJ9ZnYT9TVCqCxzqyqlyVljPXUfMdDppQKAQ7vdIJZjNwRLT92Nh9JjeoJ3Xg27ecFwuYF5zCDBmek61QpvXktTKusEMpWDMDSDrA+U/OgzlFVrjG2JESBDidIgecmewoJMJRVRs2s7fDc+g851oIBnI9yzpp+tgH8+mlB4dy4LimWlAPCSSB8POsqZbpJBCSGOxAkmiHDF/dADLuvn0npQUa4xdPdy7t4tCI9NNaqpF2uXBb0bODmmNTRCoYaCROYDQ7noO4oLctlZYbloQWkkMIHlvO9A6NctsqkKLZ2LhjI7R1oLK5DZkRWkSVKwwHmPKgVFzTylCgEGFmTPU6a0BgFi94klQVOYzoZ07nzoK+KYQLkVZJDEgHr+RQZbhAN1UzbBADMddO4OtAearLI5qm4uVU2A/y/DbSgAVhauFnBI0aVIBOkjtQUz8xw63BEghmEsR5iY+FBRHZERrZUDSWYHXTpG3b4UDoAthlMF1U+7oAepjf50BC3LuVnuuASCqhTOg2n5fnSge/pkLODC5WfL4VPX1MfxoJZ7duBbOZW8OoLdyPz3oGH6wg2U8TCAJy6efc6UC50NpRCm25KqAoIMfs/GNPxoE5q6O7G3bbMMjTp8Pl0/jQXwaPj8ZZwircZSdm1zKMo9RJgfGnVJl+18eZPZn2FTh1sxeuryCRoSTrcP4j4itsQ/MCZEDbsP5UUms6UChxHXyoMWHRvl0oPlvaxTnsPG6EfI/50ahwYTD5/ZS7cWC1vF5yPLKAfxoerwbqOcYtzKYUgsx9anqr6/2Tc5sWd9E2+Nall9LrGpFRCgjv8zQehwXib8I4vhseknkuCy91OjD5TQfXfpO4QuJwWG47hQXVQLd4pu1s6qfWNJ9KkkS/N2vKtpXJLowkMVgRpHr6/GstimJt80sXDEbge6w0+un0oC1qznRnBVogrsQY7bdaCRxFvO0NaZXSICwSIj4fGqKO5ZgBdyi4gGhI26+Wv50qBouEvctMbpCqLa/dJOwiNRHSqJowWxCuXDErMm2T33/ADvUBzhVS2ZViRzeScxInSBMDpH5kGJEmVKrnzKwfxAkdunyO9BkKG0ozXHVXGltSZIg6d4ECqAwayV5pAIDKFFslY0Jkd50nznpUBZlKvlFlUChjAOUDbqfI+dUAlyyWrAs53Ay5JDE6dOhEfXSoCpFptGyEtkBYlQR6Hft2oEZovkDxctirPmGmk5v4elAL5y3fDdHLRSsIw96JJ6aVQju9oq7uGti0dXOYRpoDMdRrUAuX7qOvNuBmaCGJJKkbkD+J71Rlbklls3AGUHlsF66nXfU0FkZraoiIUXZHMRMxJgbfkVBIsxGUvGV4F0DYDXY9Tr3GtAlgsqMQpbPJU7gCdY8vM0AfmfajbVSHJzLJJiJ2Hy7UCsnOuLbMwrR72ULoZGs9Z1E6/Cgmqq4zskyZGWSIoPBDBlkXjA2UT8IHWoG5bXLYlh4miSIB/CqFZZTxBCAYUZh4fPzqKsylvHKtJlcvikbTOgoItdIvklQswvmR3iYqorbdlQySpB+6Nx11GvxopWFkKFJuFdyjCNfUzRHQq3b0MqNl1GpJEdNqA25t6DLkUBchMwPlO/nQG0M7jLbytnhdJMHegeM1pVRERF0GY6gHr3+nwoNnRPvbqc5WdADrr+RQPYh7cifEdDmgLG4PmaB0uXNEQgLu8zqO2+v1+NBNbh8QVgCzaBFnPr1jr5RQVtG2VNtgpViCISCvafzp8aDogK+ZHyrsxUSSemp2HagniLxGHN5lYksWCuNidSfp+NBM4q8BBIQ7DffSdNddu52oCLlwMHbKQfCQrFddtJOu1Abi8q+vPALkhi9ppmRpGunxoBHJZg4cMJKi6NQZM9d+u/c0DC+CGdw+WJUloA7eY1/zoCtiXuMS7qY5ebQf6fKg++/Rpwdcd7QXeIsg5NgC5OWATsn1lvgKsd2Mpd36QOLDF+0H2VWm1g05flnOrfwHwrRD5NmY6jf8aCZuZjvPnQbaBIJoN0Ok9fSg8D2qH+6Yd5++w+lFhLgSrd9mMWjA5S1weZ8INRZ6vJ4bw6xj+JLYuZgGttJU7RBH1qzBL6vhvCbXDeYLV65cFyJzxpFEd8yASYjaiDuREg+lAVg6nag/UfY3EWuP+yV7g+KaTZU2DO+Q+4fgfwFEl+S8UwNzhePxHDsQoFyzcKj0Jg6fnQis03CSvbIKBlPZ8xZiJiDOgOm2m3zALBk5tmzQdhEAE6CAOnwqKDOyk2yQuhUqRpI6A6TrEHpQM5e2crQMsRZVSpUxJAmYjv5DXWgKurw3/EVoAGYSvWRtPQd9DsKomzWzDm6+ozABgNe4MHT+OlQDmDD3U8BMqCy6SfMiNNvoPSqFfKTbLNmkmc6kFhE6DvqNI6VBW1ce48jNlOpUXJFuRBJ1G+nlVBS5dMOfvaMVUKFOwA013oDbusQxKNyV8RIgFo9fM1Bz281xMpBZiygqza9D3kDb5bdKoP2gWbr3AQPH4LmfWdogaDt8KgyOwctfyNlXPqs5pkgz26xJoMuZ05twLpAhhlkT0J/PpQNdug338JZQwXKre/I1GXcaR8aBFN1XbxMPFlMDSNCJBG2n061QAwAPMW6jBQxEzpvtHlUFLbC2oS6wc3AWkdI1Etv2Gnegkl5RkGZSBGYN7zGPOP89KAK9nIdCrsoXKSSCIMkeesAQaBbd+8z5bYW2coygdBOvSJ8qDNZ/VZ15ZVgfGSRJmToaBGxI01uTAkBCY8tBFB84HEMoSI+8o0NAylnf7jMRAjz8jtQXW42ZVLM2USAQNPj+YoJEs6HJcHvGTGgNAyOMyKsmACVYjXXp0igrbULfUtkjUglwY/l5UGC+BlWQTqsAAkDyjU/WgvmN+0SWZigJ1Pl1B9BvQTD3WDMGnKJe31nvFB0C2L7yUcs2xbWIG3egS1cYKHYyo3AaI9enx8qB0cG5bi6SJ0zDb003HyoM+Hv50yg+HSRqyxuZ6T1oGxLwrF4WGlQzLv8B5aj4UCC5bHiZveiIgrHagveYG06ZrioTlIURqPLaD330oEuJZKgEXEYaEADTyyjb56zQWAFq7cRh4uodwoXTsdJiaBC+VVKsbi5QFMeEkz1nz30oKC8MjE5XgRlkeEaEgwaBrlw2Rk5xYE5iraRBjw6Qd9fhQTgoMgRzLEs/wBQdD3MHtNBnRALdxEzK5ks6noNfqKC1nmNiuUJ8Y0YaZR1M9RG3baiTyh+5ezeGt+y3sW2KvoFucs4m4p9PAvygfGtMPyq9euX7129dJa7ccu7dyTr9TVVLOSTI13+PnQEqesa9QZoDlOhEA+WlAyqewInrQeF7V2ieG27gGi3NSPMaVFhzezlt19mMZcPuubhUT2WKLPVz+y1vmcYvNE5LR+pFUl9hk0BzDbSOlGQy6sd/WgwB677mKAhdYPSg+g9jeLf0T7RWTcaLF/9TdJ2AJ0PwMfWoS9b9K3ACOTxqwniHgvACZYDT5gR6qKSYy/MibLT+sN7ElYzyxMmAOms6/XsKy2dXW5dW2WZ2yA53MjTfUx2j4fGga5cN+2rYZjlUQ5iANSRpG+wG3yoOd7qjMxdVcArktsSCYmZPTTY/SgKPaVi4Aa7bhxDFZnr19dIoOvm3LlxzcJy6Z3zwRMSBqZoIZspEE24HhXL4VMgSV07H5UBto9lSb3MULDAA6iNunp9KCdq6cygA2w7FSzAknQ9N48+negDWmsQ+VbaLGVlUDxnee8xv5xQJdKQQGKn3VPuTB1Gm421nYRvQVVFe1la6iyxCsXPTU79DAoJYfkPdIVeU+hBRdS2mhJOvUwKAoMqtbt20KzqW96TsGPnEUGsMEPvqWYdMxmY7nTbT+NBS3iHW3dYkNm8JW30EbHsII11/GgnmSZRlKuDJd9JPlvMzVCrd5VtTZeLZypKmT6kee1AF/U3XtC6QpQvuNpmAPntUALaQvMBYMArN4iIA6aZflQKbtwXgt2XGcf8TcwJ1bt8NaCf2qyqiLhDTOVc3Xy8ifjQWtKGVXa24QDdRGbrr/KfwqhbiWWaTdfUf1RKj5d6g+fLM1hs4EjQQSM3w61FTJtFAusTGwJHnVRcvbvlcoFlB4ScpK6d6AOWEZrZygRprP02oGFzlv4vdA0VlEfx1op7IW43626yGfujbTTeiHS9JVROYMCJWAfP106UFkcsbhtWwtyQzNr37D+NArKyBdQYbflzlB3k0FLSYi4oUowEZfCBIWN/OR5fzoALd+3bINoDLqw1IK+ep7/OgVSA6NcKB2kg8wxtOsdR+dqB7gzZfErZjM3F0IHYjWg6EQkKftVlSSCgJjMe+23adzUUSBaUDO11mnxnWWBnbT4mfnQTByhvGGVbhYoRECPP+VBVcVbV5PgCHKSGB11316g7iaoQOLLTluEG7AOUZpjSJnQVAW5ouPbGYNmJBUydJ6/w86qEGfmq9xW8TE5ZzEN1000/M0FOYwe2Vl1DzDNIHT5+XlQZgrJzLltssSr8sDLrEg9BJ1j+FAvM0zNZb3ipmCJmNtJ+M0H1fsDwT+mOPWTcQvaJz3CSCOUpkxBiC0D4VYZmX6F+kjinK4fh+Gq0NiH5lwDoinQfFvwrTMPzMMSdCDHaijAB8IJ9BQOE8RCfXrQOoP3Zyz1/hQMMqqNtpMtQedxFrGJwt7DXACHBAJ6N0PwNRYfM8Du4vC4HH4TmkE+G2gM5W6kTSFlb2S/3bEY1mzCQEGY6yCSaEvsLV1HgzudqrJ8oyAQDp0OlACpjMZA8qgJnL1Om1UEnwnT/ACoP17hF217XexYsX2BuMhsXTuVuLs34GozPKX4PxPB3eG8XuYK8jAIzTbDZRMwRMjY/HapTpEkQ2pz2FtBoGYhPe106D1nr8aipNcGISLieAeFSoHuidCfjMa/SgZlbwW+Xb8KGFAkkneR084oNLuSbaQQB727D+7M/nTSgGHdDCsHYIwWHMEAdzOwJG3lvQHMt27zPAblvSBBOvbv8+nagRQLUFrjuW6ne3rqTppAG4oHN7nFXS2Sre8LgIOWInTXp0B70ERiMl4m4sHNJK6wI1k9DsNR50FeQEK81WYqpLBGkKASZOuvTUdNYoJ3XS7dflPKldumXoZ20jf8ACaCpZRbm0GzhyFyn3tNxMdunfSgXnl3uXLeZA58IcgAiO+/n8qBCrcrI1zm3FUhnVvC07ETv/lNBNAttGsqqliBAyzlH4jYH1J8qAsuS1+tOYACFIysO+u/fXyoJqHtW1bK+bLBuMpII3Edie/lQVVrl1luG6qDlFgX/AGf5Db0PlQZrrWkW0sZioIYHcTpM9R312qicshtu6wqk+8NhpMnvsd6Cd37MN8jENlDSTDfAfx71ALTcsEaF1JUBgfE3lGv8zQC+bNy54uXKgL7nbvQeO3MdYAfTSTMR6GgK3mJUZApnddZ+FA73c1whTn21UQAPQ7/KgLShVXzl5kAgEAUGDklFW6CWJkgxNBrj23w5DICRC5kgme09B50BhxbUAgmCZOu3rQHxWLk3haIK6AjfzmgIZiwRLlwlUgk6ZSPhoKCpuMmFlQUA6HSGPXb+dA1t/wBUV++EAbKxJE/zoCiiz471hkukAI7az27/ACoAb8qhV3YLIZ88LMbbbeVBVsQ4sG0ArWiRIAzaaaDvrFSla3euPaDK913U5E5ZlVA39NxVQTdbmsBma57wfJEL0HUminfE8u3mK50kBQNA3r0nbp8agnKORbSJLQTbUj0gj5H41Ra0GvX7hVrTO50dgYBJ2A2jzjcUQgd0sXH+1Kru8FmEOesz3/ntQJczYm5zTZdrhAzgkAyB3O+0+U0DsQqWs6rBWRbzQTpv/p1PxoKJZe9dTktlJuZbSsSxH97U9Np30oS/dP0dcJGD4M2PKnPizltyIi2ug+Zk/KtRyc5fDe03ERxf2ixWJUlrSty7Q/uLoPnqfjVWHjAbmIO4B2oGVZB22ga9aBwmgzQANjQVWc4GmnUH+VBHFowQEDwjbSg+cxy3tYB3qLDxSMQt0soOu8aTUV2YFr0AG06BdNetUfS4IMYB97sdqrL1ddc0DXSDQLKk7jXczQH3WMHegBG89t6D7D9HfFxg+NNgrjfqsasDXa4Jy/MSPlUJT/S17PFntcXw6Zi/vgf8wD+Kj5rUkxl+W2Q1w2kcJkdlPjOUEdNT0379PKo2pbS2uZTcBfT3SMqiNx1YRudhJoJcu24NtgFZNdWk+U69unc0D2oS23jzQZXONwJ38z0IoMAEdLcKGCNdmJIPWFJ36xQTOIVEtLayDYo2QDKd9dyDM6+fwoCIXk2w2ZWJyoHYkmNCNO+tBr1nNdRblxHOodc05JO28byD2oHe0CGC51vlyM0hshjUHudDE/50CDBlWZUUl4Oc6uE066GDM/OgTEkckc0W0suwQFARpA1IHlp+FA1w8t2OZsoWc/hzLBOoOuu8/wA6oS3cS0ioDIVMmZRI9DOms1AttrnN5am5luAhlz7ddCAdJ3mg1nlmzcsW7bNcJAQhIAH7JPXvVCq0C5bDJdGZSZOUsZ1kEjzqBxy1dVVVDGSqMYAXeI6+VBFnYF7YhgPGFtOSPMzMT85FBQOi812fIktCRpsQI0jeO3xoJc62x5jnPdIgkOUBjfrr8NKCl1glsC5yQhgqV1VTO/b1mgoxt4m2XjKyaPkAnrGwpEEpWLJuIWOGQgscsGYHn4t6UPEJKgqMpgQcy6gUGVgdVyrlBhp3+NBe25XMoLZWXSDm270C20Y2vFcy3CZloECgcJA1cBhrOaJPpQC0zvZ8SoemhkwP4UD8xBbSSUKzrmmfXSgbmMwDqXLKcoCglh/E0CEcxXLWnyAbCI366jrQNaNx7fKForbUzCa5hOvWgfIFRmGZWzax4xl7GaBl8bsG0ImXiDPnvrS1KtxWS6qXXS3MquxPqdgPSiLWcRYW+xDSSw/4cZiBuJbT6UVnuFbjXOaVYxkGUMEkyo0kfhv1qI6S6pcuWUVkLrHhJEnyA+M/DaqrlQ2rxV3tq9smTrlDQNo7+nrRFnS2lm2xFx1LFmkqSI6SDHXeKAMtxbmTlCF2YsST/LQHz1oJXDZYIS5ElmIY69AsECPhtpQVAFxWuLeuyhDSzlYB00I3k9u1AXuXgnhN22AwDC5CqRPQb/z0oPofZXg+I4jxRMIlyTduclWA3G5cnqQp/GrEMy/bPabHJwL2WvcgC22QYbDgHVSRE/AAmqzD8bUaAH0HlVUwUghY3HWgIAJCjpoW0iKCoUu2UEkb/wCtAyNmA8MFhOooCxzIWYA6xJ0+VBzX8Alzy3MRQcv9E22eSI26a1FPZ4dbWBHXtQd1q0EGZV30BI+nl61UEGZYAQD3kA0CknUa7yAd/wAxQbMBIjbagA2ke9070FLWIezct3rdwrctsGUjowMjWg/Z25Htb7JiIH2qzIP/AC7o/kw+VRno/nvi2Du4HFYnBHDqkMxykwc0wQe8EfKpLpDiKhrwm+yhQbiy2iwdNo1mREaz0qKYObt0gX0Vgg8QZpSe8ayZGkUGtC7f5Vu65e4pKMLagKNz09OnxoIcxBmuq5W648GdoLg6AECYoCcl2045a2nQFU7yZMa70FdbeHFtrYFt4GYLm02JHUa+X4UCA2QyfrHOZHIW3Hi3Eg9RtIPn60EiwbJne6uyi2QCDA01mZGupOnpQBGi2XS3bAgEhUMATpoevrrNBkJBMLldFgMRqoM+ECNPXz1oKZGuHl2nDFTlhkln03kgT17UEVucm6bQzFyx5aiYXXoOmulBgVN57l24jsIiV8UySZntp3igF58vhW7LsQWMliIG0kdZoHfltdt21VszhUJD6LoNc0fw6VQ7yQrMpYOVBhSJjXQn67Cgi1wOC7urCSFzeOROsTqO3X1qCd2+guAWnmSWUZiup+PSKCwY20dUD6ayyyEI3Px89ooI3HHIgNdey6AvIiW8vI70CpmuYd2/WMcwJKJoB566UFit254rVgZD/wAy0J+lB44DgAAqS2kAyfSgoXujJlN22NQ5O0/6UGEA51ILMTpvpQBnMSjAEjLrpBHXfT1oBafRkdkOYEBM2Yz3EbUCsWVMpY5dvCIHxNBTxWhB0KiVOQ/Q9KBsz27ed4VpgkmGOn4R1oCzplKW+XkMAkLM+kkfOgqBbl7YXMg6hQCTvpO5/hQbD2cxuNbRjI0J2kn0+lBS6nLtk3MSltXiEBLbdBpp+d6ityvs72gEQkEkOV90fmaosuHIspmS4WALIY8Aaex6x1oOa1bKI6XLiottxpoJO2YEDp6xRBOQvraBQOVmcufWCfM679qCy4fIhNvDm4GzKW0ESN4EmgKF+WWWbdlk96YNvuQNN/OKBblu6bltjbGZ5Uk3M2aDvqdhprNAsFjy0uHnlgbbcsnNBI0HTzM0DB0Ftswu3RJC6Big88w+G/pQPh7IxdtUtcvNcXKBctkzrtod/wCZqj9r/RdwFMLYu4/L4LQ+z2Dv5u0/IfOq5y5/0jcT+08WtcOE8rCpmeD/AFjb/JY+dUh8QVkGNATvPTtRT5SykkSJANAQApJEQe5oCBqAFEjczvrQUgDKFMmDMaAGgZSCw2G316UAJJEAz28jQTPctm6wDQNmAUTBnWBQLOYFYUToNflQYnLpPToOtAucAmDt4h50AJl9wfnoetA40gR8qAEjPvBnUTQfoH6NuLxdxXCLpIzzetSeo0YfKD8DUSXm/pU4AUuniNi34cUpD7/8QDUfECfUUWJflSutxkQFxmgB8sDxdJjTyAnbQ6zWWyM/JUpKWVMFVPvazMmCZjc/jQEIVuG07F7MZ87zDNGxAjb/AEoF5aNZu5spyjOf1hAXsQDIJj8dqBVVDiLa2XuAnRBeIgjfqNR37HWgoVZFRLeHbEiBAZvdY9ZM/e36b0GsFyxQ2kt3SYuRLEkn6HT5UDKxuIbQVlYxcylF8Mb9JGnT0oI3DYhGWbaqshbgMNBkGfUjSgl4GuPcZSqs8kKxUgRpqem2vnrQUvW+baVzzEddfGonXaWPp1oBzRhgLLsMjCMzAEGSCQx6jt0NAl97KgqhVbZ97OpzDXYRrE0DK8LaKrYVyBcUZWLMe46RpQTz3VAhrgzGcyWwVBGgEn5b0G52W8bgD2mdgFtl9Z2IYE6bennVAtXkZFckWyGAzlm0mOu/SNKgqyOLuHcX5R5AGoBE6nfz7CgFqRrcJYM0AFDJ8gREHTegDArbF2MuZ4CRpHT679pqibsTaUMr5WOeFYvJ2j1/MGoG5mIdVKYVAAIIKOdRvsKDyzcD24yyYkwIoFUBVVuaxBkFeg8p70BV2IuKUDIx1ZhOU+tAwYhfAFtBAASxknzoEuP4soH3pAyg/OdaB0JzeFgdD7w9welBWyUWfAMrHwQdZ7iY+dAgJNx09xiJO2UmfnQVXNymtm4uXdlECfT+FApUsFcvmYyf1gJIG5PlQVRrcFjqpIDOZERv69KKmDcYgHEfqpOXLqewAmJmiKS/K5V6A1uDbJBMHt+QetA4tXGbIj3Va4+wUwdPTt3HWigqXrFwrcfltbWQzDNp5Db47UQrvmVba+8zKVGX3l7fXWgzXzcfxkcsEKIaAPRQfrtQNcvWrSoRaNz9oMYync6TH8aCr8xDaW4jAWx4VZgWJ6AHtrpQYvbyIALlu0BmzhZYCIjQ7evegW2x5HPd9LbAi4EOkARrOhgdugoPe9m8C/EcYmJRbjMpFqwpP3jtoPInfvVhJl/ReEsYf2e9nrdt2HJwlkm437RGrH4marn1fimMxNzG46/jL0l71xrhPqf4bfCq0gSomRsIAJnWgEgNlBJAgSBE0DN+rObLHbWJoA2iwZKyJDDQUDqAAAIjyG9AA7FBL6z8aBi6gkiIAjzoFDZX20iSF/nQMCMo8fiJ7UE2JOWQ4Ya7760DMYublid42oFJMe6DIiDvQLmLIXgkHTQUBSGBgyep20FAM8EsWEdBEaedB1cPxz8L4lh8dYYG5h7gceY6j46ioP2fiWEw/tN7OvbtupTE21u2Lh1ymJU/PT50ZfzjxTBXOH8WcMt1VBZhbDDwkHxKJ0ERUl0hwW0a6OaWsaDK96CZUxBKjeI3+lRTo/OsoBbZ1Vv1NwCFAGsSSSdATGhG1UJdCm81u2rc9pAdYUtMmBtptpUFs7LzbqmyV5YARoJbuV6Dfp2NBy2+XZugLdUjwgZQSUjud9xqaB7d0W7Np7x8BgBQw1kz0M9Os0Bz2msumULJyjmNmEFtFAEfPyqgqtuzeuM6F3DkEOIVQOnST66dqgkUEKzXljQ50GimZEzrP+k0AuIhe4pGb71zfMPzP1oHRrBuZ2TKzSoVmKgqBoCPzBoEuAs1267qVUiQCDlnuCNRPxoFV3uXhcblgBVUGBK9iBIn186AHmKCtpXQTlOUSBPYE/XpNBz2ijgLcLllXwhVHhPUR1HxoOjnKVS+FYoTmUROsRsfyKBDzrl48y4FY6IUQ79pG31qhrlsC5aOdg8TBb3jrrB2ioJXkgZbtq0XLzCuAe2hAkz8qCttuUgLLJdRoVBiesbjb4UCPhXzQHURuWLGfMGDSR5t1hdAB8AA1NAQcyKqnMP73SoGthCJVixGhEaVQVdkQsFXOpgQJEeVAGuI3hZM066gzP8ACgJuC4wYg5U25bARQG49x2UqAY0yIYyk/A/SgazCtb0XY6l418+vlFBpZ7Tm2crZsxUj5AUBRDduG6GY5jObNsRvPeopzfdFORv1baZs5kg/naqiQDKjkWlMnKHI2PWNf50HSxIQWMrm2jaOXkT1I1/CisyPlOW+GsoYJtuQCI0Gu/wBog23voxvWRO0hjqBtqdqCbOtoO1m6wJiI0YGeh6/xmgDlCUEnMrElcoWTO2b8igcXBaYF7WYusIp8UAfe9N+1AbZBIuMkBlBzhjC9IJ3g9qBStqy0FgGYAgrbBSQdAD96gbIzB+Wly4TLLsTr2M66kyBQftf6MfZ9zjVxOIGZcGudmOua+3X4a/IVpiZfT/pA4oMJwe3gUI5mKcSP+mup+Zj61Uh+XssgMZkCRB3+NFTUHKxZgpiZA2209aAMuUBCdRv38hQMwYMREmI1/CgUBcgykszfdGvagaR/WRof2dyKDOEyroQokMKASskACB95e/5igQHLJAMAzBX+dQUFwsQJgRrpVGuEiQTB2JX8+VBMFiWgCF01P5nagLOVOqwTAERQIzAQTmAXoRB70AZyGAJ8RO25j1oGUiMpg6dvwoGIOXwEkHvpQfp/wCjri3P4bd4ZcY8zDHMgP7BOo+B/Gokvmf0p+z3LxI4nYQG3iPF4TB5gHiE9My/UGi4y/J1hraFXyeKQH8YUa9xIGu1ZbOLt4rdew1q5bKhWyEKVH7IHTv5UE2Ms2ZbhNofrFCQFJOxI6HXYigCPdsYW4we3ytPCCMvUZZ1PWelAv2h1slQ7Wym+sBiBOnX9nTyNFV5odLl28ue2okZsigyOgjX0+ooEFslCDiS7Ae7cQjtEg6CR6bURHxPfDeG2pgBgpCkg6jWADHqKKZ7hyWQlt2tuzSybzt0MR5b0RktlbRtEA27YHiFtgGb5g996Bmt3Ly3CFzsxlzcnNprI0H4UAW5avIbaoy3GJhUMKwPU+e3WgiuY5ma0Zb3FBIUaHUeW2lAWbLGYBCFjKWkd5ABjfoKAi8VVrLJbbx5smY6gdYPX0/hQEFbkQwyhmOVF303WNdqCea2CHs2lUaHmFO0bCTHn60AvXwSMmTWEZQCu/cg99qAq4tOMoLKBkKrOYneY3igPMGdzbCxcMt4AwXTqRQTLi2FCXCwgT4Nj8Kg5LM3dM0DfUAmqGVv12V/ECY7R8qgKrnAykqC0RvsKqnFlktW7qXMrNpttREjC20dhmLanpUDXXDIy5QBuP5VVA5WC5VALNlJOuwnyqAzbCqxtKcq5iD1qoV7rLaFxYUyBoB1HpQUF66SrZyA8AgaaVAvO/Um4wmHA0gHbvFUdGGDXrbIHKqEa4BEwd+tFIFuNYv3TcJcAmSPMD+NBG7ieaXuG2AABmUdY/A1A1t1uXGVbSqX8QJk5Y8tpqipd3toxbQ7DeJ03OsUQtzKCiwcp3GnxjtPlRXoYPBI/DMTjVYrysQLSWwOhUsSTufdiiOIWbdy0zIMgLAamSN+vworWLouKbTqTFsmQ3QSdO229Eev7NYZcRixiGPhtDOEjc9NegFWOpPR/SPsdhLWC9lsEyCWvrzrhPUt/IQK05S+A9tcXcxftVirb6LhmWygB+6B/Ek0ah8wzeIDoDpQOLYdioJHWfpQZBk0EbH6UCW1GbKxLBh1OxoBkDKzbRtG9A0S46CgCg+K4DqooCutvnL4WYSeo3j+NAl05FRhJOUkyfOgSSxI6S2h16UGsqWZATodT56UDKpbOs+6JHlQDKDBO3Ud4BoBbJu22ecqjTKBt6VA19eVcBzEsSdaoVTDPGi21zR32oG5YygSZaTJ8v8AWg9b2Zx1zh3tLgLlrUXLotOp+8rGCPr9KEv1n2j4dZ4j7P42xdkRbNxGG6sokH896jMP5k4uTguInlH/AI/iOglTvod6zPJ1joGGwZ4o3PvXmzAkMI94qJB0iKK52xhuqpKkJy2LqrkFviNhOtEPewyjiF/DszG3ZtNAGmgUfLXWikvh7V2yRdYE2yilQAQASupgztQLYblNiFWRctKt7N906TBWhY88rhC6DKchu/InT0NBzXb1y9b5jMWZSw8Wu3baND+dqBreILi8qqAGCxOsCYjzoGu37vNdS50ucrwkjYaGlg2sQRhTlBzXLbksXJPhMd9QfPaloezeum5bVLjKj3Bbg6lTEyD8dqBLmHXkC/0GYFdQWiDJII186CdspcXRBJU3MxMmQNO1FVuaWcxZ2MKVzNIXfYGqjne66rJicwAKjLG/aoKm3zi6s9wKANAeh6UAa2uGvX7etwgwCx2+VBHEuFuqmQER18qK6MLhxeuhly28jCQBvJ9dKINxzZuMjKl1pMs8yfkag//Z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142852"/>
            <a:ext cx="8858312" cy="642942"/>
          </a:xfrm>
        </p:spPr>
        <p:txBody>
          <a:bodyPr>
            <a:normAutofit/>
          </a:bodyPr>
          <a:lstStyle/>
          <a:p>
            <a:pPr marL="214313" indent="-214313">
              <a:buFont typeface="Wingdings" pitchFamily="2" charset="2"/>
              <a:buChar char="n"/>
            </a:pPr>
            <a:r>
              <a:rPr lang="en-US" altLang="zh-CN" sz="3600"/>
              <a:t>Dijkstra</a:t>
            </a:r>
            <a:r>
              <a:rPr lang="zh-CN" altLang="en-US" sz="3600"/>
              <a:t>与他的恩</a:t>
            </a:r>
            <a:r>
              <a:rPr lang="zh-CN" altLang="en-US" sz="3600" smtClean="0"/>
              <a:t>师</a:t>
            </a:r>
            <a:r>
              <a:rPr lang="en-US" altLang="zh-CN" sz="3600" smtClean="0"/>
              <a:t> </a:t>
            </a:r>
            <a:r>
              <a:rPr lang="en-US" altLang="zh-CN" sz="3600"/>
              <a:t>— </a:t>
            </a:r>
            <a:r>
              <a:rPr lang="zh-CN" altLang="en-US" sz="3600"/>
              <a:t>常怀感恩之心</a:t>
            </a:r>
            <a:endParaRPr lang="en-US" altLang="zh-CN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836712"/>
            <a:ext cx="8606760" cy="55846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6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1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500430" y="642918"/>
            <a:ext cx="5500726" cy="571504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r>
              <a:rPr lang="zh-CN" altLang="en-US" dirty="0" smtClean="0"/>
              <a:t>给定高铁路线规划方案</a:t>
            </a:r>
            <a:r>
              <a:rPr lang="en-US" altLang="zh-CN" dirty="0" smtClean="0"/>
              <a:t>,</a:t>
            </a:r>
            <a:r>
              <a:rPr lang="zh-CN" altLang="en-US" dirty="0" smtClean="0"/>
              <a:t>求青岛到其他点间的最短路？</a:t>
            </a:r>
            <a:endParaRPr lang="zh-CN" altLang="en-US" dirty="0"/>
          </a:p>
        </p:txBody>
      </p:sp>
      <p:sp>
        <p:nvSpPr>
          <p:cNvPr id="5" name="动作按钮: 帮助 4">
            <a:hlinkClick r:id="" action="ppaction://noaction" highlightClick="1"/>
          </p:cNvPr>
          <p:cNvSpPr/>
          <p:nvPr/>
        </p:nvSpPr>
        <p:spPr>
          <a:xfrm>
            <a:off x="2928926" y="642918"/>
            <a:ext cx="571504" cy="571504"/>
          </a:xfrm>
          <a:prstGeom prst="actionButtonHelp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98" name="AutoShape 2" descr="http://news.qingdaonews.com/images/attachement/jpg/site1/20140308/201a065afbea1484a1030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00" name="AutoShape 4" descr="http://news.qingdaonews.com/images/attachement/jpg/site1/20140308/201a065afbea1484a1030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 descr="http://news.qingdaonews.com/images/attachement/jpg/site1/20140308/201a065afbea1484a10303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1357298"/>
            <a:ext cx="785818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上弧形箭头 6"/>
          <p:cNvSpPr/>
          <p:nvPr/>
        </p:nvSpPr>
        <p:spPr>
          <a:xfrm rot="19899252" flipH="1" flipV="1">
            <a:off x="3812914" y="4552293"/>
            <a:ext cx="2772390" cy="1015752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上弧形箭头 8"/>
          <p:cNvSpPr/>
          <p:nvPr/>
        </p:nvSpPr>
        <p:spPr>
          <a:xfrm rot="1882405" flipH="1" flipV="1">
            <a:off x="3130706" y="3246027"/>
            <a:ext cx="3000288" cy="561374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上弧形箭头 9"/>
          <p:cNvSpPr/>
          <p:nvPr/>
        </p:nvSpPr>
        <p:spPr>
          <a:xfrm rot="6822492" flipH="1">
            <a:off x="5810891" y="2949966"/>
            <a:ext cx="2165852" cy="583432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60496" y="3832978"/>
            <a:ext cx="428628" cy="357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25047"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ata:image/jpeg;base64,/9j/4AAQSkZJRgABAQEASABIAAD/2wBDAAgGBgcGBQgHBwcJCQgKDBQNDAsLDBkSEw8UHRofHh0aHBwgJC4nICIsIxwcKDcpLDAxNDQ0Hyc5PTgyPC4zNDL/2wBDAQkJCQwLDBgNDRgyIRwhMjIyMjIyMjIyMjIyMjIyMjIyMjIyMjIyMjIyMjIyMjIyMjIyMjIyMjIyMjIyMjIyMjL/wAARCAFNAfQDAREAAhEBAxEB/8QAHAAAAwEBAQEBAQAAAAAAAAAAAQIDAAQFBgcI/8QAURAAAgECBAQDBQQGBwUFBQkAAQIRAAMEEiExBRNBUSJhcQYygZGhFEKx8AcjUpPB0RVDVWLS4fEWJDNTYzQ1RXKSF3OClLIlJzdUdIOis8L/xAAbAQEBAQEAAwEAAAAAAAAAAAAAAQIDBAUGB//EADkRAQACAQIEBAQFAwQBBAMAAAABEQIDEgQhMVEFE0FhFCIyoRVicbHBgeHwBkJSkbIjMzRyNYLR/9oADAMBAAIRAxEAPwD9IW8teVTjZuYO9SizhgetFNGm9QLBoHBMVFYEgVUZSwNJFQxrKnVpoHmgBMUDq2lRStptRCFjVAzzQOHM60DczpUosc4IpQwcigIehZ5EaVFLm6VQCaIE0GzHvQGdKAHWgWgM0GmgE0GBminFAagaRQDQ0GoATFVCk0Ak0AJoFzVQpelDBj1oCWAoFz67UoYtQLmqgZvOgGagUvSiyF6tIXMaDa0UDNEAmqFzUALUoKWqhc1EKWoFzCgRX1rdMLKZ3qNKKwFShRboqUtqZ1jUipS2xugjTSlJYhhkmpS22aNZpRYi7NKLVS6pqUtqZgw0qAEmINAA8datCgYMKgmxirBKfMq0liboG4pRbc1aUWYXAdjUosc9KLMLgmlBw+tRQZ8ppSFNyatFtmHnUUpcDerSWdbgK6VKUC5HWlEiHnelBiQKCbHWgwbvQVQTUWDUBohS0UAzVQC+lApuedKAzxSkKXq0ENyrRYZ5PlSixnzpQWfOgGY0GzEUoKWNWkspY0GzGlKGagRmNELr3qgzQbPQts9QDNVAJFFKWohSZoFJjrQITVC5qqOcYketdNrFrJeDVJgiV0uA6GszDVizqBoRNKLBRzNQTRB8a9aKtafMSraVmYWJZgw60EizodatQii3JA71JhbXViFms0roVsyzNZUDGsfWqMh8XlSQ7IGEipErTlugg+dahmUpada1TIEnoetAyvBialFrqREmo0IYE0oOXIA1qUtg10RSiw5ygUpLbmgnvSi2LBvKgKPrApMLYszTtQKGigYGTQMBNRTi2NzUFFIAqAZtaoQ3YNWksjXfOlFl5nxq0lsbojcUpbKHFEsC9WgpeKUFzmgBuVaQOYaUFNwmlFiH86DcwxSgrXjtSi2Dk9aUCbgFKWyG5Jq0jTNKVgfOoCT50CTVoGoNQKTVCM8UpEy9WiwLClFlJHeqiZPnVHlW7vbWvImHCJdC3I3NZpbVXEmPKpta3HXEroCKm03OzD4q2umcDyNYnGZajI731z+EiD2qRitqIwMQTUlVCrbzUsN4SIOpqKllltAdKqLZguhGlZW1rLaRuKkrDOwkgA0gkqv4o6UHUpBG9ZlpC+IMxVhmXGx1royRiQdKtIZBmMmpKq58qwNqlAq2s1C1AQwkk1GhyT1oFKQao2xkURoMwKge0GB0pKwqywN6zaynHnWkHMPSlDC6F61KLD7UNpq7U3A2LULvrTabkmxcLM79a1tTciMYCauxNwfagTvV2lsb5idabSyi8W8qbSzC7GmYUosDfYGBTaWwuyNSKm0sDiFHWrtLYXpNNpZ+YoFSlspuA9aUWU3B3q0FN4d6UlsLmtKWzC4fKlFqZpGsetSlRe6q7MKsQlkOINXaljzgBrvTatlN8mm0sRcPWpRYm95xSiym+ToDV2lgbmmu9KLIbgNKCltN6UhSwq0FLzSgvMFKHhZmtbAjzry6t4tzCfOeZzzVqEuTJibobuKk4wRlLsTFAASontWZxb3D9pBOlNpuVtYpgwgVmcVjJ6djGSQI+IrlOLpGSj48Kcv1qRgs5nt4kPqGipOKxkdsQANCCam03JjE561tNyyYgAQN6xOK2sL5I1MVNq2dFZtQZHc1mVhZHNvrPxqTFrazHnASQPKp0Xq479s2zvpW8ZtmYpz6T0NaZVRakqflZhtUtaUSwBuazMrELLbAqWtGy6UsKwHWgSJ2qobKAomoCsAE7AdaCN7ELJg/CtRik5OW5iiu1bjFmcnJc4iQYrcabE5pPjiTvWowZnNMcQy9JNXYbxTFsxLMBHnScSMhu4prgCJoBuTSMKJytzG4VMk1qmbUTEDepOKxkdcUxJqbV3FfEGZJ+ApGJuBb7sYUfWrtguVGuuYk/Ks1C2xuPG5NKLk1sE6lZqSsOj3BJAn1qdWnPcxGupFWMWZyTGI6zWtqblsPdt3G8bwJ61mYmGomHpW7GGIBzZgfOuUzk3FGuphbSkxrUjdKzUPOucQRR4bamK6xpuc5ua5jS+sAelajBJyc/PJMk1razZ+eRrU2rZheMzSiJMcSq7RNTau4hxLGm03FN+N/xq7SxGIJ2qbSx+0Dbc+VNq7m5zdBAqUW3M86UtsblKSy5vjQsM9BV8JZYaEfEVqMphmcYcb8PQE5cp9a6RnLGyELuDugeAD4VqMoZnGXP9kxDP7pNa3QztyWXDvabUSR0GtTdErVOuzbD+8pArEtw7DbW3b/AFWhPXrXO7nm3+jkZ2BgzHc1uIYmQDOo0NWkWtXHIrMxDUTLoVo1YR8azMLZiw3U6+tSltSy1xyQZHnUmIWLejh3u2+sj5VyyiJdImlXuKdSADWaW2tXFBBXWDSYIk99RdEkQR0pHInm4CYMKIiulMWotwLE6VJhbdC4hQP5VjaticQpptXc3O7Cm0sefJ2ptLIbkmlJZhdUdaUWV74jfQVYxS3NdxBdcqmF9a3GNJOTme6Ngda1EMzLjuZyTE10imJRZXJgz6VpkMkT086DBBOYmgYZNzqKBDdJ0UQO5q0WRmVYzamrEJMiLgC6ACpRbNeMdAKUTLmOKloArW1nc6LNwqpYoTWZhqJYXmbbc9BSluXZh8Ndcy0/GueWUQ3jEy7nC2LZLMNOgrn1b6PLxOPOyiBXbHByyzcBxLM3eum1jcdLjsYI0qTCxMqG6FGsj1qUtqWsaqCcxjyNScLWM07nFgq/ek9DV8pJ1acbY7OxKzHnW4wY32wvMdzFNpuEXZPvGlLahxYRdAJ86ztXcicSzGc8Vdqbg+05epptNyiYo0nFYyPzwTruazS7j8wnyqU1ZlMmSfrQUzdqlLZMwB1MUosebbUamalStwXno2gOlXam5s4/aqUW8Oz7RYltOWWHeK8qdGHgxxOXZ3W+IX7hBe2VBrM4RDtGpM9Xp4XEBgWYggdJrlli7Y5O5HVxKoNa5zDcSdLSM3igCpcrEQliASpW2PCK1j7s5ezzS9xNCSI711qHK5AXsxAJjzmlUXZwcg1BPmKnVbWQs/hBA+NSeS9Vvszk+Jx61nc1tM1sWokyPI0ibKowxdpAACQR51Nkm6Ib7VcZgwJCtsa8fT4nQ1NXLQxyicsesf59+zrlpauOEakx8s9Hdbe4wAGUt3NdJiEiVclxPHOtZuJVS5jMiqHIHepGF9CcnHiri2jmXVW69K6YxfJnKacv25Tu/wAq3sljee3iJPhaak4rGToGIX7xk1ja1uM2KRVJDQKbDdBLONt54mZqzhNJGcK3rxtmQsg1mItqZpzG+TOw+Nb2s7mF0MD4T5ntTalkyqx0aD0q84EXtw+8VqJZmDC2x2Yn0qWpWR9FU771eSJth2PXTvVtKL9lZCDV3G1rlu50WfOpEwVKDJdzDw6CtxMMzEsbTtqRS4KlnstM6gRSyYQu4ZruzGrE0zONlt4R1aYJqzlCRjKzo4WANBWbhqpdGFRkIIGtZyqW8eT01OS2W2PauPq6vLxtx+Zq/wAO9dsI5OOcvOKm42pJ8hXXo59V7dgJvp61mZaiKC7iFsjwkOfSkRZOVdHBdvXHJJJk1uIhynKSDPGpiqnMCoGpaaBDcC7E/CrRarrftW0d7bKjiVJ614ujxfD6+pnpaWcTlj1/z/OfJ21NDV0scc88ajLoALHyFeQ5WcIOrTRqhyFthAqKXlkHvVSjgZd9KjQ5su5qUWIxIXcim1dwfawNR9am03lbHMesVdib02xf96m03pnFA6lpq7U3KWr5YwFqTDUZOkXSBq6g9qxTVvKHF0tDJYw9sL0kV5Pl31l4Xn1yxgW4pdxDZWISeijanlxB505dXRh2uoZF5QO1SYhvGZj1WucYe0YU6DrWY0olZ16IOPuT4mHpV8mEjiXdhuOLeIVgsesVzy0adcOIjLk9QJh8Tb8NyK5XOMu/y5Qi3DFmUcH41rzO7PlwXlXrBgLIpcSVMNzSOkVaSzhwdCxjyNSlscqke/pUXk8P2j9oMPwHDWwLZxWPxByYTBpq11tpPXLPz2r0vH8fllllw/D5VX1Zf8faPzft+r2HC8LFRqakXfSO/wDb93zx4b7Y+z6/7SXsYeI3bnix/DVnKtvsmsSo7DTzE183pcZwuepGlpfJMfTn637/AK+/X1e41OH1scN+fzRPWPb2/R9twXj1jimAs47h9/m4a7pP3lPVWHQivrOC4yOIvS1Y26mPWPSfePb9ukvRcRoTpTGWE3hPSf4n3/d9fbw/MwT3Lg3XSNCa7TlWVQzXy83xeJx1xLmVmEA95r2GOEU8DLUmJSfirNbK5vD+yT1q+VztnzuThONKvJJrpGFw5TqVLqTimVB4wPOszptxrcm/pZhBz5qeUeeo3E81uWYk1PL5tedyC1jkLDxRScDHVh71nG4a5hiHuqdNCTtXjThlEvJjPGYeW+La2hKnMAd67Rg4znUOc8ZMVrymPPNb4ou5broO1J01jWh0HiocRWPKpvzYkbfFF6stJ0yNWFUx0PmGVhUnBqNRX+lLcQ66jyrPlyvmwNnitu5IYekUnSkjViW/pBjoietPLN6V7HQfEPDVjBJzTGMDt4VAFa2JvsjYi4hgkEU2wbphO9jFURn+QqxgzlnS2Dt38TucqRJZhUymMWsInJZ8NiMwVLb3B0Kjes7sfVvbl6PRwuEW0mfF/q/ImuWWV/S6Y419Tkx/FbdtmSyUaDpptW8NKZ5y556sR0efZxVnnhrwzAamus4zXJzjOL5unE8awdkf7tZTOdyV2rGOjlP1S3lr4x0eRiOINiWmR6RXbHCnCdTcjzETVtTVqZS4jqTnhjr9BV2puBnzHUk+lKJkjsO5irEJMuHi3FV4Mli3awxxfF8Xpg8EBJafvuOi+XX0k1854j4l5s5aGhlWOP159vy4+/efT9Xt+C4OMa1dSLmfpx/mfb29XDd4d7Ueyts8axuMfjFi94uJ4QT+q/vW/wDy9wB6RqPnuG43h9TVjDh48vLH6Z7+0/r2n93utbhtSMJnV+aJ6x294/R7dnEYXF4S1jsLiRewl4TbuD6gjow6ivs+A4+OKxnHKNupj9WP8x3ifSf6PmuK4WdCYm7xnpP8fqD4pF9wya9jtl4U5x6J/azqWbSrtN5W4kBpPypsTzYJ9tJEimw8whxDtPiirUG6SZ7hO80ouVA7KNalNWUm45hQTSoLn0MmFxLDMSAPM1JmFjHJQIiDU5m7Co10VW5dUQqhR5mpULclLrOt9AaUXHd48V5L15gSOpoK/abhTLoB361NsLumqJJO5NWmTBVO5oMF10NB1WsZdsnw3H+dZnCJdMdScXWnGbykeImsTpQ6RxEukcauEb1nyodI4iW/phuoB9BTyj4gU4uM4MRUnSI14tPjPtRa4Lgbbcn7RjsUcuDwiCWuttPks/PpXz/iPHTOWXD8PlVfVl6Y+0fm/b9XuuD4e8Y1dSLvpHf+37m9l/Ze/hcU/HOOXBieOYgeJt1w6/sJ27SPQdZ+H47jsc8fI0OWnH395fS8Nw04z5mpzyn7PrlWK9VMvLmXw/GuB432V4jd9o/ZyzzcNc8XEeGLotxeroOjDfT8JFe94Hj/ADdulq5bc8foz7T2nvE/d6rieH2XljF4z1h9Nw72mt8Y4VbxmCvDEYK8uWToyHqrDowr7Tw/i8eImdLVjbq49Y9J/NHeP26S9BxOnlpfNjzwn1/iff8Ad5WJw2ZiVJjpXvMcqerzwtw3sNdtAE6g+dbiYlxyxmHIxOzCt0433IZmKvJk6iosLAeHSo6egIpLRSUxu3s28tvAZiBPYtXCeeTy45YuM4q2Lbow31JJrptly8yKp5TXWLltq6xDxJym2F1hqDrSl3T1U57wAW0qbWt8iuKK7+I02kalLrxBQoEEd6zODpGtB24haK6VPLlZ1sVLWPs29c3ToKk4TLUa2MI3uK3WuHI5CdIrUaUUxlxE3y6FbijlgYkCnlwk8RInixCjKni608pfiJVTjDsAvL9TNSdJqOImfRC9i2uyQp84GlWMaYy1JlXDcbx2FhLVxwoEBZkVMtHDLnK4cRnjyh6lv2rxS2AjuAe6r/CuM8LjbyI4ya5uZuMYm8HD3cwYzrWvKxhPPylBsQTuRW9rM5pm7pv8BVpncmWQmS0+VWmbgjsQZUTU6kzXRlW4/fzqzRFyd7b2hmYmPOpdtTExzSOJtr96fSrtlnzIS4lxUcKt4dEwpxfFsXAwPDwJLHpccdF8usdta+Z8T8T8yctDQy244/Xn2/Lj7959Okc3ueC4Ppq6sXM/Tj/M+3aPV73st7JtwlrvFOK3vtnHMXriMQdQgP3E7D8fSvhON4+NatLRjbp49I/mX1PDaGz58+eUvo2Wa8CJebD8641wW/7I4q/xbhOHOI4LfObiHDl/q/8AqW+0fT02+k8P8Qy1ssccsturj9OXf8s97+/6vU8XwmOOM8rwnrH8wmWt3cNaxmDvjEYK+JtXgPmpHRh1Ffe+HeIY8XjOOUbdTH6sf5jvE+k/0l8dxvB5cNlcTeM9J/ifdJizbmvZU8KxFrYlhQofdbyqNXR+YvXU1Ka3GV7rxy0b5VOSxMz0dVjDXLsC6Cp7VmZro644zPV6mGw2Hspmcka6azXLKZl3xxxgL74JNS9x56TEUiMjKcHDd4nhrSlbS5T6TW4wmernOrjHR5z4m7iGOUk+tb2xDlvnLosuEBWXuQ3lUtrb3b7OnQmuly8bZBDZEnWrbNByaWU3LHaraU2QedCm5dW0pslLKHl9YqWtCFoCAd6CWOx9nguHtXr1lsTi8QcuCwK+9fbuRuEn57V894n4nM5ZcNw2VTH1ZemPtH5v2/V7rw/w+JrW1ouJ+mO/vPt+/wCj0eE8Ks+ztu/7Ue1eMtNxW6vjuOfDh16W7Y7xpp6DqT8LxGvlxUxwvCYzsj7+8/3/AKvrtLSx0I87Wn5v29oeVgP0tYHEe0V0YrNg+DpZYWybZe5cuSIJiYETp8zXk6vgWpjoRs+bO/0iIccfEYy1Pm5YvoB+lL2QH/iN3/5a5/KvXz4Jx3/H7w6/H6Pd7XAPbDgXtJfuWOF43m3rS52RrbI2WYkSNda8Pi/D+J4XGMtXGon+renxOnqzWMvn+O8AxnstxC97R+zmH52Fu68S4Wui3V6ug6MN9NtxpIr2Xh/iMau3R1stueP0Z+sT2nvE/fpLwuI0Nt5YxcT1h14biOF4jw+zxLht43sFe0DH3kbqjjow+u4r77w3xH4m9HWjbq49Y9Jj/lj3ift0l83xfDzozux54z0n+J9/3VRjd6TPlXtZiniRNlu4O2wOa3DDXQb1YylMtOJ6ua5w9lJhSR6Vre5zpJHCMgkirutny5gVWN4orBfFvVSOpnBIgsYqLKD2wQes1qJYmEeTvWrc9ocuPWlpQNb1pZTC1OhpZGK6cMvXVLWwH8gZrM6kR1dI0Mp5wzYF7RC3VKtvBEUjO+hOlMcpTe3ZTTWatyzMYwnylYErVtnbZCijrVtKgAozAnYHWqkPreHcQ4bbgHh1tRdhZPiBI9a8HU09Sf8Ac9npaunH+3q9K1gOG3hmu27IZgSLKwpA771ynPUjlDyIw056w8LHvgcJizati2beo8IM15GnGeWNy8TVy08Mqh8+5Q3CyqQCdh0ryYjk8GZiZMjXD7omkxCxM+imR9SzD0qcmqn1lhJEUIkOWVXTU+dS7WqevwzFYWzb/wB5tpmA2P3jXHUxyn6Xk6OpjjHzLYniWCuIw5WY9I71MdPKG8tbCXiYm/fvGI8HYiu+OMQ8TPPLL9HJjcQOBjDg4X7bxnFkDAcOAksTtcuDoo6DrHaa+Y8V8V86cuH4fLbhj9efb8uPv3n06Rze24DgKrV1YufSP5n29n1Psp7Itwhr3FeK3vtvHsXriMSdQk/cTsOnnHavz7jvEI1ojR0Y26WPSP5n/Pu+q4fR2fPnzylHiH6R/ZXh2OvYPEcSPOssUcW7LuAw3EgQYrppeD8ZqYRnjhyn3hrLjNHGamXKf0peyBP/AHjd/wDlrn8q7R4Jx3/H7wvx+j3eDwH9KmDxPE8RgeLFbdhrzjDYzLClMxyhx00jX59687ivA88NONTR61Fx7+tf5+jlo+IYzlOOp09JU4xwa77LX73GOD2PtXAsTD4/h9syEH/Ntdo8tvTbpwHH5amWOOWW3Vx+nLv+XLvf3/Vz4vhMYxmYi8J6x/MFIsXcLaxmDvDEYK+JtXh9VI6MOor73w7xHHi8ZxyjbqY/Vj/Md4n0n+kvjuN4LLhsrjnjPSf4n3Rza17J4QEk0GWAwJ18qSrqTH3bZ8IA19axOES6RqzHR0Pxu6ygZVgdhFZjShueIlzNjS67MT61rbTPmW52d7h8TECrTG6Z6gVsLuzOfLSnNflDnsoy2xlH1pS7q6ELuTrc19aUlvUOO4ROnHOHx/7xv8NeD8dpe7zvgNX2D7dwrrxrhp//AHG/w0+O0vdPgNb2H7bwjrxrh371v8NX4/S9z4DV9gON4Sf/ABvh371v8NPj9L3J8P1vYftvCP7a4d+9b/DT4/S90/D9X2H7bwb+2uHfvG/w0+P0vdfw/V9g+2cGn/vrh37xv8NPj9L3Pw/V9h+28Hn/AL64d+8b/DT4/S9z8P1fZvtvBv7a4d+8b/DT4/S9z8P1fYnFuI4LgfD8PjCUx17FmMDh7U/r22kyB4QSPWRFeo47xedWZ4fhZqY+rL/jHt+b9v1edwvhcYVq68XHpHf9fb93q+y/svfwmKfjfG7gxPHMQPE33cOv7CdtNJHoPP4XjuOxzx8jQ5acff3l9Xw3DThPmanPKfs97i3AuH8ewDYPiOGW9aOqnZkPdT0NeDocVq8Pnv0pqf8AOrtraWGrjtyh+dYD9D9uz7R3bWOu3cTwhrLNavWnCOryIVxB6E6jQx02r32r/qCZ0InTis75xPOK9nq8fD61Ky6PoV/Q97Lkj/t+/wD+YH+GvXz/AKh4z2/6/u6zwGl7viv0QW1tfpBxltZyphLyiewdRXt/9Q5TPA4zPeP2l4fBctWX70BXw0y9rL899o/Z/E+yuMxPtLwCwt3A3Bm4rwvZLiDU3E7MN9Nt9pFfR+G+I+dOGhq5bdTH6M/WJ7T3ienv0l67iNCIiZiLxnrALiuHXOFYfjOG4nat8OxJy2rl4lSrdUaAYYa+saV97wPjWGtejxEbdXHrEdJ/NHtP26PntXw7UxndpzeM9P7kXiuExDC3Z4xhcRd+7bS4xY+kivaafE6WpltxePq8PraeO7KVhisQo8N1q8nbDxt+Xc64+/s2Vh1kVmdOPRY1cvUHxFt/esAHupqxE9yc49YSLLJykz51pm49EnZyYJNWKYmZKBRKEqOtAMgmqlNAGoorTsY+FEt12+I3LJDWwEYHoBEVidOJ6usa0x0QxWJu4u+bjsZNXHGMYqGc85zm5cxSTsTW7cpgMpU9qdToUg7xVQDPQCiTIEvMgkHvVS5Wt4m+rZ+e+YiJnWszjHSnTHUyjnaJZ2YydTVqGJym2Gad6EKoCRqYqS3HuqtvNtPyrNtxFqCw0Sqk1m7b20XlXJkKW9KtwztkrG51XT0q8lm0mxvD7LFb3FcFYur71u45DL6wK8XU4vTwynHL0eTp8Jq54xnj6jxPHLwGzhHFtOI8U4hA4bg7YMXCTAuPIHh1EDr6V874h4xHE7tDhctuGP159vy4+/efT05vP4XgJ08t+tzn0j+ZfS+yXsg3B2vcW4tf+28fxnixOJbUJP3E7Abecdq/P/EPEY14jR0I26WPSO/vP+fd9HoaO35sucy+pjxD1Fett5T+c/Z7gOC9pP0lY/h2P5vIa7iXPKfKZViRrFfoHF8XqcL4fhqafWser0+lp46mtOOXu/Rv/Y/7Lgj/ALf/APMD/DXoI/1Bxnt/1/d7D4DS93g+z/6JLY4piMXxjMMGl9/s+EDSzoGOUuw6RGg1PlXn8V4/Plxho/VMRc9p9actHgI3TOfTs/T0w9qxZSzZtpbtIoVURQFUdgO1fPTnOU7spuXt8YiIqH53x3g132PxGI4vwyxzuCXzPEOHAxy/+pb7R9PTb6Pw/j8tbLHGcturj9OXf2nvE/f9XquM4THHGeV4T1j+YF7WCOBw/EE4phFwOKBNi5eLKW7g+EwRsR5V9twfjWlrROGpG3Ux+qP5jvE+j5XX8J1cJvCbxnpP/wDfdHmcN/tvhn71v8NeZ+IaPu4fh2v7BzOHf23wz963+Gn4ho+5+Ha3sBfh0/8AffDP3rf4an4ho+5+Ha3sGbh39t8M/et/hq/iGj7r+Ha3s2bh4245wz983+Gp+IaPufh+t7Bm4ef/ABzhn75v8NPj9H3Pw/W9g/8As/8Atzhf75v8NPxDR91/D9b2A/YP7c4X++b/AA0+P0fc/D9b2DLgP7c4X++b/DT4/R91+A1vZ7uI4Fwa23h4Rg1Hnb/zrGPB6M+jrlxerHq5W4PwvpwrBR/7r/OtfBaPb7uU8br9/sU8J4UP/C8H+6q/BaPb7p8drd/sH9FcKj/uvBfuqfBaPb7nx2t3+zDhPDP7LwX7r/Or8Fodvunx2v3+0B/RPC/7LwX7mnwWh2+58dr9/sP9E8L/ALLwX7r/ADqfBaHb7nx2v3+wnhHC/wCysF+6p8FodvufHa/f7D/RHC/7KwX7r/OnwWh2+58dr9/sbH8HwPFuFpw68gwy2Tmwt+yIbDP3H93uPlXq+O8J2zOvwkfN64+mUdv17T/SXncL4lMz5fET8vpP/H+3d3+zHtLilx/+zvtEFtcXtibN4e5jE6Mp7/j6yK+D4/gsYx+I4f6PWPXGe0vqeH4mb8vU6+k932yivSzLzJlRVrEyxMqoviHrXOZYmX4Z+iP/APEfH/8A6a//AP2LX2n+oP8A4GH6x+0vUcJ/70v3kCNTXw0y9nMvzbjvG8R7cYzEcE4LiThuAYc5eJcUUf8AF/6VrvP19N/qfDPDcuHywzzx3a2X0YdvzZdoj7fr09ZxPExMTzrGOsqXsBw18DhuG28BZHD8KCLFhxmid2Pdj1Nfe8D4NpaETnqzv1Mvqy/iO0R6R/29Bq+IamU1hyj0hOzwjh2HuC7h+H4a1cGz20givZYcNpaeW7GObhqcTq6mO3KeTpNvyrvbhRhhbrbWm9YqboNmU+h/6MxeTN9nePSszqY31a8rOuiL4K8jQ1szWoziWJ08okhsuuhEGtWk4zBeWaJQi3A2oUGTyoUHL12paUJQUsouQbRVSmy9hQopB6UQpU9aqUUr2GtEkpUnpVSpKbfrSyYbJHSlpTZKWtNk6g0spgHnenIizqWTqSaz1biZgebcOmarUJuk6XnTYzUmG4ymCXHc9YJqxDM5S47uAwN1zdvYDC3bjGWd7ck+prx8+E0s8pyyjnLyMOM1sMYxxnlC+MwGE41gMPgr1wYLEYM5uHY61IOGaZAPUpMem4r5/wAR8GnSnLieDxu/rw9M47x+b9/1efwviM5Ts15/Se39v2fS+yXtZfxuKuez/tBbGF9oMMPEuyYpf+YnQyNYHqOoH534j4fjp4xxPDTelP8A3jPaf89pfS6Gvfy59X10eIeor1NvKt+C/o/H/wB8GN/8+L/E19z4t/8Aisf/ANXrOG/+RP8AV+5MtfGRL3ESkVrpEtxKVwqiM7sFVQSWYwAO5reNzNQ1urnL804vxW57b372Ewl58N7M4d8uKxaiGxbjXl2/L/U9BX1fh3h+ejnjjGO7Wy6R6Yx/yy/z2h6jjONxnCcsprTj/uZ7Q2IGFv2bGG+wYUYXDrksWWTMLa/xPc9a+34TwfQ0MPm+bOeuXef4jtD5XX8W19TL5eWMdI7Ob7FgP7NwP7kV5XwGh2+7j+IcR3+0AcFgf7NwP7gU+A0O33k/EOI7/aG+x4H+zcD+4FPgNDt9z8Q1+/2gDhMD/ZuB/cCnwGh2+6/iGv3+0F+yYKP+7cD+4FPgdDt9z4/X7/aG+y4L+zcD+4FPgdDt91+P1+/2gDhcH/ZuB/cCnwGh2+58fr9/sH2bB/2bgf3Ap8BodvufH6/f7N9mwf8AZ2B/cCp8Bodvuvx+v3+z6y5iM5kL8a7RjTnOdokZzrVY6tyqtlCtk6yBSyIY2vKlkw3LA6UKNyxSyjC2vaotCLYoUxtihMObifB8Lx3ADB4xmtPbOfC4tPfw79x5dx8d69F4n4dlllPE8NHz/wC7H0zjt/8AbtPr0l7PguM2R5WrPy+k/wDH+zr9lvafFrxD/Zv2kC2uMWxNm+D4ManRlP7X4+sivz7xDgMYw+J4b6PWPXGfWJ/zk+n0OIm/L1OvpPd9uomvRzLyplRRBHrWJlmX5f8Ao+9heOezvtji+J8RtWEw1yxdRWS8rGWYEaDyBr6XxfxXhuK4THR0pm4mPT2l67Q0c8M5yydXG+N4n24xuI4JwTEthuA4c5eJcUT+t/6VrvP19N9eG+Gzw+WGeeO7Wy+jDt+bLtEfb9emOJ4mJiedYx1l6OF4ei4Wzw/huGXD4HDiLVkHbuzHqx6mv0Dw7gMOCxnPOd2pl9WXf2jtjHpH9ZfO6+rnxGXLljHSP89Xq2fZ9trzHN2XavNniOzOPDd3o2vZ6xoXUqo89TXGeJn0do4fH1ehZ4bgrAlbKz3OprlOrnPq6xp4Y9INcFsQFVQekCpFrLgxCX7oYIsAdTXXGcY6uWUZT0ePiMFiZJOYn0gV5EZ4uGWGThuYS/8AeFdYzxcctPJJcO7NAE1d0MRhNrjBqgm6/wAFrO+Z6N+XEdSOuHA8AJPrVjck7fRAqCNorbBSnzolBkFEpinlQopTWqlAUFCilB0paUXIJ2q2lNkpZQcqe9LNoG1GkUtJxLyz2q2lSPLK1m7aqgNutWkwXJGpGtLSmyGfKhUlNuraUQoe1W0oDbpZtbGYGzxvCWcNir7YXGYY5sBxBdHwzbgEjUoT8txXzPivhWUZZcVwmNzP14emcd4/N/5fq9twPG7a0tWeXpPb+37PpfZL2tv4zGPwD2gtrhfaDCjxL9zFJ/zE6GRrA9R1A/N/EfDsdPH4nhpvSn/vGe0/57S+o0decvky6vmfZL2E45wf9IeJ4zjLNhcFcbEFWW8Gbxk5dBXsfEPFeG1+Ax0MJndG307MaOjnjq7p6P1Aivm4l7FG4VtozuwVVBJZjAAG5JrpjczUNbq6vzHi/FrvtziL2Ewd65hvZfDPlxWLXRsYw/q7fl/qegr63w3w7PRzxxjHdr5dI9MY/wCWX+e0PVcXxmO2csprCP8AufaBuMht2sPh7K4fC2FyWbCe6i/xJ6nrX6D4f4fp8FpzETuzy55ZT1mf4iPSPR8fxnGZ8Tnc8ojpHb+/eUSK9g8QMtACKKXLQNynP3TrReYG0V0OhoMLSzq3yFReRjZTpcHypa1HcnLH7QohCo7ig90iNa5uw/GgI+NFMrGoWO9UYA0DAGoDB7mimCmhQhTRTZTUVy8V4RhOPcPXB4xmtPbOfC4tPfwz9x/d7j4716LxPw3LLKeK4WPn/wB2PpnHb/7dp9ekvY8HxmyPK1fp9J7f2dfsp7U4tOI/7M+0wW1xm2JsXx7mNToyn9qPn6yK/O/EfD8Yw+J4b6PWPXGe0x/lPo9DXm9mfXv3fcgACTtXopl5Uy/N+N8axPtzjcRwTgmJbDcBw5y8S4on9b/0rXefr6b/AFPhvhuXD5YZ54btbL6MO35su0R9v16et4jiImJ51jHWXvcLw2Aw+BtcMwmETD4OyIsoDqO5J6k9TX3nA+HfBxOpllu1Mvqy7+0dsY9I/rL0WpxHnzUxUR0elg8Oi3jkKZa87PKaYwxiJ5PWRw1wE5YHWvHmOTvE8z3bpZ9PFr0qRisyNz/gzrJO3WpHUnoKZCqvljLtSb6LFCi5yWc+EUmfSD9XO9hHuMwYRuSelbjKYhmcYt5942bSMvMEn5V1iJmbcpmIink3cUikhE30mK7xjfV42WcR0cbFnOtdI5OUzMsV6AVSgyUtKbJSwpSrZQZCTS0pslLKDl1bKDl1LKA26tpQcvyoU2ShRcmulEpih+NTqvQ1vDi4YLhT51ZmiMbBrDIYIpEk40mbZFW2aLkpZQG3NLSgNsVbKKbdLSgNvSrZMJ4/h1jjmEs4bEX2wuMwxzYDiCe/hm3AJGpQn5bivmvFfC8scsuK4XG5n68PTOO8fm/8v1e04LjNtaWrPL0nt/b9n0Hsn7WYjG4u57P+0FpcL7QYYeJdkxSf8xOhkawPUdQPzjxHw7HSxjieGm9Kf+8Z7T/ntL6fQ17+TPq+suFbaM7sqooJZmMAAbkmvVY3M1DyrrnL8v4vxa97e4m9g8FeuYX2Wwz5cXjF0fGsP6u35f6noK+w8M8Nz0M8cYx3a+XSPTCP+WX+e0PW8VxWO2csprCPv7QpcyC1aw9iymHwlhclmwnuov8AEnqetfoXh3h+HBacxE7s8ueWU9Zn+Ij0j0fJ8XxWfE53lyiOkdv795RNuvY28SYA2qWbSG3rVSilINEoMhoMQ3WaLzIVJogBddaKzKvSfjQJFAIor6EWSa428naYWKWu0wtDoKlm0eVSzablDtS12mFvyqWUYWx2pa0YJrtUtaME8qWUYWqlrR+UtLXbDcpKllQ4+McEwXtBw5cFi2a1ctHPhcXb9/DP3H92dx/GvReJeG55ZTxXCx8/+7H0zjtP5u0+vSXn8LxUYR5ep9PpPb+zxbi+3XHrX+zXGFXAYCzpjeLWpnF2+gQ7EsN4+Mag/I8NwvB468anCROepP04T/tn1nLtEe/T0e21NXOMP/Umse/f9H09jCYLA8Ps4DAWRYwmHEWrQ+pJ6sepr7jw3w+OEic853amX1Zd/aO2Mekf1l6PiNfzp7RHSFLX6syADXsp5uEcllvBXBM/A1mcWt1KLjWQkgnUa1mcLWM6dC8TAEyQ3p1rPlNxqh/SId5uXSdIiKeXXSE83vKi8Vto4YuWgREVJ0plY1og1zidllIN+RvpNSNKY9FnVjule4hau2gtu8qEdCDrVx05iecJlqRMcpeabiwVeGB6iu1dnC+6BRZ0MjzrXNmoHIKWU2SllNk1pYDLVskuWraU2WlpQZaWU2WllBlFLSgyVbKDJS0psnlS1psnlUuyqA261aUGSllMFI6mgxWd6AZB2pYXl1bSgNullF5Y7UtKKbflQoptjtVtKR4nwqxx3CWbF682FxuGObAcQSQ+HbcAkalCfluK+b8U8Lyxyy4rhcbmfrw9M47x+b/y/V7Pg+M21p6k8vSe39v2cWI/2x9qLQ4R7R2f6L4XhSBjsTY0bHkbLb6EHfTTqegr5XgeE4WNeJ4D59TL6YnphHrOXavfn6R3e51tfLHTvV5Yx9/0em621s2sNhrCYfCWFyWLCe6i/wASep61994d4fhwWnMRO7PLnllPWZ/iI9I9HzfE8Rlr5XPKI6R2TNqvY28ai8ullF5eu1LSim35VbSiG2SNaWkwU29ZiraUHLmllF5WtLSim12mraUmbcUtKApVsKUoPpYrx3mmC61LU2XzFSyhyj1pajHlQOBA2qKBWqjRQGKAxUGorURtaBzcuNbVC7FFnKp6Vxw4bRw1ctbHGIyyq59ZpudTOcYxmeUF1712ZbXvQbxd6IGveg2poAQYoBBqjFTRAyGgbJSwQhqWpgtSVNloUIWgUrVAyUSmyUsbIKWNkpYGSlgZKWUGSrY2SpdlU2WraAUpZQZKtlMUpaUGQUsoClLKbJSygKVbSgyeVLKKVqpQFKWUGTypZR3e5cREd2ZLYhATtXDS4fR0s8tTTxiMsuczHr+reWeeURjlPKOiRSvItzopSllF5dLKDl0Sim3VKKbXSlpRDbiraUBTypZRSlLKDJS0opSlkwUpGugq2lF5XlSza94LXC3lGC0sHL5VLUctLKELrQPFRWK1QMtEbLQoQlChyVChyUKbJQpslFoclCmCUKbJ5UKDJRGyUAyVSmyVCmyVUoQlRaHJQoQhpZRslLWmy1CBy6UiSYDLVsbJSymyUsoMlLKbJSyhFsnQUsoTYcbqR6ipug2yXl9qXZVBkqpQG3SymyUKLkolNkqlBk8qFNkoUGSgGSgBTrQoMtUoClLSgKUsoClWygyUspuWO1LKAoO1LKKU8qtpRSnlS0opTyq2UQpS0mClKtpQG35UsoptntSyg5dCitbB6VbSYLyzSyntBa4u9CFqLRstFocp7UKHIaWU2SllCEpZQhKllDkpZRslLWmyUsocmtSymyeVLKHLSymyUsoclLWmyUtKbJSygyUspslLKbJSyh5flSymyeVLKbJSyhCeVSyhyUsbJS1pslQbJptVsoclLKbJSygyUsoclCmCRtQVF6/GUXGjsTI+tYnHHs1GUwJv3SCDk1/uCrtg3Sgbem4rVs0GSlpQZNatlBkpZTZKWUGSraUHLpZQG3Syg5dWygyUtKDJrtSyg5dLKApSygyVbSgKUKApQoMlCgyUsoClLKKbdW0opSlpRTbE1bKApSyim3SygyVbSg5ZpZRTb13paU9kP/dHyrhTyLHMP2RSizBh+zRW8JOooGhT0qDBFpYIRaHJuWO9LB5fnSwclLByUsHIKlghF6z8qWMVTzpa8gyjtRByjtSxsopY2SljcullNy/KlrTcs0tKbl0soeWaWtBlilo2Wlg5aWA2W2JdlQH9oxU3LUshS4JR0fWPC003G2TwcuWNKep6UXLrVtKGBEysbTIqbl2yGUd1/wDUKboNssVjcgT3IpuKkIX9pf8A1Cm6DbLZQdiD6EGllSOQ9qboSpbIe1Ny1IFYMVbRstLAyUsbJSwMvlVsbJSwClLClKIGSqU2SljcullBy/KlhTbq2UU2z2paUBtmrZRSnlS0ouSrZQFaJRctAMtCgK1QMlCgKUSi5KFAUpZReX5VbSnphK5W7GCVLByUsME8qWCEqWUbJS1oclLKHJQoctQbLQaKAxQaKAx5UVsvlQoctChyipZTZRSymyiljQO1LGiijQag2UUsbKKWlIYm7y4tWyOe4JSR+dT0rM5NRDxAj37oBLNcYxrqSaxbSuJCK4so0ra8M9z1Pzpa07cBjCzixdfMTojHeexqxkzMPRyE6KYY7GJj4VuZZhwwv2VgLouMtwDKUWVltfnWLbpr9pFCZgI5izK2xpPlrSxe7bV79n9WLoyOVVQDO0R0qzKRDlYCzcuLdFgXSQVti0GHkAZ0+NS1p0pb5d+0pS2rG0S3LUAEyKsTzSeiJWwnMa7h0Ys75GIkswPu/hUtaPysPzBa+y2edmC5Y0jct6RSylMMo+yWf/IK3jPJjKFMtaSgy0RstCgy0Gy0KDLQoMtEpslWynTYfDW0/WYc3G7l4HyrnlGU9Jp0xnGOsW6kx2CUf9gQHyg/jXOdPOf9zpGphH+044hgV1GCCn/yKak6Wp3a83DszcRwTg5sGNf7qinlZx6nm4T6Jk8Kur7htHymr/6sT3S9KQOC4a4hMSQx7mf4VfM1I6wmzTnpKDcJWPDi7JPYmK1Gt3hnyY9Jcz8NvKDrbPpcFbjViWJ0pcrWWUkEV0tiiG2RuKWlBy/KrZQZPKlpQFPKllFyUsoMgq2UGQUsoMgpaU9IW65W60cJSyhyVLKbJS1oQtLKHLSxstLBy0sbLUsHLSxstLBy0sbJSyhyVLKHJS1pslLKHJSymy0spslLKbJSyhyUspslLKbJSymyVLKbJSynh4/McfdMkFWgeUViZbp6GCtWrz/bBpdiGWNA3U/EfxqwStfw4Fh2s2LJuDXW2DI60lIeOcVd3AtLGoy21H8KltU982xdBUgwwEgGK1fJmubhZLdrCW2ZfAGcaIrGZMaGstUZsOwWzmKRcVSnLtpq89+3nUnKIWMZl6t7hAN6yL123kyMCSYE6Vz832b8r3cdzh7WA2Rraod0t3bbKfgdasal+iTp16pi1bTGILSooNpjCxpqO1dYlzmE0tXLpYSEVLjsjby8mD6ChKiWr/NF8oucEJl/udTPmdfQUKbDL/uln/yCtRPJmY5qZats0GWljZaWBlq2NlpY2WlgZaWUGWrZQZaWU2WllBlpZQZaWlBlqlMVpZQZKFBkoUBQ0soCpqpRclLKApSygKUtKKbdWyim35UsoMlLA5dWynpBSxgCTXG3Sllwd9trRNZ8zGPVry8uxvsWIH9U1TzMe6+Xl2b7HfH9S/yq+Zj3NmXYDhrw3tOPhTfj3NmXYRhb37Bqb4NkscPcXdYq74TZJeWR0q3CU2SllCLdLWhFupZRxaB+8flUtabldvwpuKEWW7Gm6DbI8lh90/Km6DbIcs9qWlNkpZTZKWU2TypZTZaWUOSllNkpZQ5PKllKphLjkeBgO8Vmc4hqMJl0nAW1GrufQCufmzLp5UPF4ng8NZxXMa3cZbmskxr12pvyXZCdi7h7Ibk2gs76k1PMmPQ8uJ9XoXcJde0rrcCZILGSIf8AjHbz8qvmd08uujzG4Tcu45VCZVdvGoI8B6j+I9ab4NkvoGsWuWVbCZgRBBbpS5n1KiPRyG1ZHLexgshKnIQ3QedWJ90mPYijUlbcK5AZiN5ExHar8qfMB5boshXVFJUESAPKavy+ifMH2e0zlBatlgduWP5VbhKluRbtXJ5ao8RIWNPhTdBUiFQEqMoMkkDvuatwlSm6Ye8ALgRwNRIOx6+lSZhYiVRagBQAANAB0rVpTG0R0mllSHLPalpQZPKrZQZKWNkpaBkpYGSllBkFWymyUsoMnlSygyeVLKDJSyi5atpQZaWU2WllNy2P3T8qboWpY22H3T8qboKkOWx+6flTclSGQ9QflVsouWllAVq2UGWlpRSgpZQFBSyg5flVsp6Iw93oprjuh12yotm+DoY9TWZyxWMclP8Ae1jxE/GanyL88HV7keIXZ8qkxHotz6pnnsYBuR51flZncwGIAmW+dPlPmHm3V3JpUG6YMt8z4hI8qTj2WMu6wxKCALUCsbJ7t747Kc3Dt0E+lSsoXdiHMsdh8qVkXiKmwT4QvypO4icVPCOgFZ5ryGR3ooyO9QbTyNXmMQv7A+VLkqAY2kWWURMaCkXKTRuXbIBCKQfKlytQXl2v+WtN0902w3JtfsCruk2www1ttl+tN8psgGwijvFN8p5cFFgDUF6u42KLhm0Op9am5dprmEt3rTW7wt5evcedZtqnljhPLvZ7d23dRTIBMEnoKnNXdh7WJQDNbTN+29wGCd4AoK28OLWkSxGpA6dvIVYAuIjoyHTMIq805JmyjIyuVhmkgCB8KlFmZEa5n0LBSB5UosvJzWkV391Y0HWKBkRk8IfwCYEa05jBXViVuABoLAjrEaa/jQLyZUISCgmBGvX+dOYRsLaIIgiUyVrdLO2BbDKZia1GabIKcORtPzq7mdhTbcdDS4Nsl8Q3H0qpzMPNPpUX+g5VP9Wac+5Udg5Vs7qRTdJUAcPbOxNN8myCnDDoau9NjDDTTeRgP2ZetTfK7IEYa3TdK7IHkWh90VN0rtgDZs/sU3ZG2C/Z7PnV35JsxEW0XYipcrUD4gNDPpRSG5G4q0lgbsiA0UpNyLc4/fkVuKZndKLKx3/CtRLMxJMlW2aDJ5UsoMgq2U2QVLKbIn7B+dLlah2jF4f9uvHdx+1WP2vrQoRibP8AzBS1o32uyD79Aftdr9qgwxdr9sVA32qyfvA0G+02Y3FLKYYq13FLKEYux/zFHrpUsowv2m2IPprSyh59oaSPlRROIttuwPrQEX7fdaIIvpRQN+11NCmF+1+0KWUP2i3+0KgP2m30ag32i0dZFBhibf7VAftVsfeoMMUn7VARiUGzfWgU4i2dzQYYi33oD9qt/tUG+0W/2h86DfaUOvM0oN9rtHTmk0Ci5aY6NV3JtGbc7/Wm42iCgIIfX0pZtBmVjPMM+lLKYMv7VLKHOvellDnWN6LQi+AI3HY1AvNGskfAVTm3NQ7GoNzVPWqNzVPUUGzr3oUQlJ3q2lAShO4+FLKYMoO4+NLKEuszPypZRTcTWWJPalpROaimZX41SkzdQzLCraUXmINA1W0onNE+9NW4KljdgatHrUuCpL9rtj+tX5zS4OY/aQev0pyXmU3FO5Hyq2lFNxBs1Xcm2Sm8n7VLg2yXnWj97Wm5NoG5b/apug2S3Nt/tCm6DZIc23+0tN0G2Q51vuKu6Da/NV9qGy5paPOvF3PI2nHtRczAAye003G1Rfae7OxOk71dxtMfahwp69RJNNxtD/ae/urdNqboNsmT2oxIIDEGdhMU3QUf/ah8wXM2c6FfP1pZRh7S3iywNPNtutLhaVT2iuFjmBA21IqWUdePtIlyOnw70soBx1iTIBjWR2pcJtOOP3QQEvXlExIeRS1o3+0GPAEXUYdc6D+EU3JtOvtHjNZw9q5H7F4qfqDTcbTL7Tz7+HxSeYCvHyM/SruTaoPamwsTjBbJ2F0Nb/8AqAFN0G2XQnHbtwTbYXR3Qh/wmllEPH8phgs9pINLG/p1eofbo1LUf6dTbmso/vL/ACNQMeNsfcxFs+UwfrFAf6WxRUEW2Y/3Dm/ClqT+mr4GZgU75gaWUJ466gZiSNpG9LKZeOO8srGJgTSyjf0w5UgXB3JiYpZTDil11zG6Y30jWruTax4iyCCSY3J2PlTcm0o4s8gTEbwZHam612kfjLgBTdGYmAAZPyFS1pfB8auNc0dMpYa9aWU7bfGVvX2RbqM3ZWBP0mllLDispJJAjUillKpxAkA5xv8AGPTvSygHEJMyYOhPY0soG4ll999O8/SllCeJqFJnU7UsphxHocxnqKWUT+kWE5nGgmCdxSyi/wBKAPkZh3Ak/k0spl4qS2UT6GllNc4ulv3rqqY+8w3paOdvaSxaMC6rDymrYi3tUknKrH6UtEW9p7h2AHq1WypSHtFfuHKryeyiabkoLnGr1v8A4t7lf+8cJ+Jq7jaVeOtc0S693pFu27/UCPrU3Qu2TjiuKeDbw19wdpKp/Empug2yc8Qx4OqWLen3rjOfpApuXameI4zMc+JVABJKWgNPUzSzaH9IPlJe7iLomPfIA+UUtaEY60CDywZ6zm/GlpSh4sEH7K7gkdKbih/pnNIhp7xV3FItx+0rlXuhWH7YIH+dTcUw4zzmCW7yMWMDWm42pPxUGQpkDc7RTcUhe4q9tm8baa/Dz7Uspy3ONXUO7sI3ANNy0ld9ogoygNzBoWJMfLpU3LUUi3tGw1ziPPSm5NpB7Rs2oZiOmtNyU+OLLlBkbRoelYbU5mY+94YgALQHNsQ5MbgigqkKWliI0Ma/KgoLoIyyxLRM7gVQ+RvDuqnxA+VB1IMsBsmXaQw0+NA4VSSwtk6eKNvKgqjcxWZUgEayDpQOA8K5PhGkjeR/lUDojISGLTJjMZqh2AOrBYB1Bby00qBlK5hy7guLJ8QGnpRQuOPEWKjUkZR8vSiCzZkzTG2u3XtNAQSDlVmJK6qfPqKCX2a1dKu1u2CBqVUZvn86B1uXIy2sTftnojMbifJpqlCcRdR4uWsO4mNUNtvmpj6UtKUW/Zg5rOJtRqWTLeX/APyfoatlKqtq6ctrE2Hb9hm5Tn4PE/CaWlFvWnwzAX7dy0TtnUrPpNEEYy6gIXEXYPTPp8jVGGPuA5iLLsdDmtCT8RBqLZxi7eivhxA08Fwj6EGlFntX8MIi5ctHrmtz/wDSf4VKW3RbQXHGW/auEDYXADMdjFKLJd59i2Eu2zbEk6giZ6SaK5XvNlbxgBmEEPB7DUbCghzHdiGYuIiRsakq4+OW7i+z+KazdFt2yzkaDlJE/OaQPlfZhGwftTgDhnKs7lLio0Z1IMg+VankdX61Yuk2ly3AktqDrHlURYX1I6IZmJ2gb/696DLeQQHYoco2MT60GV3QczLCNqTooiPOhbmu47CWp5mItPp7qEsJ+ApSW57vGsPDLbs3HkEGQFH1Jq0luduM3Yi3YsoAZEy0fhSi0G4pi2/rwo/uIBQRfEu8m5iLjD+85qoe1hr1xOallzaG9xhlQerGB9agAfDs2UYu3defdwiNfPzUZf8A+VLWlORdZSVwV6BPixV5bQ038Khj9RUtadKYC5Az3sNaOzcmznyntmuE6/CllOsYDDm0Bc+13izZQHutl77CB07UVa3h8LhwGtYGwhIkMtsSfiB8/Kgs1xpXMwC9CdelAtu4HVWe2CV0A139dttaBSwVgoGxhljYdx20/jQQOXISyhBbMRp0kAx10NAh8CMLiNaVe4jf8zQc72gMptSANIXsOn8fjQSuW3BDsVDEbmB6afw/IqEyPbzM7RGsKDpHT86UEtC8FSc33QImgS5YQpnIGolWOoj0oIF7sKLdwZRrBGoHcGgAxgjJkkE75h3mgmcVbJ1zgjy6UBdBcK3FGWBJnRo/A0HLcsBrjQssYJ1ioOb7OG94jsN9fPSorxM5SRENPUxMUFFOaS6+DaZmgcAZSIAnXN1oOkC1buHxMSd2Mb0FEyE6Qw/bB6j40FOcZLAjSCzHUgUHQrqVJLA6a6QG16CgKNmc27huXGzR4tviOtB0W4IcXZU7nQ6jzj860GlSjXVgdgV38xQEqwYCSWI0CkCd58hRSFTZW4SQwB05hn1oBzF5jhCBJGwG/agdLio4lVDMIKgaiiNDNMf+Vcvw0IoK51AAzEDaF3/I86KTnAIqgQszoNR86IZWyHLnIgAZc2hPSgPMLsZGukA7AdvpQF7kuGkhCI8Rgb7Sd9KoRiGUplVhuQ46/wAqC9h7uHWMJevYdAPFbtt4Ce2Qyp+VEMMSLmmJ4el0ExzMKeRc+K6oT/6aWUdMDZxdwJgMYr3m2wuJHIvH0BOV/wD4WPpVtHLet38JiDaxFq5avKdUuKVI+BqoP2iN1k+m1QDmqRqAao6LGOu4f/g3bqDsrED5bUF/6QS6QcRhsPeO2Ypkb5rH1mpULZo4dd0z4nDEnUEC6mv/AKW/GptXcnisZw3hGEZb13DcRFwFGsISGcdQykSo8/xptvksZVNvAw3G+EYbGC5hvZuxgx7pu2b7vcUd/FpPpFa8trzOVU+lwPGOGYi0D/SFoudrYtM1zQ9QQAPnUqWLXvcUwxPgwzXI63Xgf+lf50pLly3OMYguWRltE78pAp+e/wBaI43vG8xa4zM3d2JP1qheao8J1HlQSa4ZgTHeg6cLw/GYy0161ay4dPfv3GCWl9XaBQFFwM5bVzEcTuTEYJcloet1xr/8Kmpa1LqtJjS4yLheHp3sJzbg9blyQPVQKlrRhwuxdZb2LF7E3h/WYtjdYHfY6D4UV1289tlIDqhEi2m3yj89BQUuKeaSwzoolAsxtoI7z/LrQMA3KUuGzKseIxlB/HppQFHuEEI+RtYEEFvMdI9aDLjNLltrY18RMk76R8qClsh1CEMM6zJjTQbEDXeaBCXDZg2YNlceHUen470BtvcFyA7mJhlIgevWgkwY3YgyDBOWOm+nbt00oFuOq38q5iD90LqBrBEnTagjcuTbZBzBByqRrm0+mxoFbwMHUy5HUQPPTvHX00oIkAC2FVgFGUktGk7kfDfyoOdzcsGWuSRoQdBr+GwoEu5h4ymUqAc0Akn6aUCNddjmLMwHUaRvvFVErubxNlUkEsJgQPSg5rqrBZbb7bgafnyoJXLStdYJnDTmkHbTbyqCtt3Qlh4x0MeL8+g6VRNbuHUsGS2TO5ZR8p6VB874AILEzuCP4VFOG0JfadAQN/WgdX0CoXadMsaCgraZ2ADF80dBQXZiCJdtojSf9PjQVtKAV8KxEkgE/CgpYa0jqoGbqT7sf5UHRmS2RktrkHvAnNJ6f50VlxBtP7pytq0giPz/ADoGd7jWpCGCd1+6e31ohTcdXZmYqhYagyPj3NAWa2YG538Y3J6fSgZHQKy+EgQWKsBpt60DJeVc1tJidGkafnpQaQw8IAOseEwfh0mgGe4bmYMvmVM9I26gxQZSQRnK5iTpMAkbUDkrqZCspIzlojX8/SqCXbMZUNMgZDEg67HeoGzAXAzw5OpbuPr2oC92GdhlYdwJ316b9KoNy4oBcgTAXQx2oLzGVNFeMzQO3T8z9KgRkXEKM9tLlvQFWWY+tB2WOMYnB2Uw2JtrxTAA/wDZsS+ZrQ/6dz3l+cVbSY7Oy5wHD8SwT8Q4BeuX7VrW/hLoH2ix6ge8PMVWXh8sEbfyqjKig9aA6A0EMdea1grzSR4YB6idKR1HzPNWSAdorqAGkmaDYbE8niljKYyspb0Jisyr7AydJrCFKg0Ci2CZoOzh/CMZxbFDDYKy1y4RJOwUd2OwFQdt27wrhF77JgrKcc4mpAuXCP8AdMOfPq/x08qWsRMuXE2b/FLi3+L4t8Zct+6jJlsWo6Kg0A/MVFiFVuhSqDIEDAjyH+n40VVb5DMoBJIIJ6k7eR/0oDdxa3HzBukofeJEHXXfaoBdvZBzRy8oAUbn5/z1qhRklGJCESF1jX0/z/Cg1u/+rUC4Afehycv4+fnFQG2xM+F+cAwAJ2179DvVFLl1rgtgmCwMETGp7dz50Aa+6YgRbMKD4xtJ3BHfftQMMUAhZhcYxoPeXrt360UCc9rxoSwIMrtIOpJG/wCfOohjdZcjswVVAUQ0mT29Pn+FUTW8HBXMWUxGoPhnaNeuulBJGZ7gQICi6gg6GPMep3oMznlhRZRwuoOXWDpMHoNN6BUIuKxtXC6ggyDAPfpMUE3t81szEwkyWbb5DftQJctkXA90qoggyJgdt/8ASaCbZ8zEKVAO/u5o270EbuaFY3B4mg5Vk/SDt9aCVx1MOAMxjUmCNelBJg9q4wYoS0kKvQdOu/rREiXzBYbxSDl0jtvp16UCK2KCjxKvkTEUHgq33lBkalt6iqhGMu4VgsaxI/186gKo6uSAC8ndthVFbdychJ0BmY0/DWiqgKQIKK4EMOoHeBRFbQQEi4wCnRYWY8qiiHtoDF0ANopkiNdx51UMl4AHLEGJidSPXyopjcOjiGLQSpuTm7/jQBblxxoSoH3SJMTQPbVVdBcuDOwImIzDsaIZCGJZbTkr7pzbeR/160ALtKhnWFEB8sSe3ftQBkR0OVtfdUgdSZOnWgqtxDmAUFS2kzHppFAXYN+s8MhYAJg7bUBBUBQ41JBk7HXX8KBiwgiGbstszHXT6a0GLglejZZgmNd9J/OlBMQEANtpnSWEf5dKClqCFZpckbdB5T60HVnJUFsrqZkFTG2k9tvzNBhcVSzZGPMYCTOwnUTrI70DElgoEXGiVUbHXf1j+NAc1tnYMVEjwqQAd/ydD1qh8FjcXwniNviGBuFMSmpOgDDqCOx138vgSYt9X7Q4DC8V4Jh/anhlsW7d+PtVldkcmCw+Oh9Qe9ViHyJbWqpdaDh4xc5fDbmuhIH5+VWOo+QsO/PYMpVT4knqNRWolXQGAUk7bmqIWnZne/qMzR6RqKlj7tHzorj7wB+dYQQYmg7eGcPv8V4hYwWHH6y6Yk7KNyx8gKD2vajidrh5HsnwR3s4dIPEsXbE3HP7Pr5bfAayZIi3h2MOMDaRLSMttmClNCIO5PestqCHusA4KBiSvVhPQjY67UDlsrMrrJc6KfExmZnt20oILcy3xHLRGIOrAxJn3j8v9aB0ul2MOxBEHxEA6+fy0mqDDBgHLWyw1JMGT0MCPz61AyheUCXXK2gPVdv8vrQayXBdgysB4ULDKQOgB06yaoW5cvIkKzKWAzSoXsJ+p+FAXuZCL2ZWaACpgwe/y7GoCLmVSyhpDwgL6bToD18t6DW4ug3QQWUEkDTKdxA9fLSg1q7ykUNzGbKYYMdOo033npVFLV5XshMhaI8OhnTcfX87ACMt9jzeW5M5nUajt1gD+NAlx2N1WAZoO4YaT6CDrQTW9h2tlQ7MWMu2UgRm13A8uvyoKm4BcUZ7YtnUOxEEeRnfeN99qDnN59QYNhVkg9AIkx06fk0ALAk+AAyWy559Dodd/hQTdUN25lVbjOxKkEwp1mQduvlNApZCVdbdtXtwwIXQknYefpNBJ0yu5a0hMwMvXboPzuaAXLLizJuAHUhpOvl8+tBAC3cBygypAzdyOswP86I53w1xzK53030P40V8+uUqGYgs3uq3X0NZF0uR4bYBjULIB221/nQCyRkjxKYJHlRTuzyoztJAIJU69ooLEBwGylnAACmACfI0DB8rZFZw0QwXp/lQIzBXJVQHK+4YkE9R3NUAM65dDJBJA/PwqIqW5lslVYqd2A3np6/PaqpwVNllRghynN3idPiflRDrc8SC2531YdRp1Hl0oAlzIkHKsiA/51oGPMZi+VY1yggaE/jNA7H9aAwOUn7onpuPSgaSsIxLFgNQBrrqZ2/Gg1t2A1YPBk5oy6UDOwRQo3BkxqJ7k+k0D5yqEoSTExJnvv8AAb1QqMuViWykajQCfIdd6gpy0LQ+fMFPiZpbvEnpQOhBjKRJEAEaE9/X+VBg9xYC/wDEGkkjT8f85oKWmRbbMurjxBU3HTTz3oHFwXc7IczlROWCDOkAH/WgXPKNaEkRqABvpEfnagk98JbgLmyjMwuHb4Heg/S+G2jw79El9sSIbFIzKnbOwAH0mtQ5+r4BiBqBvVUuaemp8qDx/aJyOGLrtcE/I1YV8+VW5h8GoKqy2i2Yg/eZj86sAXrRKi0pgD3p3rSJ3GWxZFvqXBHnoQf4VmeSvseEXObwnDNP3MpPpp/CsyO4CaI+q/R/ibWH9p0S4ADftNaQ9m0MfGIokvH9oeFtw32p4pbuzmuXTeS7rJtt208xWZajo5lKLYnIp0EsB7p6DTXtp1qNFDXERC36x9xI0HeRG1BhLqFJIcE+PMQJ/CYHT8dwJZGBzZchIDEeesmekzv3oJXmK2w10KFDE6TI+Xwgx3oHFxWuAkHMRLwrS3U6/AUAI0zgHMr5mJaQoMCD8NY31qgm+q2rgTldJyoTEHYnfp0oI27k3me42SdYBkEE9No276zUDuCGtkgAsNhbgkfkn4VRuajlrvNyiSDC6zG/pp9aBxiS9wiLbXlC5SZOk6DTfeIoMMSGRzqjAkhkaGdiIk/69+lBNXOa5nSDJjKMugGwnpqf5nSILJeuYdEm3GmdRdjKT2Hf8NqAi/be0LYhLp0MnwgDsPTr5UE/tGZrmt3M7QoQd+ojQ6CZ9etBhybjNIdULkHKA2czoQZ0J7+W9UJzALYSypcmFhWII0n4CJB+FBIeJpTRdQWE77Ek99qCNwOVQ5icrSCHkE9R6E9f50BS8EYv4iM3YgRMQRO5nfyoMGNwc1nttmGWVUgEjSZ9OnlQTupbRgEy5XI1IKgCDuemlQSS4+UNBKdARMjvqYA+PWqI3bl65cm3LCACQRvHkKg8NgiXsiDLm6ggzHWoppzyi8uJEmIBHoaBtbgJuF2WdABIgHvQHmFVKnODEaiREfHWgLXWOS25CuwgAGSTQbMgutaNzwrOUTOYT2oLAybg5ZB0EzH579KAm+hYB7mfKJIXTT8/nrQYMzKpRveXdztrtFVDPfRQyu4jMR7oHoOtBgV0abhzEyW1696KpdZUFtFh2zZYtmdCexNEZ2W5BRyqgSzNoW7elBkd+WSoZG2XOYAPcH59qC1r9YhVdCCPAdNup+M996DJnBINlz1AUAb7a9BtIoCDdKnxZes5pIGx28v4UBUhlfwkgjVhrI6DX0+lAHuhEabqQNQFXSfP50FC06sgj72VPe131/hFBR2VLkeNxH3fEPwjr2oKl1sqz5nzAFWMxIHcx8PjQIl7OpuF1IbuSTI6T3/lQScrcuKc5ZJyuYnTp8KBTfVkYGU6ToY0G3xHSg9DgvC73FuM4TBofHecFip6Tv8AQn/4aQzMv0D9IeOS19i4Nhjlt2UFxgDtplQfKTW2YfAmTqfnRQkg9aDy/aC2bnB7xRZKkNCietFjq8DCO64KyHRkYIB4t41g1cZ5LMTE8yNcCXSCeg61pHPeC4gPkAuNbUvCnVQNz6CszJEPs+B2btnhNi3ftNbfUlWEGCZFS75wuUTE1L0dZijJ7OIuYa/bv2Wy3LTB0I6Eaig+79t8OnGvZzh/tNhEBa0qm4sT4D0Po0j41CJqXwq3EzKVzsLniVs0AjUSTH0rLZRiJ/VvcDAbBtpOx9Z+dAhKDlXixBJhlQyB0O21UZGyBmZQqzCloPTTTqPPeoFuWy1wO9vOrmQVkmSRpQKr2uYW5gEeMEeAEREx33mgZVyHMQvv5YtwW23g7z3/AJ0E3xDTnJa4QZnoG6dB+fjQVt3lD3QSigkdPFO89iJHXafOqEtIbTFXusttlPhMqSII1O5oGdmtoAVLsDtJWJ29T+etQI10sWZyqrrlYanbaN9wem1UbOzWiGuC6ILGAR4fTSd9AO1ADdw73VI1DQpLiBJnpGnUfKoKsQqFHhraKWgRA8UHbXtrpEVRK2zrcbKfek5MxbOOynpEb0Drea0yxeKmSDzGJG06EmAKgysgDqP1gyA5Rudew2Hh6dKBE5ZtrJkgRLgwBqdpnodJ2qgi8mbNt1Vc0ZV1I6abHXpGlQSa06qBDZwzMGIGgOoiT+dKokbqW1AKuVOxaTG2seR+poMLlsXTkAYTIVTG/STsB19aBGuFZYNMaRIOYdo/P1oJtdW/cKl2zfcZoAHWCNANR+eoRv4a3irpcTcVfCDmKxHTQR8ag8S0QQ1vMSRqC2oPmNKimWQGtzZVxrppm+BiiFW4Ljak6At70afworG/DgsspMmST9e9A7mTCnKGWdG+fx76VUOM0PCsqkTIgk+oP8KAh7hujI4H3TmcyBQMtzKwMhgGJOpMd5HagzXCHDakFfCsaxOwj8e1AwfLaFsM6vIGaNPzvv3oGYhQOYzlSIPXby6n8NKAsvMVAWYBS3hbwnp9aCoZGysujMCBlMdo266UFFYE5SyjJqdJyztr61QqMwunw+AkzpLDUCJHQ6VBQhGBiQuXUwYHUjX87UCO0eMugJYAKp8cA9NOxoGSy1915jMyMSVUHMZ+HlQMFNsIsgNzBmgQS20eQAAoDbuqmJIbMr5IEkGY16ecelB0Le5T3GWVlVJOvhAj0M/maCX2hltZmKW8wjMEJBO0HoOlA912fLnuLEAGToenpGhoFIjlB0JliTMweo366T86CjsU8RChQC2ZDJOm5EaRp8qD9J/RbwlbdjE8axC5RlyIWG2ksfgsfM1qHOZfMcZx7cV4xisa8/rXJUHouwHyAqq4I136xQKBJ3oCFAPcHTUTUWJmJuHyHtTh0W/Zt2lCILQhVGg1O1IiobyznObl81ZwrjPczDl5suY9wJI+opEI6MFjzw/HA8tLpupy4JIiSNdO0bUnsRNTb7nhHFW4gHt8vKLSqJDZifn6VapMpmZuXpZyDGmnSjLZoB8qD9A/R9j7eMwWO4Di4a26tcRT1U6OB8YPxqJL4LH8NPB+LY7hmJBY22IUk+ErpBI6jUfAipLcJOUIFu+HykZFy9B9NdNvWopUe3dW0F5XjYh0yHTQ6EfHfpHSgxa7cyOiht1OXQxsRE/tECB6UCoypca1cyLbU6QpOTcfX6yaB3U6oHCOWUqmcwxB3JnQaigW5eKWV5kdwReGgnT59umlAhzthzm95lYyIMnoZnaT+RVBLXFW2Z0MEiSEUmROvTz60C52e9LOAkwsMDlPbudz8/hUE1usWZxkYCQBlgLOmvf09aC4ufrA+VgSpnQiR01BgxQTu5UILKty2dRvHcgGIjY9vWgLXb960rjM4USSjiYOggDYnyigVmuNzFRXUE5yp1C+U7etUWcrN1lTxliJ2g9tOm+280EFa42cJaKA28zmBJ69NiIkx0+NBlm0Ga4pAjUqNOhmd4Hc9fSoKWcUEYC3KZQdxJ9ZnYT9TVCqCxzqyqlyVljPXUfMdDppQKAQ7vdIJZjNwRLT92Nh9JjeoJ3Xg27ecFwuYF5zCDBmek61QpvXktTKusEMpWDMDSDrA+U/OgzlFVrjG2JESBDidIgecmewoJMJRVRs2s7fDc+g851oIBnI9yzpp+tgH8+mlB4dy4LimWlAPCSSB8POsqZbpJBCSGOxAkmiHDF/dADLuvn0npQUa4xdPdy7t4tCI9NNaqpF2uXBb0bODmmNTRCoYaCROYDQ7noO4oLctlZYbloQWkkMIHlvO9A6NctsqkKLZ2LhjI7R1oLK5DZkRWkSVKwwHmPKgVFzTylCgEGFmTPU6a0BgFi94klQVOYzoZ07nzoK+KYQLkVZJDEgHr+RQZbhAN1UzbBADMddO4OtAearLI5qm4uVU2A/y/DbSgAVhauFnBI0aVIBOkjtQUz8xw63BEghmEsR5iY+FBRHZERrZUDSWYHXTpG3b4UDoAthlMF1U+7oAepjf50BC3LuVnuuASCqhTOg2n5fnSge/pkLODC5WfL4VPX1MfxoJZ7duBbOZW8OoLdyPz3oGH6wg2U8TCAJy6efc6UC50NpRCm25KqAoIMfs/GNPxoE5q6O7G3bbMMjTp8Pl0/jQXwaPj8ZZwircZSdm1zKMo9RJgfGnVJl+18eZPZn2FTh1sxeuryCRoSTrcP4j4itsQ/MCZEDbsP5UUms6UChxHXyoMWHRvl0oPlvaxTnsPG6EfI/50ahwYTD5/ZS7cWC1vF5yPLKAfxoerwbqOcYtzKYUgsx9anqr6/2Tc5sWd9E2+Nall9LrGpFRCgjv8zQehwXib8I4vhseknkuCy91OjD5TQfXfpO4QuJwWG47hQXVQLd4pu1s6qfWNJ9KkkS/N2vKtpXJLowkMVgRpHr6/GstimJt80sXDEbge6w0+un0oC1qznRnBVogrsQY7bdaCRxFvO0NaZXSICwSIj4fGqKO5ZgBdyi4gGhI26+Wv50qBouEvctMbpCqLa/dJOwiNRHSqJowWxCuXDErMm2T33/ADvUBzhVS2ZViRzeScxInSBMDpH5kGJEmVKrnzKwfxAkdunyO9BkKG0ozXHVXGltSZIg6d4ECqAwayV5pAIDKFFslY0Jkd50nznpUBZlKvlFlUChjAOUDbqfI+dUAlyyWrAs53Ay5JDE6dOhEfXSoCpFptGyEtkBYlQR6Hft2oEZovkDxctirPmGmk5v4elAL5y3fDdHLRSsIw96JJ6aVQju9oq7uGti0dXOYRpoDMdRrUAuX7qOvNuBmaCGJJKkbkD+J71Rlbklls3AGUHlsF66nXfU0FkZraoiIUXZHMRMxJgbfkVBIsxGUvGV4F0DYDXY9Tr3GtAlgsqMQpbPJU7gCdY8vM0AfmfajbVSHJzLJJiJ2Hy7UCsnOuLbMwrR72ULoZGs9Z1E6/Cgmqq4zskyZGWSIoPBDBlkXjA2UT8IHWoG5bXLYlh4miSIB/CqFZZTxBCAYUZh4fPzqKsylvHKtJlcvikbTOgoItdIvklQswvmR3iYqorbdlQySpB+6Nx11GvxopWFkKFJuFdyjCNfUzRHQq3b0MqNl1GpJEdNqA25t6DLkUBchMwPlO/nQG0M7jLbytnhdJMHegeM1pVRERF0GY6gHr3+nwoNnRPvbqc5WdADrr+RQPYh7cifEdDmgLG4PmaB0uXNEQgLu8zqO2+v1+NBNbh8QVgCzaBFnPr1jr5RQVtG2VNtgpViCISCvafzp8aDogK+ZHyrsxUSSemp2HagniLxGHN5lYksWCuNidSfp+NBM4q8BBIQ7DffSdNddu52oCLlwMHbKQfCQrFddtJOu1Abi8q+vPALkhi9ppmRpGunxoBHJZg4cMJKi6NQZM9d+u/c0DC+CGdw+WJUloA7eY1/zoCtiXuMS7qY5ebQf6fKg++/Rpwdcd7QXeIsg5NgC5OWATsn1lvgKsd2Mpd36QOLDF+0H2VWm1g05flnOrfwHwrRD5NmY6jf8aCZuZjvPnQbaBIJoN0Ok9fSg8D2qH+6Yd5++w+lFhLgSrd9mMWjA5S1weZ8INRZ6vJ4bw6xj+JLYuZgGttJU7RBH1qzBL6vhvCbXDeYLV65cFyJzxpFEd8yASYjaiDuREg+lAVg6nag/UfY3EWuP+yV7g+KaTZU2DO+Q+4fgfwFEl+S8UwNzhePxHDsQoFyzcKj0Jg6fnQis03CSvbIKBlPZ8xZiJiDOgOm2m3zALBk5tmzQdhEAE6CAOnwqKDOyk2yQuhUqRpI6A6TrEHpQM5e2crQMsRZVSpUxJAmYjv5DXWgKurw3/EVoAGYSvWRtPQd9DsKomzWzDm6+ozABgNe4MHT+OlQDmDD3U8BMqCy6SfMiNNvoPSqFfKTbLNmkmc6kFhE6DvqNI6VBW1ce48jNlOpUXJFuRBJ1G+nlVBS5dMOfvaMVUKFOwA013oDbusQxKNyV8RIgFo9fM1Bz281xMpBZiygqza9D3kDb5bdKoP2gWbr3AQPH4LmfWdogaDt8KgyOwctfyNlXPqs5pkgz26xJoMuZ05twLpAhhlkT0J/PpQNdug338JZQwXKre/I1GXcaR8aBFN1XbxMPFlMDSNCJBG2n061QAwAPMW6jBQxEzpvtHlUFLbC2oS6wc3AWkdI1Etv2Gnegkl5RkGZSBGYN7zGPOP89KAK9nIdCrsoXKSSCIMkeesAQaBbd+8z5bYW2coygdBOvSJ8qDNZ/VZ15ZVgfGSRJmToaBGxI01uTAkBCY8tBFB84HEMoSI+8o0NAylnf7jMRAjz8jtQXW42ZVLM2USAQNPj+YoJEs6HJcHvGTGgNAyOMyKsmACVYjXXp0igrbULfUtkjUglwY/l5UGC+BlWQTqsAAkDyjU/WgvmN+0SWZigJ1Pl1B9BvQTD3WDMGnKJe31nvFB0C2L7yUcs2xbWIG3egS1cYKHYyo3AaI9enx8qB0cG5bi6SJ0zDb003HyoM+Hv50yg+HSRqyxuZ6T1oGxLwrF4WGlQzLv8B5aj4UCC5bHiZveiIgrHagveYG06ZrioTlIURqPLaD330oEuJZKgEXEYaEADTyyjb56zQWAFq7cRh4uodwoXTsdJiaBC+VVKsbi5QFMeEkz1nz30oKC8MjE5XgRlkeEaEgwaBrlw2Rk5xYE5iraRBjw6Qd9fhQTgoMgRzLEs/wBQdD3MHtNBnRALdxEzK5ks6noNfqKC1nmNiuUJ8Y0YaZR1M9RG3baiTyh+5ezeGt+y3sW2KvoFucs4m4p9PAvygfGtMPyq9euX7129dJa7ccu7dyTr9TVVLOSTI13+PnQEqesa9QZoDlOhEA+WlAyqewInrQeF7V2ieG27gGi3NSPMaVFhzezlt19mMZcPuubhUT2WKLPVz+y1vmcYvNE5LR+pFUl9hk0BzDbSOlGQy6sd/WgwB677mKAhdYPSg+g9jeLf0T7RWTcaLF/9TdJ2AJ0PwMfWoS9b9K3ACOTxqwniHgvACZYDT5gR6qKSYy/MibLT+sN7ElYzyxMmAOms6/XsKy2dXW5dW2WZ2yA53MjTfUx2j4fGga5cN+2rYZjlUQ5iANSRpG+wG3yoOd7qjMxdVcArktsSCYmZPTTY/SgKPaVi4Aa7bhxDFZnr19dIoOvm3LlxzcJy6Z3zwRMSBqZoIZspEE24HhXL4VMgSV07H5UBto9lSb3MULDAA6iNunp9KCdq6cygA2w7FSzAknQ9N48+negDWmsQ+VbaLGVlUDxnee8xv5xQJdKQQGKn3VPuTB1Gm421nYRvQVVFe1la6iyxCsXPTU79DAoJYfkPdIVeU+hBRdS2mhJOvUwKAoMqtbt20KzqW96TsGPnEUGsMEPvqWYdMxmY7nTbT+NBS3iHW3dYkNm8JW30EbHsII11/GgnmSZRlKuDJd9JPlvMzVCrd5VtTZeLZypKmT6kee1AF/U3XtC6QpQvuNpmAPntUALaQvMBYMArN4iIA6aZflQKbtwXgt2XGcf8TcwJ1bt8NaCf2qyqiLhDTOVc3Xy8ifjQWtKGVXa24QDdRGbrr/KfwqhbiWWaTdfUf1RKj5d6g+fLM1hs4EjQQSM3w61FTJtFAusTGwJHnVRcvbvlcoFlB4ScpK6d6AOWEZrZygRprP02oGFzlv4vdA0VlEfx1op7IW43626yGfujbTTeiHS9JVROYMCJWAfP106UFkcsbhtWwtyQzNr37D+NArKyBdQYbflzlB3k0FLSYi4oUowEZfCBIWN/OR5fzoALd+3bINoDLqw1IK+ep7/OgVSA6NcKB2kg8wxtOsdR+dqB7gzZfErZjM3F0IHYjWg6EQkKftVlSSCgJjMe+23adzUUSBaUDO11mnxnWWBnbT4mfnQTByhvGGVbhYoRECPP+VBVcVbV5PgCHKSGB11316g7iaoQOLLTluEG7AOUZpjSJnQVAW5ouPbGYNmJBUydJ6/w86qEGfmq9xW8TE5ZzEN1000/M0FOYwe2Vl1DzDNIHT5+XlQZgrJzLltssSr8sDLrEg9BJ1j+FAvM0zNZb3ipmCJmNtJ+M0H1fsDwT+mOPWTcQvaJz3CSCOUpkxBiC0D4VYZmX6F+kjinK4fh+Gq0NiH5lwDoinQfFvwrTMPzMMSdCDHaijAB8IJ9BQOE8RCfXrQOoP3Zyz1/hQMMqqNtpMtQedxFrGJwt7DXACHBAJ6N0PwNRYfM8Du4vC4HH4TmkE+G2gM5W6kTSFlb2S/3bEY1mzCQEGY6yCSaEvsLV1HgzudqrJ8oyAQDp0OlACpjMZA8qgJnL1Om1UEnwnT/ACoP17hF217XexYsX2BuMhsXTuVuLs34GozPKX4PxPB3eG8XuYK8jAIzTbDZRMwRMjY/HapTpEkQ2pz2FtBoGYhPe106D1nr8aipNcGISLieAeFSoHuidCfjMa/SgZlbwW+Xb8KGFAkkneR084oNLuSbaQQB727D+7M/nTSgGHdDCsHYIwWHMEAdzOwJG3lvQHMt27zPAblvSBBOvbv8+nagRQLUFrjuW6ne3rqTppAG4oHN7nFXS2Sre8LgIOWInTXp0B70ERiMl4m4sHNJK6wI1k9DsNR50FeQEK81WYqpLBGkKASZOuvTUdNYoJ3XS7dflPKldumXoZ20jf8ACaCpZRbm0GzhyFyn3tNxMdunfSgXnl3uXLeZA58IcgAiO+/n8qBCrcrI1zm3FUhnVvC07ETv/lNBNAttGsqqliBAyzlH4jYH1J8qAsuS1+tOYACFIysO+u/fXyoJqHtW1bK+bLBuMpII3Edie/lQVVrl1luG6qDlFgX/AGf5Db0PlQZrrWkW0sZioIYHcTpM9R312qicshtu6wqk+8NhpMnvsd6Cd37MN8jENlDSTDfAfx71ALTcsEaF1JUBgfE3lGv8zQC+bNy54uXKgL7nbvQeO3MdYAfTSTMR6GgK3mJUZApnddZ+FA73c1whTn21UQAPQ7/KgLShVXzl5kAgEAUGDklFW6CWJkgxNBrj23w5DICRC5kgme09B50BhxbUAgmCZOu3rQHxWLk3haIK6AjfzmgIZiwRLlwlUgk6ZSPhoKCpuMmFlQUA6HSGPXb+dA1t/wBUV++EAbKxJE/zoCiiz471hkukAI7az27/ACoAb8qhV3YLIZ88LMbbbeVBVsQ4sG0ArWiRIAzaaaDvrFSla3euPaDK913U5E5ZlVA39NxVQTdbmsBma57wfJEL0HUminfE8u3mK50kBQNA3r0nbp8agnKORbSJLQTbUj0gj5H41Ra0GvX7hVrTO50dgYBJ2A2jzjcUQgd0sXH+1Kru8FmEOesz3/ntQJczYm5zTZdrhAzgkAyB3O+0+U0DsQqWs6rBWRbzQTpv/p1PxoKJZe9dTktlJuZbSsSxH97U9Np30oS/dP0dcJGD4M2PKnPizltyIi2ug+Zk/KtRyc5fDe03ERxf2ixWJUlrSty7Q/uLoPnqfjVWHjAbmIO4B2oGVZB22ga9aBwmgzQANjQVWc4GmnUH+VBHFowQEDwjbSg+cxy3tYB3qLDxSMQt0soOu8aTUV2YFr0AG06BdNetUfS4IMYB97sdqrL1ddc0DXSDQLKk7jXczQH3WMHegBG89t6D7D9HfFxg+NNgrjfqsasDXa4Jy/MSPlUJT/S17PFntcXw6Zi/vgf8wD+Kj5rUkxl+W2Q1w2kcJkdlPjOUEdNT0379PKo2pbS2uZTcBfT3SMqiNx1YRudhJoJcu24NtgFZNdWk+U69unc0D2oS23jzQZXONwJ38z0IoMAEdLcKGCNdmJIPWFJ36xQTOIVEtLayDYo2QDKd9dyDM6+fwoCIXk2w2ZWJyoHYkmNCNO+tBr1nNdRblxHOodc05JO28byD2oHe0CGC51vlyM0hshjUHudDE/50CDBlWZUUl4Oc6uE066GDM/OgTEkckc0W0suwQFARpA1IHlp+FA1w8t2OZsoWc/hzLBOoOuu8/wA6oS3cS0ioDIVMmZRI9DOms1AttrnN5am5luAhlz7ddCAdJ3mg1nlmzcsW7bNcJAQhIAH7JPXvVCq0C5bDJdGZSZOUsZ1kEjzqBxy1dVVVDGSqMYAXeI6+VBFnYF7YhgPGFtOSPMzMT85FBQOi812fIktCRpsQI0jeO3xoJc62x5jnPdIgkOUBjfrr8NKCl1glsC5yQhgqV1VTO/b1mgoxt4m2XjKyaPkAnrGwpEEpWLJuIWOGQgscsGYHn4t6UPEJKgqMpgQcy6gUGVgdVyrlBhp3+NBe25XMoLZWXSDm270C20Y2vFcy3CZloECgcJA1cBhrOaJPpQC0zvZ8SoemhkwP4UD8xBbSSUKzrmmfXSgbmMwDqXLKcoCglh/E0CEcxXLWnyAbCI366jrQNaNx7fKForbUzCa5hOvWgfIFRmGZWzax4xl7GaBl8bsG0ImXiDPnvrS1KtxWS6qXXS3MquxPqdgPSiLWcRYW+xDSSw/4cZiBuJbT6UVnuFbjXOaVYxkGUMEkyo0kfhv1qI6S6pcuWUVkLrHhJEnyA+M/DaqrlQ2rxV3tq9smTrlDQNo7+nrRFnS2lm2xFx1LFmkqSI6SDHXeKAMtxbmTlCF2YsST/LQHz1oJXDZYIS5ElmIY69AsECPhtpQVAFxWuLeuyhDSzlYB00I3k9u1AXuXgnhN22AwDC5CqRPQb/z0oPofZXg+I4jxRMIlyTduclWA3G5cnqQp/GrEMy/bPabHJwL2WvcgC22QYbDgHVSRE/AAmqzD8bUaAH0HlVUwUghY3HWgIAJCjpoW0iKCoUu2UEkb/wCtAyNmA8MFhOooCxzIWYA6xJ0+VBzX8Alzy3MRQcv9E22eSI26a1FPZ4dbWBHXtQd1q0EGZV30BI+nl61UEGZYAQD3kA0CknUa7yAd/wAxQbMBIjbagA2ke9070FLWIezct3rdwrctsGUjowMjWg/Z25Htb7JiIH2qzIP/AC7o/kw+VRno/nvi2Du4HFYnBHDqkMxykwc0wQe8EfKpLpDiKhrwm+yhQbiy2iwdNo1mREaz0qKYObt0gX0Vgg8QZpSe8ayZGkUGtC7f5Vu65e4pKMLagKNz09OnxoIcxBmuq5W648GdoLg6AECYoCcl2045a2nQFU7yZMa70FdbeHFtrYFt4GYLm02JHUa+X4UCA2QyfrHOZHIW3Hi3Eg9RtIPn60EiwbJne6uyi2QCDA01mZGupOnpQBGi2XS3bAgEhUMATpoevrrNBkJBMLldFgMRqoM+ECNPXz1oKZGuHl2nDFTlhkln03kgT17UEVucm6bQzFyx5aiYXXoOmulBgVN57l24jsIiV8UySZntp3igF58vhW7LsQWMliIG0kdZoHfltdt21VszhUJD6LoNc0fw6VQ7yQrMpYOVBhSJjXQn67Cgi1wOC7urCSFzeOROsTqO3X1qCd2+guAWnmSWUZiup+PSKCwY20dUD6ayyyEI3Px89ooI3HHIgNdey6AvIiW8vI70CpmuYd2/WMcwJKJoB566UFit254rVgZD/wAy0J+lB44DgAAqS2kAyfSgoXujJlN22NQ5O0/6UGEA51ILMTpvpQBnMSjAEjLrpBHXfT1oBafRkdkOYEBM2Yz3EbUCsWVMpY5dvCIHxNBTxWhB0KiVOQ/Q9KBsz27ed4VpgkmGOn4R1oCzplKW+XkMAkLM+kkfOgqBbl7YXMg6hQCTvpO5/hQbD2cxuNbRjI0J2kn0+lBS6nLtk3MSltXiEBLbdBpp+d6ityvs72gEQkEkOV90fmaosuHIspmS4WALIY8Aaex6x1oOa1bKI6XLiottxpoJO2YEDp6xRBOQvraBQOVmcufWCfM679qCy4fIhNvDm4GzKW0ESN4EmgKF+WWWbdlk96YNvuQNN/OKBblu6bltjbGZ5Uk3M2aDvqdhprNAsFjy0uHnlgbbcsnNBI0HTzM0DB0Ftswu3RJC6Big88w+G/pQPh7IxdtUtcvNcXKBctkzrtod/wCZqj9r/RdwFMLYu4/L4LQ+z2Dv5u0/IfOq5y5/0jcT+08WtcOE8rCpmeD/AFjb/JY+dUh8QVkGNATvPTtRT5SykkSJANAQApJEQe5oCBqAFEjczvrQUgDKFMmDMaAGgZSCw2G316UAJJEAz28jQTPctm6wDQNmAUTBnWBQLOYFYUToNflQYnLpPToOtAucAmDt4h50AJl9wfnoetA40gR8qAEjPvBnUTQfoH6NuLxdxXCLpIzzetSeo0YfKD8DUSXm/pU4AUuniNi34cUpD7/8QDUfECfUUWJflSutxkQFxmgB8sDxdJjTyAnbQ6zWWyM/JUpKWVMFVPvazMmCZjc/jQEIVuG07F7MZ87zDNGxAjb/AEoF5aNZu5spyjOf1hAXsQDIJj8dqBVVDiLa2XuAnRBeIgjfqNR37HWgoVZFRLeHbEiBAZvdY9ZM/e36b0GsFyxQ2kt3SYuRLEkn6HT5UDKxuIbQVlYxcylF8Mb9JGnT0oI3DYhGWbaqshbgMNBkGfUjSgl4GuPcZSqs8kKxUgRpqem2vnrQUvW+baVzzEddfGonXaWPp1oBzRhgLLsMjCMzAEGSCQx6jt0NAl97KgqhVbZ97OpzDXYRrE0DK8LaKrYVyBcUZWLMe46RpQTz3VAhrgzGcyWwVBGgEn5b0G52W8bgD2mdgFtl9Z2IYE6bennVAtXkZFckWyGAzlm0mOu/SNKgqyOLuHcX5R5AGoBE6nfz7CgFqRrcJYM0AFDJ8gREHTegDArbF2MuZ4CRpHT679pqibsTaUMr5WOeFYvJ2j1/MGoG5mIdVKYVAAIIKOdRvsKDyzcD24yyYkwIoFUBVVuaxBkFeg8p70BV2IuKUDIx1ZhOU+tAwYhfAFtBAASxknzoEuP4soH3pAyg/OdaB0JzeFgdD7w9welBWyUWfAMrHwQdZ7iY+dAgJNx09xiJO2UmfnQVXNymtm4uXdlECfT+FApUsFcvmYyf1gJIG5PlQVRrcFjqpIDOZERv69KKmDcYgHEfqpOXLqewAmJmiKS/K5V6A1uDbJBMHt+QetA4tXGbIj3Va4+wUwdPTt3HWigqXrFwrcfltbWQzDNp5Db47UQrvmVba+8zKVGX3l7fXWgzXzcfxkcsEKIaAPRQfrtQNcvWrSoRaNz9oMYync6TH8aCr8xDaW4jAWx4VZgWJ6AHtrpQYvbyIALlu0BmzhZYCIjQ7evegW2x5HPd9LbAi4EOkARrOhgdugoPe9m8C/EcYmJRbjMpFqwpP3jtoPInfvVhJl/ReEsYf2e9nrdt2HJwlkm437RGrH4marn1fimMxNzG46/jL0l71xrhPqf4bfCq0gSomRsIAJnWgEgNlBJAgSBE0DN+rObLHbWJoA2iwZKyJDDQUDqAAAIjyG9AA7FBL6z8aBi6gkiIAjzoFDZX20iSF/nQMCMo8fiJ7UE2JOWQ4Ya7760DMYublid42oFJMe6DIiDvQLmLIXgkHTQUBSGBgyep20FAM8EsWEdBEaedB1cPxz8L4lh8dYYG5h7gceY6j46ioP2fiWEw/tN7OvbtupTE21u2Lh1ymJU/PT50ZfzjxTBXOH8WcMt1VBZhbDDwkHxKJ0ERUl0hwW0a6OaWsaDK96CZUxBKjeI3+lRTo/OsoBbZ1Vv1NwCFAGsSSSdATGhG1UJdCm81u2rc9pAdYUtMmBtptpUFs7LzbqmyV5YARoJbuV6Dfp2NBy2+XZugLdUjwgZQSUjud9xqaB7d0W7Np7x8BgBQw1kz0M9Os0Bz2msumULJyjmNmEFtFAEfPyqgqtuzeuM6F3DkEOIVQOnST66dqgkUEKzXljQ50GimZEzrP+k0AuIhe4pGb71zfMPzP1oHRrBuZ2TKzSoVmKgqBoCPzBoEuAs1267qVUiQCDlnuCNRPxoFV3uXhcblgBVUGBK9iBIn186AHmKCtpXQTlOUSBPYE/XpNBz2ijgLcLllXwhVHhPUR1HxoOjnKVS+FYoTmUROsRsfyKBDzrl48y4FY6IUQ79pG31qhrlsC5aOdg8TBb3jrrB2ioJXkgZbtq0XLzCuAe2hAkz8qCttuUgLLJdRoVBiesbjb4UCPhXzQHURuWLGfMGDSR5t1hdAB8AA1NAQcyKqnMP73SoGthCJVixGhEaVQVdkQsFXOpgQJEeVAGuI3hZM066gzP8ACgJuC4wYg5U25bARQG49x2UqAY0yIYyk/A/SgazCtb0XY6l418+vlFBpZ7Tm2crZsxUj5AUBRDduG6GY5jObNsRvPeopzfdFORv1baZs5kg/naqiQDKjkWlMnKHI2PWNf50HSxIQWMrm2jaOXkT1I1/CisyPlOW+GsoYJtuQCI0Gu/wBog23voxvWRO0hjqBtqdqCbOtoO1m6wJiI0YGeh6/xmgDlCUEnMrElcoWTO2b8igcXBaYF7WYusIp8UAfe9N+1AbZBIuMkBlBzhjC9IJ3g9qBStqy0FgGYAgrbBSQdAD96gbIzB+Wly4TLLsTr2M66kyBQftf6MfZ9zjVxOIGZcGudmOua+3X4a/IVpiZfT/pA4oMJwe3gUI5mKcSP+mup+Zj61Uh+XssgMZkCRB3+NFTUHKxZgpiZA2209aAMuUBCdRv38hQMwYMREmI1/CgUBcgykszfdGvagaR/WRof2dyKDOEyroQokMKASskACB95e/5igQHLJAMAzBX+dQUFwsQJgRrpVGuEiQTB2JX8+VBMFiWgCF01P5nagLOVOqwTAERQIzAQTmAXoRB70AZyGAJ8RO25j1oGUiMpg6dvwoGIOXwEkHvpQfp/wCjri3P4bd4ZcY8zDHMgP7BOo+B/Gokvmf0p+z3LxI4nYQG3iPF4TB5gHiE9My/UGi4y/J1hraFXyeKQH8YUa9xIGu1ZbOLt4rdew1q5bKhWyEKVH7IHTv5UE2Ms2ZbhNofrFCQFJOxI6HXYigCPdsYW4we3ytPCCMvUZZ1PWelAv2h1slQ7Wym+sBiBOnX9nTyNFV5odLl28ue2okZsigyOgjX0+ooEFslCDiS7Ae7cQjtEg6CR6bURHxPfDeG2pgBgpCkg6jWADHqKKZ7hyWQlt2tuzSybzt0MR5b0RktlbRtEA27YHiFtgGb5g996Bmt3Ly3CFzsxlzcnNprI0H4UAW5avIbaoy3GJhUMKwPU+e3WgiuY5ma0Zb3FBIUaHUeW2lAWbLGYBCFjKWkd5ABjfoKAi8VVrLJbbx5smY6gdYPX0/hQEFbkQwyhmOVF303WNdqCea2CHs2lUaHmFO0bCTHn60AvXwSMmTWEZQCu/cg99qAq4tOMoLKBkKrOYneY3igPMGdzbCxcMt4AwXTqRQTLi2FCXCwgT4Nj8Kg5LM3dM0DfUAmqGVv12V/ECY7R8qgKrnAykqC0RvsKqnFlktW7qXMrNpttREjC20dhmLanpUDXXDIy5QBuP5VVA5WC5VALNlJOuwnyqAzbCqxtKcq5iD1qoV7rLaFxYUyBoB1HpQUF66SrZyA8AgaaVAvO/Um4wmHA0gHbvFUdGGDXrbIHKqEa4BEwd+tFIFuNYv3TcJcAmSPMD+NBG7ieaXuG2AABmUdY/A1A1t1uXGVbSqX8QJk5Y8tpqipd3toxbQ7DeJ03OsUQtzKCiwcp3GnxjtPlRXoYPBI/DMTjVYrysQLSWwOhUsSTufdiiOIWbdy0zIMgLAamSN+vworWLouKbTqTFsmQ3QSdO229Eev7NYZcRixiGPhtDOEjc9NegFWOpPR/SPsdhLWC9lsEyCWvrzrhPUt/IQK05S+A9tcXcxftVirb6LhmWygB+6B/Ek0ah8wzeIDoDpQOLYdioJHWfpQZBk0EbH6UCW1GbKxLBh1OxoBkDKzbRtG9A0S46CgCg+K4DqooCutvnL4WYSeo3j+NAl05FRhJOUkyfOgSSxI6S2h16UGsqWZATodT56UDKpbOs+6JHlQDKDBO3Ud4BoBbJu22ecqjTKBt6VA19eVcBzEsSdaoVTDPGi21zR32oG5YygSZaTJ8v8AWg9b2Zx1zh3tLgLlrUXLotOp+8rGCPr9KEv1n2j4dZ4j7P42xdkRbNxGG6sokH896jMP5k4uTguInlH/AI/iOglTvod6zPJ1joGGwZ4o3PvXmzAkMI94qJB0iKK52xhuqpKkJy2LqrkFviNhOtEPewyjiF/DszG3ZtNAGmgUfLXWikvh7V2yRdYE2yilQAQASupgztQLYblNiFWRctKt7N906TBWhY88rhC6DKchu/InT0NBzXb1y9b5jMWZSw8Wu3baND+dqBreILi8qqAGCxOsCYjzoGu37vNdS50ucrwkjYaGlg2sQRhTlBzXLbksXJPhMd9QfPaloezeum5bVLjKj3Bbg6lTEyD8dqBLmHXkC/0GYFdQWiDJII186CdspcXRBJU3MxMmQNO1FVuaWcxZ2MKVzNIXfYGqjne66rJicwAKjLG/aoKm3zi6s9wKANAeh6UAa2uGvX7etwgwCx2+VBHEuFuqmQER18qK6MLhxeuhly28jCQBvJ9dKINxzZuMjKl1pMs8yfkag//Z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142852"/>
            <a:ext cx="8858312" cy="642942"/>
          </a:xfrm>
        </p:spPr>
        <p:txBody>
          <a:bodyPr>
            <a:normAutofit fontScale="90000"/>
          </a:bodyPr>
          <a:lstStyle/>
          <a:p>
            <a:pPr marL="214313" indent="-214313">
              <a:buFont typeface="Wingdings" pitchFamily="2" charset="2"/>
              <a:buChar char="n"/>
            </a:pPr>
            <a:r>
              <a:rPr lang="en-US" altLang="zh-CN" sz="3600"/>
              <a:t>Dijkstra</a:t>
            </a:r>
            <a:r>
              <a:rPr lang="zh-CN" altLang="en-US" sz="3600"/>
              <a:t>与他的恩</a:t>
            </a:r>
            <a:r>
              <a:rPr lang="zh-CN" altLang="en-US" sz="3600" smtClean="0"/>
              <a:t>师</a:t>
            </a:r>
            <a:r>
              <a:rPr lang="en-US" altLang="zh-CN" sz="3600" smtClean="0"/>
              <a:t> —</a:t>
            </a:r>
            <a:r>
              <a:rPr lang="zh-CN" altLang="en-US" sz="3600"/>
              <a:t>坚持真理，勇于担当</a:t>
            </a:r>
            <a:endParaRPr lang="en-US" altLang="zh-CN" sz="3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81" y="1052736"/>
            <a:ext cx="8627300" cy="53285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922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50">
        <p:sndAc>
          <p:stSnd>
            <p:snd r:embed="rId4" name="click.wav"/>
          </p:stSnd>
        </p:sndAc>
      </p:transition>
    </mc:Choice>
    <mc:Fallback xmlns="">
      <p:transition advTm="46750">
        <p:sndAc>
          <p:stSnd>
            <p:snd r:embed="rId1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71414"/>
            <a:ext cx="9072594" cy="668867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charset="0"/>
              <a:buChar char="n"/>
            </a:pPr>
            <a:r>
              <a:rPr lang="zh-CN" altLang="en-US" sz="3400" b="1" dirty="0" smtClean="0"/>
              <a:t>说明</a:t>
            </a:r>
            <a:endParaRPr lang="zh-CN" altLang="en-US" sz="3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r="55021"/>
          <a:stretch>
            <a:fillRect/>
          </a:stretch>
        </p:blipFill>
        <p:spPr bwMode="auto">
          <a:xfrm>
            <a:off x="71406" y="785794"/>
            <a:ext cx="3839793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2575" y="3357562"/>
            <a:ext cx="75914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363449" y="1714488"/>
            <a:ext cx="4515980" cy="8299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400" dirty="0" smtClean="0"/>
              <a:t>下表，包括教材上表格的画法，可以各不相同，理解最关键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  <p:sp>
        <p:nvSpPr>
          <p:cNvPr id="6" name="任意多边形 5"/>
          <p:cNvSpPr/>
          <p:nvPr/>
        </p:nvSpPr>
        <p:spPr>
          <a:xfrm>
            <a:off x="3566160" y="4373880"/>
            <a:ext cx="518160" cy="416560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941708" y="4787912"/>
            <a:ext cx="518160" cy="416560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286380" y="5286388"/>
            <a:ext cx="518160" cy="416560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411030" y="5727084"/>
            <a:ext cx="518160" cy="416560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6839922" y="6143644"/>
            <a:ext cx="518160" cy="416560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928926" y="6441464"/>
            <a:ext cx="518160" cy="416560"/>
          </a:xfrm>
          <a:custGeom>
            <a:avLst/>
            <a:gdLst>
              <a:gd name="connsiteX0" fmla="*/ 0 w 518160"/>
              <a:gd name="connsiteY0" fmla="*/ 30480 h 416560"/>
              <a:gd name="connsiteX1" fmla="*/ 167640 w 518160"/>
              <a:gd name="connsiteY1" fmla="*/ 411480 h 416560"/>
              <a:gd name="connsiteX2" fmla="*/ 518160 w 518160"/>
              <a:gd name="connsiteY2" fmla="*/ 0 h 416560"/>
              <a:gd name="connsiteX3" fmla="*/ 518160 w 518160"/>
              <a:gd name="connsiteY3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" h="416560">
                <a:moveTo>
                  <a:pt x="0" y="30480"/>
                </a:moveTo>
                <a:cubicBezTo>
                  <a:pt x="40640" y="223520"/>
                  <a:pt x="81280" y="416560"/>
                  <a:pt x="167640" y="411480"/>
                </a:cubicBezTo>
                <a:cubicBezTo>
                  <a:pt x="254000" y="406400"/>
                  <a:pt x="518160" y="0"/>
                  <a:pt x="518160" y="0"/>
                </a:cubicBezTo>
                <a:lnTo>
                  <a:pt x="518160" y="0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25047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06" y="71414"/>
            <a:ext cx="9072594" cy="668867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Wingdings" panose="05000000000000000000" charset="0"/>
              <a:buChar char="n"/>
            </a:pPr>
            <a:r>
              <a:rPr lang="zh-CN" altLang="en-US" sz="3400" dirty="0" smtClean="0"/>
              <a:t>最短路径练习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r="54812"/>
          <a:stretch>
            <a:fillRect/>
          </a:stretch>
        </p:blipFill>
        <p:spPr bwMode="auto">
          <a:xfrm>
            <a:off x="3000364" y="1643050"/>
            <a:ext cx="385765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357158" y="1059404"/>
            <a:ext cx="375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求左图中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到各点的最短路及距离</a:t>
            </a:r>
            <a:endParaRPr lang="zh-CN" altLang="en-US" dirty="0"/>
          </a:p>
        </p:txBody>
      </p:sp>
    </p:spTree>
  </p:cSld>
  <p:clrMapOvr>
    <a:masterClrMapping/>
  </p:clrMapOvr>
  <p:transition spd="slow" advTm="25047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3" descr="CLIPART_OF_15195_SM_548426B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75" y="1071563"/>
            <a:ext cx="6413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矩形 4"/>
          <p:cNvSpPr>
            <a:spLocks noChangeArrowheads="1"/>
          </p:cNvSpPr>
          <p:nvPr/>
        </p:nvSpPr>
        <p:spPr bwMode="auto">
          <a:xfrm>
            <a:off x="4019550" y="5000625"/>
            <a:ext cx="1266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仿宋_GB2312"/>
                <a:ea typeface="仿宋_GB2312"/>
                <a:cs typeface="仿宋_GB2312"/>
              </a:rPr>
              <a:t>谢谢！</a:t>
            </a:r>
          </a:p>
        </p:txBody>
      </p:sp>
    </p:spTree>
  </p:cSld>
  <p:clrMapOvr>
    <a:masterClrMapping/>
  </p:clrMapOvr>
  <p:transition spd="slow" advTm="25047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矩形 5"/>
          <p:cNvSpPr>
            <a:spLocks noChangeArrowheads="1"/>
          </p:cNvSpPr>
          <p:nvPr/>
        </p:nvSpPr>
        <p:spPr bwMode="auto">
          <a:xfrm>
            <a:off x="3286116" y="5291752"/>
            <a:ext cx="2764859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101600" lvl="1" algn="ctr"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 b="0" dirty="0" err="1" smtClean="0"/>
              <a:t>Desger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Wybe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Dijkstra</a:t>
            </a:r>
            <a:endParaRPr lang="en-US" altLang="zh-CN" sz="2000" b="0" dirty="0"/>
          </a:p>
          <a:p>
            <a:pPr marL="101600" lvl="1" algn="ctr">
              <a:lnSpc>
                <a:spcPct val="125000"/>
              </a:lnSpc>
              <a:spcBef>
                <a:spcPct val="200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1972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年</a:t>
            </a:r>
            <a:r>
              <a:rPr lang="zh-CN" altLang="en-US" sz="2000" dirty="0">
                <a:latin typeface="Times New Roman" panose="02020603050405020304" pitchFamily="18" charset="0"/>
                <a:hlinkClick r:id="rId5" action="ppaction://hlinkfile"/>
              </a:rPr>
              <a:t>图灵奖</a:t>
            </a:r>
            <a:r>
              <a:rPr lang="zh-CN" altLang="en-US" sz="2000" dirty="0">
                <a:latin typeface="Times New Roman" panose="02020603050405020304" pitchFamily="18" charset="0"/>
              </a:rPr>
              <a:t>得主</a:t>
            </a:r>
            <a:endParaRPr lang="en-US" altLang="zh-CN" sz="2200" b="0" dirty="0">
              <a:latin typeface="Times New Roman" panose="02020603050405020304" pitchFamily="18" charset="0"/>
            </a:endParaRPr>
          </a:p>
        </p:txBody>
      </p:sp>
      <p:pic>
        <p:nvPicPr>
          <p:cNvPr id="5122" name="Picture 2" descr="http://static.oschina.net/uploads/space/2013/0403/072859_SutX_1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0166" y="608623"/>
            <a:ext cx="6357982" cy="4749203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slow" advTm="25047">
    <p:sndAc>
      <p:stSnd>
        <p:snd r:embed="rId4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550333"/>
            <a:ext cx="8746066" cy="72762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dirty="0" smtClean="0">
                <a:cs typeface="+mj-cs"/>
              </a:rPr>
              <a:t>提纲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Group 19"/>
          <p:cNvGrpSpPr>
            <a:grpSpLocks noChangeAspect="1"/>
          </p:cNvGrpSpPr>
          <p:nvPr/>
        </p:nvGrpSpPr>
        <p:grpSpPr bwMode="auto">
          <a:xfrm>
            <a:off x="1785938" y="1500188"/>
            <a:ext cx="5668962" cy="822325"/>
            <a:chOff x="1296" y="1824"/>
            <a:chExt cx="2976" cy="432"/>
          </a:xfrm>
        </p:grpSpPr>
        <p:sp>
          <p:nvSpPr>
            <p:cNvPr id="18452" name="AutoShape 2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FFCC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3" name="AutoShape 2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4" name="Text Box 2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Dijkstra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算法思想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  <a:hlinkClick r:id="rId3" action="ppaction://hlinksldjump"/>
              </a:endParaRPr>
            </a:p>
          </p:txBody>
        </p:sp>
        <p:sp>
          <p:nvSpPr>
            <p:cNvPr id="18455" name="Text Box 2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" name="Group 24"/>
          <p:cNvGrpSpPr>
            <a:grpSpLocks noChangeAspect="1"/>
          </p:cNvGrpSpPr>
          <p:nvPr/>
        </p:nvGrpSpPr>
        <p:grpSpPr bwMode="auto">
          <a:xfrm>
            <a:off x="1785938" y="2698750"/>
            <a:ext cx="5668962" cy="822325"/>
            <a:chOff x="1296" y="1824"/>
            <a:chExt cx="2976" cy="432"/>
          </a:xfrm>
        </p:grpSpPr>
        <p:sp>
          <p:nvSpPr>
            <p:cNvPr id="18448" name="AutoShape 25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B0F0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9" name="AutoShape 26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0" name="Text Box 27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Dijstra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算法实现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51" name="Text Box 28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" name="Group 29"/>
          <p:cNvGrpSpPr>
            <a:grpSpLocks noChangeAspect="1"/>
          </p:cNvGrpSpPr>
          <p:nvPr/>
        </p:nvGrpSpPr>
        <p:grpSpPr bwMode="auto">
          <a:xfrm>
            <a:off x="1785938" y="3898900"/>
            <a:ext cx="5668962" cy="822325"/>
            <a:chOff x="1296" y="1824"/>
            <a:chExt cx="2976" cy="432"/>
          </a:xfrm>
        </p:grpSpPr>
        <p:sp>
          <p:nvSpPr>
            <p:cNvPr id="18444" name="AutoShape 30"/>
            <p:cNvSpPr>
              <a:spLocks noChangeAspect="1"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5" name="AutoShape 31"/>
            <p:cNvSpPr>
              <a:spLocks noChangeAspect="1"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6" name="Text Box 32"/>
            <p:cNvSpPr txBox="1">
              <a:spLocks noChangeAspect="1" noChangeArrowheads="1"/>
            </p:cNvSpPr>
            <p:nvPr/>
          </p:nvSpPr>
          <p:spPr bwMode="gray">
            <a:xfrm>
              <a:off x="1680" y="1934"/>
              <a:ext cx="2160" cy="2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smtClean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算法拓展与引申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endParaRPr>
            </a:p>
          </p:txBody>
        </p:sp>
        <p:sp>
          <p:nvSpPr>
            <p:cNvPr id="18447" name="Text Box 33"/>
            <p:cNvSpPr txBox="1">
              <a:spLocks noChangeAspect="1" noChangeArrowheads="1"/>
            </p:cNvSpPr>
            <p:nvPr/>
          </p:nvSpPr>
          <p:spPr bwMode="gray">
            <a:xfrm>
              <a:off x="1419" y="1906"/>
              <a:ext cx="191" cy="2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ea typeface="仿宋_GB2312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</p:cSld>
  <p:clrMapOvr>
    <a:masterClrMapping/>
  </p:clrMapOvr>
  <p:transition spd="slow" advTm="25047"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+mj-cs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+mj-cs"/>
              </a:rPr>
              <a:t>Dijkstra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算法思想</a:t>
            </a:r>
            <a:endParaRPr lang="zh-CN" altLang="en-US" sz="36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46" name="Group 187"/>
          <p:cNvGraphicFramePr>
            <a:graphicFrameLocks noGrp="1"/>
          </p:cNvGraphicFramePr>
          <p:nvPr/>
        </p:nvGraphicFramePr>
        <p:xfrm>
          <a:off x="6121698" y="1138252"/>
          <a:ext cx="2286016" cy="2381256"/>
        </p:xfrm>
        <a:graphic>
          <a:graphicData uri="http://schemas.openxmlformats.org/drawingml/2006/table">
            <a:tbl>
              <a:tblPr/>
              <a:tblGrid>
                <a:gridCol w="76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6156176" y="3635732"/>
            <a:ext cx="22322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到各点直接距离</a:t>
            </a:r>
            <a:endParaRPr lang="zh-CN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11560" y="4343967"/>
            <a:ext cx="7992888" cy="1596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72000" bIns="0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 smtClean="0">
                <a:latin typeface="Times New Roman" panose="02020603050405020304" pitchFamily="18" charset="0"/>
              </a:rPr>
              <a:t>首先找距离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源点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最近</a:t>
            </a:r>
            <a:r>
              <a:rPr lang="zh-CN" altLang="en-US" sz="2200" dirty="0" smtClean="0">
                <a:latin typeface="Times New Roman" panose="02020603050405020304" pitchFamily="18" charset="0"/>
              </a:rPr>
              <a:t>的点</a:t>
            </a:r>
            <a:endParaRPr lang="en-US" altLang="zh-CN" sz="2200" dirty="0" smtClean="0"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0" dirty="0" smtClean="0">
                <a:latin typeface="Times New Roman" panose="02020603050405020304" pitchFamily="18" charset="0"/>
              </a:rPr>
              <a:t>此点必然是与源点直接相连的点</a:t>
            </a:r>
            <a:endParaRPr lang="en-US" altLang="zh-CN" sz="2200" b="0" dirty="0" smtClean="0"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0" dirty="0" smtClean="0">
                <a:latin typeface="Times New Roman" panose="02020603050405020304" pitchFamily="18" charset="0"/>
              </a:rPr>
              <a:t>借助邻接矩阵</a:t>
            </a:r>
            <a:r>
              <a:rPr lang="en-US" altLang="zh-CN" sz="2200" b="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200" b="0" dirty="0" smtClean="0">
                <a:latin typeface="Times New Roman" panose="02020603050405020304" pitchFamily="18" charset="0"/>
              </a:rPr>
              <a:t>对应的行，找最小值即得距离</a:t>
            </a:r>
            <a:r>
              <a:rPr lang="en-US" altLang="zh-CN" sz="2200" b="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200" b="0" dirty="0" smtClean="0">
                <a:latin typeface="Times New Roman" panose="02020603050405020304" pitchFamily="18" charset="0"/>
              </a:rPr>
              <a:t>最近的点</a:t>
            </a:r>
            <a:r>
              <a:rPr lang="en-US" altLang="zh-CN" sz="2200" b="0" dirty="0" smtClean="0">
                <a:latin typeface="Times New Roman" panose="02020603050405020304" pitchFamily="18" charset="0"/>
              </a:rPr>
              <a:t>Y</a:t>
            </a:r>
            <a:endParaRPr lang="en-US" altLang="zh-CN" sz="2200" b="0" dirty="0">
              <a:latin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40152" y="2267580"/>
            <a:ext cx="2592288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904106"/>
            <a:ext cx="36195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slow" advTm="25047"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10" grpId="0" bldLvl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+mj-cs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+mj-cs"/>
              </a:rPr>
              <a:t>Dijkstra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算法思想</a:t>
            </a:r>
            <a:endParaRPr lang="zh-CN" altLang="en-US" sz="36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46" name="Group 187"/>
          <p:cNvGraphicFramePr>
            <a:graphicFrameLocks noGrp="1"/>
          </p:cNvGraphicFramePr>
          <p:nvPr/>
        </p:nvGraphicFramePr>
        <p:xfrm>
          <a:off x="4067944" y="773996"/>
          <a:ext cx="2286016" cy="2381256"/>
        </p:xfrm>
        <a:graphic>
          <a:graphicData uri="http://schemas.openxmlformats.org/drawingml/2006/table">
            <a:tbl>
              <a:tblPr/>
              <a:tblGrid>
                <a:gridCol w="76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s-y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4283968" y="3438292"/>
            <a:ext cx="20162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到各点直接距离</a:t>
            </a:r>
            <a:endParaRPr lang="zh-CN" alt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7504" y="4221088"/>
            <a:ext cx="5184576" cy="18824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72000" bIns="0">
            <a:spAutoFit/>
          </a:bodyPr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100" dirty="0" smtClean="0">
                <a:latin typeface="Times New Roman" panose="02020603050405020304" pitchFamily="18" charset="0"/>
              </a:rPr>
              <a:t>接下来找找距离</a:t>
            </a:r>
            <a:r>
              <a:rPr lang="zh-CN" altLang="en-US" sz="2100" dirty="0" smtClean="0">
                <a:latin typeface="Times New Roman" panose="02020603050405020304" pitchFamily="18" charset="0"/>
              </a:rPr>
              <a:t>源点</a:t>
            </a:r>
            <a:r>
              <a:rPr lang="en-US" altLang="zh-CN" sz="21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100" dirty="0" smtClean="0">
                <a:latin typeface="Times New Roman" panose="02020603050405020304" pitchFamily="18" charset="0"/>
              </a:rPr>
              <a:t>第</a:t>
            </a:r>
            <a:r>
              <a:rPr lang="en-US" altLang="zh-CN" sz="2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100" dirty="0" smtClean="0">
                <a:latin typeface="Times New Roman" panose="02020603050405020304" pitchFamily="18" charset="0"/>
              </a:rPr>
              <a:t>近的点</a:t>
            </a:r>
            <a:endParaRPr lang="en-US" altLang="zh-CN" sz="2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100" b="0" dirty="0" smtClean="0">
                <a:latin typeface="Times New Roman" panose="02020603050405020304" pitchFamily="18" charset="0"/>
              </a:rPr>
              <a:t>或者是从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出发先到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再到达的点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或者是与源点直接相连的点；否则与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最近矛盾。</a:t>
            </a:r>
            <a:endParaRPr lang="en-US" altLang="zh-CN" sz="2100" b="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100" b="0" dirty="0" smtClean="0">
                <a:latin typeface="Times New Roman" panose="02020603050405020304" pitchFamily="18" charset="0"/>
              </a:rPr>
              <a:t>对于每个点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两类路比较距离取最小值。此时得到</a:t>
            </a:r>
            <a:r>
              <a:rPr lang="zh-CN" altLang="en-US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出发经可选跳点集</a:t>
            </a:r>
            <a:r>
              <a:rPr lang="en-US" altLang="zh-CN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{Y}</a:t>
            </a:r>
            <a:r>
              <a:rPr lang="zh-CN" altLang="en-US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到各点的最短路</a:t>
            </a:r>
            <a:r>
              <a:rPr lang="en-US" altLang="zh-CN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100" b="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100" b="0" dirty="0" smtClean="0">
                <a:latin typeface="Times New Roman" panose="02020603050405020304" pitchFamily="18" charset="0"/>
              </a:rPr>
              <a:t>表中找“最小值”即得距离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第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近的点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Z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908720"/>
            <a:ext cx="36195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187"/>
          <p:cNvGraphicFramePr>
            <a:graphicFrameLocks noGrp="1"/>
          </p:cNvGraphicFramePr>
          <p:nvPr/>
        </p:nvGraphicFramePr>
        <p:xfrm>
          <a:off x="6588224" y="764704"/>
          <a:ext cx="2286016" cy="238125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s-y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s-y-x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s-y-z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732240" y="3222854"/>
            <a:ext cx="2016224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 smtClean="0">
                <a:sym typeface="+mn-ea"/>
              </a:rPr>
              <a:t>S先到Y再直接到各点的最小距离</a:t>
            </a:r>
          </a:p>
        </p:txBody>
      </p:sp>
      <p:graphicFrame>
        <p:nvGraphicFramePr>
          <p:cNvPr id="15" name="Group 187"/>
          <p:cNvGraphicFramePr>
            <a:graphicFrameLocks noGrp="1"/>
          </p:cNvGraphicFramePr>
          <p:nvPr/>
        </p:nvGraphicFramePr>
        <p:xfrm>
          <a:off x="5508104" y="4221088"/>
          <a:ext cx="2286016" cy="238125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s-y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s-y-x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s-y-z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6" name="燕尾形箭头 15"/>
          <p:cNvSpPr/>
          <p:nvPr/>
        </p:nvSpPr>
        <p:spPr>
          <a:xfrm rot="5400000">
            <a:off x="6108427" y="3504529"/>
            <a:ext cx="792088" cy="7200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395536" y="692696"/>
            <a:ext cx="576064" cy="57606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363984" y="1257300"/>
            <a:ext cx="203200" cy="914400"/>
          </a:xfrm>
          <a:custGeom>
            <a:avLst/>
            <a:gdLst>
              <a:gd name="connsiteX0" fmla="*/ 0 w 203200"/>
              <a:gd name="connsiteY0" fmla="*/ 914400 h 914400"/>
              <a:gd name="connsiteX1" fmla="*/ 12700 w 203200"/>
              <a:gd name="connsiteY1" fmla="*/ 787400 h 914400"/>
              <a:gd name="connsiteX2" fmla="*/ 88900 w 203200"/>
              <a:gd name="connsiteY2" fmla="*/ 533400 h 914400"/>
              <a:gd name="connsiteX3" fmla="*/ 114300 w 203200"/>
              <a:gd name="connsiteY3" fmla="*/ 406400 h 914400"/>
              <a:gd name="connsiteX4" fmla="*/ 139700 w 203200"/>
              <a:gd name="connsiteY4" fmla="*/ 292100 h 914400"/>
              <a:gd name="connsiteX5" fmla="*/ 165100 w 203200"/>
              <a:gd name="connsiteY5" fmla="*/ 254000 h 914400"/>
              <a:gd name="connsiteX6" fmla="*/ 190500 w 203200"/>
              <a:gd name="connsiteY6" fmla="*/ 177800 h 914400"/>
              <a:gd name="connsiteX7" fmla="*/ 203200 w 203200"/>
              <a:gd name="connsiteY7" fmla="*/ 139700 h 914400"/>
              <a:gd name="connsiteX8" fmla="*/ 190500 w 2032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200" h="914400">
                <a:moveTo>
                  <a:pt x="0" y="914400"/>
                </a:moveTo>
                <a:cubicBezTo>
                  <a:pt x="4233" y="872067"/>
                  <a:pt x="3033" y="828832"/>
                  <a:pt x="12700" y="787400"/>
                </a:cubicBezTo>
                <a:cubicBezTo>
                  <a:pt x="32786" y="701318"/>
                  <a:pt x="64150" y="618259"/>
                  <a:pt x="88900" y="533400"/>
                </a:cubicBezTo>
                <a:cubicBezTo>
                  <a:pt x="105166" y="477629"/>
                  <a:pt x="102683" y="470295"/>
                  <a:pt x="114300" y="406400"/>
                </a:cubicBezTo>
                <a:cubicBezTo>
                  <a:pt x="116203" y="395931"/>
                  <a:pt x="133263" y="307120"/>
                  <a:pt x="139700" y="292100"/>
                </a:cubicBezTo>
                <a:cubicBezTo>
                  <a:pt x="145713" y="278071"/>
                  <a:pt x="158901" y="267948"/>
                  <a:pt x="165100" y="254000"/>
                </a:cubicBezTo>
                <a:cubicBezTo>
                  <a:pt x="175974" y="229534"/>
                  <a:pt x="182033" y="203200"/>
                  <a:pt x="190500" y="177800"/>
                </a:cubicBezTo>
                <a:lnTo>
                  <a:pt x="203200" y="139700"/>
                </a:lnTo>
                <a:cubicBezTo>
                  <a:pt x="185519" y="51293"/>
                  <a:pt x="190500" y="97786"/>
                  <a:pt x="190500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08485" y="863600"/>
            <a:ext cx="3259460" cy="2641600"/>
          </a:xfrm>
          <a:custGeom>
            <a:avLst/>
            <a:gdLst>
              <a:gd name="connsiteX0" fmla="*/ 0 w 3304787"/>
              <a:gd name="connsiteY0" fmla="*/ 368300 h 2641600"/>
              <a:gd name="connsiteX1" fmla="*/ 76200 w 3304787"/>
              <a:gd name="connsiteY1" fmla="*/ 317500 h 2641600"/>
              <a:gd name="connsiteX2" fmla="*/ 139700 w 3304787"/>
              <a:gd name="connsiteY2" fmla="*/ 304800 h 2641600"/>
              <a:gd name="connsiteX3" fmla="*/ 190500 w 3304787"/>
              <a:gd name="connsiteY3" fmla="*/ 292100 h 2641600"/>
              <a:gd name="connsiteX4" fmla="*/ 876300 w 3304787"/>
              <a:gd name="connsiteY4" fmla="*/ 165100 h 2641600"/>
              <a:gd name="connsiteX5" fmla="*/ 977900 w 3304787"/>
              <a:gd name="connsiteY5" fmla="*/ 127000 h 2641600"/>
              <a:gd name="connsiteX6" fmla="*/ 1092200 w 3304787"/>
              <a:gd name="connsiteY6" fmla="*/ 114300 h 2641600"/>
              <a:gd name="connsiteX7" fmla="*/ 1193800 w 3304787"/>
              <a:gd name="connsiteY7" fmla="*/ 101600 h 2641600"/>
              <a:gd name="connsiteX8" fmla="*/ 1295400 w 3304787"/>
              <a:gd name="connsiteY8" fmla="*/ 76200 h 2641600"/>
              <a:gd name="connsiteX9" fmla="*/ 1371600 w 3304787"/>
              <a:gd name="connsiteY9" fmla="*/ 50800 h 2641600"/>
              <a:gd name="connsiteX10" fmla="*/ 1612900 w 3304787"/>
              <a:gd name="connsiteY10" fmla="*/ 38100 h 2641600"/>
              <a:gd name="connsiteX11" fmla="*/ 2590800 w 3304787"/>
              <a:gd name="connsiteY11" fmla="*/ 12700 h 2641600"/>
              <a:gd name="connsiteX12" fmla="*/ 2628900 w 3304787"/>
              <a:gd name="connsiteY12" fmla="*/ 0 h 2641600"/>
              <a:gd name="connsiteX13" fmla="*/ 2895600 w 3304787"/>
              <a:gd name="connsiteY13" fmla="*/ 25400 h 2641600"/>
              <a:gd name="connsiteX14" fmla="*/ 2984500 w 3304787"/>
              <a:gd name="connsiteY14" fmla="*/ 139700 h 2641600"/>
              <a:gd name="connsiteX15" fmla="*/ 3022600 w 3304787"/>
              <a:gd name="connsiteY15" fmla="*/ 190500 h 2641600"/>
              <a:gd name="connsiteX16" fmla="*/ 3048000 w 3304787"/>
              <a:gd name="connsiteY16" fmla="*/ 228600 h 2641600"/>
              <a:gd name="connsiteX17" fmla="*/ 3124200 w 3304787"/>
              <a:gd name="connsiteY17" fmla="*/ 304800 h 2641600"/>
              <a:gd name="connsiteX18" fmla="*/ 3111500 w 3304787"/>
              <a:gd name="connsiteY18" fmla="*/ 698500 h 2641600"/>
              <a:gd name="connsiteX19" fmla="*/ 3086100 w 3304787"/>
              <a:gd name="connsiteY19" fmla="*/ 736600 h 2641600"/>
              <a:gd name="connsiteX20" fmla="*/ 3060700 w 3304787"/>
              <a:gd name="connsiteY20" fmla="*/ 787400 h 2641600"/>
              <a:gd name="connsiteX21" fmla="*/ 3022600 w 3304787"/>
              <a:gd name="connsiteY21" fmla="*/ 901700 h 2641600"/>
              <a:gd name="connsiteX22" fmla="*/ 3009900 w 3304787"/>
              <a:gd name="connsiteY22" fmla="*/ 939800 h 2641600"/>
              <a:gd name="connsiteX23" fmla="*/ 2997200 w 3304787"/>
              <a:gd name="connsiteY23" fmla="*/ 977900 h 2641600"/>
              <a:gd name="connsiteX24" fmla="*/ 2984500 w 3304787"/>
              <a:gd name="connsiteY24" fmla="*/ 1104900 h 2641600"/>
              <a:gd name="connsiteX25" fmla="*/ 2971800 w 3304787"/>
              <a:gd name="connsiteY25" fmla="*/ 1257300 h 2641600"/>
              <a:gd name="connsiteX26" fmla="*/ 2959100 w 3304787"/>
              <a:gd name="connsiteY26" fmla="*/ 1308100 h 2641600"/>
              <a:gd name="connsiteX27" fmla="*/ 2946400 w 3304787"/>
              <a:gd name="connsiteY27" fmla="*/ 1384300 h 2641600"/>
              <a:gd name="connsiteX28" fmla="*/ 2908300 w 3304787"/>
              <a:gd name="connsiteY28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04787" h="2641600">
                <a:moveTo>
                  <a:pt x="0" y="368300"/>
                </a:moveTo>
                <a:cubicBezTo>
                  <a:pt x="25400" y="351367"/>
                  <a:pt x="48409" y="330132"/>
                  <a:pt x="76200" y="317500"/>
                </a:cubicBezTo>
                <a:cubicBezTo>
                  <a:pt x="95851" y="308568"/>
                  <a:pt x="118628" y="309483"/>
                  <a:pt x="139700" y="304800"/>
                </a:cubicBezTo>
                <a:cubicBezTo>
                  <a:pt x="156739" y="301014"/>
                  <a:pt x="173351" y="295352"/>
                  <a:pt x="190500" y="292100"/>
                </a:cubicBezTo>
                <a:lnTo>
                  <a:pt x="876300" y="165100"/>
                </a:lnTo>
                <a:cubicBezTo>
                  <a:pt x="910167" y="152400"/>
                  <a:pt x="942692" y="135284"/>
                  <a:pt x="977900" y="127000"/>
                </a:cubicBezTo>
                <a:cubicBezTo>
                  <a:pt x="1015215" y="118220"/>
                  <a:pt x="1054128" y="118779"/>
                  <a:pt x="1092200" y="114300"/>
                </a:cubicBezTo>
                <a:cubicBezTo>
                  <a:pt x="1126096" y="110312"/>
                  <a:pt x="1160254" y="107890"/>
                  <a:pt x="1193800" y="101600"/>
                </a:cubicBezTo>
                <a:cubicBezTo>
                  <a:pt x="1228111" y="95167"/>
                  <a:pt x="1261834" y="85790"/>
                  <a:pt x="1295400" y="76200"/>
                </a:cubicBezTo>
                <a:cubicBezTo>
                  <a:pt x="1321144" y="68845"/>
                  <a:pt x="1345017" y="53990"/>
                  <a:pt x="1371600" y="50800"/>
                </a:cubicBezTo>
                <a:cubicBezTo>
                  <a:pt x="1451571" y="41203"/>
                  <a:pt x="1532422" y="41385"/>
                  <a:pt x="1612900" y="38100"/>
                </a:cubicBezTo>
                <a:cubicBezTo>
                  <a:pt x="1970721" y="23495"/>
                  <a:pt x="2214670" y="20703"/>
                  <a:pt x="2590800" y="12700"/>
                </a:cubicBezTo>
                <a:cubicBezTo>
                  <a:pt x="2603500" y="8467"/>
                  <a:pt x="2615513" y="0"/>
                  <a:pt x="2628900" y="0"/>
                </a:cubicBezTo>
                <a:cubicBezTo>
                  <a:pt x="2705488" y="0"/>
                  <a:pt x="2815003" y="15325"/>
                  <a:pt x="2895600" y="25400"/>
                </a:cubicBezTo>
                <a:lnTo>
                  <a:pt x="2984500" y="139700"/>
                </a:lnTo>
                <a:cubicBezTo>
                  <a:pt x="2997406" y="156477"/>
                  <a:pt x="3010859" y="172888"/>
                  <a:pt x="3022600" y="190500"/>
                </a:cubicBezTo>
                <a:cubicBezTo>
                  <a:pt x="3031067" y="203200"/>
                  <a:pt x="3037859" y="217192"/>
                  <a:pt x="3048000" y="228600"/>
                </a:cubicBezTo>
                <a:cubicBezTo>
                  <a:pt x="3071865" y="255448"/>
                  <a:pt x="3124200" y="304800"/>
                  <a:pt x="3124200" y="304800"/>
                </a:cubicBezTo>
                <a:cubicBezTo>
                  <a:pt x="3119967" y="436033"/>
                  <a:pt x="3123041" y="567707"/>
                  <a:pt x="3111500" y="698500"/>
                </a:cubicBezTo>
                <a:cubicBezTo>
                  <a:pt x="3110158" y="713704"/>
                  <a:pt x="3093673" y="723348"/>
                  <a:pt x="3086100" y="736600"/>
                </a:cubicBezTo>
                <a:cubicBezTo>
                  <a:pt x="3076707" y="753038"/>
                  <a:pt x="3067731" y="769822"/>
                  <a:pt x="3060700" y="787400"/>
                </a:cubicBezTo>
                <a:lnTo>
                  <a:pt x="3022600" y="901700"/>
                </a:lnTo>
                <a:lnTo>
                  <a:pt x="3009900" y="939800"/>
                </a:lnTo>
                <a:lnTo>
                  <a:pt x="2997200" y="977900"/>
                </a:lnTo>
                <a:cubicBezTo>
                  <a:pt x="2992967" y="1020233"/>
                  <a:pt x="2988352" y="1062530"/>
                  <a:pt x="2984500" y="1104900"/>
                </a:cubicBezTo>
                <a:cubicBezTo>
                  <a:pt x="2979885" y="1155667"/>
                  <a:pt x="2978123" y="1206718"/>
                  <a:pt x="2971800" y="1257300"/>
                </a:cubicBezTo>
                <a:cubicBezTo>
                  <a:pt x="2969635" y="1274620"/>
                  <a:pt x="2962523" y="1290984"/>
                  <a:pt x="2959100" y="1308100"/>
                </a:cubicBezTo>
                <a:cubicBezTo>
                  <a:pt x="2954050" y="1333350"/>
                  <a:pt x="2950633" y="1358900"/>
                  <a:pt x="2946400" y="1384300"/>
                </a:cubicBezTo>
                <a:cubicBezTo>
                  <a:pt x="2933603" y="2638366"/>
                  <a:pt x="3304787" y="2443356"/>
                  <a:pt x="2908300" y="264160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884368" y="4554995"/>
            <a:ext cx="122413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l"/>
            <a:r>
              <a:rPr lang="en-US" altLang="zh-CN" dirty="0" err="1" smtClean="0">
                <a:sym typeface="+mn-ea"/>
              </a:rPr>
              <a:t>从S出发</a:t>
            </a:r>
            <a:r>
              <a:rPr lang="en-US" altLang="zh-CN" dirty="0" smtClean="0">
                <a:sym typeface="+mn-ea"/>
              </a:rPr>
              <a:t>, </a:t>
            </a:r>
            <a:r>
              <a:rPr lang="en-US" altLang="zh-CN" dirty="0" err="1" smtClean="0">
                <a:sym typeface="+mn-ea"/>
              </a:rPr>
              <a:t>可选跳点集</a:t>
            </a:r>
            <a:r>
              <a:rPr lang="zh-CN" altLang="en-US" dirty="0" smtClean="0">
                <a:sym typeface="+mn-ea"/>
              </a:rPr>
              <a:t>为</a:t>
            </a:r>
            <a:r>
              <a:rPr lang="en-US" altLang="zh-CN" dirty="0" smtClean="0">
                <a:sym typeface="+mn-ea"/>
              </a:rPr>
              <a:t>{Y}</a:t>
            </a:r>
            <a:r>
              <a:rPr lang="zh-CN" altLang="en-US" dirty="0" smtClean="0">
                <a:sym typeface="+mn-ea"/>
              </a:rPr>
              <a:t>时</a:t>
            </a:r>
            <a:r>
              <a:rPr lang="en-US" altLang="zh-CN" dirty="0" smtClean="0">
                <a:sym typeface="+mn-ea"/>
              </a:rPr>
              <a:t>,</a:t>
            </a:r>
            <a:r>
              <a:rPr lang="en-US" altLang="zh-CN" dirty="0" err="1" smtClean="0">
                <a:sym typeface="+mn-ea"/>
              </a:rPr>
              <a:t>到各点的最短路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64088" y="6165304"/>
            <a:ext cx="2592288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25047"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10" grpId="0" uiExpand="1" build="p" animBg="1"/>
      <p:bldP spid="12" grpId="0" bldLvl="0" animBg="1"/>
      <p:bldP spid="16" grpId="0" animBg="1"/>
      <p:bldP spid="17" grpId="0" animBg="1"/>
      <p:bldP spid="18" grpId="0" animBg="1"/>
      <p:bldP spid="19" grpId="0" animBg="1"/>
      <p:bldP spid="20" grpId="0" bldLvl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908720"/>
            <a:ext cx="385192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+mj-cs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+mj-cs"/>
              </a:rPr>
              <a:t>Dijkstra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算法思想</a:t>
            </a:r>
            <a:endParaRPr lang="zh-CN" altLang="en-US" sz="36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45868" y="3212976"/>
            <a:ext cx="2016224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经</a:t>
            </a:r>
            <a:r>
              <a:rPr lang="zh-CN" altLang="en-US" dirty="0" smtClean="0">
                <a:sym typeface="+mn-ea"/>
              </a:rPr>
              <a:t>可选跳点集</a:t>
            </a:r>
            <a:r>
              <a:rPr lang="en-US" altLang="zh-CN" dirty="0" smtClean="0">
                <a:sym typeface="+mn-ea"/>
              </a:rPr>
              <a:t>{Y}</a:t>
            </a:r>
            <a:r>
              <a:rPr lang="zh-CN" altLang="en-US" dirty="0" smtClean="0"/>
              <a:t>到各点的最短路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7504" y="4221088"/>
            <a:ext cx="5040560" cy="2397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72000" bIns="0">
            <a:spAutoFit/>
          </a:bodyPr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100" dirty="0" smtClean="0">
                <a:latin typeface="Times New Roman" panose="02020603050405020304" pitchFamily="18" charset="0"/>
              </a:rPr>
              <a:t>接下来找找距离源点第</a:t>
            </a:r>
            <a:r>
              <a:rPr lang="en-US" altLang="zh-CN" sz="21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100" dirty="0" smtClean="0">
                <a:latin typeface="Times New Roman" panose="02020603050405020304" pitchFamily="18" charset="0"/>
              </a:rPr>
              <a:t>近的点</a:t>
            </a:r>
            <a:endParaRPr lang="en-US" altLang="zh-CN" sz="2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100" b="0" dirty="0" smtClean="0">
                <a:latin typeface="Times New Roman" panose="02020603050405020304" pitchFamily="18" charset="0"/>
              </a:rPr>
              <a:t>或者是从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出发经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Z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到达的点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或是经可选跳点集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{Y}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到达的点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经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或者直接到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).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否则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未知黑点必然是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或者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Z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，矛盾。</a:t>
            </a:r>
            <a:endParaRPr lang="en-US" altLang="zh-CN" sz="2100" b="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100" b="0" dirty="0" smtClean="0">
                <a:latin typeface="Times New Roman" panose="02020603050405020304" pitchFamily="18" charset="0"/>
              </a:rPr>
              <a:t>对于每个点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两类路比较距离取最小值。此时得到</a:t>
            </a:r>
            <a:r>
              <a:rPr lang="zh-CN" altLang="en-US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出发经过可选跳点集</a:t>
            </a:r>
            <a:r>
              <a:rPr lang="en-US" altLang="zh-CN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{Y,Z}</a:t>
            </a:r>
            <a:r>
              <a:rPr lang="zh-CN" altLang="en-US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到各点的最短路</a:t>
            </a:r>
            <a:r>
              <a:rPr lang="en-US" altLang="zh-CN" sz="2100" b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100" b="0" dirty="0" smtClean="0">
                <a:latin typeface="Times New Roman" panose="02020603050405020304" pitchFamily="18" charset="0"/>
              </a:rPr>
              <a:t>表中找“最小值”即可即得距离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第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近的点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T</a:t>
            </a:r>
          </a:p>
        </p:txBody>
      </p:sp>
      <p:graphicFrame>
        <p:nvGraphicFramePr>
          <p:cNvPr id="9" name="Group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55463"/>
              </p:ext>
            </p:extLst>
          </p:nvPr>
        </p:nvGraphicFramePr>
        <p:xfrm>
          <a:off x="6588224" y="764704"/>
          <a:ext cx="2286016" cy="238125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INF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s-y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syzx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s-y-z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732240" y="3222854"/>
            <a:ext cx="2016224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altLang="en-US" dirty="0" smtClean="0">
                <a:sym typeface="+mn-ea"/>
              </a:rPr>
              <a:t>S先到Z再直接到各点的最小距离</a:t>
            </a:r>
          </a:p>
        </p:txBody>
      </p:sp>
      <p:graphicFrame>
        <p:nvGraphicFramePr>
          <p:cNvPr id="15" name="Group 187"/>
          <p:cNvGraphicFramePr>
            <a:graphicFrameLocks noGrp="1"/>
          </p:cNvGraphicFramePr>
          <p:nvPr/>
        </p:nvGraphicFramePr>
        <p:xfrm>
          <a:off x="4139952" y="764704"/>
          <a:ext cx="2286016" cy="238125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s-y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s-y-x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s-y-z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流程图: 联系 16"/>
          <p:cNvSpPr/>
          <p:nvPr/>
        </p:nvSpPr>
        <p:spPr>
          <a:xfrm>
            <a:off x="395536" y="692696"/>
            <a:ext cx="576064" cy="57606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363984" y="1257300"/>
            <a:ext cx="203200" cy="914400"/>
          </a:xfrm>
          <a:custGeom>
            <a:avLst/>
            <a:gdLst>
              <a:gd name="connsiteX0" fmla="*/ 0 w 203200"/>
              <a:gd name="connsiteY0" fmla="*/ 914400 h 914400"/>
              <a:gd name="connsiteX1" fmla="*/ 12700 w 203200"/>
              <a:gd name="connsiteY1" fmla="*/ 787400 h 914400"/>
              <a:gd name="connsiteX2" fmla="*/ 88900 w 203200"/>
              <a:gd name="connsiteY2" fmla="*/ 533400 h 914400"/>
              <a:gd name="connsiteX3" fmla="*/ 114300 w 203200"/>
              <a:gd name="connsiteY3" fmla="*/ 406400 h 914400"/>
              <a:gd name="connsiteX4" fmla="*/ 139700 w 203200"/>
              <a:gd name="connsiteY4" fmla="*/ 292100 h 914400"/>
              <a:gd name="connsiteX5" fmla="*/ 165100 w 203200"/>
              <a:gd name="connsiteY5" fmla="*/ 254000 h 914400"/>
              <a:gd name="connsiteX6" fmla="*/ 190500 w 203200"/>
              <a:gd name="connsiteY6" fmla="*/ 177800 h 914400"/>
              <a:gd name="connsiteX7" fmla="*/ 203200 w 203200"/>
              <a:gd name="connsiteY7" fmla="*/ 139700 h 914400"/>
              <a:gd name="connsiteX8" fmla="*/ 190500 w 2032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200" h="914400">
                <a:moveTo>
                  <a:pt x="0" y="914400"/>
                </a:moveTo>
                <a:cubicBezTo>
                  <a:pt x="4233" y="872067"/>
                  <a:pt x="3033" y="828832"/>
                  <a:pt x="12700" y="787400"/>
                </a:cubicBezTo>
                <a:cubicBezTo>
                  <a:pt x="32786" y="701318"/>
                  <a:pt x="64150" y="618259"/>
                  <a:pt x="88900" y="533400"/>
                </a:cubicBezTo>
                <a:cubicBezTo>
                  <a:pt x="105166" y="477629"/>
                  <a:pt x="102683" y="470295"/>
                  <a:pt x="114300" y="406400"/>
                </a:cubicBezTo>
                <a:cubicBezTo>
                  <a:pt x="116203" y="395931"/>
                  <a:pt x="133263" y="307120"/>
                  <a:pt x="139700" y="292100"/>
                </a:cubicBezTo>
                <a:cubicBezTo>
                  <a:pt x="145713" y="278071"/>
                  <a:pt x="158901" y="267948"/>
                  <a:pt x="165100" y="254000"/>
                </a:cubicBezTo>
                <a:cubicBezTo>
                  <a:pt x="175974" y="229534"/>
                  <a:pt x="182033" y="203200"/>
                  <a:pt x="190500" y="177800"/>
                </a:cubicBezTo>
                <a:lnTo>
                  <a:pt x="203200" y="139700"/>
                </a:lnTo>
                <a:cubicBezTo>
                  <a:pt x="185519" y="51293"/>
                  <a:pt x="190500" y="97786"/>
                  <a:pt x="190500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08485" y="764704"/>
            <a:ext cx="3115443" cy="405160"/>
          </a:xfrm>
          <a:custGeom>
            <a:avLst/>
            <a:gdLst>
              <a:gd name="connsiteX0" fmla="*/ 0 w 3304787"/>
              <a:gd name="connsiteY0" fmla="*/ 368300 h 2641600"/>
              <a:gd name="connsiteX1" fmla="*/ 76200 w 3304787"/>
              <a:gd name="connsiteY1" fmla="*/ 317500 h 2641600"/>
              <a:gd name="connsiteX2" fmla="*/ 139700 w 3304787"/>
              <a:gd name="connsiteY2" fmla="*/ 304800 h 2641600"/>
              <a:gd name="connsiteX3" fmla="*/ 190500 w 3304787"/>
              <a:gd name="connsiteY3" fmla="*/ 292100 h 2641600"/>
              <a:gd name="connsiteX4" fmla="*/ 876300 w 3304787"/>
              <a:gd name="connsiteY4" fmla="*/ 165100 h 2641600"/>
              <a:gd name="connsiteX5" fmla="*/ 977900 w 3304787"/>
              <a:gd name="connsiteY5" fmla="*/ 127000 h 2641600"/>
              <a:gd name="connsiteX6" fmla="*/ 1092200 w 3304787"/>
              <a:gd name="connsiteY6" fmla="*/ 114300 h 2641600"/>
              <a:gd name="connsiteX7" fmla="*/ 1193800 w 3304787"/>
              <a:gd name="connsiteY7" fmla="*/ 101600 h 2641600"/>
              <a:gd name="connsiteX8" fmla="*/ 1295400 w 3304787"/>
              <a:gd name="connsiteY8" fmla="*/ 76200 h 2641600"/>
              <a:gd name="connsiteX9" fmla="*/ 1371600 w 3304787"/>
              <a:gd name="connsiteY9" fmla="*/ 50800 h 2641600"/>
              <a:gd name="connsiteX10" fmla="*/ 1612900 w 3304787"/>
              <a:gd name="connsiteY10" fmla="*/ 38100 h 2641600"/>
              <a:gd name="connsiteX11" fmla="*/ 2590800 w 3304787"/>
              <a:gd name="connsiteY11" fmla="*/ 12700 h 2641600"/>
              <a:gd name="connsiteX12" fmla="*/ 2628900 w 3304787"/>
              <a:gd name="connsiteY12" fmla="*/ 0 h 2641600"/>
              <a:gd name="connsiteX13" fmla="*/ 2895600 w 3304787"/>
              <a:gd name="connsiteY13" fmla="*/ 25400 h 2641600"/>
              <a:gd name="connsiteX14" fmla="*/ 2984500 w 3304787"/>
              <a:gd name="connsiteY14" fmla="*/ 139700 h 2641600"/>
              <a:gd name="connsiteX15" fmla="*/ 3022600 w 3304787"/>
              <a:gd name="connsiteY15" fmla="*/ 190500 h 2641600"/>
              <a:gd name="connsiteX16" fmla="*/ 3048000 w 3304787"/>
              <a:gd name="connsiteY16" fmla="*/ 228600 h 2641600"/>
              <a:gd name="connsiteX17" fmla="*/ 3124200 w 3304787"/>
              <a:gd name="connsiteY17" fmla="*/ 304800 h 2641600"/>
              <a:gd name="connsiteX18" fmla="*/ 3111500 w 3304787"/>
              <a:gd name="connsiteY18" fmla="*/ 698500 h 2641600"/>
              <a:gd name="connsiteX19" fmla="*/ 3086100 w 3304787"/>
              <a:gd name="connsiteY19" fmla="*/ 736600 h 2641600"/>
              <a:gd name="connsiteX20" fmla="*/ 3060700 w 3304787"/>
              <a:gd name="connsiteY20" fmla="*/ 787400 h 2641600"/>
              <a:gd name="connsiteX21" fmla="*/ 3022600 w 3304787"/>
              <a:gd name="connsiteY21" fmla="*/ 901700 h 2641600"/>
              <a:gd name="connsiteX22" fmla="*/ 3009900 w 3304787"/>
              <a:gd name="connsiteY22" fmla="*/ 939800 h 2641600"/>
              <a:gd name="connsiteX23" fmla="*/ 2997200 w 3304787"/>
              <a:gd name="connsiteY23" fmla="*/ 977900 h 2641600"/>
              <a:gd name="connsiteX24" fmla="*/ 2984500 w 3304787"/>
              <a:gd name="connsiteY24" fmla="*/ 1104900 h 2641600"/>
              <a:gd name="connsiteX25" fmla="*/ 2971800 w 3304787"/>
              <a:gd name="connsiteY25" fmla="*/ 1257300 h 2641600"/>
              <a:gd name="connsiteX26" fmla="*/ 2959100 w 3304787"/>
              <a:gd name="connsiteY26" fmla="*/ 1308100 h 2641600"/>
              <a:gd name="connsiteX27" fmla="*/ 2946400 w 3304787"/>
              <a:gd name="connsiteY27" fmla="*/ 1384300 h 2641600"/>
              <a:gd name="connsiteX28" fmla="*/ 2908300 w 3304787"/>
              <a:gd name="connsiteY28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04787" h="2641600">
                <a:moveTo>
                  <a:pt x="0" y="368300"/>
                </a:moveTo>
                <a:cubicBezTo>
                  <a:pt x="25400" y="351367"/>
                  <a:pt x="48409" y="330132"/>
                  <a:pt x="76200" y="317500"/>
                </a:cubicBezTo>
                <a:cubicBezTo>
                  <a:pt x="95851" y="308568"/>
                  <a:pt x="118628" y="309483"/>
                  <a:pt x="139700" y="304800"/>
                </a:cubicBezTo>
                <a:cubicBezTo>
                  <a:pt x="156739" y="301014"/>
                  <a:pt x="173351" y="295352"/>
                  <a:pt x="190500" y="292100"/>
                </a:cubicBezTo>
                <a:lnTo>
                  <a:pt x="876300" y="165100"/>
                </a:lnTo>
                <a:cubicBezTo>
                  <a:pt x="910167" y="152400"/>
                  <a:pt x="942692" y="135284"/>
                  <a:pt x="977900" y="127000"/>
                </a:cubicBezTo>
                <a:cubicBezTo>
                  <a:pt x="1015215" y="118220"/>
                  <a:pt x="1054128" y="118779"/>
                  <a:pt x="1092200" y="114300"/>
                </a:cubicBezTo>
                <a:cubicBezTo>
                  <a:pt x="1126096" y="110312"/>
                  <a:pt x="1160254" y="107890"/>
                  <a:pt x="1193800" y="101600"/>
                </a:cubicBezTo>
                <a:cubicBezTo>
                  <a:pt x="1228111" y="95167"/>
                  <a:pt x="1261834" y="85790"/>
                  <a:pt x="1295400" y="76200"/>
                </a:cubicBezTo>
                <a:cubicBezTo>
                  <a:pt x="1321144" y="68845"/>
                  <a:pt x="1345017" y="53990"/>
                  <a:pt x="1371600" y="50800"/>
                </a:cubicBezTo>
                <a:cubicBezTo>
                  <a:pt x="1451571" y="41203"/>
                  <a:pt x="1532422" y="41385"/>
                  <a:pt x="1612900" y="38100"/>
                </a:cubicBezTo>
                <a:cubicBezTo>
                  <a:pt x="1970721" y="23495"/>
                  <a:pt x="2214670" y="20703"/>
                  <a:pt x="2590800" y="12700"/>
                </a:cubicBezTo>
                <a:cubicBezTo>
                  <a:pt x="2603500" y="8467"/>
                  <a:pt x="2615513" y="0"/>
                  <a:pt x="2628900" y="0"/>
                </a:cubicBezTo>
                <a:cubicBezTo>
                  <a:pt x="2705488" y="0"/>
                  <a:pt x="2815003" y="15325"/>
                  <a:pt x="2895600" y="25400"/>
                </a:cubicBezTo>
                <a:lnTo>
                  <a:pt x="2984500" y="139700"/>
                </a:lnTo>
                <a:cubicBezTo>
                  <a:pt x="2997406" y="156477"/>
                  <a:pt x="3010859" y="172888"/>
                  <a:pt x="3022600" y="190500"/>
                </a:cubicBezTo>
                <a:cubicBezTo>
                  <a:pt x="3031067" y="203200"/>
                  <a:pt x="3037859" y="217192"/>
                  <a:pt x="3048000" y="228600"/>
                </a:cubicBezTo>
                <a:cubicBezTo>
                  <a:pt x="3071865" y="255448"/>
                  <a:pt x="3124200" y="304800"/>
                  <a:pt x="3124200" y="304800"/>
                </a:cubicBezTo>
                <a:cubicBezTo>
                  <a:pt x="3119967" y="436033"/>
                  <a:pt x="3123041" y="567707"/>
                  <a:pt x="3111500" y="698500"/>
                </a:cubicBezTo>
                <a:cubicBezTo>
                  <a:pt x="3110158" y="713704"/>
                  <a:pt x="3093673" y="723348"/>
                  <a:pt x="3086100" y="736600"/>
                </a:cubicBezTo>
                <a:cubicBezTo>
                  <a:pt x="3076707" y="753038"/>
                  <a:pt x="3067731" y="769822"/>
                  <a:pt x="3060700" y="787400"/>
                </a:cubicBezTo>
                <a:lnTo>
                  <a:pt x="3022600" y="901700"/>
                </a:lnTo>
                <a:lnTo>
                  <a:pt x="3009900" y="939800"/>
                </a:lnTo>
                <a:lnTo>
                  <a:pt x="2997200" y="977900"/>
                </a:lnTo>
                <a:cubicBezTo>
                  <a:pt x="2992967" y="1020233"/>
                  <a:pt x="2988352" y="1062530"/>
                  <a:pt x="2984500" y="1104900"/>
                </a:cubicBezTo>
                <a:cubicBezTo>
                  <a:pt x="2979885" y="1155667"/>
                  <a:pt x="2978123" y="1206718"/>
                  <a:pt x="2971800" y="1257300"/>
                </a:cubicBezTo>
                <a:cubicBezTo>
                  <a:pt x="2969635" y="1274620"/>
                  <a:pt x="2962523" y="1290984"/>
                  <a:pt x="2959100" y="1308100"/>
                </a:cubicBezTo>
                <a:cubicBezTo>
                  <a:pt x="2954050" y="1333350"/>
                  <a:pt x="2950633" y="1358900"/>
                  <a:pt x="2946400" y="1384300"/>
                </a:cubicBezTo>
                <a:cubicBezTo>
                  <a:pt x="2933603" y="2638366"/>
                  <a:pt x="3304787" y="2443356"/>
                  <a:pt x="2908300" y="2641600"/>
                </a:cubicBezTo>
              </a:path>
            </a:pathLst>
          </a:cu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Group 187"/>
          <p:cNvGraphicFramePr>
            <a:graphicFrameLocks noGrp="1"/>
          </p:cNvGraphicFramePr>
          <p:nvPr/>
        </p:nvGraphicFramePr>
        <p:xfrm>
          <a:off x="5508104" y="4149080"/>
          <a:ext cx="2286016" cy="238125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s-y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syzx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s-y-z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7919864" y="4555471"/>
            <a:ext cx="1116632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altLang="en-US" dirty="0" smtClean="0">
                <a:sym typeface="+mn-ea"/>
              </a:rPr>
              <a:t>从S出发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可选跳点集{Y,Z}时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到各点的最短路</a:t>
            </a:r>
          </a:p>
        </p:txBody>
      </p:sp>
      <p:sp>
        <p:nvSpPr>
          <p:cNvPr id="22" name="椭圆 21"/>
          <p:cNvSpPr/>
          <p:nvPr/>
        </p:nvSpPr>
        <p:spPr>
          <a:xfrm>
            <a:off x="5364088" y="4869160"/>
            <a:ext cx="2592288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rot="5400000">
            <a:off x="6108427" y="3465004"/>
            <a:ext cx="792088" cy="7200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 advTm="25047"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10" grpId="0" uiExpand="1" build="p" animBg="1"/>
      <p:bldP spid="12" grpId="0" bldLvl="0" animBg="1"/>
      <p:bldP spid="17" grpId="0" animBg="1"/>
      <p:bldP spid="18" grpId="0" animBg="1"/>
      <p:bldP spid="19" grpId="0" bldLvl="0" animBg="1"/>
      <p:bldP spid="24" grpId="0" bldLvl="0" animBg="1"/>
      <p:bldP spid="22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908720"/>
            <a:ext cx="36004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+mj-cs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+mj-cs"/>
              </a:rPr>
              <a:t>Dijkstra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算法思想</a:t>
            </a:r>
            <a:endParaRPr lang="zh-CN" altLang="en-US" sz="36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45868" y="3212976"/>
            <a:ext cx="2016224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经可选跳点集</a:t>
            </a:r>
            <a:r>
              <a:rPr lang="en-US" altLang="zh-CN" dirty="0" smtClean="0">
                <a:sym typeface="+mn-ea"/>
              </a:rPr>
              <a:t>{Y,Z}</a:t>
            </a:r>
            <a:r>
              <a:rPr lang="zh-CN" altLang="en-US" dirty="0" smtClean="0">
                <a:sym typeface="+mn-ea"/>
              </a:rPr>
              <a:t>到各点的最短路</a:t>
            </a:r>
            <a:endParaRPr lang="zh-CN" altLang="en-US" dirty="0" smtClean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7504" y="4386664"/>
            <a:ext cx="5256584" cy="2138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72000" bIns="0">
            <a:spAutoFit/>
          </a:bodyPr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100" dirty="0" smtClean="0">
                <a:latin typeface="Times New Roman" panose="02020603050405020304" pitchFamily="18" charset="0"/>
              </a:rPr>
              <a:t>接下来找找距离源点第</a:t>
            </a:r>
            <a:r>
              <a:rPr lang="en-US" altLang="zh-CN" sz="21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100" dirty="0" smtClean="0">
                <a:latin typeface="Times New Roman" panose="02020603050405020304" pitchFamily="18" charset="0"/>
              </a:rPr>
              <a:t>近的点</a:t>
            </a:r>
            <a:endParaRPr lang="en-US" altLang="zh-CN" sz="210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100" b="0" dirty="0" smtClean="0">
                <a:latin typeface="Times New Roman" panose="02020603050405020304" pitchFamily="18" charset="0"/>
              </a:rPr>
              <a:t>或者是从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出发先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100" b="0" baseline="-250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k-1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再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到达的点；或者是经可选跳点集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{V</a:t>
            </a:r>
            <a:r>
              <a:rPr lang="en-US" altLang="zh-CN" sz="2100" b="0" baseline="-250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1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,V</a:t>
            </a:r>
            <a:r>
              <a:rPr lang="en-US" altLang="zh-CN" sz="2100" b="0" baseline="-250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2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,…,V</a:t>
            </a:r>
            <a:r>
              <a:rPr lang="en-US" altLang="zh-CN" sz="2100" b="0" baseline="-250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k-2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到达的点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否则</a:t>
            </a:r>
            <a:r>
              <a:rPr lang="en-US" altLang="zh-CN" sz="2100" b="0" dirty="0" smtClean="0"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100" b="0" dirty="0" smtClean="0">
                <a:latin typeface="Times New Roman" panose="02020603050405020304" pitchFamily="18" charset="0"/>
                <a:sym typeface="+mn-ea"/>
              </a:rPr>
              <a:t>未知黑点必然是</a:t>
            </a:r>
            <a:r>
              <a:rPr lang="en-US" altLang="zh-CN" sz="2100" b="0" dirty="0" smtClean="0">
                <a:latin typeface="Times New Roman" panose="02020603050405020304" pitchFamily="18" charset="0"/>
                <a:sym typeface="+mn-ea"/>
              </a:rPr>
              <a:t>V</a:t>
            </a:r>
            <a:r>
              <a:rPr lang="en-US" altLang="zh-CN" sz="2100" b="0" baseline="-250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100" b="0" dirty="0" smtClean="0">
                <a:latin typeface="Times New Roman" panose="02020603050405020304" pitchFamily="18" charset="0"/>
                <a:sym typeface="+mn-ea"/>
              </a:rPr>
              <a:t>或</a:t>
            </a:r>
            <a:r>
              <a:rPr lang="en-US" altLang="zh-CN" sz="2100" b="0" dirty="0" smtClean="0">
                <a:latin typeface="Times New Roman" panose="02020603050405020304" pitchFamily="18" charset="0"/>
                <a:sym typeface="+mn-ea"/>
              </a:rPr>
              <a:t>...V</a:t>
            </a:r>
            <a:r>
              <a:rPr lang="en-US" altLang="zh-CN" sz="2100" b="0" baseline="-25000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k-1</a:t>
            </a:r>
            <a:r>
              <a:rPr lang="zh-CN" altLang="en-US" sz="2100" b="0" dirty="0" smtClean="0">
                <a:latin typeface="Times New Roman" panose="02020603050405020304" pitchFamily="18" charset="0"/>
                <a:sym typeface="+mn-ea"/>
              </a:rPr>
              <a:t>，矛盾。</a:t>
            </a:r>
            <a:endParaRPr lang="en-US" altLang="zh-CN" sz="2100" b="0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100" b="0" dirty="0" smtClean="0">
                <a:latin typeface="Times New Roman" panose="02020603050405020304" pitchFamily="18" charset="0"/>
              </a:rPr>
              <a:t>对于每个点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两类路比较距离取最小值。此时得到</a:t>
            </a:r>
            <a:r>
              <a:rPr lang="zh-CN" altLang="en-US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出发经</a:t>
            </a:r>
            <a:r>
              <a:rPr lang="en-US" altLang="zh-CN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{V</a:t>
            </a:r>
            <a:r>
              <a:rPr lang="en-US" altLang="zh-CN" sz="2100" b="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100" b="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,…,V</a:t>
            </a:r>
            <a:r>
              <a:rPr lang="en-US" altLang="zh-CN" sz="2100" b="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到各点的最短路</a:t>
            </a:r>
            <a:r>
              <a:rPr lang="en-US" altLang="zh-CN" sz="21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100" b="0" dirty="0" smtClean="0">
                <a:latin typeface="Times New Roman" panose="02020603050405020304" pitchFamily="18" charset="0"/>
              </a:rPr>
              <a:t>表中找“最小值”即得距离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第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100" b="0" dirty="0" smtClean="0">
                <a:latin typeface="Times New Roman" panose="02020603050405020304" pitchFamily="18" charset="0"/>
              </a:rPr>
              <a:t>近的点</a:t>
            </a:r>
            <a:r>
              <a:rPr lang="en-US" altLang="zh-CN" sz="2100" b="0" dirty="0" smtClean="0"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9" name="Group 187"/>
          <p:cNvGraphicFramePr>
            <a:graphicFrameLocks noGrp="1"/>
          </p:cNvGraphicFramePr>
          <p:nvPr/>
        </p:nvGraphicFramePr>
        <p:xfrm>
          <a:off x="6588224" y="764704"/>
          <a:ext cx="2286016" cy="238125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s-y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sytx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s-y-z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732240" y="3222854"/>
            <a:ext cx="2016224" cy="645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altLang="en-US" dirty="0" smtClean="0">
                <a:sym typeface="+mn-ea"/>
              </a:rPr>
              <a:t>S先到T再直接到各点的最小距离</a:t>
            </a:r>
          </a:p>
        </p:txBody>
      </p:sp>
      <p:graphicFrame>
        <p:nvGraphicFramePr>
          <p:cNvPr id="15" name="Group 187"/>
          <p:cNvGraphicFramePr>
            <a:graphicFrameLocks noGrp="1"/>
          </p:cNvGraphicFramePr>
          <p:nvPr/>
        </p:nvGraphicFramePr>
        <p:xfrm>
          <a:off x="4139952" y="764704"/>
          <a:ext cx="2286016" cy="238125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s-y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syzx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s-y-z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流程图: 联系 16"/>
          <p:cNvSpPr/>
          <p:nvPr/>
        </p:nvSpPr>
        <p:spPr>
          <a:xfrm>
            <a:off x="395536" y="692696"/>
            <a:ext cx="576064" cy="57606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363984" y="1257300"/>
            <a:ext cx="203200" cy="914400"/>
          </a:xfrm>
          <a:custGeom>
            <a:avLst/>
            <a:gdLst>
              <a:gd name="connsiteX0" fmla="*/ 0 w 203200"/>
              <a:gd name="connsiteY0" fmla="*/ 914400 h 914400"/>
              <a:gd name="connsiteX1" fmla="*/ 12700 w 203200"/>
              <a:gd name="connsiteY1" fmla="*/ 787400 h 914400"/>
              <a:gd name="connsiteX2" fmla="*/ 88900 w 203200"/>
              <a:gd name="connsiteY2" fmla="*/ 533400 h 914400"/>
              <a:gd name="connsiteX3" fmla="*/ 114300 w 203200"/>
              <a:gd name="connsiteY3" fmla="*/ 406400 h 914400"/>
              <a:gd name="connsiteX4" fmla="*/ 139700 w 203200"/>
              <a:gd name="connsiteY4" fmla="*/ 292100 h 914400"/>
              <a:gd name="connsiteX5" fmla="*/ 165100 w 203200"/>
              <a:gd name="connsiteY5" fmla="*/ 254000 h 914400"/>
              <a:gd name="connsiteX6" fmla="*/ 190500 w 203200"/>
              <a:gd name="connsiteY6" fmla="*/ 177800 h 914400"/>
              <a:gd name="connsiteX7" fmla="*/ 203200 w 203200"/>
              <a:gd name="connsiteY7" fmla="*/ 139700 h 914400"/>
              <a:gd name="connsiteX8" fmla="*/ 190500 w 2032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200" h="914400">
                <a:moveTo>
                  <a:pt x="0" y="914400"/>
                </a:moveTo>
                <a:cubicBezTo>
                  <a:pt x="4233" y="872067"/>
                  <a:pt x="3033" y="828832"/>
                  <a:pt x="12700" y="787400"/>
                </a:cubicBezTo>
                <a:cubicBezTo>
                  <a:pt x="32786" y="701318"/>
                  <a:pt x="64150" y="618259"/>
                  <a:pt x="88900" y="533400"/>
                </a:cubicBezTo>
                <a:cubicBezTo>
                  <a:pt x="105166" y="477629"/>
                  <a:pt x="102683" y="470295"/>
                  <a:pt x="114300" y="406400"/>
                </a:cubicBezTo>
                <a:cubicBezTo>
                  <a:pt x="116203" y="395931"/>
                  <a:pt x="133263" y="307120"/>
                  <a:pt x="139700" y="292100"/>
                </a:cubicBezTo>
                <a:cubicBezTo>
                  <a:pt x="145713" y="278071"/>
                  <a:pt x="158901" y="267948"/>
                  <a:pt x="165100" y="254000"/>
                </a:cubicBezTo>
                <a:cubicBezTo>
                  <a:pt x="175974" y="229534"/>
                  <a:pt x="182033" y="203200"/>
                  <a:pt x="190500" y="177800"/>
                </a:cubicBezTo>
                <a:lnTo>
                  <a:pt x="203200" y="139700"/>
                </a:lnTo>
                <a:cubicBezTo>
                  <a:pt x="185519" y="51293"/>
                  <a:pt x="190500" y="97786"/>
                  <a:pt x="190500" y="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08485" y="764704"/>
            <a:ext cx="3115443" cy="405160"/>
          </a:xfrm>
          <a:custGeom>
            <a:avLst/>
            <a:gdLst>
              <a:gd name="connsiteX0" fmla="*/ 0 w 3304787"/>
              <a:gd name="connsiteY0" fmla="*/ 368300 h 2641600"/>
              <a:gd name="connsiteX1" fmla="*/ 76200 w 3304787"/>
              <a:gd name="connsiteY1" fmla="*/ 317500 h 2641600"/>
              <a:gd name="connsiteX2" fmla="*/ 139700 w 3304787"/>
              <a:gd name="connsiteY2" fmla="*/ 304800 h 2641600"/>
              <a:gd name="connsiteX3" fmla="*/ 190500 w 3304787"/>
              <a:gd name="connsiteY3" fmla="*/ 292100 h 2641600"/>
              <a:gd name="connsiteX4" fmla="*/ 876300 w 3304787"/>
              <a:gd name="connsiteY4" fmla="*/ 165100 h 2641600"/>
              <a:gd name="connsiteX5" fmla="*/ 977900 w 3304787"/>
              <a:gd name="connsiteY5" fmla="*/ 127000 h 2641600"/>
              <a:gd name="connsiteX6" fmla="*/ 1092200 w 3304787"/>
              <a:gd name="connsiteY6" fmla="*/ 114300 h 2641600"/>
              <a:gd name="connsiteX7" fmla="*/ 1193800 w 3304787"/>
              <a:gd name="connsiteY7" fmla="*/ 101600 h 2641600"/>
              <a:gd name="connsiteX8" fmla="*/ 1295400 w 3304787"/>
              <a:gd name="connsiteY8" fmla="*/ 76200 h 2641600"/>
              <a:gd name="connsiteX9" fmla="*/ 1371600 w 3304787"/>
              <a:gd name="connsiteY9" fmla="*/ 50800 h 2641600"/>
              <a:gd name="connsiteX10" fmla="*/ 1612900 w 3304787"/>
              <a:gd name="connsiteY10" fmla="*/ 38100 h 2641600"/>
              <a:gd name="connsiteX11" fmla="*/ 2590800 w 3304787"/>
              <a:gd name="connsiteY11" fmla="*/ 12700 h 2641600"/>
              <a:gd name="connsiteX12" fmla="*/ 2628900 w 3304787"/>
              <a:gd name="connsiteY12" fmla="*/ 0 h 2641600"/>
              <a:gd name="connsiteX13" fmla="*/ 2895600 w 3304787"/>
              <a:gd name="connsiteY13" fmla="*/ 25400 h 2641600"/>
              <a:gd name="connsiteX14" fmla="*/ 2984500 w 3304787"/>
              <a:gd name="connsiteY14" fmla="*/ 139700 h 2641600"/>
              <a:gd name="connsiteX15" fmla="*/ 3022600 w 3304787"/>
              <a:gd name="connsiteY15" fmla="*/ 190500 h 2641600"/>
              <a:gd name="connsiteX16" fmla="*/ 3048000 w 3304787"/>
              <a:gd name="connsiteY16" fmla="*/ 228600 h 2641600"/>
              <a:gd name="connsiteX17" fmla="*/ 3124200 w 3304787"/>
              <a:gd name="connsiteY17" fmla="*/ 304800 h 2641600"/>
              <a:gd name="connsiteX18" fmla="*/ 3111500 w 3304787"/>
              <a:gd name="connsiteY18" fmla="*/ 698500 h 2641600"/>
              <a:gd name="connsiteX19" fmla="*/ 3086100 w 3304787"/>
              <a:gd name="connsiteY19" fmla="*/ 736600 h 2641600"/>
              <a:gd name="connsiteX20" fmla="*/ 3060700 w 3304787"/>
              <a:gd name="connsiteY20" fmla="*/ 787400 h 2641600"/>
              <a:gd name="connsiteX21" fmla="*/ 3022600 w 3304787"/>
              <a:gd name="connsiteY21" fmla="*/ 901700 h 2641600"/>
              <a:gd name="connsiteX22" fmla="*/ 3009900 w 3304787"/>
              <a:gd name="connsiteY22" fmla="*/ 939800 h 2641600"/>
              <a:gd name="connsiteX23" fmla="*/ 2997200 w 3304787"/>
              <a:gd name="connsiteY23" fmla="*/ 977900 h 2641600"/>
              <a:gd name="connsiteX24" fmla="*/ 2984500 w 3304787"/>
              <a:gd name="connsiteY24" fmla="*/ 1104900 h 2641600"/>
              <a:gd name="connsiteX25" fmla="*/ 2971800 w 3304787"/>
              <a:gd name="connsiteY25" fmla="*/ 1257300 h 2641600"/>
              <a:gd name="connsiteX26" fmla="*/ 2959100 w 3304787"/>
              <a:gd name="connsiteY26" fmla="*/ 1308100 h 2641600"/>
              <a:gd name="connsiteX27" fmla="*/ 2946400 w 3304787"/>
              <a:gd name="connsiteY27" fmla="*/ 1384300 h 2641600"/>
              <a:gd name="connsiteX28" fmla="*/ 2908300 w 3304787"/>
              <a:gd name="connsiteY28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04787" h="2641600">
                <a:moveTo>
                  <a:pt x="0" y="368300"/>
                </a:moveTo>
                <a:cubicBezTo>
                  <a:pt x="25400" y="351367"/>
                  <a:pt x="48409" y="330132"/>
                  <a:pt x="76200" y="317500"/>
                </a:cubicBezTo>
                <a:cubicBezTo>
                  <a:pt x="95851" y="308568"/>
                  <a:pt x="118628" y="309483"/>
                  <a:pt x="139700" y="304800"/>
                </a:cubicBezTo>
                <a:cubicBezTo>
                  <a:pt x="156739" y="301014"/>
                  <a:pt x="173351" y="295352"/>
                  <a:pt x="190500" y="292100"/>
                </a:cubicBezTo>
                <a:lnTo>
                  <a:pt x="876300" y="165100"/>
                </a:lnTo>
                <a:cubicBezTo>
                  <a:pt x="910167" y="152400"/>
                  <a:pt x="942692" y="135284"/>
                  <a:pt x="977900" y="127000"/>
                </a:cubicBezTo>
                <a:cubicBezTo>
                  <a:pt x="1015215" y="118220"/>
                  <a:pt x="1054128" y="118779"/>
                  <a:pt x="1092200" y="114300"/>
                </a:cubicBezTo>
                <a:cubicBezTo>
                  <a:pt x="1126096" y="110312"/>
                  <a:pt x="1160254" y="107890"/>
                  <a:pt x="1193800" y="101600"/>
                </a:cubicBezTo>
                <a:cubicBezTo>
                  <a:pt x="1228111" y="95167"/>
                  <a:pt x="1261834" y="85790"/>
                  <a:pt x="1295400" y="76200"/>
                </a:cubicBezTo>
                <a:cubicBezTo>
                  <a:pt x="1321144" y="68845"/>
                  <a:pt x="1345017" y="53990"/>
                  <a:pt x="1371600" y="50800"/>
                </a:cubicBezTo>
                <a:cubicBezTo>
                  <a:pt x="1451571" y="41203"/>
                  <a:pt x="1532422" y="41385"/>
                  <a:pt x="1612900" y="38100"/>
                </a:cubicBezTo>
                <a:cubicBezTo>
                  <a:pt x="1970721" y="23495"/>
                  <a:pt x="2214670" y="20703"/>
                  <a:pt x="2590800" y="12700"/>
                </a:cubicBezTo>
                <a:cubicBezTo>
                  <a:pt x="2603500" y="8467"/>
                  <a:pt x="2615513" y="0"/>
                  <a:pt x="2628900" y="0"/>
                </a:cubicBezTo>
                <a:cubicBezTo>
                  <a:pt x="2705488" y="0"/>
                  <a:pt x="2815003" y="15325"/>
                  <a:pt x="2895600" y="25400"/>
                </a:cubicBezTo>
                <a:lnTo>
                  <a:pt x="2984500" y="139700"/>
                </a:lnTo>
                <a:cubicBezTo>
                  <a:pt x="2997406" y="156477"/>
                  <a:pt x="3010859" y="172888"/>
                  <a:pt x="3022600" y="190500"/>
                </a:cubicBezTo>
                <a:cubicBezTo>
                  <a:pt x="3031067" y="203200"/>
                  <a:pt x="3037859" y="217192"/>
                  <a:pt x="3048000" y="228600"/>
                </a:cubicBezTo>
                <a:cubicBezTo>
                  <a:pt x="3071865" y="255448"/>
                  <a:pt x="3124200" y="304800"/>
                  <a:pt x="3124200" y="304800"/>
                </a:cubicBezTo>
                <a:cubicBezTo>
                  <a:pt x="3119967" y="436033"/>
                  <a:pt x="3123041" y="567707"/>
                  <a:pt x="3111500" y="698500"/>
                </a:cubicBezTo>
                <a:cubicBezTo>
                  <a:pt x="3110158" y="713704"/>
                  <a:pt x="3093673" y="723348"/>
                  <a:pt x="3086100" y="736600"/>
                </a:cubicBezTo>
                <a:cubicBezTo>
                  <a:pt x="3076707" y="753038"/>
                  <a:pt x="3067731" y="769822"/>
                  <a:pt x="3060700" y="787400"/>
                </a:cubicBezTo>
                <a:lnTo>
                  <a:pt x="3022600" y="901700"/>
                </a:lnTo>
                <a:lnTo>
                  <a:pt x="3009900" y="939800"/>
                </a:lnTo>
                <a:lnTo>
                  <a:pt x="2997200" y="977900"/>
                </a:lnTo>
                <a:cubicBezTo>
                  <a:pt x="2992967" y="1020233"/>
                  <a:pt x="2988352" y="1062530"/>
                  <a:pt x="2984500" y="1104900"/>
                </a:cubicBezTo>
                <a:cubicBezTo>
                  <a:pt x="2979885" y="1155667"/>
                  <a:pt x="2978123" y="1206718"/>
                  <a:pt x="2971800" y="1257300"/>
                </a:cubicBezTo>
                <a:cubicBezTo>
                  <a:pt x="2969635" y="1274620"/>
                  <a:pt x="2962523" y="1290984"/>
                  <a:pt x="2959100" y="1308100"/>
                </a:cubicBezTo>
                <a:cubicBezTo>
                  <a:pt x="2954050" y="1333350"/>
                  <a:pt x="2950633" y="1358900"/>
                  <a:pt x="2946400" y="1384300"/>
                </a:cubicBezTo>
                <a:cubicBezTo>
                  <a:pt x="2933603" y="2638366"/>
                  <a:pt x="3304787" y="2443356"/>
                  <a:pt x="2908300" y="2641600"/>
                </a:cubicBezTo>
              </a:path>
            </a:pathLst>
          </a:cu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Group 187"/>
          <p:cNvGraphicFramePr>
            <a:graphicFrameLocks noGrp="1"/>
          </p:cNvGraphicFramePr>
          <p:nvPr/>
        </p:nvGraphicFramePr>
        <p:xfrm>
          <a:off x="5508104" y="4149080"/>
          <a:ext cx="2286016" cy="2381256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42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s-y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sytx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s-y-z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7812360" y="4554518"/>
            <a:ext cx="125963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lstStyle/>
          <a:p>
            <a:pPr lvl="0" algn="ctr"/>
            <a:r>
              <a:rPr lang="zh-CN" altLang="en-US" dirty="0" smtClean="0">
                <a:sym typeface="+mn-ea"/>
              </a:rPr>
              <a:t>从S出发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可选{V</a:t>
            </a:r>
            <a:r>
              <a:rPr lang="zh-CN" altLang="en-US" baseline="-25000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, V</a:t>
            </a:r>
            <a:r>
              <a:rPr lang="zh-CN" altLang="en-US" baseline="-25000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 ,…V</a:t>
            </a:r>
            <a:r>
              <a:rPr lang="zh-CN" altLang="en-US" baseline="-25000" dirty="0" smtClean="0">
                <a:sym typeface="+mn-ea"/>
              </a:rPr>
              <a:t>k-1</a:t>
            </a:r>
            <a:r>
              <a:rPr lang="zh-CN" altLang="en-US" dirty="0" smtClean="0">
                <a:sym typeface="+mn-ea"/>
              </a:rPr>
              <a:t>}时</a:t>
            </a:r>
            <a:r>
              <a:rPr lang="en-US" altLang="zh-CN" dirty="0" smtClean="0">
                <a:sym typeface="+mn-ea"/>
              </a:rPr>
              <a:t>,</a:t>
            </a:r>
            <a:r>
              <a:rPr lang="zh-CN" altLang="en-US" dirty="0" smtClean="0">
                <a:sym typeface="+mn-ea"/>
              </a:rPr>
              <a:t>到各点的最短路</a:t>
            </a:r>
          </a:p>
        </p:txBody>
      </p:sp>
      <p:sp>
        <p:nvSpPr>
          <p:cNvPr id="22" name="椭圆 21"/>
          <p:cNvSpPr/>
          <p:nvPr/>
        </p:nvSpPr>
        <p:spPr>
          <a:xfrm>
            <a:off x="5364088" y="5661248"/>
            <a:ext cx="2592288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燕尾形箭头 24"/>
          <p:cNvSpPr/>
          <p:nvPr/>
        </p:nvSpPr>
        <p:spPr>
          <a:xfrm rot="5400000">
            <a:off x="6108427" y="3465004"/>
            <a:ext cx="792088" cy="7200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标注 1"/>
          <p:cNvSpPr/>
          <p:nvPr/>
        </p:nvSpPr>
        <p:spPr>
          <a:xfrm>
            <a:off x="3023828" y="3861048"/>
            <a:ext cx="1512168" cy="576064"/>
          </a:xfrm>
          <a:prstGeom prst="wedgeRoundRectCallout">
            <a:avLst>
              <a:gd name="adj1" fmla="val 160575"/>
              <a:gd name="adj2" fmla="val -3997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找最近点 据其更新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25047"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10" grpId="0" uiExpand="1" build="p" animBg="1"/>
      <p:bldP spid="12" grpId="0" bldLvl="0" animBg="1"/>
      <p:bldP spid="17" grpId="0" animBg="1"/>
      <p:bldP spid="18" grpId="0" animBg="1"/>
      <p:bldP spid="19" grpId="0" bldLvl="0" animBg="1"/>
      <p:bldP spid="24" grpId="0" bldLvl="0" animBg="1"/>
      <p:bldP spid="22" grpId="0" animBg="1"/>
      <p:bldP spid="25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71414"/>
            <a:ext cx="8858312" cy="642942"/>
          </a:xfrm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+mj-cs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+mj-cs"/>
              </a:rPr>
              <a:t>Dijkstra</a:t>
            </a:r>
            <a:r>
              <a:rPr lang="zh-CN" altLang="en-US" sz="3600" b="1" dirty="0" smtClean="0">
                <a:latin typeface="Times New Roman" panose="02020603050405020304" pitchFamily="18" charset="0"/>
                <a:cs typeface="+mj-cs"/>
              </a:rPr>
              <a:t>算法思想</a:t>
            </a:r>
            <a:endParaRPr lang="zh-CN" altLang="en-US" sz="3600" b="1" dirty="0">
              <a:latin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46" name="Group 187"/>
          <p:cNvGraphicFramePr>
            <a:graphicFrameLocks noGrp="1"/>
          </p:cNvGraphicFramePr>
          <p:nvPr/>
        </p:nvGraphicFramePr>
        <p:xfrm>
          <a:off x="6714570" y="260648"/>
          <a:ext cx="2286016" cy="2381256"/>
        </p:xfrm>
        <a:graphic>
          <a:graphicData uri="http://schemas.openxmlformats.org/drawingml/2006/table">
            <a:tbl>
              <a:tblPr/>
              <a:tblGrid>
                <a:gridCol w="76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s-y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∞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8" name="Group 187"/>
          <p:cNvGraphicFramePr>
            <a:graphicFrameLocks noGrp="1"/>
          </p:cNvGraphicFramePr>
          <p:nvPr/>
        </p:nvGraphicFramePr>
        <p:xfrm>
          <a:off x="6714570" y="3211842"/>
          <a:ext cx="2286016" cy="2381256"/>
        </p:xfrm>
        <a:graphic>
          <a:graphicData uri="http://schemas.openxmlformats.org/drawingml/2006/table">
            <a:tbl>
              <a:tblPr/>
              <a:tblGrid>
                <a:gridCol w="76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9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终点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路径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syt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X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syx</a:t>
                      </a:r>
                      <a:endParaRPr kumimoji="1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14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Z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syz</a:t>
                      </a:r>
                      <a:endParaRPr kumimoji="1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7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6947535" y="6179820"/>
            <a:ext cx="1322705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重复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605270" y="2748915"/>
            <a:ext cx="2516505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找最近点</a:t>
            </a:r>
            <a:r>
              <a:rPr lang="en-US" altLang="zh-CN" dirty="0" smtClean="0"/>
              <a:t>;   </a:t>
            </a:r>
            <a:r>
              <a:rPr lang="zh-CN" altLang="en-US" dirty="0" smtClean="0"/>
              <a:t>据其</a:t>
            </a:r>
            <a:r>
              <a:rPr lang="en-US" altLang="zh-CN" dirty="0" smtClean="0"/>
              <a:t>(Y)</a:t>
            </a:r>
            <a:r>
              <a:rPr lang="zh-CN" altLang="en-US" dirty="0" smtClean="0"/>
              <a:t>更新</a:t>
            </a:r>
            <a:endParaRPr lang="zh-CN" altLang="en-US" dirty="0"/>
          </a:p>
        </p:txBody>
      </p:sp>
      <p:sp>
        <p:nvSpPr>
          <p:cNvPr id="53" name="下箭头 52"/>
          <p:cNvSpPr/>
          <p:nvPr/>
        </p:nvSpPr>
        <p:spPr>
          <a:xfrm>
            <a:off x="7616595" y="2610164"/>
            <a:ext cx="285752" cy="64294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16" y="764704"/>
            <a:ext cx="292560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754092"/>
            <a:ext cx="3024336" cy="253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椭圆 15"/>
          <p:cNvSpPr/>
          <p:nvPr/>
        </p:nvSpPr>
        <p:spPr>
          <a:xfrm>
            <a:off x="6588224" y="1390546"/>
            <a:ext cx="2592288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88224" y="5626318"/>
            <a:ext cx="246696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找最近点</a:t>
            </a:r>
            <a:r>
              <a:rPr lang="en-US" altLang="zh-CN" dirty="0" smtClean="0"/>
              <a:t>; </a:t>
            </a:r>
            <a:r>
              <a:rPr lang="zh-CN" altLang="en-US" dirty="0" smtClean="0"/>
              <a:t>据其</a:t>
            </a:r>
            <a:r>
              <a:rPr lang="en-US" altLang="zh-CN" dirty="0" smtClean="0"/>
              <a:t>(Z)</a:t>
            </a:r>
            <a:r>
              <a:rPr lang="zh-CN" altLang="en-US" dirty="0" smtClean="0"/>
              <a:t>更新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9872" y="3933056"/>
            <a:ext cx="3059832" cy="240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3933056"/>
            <a:ext cx="299576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燕尾形箭头 21"/>
          <p:cNvSpPr/>
          <p:nvPr/>
        </p:nvSpPr>
        <p:spPr>
          <a:xfrm>
            <a:off x="2987824" y="1412776"/>
            <a:ext cx="432048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燕尾形箭头 22"/>
          <p:cNvSpPr/>
          <p:nvPr/>
        </p:nvSpPr>
        <p:spPr>
          <a:xfrm rot="16200000" flipH="1">
            <a:off x="4860032" y="3429000"/>
            <a:ext cx="432048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 flipH="1">
            <a:off x="3131840" y="4581128"/>
            <a:ext cx="432048" cy="2880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下箭头 1"/>
          <p:cNvSpPr/>
          <p:nvPr/>
        </p:nvSpPr>
        <p:spPr>
          <a:xfrm>
            <a:off x="7533410" y="5626414"/>
            <a:ext cx="285752" cy="64294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25047"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bldLvl="0" animBg="1"/>
      <p:bldP spid="53" grpId="0" animBg="1"/>
      <p:bldP spid="17" grpId="0" bldLvl="0" animBg="1"/>
      <p:bldP spid="22" grpId="0" animBg="1"/>
      <p:bldP spid="23" grpId="0" animBg="1"/>
      <p:bldP spid="24" grpId="0" animBg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6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.7|1.3|24.8|0.4|12.9|1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3.3|9.4"/>
</p:tagLst>
</file>

<file path=ppt/theme/theme1.xml><?xml version="1.0" encoding="utf-8"?>
<a:theme xmlns:a="http://schemas.openxmlformats.org/drawingml/2006/main" name="山东科技大学_崔焕庆_程序设计基础 (1)">
  <a:themeElements>
    <a:clrScheme name="崔焕庆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00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山东科技大学_崔焕庆_程序设计基础 (1)</Template>
  <TotalTime>53</TotalTime>
  <Words>2574</Words>
  <Application>Microsoft Office PowerPoint</Application>
  <PresentationFormat>全屏显示(4:3)</PresentationFormat>
  <Paragraphs>526</Paragraphs>
  <Slides>23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山东科技大学_崔焕庆_程序设计基础 (1)</vt:lpstr>
      <vt:lpstr>求解最短路的Dijkstra算法</vt:lpstr>
      <vt:lpstr>PowerPoint 演示文稿</vt:lpstr>
      <vt:lpstr>PowerPoint 演示文稿</vt:lpstr>
      <vt:lpstr>提纲</vt:lpstr>
      <vt:lpstr>1 Dijkstra算法思想</vt:lpstr>
      <vt:lpstr>1 Dijkstra算法思想</vt:lpstr>
      <vt:lpstr>1 Dijkstra算法思想</vt:lpstr>
      <vt:lpstr>1 Dijkstra算法思想</vt:lpstr>
      <vt:lpstr>1 Dijkstra算法思想</vt:lpstr>
      <vt:lpstr>提纲</vt:lpstr>
      <vt:lpstr>2 Dijkstra算法实现</vt:lpstr>
      <vt:lpstr>2  Dijkstra算法实现</vt:lpstr>
      <vt:lpstr>2  Dijkstra算法实现</vt:lpstr>
      <vt:lpstr>2  Dijkstra算法实现</vt:lpstr>
      <vt:lpstr> 思 考</vt:lpstr>
      <vt:lpstr>提纲</vt:lpstr>
      <vt:lpstr>3 算法推广</vt:lpstr>
      <vt:lpstr>参考资料</vt:lpstr>
      <vt:lpstr>Dijkstra与他的恩师 — 常怀感恩之心</vt:lpstr>
      <vt:lpstr>Dijkstra与他的恩师 —坚持真理，勇于担当</vt:lpstr>
      <vt:lpstr>说明</vt:lpstr>
      <vt:lpstr>最短路径练习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ZQT</dc:creator>
  <cp:lastModifiedBy>Y</cp:lastModifiedBy>
  <cp:revision>978</cp:revision>
  <dcterms:created xsi:type="dcterms:W3CDTF">2113-01-01T00:00:00Z</dcterms:created>
  <dcterms:modified xsi:type="dcterms:W3CDTF">2022-11-01T01:41:00Z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