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1009" r:id="rId2"/>
    <p:sldId id="959" r:id="rId3"/>
    <p:sldId id="1019" r:id="rId4"/>
    <p:sldId id="1020" r:id="rId5"/>
    <p:sldId id="1012" r:id="rId6"/>
    <p:sldId id="990" r:id="rId7"/>
    <p:sldId id="1010" r:id="rId8"/>
    <p:sldId id="979" r:id="rId9"/>
    <p:sldId id="992" r:id="rId10"/>
    <p:sldId id="995" r:id="rId11"/>
    <p:sldId id="996" r:id="rId12"/>
    <p:sldId id="997" r:id="rId13"/>
    <p:sldId id="1013" r:id="rId14"/>
    <p:sldId id="998" r:id="rId15"/>
    <p:sldId id="982" r:id="rId16"/>
    <p:sldId id="999" r:id="rId17"/>
    <p:sldId id="972" r:id="rId18"/>
    <p:sldId id="1015" r:id="rId19"/>
    <p:sldId id="1016" r:id="rId20"/>
    <p:sldId id="1014" r:id="rId21"/>
    <p:sldId id="1017" r:id="rId22"/>
    <p:sldId id="1018" r:id="rId23"/>
    <p:sldId id="98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7206" autoAdjust="0"/>
  </p:normalViewPr>
  <p:slideViewPr>
    <p:cSldViewPr>
      <p:cViewPr>
        <p:scale>
          <a:sx n="75" d="100"/>
          <a:sy n="75" d="100"/>
        </p:scale>
        <p:origin x="255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BBCAD-622B-4B29-9F8E-8B65F7E54A9E}" type="doc">
      <dgm:prSet loTypeId="urn:microsoft.com/office/officeart/2005/8/layout/arrow2#1" loCatId="process" qsTypeId="urn:microsoft.com/office/officeart/2005/8/quickstyle/3d1#1" qsCatId="3D" csTypeId="urn:microsoft.com/office/officeart/2005/8/colors/colorful1#2" csCatId="colorful" phldr="1"/>
      <dgm:spPr/>
    </dgm:pt>
    <dgm:pt modelId="{0082ADD5-B384-47E0-AE80-58858735161B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800" b="1" dirty="0" smtClean="0"/>
            <a:t>   17</a:t>
          </a:r>
          <a:r>
            <a:rPr lang="zh-CN" altLang="en-US" sz="1800" b="1" dirty="0" smtClean="0"/>
            <a:t>岁，</a:t>
          </a:r>
          <a:endParaRPr lang="en-US" altLang="zh-CN" sz="1800" b="1" dirty="0" smtClean="0"/>
        </a:p>
        <a:p>
          <a:pPr>
            <a:spcAft>
              <a:spcPts val="0"/>
            </a:spcAft>
          </a:pPr>
          <a:r>
            <a:rPr lang="zh-CN" altLang="en-US" sz="1800" b="1" dirty="0" smtClean="0"/>
            <a:t>文学学士</a:t>
          </a:r>
          <a:endParaRPr lang="zh-CN" altLang="en-US" sz="1800" b="1" dirty="0"/>
        </a:p>
      </dgm:t>
    </dgm:pt>
    <dgm:pt modelId="{8AC0223C-BC0C-46FF-B8BB-1E953B4D0ABF}" type="parTrans" cxnId="{F0CC7851-3AE7-4E92-B133-648E0BD26A84}">
      <dgm:prSet/>
      <dgm:spPr/>
      <dgm:t>
        <a:bodyPr/>
        <a:lstStyle/>
        <a:p>
          <a:endParaRPr lang="zh-CN" altLang="en-US" sz="1800"/>
        </a:p>
      </dgm:t>
    </dgm:pt>
    <dgm:pt modelId="{3BE2AB14-621E-433D-AD15-07FCC0A21DC5}" type="sibTrans" cxnId="{F0CC7851-3AE7-4E92-B133-648E0BD26A84}">
      <dgm:prSet/>
      <dgm:spPr/>
      <dgm:t>
        <a:bodyPr/>
        <a:lstStyle/>
        <a:p>
          <a:endParaRPr lang="zh-CN" altLang="en-US" sz="1800"/>
        </a:p>
      </dgm:t>
    </dgm:pt>
    <dgm:pt modelId="{7B85A8CD-7C97-4729-8270-88E173452A4D}">
      <dgm:prSet phldrT="[文本]" custT="1"/>
      <dgm:spPr/>
      <dgm:t>
        <a:bodyPr/>
        <a:lstStyle/>
        <a:p>
          <a:r>
            <a:rPr lang="en-US" altLang="zh-CN" sz="1800" b="1" dirty="0" smtClean="0"/>
            <a:t>  19</a:t>
          </a:r>
          <a:r>
            <a:rPr lang="zh-CN" altLang="en-US" sz="1800" b="1" dirty="0" smtClean="0"/>
            <a:t>岁，卡片穿孔操作员</a:t>
          </a:r>
          <a:endParaRPr lang="zh-CN" altLang="en-US" sz="1800" b="1" dirty="0"/>
        </a:p>
      </dgm:t>
    </dgm:pt>
    <dgm:pt modelId="{719EA7E3-7D9D-4341-BB9F-74476752E3D2}" type="parTrans" cxnId="{1013F32E-5A45-4E48-AD97-7A0AF286CFB9}">
      <dgm:prSet/>
      <dgm:spPr/>
      <dgm:t>
        <a:bodyPr/>
        <a:lstStyle/>
        <a:p>
          <a:endParaRPr lang="zh-CN" altLang="en-US" sz="1800"/>
        </a:p>
      </dgm:t>
    </dgm:pt>
    <dgm:pt modelId="{7318ADB7-46BB-4C10-9B1D-17130F17D249}" type="sibTrans" cxnId="{1013F32E-5A45-4E48-AD97-7A0AF286CFB9}">
      <dgm:prSet/>
      <dgm:spPr/>
      <dgm:t>
        <a:bodyPr/>
        <a:lstStyle/>
        <a:p>
          <a:endParaRPr lang="zh-CN" altLang="en-US" sz="1800"/>
        </a:p>
      </dgm:t>
    </dgm:pt>
    <dgm:pt modelId="{EC243815-FC0C-46D6-B064-619BCBF4C02C}">
      <dgm:prSet phldrT="[文本]" custT="1"/>
      <dgm:spPr/>
      <dgm:t>
        <a:bodyPr/>
        <a:lstStyle/>
        <a:p>
          <a:r>
            <a:rPr lang="en-US" altLang="zh-CN" sz="1800" b="1" dirty="0" smtClean="0"/>
            <a:t> 20</a:t>
          </a:r>
          <a:r>
            <a:rPr lang="zh-CN" altLang="en-US" sz="1800" b="1" dirty="0" smtClean="0"/>
            <a:t>岁，</a:t>
          </a:r>
          <a:endParaRPr lang="en-US" altLang="zh-CN" sz="1800" b="1" dirty="0" smtClean="0"/>
        </a:p>
        <a:p>
          <a:r>
            <a:rPr lang="zh-CN" altLang="en-US" sz="1800" b="1" dirty="0" smtClean="0"/>
            <a:t>程序员</a:t>
          </a:r>
          <a:endParaRPr lang="zh-CN" altLang="en-US" sz="1800" b="1" dirty="0"/>
        </a:p>
      </dgm:t>
    </dgm:pt>
    <dgm:pt modelId="{4E945992-A5B4-4269-89F1-8CD5A28FC712}" type="parTrans" cxnId="{78A7CF27-F908-41BC-B07E-55FFD917A6FA}">
      <dgm:prSet/>
      <dgm:spPr/>
      <dgm:t>
        <a:bodyPr/>
        <a:lstStyle/>
        <a:p>
          <a:endParaRPr lang="zh-CN" altLang="en-US"/>
        </a:p>
      </dgm:t>
    </dgm:pt>
    <dgm:pt modelId="{C6D424C8-6F2E-4FAF-A5E7-32837495B914}" type="sibTrans" cxnId="{78A7CF27-F908-41BC-B07E-55FFD917A6FA}">
      <dgm:prSet/>
      <dgm:spPr/>
      <dgm:t>
        <a:bodyPr/>
        <a:lstStyle/>
        <a:p>
          <a:endParaRPr lang="zh-CN" altLang="en-US"/>
        </a:p>
      </dgm:t>
    </dgm:pt>
    <dgm:pt modelId="{6A77A9C7-7547-43EA-A974-CDD17F184910}">
      <dgm:prSet phldrT="[文本]" custT="1"/>
      <dgm:spPr/>
      <dgm:t>
        <a:bodyPr/>
        <a:lstStyle/>
        <a:p>
          <a:r>
            <a:rPr lang="en-US" altLang="zh-CN" sz="1800" b="1" dirty="0" smtClean="0"/>
            <a:t>22</a:t>
          </a:r>
          <a:r>
            <a:rPr lang="zh-CN" altLang="en-US" sz="1800" b="1" dirty="0" smtClean="0"/>
            <a:t>岁，</a:t>
          </a:r>
          <a:endParaRPr lang="en-US" altLang="zh-CN" sz="1800" b="1" dirty="0" smtClean="0"/>
        </a:p>
        <a:p>
          <a:r>
            <a:rPr lang="zh-CN" altLang="en-US" sz="1800" b="1" dirty="0" smtClean="0"/>
            <a:t>理科学士</a:t>
          </a:r>
          <a:endParaRPr lang="zh-CN" altLang="en-US" sz="1800" b="1" dirty="0"/>
        </a:p>
      </dgm:t>
    </dgm:pt>
    <dgm:pt modelId="{30A7C92F-2D71-4AF0-80BF-C6178789AB32}" type="parTrans" cxnId="{D660FFA7-BB1E-41F6-BF38-A0ED2195279E}">
      <dgm:prSet/>
      <dgm:spPr/>
      <dgm:t>
        <a:bodyPr/>
        <a:lstStyle/>
        <a:p>
          <a:endParaRPr lang="zh-CN" altLang="en-US"/>
        </a:p>
      </dgm:t>
    </dgm:pt>
    <dgm:pt modelId="{240FE193-7CB5-4281-90B1-686838B40DB5}" type="sibTrans" cxnId="{D660FFA7-BB1E-41F6-BF38-A0ED2195279E}">
      <dgm:prSet/>
      <dgm:spPr/>
      <dgm:t>
        <a:bodyPr/>
        <a:lstStyle/>
        <a:p>
          <a:endParaRPr lang="zh-CN" altLang="en-US"/>
        </a:p>
      </dgm:t>
    </dgm:pt>
    <dgm:pt modelId="{07C76125-13D1-41DC-878D-A6068CB8A9AF}">
      <dgm:prSet phldrT="[文本]" custT="1"/>
      <dgm:spPr/>
      <dgm:t>
        <a:bodyPr/>
        <a:lstStyle/>
        <a:p>
          <a:pPr marL="0" indent="0"/>
          <a:r>
            <a:rPr lang="en-US" altLang="zh-CN" sz="1800" b="1" dirty="0" smtClean="0"/>
            <a:t>  26</a:t>
          </a:r>
          <a:r>
            <a:rPr lang="zh-CN" altLang="en-US" sz="1800" b="1" dirty="0" smtClean="0"/>
            <a:t>岁</a:t>
          </a:r>
          <a:endParaRPr lang="en-US" altLang="zh-CN" sz="1800" b="1" dirty="0" smtClean="0"/>
        </a:p>
        <a:p>
          <a:pPr marL="0" indent="0"/>
          <a:r>
            <a:rPr lang="en-US" altLang="zh-CN" sz="1800" b="1" dirty="0" smtClean="0"/>
            <a:t>Floyd</a:t>
          </a:r>
          <a:r>
            <a:rPr lang="zh-CN" altLang="en-US" sz="1800" b="1" dirty="0" smtClean="0"/>
            <a:t>算法</a:t>
          </a:r>
          <a:endParaRPr lang="zh-CN" altLang="en-US" sz="1800" b="1" dirty="0"/>
        </a:p>
      </dgm:t>
    </dgm:pt>
    <dgm:pt modelId="{A4538CB3-0469-4941-A081-546F291A760D}" type="parTrans" cxnId="{80A6D5FC-2492-4114-BAED-A90EB1839672}">
      <dgm:prSet/>
      <dgm:spPr/>
      <dgm:t>
        <a:bodyPr/>
        <a:lstStyle/>
        <a:p>
          <a:endParaRPr lang="zh-CN" altLang="en-US"/>
        </a:p>
      </dgm:t>
    </dgm:pt>
    <dgm:pt modelId="{26757EF2-80BE-48D6-92EF-AD8FE559BEFB}" type="sibTrans" cxnId="{80A6D5FC-2492-4114-BAED-A90EB1839672}">
      <dgm:prSet/>
      <dgm:spPr/>
      <dgm:t>
        <a:bodyPr/>
        <a:lstStyle/>
        <a:p>
          <a:endParaRPr lang="zh-CN" altLang="en-US"/>
        </a:p>
      </dgm:t>
    </dgm:pt>
    <dgm:pt modelId="{39FB07D0-5A2B-42D7-9B0F-7E8A899B133A}" type="pres">
      <dgm:prSet presAssocID="{2E4BBCAD-622B-4B29-9F8E-8B65F7E54A9E}" presName="arrowDiagram" presStyleCnt="0">
        <dgm:presLayoutVars>
          <dgm:chMax val="5"/>
          <dgm:dir/>
          <dgm:resizeHandles val="exact"/>
        </dgm:presLayoutVars>
      </dgm:prSet>
      <dgm:spPr/>
    </dgm:pt>
    <dgm:pt modelId="{C371ACC0-17FD-4610-8878-39B64D8ADAC9}" type="pres">
      <dgm:prSet presAssocID="{2E4BBCAD-622B-4B29-9F8E-8B65F7E54A9E}" presName="arrow" presStyleLbl="bgShp" presStyleIdx="0" presStyleCnt="1"/>
      <dgm:spPr/>
    </dgm:pt>
    <dgm:pt modelId="{539E60F8-772D-4701-8CF2-A35D65E65962}" type="pres">
      <dgm:prSet presAssocID="{2E4BBCAD-622B-4B29-9F8E-8B65F7E54A9E}" presName="arrowDiagram5" presStyleCnt="0"/>
      <dgm:spPr/>
    </dgm:pt>
    <dgm:pt modelId="{9354DC0A-1EB6-4BB0-96B1-96A1AFFBF92D}" type="pres">
      <dgm:prSet presAssocID="{0082ADD5-B384-47E0-AE80-58858735161B}" presName="bullet5a" presStyleLbl="node1" presStyleIdx="0" presStyleCnt="5"/>
      <dgm:spPr/>
    </dgm:pt>
    <dgm:pt modelId="{9E1C8259-AA29-4A3B-BFBD-8423A66D2959}" type="pres">
      <dgm:prSet presAssocID="{0082ADD5-B384-47E0-AE80-58858735161B}" presName="textBox5a" presStyleLbl="revTx" presStyleIdx="0" presStyleCnt="5" custScaleX="1347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DD5F6-FE8F-46D4-903B-1B0A8F0BC70C}" type="pres">
      <dgm:prSet presAssocID="{7B85A8CD-7C97-4729-8270-88E173452A4D}" presName="bullet5b" presStyleLbl="node1" presStyleIdx="1" presStyleCnt="5"/>
      <dgm:spPr/>
    </dgm:pt>
    <dgm:pt modelId="{D11FF38F-A757-4DD6-9859-5411C0541B06}" type="pres">
      <dgm:prSet presAssocID="{7B85A8CD-7C97-4729-8270-88E173452A4D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D56BAA-FB6B-4DC0-B07B-F6B6B790BA0E}" type="pres">
      <dgm:prSet presAssocID="{EC243815-FC0C-46D6-B064-619BCBF4C02C}" presName="bullet5c" presStyleLbl="node1" presStyleIdx="2" presStyleCnt="5"/>
      <dgm:spPr/>
    </dgm:pt>
    <dgm:pt modelId="{4393706E-98BB-4B3F-AE31-B8D96F72EE7A}" type="pres">
      <dgm:prSet presAssocID="{EC243815-FC0C-46D6-B064-619BCBF4C02C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08D312-2BD0-4DB3-8E8E-CFCC4EE74438}" type="pres">
      <dgm:prSet presAssocID="{6A77A9C7-7547-43EA-A974-CDD17F184910}" presName="bullet5d" presStyleLbl="node1" presStyleIdx="3" presStyleCnt="5"/>
      <dgm:spPr/>
    </dgm:pt>
    <dgm:pt modelId="{1E1A5B8B-5DCE-4FF5-ABDF-117DABBEBEE8}" type="pres">
      <dgm:prSet presAssocID="{6A77A9C7-7547-43EA-A974-CDD17F184910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D0920-F963-452F-B251-8AABB2675D94}" type="pres">
      <dgm:prSet presAssocID="{07C76125-13D1-41DC-878D-A6068CB8A9AF}" presName="bullet5e" presStyleLbl="node1" presStyleIdx="4" presStyleCnt="5"/>
      <dgm:spPr/>
    </dgm:pt>
    <dgm:pt modelId="{0F3B816E-C3D8-4EB1-9847-3A5DB12E8C95}" type="pres">
      <dgm:prSet presAssocID="{07C76125-13D1-41DC-878D-A6068CB8A9AF}" presName="textBox5e" presStyleLbl="revTx" presStyleIdx="4" presStyleCnt="5" custScaleX="1218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60FFA7-BB1E-41F6-BF38-A0ED2195279E}" srcId="{2E4BBCAD-622B-4B29-9F8E-8B65F7E54A9E}" destId="{6A77A9C7-7547-43EA-A974-CDD17F184910}" srcOrd="3" destOrd="0" parTransId="{30A7C92F-2D71-4AF0-80BF-C6178789AB32}" sibTransId="{240FE193-7CB5-4281-90B1-686838B40DB5}"/>
    <dgm:cxn modelId="{3C4A3701-D1EE-4EF1-B6AA-F08107150B9F}" type="presOf" srcId="{6A77A9C7-7547-43EA-A974-CDD17F184910}" destId="{1E1A5B8B-5DCE-4FF5-ABDF-117DABBEBEE8}" srcOrd="0" destOrd="0" presId="urn:microsoft.com/office/officeart/2005/8/layout/arrow2#1"/>
    <dgm:cxn modelId="{17559165-6D91-4224-AD47-409FE4B469AD}" type="presOf" srcId="{EC243815-FC0C-46D6-B064-619BCBF4C02C}" destId="{4393706E-98BB-4B3F-AE31-B8D96F72EE7A}" srcOrd="0" destOrd="0" presId="urn:microsoft.com/office/officeart/2005/8/layout/arrow2#1"/>
    <dgm:cxn modelId="{B5AEB2AF-3FC9-40E0-B987-BD9C6F93262E}" type="presOf" srcId="{0082ADD5-B384-47E0-AE80-58858735161B}" destId="{9E1C8259-AA29-4A3B-BFBD-8423A66D2959}" srcOrd="0" destOrd="0" presId="urn:microsoft.com/office/officeart/2005/8/layout/arrow2#1"/>
    <dgm:cxn modelId="{F3D27062-F217-494E-9A06-8B0E0E6CF92E}" type="presOf" srcId="{2E4BBCAD-622B-4B29-9F8E-8B65F7E54A9E}" destId="{39FB07D0-5A2B-42D7-9B0F-7E8A899B133A}" srcOrd="0" destOrd="0" presId="urn:microsoft.com/office/officeart/2005/8/layout/arrow2#1"/>
    <dgm:cxn modelId="{ED0CE90C-39D1-454F-9850-486479991AEE}" type="presOf" srcId="{07C76125-13D1-41DC-878D-A6068CB8A9AF}" destId="{0F3B816E-C3D8-4EB1-9847-3A5DB12E8C95}" srcOrd="0" destOrd="0" presId="urn:microsoft.com/office/officeart/2005/8/layout/arrow2#1"/>
    <dgm:cxn modelId="{78A7CF27-F908-41BC-B07E-55FFD917A6FA}" srcId="{2E4BBCAD-622B-4B29-9F8E-8B65F7E54A9E}" destId="{EC243815-FC0C-46D6-B064-619BCBF4C02C}" srcOrd="2" destOrd="0" parTransId="{4E945992-A5B4-4269-89F1-8CD5A28FC712}" sibTransId="{C6D424C8-6F2E-4FAF-A5E7-32837495B914}"/>
    <dgm:cxn modelId="{1013F32E-5A45-4E48-AD97-7A0AF286CFB9}" srcId="{2E4BBCAD-622B-4B29-9F8E-8B65F7E54A9E}" destId="{7B85A8CD-7C97-4729-8270-88E173452A4D}" srcOrd="1" destOrd="0" parTransId="{719EA7E3-7D9D-4341-BB9F-74476752E3D2}" sibTransId="{7318ADB7-46BB-4C10-9B1D-17130F17D249}"/>
    <dgm:cxn modelId="{80A6D5FC-2492-4114-BAED-A90EB1839672}" srcId="{2E4BBCAD-622B-4B29-9F8E-8B65F7E54A9E}" destId="{07C76125-13D1-41DC-878D-A6068CB8A9AF}" srcOrd="4" destOrd="0" parTransId="{A4538CB3-0469-4941-A081-546F291A760D}" sibTransId="{26757EF2-80BE-48D6-92EF-AD8FE559BEFB}"/>
    <dgm:cxn modelId="{0E33AB93-BCCE-4B4A-A50F-13B31D3836C6}" type="presOf" srcId="{7B85A8CD-7C97-4729-8270-88E173452A4D}" destId="{D11FF38F-A757-4DD6-9859-5411C0541B06}" srcOrd="0" destOrd="0" presId="urn:microsoft.com/office/officeart/2005/8/layout/arrow2#1"/>
    <dgm:cxn modelId="{F0CC7851-3AE7-4E92-B133-648E0BD26A84}" srcId="{2E4BBCAD-622B-4B29-9F8E-8B65F7E54A9E}" destId="{0082ADD5-B384-47E0-AE80-58858735161B}" srcOrd="0" destOrd="0" parTransId="{8AC0223C-BC0C-46FF-B8BB-1E953B4D0ABF}" sibTransId="{3BE2AB14-621E-433D-AD15-07FCC0A21DC5}"/>
    <dgm:cxn modelId="{D8571868-5CF8-4662-98E0-1A86C636D165}" type="presParOf" srcId="{39FB07D0-5A2B-42D7-9B0F-7E8A899B133A}" destId="{C371ACC0-17FD-4610-8878-39B64D8ADAC9}" srcOrd="0" destOrd="0" presId="urn:microsoft.com/office/officeart/2005/8/layout/arrow2#1"/>
    <dgm:cxn modelId="{35E25CC6-08E2-4D7C-8C83-78E9118C243B}" type="presParOf" srcId="{39FB07D0-5A2B-42D7-9B0F-7E8A899B133A}" destId="{539E60F8-772D-4701-8CF2-A35D65E65962}" srcOrd="1" destOrd="0" presId="urn:microsoft.com/office/officeart/2005/8/layout/arrow2#1"/>
    <dgm:cxn modelId="{6871F80E-2080-4FCF-A328-FB459471BB1F}" type="presParOf" srcId="{539E60F8-772D-4701-8CF2-A35D65E65962}" destId="{9354DC0A-1EB6-4BB0-96B1-96A1AFFBF92D}" srcOrd="0" destOrd="0" presId="urn:microsoft.com/office/officeart/2005/8/layout/arrow2#1"/>
    <dgm:cxn modelId="{02C48ABF-6AD6-45D1-901C-6DDA8BC7ACC4}" type="presParOf" srcId="{539E60F8-772D-4701-8CF2-A35D65E65962}" destId="{9E1C8259-AA29-4A3B-BFBD-8423A66D2959}" srcOrd="1" destOrd="0" presId="urn:microsoft.com/office/officeart/2005/8/layout/arrow2#1"/>
    <dgm:cxn modelId="{BD11EFC2-71D3-42C6-A5B9-9F0EACDCC97B}" type="presParOf" srcId="{539E60F8-772D-4701-8CF2-A35D65E65962}" destId="{8EFDD5F6-FE8F-46D4-903B-1B0A8F0BC70C}" srcOrd="2" destOrd="0" presId="urn:microsoft.com/office/officeart/2005/8/layout/arrow2#1"/>
    <dgm:cxn modelId="{DF518BE5-0ED5-4BA5-ABAA-F93A1D023571}" type="presParOf" srcId="{539E60F8-772D-4701-8CF2-A35D65E65962}" destId="{D11FF38F-A757-4DD6-9859-5411C0541B06}" srcOrd="3" destOrd="0" presId="urn:microsoft.com/office/officeart/2005/8/layout/arrow2#1"/>
    <dgm:cxn modelId="{CD626485-AC0D-4EE5-ACBE-38F0EA123315}" type="presParOf" srcId="{539E60F8-772D-4701-8CF2-A35D65E65962}" destId="{91D56BAA-FB6B-4DC0-B07B-F6B6B790BA0E}" srcOrd="4" destOrd="0" presId="urn:microsoft.com/office/officeart/2005/8/layout/arrow2#1"/>
    <dgm:cxn modelId="{1E0EC84D-1D0D-4B92-86B6-C90CD5C14D49}" type="presParOf" srcId="{539E60F8-772D-4701-8CF2-A35D65E65962}" destId="{4393706E-98BB-4B3F-AE31-B8D96F72EE7A}" srcOrd="5" destOrd="0" presId="urn:microsoft.com/office/officeart/2005/8/layout/arrow2#1"/>
    <dgm:cxn modelId="{ABFE490A-2A9C-4160-8D0F-8F1F6328A869}" type="presParOf" srcId="{539E60F8-772D-4701-8CF2-A35D65E65962}" destId="{7408D312-2BD0-4DB3-8E8E-CFCC4EE74438}" srcOrd="6" destOrd="0" presId="urn:microsoft.com/office/officeart/2005/8/layout/arrow2#1"/>
    <dgm:cxn modelId="{A0BAC61D-4380-4004-AB0D-1FEF4EE8A51F}" type="presParOf" srcId="{539E60F8-772D-4701-8CF2-A35D65E65962}" destId="{1E1A5B8B-5DCE-4FF5-ABDF-117DABBEBEE8}" srcOrd="7" destOrd="0" presId="urn:microsoft.com/office/officeart/2005/8/layout/arrow2#1"/>
    <dgm:cxn modelId="{59A9DA05-013A-4DCE-90F5-A25D5EC26D42}" type="presParOf" srcId="{539E60F8-772D-4701-8CF2-A35D65E65962}" destId="{A8CD0920-F963-452F-B251-8AABB2675D94}" srcOrd="8" destOrd="0" presId="urn:microsoft.com/office/officeart/2005/8/layout/arrow2#1"/>
    <dgm:cxn modelId="{17B1F1E4-CBD1-4AF7-8B4A-3557A9F1F7E1}" type="presParOf" srcId="{539E60F8-772D-4701-8CF2-A35D65E65962}" destId="{0F3B816E-C3D8-4EB1-9847-3A5DB12E8C95}" srcOrd="9" destOrd="0" presId="urn:microsoft.com/office/officeart/2005/8/layout/arrow2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5571C-ABC2-4D48-8BD7-81FAF1E1684C}" type="doc">
      <dgm:prSet loTypeId="urn:microsoft.com/office/officeart/2005/8/layout/process1" loCatId="process" qsTypeId="urn:microsoft.com/office/officeart/2005/8/quickstyle/3d1#2" qsCatId="3D" csTypeId="urn:microsoft.com/office/officeart/2005/8/colors/colorful1#2" csCatId="colorful" phldr="1"/>
      <dgm:spPr/>
    </dgm:pt>
    <dgm:pt modelId="{6C145741-591E-4430-AC81-BDEB34BF0BF3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3500" b="1" dirty="0" err="1" smtClean="0"/>
            <a:t>i</a:t>
          </a:r>
          <a:r>
            <a:rPr lang="en-US" altLang="zh-CN" sz="3500" b="1" dirty="0" smtClean="0"/>
            <a:t>-&gt;{1,2,..,N}-&gt;j</a:t>
          </a:r>
        </a:p>
        <a:p>
          <a:pPr>
            <a:spcAft>
              <a:spcPts val="0"/>
            </a:spcAft>
          </a:pPr>
          <a:r>
            <a:rPr lang="zh-CN" altLang="en-US" sz="3000" b="1" baseline="-25000" dirty="0" smtClean="0"/>
            <a:t>可选跳点至多为</a:t>
          </a:r>
          <a:r>
            <a:rPr lang="en-US" altLang="zh-CN" sz="3000" b="1" baseline="-25000" dirty="0" smtClean="0"/>
            <a:t>N</a:t>
          </a:r>
          <a:r>
            <a:rPr lang="zh-CN" altLang="en-US" sz="3000" b="1" baseline="-25000" dirty="0" smtClean="0"/>
            <a:t>相当于无限制！</a:t>
          </a:r>
          <a:endParaRPr lang="zh-CN" altLang="en-US" sz="3000" b="1" baseline="-25000" dirty="0"/>
        </a:p>
      </dgm:t>
    </dgm:pt>
    <dgm:pt modelId="{15ADD4E8-B1A6-4B00-B0D3-7AAD300017E5}" type="parTrans" cxnId="{B1ED8AF1-7265-44A5-AB7D-6556273FDA86}">
      <dgm:prSet/>
      <dgm:spPr/>
      <dgm:t>
        <a:bodyPr/>
        <a:lstStyle/>
        <a:p>
          <a:endParaRPr lang="zh-CN" altLang="en-US" sz="4400" b="1">
            <a:solidFill>
              <a:schemeClr val="tx1"/>
            </a:solidFill>
          </a:endParaRPr>
        </a:p>
      </dgm:t>
    </dgm:pt>
    <dgm:pt modelId="{DCEF54CA-F7D3-4FAC-819B-C7B7A547029F}" type="sibTrans" cxnId="{B1ED8AF1-7265-44A5-AB7D-6556273FDA86}">
      <dgm:prSet custT="1"/>
      <dgm:spPr/>
      <dgm:t>
        <a:bodyPr/>
        <a:lstStyle/>
        <a:p>
          <a:endParaRPr lang="zh-CN" altLang="en-US" sz="4400" b="1">
            <a:solidFill>
              <a:schemeClr val="tx1"/>
            </a:solidFill>
          </a:endParaRPr>
        </a:p>
      </dgm:t>
    </dgm:pt>
    <dgm:pt modelId="{7F32E225-CB48-4D52-8AE0-6350B53C5593}" type="pres">
      <dgm:prSet presAssocID="{2EF5571C-ABC2-4D48-8BD7-81FAF1E1684C}" presName="Name0" presStyleCnt="0">
        <dgm:presLayoutVars>
          <dgm:dir/>
          <dgm:resizeHandles val="exact"/>
        </dgm:presLayoutVars>
      </dgm:prSet>
      <dgm:spPr/>
    </dgm:pt>
    <dgm:pt modelId="{0DA89C76-0DA1-444E-8FC8-80CD98A251D4}" type="pres">
      <dgm:prSet presAssocID="{6C145741-591E-4430-AC81-BDEB34BF0BF3}" presName="node" presStyleLbl="node1" presStyleIdx="0" presStyleCnt="1" custLinFactNeighborX="-16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ED8AF1-7265-44A5-AB7D-6556273FDA86}" srcId="{2EF5571C-ABC2-4D48-8BD7-81FAF1E1684C}" destId="{6C145741-591E-4430-AC81-BDEB34BF0BF3}" srcOrd="0" destOrd="0" parTransId="{15ADD4E8-B1A6-4B00-B0D3-7AAD300017E5}" sibTransId="{DCEF54CA-F7D3-4FAC-819B-C7B7A547029F}"/>
    <dgm:cxn modelId="{8941F1F8-7ED1-4DF8-93AB-5C723E60503A}" type="presOf" srcId="{6C145741-591E-4430-AC81-BDEB34BF0BF3}" destId="{0DA89C76-0DA1-444E-8FC8-80CD98A251D4}" srcOrd="0" destOrd="0" presId="urn:microsoft.com/office/officeart/2005/8/layout/process1"/>
    <dgm:cxn modelId="{3113134A-ABF9-476B-8147-CC8C0DB26C7D}" type="presOf" srcId="{2EF5571C-ABC2-4D48-8BD7-81FAF1E1684C}" destId="{7F32E225-CB48-4D52-8AE0-6350B53C5593}" srcOrd="0" destOrd="0" presId="urn:microsoft.com/office/officeart/2005/8/layout/process1"/>
    <dgm:cxn modelId="{6A364A09-0F07-4A2F-B410-47CC56E710C6}" type="presParOf" srcId="{7F32E225-CB48-4D52-8AE0-6350B53C5593}" destId="{0DA89C76-0DA1-444E-8FC8-80CD98A251D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E903CF-7F5A-4E38-B29B-81B829F01A83}" type="doc">
      <dgm:prSet loTypeId="urn:microsoft.com/office/officeart/2005/8/layout/h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EF5E6A2-869F-4926-ACC4-97D211DC515B}">
      <dgm:prSet phldrT="[文本]"/>
      <dgm:spPr/>
      <dgm:t>
        <a:bodyPr/>
        <a:lstStyle/>
        <a:p>
          <a:r>
            <a:rPr lang="zh-CN" altLang="en-US" b="1" dirty="0" smtClean="0"/>
            <a:t>问题分解</a:t>
          </a:r>
          <a:endParaRPr lang="zh-CN" altLang="en-US" b="1" dirty="0"/>
        </a:p>
      </dgm:t>
    </dgm:pt>
    <dgm:pt modelId="{D5D13A19-B924-4F8B-8EB0-65DE74A6CF6E}" type="parTrans" cxnId="{847099A6-1CDE-44C7-9E39-52884DC4E62A}">
      <dgm:prSet/>
      <dgm:spPr/>
      <dgm:t>
        <a:bodyPr/>
        <a:lstStyle/>
        <a:p>
          <a:endParaRPr lang="zh-CN" altLang="en-US" b="1"/>
        </a:p>
      </dgm:t>
    </dgm:pt>
    <dgm:pt modelId="{24544828-38A4-49DC-8F9E-5291F9D21DE4}" type="sibTrans" cxnId="{847099A6-1CDE-44C7-9E39-52884DC4E62A}">
      <dgm:prSet/>
      <dgm:spPr/>
      <dgm:t>
        <a:bodyPr/>
        <a:lstStyle/>
        <a:p>
          <a:endParaRPr lang="zh-CN" altLang="en-US" b="1"/>
        </a:p>
      </dgm:t>
    </dgm:pt>
    <dgm:pt modelId="{3B08EC98-85C4-4668-BB51-75206E59AC7E}">
      <dgm:prSet phldrT="[文本]"/>
      <dgm:spPr/>
      <dgm:t>
        <a:bodyPr/>
        <a:lstStyle/>
        <a:p>
          <a:r>
            <a:rPr lang="zh-CN" altLang="en-US" b="1" dirty="0" smtClean="0"/>
            <a:t>全局最短</a:t>
          </a:r>
          <a:endParaRPr lang="zh-CN" altLang="en-US" b="1" dirty="0"/>
        </a:p>
      </dgm:t>
    </dgm:pt>
    <dgm:pt modelId="{B774165A-CA99-4B72-BF5B-DA7D6F7066F1}" type="parTrans" cxnId="{B0DDA7EB-0417-4D04-B537-E3269E5972DB}">
      <dgm:prSet/>
      <dgm:spPr/>
      <dgm:t>
        <a:bodyPr/>
        <a:lstStyle/>
        <a:p>
          <a:endParaRPr lang="zh-CN" altLang="en-US" b="1"/>
        </a:p>
      </dgm:t>
    </dgm:pt>
    <dgm:pt modelId="{9BAC7D82-3030-4F81-93F2-1E21B32D400D}" type="sibTrans" cxnId="{B0DDA7EB-0417-4D04-B537-E3269E5972DB}">
      <dgm:prSet/>
      <dgm:spPr/>
      <dgm:t>
        <a:bodyPr/>
        <a:lstStyle/>
        <a:p>
          <a:endParaRPr lang="zh-CN" altLang="en-US" b="1"/>
        </a:p>
      </dgm:t>
    </dgm:pt>
    <dgm:pt modelId="{BDE4F105-7480-4508-8ED5-CD90BB19A5F0}">
      <dgm:prSet phldrT="[文本]"/>
      <dgm:spPr/>
      <dgm:t>
        <a:bodyPr/>
        <a:lstStyle/>
        <a:p>
          <a:r>
            <a:rPr lang="zh-CN" altLang="en-US" b="1" dirty="0" smtClean="0"/>
            <a:t>局部最短</a:t>
          </a:r>
          <a:endParaRPr lang="zh-CN" altLang="en-US" b="1" dirty="0"/>
        </a:p>
      </dgm:t>
    </dgm:pt>
    <dgm:pt modelId="{4666CD87-B431-4DD6-BB9C-66F606EF0076}" type="parTrans" cxnId="{BCABF947-AFE4-4DAC-87E2-C10C1A79CC05}">
      <dgm:prSet/>
      <dgm:spPr/>
      <dgm:t>
        <a:bodyPr/>
        <a:lstStyle/>
        <a:p>
          <a:endParaRPr lang="zh-CN" altLang="en-US" b="1"/>
        </a:p>
      </dgm:t>
    </dgm:pt>
    <dgm:pt modelId="{668701BD-1311-46E8-8C1C-86032BC6A03B}" type="sibTrans" cxnId="{BCABF947-AFE4-4DAC-87E2-C10C1A79CC05}">
      <dgm:prSet/>
      <dgm:spPr/>
      <dgm:t>
        <a:bodyPr/>
        <a:lstStyle/>
        <a:p>
          <a:endParaRPr lang="zh-CN" altLang="en-US" b="1"/>
        </a:p>
      </dgm:t>
    </dgm:pt>
    <dgm:pt modelId="{486A8322-4149-4C34-819B-CC375FC4DC8B}">
      <dgm:prSet phldrT="[文本]"/>
      <dgm:spPr/>
      <dgm:t>
        <a:bodyPr/>
        <a:lstStyle/>
        <a:p>
          <a:r>
            <a:rPr lang="zh-CN" altLang="en-US" b="1" dirty="0" smtClean="0"/>
            <a:t>迭代求解</a:t>
          </a:r>
          <a:endParaRPr lang="zh-CN" altLang="en-US" b="1" dirty="0"/>
        </a:p>
      </dgm:t>
    </dgm:pt>
    <dgm:pt modelId="{A5E92C20-AA89-43D1-95B2-A6F5E5AD6BC7}" type="parTrans" cxnId="{8795DFF8-42B4-4791-BEA0-F3B67FF17F3F}">
      <dgm:prSet/>
      <dgm:spPr/>
      <dgm:t>
        <a:bodyPr/>
        <a:lstStyle/>
        <a:p>
          <a:endParaRPr lang="zh-CN" altLang="en-US" b="1"/>
        </a:p>
      </dgm:t>
    </dgm:pt>
    <dgm:pt modelId="{8CDFB8EE-3EB3-4A1A-8225-814AE56FCFFF}" type="sibTrans" cxnId="{8795DFF8-42B4-4791-BEA0-F3B67FF17F3F}">
      <dgm:prSet/>
      <dgm:spPr/>
      <dgm:t>
        <a:bodyPr/>
        <a:lstStyle/>
        <a:p>
          <a:endParaRPr lang="zh-CN" altLang="en-US" b="1"/>
        </a:p>
      </dgm:t>
    </dgm:pt>
    <dgm:pt modelId="{AD10A4A2-B1E5-499C-8917-47EAA4237720}">
      <dgm:prSet phldrT="[文本]"/>
      <dgm:spPr/>
      <dgm:t>
        <a:bodyPr/>
        <a:lstStyle/>
        <a:p>
          <a:r>
            <a:rPr lang="zh-CN" altLang="en-US" b="1" dirty="0" smtClean="0"/>
            <a:t>初始阶段</a:t>
          </a:r>
          <a:endParaRPr lang="zh-CN" altLang="en-US" b="1" dirty="0"/>
        </a:p>
      </dgm:t>
    </dgm:pt>
    <dgm:pt modelId="{21930FA8-C3DE-491A-89F4-73D6BBF3244A}" type="parTrans" cxnId="{8B265EDE-78B4-4B25-9D14-87F9C15C47BB}">
      <dgm:prSet/>
      <dgm:spPr/>
      <dgm:t>
        <a:bodyPr/>
        <a:lstStyle/>
        <a:p>
          <a:endParaRPr lang="zh-CN" altLang="en-US" b="1"/>
        </a:p>
      </dgm:t>
    </dgm:pt>
    <dgm:pt modelId="{A754F016-12CF-4A4E-A55C-EA6C3F07E14A}" type="sibTrans" cxnId="{8B265EDE-78B4-4B25-9D14-87F9C15C47BB}">
      <dgm:prSet/>
      <dgm:spPr/>
      <dgm:t>
        <a:bodyPr/>
        <a:lstStyle/>
        <a:p>
          <a:endParaRPr lang="zh-CN" altLang="en-US" b="1"/>
        </a:p>
      </dgm:t>
    </dgm:pt>
    <dgm:pt modelId="{800AE837-F72E-414C-AD3E-67378C664D07}">
      <dgm:prSet phldrT="[文本]"/>
      <dgm:spPr/>
      <dgm:t>
        <a:bodyPr/>
        <a:lstStyle/>
        <a:p>
          <a:r>
            <a:rPr lang="zh-CN" altLang="en-US" b="1" dirty="0" smtClean="0"/>
            <a:t>逐步递推</a:t>
          </a:r>
          <a:endParaRPr lang="zh-CN" altLang="en-US" b="1" dirty="0"/>
        </a:p>
      </dgm:t>
    </dgm:pt>
    <dgm:pt modelId="{42C899E5-1C82-4B2E-9ED5-75273A759D34}" type="parTrans" cxnId="{F1EF5378-63F2-46EB-993A-F644CF40A8B7}">
      <dgm:prSet/>
      <dgm:spPr/>
      <dgm:t>
        <a:bodyPr/>
        <a:lstStyle/>
        <a:p>
          <a:endParaRPr lang="zh-CN" altLang="en-US" b="1"/>
        </a:p>
      </dgm:t>
    </dgm:pt>
    <dgm:pt modelId="{A7D09B87-03FD-46E4-A030-FE56B62BC8F7}" type="sibTrans" cxnId="{F1EF5378-63F2-46EB-993A-F644CF40A8B7}">
      <dgm:prSet/>
      <dgm:spPr/>
      <dgm:t>
        <a:bodyPr/>
        <a:lstStyle/>
        <a:p>
          <a:endParaRPr lang="zh-CN" altLang="en-US" b="1"/>
        </a:p>
      </dgm:t>
    </dgm:pt>
    <dgm:pt modelId="{DB2F2D3E-9729-45E5-BF68-CFEF1EC4DB19}">
      <dgm:prSet phldrT="[文本]"/>
      <dgm:spPr/>
      <dgm:t>
        <a:bodyPr/>
        <a:lstStyle/>
        <a:p>
          <a:r>
            <a:rPr lang="zh-CN" altLang="en-US" b="1" dirty="0" smtClean="0"/>
            <a:t>全局最优</a:t>
          </a:r>
          <a:endParaRPr lang="zh-CN" altLang="en-US" b="1" dirty="0"/>
        </a:p>
      </dgm:t>
    </dgm:pt>
    <dgm:pt modelId="{8D6AE4FC-B88D-4B69-B26A-C8984C12C530}" type="parTrans" cxnId="{8D666B81-0C99-484D-ABA0-2D75DFDAF174}">
      <dgm:prSet/>
      <dgm:spPr/>
      <dgm:t>
        <a:bodyPr/>
        <a:lstStyle/>
        <a:p>
          <a:endParaRPr lang="zh-CN" altLang="en-US" b="1"/>
        </a:p>
      </dgm:t>
    </dgm:pt>
    <dgm:pt modelId="{A8B9AE44-FEBC-47F2-998A-F51C2065E5E0}" type="sibTrans" cxnId="{8D666B81-0C99-484D-ABA0-2D75DFDAF174}">
      <dgm:prSet/>
      <dgm:spPr/>
      <dgm:t>
        <a:bodyPr/>
        <a:lstStyle/>
        <a:p>
          <a:endParaRPr lang="zh-CN" altLang="en-US" b="1"/>
        </a:p>
      </dgm:t>
    </dgm:pt>
    <dgm:pt modelId="{2B7B29FC-B40A-4591-8AF1-874E510BBA8F}">
      <dgm:prSet phldrT="[文本]"/>
      <dgm:spPr/>
      <dgm:t>
        <a:bodyPr/>
        <a:lstStyle/>
        <a:p>
          <a:r>
            <a:rPr lang="zh-CN" altLang="en-US" b="1" dirty="0" smtClean="0"/>
            <a:t>前后衔接</a:t>
          </a:r>
          <a:endParaRPr lang="zh-CN" altLang="en-US" b="1" dirty="0"/>
        </a:p>
      </dgm:t>
    </dgm:pt>
    <dgm:pt modelId="{3CF6AD5D-9653-46CA-BB6B-DCA9F1561628}" type="parTrans" cxnId="{7F4C132B-A701-4461-99E5-E93B464CC789}">
      <dgm:prSet/>
      <dgm:spPr/>
      <dgm:t>
        <a:bodyPr/>
        <a:lstStyle/>
        <a:p>
          <a:endParaRPr lang="zh-CN" altLang="en-US" b="1"/>
        </a:p>
      </dgm:t>
    </dgm:pt>
    <dgm:pt modelId="{1997F842-4DB2-482F-9ADD-5D40C17D21A7}" type="sibTrans" cxnId="{7F4C132B-A701-4461-99E5-E93B464CC789}">
      <dgm:prSet/>
      <dgm:spPr/>
      <dgm:t>
        <a:bodyPr/>
        <a:lstStyle/>
        <a:p>
          <a:endParaRPr lang="zh-CN" altLang="en-US" b="1"/>
        </a:p>
      </dgm:t>
    </dgm:pt>
    <dgm:pt modelId="{0A4C11B3-7524-4349-A618-C122C0E0B589}">
      <dgm:prSet phldrT="[文本]"/>
      <dgm:spPr/>
      <dgm:t>
        <a:bodyPr/>
        <a:lstStyle/>
        <a:p>
          <a:r>
            <a:rPr lang="zh-CN" altLang="en-US" b="1" dirty="0" smtClean="0"/>
            <a:t>直至最终</a:t>
          </a:r>
          <a:endParaRPr lang="zh-CN" altLang="en-US" b="1" dirty="0"/>
        </a:p>
      </dgm:t>
    </dgm:pt>
    <dgm:pt modelId="{5A40233C-DD37-4700-A0F6-50DF33BEB04D}" type="parTrans" cxnId="{693B4648-2DEE-4C4B-B8A7-E8A2FC421F02}">
      <dgm:prSet/>
      <dgm:spPr/>
      <dgm:t>
        <a:bodyPr/>
        <a:lstStyle/>
        <a:p>
          <a:endParaRPr lang="zh-CN" altLang="en-US" b="1"/>
        </a:p>
      </dgm:t>
    </dgm:pt>
    <dgm:pt modelId="{6AECE3ED-7371-4832-9DFA-E2FDD3684EBF}" type="sibTrans" cxnId="{693B4648-2DEE-4C4B-B8A7-E8A2FC421F02}">
      <dgm:prSet/>
      <dgm:spPr/>
      <dgm:t>
        <a:bodyPr/>
        <a:lstStyle/>
        <a:p>
          <a:endParaRPr lang="zh-CN" altLang="en-US" b="1"/>
        </a:p>
      </dgm:t>
    </dgm:pt>
    <dgm:pt modelId="{554682C8-E749-427C-8598-C720A7C092F0}" type="pres">
      <dgm:prSet presAssocID="{A3E903CF-7F5A-4E38-B29B-81B829F01A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1CD3D5-033B-4875-B331-661B34E0DEED}" type="pres">
      <dgm:prSet presAssocID="{A3E903CF-7F5A-4E38-B29B-81B829F01A83}" presName="tSp" presStyleCnt="0"/>
      <dgm:spPr/>
    </dgm:pt>
    <dgm:pt modelId="{E01466B1-7985-4941-B3DD-75AADA37B812}" type="pres">
      <dgm:prSet presAssocID="{A3E903CF-7F5A-4E38-B29B-81B829F01A83}" presName="bSp" presStyleCnt="0"/>
      <dgm:spPr/>
    </dgm:pt>
    <dgm:pt modelId="{A23CF2B7-1787-40F5-8811-71BC52D7E150}" type="pres">
      <dgm:prSet presAssocID="{A3E903CF-7F5A-4E38-B29B-81B829F01A83}" presName="process" presStyleCnt="0"/>
      <dgm:spPr/>
    </dgm:pt>
    <dgm:pt modelId="{AB44C7D9-EE87-41E1-A7EE-6947251FF2BD}" type="pres">
      <dgm:prSet presAssocID="{2EF5E6A2-869F-4926-ACC4-97D211DC515B}" presName="composite1" presStyleCnt="0"/>
      <dgm:spPr/>
    </dgm:pt>
    <dgm:pt modelId="{D693BD9B-A3CD-45AE-B9A0-40982B359689}" type="pres">
      <dgm:prSet presAssocID="{2EF5E6A2-869F-4926-ACC4-97D211DC515B}" presName="dummyNode1" presStyleLbl="node1" presStyleIdx="0" presStyleCnt="3"/>
      <dgm:spPr/>
    </dgm:pt>
    <dgm:pt modelId="{5099D8D1-A2B3-4B8F-BE01-731C7E0C62F2}" type="pres">
      <dgm:prSet presAssocID="{2EF5E6A2-869F-4926-ACC4-97D211DC515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BEAAC-84A1-45A5-9F35-FD6347B5033B}" type="pres">
      <dgm:prSet presAssocID="{2EF5E6A2-869F-4926-ACC4-97D211DC515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4BDF2A-B7DB-408F-80B9-5EFADCBB4F78}" type="pres">
      <dgm:prSet presAssocID="{2EF5E6A2-869F-4926-ACC4-97D211DC515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E83AC-0F94-46E3-B0DC-4A4631515164}" type="pres">
      <dgm:prSet presAssocID="{2EF5E6A2-869F-4926-ACC4-97D211DC515B}" presName="connSite1" presStyleCnt="0"/>
      <dgm:spPr/>
    </dgm:pt>
    <dgm:pt modelId="{C86AF65D-BE1A-4B05-97E0-6706FA3FB00A}" type="pres">
      <dgm:prSet presAssocID="{24544828-38A4-49DC-8F9E-5291F9D21DE4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0F43BD31-D0B0-4DA8-8736-39C118F0002B}" type="pres">
      <dgm:prSet presAssocID="{486A8322-4149-4C34-819B-CC375FC4DC8B}" presName="composite2" presStyleCnt="0"/>
      <dgm:spPr/>
    </dgm:pt>
    <dgm:pt modelId="{1FF539C6-EEFA-4D05-9820-3813FE4FB21C}" type="pres">
      <dgm:prSet presAssocID="{486A8322-4149-4C34-819B-CC375FC4DC8B}" presName="dummyNode2" presStyleLbl="node1" presStyleIdx="0" presStyleCnt="3"/>
      <dgm:spPr/>
    </dgm:pt>
    <dgm:pt modelId="{6848308C-9434-4C6F-8707-1D2D8B4FA232}" type="pres">
      <dgm:prSet presAssocID="{486A8322-4149-4C34-819B-CC375FC4DC8B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3F8E1-EE71-48A6-864E-BA3A2E08B384}" type="pres">
      <dgm:prSet presAssocID="{486A8322-4149-4C34-819B-CC375FC4DC8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D50CD-40B1-4E77-BA02-01D28117DE17}" type="pres">
      <dgm:prSet presAssocID="{486A8322-4149-4C34-819B-CC375FC4DC8B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1F18B-E791-4276-8FCA-E794EF1DA397}" type="pres">
      <dgm:prSet presAssocID="{486A8322-4149-4C34-819B-CC375FC4DC8B}" presName="connSite2" presStyleCnt="0"/>
      <dgm:spPr/>
    </dgm:pt>
    <dgm:pt modelId="{D8841289-D8D2-4AC8-A46C-C092DEA0BB45}" type="pres">
      <dgm:prSet presAssocID="{8CDFB8EE-3EB3-4A1A-8225-814AE56FCFFF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F361AFB0-F8A8-44DF-9B45-3E06E5CC5805}" type="pres">
      <dgm:prSet presAssocID="{DB2F2D3E-9729-45E5-BF68-CFEF1EC4DB19}" presName="composite1" presStyleCnt="0"/>
      <dgm:spPr/>
    </dgm:pt>
    <dgm:pt modelId="{E9BA4030-2BD5-4555-B4BE-B661481C40A3}" type="pres">
      <dgm:prSet presAssocID="{DB2F2D3E-9729-45E5-BF68-CFEF1EC4DB19}" presName="dummyNode1" presStyleLbl="node1" presStyleIdx="1" presStyleCnt="3"/>
      <dgm:spPr/>
    </dgm:pt>
    <dgm:pt modelId="{17FC01E0-3CAD-4009-880C-5BC7F4C8CB72}" type="pres">
      <dgm:prSet presAssocID="{DB2F2D3E-9729-45E5-BF68-CFEF1EC4DB19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5CE161-172D-4BC3-9024-298DCA6C95F0}" type="pres">
      <dgm:prSet presAssocID="{DB2F2D3E-9729-45E5-BF68-CFEF1EC4DB19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95E1D8-55AB-4F09-B9A3-1BE2E705CC0F}" type="pres">
      <dgm:prSet presAssocID="{DB2F2D3E-9729-45E5-BF68-CFEF1EC4DB19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4C169-21E9-4A7B-8C95-AC79B2974C87}" type="pres">
      <dgm:prSet presAssocID="{DB2F2D3E-9729-45E5-BF68-CFEF1EC4DB19}" presName="connSite1" presStyleCnt="0"/>
      <dgm:spPr/>
    </dgm:pt>
  </dgm:ptLst>
  <dgm:cxnLst>
    <dgm:cxn modelId="{7F4C132B-A701-4461-99E5-E93B464CC789}" srcId="{DB2F2D3E-9729-45E5-BF68-CFEF1EC4DB19}" destId="{2B7B29FC-B40A-4591-8AF1-874E510BBA8F}" srcOrd="0" destOrd="0" parTransId="{3CF6AD5D-9653-46CA-BB6B-DCA9F1561628}" sibTransId="{1997F842-4DB2-482F-9ADD-5D40C17D21A7}"/>
    <dgm:cxn modelId="{639BE7C4-6D9D-4034-9401-004B3115693B}" type="presOf" srcId="{24544828-38A4-49DC-8F9E-5291F9D21DE4}" destId="{C86AF65D-BE1A-4B05-97E0-6706FA3FB00A}" srcOrd="0" destOrd="0" presId="urn:microsoft.com/office/officeart/2005/8/layout/hProcess4#1"/>
    <dgm:cxn modelId="{ACC1DFF0-B4D0-46CC-AB2E-8C2B10376E7F}" type="presOf" srcId="{2B7B29FC-B40A-4591-8AF1-874E510BBA8F}" destId="{17FC01E0-3CAD-4009-880C-5BC7F4C8CB72}" srcOrd="0" destOrd="0" presId="urn:microsoft.com/office/officeart/2005/8/layout/hProcess4#1"/>
    <dgm:cxn modelId="{8D666B81-0C99-484D-ABA0-2D75DFDAF174}" srcId="{A3E903CF-7F5A-4E38-B29B-81B829F01A83}" destId="{DB2F2D3E-9729-45E5-BF68-CFEF1EC4DB19}" srcOrd="2" destOrd="0" parTransId="{8D6AE4FC-B88D-4B69-B26A-C8984C12C530}" sibTransId="{A8B9AE44-FEBC-47F2-998A-F51C2065E5E0}"/>
    <dgm:cxn modelId="{8795DFF8-42B4-4791-BEA0-F3B67FF17F3F}" srcId="{A3E903CF-7F5A-4E38-B29B-81B829F01A83}" destId="{486A8322-4149-4C34-819B-CC375FC4DC8B}" srcOrd="1" destOrd="0" parTransId="{A5E92C20-AA89-43D1-95B2-A6F5E5AD6BC7}" sibTransId="{8CDFB8EE-3EB3-4A1A-8225-814AE56FCFFF}"/>
    <dgm:cxn modelId="{3ECE78DD-0409-41B6-8418-91F0472EBC90}" type="presOf" srcId="{486A8322-4149-4C34-819B-CC375FC4DC8B}" destId="{705D50CD-40B1-4E77-BA02-01D28117DE17}" srcOrd="0" destOrd="0" presId="urn:microsoft.com/office/officeart/2005/8/layout/hProcess4#1"/>
    <dgm:cxn modelId="{4DCFD1D2-D5D3-41A4-BA7D-9DDF88CAE103}" type="presOf" srcId="{3B08EC98-85C4-4668-BB51-75206E59AC7E}" destId="{DA2BEAAC-84A1-45A5-9F35-FD6347B5033B}" srcOrd="1" destOrd="0" presId="urn:microsoft.com/office/officeart/2005/8/layout/hProcess4#1"/>
    <dgm:cxn modelId="{85954376-9D43-4C74-8AE8-99140EF3A957}" type="presOf" srcId="{800AE837-F72E-414C-AD3E-67378C664D07}" destId="{D303F8E1-EE71-48A6-864E-BA3A2E08B384}" srcOrd="1" destOrd="1" presId="urn:microsoft.com/office/officeart/2005/8/layout/hProcess4#1"/>
    <dgm:cxn modelId="{8B265EDE-78B4-4B25-9D14-87F9C15C47BB}" srcId="{486A8322-4149-4C34-819B-CC375FC4DC8B}" destId="{AD10A4A2-B1E5-499C-8917-47EAA4237720}" srcOrd="0" destOrd="0" parTransId="{21930FA8-C3DE-491A-89F4-73D6BBF3244A}" sibTransId="{A754F016-12CF-4A4E-A55C-EA6C3F07E14A}"/>
    <dgm:cxn modelId="{00826882-EB77-4572-B27E-9588DA7FECB1}" type="presOf" srcId="{A3E903CF-7F5A-4E38-B29B-81B829F01A83}" destId="{554682C8-E749-427C-8598-C720A7C092F0}" srcOrd="0" destOrd="0" presId="urn:microsoft.com/office/officeart/2005/8/layout/hProcess4#1"/>
    <dgm:cxn modelId="{9DD4BF65-F5F0-4719-99C2-9F08DC1F340F}" type="presOf" srcId="{3B08EC98-85C4-4668-BB51-75206E59AC7E}" destId="{5099D8D1-A2B3-4B8F-BE01-731C7E0C62F2}" srcOrd="0" destOrd="0" presId="urn:microsoft.com/office/officeart/2005/8/layout/hProcess4#1"/>
    <dgm:cxn modelId="{72AD5BD3-06D7-4DDC-B050-E29E9CF55BDD}" type="presOf" srcId="{8CDFB8EE-3EB3-4A1A-8225-814AE56FCFFF}" destId="{D8841289-D8D2-4AC8-A46C-C092DEA0BB45}" srcOrd="0" destOrd="0" presId="urn:microsoft.com/office/officeart/2005/8/layout/hProcess4#1"/>
    <dgm:cxn modelId="{4B6978E0-058B-4C0E-B15E-5A8C691F3A13}" type="presOf" srcId="{2EF5E6A2-869F-4926-ACC4-97D211DC515B}" destId="{1E4BDF2A-B7DB-408F-80B9-5EFADCBB4F78}" srcOrd="0" destOrd="0" presId="urn:microsoft.com/office/officeart/2005/8/layout/hProcess4#1"/>
    <dgm:cxn modelId="{6CE3F67D-4BB1-4AB7-9CE4-FCCC81EBABBF}" type="presOf" srcId="{2B7B29FC-B40A-4591-8AF1-874E510BBA8F}" destId="{ED5CE161-172D-4BC3-9024-298DCA6C95F0}" srcOrd="1" destOrd="0" presId="urn:microsoft.com/office/officeart/2005/8/layout/hProcess4#1"/>
    <dgm:cxn modelId="{847099A6-1CDE-44C7-9E39-52884DC4E62A}" srcId="{A3E903CF-7F5A-4E38-B29B-81B829F01A83}" destId="{2EF5E6A2-869F-4926-ACC4-97D211DC515B}" srcOrd="0" destOrd="0" parTransId="{D5D13A19-B924-4F8B-8EB0-65DE74A6CF6E}" sibTransId="{24544828-38A4-49DC-8F9E-5291F9D21DE4}"/>
    <dgm:cxn modelId="{B0DDA7EB-0417-4D04-B537-E3269E5972DB}" srcId="{2EF5E6A2-869F-4926-ACC4-97D211DC515B}" destId="{3B08EC98-85C4-4668-BB51-75206E59AC7E}" srcOrd="0" destOrd="0" parTransId="{B774165A-CA99-4B72-BF5B-DA7D6F7066F1}" sibTransId="{9BAC7D82-3030-4F81-93F2-1E21B32D400D}"/>
    <dgm:cxn modelId="{BCABF947-AFE4-4DAC-87E2-C10C1A79CC05}" srcId="{2EF5E6A2-869F-4926-ACC4-97D211DC515B}" destId="{BDE4F105-7480-4508-8ED5-CD90BB19A5F0}" srcOrd="1" destOrd="0" parTransId="{4666CD87-B431-4DD6-BB9C-66F606EF0076}" sibTransId="{668701BD-1311-46E8-8C1C-86032BC6A03B}"/>
    <dgm:cxn modelId="{693B4648-2DEE-4C4B-B8A7-E8A2FC421F02}" srcId="{DB2F2D3E-9729-45E5-BF68-CFEF1EC4DB19}" destId="{0A4C11B3-7524-4349-A618-C122C0E0B589}" srcOrd="1" destOrd="0" parTransId="{5A40233C-DD37-4700-A0F6-50DF33BEB04D}" sibTransId="{6AECE3ED-7371-4832-9DFA-E2FDD3684EBF}"/>
    <dgm:cxn modelId="{DEFFC81E-FFBE-4ABF-9715-3CE1E718230F}" type="presOf" srcId="{AD10A4A2-B1E5-499C-8917-47EAA4237720}" destId="{D303F8E1-EE71-48A6-864E-BA3A2E08B384}" srcOrd="1" destOrd="0" presId="urn:microsoft.com/office/officeart/2005/8/layout/hProcess4#1"/>
    <dgm:cxn modelId="{D8B6FC43-DFAE-4115-ADE6-97CF479DA44E}" type="presOf" srcId="{BDE4F105-7480-4508-8ED5-CD90BB19A5F0}" destId="{5099D8D1-A2B3-4B8F-BE01-731C7E0C62F2}" srcOrd="0" destOrd="1" presId="urn:microsoft.com/office/officeart/2005/8/layout/hProcess4#1"/>
    <dgm:cxn modelId="{FE68BBB6-A9DC-4E9A-8E51-418762BD549E}" type="presOf" srcId="{DB2F2D3E-9729-45E5-BF68-CFEF1EC4DB19}" destId="{8C95E1D8-55AB-4F09-B9A3-1BE2E705CC0F}" srcOrd="0" destOrd="0" presId="urn:microsoft.com/office/officeart/2005/8/layout/hProcess4#1"/>
    <dgm:cxn modelId="{ECDBB3EC-B49C-450D-86F3-E3CE3C32922D}" type="presOf" srcId="{BDE4F105-7480-4508-8ED5-CD90BB19A5F0}" destId="{DA2BEAAC-84A1-45A5-9F35-FD6347B5033B}" srcOrd="1" destOrd="1" presId="urn:microsoft.com/office/officeart/2005/8/layout/hProcess4#1"/>
    <dgm:cxn modelId="{21DBB855-3E85-433F-97A8-9C825254D576}" type="presOf" srcId="{0A4C11B3-7524-4349-A618-C122C0E0B589}" destId="{17FC01E0-3CAD-4009-880C-5BC7F4C8CB72}" srcOrd="0" destOrd="1" presId="urn:microsoft.com/office/officeart/2005/8/layout/hProcess4#1"/>
    <dgm:cxn modelId="{AEB11B88-1CD3-4E7A-B90F-50A3D54632AA}" type="presOf" srcId="{0A4C11B3-7524-4349-A618-C122C0E0B589}" destId="{ED5CE161-172D-4BC3-9024-298DCA6C95F0}" srcOrd="1" destOrd="1" presId="urn:microsoft.com/office/officeart/2005/8/layout/hProcess4#1"/>
    <dgm:cxn modelId="{6CEA7F3D-FEFB-4F19-90F7-71692C684EC5}" type="presOf" srcId="{800AE837-F72E-414C-AD3E-67378C664D07}" destId="{6848308C-9434-4C6F-8707-1D2D8B4FA232}" srcOrd="0" destOrd="1" presId="urn:microsoft.com/office/officeart/2005/8/layout/hProcess4#1"/>
    <dgm:cxn modelId="{F1EF5378-63F2-46EB-993A-F644CF40A8B7}" srcId="{486A8322-4149-4C34-819B-CC375FC4DC8B}" destId="{800AE837-F72E-414C-AD3E-67378C664D07}" srcOrd="1" destOrd="0" parTransId="{42C899E5-1C82-4B2E-9ED5-75273A759D34}" sibTransId="{A7D09B87-03FD-46E4-A030-FE56B62BC8F7}"/>
    <dgm:cxn modelId="{EFCFF02C-E1C6-412E-942F-76274301EC54}" type="presOf" srcId="{AD10A4A2-B1E5-499C-8917-47EAA4237720}" destId="{6848308C-9434-4C6F-8707-1D2D8B4FA232}" srcOrd="0" destOrd="0" presId="urn:microsoft.com/office/officeart/2005/8/layout/hProcess4#1"/>
    <dgm:cxn modelId="{372431F0-86F7-4F58-9DEC-BCAA6477D641}" type="presParOf" srcId="{554682C8-E749-427C-8598-C720A7C092F0}" destId="{481CD3D5-033B-4875-B331-661B34E0DEED}" srcOrd="0" destOrd="0" presId="urn:microsoft.com/office/officeart/2005/8/layout/hProcess4#1"/>
    <dgm:cxn modelId="{6B9317F1-DED1-4442-ABF8-1B0DCE2D52FF}" type="presParOf" srcId="{554682C8-E749-427C-8598-C720A7C092F0}" destId="{E01466B1-7985-4941-B3DD-75AADA37B812}" srcOrd="1" destOrd="0" presId="urn:microsoft.com/office/officeart/2005/8/layout/hProcess4#1"/>
    <dgm:cxn modelId="{D4D87EE1-C9F1-49B2-8B8E-9097C8C21137}" type="presParOf" srcId="{554682C8-E749-427C-8598-C720A7C092F0}" destId="{A23CF2B7-1787-40F5-8811-71BC52D7E150}" srcOrd="2" destOrd="0" presId="urn:microsoft.com/office/officeart/2005/8/layout/hProcess4#1"/>
    <dgm:cxn modelId="{79FBEB00-18C7-4A36-94EB-2E3783E970A4}" type="presParOf" srcId="{A23CF2B7-1787-40F5-8811-71BC52D7E150}" destId="{AB44C7D9-EE87-41E1-A7EE-6947251FF2BD}" srcOrd="0" destOrd="0" presId="urn:microsoft.com/office/officeart/2005/8/layout/hProcess4#1"/>
    <dgm:cxn modelId="{89116C56-7424-4F58-B5D6-2B160310D3EA}" type="presParOf" srcId="{AB44C7D9-EE87-41E1-A7EE-6947251FF2BD}" destId="{D693BD9B-A3CD-45AE-B9A0-40982B359689}" srcOrd="0" destOrd="0" presId="urn:microsoft.com/office/officeart/2005/8/layout/hProcess4#1"/>
    <dgm:cxn modelId="{D55437B5-E975-4376-8C4C-7330429D7F77}" type="presParOf" srcId="{AB44C7D9-EE87-41E1-A7EE-6947251FF2BD}" destId="{5099D8D1-A2B3-4B8F-BE01-731C7E0C62F2}" srcOrd="1" destOrd="0" presId="urn:microsoft.com/office/officeart/2005/8/layout/hProcess4#1"/>
    <dgm:cxn modelId="{A1E745A7-E394-4A35-81EE-90B189D4D9A2}" type="presParOf" srcId="{AB44C7D9-EE87-41E1-A7EE-6947251FF2BD}" destId="{DA2BEAAC-84A1-45A5-9F35-FD6347B5033B}" srcOrd="2" destOrd="0" presId="urn:microsoft.com/office/officeart/2005/8/layout/hProcess4#1"/>
    <dgm:cxn modelId="{A2D81262-0464-48E5-A956-1B5DC5EEC1A2}" type="presParOf" srcId="{AB44C7D9-EE87-41E1-A7EE-6947251FF2BD}" destId="{1E4BDF2A-B7DB-408F-80B9-5EFADCBB4F78}" srcOrd="3" destOrd="0" presId="urn:microsoft.com/office/officeart/2005/8/layout/hProcess4#1"/>
    <dgm:cxn modelId="{0A7DC359-4716-446E-90AE-F8C94F56620C}" type="presParOf" srcId="{AB44C7D9-EE87-41E1-A7EE-6947251FF2BD}" destId="{832E83AC-0F94-46E3-B0DC-4A4631515164}" srcOrd="4" destOrd="0" presId="urn:microsoft.com/office/officeart/2005/8/layout/hProcess4#1"/>
    <dgm:cxn modelId="{01CEA361-7F44-41C5-9C50-4FE764ABC808}" type="presParOf" srcId="{A23CF2B7-1787-40F5-8811-71BC52D7E150}" destId="{C86AF65D-BE1A-4B05-97E0-6706FA3FB00A}" srcOrd="1" destOrd="0" presId="urn:microsoft.com/office/officeart/2005/8/layout/hProcess4#1"/>
    <dgm:cxn modelId="{A83F4C60-6768-4460-A3ED-1B40E9CC89F1}" type="presParOf" srcId="{A23CF2B7-1787-40F5-8811-71BC52D7E150}" destId="{0F43BD31-D0B0-4DA8-8736-39C118F0002B}" srcOrd="2" destOrd="0" presId="urn:microsoft.com/office/officeart/2005/8/layout/hProcess4#1"/>
    <dgm:cxn modelId="{B2450A4B-DE19-4B6C-BAEC-BDFC53C3AF71}" type="presParOf" srcId="{0F43BD31-D0B0-4DA8-8736-39C118F0002B}" destId="{1FF539C6-EEFA-4D05-9820-3813FE4FB21C}" srcOrd="0" destOrd="0" presId="urn:microsoft.com/office/officeart/2005/8/layout/hProcess4#1"/>
    <dgm:cxn modelId="{8AE31772-097D-42F1-AC25-6DF43E63B307}" type="presParOf" srcId="{0F43BD31-D0B0-4DA8-8736-39C118F0002B}" destId="{6848308C-9434-4C6F-8707-1D2D8B4FA232}" srcOrd="1" destOrd="0" presId="urn:microsoft.com/office/officeart/2005/8/layout/hProcess4#1"/>
    <dgm:cxn modelId="{ADE5B84F-137B-4393-9FD4-752CFE45FF29}" type="presParOf" srcId="{0F43BD31-D0B0-4DA8-8736-39C118F0002B}" destId="{D303F8E1-EE71-48A6-864E-BA3A2E08B384}" srcOrd="2" destOrd="0" presId="urn:microsoft.com/office/officeart/2005/8/layout/hProcess4#1"/>
    <dgm:cxn modelId="{62D1AA06-1540-4D1E-8E0D-36D989933CC1}" type="presParOf" srcId="{0F43BD31-D0B0-4DA8-8736-39C118F0002B}" destId="{705D50CD-40B1-4E77-BA02-01D28117DE17}" srcOrd="3" destOrd="0" presId="urn:microsoft.com/office/officeart/2005/8/layout/hProcess4#1"/>
    <dgm:cxn modelId="{1D3D6B7A-DE92-4EEA-BED4-C1863E5BD570}" type="presParOf" srcId="{0F43BD31-D0B0-4DA8-8736-39C118F0002B}" destId="{EF61F18B-E791-4276-8FCA-E794EF1DA397}" srcOrd="4" destOrd="0" presId="urn:microsoft.com/office/officeart/2005/8/layout/hProcess4#1"/>
    <dgm:cxn modelId="{1185FFD7-E79D-444A-AABF-E849E3700E83}" type="presParOf" srcId="{A23CF2B7-1787-40F5-8811-71BC52D7E150}" destId="{D8841289-D8D2-4AC8-A46C-C092DEA0BB45}" srcOrd="3" destOrd="0" presId="urn:microsoft.com/office/officeart/2005/8/layout/hProcess4#1"/>
    <dgm:cxn modelId="{6B3FB52C-66F5-4446-99A1-4DA1EF2BF2E3}" type="presParOf" srcId="{A23CF2B7-1787-40F5-8811-71BC52D7E150}" destId="{F361AFB0-F8A8-44DF-9B45-3E06E5CC5805}" srcOrd="4" destOrd="0" presId="urn:microsoft.com/office/officeart/2005/8/layout/hProcess4#1"/>
    <dgm:cxn modelId="{7B38CD78-60F3-4BB3-81C7-36A61449120E}" type="presParOf" srcId="{F361AFB0-F8A8-44DF-9B45-3E06E5CC5805}" destId="{E9BA4030-2BD5-4555-B4BE-B661481C40A3}" srcOrd="0" destOrd="0" presId="urn:microsoft.com/office/officeart/2005/8/layout/hProcess4#1"/>
    <dgm:cxn modelId="{CB7661D5-6451-4C03-A83B-9ED94456F62F}" type="presParOf" srcId="{F361AFB0-F8A8-44DF-9B45-3E06E5CC5805}" destId="{17FC01E0-3CAD-4009-880C-5BC7F4C8CB72}" srcOrd="1" destOrd="0" presId="urn:microsoft.com/office/officeart/2005/8/layout/hProcess4#1"/>
    <dgm:cxn modelId="{8D2AFC10-1C04-496B-AF0F-4E37C30F94E8}" type="presParOf" srcId="{F361AFB0-F8A8-44DF-9B45-3E06E5CC5805}" destId="{ED5CE161-172D-4BC3-9024-298DCA6C95F0}" srcOrd="2" destOrd="0" presId="urn:microsoft.com/office/officeart/2005/8/layout/hProcess4#1"/>
    <dgm:cxn modelId="{E03CF189-D5FC-4A1F-9C6C-7414D636BC1A}" type="presParOf" srcId="{F361AFB0-F8A8-44DF-9B45-3E06E5CC5805}" destId="{8C95E1D8-55AB-4F09-B9A3-1BE2E705CC0F}" srcOrd="3" destOrd="0" presId="urn:microsoft.com/office/officeart/2005/8/layout/hProcess4#1"/>
    <dgm:cxn modelId="{BD9EDBA7-FD8D-4D1D-91F7-957437D40A6B}" type="presParOf" srcId="{F361AFB0-F8A8-44DF-9B45-3E06E5CC5805}" destId="{F484C169-21E9-4A7B-8C95-AC79B2974C87}" srcOrd="4" destOrd="0" presId="urn:microsoft.com/office/officeart/2005/8/layout/hProcess4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51A175-310E-4491-8B38-047926E86AFB}" type="doc">
      <dgm:prSet loTypeId="urn:microsoft.com/office/officeart/2005/8/layout/vList2#1" loCatId="list" qsTypeId="urn:microsoft.com/office/officeart/2005/8/quickstyle/simple1#1" qsCatId="simple" csTypeId="urn:microsoft.com/office/officeart/2005/8/colors/accent1_1#1" csCatId="accent1" phldr="1"/>
      <dgm:spPr/>
      <dgm:t>
        <a:bodyPr/>
        <a:lstStyle/>
        <a:p>
          <a:endParaRPr lang="zh-CN" altLang="en-US"/>
        </a:p>
      </dgm:t>
    </dgm:pt>
    <dgm:pt modelId="{AEC35865-A626-4A45-8C95-20872848E5AD}">
      <dgm:prSet phldrT="[文本]" custT="1"/>
      <dgm:spPr/>
      <dgm:t>
        <a:bodyPr/>
        <a:lstStyle/>
        <a:p>
          <a:r>
            <a:rPr lang="en-US" altLang="zh-CN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altLang="zh-CN" sz="1800" b="1" i="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10*20</a:t>
          </a:r>
          <a:r>
            <a:rPr lang="en-US" altLang="zh-CN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en-US" altLang="zh-CN" sz="1800" b="1" i="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20*50</a:t>
          </a:r>
          <a:r>
            <a:rPr lang="en-US" altLang="zh-CN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US" altLang="zh-CN" sz="1800" b="1" i="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50*1</a:t>
          </a:r>
          <a:r>
            <a:rPr lang="en-US" altLang="zh-CN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  <a:r>
            <a:rPr lang="en-US" altLang="zh-CN" sz="1800" b="1" i="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1*100</a:t>
          </a:r>
          <a:r>
            <a:rPr lang="en-US" altLang="zh-CN" sz="1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:10*20*50+10*50*1+10*1*100=11500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9FB2B3-7794-4649-8844-DACEB6B9AD64}" type="parTrans" cxnId="{5FE0EB17-00D2-4F8C-9137-8459296E1B8E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5CDD45-A6DA-40BB-AC44-1C5D29FB4E52}" type="sibTrans" cxnId="{5FE0EB17-00D2-4F8C-9137-8459296E1B8E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1C707C-E8B3-4215-8568-D8D192DF09D3}">
      <dgm:prSet phldrT="[文本]" custT="1"/>
      <dgm:spPr/>
      <dgm:t>
        <a:bodyPr/>
        <a:lstStyle/>
        <a:p>
          <a:r>
            <a:rPr lang="en-US" altLang="zh-CN" sz="1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en-US" altLang="zh-CN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altLang="zh-CN" sz="1800" b="1" i="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10*20</a:t>
          </a:r>
          <a:r>
            <a:rPr lang="en-US" altLang="zh-CN" sz="1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altLang="zh-CN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en-US" altLang="zh-CN" sz="1800" b="1" i="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20*50</a:t>
          </a:r>
          <a:r>
            <a:rPr lang="en-US" altLang="zh-CN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US" altLang="zh-CN" sz="1800" b="1" i="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50*1</a:t>
          </a:r>
          <a:r>
            <a:rPr lang="en-US" altLang="zh-CN" sz="1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)]</a:t>
          </a:r>
          <a:r>
            <a:rPr lang="en-US" altLang="zh-CN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  <a:r>
            <a:rPr lang="en-US" altLang="zh-CN" sz="1800" b="1" i="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1*100</a:t>
          </a:r>
          <a:r>
            <a:rPr lang="en-US" altLang="zh-CN" sz="18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:20*50*1+10*20*1+10*1*100=2200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9DAA10-5283-4059-A669-6D533FB42FD9}" type="parTrans" cxnId="{E035F1F6-52A4-4247-975D-B1CE2704D61F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29D47-657D-4D8F-81CE-510685B7375B}" type="sibTrans" cxnId="{E035F1F6-52A4-4247-975D-B1CE2704D61F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76F831-C1FC-4E58-A521-4B94D45E4A69}" type="pres">
      <dgm:prSet presAssocID="{8051A175-310E-4491-8B38-047926E86A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2BACA4-B3A5-4190-8AC7-FACDF46155F0}" type="pres">
      <dgm:prSet presAssocID="{AEC35865-A626-4A45-8C95-20872848E5A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B81560-35B1-4A88-9AEA-B4ED96FD529A}" type="pres">
      <dgm:prSet presAssocID="{6D5CDD45-A6DA-40BB-AC44-1C5D29FB4E52}" presName="spacer" presStyleCnt="0"/>
      <dgm:spPr/>
      <dgm:t>
        <a:bodyPr/>
        <a:lstStyle/>
        <a:p>
          <a:endParaRPr lang="zh-CN" altLang="en-US"/>
        </a:p>
      </dgm:t>
    </dgm:pt>
    <dgm:pt modelId="{D63DF798-FF9C-4D26-9D3E-31A8A4ABEF0C}" type="pres">
      <dgm:prSet presAssocID="{7B1C707C-E8B3-4215-8568-D8D192DF09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35F1F6-52A4-4247-975D-B1CE2704D61F}" srcId="{8051A175-310E-4491-8B38-047926E86AFB}" destId="{7B1C707C-E8B3-4215-8568-D8D192DF09D3}" srcOrd="1" destOrd="0" parTransId="{F59DAA10-5283-4059-A669-6D533FB42FD9}" sibTransId="{DA729D47-657D-4D8F-81CE-510685B7375B}"/>
    <dgm:cxn modelId="{9C16D4F7-8935-48E9-8B14-94DBB6AF2B33}" type="presOf" srcId="{8051A175-310E-4491-8B38-047926E86AFB}" destId="{ED76F831-C1FC-4E58-A521-4B94D45E4A69}" srcOrd="0" destOrd="0" presId="urn:microsoft.com/office/officeart/2005/8/layout/vList2#1"/>
    <dgm:cxn modelId="{5FE0EB17-00D2-4F8C-9137-8459296E1B8E}" srcId="{8051A175-310E-4491-8B38-047926E86AFB}" destId="{AEC35865-A626-4A45-8C95-20872848E5AD}" srcOrd="0" destOrd="0" parTransId="{CF9FB2B3-7794-4649-8844-DACEB6B9AD64}" sibTransId="{6D5CDD45-A6DA-40BB-AC44-1C5D29FB4E52}"/>
    <dgm:cxn modelId="{71CB93CB-CE9B-4654-861E-2F719F3E7452}" type="presOf" srcId="{AEC35865-A626-4A45-8C95-20872848E5AD}" destId="{AE2BACA4-B3A5-4190-8AC7-FACDF46155F0}" srcOrd="0" destOrd="0" presId="urn:microsoft.com/office/officeart/2005/8/layout/vList2#1"/>
    <dgm:cxn modelId="{6795267D-4475-4063-A0B9-A1C2DEC9AFD5}" type="presOf" srcId="{7B1C707C-E8B3-4215-8568-D8D192DF09D3}" destId="{D63DF798-FF9C-4D26-9D3E-31A8A4ABEF0C}" srcOrd="0" destOrd="0" presId="urn:microsoft.com/office/officeart/2005/8/layout/vList2#1"/>
    <dgm:cxn modelId="{3D05FC66-6652-4C29-8AFA-90D2D6269EA7}" type="presParOf" srcId="{ED76F831-C1FC-4E58-A521-4B94D45E4A69}" destId="{AE2BACA4-B3A5-4190-8AC7-FACDF46155F0}" srcOrd="0" destOrd="0" presId="urn:microsoft.com/office/officeart/2005/8/layout/vList2#1"/>
    <dgm:cxn modelId="{FCF5AC17-6D0F-4FA7-A6A3-368E0EA9B006}" type="presParOf" srcId="{ED76F831-C1FC-4E58-A521-4B94D45E4A69}" destId="{94B81560-35B1-4A88-9AEA-B4ED96FD529A}" srcOrd="1" destOrd="0" presId="urn:microsoft.com/office/officeart/2005/8/layout/vList2#1"/>
    <dgm:cxn modelId="{288FCC12-BF55-44C5-9C32-FF828A406E0B}" type="presParOf" srcId="{ED76F831-C1FC-4E58-A521-4B94D45E4A69}" destId="{D63DF798-FF9C-4D26-9D3E-31A8A4ABEF0C}" srcOrd="2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E903CF-7F5A-4E38-B29B-81B829F01A83}" type="doc">
      <dgm:prSet loTypeId="urn:microsoft.com/office/officeart/2005/8/layout/hProcess4#2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2EF5E6A2-869F-4926-ACC4-97D211DC515B}">
      <dgm:prSet phldrT="[文本]"/>
      <dgm:spPr/>
      <dgm:t>
        <a:bodyPr/>
        <a:lstStyle/>
        <a:p>
          <a:r>
            <a:rPr lang="zh-CN" altLang="en-US" b="1" dirty="0" smtClean="0"/>
            <a:t>问题分解</a:t>
          </a:r>
          <a:endParaRPr lang="zh-CN" altLang="en-US" b="1" dirty="0"/>
        </a:p>
      </dgm:t>
    </dgm:pt>
    <dgm:pt modelId="{D5D13A19-B924-4F8B-8EB0-65DE74A6CF6E}" type="parTrans" cxnId="{847099A6-1CDE-44C7-9E39-52884DC4E62A}">
      <dgm:prSet/>
      <dgm:spPr/>
      <dgm:t>
        <a:bodyPr/>
        <a:lstStyle/>
        <a:p>
          <a:endParaRPr lang="zh-CN" altLang="en-US" b="1"/>
        </a:p>
      </dgm:t>
    </dgm:pt>
    <dgm:pt modelId="{24544828-38A4-49DC-8F9E-5291F9D21DE4}" type="sibTrans" cxnId="{847099A6-1CDE-44C7-9E39-52884DC4E62A}">
      <dgm:prSet/>
      <dgm:spPr/>
      <dgm:t>
        <a:bodyPr/>
        <a:lstStyle/>
        <a:p>
          <a:endParaRPr lang="zh-CN" altLang="en-US" b="1"/>
        </a:p>
      </dgm:t>
    </dgm:pt>
    <dgm:pt modelId="{3B08EC98-85C4-4668-BB51-75206E59AC7E}">
      <dgm:prSet phldrT="[文本]"/>
      <dgm:spPr/>
      <dgm:t>
        <a:bodyPr/>
        <a:lstStyle/>
        <a:p>
          <a:r>
            <a:rPr lang="zh-CN" altLang="en-US" b="1" dirty="0" smtClean="0"/>
            <a:t>全局最短</a:t>
          </a:r>
          <a:endParaRPr lang="zh-CN" altLang="en-US" b="1" dirty="0"/>
        </a:p>
      </dgm:t>
    </dgm:pt>
    <dgm:pt modelId="{B774165A-CA99-4B72-BF5B-DA7D6F7066F1}" type="parTrans" cxnId="{B0DDA7EB-0417-4D04-B537-E3269E5972DB}">
      <dgm:prSet/>
      <dgm:spPr/>
      <dgm:t>
        <a:bodyPr/>
        <a:lstStyle/>
        <a:p>
          <a:endParaRPr lang="zh-CN" altLang="en-US" b="1"/>
        </a:p>
      </dgm:t>
    </dgm:pt>
    <dgm:pt modelId="{9BAC7D82-3030-4F81-93F2-1E21B32D400D}" type="sibTrans" cxnId="{B0DDA7EB-0417-4D04-B537-E3269E5972DB}">
      <dgm:prSet/>
      <dgm:spPr/>
      <dgm:t>
        <a:bodyPr/>
        <a:lstStyle/>
        <a:p>
          <a:endParaRPr lang="zh-CN" altLang="en-US" b="1"/>
        </a:p>
      </dgm:t>
    </dgm:pt>
    <dgm:pt modelId="{BDE4F105-7480-4508-8ED5-CD90BB19A5F0}">
      <dgm:prSet phldrT="[文本]"/>
      <dgm:spPr/>
      <dgm:t>
        <a:bodyPr/>
        <a:lstStyle/>
        <a:p>
          <a:r>
            <a:rPr lang="zh-CN" altLang="en-US" b="1" dirty="0" smtClean="0"/>
            <a:t>局部最短</a:t>
          </a:r>
          <a:endParaRPr lang="zh-CN" altLang="en-US" b="1" dirty="0"/>
        </a:p>
      </dgm:t>
    </dgm:pt>
    <dgm:pt modelId="{4666CD87-B431-4DD6-BB9C-66F606EF0076}" type="parTrans" cxnId="{BCABF947-AFE4-4DAC-87E2-C10C1A79CC05}">
      <dgm:prSet/>
      <dgm:spPr/>
      <dgm:t>
        <a:bodyPr/>
        <a:lstStyle/>
        <a:p>
          <a:endParaRPr lang="zh-CN" altLang="en-US" b="1"/>
        </a:p>
      </dgm:t>
    </dgm:pt>
    <dgm:pt modelId="{668701BD-1311-46E8-8C1C-86032BC6A03B}" type="sibTrans" cxnId="{BCABF947-AFE4-4DAC-87E2-C10C1A79CC05}">
      <dgm:prSet/>
      <dgm:spPr/>
      <dgm:t>
        <a:bodyPr/>
        <a:lstStyle/>
        <a:p>
          <a:endParaRPr lang="zh-CN" altLang="en-US" b="1"/>
        </a:p>
      </dgm:t>
    </dgm:pt>
    <dgm:pt modelId="{486A8322-4149-4C34-819B-CC375FC4DC8B}">
      <dgm:prSet phldrT="[文本]"/>
      <dgm:spPr/>
      <dgm:t>
        <a:bodyPr/>
        <a:lstStyle/>
        <a:p>
          <a:r>
            <a:rPr lang="zh-CN" altLang="en-US" b="1" dirty="0" smtClean="0"/>
            <a:t>迭代求解</a:t>
          </a:r>
          <a:endParaRPr lang="zh-CN" altLang="en-US" b="1" dirty="0"/>
        </a:p>
      </dgm:t>
    </dgm:pt>
    <dgm:pt modelId="{A5E92C20-AA89-43D1-95B2-A6F5E5AD6BC7}" type="parTrans" cxnId="{8795DFF8-42B4-4791-BEA0-F3B67FF17F3F}">
      <dgm:prSet/>
      <dgm:spPr/>
      <dgm:t>
        <a:bodyPr/>
        <a:lstStyle/>
        <a:p>
          <a:endParaRPr lang="zh-CN" altLang="en-US" b="1"/>
        </a:p>
      </dgm:t>
    </dgm:pt>
    <dgm:pt modelId="{8CDFB8EE-3EB3-4A1A-8225-814AE56FCFFF}" type="sibTrans" cxnId="{8795DFF8-42B4-4791-BEA0-F3B67FF17F3F}">
      <dgm:prSet/>
      <dgm:spPr/>
      <dgm:t>
        <a:bodyPr/>
        <a:lstStyle/>
        <a:p>
          <a:endParaRPr lang="zh-CN" altLang="en-US" b="1"/>
        </a:p>
      </dgm:t>
    </dgm:pt>
    <dgm:pt modelId="{AD10A4A2-B1E5-499C-8917-47EAA4237720}">
      <dgm:prSet phldrT="[文本]"/>
      <dgm:spPr/>
      <dgm:t>
        <a:bodyPr/>
        <a:lstStyle/>
        <a:p>
          <a:r>
            <a:rPr lang="zh-CN" altLang="en-US" b="1" dirty="0" smtClean="0"/>
            <a:t>初始阶段</a:t>
          </a:r>
          <a:endParaRPr lang="zh-CN" altLang="en-US" b="1" dirty="0"/>
        </a:p>
      </dgm:t>
    </dgm:pt>
    <dgm:pt modelId="{21930FA8-C3DE-491A-89F4-73D6BBF3244A}" type="parTrans" cxnId="{8B265EDE-78B4-4B25-9D14-87F9C15C47BB}">
      <dgm:prSet/>
      <dgm:spPr/>
      <dgm:t>
        <a:bodyPr/>
        <a:lstStyle/>
        <a:p>
          <a:endParaRPr lang="zh-CN" altLang="en-US" b="1"/>
        </a:p>
      </dgm:t>
    </dgm:pt>
    <dgm:pt modelId="{A754F016-12CF-4A4E-A55C-EA6C3F07E14A}" type="sibTrans" cxnId="{8B265EDE-78B4-4B25-9D14-87F9C15C47BB}">
      <dgm:prSet/>
      <dgm:spPr/>
      <dgm:t>
        <a:bodyPr/>
        <a:lstStyle/>
        <a:p>
          <a:endParaRPr lang="zh-CN" altLang="en-US" b="1"/>
        </a:p>
      </dgm:t>
    </dgm:pt>
    <dgm:pt modelId="{800AE837-F72E-414C-AD3E-67378C664D07}">
      <dgm:prSet phldrT="[文本]"/>
      <dgm:spPr/>
      <dgm:t>
        <a:bodyPr/>
        <a:lstStyle/>
        <a:p>
          <a:r>
            <a:rPr lang="zh-CN" altLang="en-US" b="1" dirty="0" smtClean="0"/>
            <a:t>逐步递推</a:t>
          </a:r>
          <a:endParaRPr lang="zh-CN" altLang="en-US" b="1" dirty="0"/>
        </a:p>
      </dgm:t>
    </dgm:pt>
    <dgm:pt modelId="{42C899E5-1C82-4B2E-9ED5-75273A759D34}" type="parTrans" cxnId="{F1EF5378-63F2-46EB-993A-F644CF40A8B7}">
      <dgm:prSet/>
      <dgm:spPr/>
      <dgm:t>
        <a:bodyPr/>
        <a:lstStyle/>
        <a:p>
          <a:endParaRPr lang="zh-CN" altLang="en-US" b="1"/>
        </a:p>
      </dgm:t>
    </dgm:pt>
    <dgm:pt modelId="{A7D09B87-03FD-46E4-A030-FE56B62BC8F7}" type="sibTrans" cxnId="{F1EF5378-63F2-46EB-993A-F644CF40A8B7}">
      <dgm:prSet/>
      <dgm:spPr/>
      <dgm:t>
        <a:bodyPr/>
        <a:lstStyle/>
        <a:p>
          <a:endParaRPr lang="zh-CN" altLang="en-US" b="1"/>
        </a:p>
      </dgm:t>
    </dgm:pt>
    <dgm:pt modelId="{DB2F2D3E-9729-45E5-BF68-CFEF1EC4DB19}">
      <dgm:prSet phldrT="[文本]"/>
      <dgm:spPr/>
      <dgm:t>
        <a:bodyPr/>
        <a:lstStyle/>
        <a:p>
          <a:r>
            <a:rPr lang="zh-CN" altLang="en-US" b="1" dirty="0" smtClean="0"/>
            <a:t>全局最优</a:t>
          </a:r>
          <a:endParaRPr lang="zh-CN" altLang="en-US" b="1" dirty="0"/>
        </a:p>
      </dgm:t>
    </dgm:pt>
    <dgm:pt modelId="{8D6AE4FC-B88D-4B69-B26A-C8984C12C530}" type="parTrans" cxnId="{8D666B81-0C99-484D-ABA0-2D75DFDAF174}">
      <dgm:prSet/>
      <dgm:spPr/>
      <dgm:t>
        <a:bodyPr/>
        <a:lstStyle/>
        <a:p>
          <a:endParaRPr lang="zh-CN" altLang="en-US" b="1"/>
        </a:p>
      </dgm:t>
    </dgm:pt>
    <dgm:pt modelId="{A8B9AE44-FEBC-47F2-998A-F51C2065E5E0}" type="sibTrans" cxnId="{8D666B81-0C99-484D-ABA0-2D75DFDAF174}">
      <dgm:prSet/>
      <dgm:spPr/>
      <dgm:t>
        <a:bodyPr/>
        <a:lstStyle/>
        <a:p>
          <a:endParaRPr lang="zh-CN" altLang="en-US" b="1"/>
        </a:p>
      </dgm:t>
    </dgm:pt>
    <dgm:pt modelId="{2B7B29FC-B40A-4591-8AF1-874E510BBA8F}">
      <dgm:prSet phldrT="[文本]"/>
      <dgm:spPr/>
      <dgm:t>
        <a:bodyPr/>
        <a:lstStyle/>
        <a:p>
          <a:r>
            <a:rPr lang="zh-CN" altLang="en-US" b="1" dirty="0" smtClean="0"/>
            <a:t>前后衔接</a:t>
          </a:r>
          <a:endParaRPr lang="zh-CN" altLang="en-US" b="1" dirty="0"/>
        </a:p>
      </dgm:t>
    </dgm:pt>
    <dgm:pt modelId="{3CF6AD5D-9653-46CA-BB6B-DCA9F1561628}" type="parTrans" cxnId="{7F4C132B-A701-4461-99E5-E93B464CC789}">
      <dgm:prSet/>
      <dgm:spPr/>
      <dgm:t>
        <a:bodyPr/>
        <a:lstStyle/>
        <a:p>
          <a:endParaRPr lang="zh-CN" altLang="en-US" b="1"/>
        </a:p>
      </dgm:t>
    </dgm:pt>
    <dgm:pt modelId="{1997F842-4DB2-482F-9ADD-5D40C17D21A7}" type="sibTrans" cxnId="{7F4C132B-A701-4461-99E5-E93B464CC789}">
      <dgm:prSet/>
      <dgm:spPr/>
      <dgm:t>
        <a:bodyPr/>
        <a:lstStyle/>
        <a:p>
          <a:endParaRPr lang="zh-CN" altLang="en-US" b="1"/>
        </a:p>
      </dgm:t>
    </dgm:pt>
    <dgm:pt modelId="{0A4C11B3-7524-4349-A618-C122C0E0B589}">
      <dgm:prSet phldrT="[文本]"/>
      <dgm:spPr/>
      <dgm:t>
        <a:bodyPr/>
        <a:lstStyle/>
        <a:p>
          <a:r>
            <a:rPr lang="zh-CN" altLang="en-US" b="1" dirty="0" smtClean="0"/>
            <a:t>直至最终</a:t>
          </a:r>
          <a:endParaRPr lang="zh-CN" altLang="en-US" b="1" dirty="0"/>
        </a:p>
      </dgm:t>
    </dgm:pt>
    <dgm:pt modelId="{5A40233C-DD37-4700-A0F6-50DF33BEB04D}" type="parTrans" cxnId="{693B4648-2DEE-4C4B-B8A7-E8A2FC421F02}">
      <dgm:prSet/>
      <dgm:spPr/>
      <dgm:t>
        <a:bodyPr/>
        <a:lstStyle/>
        <a:p>
          <a:endParaRPr lang="zh-CN" altLang="en-US" b="1"/>
        </a:p>
      </dgm:t>
    </dgm:pt>
    <dgm:pt modelId="{6AECE3ED-7371-4832-9DFA-E2FDD3684EBF}" type="sibTrans" cxnId="{693B4648-2DEE-4C4B-B8A7-E8A2FC421F02}">
      <dgm:prSet/>
      <dgm:spPr/>
      <dgm:t>
        <a:bodyPr/>
        <a:lstStyle/>
        <a:p>
          <a:endParaRPr lang="zh-CN" altLang="en-US" b="1"/>
        </a:p>
      </dgm:t>
    </dgm:pt>
    <dgm:pt modelId="{554682C8-E749-427C-8598-C720A7C092F0}" type="pres">
      <dgm:prSet presAssocID="{A3E903CF-7F5A-4E38-B29B-81B829F01A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1CD3D5-033B-4875-B331-661B34E0DEED}" type="pres">
      <dgm:prSet presAssocID="{A3E903CF-7F5A-4E38-B29B-81B829F01A83}" presName="tSp" presStyleCnt="0"/>
      <dgm:spPr/>
    </dgm:pt>
    <dgm:pt modelId="{E01466B1-7985-4941-B3DD-75AADA37B812}" type="pres">
      <dgm:prSet presAssocID="{A3E903CF-7F5A-4E38-B29B-81B829F01A83}" presName="bSp" presStyleCnt="0"/>
      <dgm:spPr/>
    </dgm:pt>
    <dgm:pt modelId="{A23CF2B7-1787-40F5-8811-71BC52D7E150}" type="pres">
      <dgm:prSet presAssocID="{A3E903CF-7F5A-4E38-B29B-81B829F01A83}" presName="process" presStyleCnt="0"/>
      <dgm:spPr/>
    </dgm:pt>
    <dgm:pt modelId="{AB44C7D9-EE87-41E1-A7EE-6947251FF2BD}" type="pres">
      <dgm:prSet presAssocID="{2EF5E6A2-869F-4926-ACC4-97D211DC515B}" presName="composite1" presStyleCnt="0"/>
      <dgm:spPr/>
    </dgm:pt>
    <dgm:pt modelId="{D693BD9B-A3CD-45AE-B9A0-40982B359689}" type="pres">
      <dgm:prSet presAssocID="{2EF5E6A2-869F-4926-ACC4-97D211DC515B}" presName="dummyNode1" presStyleLbl="node1" presStyleIdx="0" presStyleCnt="3"/>
      <dgm:spPr/>
    </dgm:pt>
    <dgm:pt modelId="{5099D8D1-A2B3-4B8F-BE01-731C7E0C62F2}" type="pres">
      <dgm:prSet presAssocID="{2EF5E6A2-869F-4926-ACC4-97D211DC515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BEAAC-84A1-45A5-9F35-FD6347B5033B}" type="pres">
      <dgm:prSet presAssocID="{2EF5E6A2-869F-4926-ACC4-97D211DC515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4BDF2A-B7DB-408F-80B9-5EFADCBB4F78}" type="pres">
      <dgm:prSet presAssocID="{2EF5E6A2-869F-4926-ACC4-97D211DC515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E83AC-0F94-46E3-B0DC-4A4631515164}" type="pres">
      <dgm:prSet presAssocID="{2EF5E6A2-869F-4926-ACC4-97D211DC515B}" presName="connSite1" presStyleCnt="0"/>
      <dgm:spPr/>
    </dgm:pt>
    <dgm:pt modelId="{C86AF65D-BE1A-4B05-97E0-6706FA3FB00A}" type="pres">
      <dgm:prSet presAssocID="{24544828-38A4-49DC-8F9E-5291F9D21DE4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0F43BD31-D0B0-4DA8-8736-39C118F0002B}" type="pres">
      <dgm:prSet presAssocID="{486A8322-4149-4C34-819B-CC375FC4DC8B}" presName="composite2" presStyleCnt="0"/>
      <dgm:spPr/>
    </dgm:pt>
    <dgm:pt modelId="{1FF539C6-EEFA-4D05-9820-3813FE4FB21C}" type="pres">
      <dgm:prSet presAssocID="{486A8322-4149-4C34-819B-CC375FC4DC8B}" presName="dummyNode2" presStyleLbl="node1" presStyleIdx="0" presStyleCnt="3"/>
      <dgm:spPr/>
    </dgm:pt>
    <dgm:pt modelId="{6848308C-9434-4C6F-8707-1D2D8B4FA232}" type="pres">
      <dgm:prSet presAssocID="{486A8322-4149-4C34-819B-CC375FC4DC8B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3F8E1-EE71-48A6-864E-BA3A2E08B384}" type="pres">
      <dgm:prSet presAssocID="{486A8322-4149-4C34-819B-CC375FC4DC8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D50CD-40B1-4E77-BA02-01D28117DE17}" type="pres">
      <dgm:prSet presAssocID="{486A8322-4149-4C34-819B-CC375FC4DC8B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1F18B-E791-4276-8FCA-E794EF1DA397}" type="pres">
      <dgm:prSet presAssocID="{486A8322-4149-4C34-819B-CC375FC4DC8B}" presName="connSite2" presStyleCnt="0"/>
      <dgm:spPr/>
    </dgm:pt>
    <dgm:pt modelId="{D8841289-D8D2-4AC8-A46C-C092DEA0BB45}" type="pres">
      <dgm:prSet presAssocID="{8CDFB8EE-3EB3-4A1A-8225-814AE56FCFFF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F361AFB0-F8A8-44DF-9B45-3E06E5CC5805}" type="pres">
      <dgm:prSet presAssocID="{DB2F2D3E-9729-45E5-BF68-CFEF1EC4DB19}" presName="composite1" presStyleCnt="0"/>
      <dgm:spPr/>
    </dgm:pt>
    <dgm:pt modelId="{E9BA4030-2BD5-4555-B4BE-B661481C40A3}" type="pres">
      <dgm:prSet presAssocID="{DB2F2D3E-9729-45E5-BF68-CFEF1EC4DB19}" presName="dummyNode1" presStyleLbl="node1" presStyleIdx="1" presStyleCnt="3"/>
      <dgm:spPr/>
    </dgm:pt>
    <dgm:pt modelId="{17FC01E0-3CAD-4009-880C-5BC7F4C8CB72}" type="pres">
      <dgm:prSet presAssocID="{DB2F2D3E-9729-45E5-BF68-CFEF1EC4DB19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5CE161-172D-4BC3-9024-298DCA6C95F0}" type="pres">
      <dgm:prSet presAssocID="{DB2F2D3E-9729-45E5-BF68-CFEF1EC4DB19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95E1D8-55AB-4F09-B9A3-1BE2E705CC0F}" type="pres">
      <dgm:prSet presAssocID="{DB2F2D3E-9729-45E5-BF68-CFEF1EC4DB19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4C169-21E9-4A7B-8C95-AC79B2974C87}" type="pres">
      <dgm:prSet presAssocID="{DB2F2D3E-9729-45E5-BF68-CFEF1EC4DB19}" presName="connSite1" presStyleCnt="0"/>
      <dgm:spPr/>
    </dgm:pt>
  </dgm:ptLst>
  <dgm:cxnLst>
    <dgm:cxn modelId="{4AE597F3-383E-4321-997C-C638B8018730}" type="presOf" srcId="{AD10A4A2-B1E5-499C-8917-47EAA4237720}" destId="{D303F8E1-EE71-48A6-864E-BA3A2E08B384}" srcOrd="1" destOrd="0" presId="urn:microsoft.com/office/officeart/2005/8/layout/hProcess4#2"/>
    <dgm:cxn modelId="{6B479829-8012-4870-86C8-F892D5A539E7}" type="presOf" srcId="{0A4C11B3-7524-4349-A618-C122C0E0B589}" destId="{ED5CE161-172D-4BC3-9024-298DCA6C95F0}" srcOrd="1" destOrd="1" presId="urn:microsoft.com/office/officeart/2005/8/layout/hProcess4#2"/>
    <dgm:cxn modelId="{259FDA94-C317-442C-91B0-0F4694150BF0}" type="presOf" srcId="{2EF5E6A2-869F-4926-ACC4-97D211DC515B}" destId="{1E4BDF2A-B7DB-408F-80B9-5EFADCBB4F78}" srcOrd="0" destOrd="0" presId="urn:microsoft.com/office/officeart/2005/8/layout/hProcess4#2"/>
    <dgm:cxn modelId="{7F4C132B-A701-4461-99E5-E93B464CC789}" srcId="{DB2F2D3E-9729-45E5-BF68-CFEF1EC4DB19}" destId="{2B7B29FC-B40A-4591-8AF1-874E510BBA8F}" srcOrd="0" destOrd="0" parTransId="{3CF6AD5D-9653-46CA-BB6B-DCA9F1561628}" sibTransId="{1997F842-4DB2-482F-9ADD-5D40C17D21A7}"/>
    <dgm:cxn modelId="{8D666B81-0C99-484D-ABA0-2D75DFDAF174}" srcId="{A3E903CF-7F5A-4E38-B29B-81B829F01A83}" destId="{DB2F2D3E-9729-45E5-BF68-CFEF1EC4DB19}" srcOrd="2" destOrd="0" parTransId="{8D6AE4FC-B88D-4B69-B26A-C8984C12C530}" sibTransId="{A8B9AE44-FEBC-47F2-998A-F51C2065E5E0}"/>
    <dgm:cxn modelId="{CF01669C-F477-45F6-B40F-1C3E22B8953F}" type="presOf" srcId="{486A8322-4149-4C34-819B-CC375FC4DC8B}" destId="{705D50CD-40B1-4E77-BA02-01D28117DE17}" srcOrd="0" destOrd="0" presId="urn:microsoft.com/office/officeart/2005/8/layout/hProcess4#2"/>
    <dgm:cxn modelId="{8795DFF8-42B4-4791-BEA0-F3B67FF17F3F}" srcId="{A3E903CF-7F5A-4E38-B29B-81B829F01A83}" destId="{486A8322-4149-4C34-819B-CC375FC4DC8B}" srcOrd="1" destOrd="0" parTransId="{A5E92C20-AA89-43D1-95B2-A6F5E5AD6BC7}" sibTransId="{8CDFB8EE-3EB3-4A1A-8225-814AE56FCFFF}"/>
    <dgm:cxn modelId="{20391B5D-4332-4E97-AE1C-9D55723483A5}" type="presOf" srcId="{0A4C11B3-7524-4349-A618-C122C0E0B589}" destId="{17FC01E0-3CAD-4009-880C-5BC7F4C8CB72}" srcOrd="0" destOrd="1" presId="urn:microsoft.com/office/officeart/2005/8/layout/hProcess4#2"/>
    <dgm:cxn modelId="{5E4AF043-C81B-4BCA-A436-2ADCB7858ED2}" type="presOf" srcId="{BDE4F105-7480-4508-8ED5-CD90BB19A5F0}" destId="{5099D8D1-A2B3-4B8F-BE01-731C7E0C62F2}" srcOrd="0" destOrd="1" presId="urn:microsoft.com/office/officeart/2005/8/layout/hProcess4#2"/>
    <dgm:cxn modelId="{8B265EDE-78B4-4B25-9D14-87F9C15C47BB}" srcId="{486A8322-4149-4C34-819B-CC375FC4DC8B}" destId="{AD10A4A2-B1E5-499C-8917-47EAA4237720}" srcOrd="0" destOrd="0" parTransId="{21930FA8-C3DE-491A-89F4-73D6BBF3244A}" sibTransId="{A754F016-12CF-4A4E-A55C-EA6C3F07E14A}"/>
    <dgm:cxn modelId="{62A9E3B7-C89E-4D3F-B50B-64AF0A10585F}" type="presOf" srcId="{24544828-38A4-49DC-8F9E-5291F9D21DE4}" destId="{C86AF65D-BE1A-4B05-97E0-6706FA3FB00A}" srcOrd="0" destOrd="0" presId="urn:microsoft.com/office/officeart/2005/8/layout/hProcess4#2"/>
    <dgm:cxn modelId="{16AB7F11-1237-40C5-A5A1-DEB6454BFEB7}" type="presOf" srcId="{DB2F2D3E-9729-45E5-BF68-CFEF1EC4DB19}" destId="{8C95E1D8-55AB-4F09-B9A3-1BE2E705CC0F}" srcOrd="0" destOrd="0" presId="urn:microsoft.com/office/officeart/2005/8/layout/hProcess4#2"/>
    <dgm:cxn modelId="{56013545-72C5-4317-94D3-E4C9C6FEEE28}" type="presOf" srcId="{8CDFB8EE-3EB3-4A1A-8225-814AE56FCFFF}" destId="{D8841289-D8D2-4AC8-A46C-C092DEA0BB45}" srcOrd="0" destOrd="0" presId="urn:microsoft.com/office/officeart/2005/8/layout/hProcess4#2"/>
    <dgm:cxn modelId="{AEE63405-D8F6-4B0C-9C92-6D75CF22EE1F}" type="presOf" srcId="{AD10A4A2-B1E5-499C-8917-47EAA4237720}" destId="{6848308C-9434-4C6F-8707-1D2D8B4FA232}" srcOrd="0" destOrd="0" presId="urn:microsoft.com/office/officeart/2005/8/layout/hProcess4#2"/>
    <dgm:cxn modelId="{E8C6C867-6C20-4CC9-811B-C2652D9F08FA}" type="presOf" srcId="{800AE837-F72E-414C-AD3E-67378C664D07}" destId="{6848308C-9434-4C6F-8707-1D2D8B4FA232}" srcOrd="0" destOrd="1" presId="urn:microsoft.com/office/officeart/2005/8/layout/hProcess4#2"/>
    <dgm:cxn modelId="{F157B441-EB5D-4123-A2C8-9624E89216B2}" type="presOf" srcId="{2B7B29FC-B40A-4591-8AF1-874E510BBA8F}" destId="{17FC01E0-3CAD-4009-880C-5BC7F4C8CB72}" srcOrd="0" destOrd="0" presId="urn:microsoft.com/office/officeart/2005/8/layout/hProcess4#2"/>
    <dgm:cxn modelId="{847099A6-1CDE-44C7-9E39-52884DC4E62A}" srcId="{A3E903CF-7F5A-4E38-B29B-81B829F01A83}" destId="{2EF5E6A2-869F-4926-ACC4-97D211DC515B}" srcOrd="0" destOrd="0" parTransId="{D5D13A19-B924-4F8B-8EB0-65DE74A6CF6E}" sibTransId="{24544828-38A4-49DC-8F9E-5291F9D21DE4}"/>
    <dgm:cxn modelId="{B0DDA7EB-0417-4D04-B537-E3269E5972DB}" srcId="{2EF5E6A2-869F-4926-ACC4-97D211DC515B}" destId="{3B08EC98-85C4-4668-BB51-75206E59AC7E}" srcOrd="0" destOrd="0" parTransId="{B774165A-CA99-4B72-BF5B-DA7D6F7066F1}" sibTransId="{9BAC7D82-3030-4F81-93F2-1E21B32D400D}"/>
    <dgm:cxn modelId="{F8B5C61E-5903-4C3E-A533-4FFA2221CB7D}" type="presOf" srcId="{BDE4F105-7480-4508-8ED5-CD90BB19A5F0}" destId="{DA2BEAAC-84A1-45A5-9F35-FD6347B5033B}" srcOrd="1" destOrd="1" presId="urn:microsoft.com/office/officeart/2005/8/layout/hProcess4#2"/>
    <dgm:cxn modelId="{BCABF947-AFE4-4DAC-87E2-C10C1A79CC05}" srcId="{2EF5E6A2-869F-4926-ACC4-97D211DC515B}" destId="{BDE4F105-7480-4508-8ED5-CD90BB19A5F0}" srcOrd="1" destOrd="0" parTransId="{4666CD87-B431-4DD6-BB9C-66F606EF0076}" sibTransId="{668701BD-1311-46E8-8C1C-86032BC6A03B}"/>
    <dgm:cxn modelId="{9A4DC982-8131-4088-80CB-90224F5AA6A0}" type="presOf" srcId="{2B7B29FC-B40A-4591-8AF1-874E510BBA8F}" destId="{ED5CE161-172D-4BC3-9024-298DCA6C95F0}" srcOrd="1" destOrd="0" presId="urn:microsoft.com/office/officeart/2005/8/layout/hProcess4#2"/>
    <dgm:cxn modelId="{693B4648-2DEE-4C4B-B8A7-E8A2FC421F02}" srcId="{DB2F2D3E-9729-45E5-BF68-CFEF1EC4DB19}" destId="{0A4C11B3-7524-4349-A618-C122C0E0B589}" srcOrd="1" destOrd="0" parTransId="{5A40233C-DD37-4700-A0F6-50DF33BEB04D}" sibTransId="{6AECE3ED-7371-4832-9DFA-E2FDD3684EBF}"/>
    <dgm:cxn modelId="{84E1F39A-2399-43C1-9F85-C41678648E00}" type="presOf" srcId="{A3E903CF-7F5A-4E38-B29B-81B829F01A83}" destId="{554682C8-E749-427C-8598-C720A7C092F0}" srcOrd="0" destOrd="0" presId="urn:microsoft.com/office/officeart/2005/8/layout/hProcess4#2"/>
    <dgm:cxn modelId="{4E3D81AE-FC74-468C-83CC-5AD256F875D2}" type="presOf" srcId="{800AE837-F72E-414C-AD3E-67378C664D07}" destId="{D303F8E1-EE71-48A6-864E-BA3A2E08B384}" srcOrd="1" destOrd="1" presId="urn:microsoft.com/office/officeart/2005/8/layout/hProcess4#2"/>
    <dgm:cxn modelId="{F1EF5378-63F2-46EB-993A-F644CF40A8B7}" srcId="{486A8322-4149-4C34-819B-CC375FC4DC8B}" destId="{800AE837-F72E-414C-AD3E-67378C664D07}" srcOrd="1" destOrd="0" parTransId="{42C899E5-1C82-4B2E-9ED5-75273A759D34}" sibTransId="{A7D09B87-03FD-46E4-A030-FE56B62BC8F7}"/>
    <dgm:cxn modelId="{131FA7D2-D3A3-4DB9-9784-6317AA52CCCC}" type="presOf" srcId="{3B08EC98-85C4-4668-BB51-75206E59AC7E}" destId="{DA2BEAAC-84A1-45A5-9F35-FD6347B5033B}" srcOrd="1" destOrd="0" presId="urn:microsoft.com/office/officeart/2005/8/layout/hProcess4#2"/>
    <dgm:cxn modelId="{92DAAA25-A787-4B7F-94DA-F66C6BEE7EF7}" type="presOf" srcId="{3B08EC98-85C4-4668-BB51-75206E59AC7E}" destId="{5099D8D1-A2B3-4B8F-BE01-731C7E0C62F2}" srcOrd="0" destOrd="0" presId="urn:microsoft.com/office/officeart/2005/8/layout/hProcess4#2"/>
    <dgm:cxn modelId="{FF91ABEB-A009-4D88-A921-7DD6B4226FF0}" type="presParOf" srcId="{554682C8-E749-427C-8598-C720A7C092F0}" destId="{481CD3D5-033B-4875-B331-661B34E0DEED}" srcOrd="0" destOrd="0" presId="urn:microsoft.com/office/officeart/2005/8/layout/hProcess4#2"/>
    <dgm:cxn modelId="{48158D13-0F5C-4AFC-AEF5-E17C1254E142}" type="presParOf" srcId="{554682C8-E749-427C-8598-C720A7C092F0}" destId="{E01466B1-7985-4941-B3DD-75AADA37B812}" srcOrd="1" destOrd="0" presId="urn:microsoft.com/office/officeart/2005/8/layout/hProcess4#2"/>
    <dgm:cxn modelId="{7B60EE7B-BC16-4007-AD46-85E71A448D7B}" type="presParOf" srcId="{554682C8-E749-427C-8598-C720A7C092F0}" destId="{A23CF2B7-1787-40F5-8811-71BC52D7E150}" srcOrd="2" destOrd="0" presId="urn:microsoft.com/office/officeart/2005/8/layout/hProcess4#2"/>
    <dgm:cxn modelId="{6BB0765D-D317-4EB9-BB78-33A24E17CDDB}" type="presParOf" srcId="{A23CF2B7-1787-40F5-8811-71BC52D7E150}" destId="{AB44C7D9-EE87-41E1-A7EE-6947251FF2BD}" srcOrd="0" destOrd="0" presId="urn:microsoft.com/office/officeart/2005/8/layout/hProcess4#2"/>
    <dgm:cxn modelId="{C283003C-FCEC-4C6D-888F-4C5AC7F88577}" type="presParOf" srcId="{AB44C7D9-EE87-41E1-A7EE-6947251FF2BD}" destId="{D693BD9B-A3CD-45AE-B9A0-40982B359689}" srcOrd="0" destOrd="0" presId="urn:microsoft.com/office/officeart/2005/8/layout/hProcess4#2"/>
    <dgm:cxn modelId="{D8FDA607-B403-47B5-A113-6EFE3E5D3136}" type="presParOf" srcId="{AB44C7D9-EE87-41E1-A7EE-6947251FF2BD}" destId="{5099D8D1-A2B3-4B8F-BE01-731C7E0C62F2}" srcOrd="1" destOrd="0" presId="urn:microsoft.com/office/officeart/2005/8/layout/hProcess4#2"/>
    <dgm:cxn modelId="{B38D74F4-21AB-4875-9DCB-033A6841C535}" type="presParOf" srcId="{AB44C7D9-EE87-41E1-A7EE-6947251FF2BD}" destId="{DA2BEAAC-84A1-45A5-9F35-FD6347B5033B}" srcOrd="2" destOrd="0" presId="urn:microsoft.com/office/officeart/2005/8/layout/hProcess4#2"/>
    <dgm:cxn modelId="{30ABB739-0524-4D3B-80C0-CA3ADEB9EBFF}" type="presParOf" srcId="{AB44C7D9-EE87-41E1-A7EE-6947251FF2BD}" destId="{1E4BDF2A-B7DB-408F-80B9-5EFADCBB4F78}" srcOrd="3" destOrd="0" presId="urn:microsoft.com/office/officeart/2005/8/layout/hProcess4#2"/>
    <dgm:cxn modelId="{53C1A4B4-5B77-46F7-B0C6-3CAFFE2A91AC}" type="presParOf" srcId="{AB44C7D9-EE87-41E1-A7EE-6947251FF2BD}" destId="{832E83AC-0F94-46E3-B0DC-4A4631515164}" srcOrd="4" destOrd="0" presId="urn:microsoft.com/office/officeart/2005/8/layout/hProcess4#2"/>
    <dgm:cxn modelId="{941E8DDF-00AB-4501-9B3E-F8490F807C54}" type="presParOf" srcId="{A23CF2B7-1787-40F5-8811-71BC52D7E150}" destId="{C86AF65D-BE1A-4B05-97E0-6706FA3FB00A}" srcOrd="1" destOrd="0" presId="urn:microsoft.com/office/officeart/2005/8/layout/hProcess4#2"/>
    <dgm:cxn modelId="{260D716D-B01C-46D3-8584-ED2FA7AA4BD6}" type="presParOf" srcId="{A23CF2B7-1787-40F5-8811-71BC52D7E150}" destId="{0F43BD31-D0B0-4DA8-8736-39C118F0002B}" srcOrd="2" destOrd="0" presId="urn:microsoft.com/office/officeart/2005/8/layout/hProcess4#2"/>
    <dgm:cxn modelId="{58997E4E-2A5A-4087-8121-3FB902D6F93A}" type="presParOf" srcId="{0F43BD31-D0B0-4DA8-8736-39C118F0002B}" destId="{1FF539C6-EEFA-4D05-9820-3813FE4FB21C}" srcOrd="0" destOrd="0" presId="urn:microsoft.com/office/officeart/2005/8/layout/hProcess4#2"/>
    <dgm:cxn modelId="{5BDCC5F8-0E5D-416C-8BD4-CA8A663F799E}" type="presParOf" srcId="{0F43BD31-D0B0-4DA8-8736-39C118F0002B}" destId="{6848308C-9434-4C6F-8707-1D2D8B4FA232}" srcOrd="1" destOrd="0" presId="urn:microsoft.com/office/officeart/2005/8/layout/hProcess4#2"/>
    <dgm:cxn modelId="{B382B3B0-8B86-4246-BB03-047A2814EB78}" type="presParOf" srcId="{0F43BD31-D0B0-4DA8-8736-39C118F0002B}" destId="{D303F8E1-EE71-48A6-864E-BA3A2E08B384}" srcOrd="2" destOrd="0" presId="urn:microsoft.com/office/officeart/2005/8/layout/hProcess4#2"/>
    <dgm:cxn modelId="{71DC9B70-B29F-4F7D-BD9F-A31716E7AB98}" type="presParOf" srcId="{0F43BD31-D0B0-4DA8-8736-39C118F0002B}" destId="{705D50CD-40B1-4E77-BA02-01D28117DE17}" srcOrd="3" destOrd="0" presId="urn:microsoft.com/office/officeart/2005/8/layout/hProcess4#2"/>
    <dgm:cxn modelId="{80D2EACB-69E1-40AF-85A4-F2BE06A99B26}" type="presParOf" srcId="{0F43BD31-D0B0-4DA8-8736-39C118F0002B}" destId="{EF61F18B-E791-4276-8FCA-E794EF1DA397}" srcOrd="4" destOrd="0" presId="urn:microsoft.com/office/officeart/2005/8/layout/hProcess4#2"/>
    <dgm:cxn modelId="{30BB984B-5466-4DF9-AC03-68142A8062B9}" type="presParOf" srcId="{A23CF2B7-1787-40F5-8811-71BC52D7E150}" destId="{D8841289-D8D2-4AC8-A46C-C092DEA0BB45}" srcOrd="3" destOrd="0" presId="urn:microsoft.com/office/officeart/2005/8/layout/hProcess4#2"/>
    <dgm:cxn modelId="{07CB4E36-51AE-4899-8683-8A7E1E6802AB}" type="presParOf" srcId="{A23CF2B7-1787-40F5-8811-71BC52D7E150}" destId="{F361AFB0-F8A8-44DF-9B45-3E06E5CC5805}" srcOrd="4" destOrd="0" presId="urn:microsoft.com/office/officeart/2005/8/layout/hProcess4#2"/>
    <dgm:cxn modelId="{DBE147AE-D8D5-432D-982B-EDEF7243A3E3}" type="presParOf" srcId="{F361AFB0-F8A8-44DF-9B45-3E06E5CC5805}" destId="{E9BA4030-2BD5-4555-B4BE-B661481C40A3}" srcOrd="0" destOrd="0" presId="urn:microsoft.com/office/officeart/2005/8/layout/hProcess4#2"/>
    <dgm:cxn modelId="{FCA8C178-5500-45B7-9000-57314C834830}" type="presParOf" srcId="{F361AFB0-F8A8-44DF-9B45-3E06E5CC5805}" destId="{17FC01E0-3CAD-4009-880C-5BC7F4C8CB72}" srcOrd="1" destOrd="0" presId="urn:microsoft.com/office/officeart/2005/8/layout/hProcess4#2"/>
    <dgm:cxn modelId="{CF871547-254B-4DC7-BA38-B7A5792A9DFC}" type="presParOf" srcId="{F361AFB0-F8A8-44DF-9B45-3E06E5CC5805}" destId="{ED5CE161-172D-4BC3-9024-298DCA6C95F0}" srcOrd="2" destOrd="0" presId="urn:microsoft.com/office/officeart/2005/8/layout/hProcess4#2"/>
    <dgm:cxn modelId="{5F46AC03-03C2-463E-A9C0-96378A17329E}" type="presParOf" srcId="{F361AFB0-F8A8-44DF-9B45-3E06E5CC5805}" destId="{8C95E1D8-55AB-4F09-B9A3-1BE2E705CC0F}" srcOrd="3" destOrd="0" presId="urn:microsoft.com/office/officeart/2005/8/layout/hProcess4#2"/>
    <dgm:cxn modelId="{AF3C7515-D907-48C3-8813-8213B6274C81}" type="presParOf" srcId="{F361AFB0-F8A8-44DF-9B45-3E06E5CC5805}" destId="{F484C169-21E9-4A7B-8C95-AC79B2974C87}" srcOrd="4" destOrd="0" presId="urn:microsoft.com/office/officeart/2005/8/layout/hProcess4#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1ACC0-17FD-4610-8878-39B64D8ADAC9}">
      <dsp:nvSpPr>
        <dsp:cNvPr id="0" name=""/>
        <dsp:cNvSpPr/>
      </dsp:nvSpPr>
      <dsp:spPr>
        <a:xfrm>
          <a:off x="571119" y="0"/>
          <a:ext cx="6502400" cy="406400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354DC0A-1EB6-4BB0-96B1-96A1AFFBF92D}">
      <dsp:nvSpPr>
        <dsp:cNvPr id="0" name=""/>
        <dsp:cNvSpPr/>
      </dsp:nvSpPr>
      <dsp:spPr>
        <a:xfrm>
          <a:off x="1211605" y="3021990"/>
          <a:ext cx="149555" cy="14955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C8259-AA29-4A3B-BFBD-8423A66D2959}">
      <dsp:nvSpPr>
        <dsp:cNvPr id="0" name=""/>
        <dsp:cNvSpPr/>
      </dsp:nvSpPr>
      <dsp:spPr>
        <a:xfrm>
          <a:off x="1138563" y="3096768"/>
          <a:ext cx="1147453" cy="96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4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b="1" kern="1200" dirty="0" smtClean="0"/>
            <a:t>   17</a:t>
          </a:r>
          <a:r>
            <a:rPr lang="zh-CN" altLang="en-US" sz="1800" b="1" kern="1200" dirty="0" smtClean="0"/>
            <a:t>岁，</a:t>
          </a:r>
          <a:endParaRPr lang="en-US" altLang="zh-CN" sz="1800" b="1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b="1" kern="1200" dirty="0" smtClean="0"/>
            <a:t>文学学士</a:t>
          </a:r>
          <a:endParaRPr lang="zh-CN" altLang="en-US" sz="1800" b="1" kern="1200" dirty="0"/>
        </a:p>
      </dsp:txBody>
      <dsp:txXfrm>
        <a:off x="1138563" y="3096768"/>
        <a:ext cx="1147453" cy="967232"/>
      </dsp:txXfrm>
    </dsp:sp>
    <dsp:sp modelId="{8EFDD5F6-FE8F-46D4-903B-1B0A8F0BC70C}">
      <dsp:nvSpPr>
        <dsp:cNvPr id="0" name=""/>
        <dsp:cNvSpPr/>
      </dsp:nvSpPr>
      <dsp:spPr>
        <a:xfrm>
          <a:off x="2021154" y="2244140"/>
          <a:ext cx="234086" cy="23408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1FF38F-A757-4DD6-9859-5411C0541B06}">
      <dsp:nvSpPr>
        <dsp:cNvPr id="0" name=""/>
        <dsp:cNvSpPr/>
      </dsp:nvSpPr>
      <dsp:spPr>
        <a:xfrm>
          <a:off x="2138197" y="2361183"/>
          <a:ext cx="1079398" cy="170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3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  19</a:t>
          </a:r>
          <a:r>
            <a:rPr lang="zh-CN" altLang="en-US" sz="1800" b="1" kern="1200" dirty="0" smtClean="0"/>
            <a:t>岁，卡片穿孔操作员</a:t>
          </a:r>
          <a:endParaRPr lang="zh-CN" altLang="en-US" sz="1800" b="1" kern="1200" dirty="0"/>
        </a:p>
      </dsp:txBody>
      <dsp:txXfrm>
        <a:off x="2138197" y="2361183"/>
        <a:ext cx="1079398" cy="1702816"/>
      </dsp:txXfrm>
    </dsp:sp>
    <dsp:sp modelId="{91D56BAA-FB6B-4DC0-B07B-F6B6B790BA0E}">
      <dsp:nvSpPr>
        <dsp:cNvPr id="0" name=""/>
        <dsp:cNvSpPr/>
      </dsp:nvSpPr>
      <dsp:spPr>
        <a:xfrm>
          <a:off x="3061538" y="1623974"/>
          <a:ext cx="312115" cy="31211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93706E-98BB-4B3F-AE31-B8D96F72EE7A}">
      <dsp:nvSpPr>
        <dsp:cNvPr id="0" name=""/>
        <dsp:cNvSpPr/>
      </dsp:nvSpPr>
      <dsp:spPr>
        <a:xfrm>
          <a:off x="3217596" y="1780031"/>
          <a:ext cx="1254963" cy="228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 20</a:t>
          </a:r>
          <a:r>
            <a:rPr lang="zh-CN" altLang="en-US" sz="1800" b="1" kern="1200" dirty="0" smtClean="0"/>
            <a:t>岁，</a:t>
          </a:r>
          <a:endParaRPr lang="en-US" altLang="zh-CN" sz="1800" b="1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程序员</a:t>
          </a:r>
          <a:endParaRPr lang="zh-CN" altLang="en-US" sz="1800" b="1" kern="1200" dirty="0"/>
        </a:p>
      </dsp:txBody>
      <dsp:txXfrm>
        <a:off x="3217596" y="1780031"/>
        <a:ext cx="1254963" cy="2283968"/>
      </dsp:txXfrm>
    </dsp:sp>
    <dsp:sp modelId="{7408D312-2BD0-4DB3-8E8E-CFCC4EE74438}">
      <dsp:nvSpPr>
        <dsp:cNvPr id="0" name=""/>
        <dsp:cNvSpPr/>
      </dsp:nvSpPr>
      <dsp:spPr>
        <a:xfrm>
          <a:off x="4270984" y="1139545"/>
          <a:ext cx="403148" cy="40314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1A5B8B-5DCE-4FF5-ABDF-117DABBEBEE8}">
      <dsp:nvSpPr>
        <dsp:cNvPr id="0" name=""/>
        <dsp:cNvSpPr/>
      </dsp:nvSpPr>
      <dsp:spPr>
        <a:xfrm>
          <a:off x="4472559" y="1341119"/>
          <a:ext cx="1300480" cy="27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62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22</a:t>
          </a:r>
          <a:r>
            <a:rPr lang="zh-CN" altLang="en-US" sz="1800" b="1" kern="1200" dirty="0" smtClean="0"/>
            <a:t>岁，</a:t>
          </a:r>
          <a:endParaRPr lang="en-US" altLang="zh-CN" sz="1800" b="1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理科学士</a:t>
          </a:r>
          <a:endParaRPr lang="zh-CN" altLang="en-US" sz="1800" b="1" kern="1200" dirty="0"/>
        </a:p>
      </dsp:txBody>
      <dsp:txXfrm>
        <a:off x="4472559" y="1341119"/>
        <a:ext cx="1300480" cy="2722880"/>
      </dsp:txXfrm>
    </dsp:sp>
    <dsp:sp modelId="{A8CD0920-F963-452F-B251-8AABB2675D94}">
      <dsp:nvSpPr>
        <dsp:cNvPr id="0" name=""/>
        <dsp:cNvSpPr/>
      </dsp:nvSpPr>
      <dsp:spPr>
        <a:xfrm>
          <a:off x="5516194" y="816051"/>
          <a:ext cx="513689" cy="51368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3B816E-C3D8-4EB1-9847-3A5DB12E8C95}">
      <dsp:nvSpPr>
        <dsp:cNvPr id="0" name=""/>
        <dsp:cNvSpPr/>
      </dsp:nvSpPr>
      <dsp:spPr>
        <a:xfrm>
          <a:off x="5630935" y="1072895"/>
          <a:ext cx="1584686" cy="299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93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  26</a:t>
          </a:r>
          <a:r>
            <a:rPr lang="zh-CN" altLang="en-US" sz="1800" b="1" kern="1200" dirty="0" smtClean="0"/>
            <a:t>岁</a:t>
          </a:r>
          <a:endParaRPr lang="en-US" altLang="zh-CN" sz="1800" b="1" kern="1200" dirty="0" smtClean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Floyd</a:t>
          </a:r>
          <a:r>
            <a:rPr lang="zh-CN" altLang="en-US" sz="1800" b="1" kern="1200" dirty="0" smtClean="0"/>
            <a:t>算法</a:t>
          </a:r>
          <a:endParaRPr lang="zh-CN" altLang="en-US" sz="1800" b="1" kern="1200" dirty="0"/>
        </a:p>
      </dsp:txBody>
      <dsp:txXfrm>
        <a:off x="5630935" y="1072895"/>
        <a:ext cx="1584686" cy="2991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89C76-0DA1-444E-8FC8-80CD98A251D4}">
      <dsp:nvSpPr>
        <dsp:cNvPr id="0" name=""/>
        <dsp:cNvSpPr/>
      </dsp:nvSpPr>
      <dsp:spPr>
        <a:xfrm>
          <a:off x="0" y="0"/>
          <a:ext cx="5677526" cy="1080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3500" b="1" kern="1200" dirty="0" err="1" smtClean="0"/>
            <a:t>i</a:t>
          </a:r>
          <a:r>
            <a:rPr lang="en-US" altLang="zh-CN" sz="3500" b="1" kern="1200" dirty="0" smtClean="0"/>
            <a:t>-&gt;{1,2,..,N}-&gt;j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3000" b="1" kern="1200" baseline="-25000" dirty="0" smtClean="0"/>
            <a:t>可选跳点至多为</a:t>
          </a:r>
          <a:r>
            <a:rPr lang="en-US" altLang="zh-CN" sz="3000" b="1" kern="1200" baseline="-25000" dirty="0" smtClean="0"/>
            <a:t>N</a:t>
          </a:r>
          <a:r>
            <a:rPr lang="zh-CN" altLang="en-US" sz="3000" b="1" kern="1200" baseline="-25000" dirty="0" smtClean="0"/>
            <a:t>相当于无限制！</a:t>
          </a:r>
          <a:endParaRPr lang="zh-CN" altLang="en-US" sz="3000" b="1" kern="1200" baseline="-25000" dirty="0"/>
        </a:p>
      </dsp:txBody>
      <dsp:txXfrm>
        <a:off x="31636" y="31636"/>
        <a:ext cx="5614254" cy="1016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9D8D1-A2B3-4B8F-BE01-731C7E0C62F2}">
      <dsp:nvSpPr>
        <dsp:cNvPr id="0" name=""/>
        <dsp:cNvSpPr/>
      </dsp:nvSpPr>
      <dsp:spPr>
        <a:xfrm>
          <a:off x="385390" y="637584"/>
          <a:ext cx="1485421" cy="1225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全局最短</a:t>
          </a:r>
          <a:endParaRPr lang="zh-CN" altLang="en-US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局部最短</a:t>
          </a:r>
          <a:endParaRPr lang="zh-CN" altLang="en-US" sz="2100" b="1" kern="1200" dirty="0"/>
        </a:p>
      </dsp:txBody>
      <dsp:txXfrm>
        <a:off x="413584" y="665778"/>
        <a:ext cx="1429033" cy="906239"/>
      </dsp:txXfrm>
    </dsp:sp>
    <dsp:sp modelId="{C86AF65D-BE1A-4B05-97E0-6706FA3FB00A}">
      <dsp:nvSpPr>
        <dsp:cNvPr id="0" name=""/>
        <dsp:cNvSpPr/>
      </dsp:nvSpPr>
      <dsp:spPr>
        <a:xfrm>
          <a:off x="1198427" y="851332"/>
          <a:ext cx="1753442" cy="1753442"/>
        </a:xfrm>
        <a:prstGeom prst="leftCircularArrow">
          <a:avLst>
            <a:gd name="adj1" fmla="val 3807"/>
            <a:gd name="adj2" fmla="val 475890"/>
            <a:gd name="adj3" fmla="val 2251400"/>
            <a:gd name="adj4" fmla="val 9024489"/>
            <a:gd name="adj5" fmla="val 44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BDF2A-B7DB-408F-80B9-5EFADCBB4F78}">
      <dsp:nvSpPr>
        <dsp:cNvPr id="0" name=""/>
        <dsp:cNvSpPr/>
      </dsp:nvSpPr>
      <dsp:spPr>
        <a:xfrm>
          <a:off x="715483" y="1600211"/>
          <a:ext cx="1320374" cy="525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问题分解</a:t>
          </a:r>
          <a:endParaRPr lang="zh-CN" altLang="en-US" sz="2300" b="1" kern="1200" dirty="0"/>
        </a:p>
      </dsp:txBody>
      <dsp:txXfrm>
        <a:off x="730862" y="1615590"/>
        <a:ext cx="1289616" cy="494311"/>
      </dsp:txXfrm>
    </dsp:sp>
    <dsp:sp modelId="{6848308C-9434-4C6F-8707-1D2D8B4FA232}">
      <dsp:nvSpPr>
        <dsp:cNvPr id="0" name=""/>
        <dsp:cNvSpPr/>
      </dsp:nvSpPr>
      <dsp:spPr>
        <a:xfrm>
          <a:off x="2353757" y="637584"/>
          <a:ext cx="1485421" cy="1225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初始阶段</a:t>
          </a:r>
          <a:endParaRPr lang="zh-CN" altLang="en-US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逐步递推</a:t>
          </a:r>
          <a:endParaRPr lang="zh-CN" altLang="en-US" sz="2100" b="1" kern="1200" dirty="0"/>
        </a:p>
      </dsp:txBody>
      <dsp:txXfrm>
        <a:off x="2381951" y="928312"/>
        <a:ext cx="1429033" cy="906239"/>
      </dsp:txXfrm>
    </dsp:sp>
    <dsp:sp modelId="{D8841289-D8D2-4AC8-A46C-C092DEA0BB45}">
      <dsp:nvSpPr>
        <dsp:cNvPr id="0" name=""/>
        <dsp:cNvSpPr/>
      </dsp:nvSpPr>
      <dsp:spPr>
        <a:xfrm>
          <a:off x="3154415" y="-152482"/>
          <a:ext cx="1943246" cy="1943246"/>
        </a:xfrm>
        <a:prstGeom prst="circularArrow">
          <a:avLst>
            <a:gd name="adj1" fmla="val 3435"/>
            <a:gd name="adj2" fmla="val 425602"/>
            <a:gd name="adj3" fmla="val 19398888"/>
            <a:gd name="adj4" fmla="val 12575511"/>
            <a:gd name="adj5" fmla="val 40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D50CD-40B1-4E77-BA02-01D28117DE17}">
      <dsp:nvSpPr>
        <dsp:cNvPr id="0" name=""/>
        <dsp:cNvSpPr/>
      </dsp:nvSpPr>
      <dsp:spPr>
        <a:xfrm>
          <a:off x="2683850" y="375049"/>
          <a:ext cx="1320374" cy="525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迭代求解</a:t>
          </a:r>
          <a:endParaRPr lang="zh-CN" altLang="en-US" sz="2300" b="1" kern="1200" dirty="0"/>
        </a:p>
      </dsp:txBody>
      <dsp:txXfrm>
        <a:off x="2699229" y="390428"/>
        <a:ext cx="1289616" cy="494311"/>
      </dsp:txXfrm>
    </dsp:sp>
    <dsp:sp modelId="{17FC01E0-3CAD-4009-880C-5BC7F4C8CB72}">
      <dsp:nvSpPr>
        <dsp:cNvPr id="0" name=""/>
        <dsp:cNvSpPr/>
      </dsp:nvSpPr>
      <dsp:spPr>
        <a:xfrm>
          <a:off x="4322124" y="637584"/>
          <a:ext cx="1485421" cy="1225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前后衔接</a:t>
          </a:r>
          <a:endParaRPr lang="zh-CN" altLang="en-US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直至最终</a:t>
          </a:r>
          <a:endParaRPr lang="zh-CN" altLang="en-US" sz="2100" b="1" kern="1200" dirty="0"/>
        </a:p>
      </dsp:txBody>
      <dsp:txXfrm>
        <a:off x="4350318" y="665778"/>
        <a:ext cx="1429033" cy="906239"/>
      </dsp:txXfrm>
    </dsp:sp>
    <dsp:sp modelId="{8C95E1D8-55AB-4F09-B9A3-1BE2E705CC0F}">
      <dsp:nvSpPr>
        <dsp:cNvPr id="0" name=""/>
        <dsp:cNvSpPr/>
      </dsp:nvSpPr>
      <dsp:spPr>
        <a:xfrm>
          <a:off x="4652217" y="1600211"/>
          <a:ext cx="1320374" cy="525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全局最优</a:t>
          </a:r>
          <a:endParaRPr lang="zh-CN" altLang="en-US" sz="2300" b="1" kern="1200" dirty="0"/>
        </a:p>
      </dsp:txBody>
      <dsp:txXfrm>
        <a:off x="4667596" y="1615590"/>
        <a:ext cx="1289616" cy="4943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BACA4-B3A5-4190-8AC7-FACDF46155F0}">
      <dsp:nvSpPr>
        <dsp:cNvPr id="0" name=""/>
        <dsp:cNvSpPr/>
      </dsp:nvSpPr>
      <dsp:spPr>
        <a:xfrm>
          <a:off x="0" y="4178"/>
          <a:ext cx="6096000" cy="692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altLang="zh-CN" sz="1800" b="1" i="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10*20</a:t>
          </a:r>
          <a:r>
            <a:rPr lang="en-US" altLang="zh-CN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en-US" altLang="zh-CN" sz="1800" b="1" i="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20*50</a:t>
          </a:r>
          <a:r>
            <a:rPr lang="en-US" altLang="zh-CN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US" altLang="zh-CN" sz="1800" b="1" i="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50*1</a:t>
          </a:r>
          <a:r>
            <a:rPr lang="en-US" altLang="zh-CN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  <a:r>
            <a:rPr lang="en-US" altLang="zh-CN" sz="1800" b="1" i="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1*100</a:t>
          </a:r>
          <a:r>
            <a:rPr lang="en-US" altLang="zh-CN" sz="1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:10*20*50+10*50*1+10*1*100=11500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12" y="37990"/>
        <a:ext cx="6028376" cy="625016"/>
      </dsp:txXfrm>
    </dsp:sp>
    <dsp:sp modelId="{D63DF798-FF9C-4D26-9D3E-31A8A4ABEF0C}">
      <dsp:nvSpPr>
        <dsp:cNvPr id="0" name=""/>
        <dsp:cNvSpPr/>
      </dsp:nvSpPr>
      <dsp:spPr>
        <a:xfrm>
          <a:off x="0" y="803379"/>
          <a:ext cx="6096000" cy="692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en-US" altLang="zh-CN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altLang="zh-CN" sz="1800" b="1" i="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10*20</a:t>
          </a:r>
          <a:r>
            <a:rPr lang="en-US" altLang="zh-CN" sz="1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altLang="zh-CN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  <a:r>
            <a:rPr lang="en-US" altLang="zh-CN" sz="1800" b="1" i="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20*50</a:t>
          </a:r>
          <a:r>
            <a:rPr lang="en-US" altLang="zh-CN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US" altLang="zh-CN" sz="1800" b="1" i="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50*1</a:t>
          </a:r>
          <a:r>
            <a:rPr lang="en-US" altLang="zh-CN" sz="1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)]</a:t>
          </a:r>
          <a:r>
            <a:rPr lang="en-US" altLang="zh-CN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  <a:r>
            <a:rPr lang="en-US" altLang="zh-CN" sz="1800" b="1" i="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1*100</a:t>
          </a:r>
          <a:r>
            <a:rPr lang="en-US" altLang="zh-CN" sz="18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:20*50*1+10*20*1+10*1*100=2200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12" y="837191"/>
        <a:ext cx="6028376" cy="625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9D8D1-A2B3-4B8F-BE01-731C7E0C62F2}">
      <dsp:nvSpPr>
        <dsp:cNvPr id="0" name=""/>
        <dsp:cNvSpPr/>
      </dsp:nvSpPr>
      <dsp:spPr>
        <a:xfrm>
          <a:off x="196763" y="655800"/>
          <a:ext cx="1527861" cy="1260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1" kern="1200" dirty="0" smtClean="0"/>
            <a:t>全局最短</a:t>
          </a:r>
          <a:endParaRPr lang="zh-CN" altLang="en-US" sz="22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1" kern="1200" dirty="0" smtClean="0"/>
            <a:t>局部最短</a:t>
          </a:r>
          <a:endParaRPr lang="zh-CN" altLang="en-US" sz="2200" b="1" kern="1200" dirty="0"/>
        </a:p>
      </dsp:txBody>
      <dsp:txXfrm>
        <a:off x="225763" y="684800"/>
        <a:ext cx="1469861" cy="932130"/>
      </dsp:txXfrm>
    </dsp:sp>
    <dsp:sp modelId="{C86AF65D-BE1A-4B05-97E0-6706FA3FB00A}">
      <dsp:nvSpPr>
        <dsp:cNvPr id="0" name=""/>
        <dsp:cNvSpPr/>
      </dsp:nvSpPr>
      <dsp:spPr>
        <a:xfrm>
          <a:off x="1039740" y="899755"/>
          <a:ext cx="1767939" cy="1767939"/>
        </a:xfrm>
        <a:prstGeom prst="leftCircularArrow">
          <a:avLst>
            <a:gd name="adj1" fmla="val 3620"/>
            <a:gd name="adj2" fmla="val 450514"/>
            <a:gd name="adj3" fmla="val 2226025"/>
            <a:gd name="adj4" fmla="val 9024489"/>
            <a:gd name="adj5" fmla="val 42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BDF2A-B7DB-408F-80B9-5EFADCBB4F78}">
      <dsp:nvSpPr>
        <dsp:cNvPr id="0" name=""/>
        <dsp:cNvSpPr/>
      </dsp:nvSpPr>
      <dsp:spPr>
        <a:xfrm>
          <a:off x="536288" y="1645931"/>
          <a:ext cx="1358099" cy="54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问题分解</a:t>
          </a:r>
          <a:endParaRPr lang="zh-CN" altLang="en-US" sz="2400" b="1" kern="1200" dirty="0"/>
        </a:p>
      </dsp:txBody>
      <dsp:txXfrm>
        <a:off x="552106" y="1661749"/>
        <a:ext cx="1326463" cy="508435"/>
      </dsp:txXfrm>
    </dsp:sp>
    <dsp:sp modelId="{6848308C-9434-4C6F-8707-1D2D8B4FA232}">
      <dsp:nvSpPr>
        <dsp:cNvPr id="0" name=""/>
        <dsp:cNvSpPr/>
      </dsp:nvSpPr>
      <dsp:spPr>
        <a:xfrm>
          <a:off x="2199187" y="655800"/>
          <a:ext cx="1527861" cy="1260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1" kern="1200" dirty="0" smtClean="0"/>
            <a:t>初始阶段</a:t>
          </a:r>
          <a:endParaRPr lang="zh-CN" altLang="en-US" sz="22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1" kern="1200" dirty="0" smtClean="0"/>
            <a:t>逐步递推</a:t>
          </a:r>
          <a:endParaRPr lang="zh-CN" altLang="en-US" sz="2200" b="1" kern="1200" dirty="0"/>
        </a:p>
      </dsp:txBody>
      <dsp:txXfrm>
        <a:off x="2228187" y="954836"/>
        <a:ext cx="1469861" cy="932130"/>
      </dsp:txXfrm>
    </dsp:sp>
    <dsp:sp modelId="{D8841289-D8D2-4AC8-A46C-C092DEA0BB45}">
      <dsp:nvSpPr>
        <dsp:cNvPr id="0" name=""/>
        <dsp:cNvSpPr/>
      </dsp:nvSpPr>
      <dsp:spPr>
        <a:xfrm>
          <a:off x="3029432" y="-145336"/>
          <a:ext cx="1963166" cy="1963166"/>
        </a:xfrm>
        <a:prstGeom prst="circularArrow">
          <a:avLst>
            <a:gd name="adj1" fmla="val 3260"/>
            <a:gd name="adj2" fmla="val 402249"/>
            <a:gd name="adj3" fmla="val 19422240"/>
            <a:gd name="adj4" fmla="val 12575511"/>
            <a:gd name="adj5" fmla="val 38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D50CD-40B1-4E77-BA02-01D28117DE17}">
      <dsp:nvSpPr>
        <dsp:cNvPr id="0" name=""/>
        <dsp:cNvSpPr/>
      </dsp:nvSpPr>
      <dsp:spPr>
        <a:xfrm>
          <a:off x="2538712" y="385765"/>
          <a:ext cx="1358099" cy="54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迭代求解</a:t>
          </a:r>
          <a:endParaRPr lang="zh-CN" altLang="en-US" sz="2400" b="1" kern="1200" dirty="0"/>
        </a:p>
      </dsp:txBody>
      <dsp:txXfrm>
        <a:off x="2554530" y="401583"/>
        <a:ext cx="1326463" cy="508435"/>
      </dsp:txXfrm>
    </dsp:sp>
    <dsp:sp modelId="{17FC01E0-3CAD-4009-880C-5BC7F4C8CB72}">
      <dsp:nvSpPr>
        <dsp:cNvPr id="0" name=""/>
        <dsp:cNvSpPr/>
      </dsp:nvSpPr>
      <dsp:spPr>
        <a:xfrm>
          <a:off x="4201612" y="655800"/>
          <a:ext cx="1527861" cy="1260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1" kern="1200" dirty="0" smtClean="0"/>
            <a:t>前后衔接</a:t>
          </a:r>
          <a:endParaRPr lang="zh-CN" altLang="en-US" sz="22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1" kern="1200" dirty="0" smtClean="0"/>
            <a:t>直至最终</a:t>
          </a:r>
          <a:endParaRPr lang="zh-CN" altLang="en-US" sz="2200" b="1" kern="1200" dirty="0"/>
        </a:p>
      </dsp:txBody>
      <dsp:txXfrm>
        <a:off x="4230612" y="684800"/>
        <a:ext cx="1469861" cy="932130"/>
      </dsp:txXfrm>
    </dsp:sp>
    <dsp:sp modelId="{8C95E1D8-55AB-4F09-B9A3-1BE2E705CC0F}">
      <dsp:nvSpPr>
        <dsp:cNvPr id="0" name=""/>
        <dsp:cNvSpPr/>
      </dsp:nvSpPr>
      <dsp:spPr>
        <a:xfrm>
          <a:off x="4541136" y="1645931"/>
          <a:ext cx="1358099" cy="54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全局最优</a:t>
          </a:r>
          <a:endParaRPr lang="zh-CN" altLang="en-US" sz="2400" b="1" kern="1200" dirty="0"/>
        </a:p>
      </dsp:txBody>
      <dsp:txXfrm>
        <a:off x="4556954" y="1661749"/>
        <a:ext cx="1326463" cy="50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#1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#1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#2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#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615008-8E0B-41EC-B669-18ACE8FC86F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874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9%BE%E5%85%B9%E6%A0%BC%C2%B7%E8%BF%AA%E7%A7%91%E6%96%AF%E5%BD%BB/5029407?fr=aladdin&amp;fromtitle=%E7%8B%84%E5%85%8B%E6%96%AF%E7%89%B9%E6%8B%89&amp;fromid=282887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9%BE%E5%85%B9%E6%A0%BC%C2%B7%E8%BF%AA%E7%A7%91%E6%96%AF%E5%BD%BB/5029407?fr=aladdin&amp;fromtitle=%E7%8B%84%E5%85%8B%E6%96%AF%E7%89%B9%E6%8B%89&amp;fromid=282887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F41C0-6C95-4FBD-B3DE-F9E4C1B2BC1D}" type="slidenum">
              <a:rPr lang="zh-CN" altLang="en-US" smtClean="0"/>
              <a:t>1</a:t>
            </a:fld>
            <a:endParaRPr lang="en-US" altLang="zh-CN" smtClean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cs typeface="Arial" panose="020B0604020202020204" pitchFamily="34" charset="0"/>
              </a:rPr>
              <a:t>接下来开始上课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cs typeface="Arial" panose="020B0604020202020204" pitchFamily="34" charset="0"/>
              </a:rPr>
              <a:t>依次类推，假设候选跳点集合为</a:t>
            </a:r>
            <a:r>
              <a:rPr lang="en-US" altLang="zh-CN" smtClean="0">
                <a:cs typeface="Arial" panose="020B0604020202020204" pitchFamily="34" charset="0"/>
              </a:rPr>
              <a:t>{1,2,…,k-1}</a:t>
            </a:r>
            <a:r>
              <a:rPr lang="zh-CN" altLang="en-US" smtClean="0">
                <a:cs typeface="Arial" panose="020B0604020202020204" pitchFamily="34" charset="0"/>
              </a:rPr>
              <a:t>时的最短路已经求出，那么，当候选跳点集合为</a:t>
            </a:r>
            <a:r>
              <a:rPr lang="en-US" altLang="zh-CN" smtClean="0">
                <a:cs typeface="Arial" panose="020B0604020202020204" pitchFamily="34" charset="0"/>
              </a:rPr>
              <a:t>『1</a:t>
            </a:r>
            <a:r>
              <a:rPr lang="zh-CN" altLang="en-US" smtClean="0">
                <a:cs typeface="Arial" panose="020B0604020202020204" pitchFamily="34" charset="0"/>
              </a:rPr>
              <a:t>，</a:t>
            </a:r>
            <a:r>
              <a:rPr lang="en-US" altLang="zh-CN" smtClean="0">
                <a:cs typeface="Arial" panose="020B0604020202020204" pitchFamily="34" charset="0"/>
              </a:rPr>
              <a:t>2</a:t>
            </a:r>
            <a:r>
              <a:rPr lang="zh-CN" altLang="en-US" smtClean="0">
                <a:cs typeface="Arial" panose="020B0604020202020204" pitchFamily="34" charset="0"/>
              </a:rPr>
              <a:t>，</a:t>
            </a:r>
            <a:r>
              <a:rPr lang="en-US" altLang="zh-CN" smtClean="0">
                <a:cs typeface="Arial" panose="020B0604020202020204" pitchFamily="34" charset="0"/>
              </a:rPr>
              <a:t>3.</a:t>
            </a:r>
            <a:r>
              <a:rPr lang="zh-CN" altLang="en-US" smtClean="0">
                <a:cs typeface="Arial" panose="020B0604020202020204" pitchFamily="34" charset="0"/>
              </a:rPr>
              <a:t>。。。，</a:t>
            </a:r>
            <a:r>
              <a:rPr lang="en-US" altLang="zh-CN" smtClean="0">
                <a:cs typeface="Arial" panose="020B0604020202020204" pitchFamily="34" charset="0"/>
              </a:rPr>
              <a:t>k』</a:t>
            </a:r>
            <a:r>
              <a:rPr lang="zh-CN" altLang="en-US" smtClean="0">
                <a:cs typeface="Arial" panose="020B0604020202020204" pitchFamily="34" charset="0"/>
              </a:rPr>
              <a:t>时，只需要再考察必然经过顶点</a:t>
            </a:r>
            <a:r>
              <a:rPr lang="en-US" altLang="zh-CN" smtClean="0">
                <a:cs typeface="Arial" panose="020B0604020202020204" pitchFamily="34" charset="0"/>
              </a:rPr>
              <a:t>k</a:t>
            </a:r>
            <a:r>
              <a:rPr lang="zh-CN" altLang="en-US" smtClean="0">
                <a:cs typeface="Arial" panose="020B0604020202020204" pitchFamily="34" charset="0"/>
              </a:rPr>
              <a:t>时的所有路径即可。</a:t>
            </a:r>
            <a:endParaRPr lang="en-US" altLang="zh-CN" smtClean="0">
              <a:cs typeface="Arial" panose="020B0604020202020204" pitchFamily="34" charset="0"/>
            </a:endParaRPr>
          </a:p>
          <a:p>
            <a:r>
              <a:rPr lang="zh-CN" altLang="en-US" smtClean="0">
                <a:cs typeface="Arial" panose="020B0604020202020204" pitchFamily="34" charset="0"/>
              </a:rPr>
              <a:t>显然，此时的最短路长度是两者的最小值</a:t>
            </a:r>
            <a:endParaRPr lang="en-US" altLang="zh-CN" smtClean="0">
              <a:cs typeface="Arial" panose="020B0604020202020204" pitchFamily="34" charset="0"/>
            </a:endParaRPr>
          </a:p>
          <a:p>
            <a:r>
              <a:rPr lang="zh-CN" altLang="en-US" smtClean="0">
                <a:cs typeface="Arial" panose="020B0604020202020204" pitchFamily="34" charset="0"/>
              </a:rPr>
              <a:t>对应的程序代码如下：</a:t>
            </a:r>
            <a:r>
              <a:rPr lang="en-US" altLang="zh-CN" smtClean="0">
                <a:cs typeface="Arial" panose="020B0604020202020204" pitchFamily="34" charset="0"/>
              </a:rPr>
              <a:t>…</a:t>
            </a:r>
            <a:endParaRPr lang="zh-CN" altLang="en-US" smtClean="0">
              <a:cs typeface="Arial" panose="020B0604020202020204" pitchFamily="34" charset="0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FDFB27-32D3-461E-BF37-E176D19BE77B}" type="slidenum">
              <a:rPr lang="zh-CN" altLang="en-US" smtClean="0"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按照上述方法，待候选跳点包含所有顶点时，所得最短路即为全局最短路。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358B28-F076-44F9-B727-9C54FA28BCC4}" type="slidenum">
              <a:rPr lang="zh-CN" altLang="en-US" smtClean="0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下面对上述求解步骤进行总结。我们实际上主要用到了两个公式，第一个是初始条件下将最短距离矩阵初始化为图的邻接矩阵；第二个是一个递推公式，每次新引入一个中间跳点，看引入新的跳点后会否导致两点间的路径变短，如果变短则更新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最后，待候选跳点集合包含了所有顶点后，所得最短路就是全局最短路</a:t>
            </a:r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基于上面的原理，我们不难得出</a:t>
            </a:r>
            <a:r>
              <a:rPr lang="en-US" altLang="zh-CN" dirty="0" smtClean="0">
                <a:cs typeface="Arial" panose="020B0604020202020204" pitchFamily="34" charset="0"/>
              </a:rPr>
              <a:t>Floyd</a:t>
            </a:r>
            <a:r>
              <a:rPr lang="zh-CN" altLang="en-US" smtClean="0">
                <a:cs typeface="Arial" panose="020B0604020202020204" pitchFamily="34" charset="0"/>
              </a:rPr>
              <a:t>的具体算法如下：</a:t>
            </a:r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08407-E45E-4155-9034-86167BC35300}" type="slidenum">
              <a:rPr lang="zh-CN" altLang="en-US" smtClean="0"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cs typeface="Arial" panose="020B0604020202020204" pitchFamily="34" charset="0"/>
              </a:rPr>
              <a:t>最终所得</a:t>
            </a:r>
            <a:r>
              <a:rPr lang="en-US" altLang="zh-CN" dirty="0" smtClean="0">
                <a:cs typeface="Arial" panose="020B0604020202020204" pitchFamily="34" charset="0"/>
              </a:rPr>
              <a:t>Floyd</a:t>
            </a:r>
            <a:r>
              <a:rPr lang="zh-CN" altLang="en-US" dirty="0" smtClean="0">
                <a:cs typeface="Arial" panose="020B0604020202020204" pitchFamily="34" charset="0"/>
              </a:rPr>
              <a:t>算法的代码如下，只有三个循环，代码结构简单，形式优雅！其复杂度为</a:t>
            </a:r>
            <a:r>
              <a:rPr lang="en-US" altLang="zh-CN" dirty="0" smtClean="0">
                <a:cs typeface="Arial" panose="020B0604020202020204" pitchFamily="34" charset="0"/>
              </a:rPr>
              <a:t>O()</a:t>
            </a:r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E2DB0-0495-48C5-998B-13BC3EB9FB8E}" type="slidenum">
              <a:rPr lang="zh-CN" altLang="en-US" smtClean="0"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panose="020B0604020202020204" pitchFamily="34" charset="0"/>
              </a:rPr>
              <a:t>Floyd</a:t>
            </a:r>
            <a:r>
              <a:rPr lang="zh-CN" altLang="en-US" dirty="0" smtClean="0">
                <a:cs typeface="Arial" panose="020B0604020202020204" pitchFamily="34" charset="0"/>
              </a:rPr>
              <a:t>算法的本质是</a:t>
            </a:r>
            <a:r>
              <a:rPr lang="en-US" altLang="zh-CN" dirty="0" smtClean="0">
                <a:cs typeface="Arial" panose="020B0604020202020204" pitchFamily="34" charset="0"/>
              </a:rPr>
              <a:t>….</a:t>
            </a:r>
          </a:p>
          <a:p>
            <a:r>
              <a:rPr lang="zh-CN" altLang="en-US" dirty="0" smtClean="0">
                <a:cs typeface="Arial" panose="020B0604020202020204" pitchFamily="34" charset="0"/>
              </a:rPr>
              <a:t>实际上，对一般问题而言，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BC528-91AD-4BF9-BA9C-4801145514E5}" type="slidenum">
              <a:rPr lang="zh-CN" altLang="en-US" smtClean="0"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panose="020B0604020202020204" pitchFamily="34" charset="0"/>
              </a:rPr>
              <a:t>Floyd</a:t>
            </a:r>
            <a:r>
              <a:rPr lang="zh-CN" altLang="en-US" dirty="0" smtClean="0">
                <a:cs typeface="Arial" panose="020B0604020202020204" pitchFamily="34" charset="0"/>
              </a:rPr>
              <a:t>算法的本质是</a:t>
            </a:r>
            <a:r>
              <a:rPr lang="en-US" altLang="zh-CN" dirty="0" smtClean="0">
                <a:cs typeface="Arial" panose="020B0604020202020204" pitchFamily="34" charset="0"/>
              </a:rPr>
              <a:t>….</a:t>
            </a:r>
          </a:p>
          <a:p>
            <a:r>
              <a:rPr lang="zh-CN" altLang="en-US" dirty="0" smtClean="0">
                <a:cs typeface="Arial" panose="020B0604020202020204" pitchFamily="34" charset="0"/>
              </a:rPr>
              <a:t>实际上，对一般问题而言，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BC528-91AD-4BF9-BA9C-4801145514E5}" type="slidenum">
              <a:rPr lang="zh-CN" altLang="en-US" smtClean="0"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cs typeface="Arial" panose="020B0604020202020204" pitchFamily="34" charset="0"/>
              </a:rPr>
              <a:t>Floyd</a:t>
            </a:r>
            <a:r>
              <a:rPr lang="zh-CN" altLang="en-US" smtClean="0">
                <a:cs typeface="Arial" panose="020B0604020202020204" pitchFamily="34" charset="0"/>
              </a:rPr>
              <a:t>算法的本质是</a:t>
            </a:r>
            <a:r>
              <a:rPr lang="en-US" altLang="zh-CN" smtClean="0">
                <a:cs typeface="Arial" panose="020B0604020202020204" pitchFamily="34" charset="0"/>
              </a:rPr>
              <a:t>….</a:t>
            </a:r>
          </a:p>
          <a:p>
            <a:r>
              <a:rPr lang="zh-CN" altLang="en-US" smtClean="0">
                <a:cs typeface="Arial" panose="020B0604020202020204" pitchFamily="34" charset="0"/>
              </a:rPr>
              <a:t>实际上，对一般问题而言，</a:t>
            </a: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DBBA0-2CB0-4B65-AB9C-44776A5A7806}" type="slidenum">
              <a:rPr lang="zh-CN" altLang="en-US" smtClean="0"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32906-B280-44E6-855B-4EB81375A442}" type="slidenum">
              <a:rPr lang="en-US" altLang="zh-CN" smtClean="0">
                <a:ea typeface="宋体" panose="02010600030101010101" pitchFamily="2" charset="-122"/>
              </a:rPr>
              <a:t>20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>
                <a:cs typeface="Arial" panose="020B0604020202020204" pitchFamily="34" charset="0"/>
              </a:rPr>
              <a:t>各位老师，大家好，在电子地图、导航等领域经常要求两个地点间的最短路。上次课给大家介绍了</a:t>
            </a:r>
            <a:r>
              <a:rPr lang="en-US" altLang="zh-CN" sz="2200" dirty="0" smtClean="0">
                <a:cs typeface="Arial" panose="020B0604020202020204" pitchFamily="34" charset="0"/>
              </a:rPr>
              <a:t>1972</a:t>
            </a:r>
            <a:r>
              <a:rPr lang="zh-CN" altLang="en-US" sz="2200" dirty="0" smtClean="0">
                <a:cs typeface="Arial" panose="020B0604020202020204" pitchFamily="34" charset="0"/>
              </a:rPr>
              <a:t>年的图领奖得住</a:t>
            </a:r>
            <a:r>
              <a:rPr lang="en-US" altLang="zh-CN" sz="2200" dirty="0" err="1" smtClean="0">
                <a:cs typeface="Arial" panose="020B0604020202020204" pitchFamily="34" charset="0"/>
              </a:rPr>
              <a:t>Dijkstra</a:t>
            </a:r>
            <a:r>
              <a:rPr lang="zh-CN" altLang="en-US" sz="2200" dirty="0" smtClean="0">
                <a:cs typeface="Arial" panose="020B0604020202020204" pitchFamily="34" charset="0"/>
              </a:rPr>
              <a:t>所提出的最短路算法，该算法可以求出单一出发点到其余所有点的最短路。但是，假设图中给出的是一个高铁路线规划方案，规划人员就需要知道任意两点之间的最短路。对于这类问题，一个可行的解决方案是，依次以各个地点为出发点，分多次调用</a:t>
            </a:r>
            <a:r>
              <a:rPr lang="en-US" altLang="zh-CN" sz="2200" dirty="0" err="1" smtClean="0">
                <a:cs typeface="Arial" panose="020B0604020202020204" pitchFamily="34" charset="0"/>
              </a:rPr>
              <a:t>Dijstra</a:t>
            </a:r>
            <a:r>
              <a:rPr lang="zh-CN" altLang="en-US" sz="2200" dirty="0" smtClean="0">
                <a:cs typeface="Arial" panose="020B0604020202020204" pitchFamily="34" charset="0"/>
              </a:rPr>
              <a:t>算法求解。但是，在另一个新型求解算法的面前，这种基于</a:t>
            </a:r>
            <a:r>
              <a:rPr lang="en-US" altLang="zh-CN" sz="2200" dirty="0" err="1" smtClean="0">
                <a:cs typeface="Arial" panose="020B0604020202020204" pitchFamily="34" charset="0"/>
              </a:rPr>
              <a:t>Dijstra</a:t>
            </a:r>
            <a:r>
              <a:rPr lang="zh-CN" altLang="en-US" sz="2200" dirty="0" smtClean="0">
                <a:cs typeface="Arial" panose="020B0604020202020204" pitchFamily="34" charset="0"/>
              </a:rPr>
              <a:t>算法的求解方案黯然失色。这个新算法就是</a:t>
            </a:r>
            <a:r>
              <a:rPr lang="en-US" altLang="zh-CN" sz="2200" dirty="0" smtClean="0">
                <a:cs typeface="Arial" panose="020B0604020202020204" pitchFamily="34" charset="0"/>
              </a:rPr>
              <a:t>1978</a:t>
            </a:r>
            <a:r>
              <a:rPr lang="zh-CN" altLang="en-US" sz="2200" dirty="0" smtClean="0">
                <a:cs typeface="Arial" panose="020B0604020202020204" pitchFamily="34" charset="0"/>
              </a:rPr>
              <a:t>年的图灵奖得主</a:t>
            </a:r>
            <a:r>
              <a:rPr lang="en-US" altLang="zh-CN" sz="2200" dirty="0" smtClean="0">
                <a:cs typeface="Arial" panose="020B0604020202020204" pitchFamily="34" charset="0"/>
              </a:rPr>
              <a:t>Floyd</a:t>
            </a:r>
            <a:r>
              <a:rPr lang="zh-CN" altLang="en-US" sz="2200" dirty="0" smtClean="0">
                <a:cs typeface="Arial" panose="020B0604020202020204" pitchFamily="34" charset="0"/>
              </a:rPr>
              <a:t>提出的以名字命名的</a:t>
            </a:r>
            <a:r>
              <a:rPr lang="en-US" altLang="zh-CN" sz="2200" dirty="0" smtClean="0">
                <a:cs typeface="Arial" panose="020B0604020202020204" pitchFamily="34" charset="0"/>
              </a:rPr>
              <a:t>Floyd</a:t>
            </a:r>
            <a:r>
              <a:rPr lang="zh-CN" altLang="en-US" sz="2200" dirty="0" smtClean="0">
                <a:cs typeface="Arial" panose="020B0604020202020204" pitchFamily="34" charset="0"/>
              </a:rPr>
              <a:t>算法</a:t>
            </a:r>
            <a:endParaRPr lang="en-US" altLang="zh-CN" sz="2200" dirty="0" smtClean="0">
              <a:cs typeface="Arial" panose="020B0604020202020204" pitchFamily="34" charset="0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1F684-A0D7-40F1-BAE3-7D7ADD2768A6}" type="slidenum">
              <a:rPr lang="zh-CN" altLang="en-US" smtClean="0"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hlinkClick r:id="rId3"/>
              </a:rPr>
              <a:t>https://baike.baidu.com/item/%E8%89%BE%E5%85%B9%E6%A0%BC%C2%B7%E8%BF%AA%E7%A7%91%E6%96%AF%E5%BD%BB/5029407?fr=aladdin&amp;fromtitle=%E7%8B%84%E5%85%8B%E6%96%AF%E7%89%B9%E6%8B%89&amp;fromid=2828872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anose="02020603050405020304" pitchFamily="18" charset="0"/>
              </a:rPr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4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hlinkClick r:id="rId3"/>
              </a:rPr>
              <a:t>https://baike.baidu.com/item/%E8%89%BE%E5%85%B9%E6%A0%BC%C2%B7%E8%BF%AA%E7%A7%91%E6%96%AF%E5%BD%BB/5029407?fr=aladdin&amp;fromtitle=%E7%8B%84%E5%85%8B%E6%96%AF%E7%89%B9%E6%8B%89&amp;fromid=2828872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anose="02020603050405020304" pitchFamily="18" charset="0"/>
              </a:rPr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4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为了更好的学习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Floyd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算法，首先来看下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Floyd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的生平。与大多数计算机科学家不同，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Floyd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最初学习的是文学专业，毕业后没有找到专业对口的工作，而是去一个放有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IBM650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计算机的机房值夜班、从事卡片穿孔工作。卡片穿孔类似现在的打字复印工作，只不过，面向的对象不是普通文档，而是要把程序员已经写好的程序穿成卡片。这份工作本身很枯燥，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不需要懂计算机，也不需要懂程序设计。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但是，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Floyd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却因此对编程产生了浓厚的兴趣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于是他充分利用业余时间自学计算机相关的知识，一年后转行成为了程序员，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岁的时候提出了著名的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Floyd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算法，由此得到了大家的广泛认可，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1978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年获得图灵奖，其本人被誉为“自学成才的计算机天才”。我们这次课就来学习这位天才解决最短路问题的方法</a:t>
            </a:r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anose="02020603050405020304" pitchFamily="18" charset="0"/>
              </a:rPr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dirty="0" smtClean="0">
                <a:cs typeface="Arial" panose="020B0604020202020204" pitchFamily="34" charset="0"/>
              </a:rPr>
              <a:t>   对于任意的起点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和终点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来说，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的路径可能会有很多，直接在所有这些路径中求最短路比较困难。</a:t>
            </a:r>
            <a:r>
              <a:rPr lang="en-US" altLang="zh-CN" dirty="0" smtClean="0">
                <a:cs typeface="Arial" panose="020B0604020202020204" pitchFamily="34" charset="0"/>
              </a:rPr>
              <a:t>Floyd</a:t>
            </a:r>
            <a:r>
              <a:rPr lang="zh-CN" altLang="en-US" dirty="0" smtClean="0">
                <a:cs typeface="Arial" panose="020B0604020202020204" pitchFamily="34" charset="0"/>
              </a:rPr>
              <a:t>的作法是把这个复杂度问题分为多个子问题，逐步求解。具体来说：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zh-CN" altLang="en-US" dirty="0" smtClean="0">
                <a:cs typeface="Arial" panose="020B0604020202020204" pitchFamily="34" charset="0"/>
              </a:rPr>
              <a:t>    首先考察从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出发直接到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结束（中间不经过任何跳点）的路径，显然该路径唯一，其距离值就是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en-US" altLang="zh-CN" dirty="0" smtClean="0">
                <a:cs typeface="Arial" panose="020B0604020202020204" pitchFamily="34" charset="0"/>
              </a:rPr>
              <a:t>-&gt;j</a:t>
            </a:r>
            <a:r>
              <a:rPr lang="zh-CN" altLang="en-US" dirty="0" smtClean="0">
                <a:cs typeface="Arial" panose="020B0604020202020204" pitchFamily="34" charset="0"/>
              </a:rPr>
              <a:t>这条边的权值。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en-US" altLang="zh-CN" dirty="0" smtClean="0">
                <a:cs typeface="Arial" panose="020B0604020202020204" pitchFamily="34" charset="0"/>
              </a:rPr>
              <a:t>    </a:t>
            </a:r>
            <a:r>
              <a:rPr lang="zh-CN" altLang="en-US" dirty="0" smtClean="0">
                <a:cs typeface="Arial" panose="020B0604020202020204" pitchFamily="34" charset="0"/>
              </a:rPr>
              <a:t>接下来看从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出发、中间可选跳点为</a:t>
            </a:r>
            <a:r>
              <a:rPr lang="en-US" altLang="zh-CN" dirty="0" smtClean="0">
                <a:cs typeface="Arial" panose="020B0604020202020204" pitchFamily="34" charset="0"/>
              </a:rPr>
              <a:t>{1}</a:t>
            </a:r>
            <a:r>
              <a:rPr lang="zh-CN" altLang="en-US" dirty="0" smtClean="0">
                <a:cs typeface="Arial" panose="020B0604020202020204" pitchFamily="34" charset="0"/>
              </a:rPr>
              <a:t>的路径。这样的路径可能有很多，包括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出发直接到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的路径，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出发、中间经过</a:t>
            </a:r>
            <a:r>
              <a:rPr lang="en-US" altLang="zh-CN" dirty="0" smtClean="0"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cs typeface="Arial" panose="020B0604020202020204" pitchFamily="34" charset="0"/>
              </a:rPr>
              <a:t>、最后到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的路径，以及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出发、中间重复多次经过顶点</a:t>
            </a:r>
            <a:r>
              <a:rPr lang="en-US" altLang="zh-CN" dirty="0" smtClean="0"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cs typeface="Arial" panose="020B0604020202020204" pitchFamily="34" charset="0"/>
              </a:rPr>
              <a:t>的路径，如此等等。但是，这类路里面的最短路只可能是前两种，也就是</a:t>
            </a:r>
            <a:r>
              <a:rPr lang="en-US" altLang="zh-CN" dirty="0" smtClean="0">
                <a:cs typeface="Arial" panose="020B0604020202020204" pitchFamily="34" charset="0"/>
              </a:rPr>
              <a:t>...</a:t>
            </a:r>
            <a:r>
              <a:rPr lang="zh-CN" altLang="en-US" dirty="0" smtClean="0">
                <a:cs typeface="Arial" panose="020B0604020202020204" pitchFamily="34" charset="0"/>
              </a:rPr>
              <a:t>，因为，第</a:t>
            </a:r>
            <a:r>
              <a:rPr lang="en-US" altLang="zh-CN" dirty="0" smtClean="0">
                <a:cs typeface="Arial" panose="020B0604020202020204" pitchFamily="34" charset="0"/>
              </a:rPr>
              <a:t>3</a:t>
            </a:r>
            <a:r>
              <a:rPr lang="zh-CN" altLang="en-US" dirty="0" smtClean="0">
                <a:cs typeface="Arial" panose="020B0604020202020204" pitchFamily="34" charset="0"/>
              </a:rPr>
              <a:t>种情况下</a:t>
            </a:r>
            <a:r>
              <a:rPr lang="en-US" altLang="zh-CN" dirty="0" smtClean="0"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cs typeface="Arial" panose="020B0604020202020204" pitchFamily="34" charset="0"/>
              </a:rPr>
              <a:t>多次出现意味着有回路，有回路就不会是最短。所以，这一类路径里面的最短路只需对前两种情况下的最短路作比较即可。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en-US" altLang="zh-CN" dirty="0" smtClean="0">
                <a:cs typeface="Arial" panose="020B0604020202020204" pitchFamily="34" charset="0"/>
              </a:rPr>
              <a:t>    </a:t>
            </a:r>
            <a:r>
              <a:rPr lang="zh-CN" altLang="en-US" dirty="0" smtClean="0">
                <a:cs typeface="Arial" panose="020B0604020202020204" pitchFamily="34" charset="0"/>
              </a:rPr>
              <a:t>第三类：从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出发，中间经过的顶点可以包括</a:t>
            </a:r>
            <a:r>
              <a:rPr lang="en-US" altLang="zh-CN" dirty="0" smtClean="0">
                <a:cs typeface="Arial" panose="020B0604020202020204" pitchFamily="34" charset="0"/>
              </a:rPr>
              <a:t>{1</a:t>
            </a:r>
            <a:r>
              <a:rPr lang="zh-CN" altLang="en-US" dirty="0" smtClean="0"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cs typeface="Arial" panose="020B0604020202020204" pitchFamily="34" charset="0"/>
              </a:rPr>
              <a:t>2}</a:t>
            </a:r>
          </a:p>
          <a:p>
            <a:pPr algn="just"/>
            <a:r>
              <a:rPr lang="en-US" altLang="zh-CN" dirty="0" smtClean="0">
                <a:cs typeface="Arial" panose="020B0604020202020204" pitchFamily="34" charset="0"/>
              </a:rPr>
              <a:t>    </a:t>
            </a:r>
            <a:r>
              <a:rPr lang="zh-CN" altLang="en-US" dirty="0" smtClean="0">
                <a:cs typeface="Arial" panose="020B0604020202020204" pitchFamily="34" charset="0"/>
              </a:rPr>
              <a:t>依次类推，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en-US" altLang="zh-CN" dirty="0" smtClean="0">
                <a:cs typeface="Arial" panose="020B0604020202020204" pitchFamily="34" charset="0"/>
              </a:rPr>
              <a:t>    </a:t>
            </a:r>
            <a:r>
              <a:rPr lang="zh-CN" altLang="en-US" dirty="0" smtClean="0">
                <a:cs typeface="Arial" panose="020B0604020202020204" pitchFamily="34" charset="0"/>
              </a:rPr>
              <a:t>最后一类，从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出发，中间经过的顶点可以包括</a:t>
            </a:r>
            <a:r>
              <a:rPr lang="en-US" altLang="zh-CN" dirty="0" smtClean="0">
                <a:cs typeface="Arial" panose="020B0604020202020204" pitchFamily="34" charset="0"/>
              </a:rPr>
              <a:t>{1,2,3,…,n}</a:t>
            </a:r>
            <a:r>
              <a:rPr lang="zh-CN" altLang="en-US" dirty="0" smtClean="0">
                <a:cs typeface="Arial" panose="020B0604020202020204" pitchFamily="34" charset="0"/>
              </a:rPr>
              <a:t>中的所有的顶点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zh-CN" altLang="en-US" dirty="0" smtClean="0">
                <a:cs typeface="Arial" panose="020B0604020202020204" pitchFamily="34" charset="0"/>
              </a:rPr>
              <a:t>    将路径按上述方法分类后会发现，我们能依次得到各类路径中的最短路。而且，最后一类路径中的最短路就是全局最短路。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en-US" altLang="zh-CN" dirty="0" smtClean="0">
                <a:cs typeface="Arial" panose="020B0604020202020204" pitchFamily="34" charset="0"/>
              </a:rPr>
              <a:t>   </a:t>
            </a:r>
            <a:r>
              <a:rPr lang="zh-CN" altLang="en-US" dirty="0" smtClean="0">
                <a:cs typeface="Arial" panose="020B0604020202020204" pitchFamily="34" charset="0"/>
              </a:rPr>
              <a:t>下面介绍</a:t>
            </a:r>
            <a:r>
              <a:rPr lang="en-US" altLang="zh-CN" dirty="0" smtClean="0">
                <a:cs typeface="Arial" panose="020B0604020202020204" pitchFamily="34" charset="0"/>
              </a:rPr>
              <a:t>Floyd</a:t>
            </a:r>
            <a:r>
              <a:rPr lang="zh-CN" altLang="en-US" dirty="0" smtClean="0">
                <a:cs typeface="Arial" panose="020B0604020202020204" pitchFamily="34" charset="0"/>
              </a:rPr>
              <a:t>算法的具体步骤！</a:t>
            </a: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anose="02020603050405020304" pitchFamily="18" charset="0"/>
              </a:rPr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接下来来看第二类路径中的最短路，即：从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终止，中间可以经过顶点</a:t>
            </a:r>
            <a:r>
              <a:rPr lang="en-US" altLang="zh-CN" dirty="0" smtClean="0"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cs typeface="Arial" panose="020B0604020202020204" pitchFamily="34" charset="0"/>
              </a:rPr>
              <a:t>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此时，此时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的路径可以分为两种，</a:t>
            </a:r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或者</a:t>
            </a:r>
            <a:r>
              <a:rPr lang="en-US" altLang="zh-CN" smtClean="0">
                <a:cs typeface="Arial" panose="020B0604020202020204" pitchFamily="34" charset="0"/>
              </a:rPr>
              <a:t>….</a:t>
            </a:r>
          </a:p>
          <a:p>
            <a:r>
              <a:rPr lang="zh-CN" altLang="en-US" dirty="0" smtClean="0">
                <a:cs typeface="Arial" panose="020B0604020202020204" pitchFamily="34" charset="0"/>
              </a:rPr>
              <a:t>或者</a:t>
            </a:r>
            <a:r>
              <a:rPr lang="en-US" altLang="zh-CN" dirty="0" smtClean="0">
                <a:cs typeface="Arial" panose="020B0604020202020204" pitchFamily="34" charset="0"/>
              </a:rPr>
              <a:t>…</a:t>
            </a:r>
          </a:p>
          <a:p>
            <a:r>
              <a:rPr lang="zh-CN" altLang="en-US" dirty="0" smtClean="0">
                <a:cs typeface="Arial" panose="020B0604020202020204" pitchFamily="34" charset="0"/>
              </a:rPr>
              <a:t>如图</a:t>
            </a:r>
            <a:r>
              <a:rPr lang="en-US" altLang="zh-CN" dirty="0" smtClean="0">
                <a:cs typeface="Arial" panose="020B0604020202020204" pitchFamily="34" charset="0"/>
              </a:rPr>
              <a:t>,</a:t>
            </a:r>
          </a:p>
          <a:p>
            <a:r>
              <a:rPr lang="zh-CN" altLang="en-US" dirty="0" smtClean="0">
                <a:cs typeface="Arial" panose="020B0604020202020204" pitchFamily="34" charset="0"/>
              </a:rPr>
              <a:t>显然，此时的最短路长度为两者的最小值</a:t>
            </a:r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计算完毕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170FF-E0B5-4937-8D04-359C5E121441}" type="slidenum">
              <a:rPr lang="zh-CN" altLang="en-US" smtClean="0"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再看第三类路径中的最短路，即：从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终止，中间可以经过顶点</a:t>
            </a:r>
            <a:r>
              <a:rPr lang="en-US" altLang="zh-CN" dirty="0" smtClean="0"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cs typeface="Arial" panose="020B0604020202020204" pitchFamily="34" charset="0"/>
              </a:rPr>
              <a:t>和</a:t>
            </a:r>
            <a:r>
              <a:rPr lang="en-US" altLang="zh-CN" dirty="0" smtClean="0"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cs typeface="Arial" panose="020B0604020202020204" pitchFamily="34" charset="0"/>
              </a:rPr>
              <a:t>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此时，此时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的路径可以分为两种，</a:t>
            </a:r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或者</a:t>
            </a:r>
            <a:r>
              <a:rPr lang="en-US" altLang="zh-CN" dirty="0" smtClean="0">
                <a:cs typeface="Arial" panose="020B0604020202020204" pitchFamily="34" charset="0"/>
              </a:rPr>
              <a:t>….</a:t>
            </a:r>
          </a:p>
          <a:p>
            <a:r>
              <a:rPr lang="zh-CN" altLang="en-US" dirty="0" smtClean="0">
                <a:cs typeface="Arial" panose="020B0604020202020204" pitchFamily="34" charset="0"/>
              </a:rPr>
              <a:t>或者</a:t>
            </a:r>
            <a:r>
              <a:rPr lang="en-US" altLang="zh-CN" dirty="0" smtClean="0">
                <a:cs typeface="Arial" panose="020B0604020202020204" pitchFamily="34" charset="0"/>
              </a:rPr>
              <a:t>…</a:t>
            </a:r>
          </a:p>
          <a:p>
            <a:r>
              <a:rPr lang="zh-CN" altLang="en-US" dirty="0" smtClean="0">
                <a:cs typeface="Arial" panose="020B0604020202020204" pitchFamily="34" charset="0"/>
              </a:rPr>
              <a:t>如图</a:t>
            </a:r>
            <a:r>
              <a:rPr lang="en-US" altLang="zh-CN" dirty="0" smtClean="0">
                <a:cs typeface="Arial" panose="020B0604020202020204" pitchFamily="34" charset="0"/>
              </a:rPr>
              <a:t>,</a:t>
            </a:r>
          </a:p>
          <a:p>
            <a:r>
              <a:rPr lang="zh-CN" altLang="en-US" dirty="0" smtClean="0">
                <a:cs typeface="Arial" panose="020B0604020202020204" pitchFamily="34" charset="0"/>
              </a:rPr>
              <a:t>显然，此时的最短路长度为两者的最小值</a:t>
            </a:r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计算完毕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300FB-D3D9-4AC5-BD38-565835B9E21E}" type="slidenum">
              <a:rPr lang="zh-CN" altLang="en-US" smtClean="0"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1944688"/>
            <a:ext cx="9144000" cy="491331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44547"/>
            <a:ext cx="7772400" cy="1935806"/>
          </a:xfrm>
          <a:noFill/>
          <a:ln>
            <a:noFill/>
          </a:ln>
        </p:spPr>
        <p:txBody>
          <a:bodyPr anchor="b"/>
          <a:lstStyle>
            <a:lvl1pPr algn="ctr">
              <a:defRPr sz="60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724" y="4178460"/>
            <a:ext cx="6858000" cy="798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1" name="click.wav"/>
          </p:stSnd>
        </p:sndAc>
      </p:transition>
    </mc:Choice>
    <mc:Fallback xmlns="">
      <p:transition advTm="46750">
        <p:sndAc>
          <p:stSnd>
            <p:snd r:embed="rId4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0333"/>
            <a:ext cx="8746066" cy="668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543800" y="6561138"/>
            <a:ext cx="12255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F151-52E9-477A-AA91-38BBDA24CC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1" name="click.wav"/>
          </p:stSnd>
        </p:sndAc>
      </p:transition>
    </mc:Choice>
    <mc:Fallback xmlns="">
      <p:transition advTm="4675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hlinkClick r:id="rId3"/>
          </p:cNvPr>
          <p:cNvSpPr txBox="1"/>
          <p:nvPr/>
        </p:nvSpPr>
        <p:spPr>
          <a:xfrm>
            <a:off x="4800600" y="6553200"/>
            <a:ext cx="27432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543800" y="6561138"/>
            <a:ext cx="12255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47C1-E095-4266-A266-CAFC792155E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1" name="click.wav"/>
          </p:stSnd>
        </p:sndAc>
      </p:transition>
    </mc:Choice>
    <mc:Fallback xmlns="">
      <p:transition advTm="46750">
        <p:sndAc>
          <p:stSnd>
            <p:snd r:embed="rId4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561138"/>
            <a:ext cx="10731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5459-634C-4EA1-BB76-44EE466233A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1" name="click.wav"/>
          </p:stSnd>
        </p:sndAc>
      </p:transition>
    </mc:Choice>
    <mc:Fallback xmlns="">
      <p:transition advTm="46750"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hlinkClick r:id="rId3"/>
          </p:cNvPr>
          <p:cNvSpPr txBox="1"/>
          <p:nvPr/>
        </p:nvSpPr>
        <p:spPr>
          <a:xfrm>
            <a:off x="4800600" y="6553200"/>
            <a:ext cx="27432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92138"/>
            <a:ext cx="7877175" cy="622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827088" y="1628775"/>
            <a:ext cx="8128000" cy="4503738"/>
          </a:xfrm>
        </p:spPr>
        <p:txBody>
          <a:bodyPr rtlCol="0"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956550" y="6564313"/>
            <a:ext cx="919163" cy="2936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2291-645B-46F1-A8C4-B257A9EA495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1" name="click.wav"/>
          </p:stSnd>
        </p:sndAc>
      </p:transition>
    </mc:Choice>
    <mc:Fallback xmlns="">
      <p:transition advTm="46750">
        <p:sndAc>
          <p:stSnd>
            <p:snd r:embed="rId4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79948-57A6-457C-9BEB-70D2B30D44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1" name="click.wav"/>
          </p:stSnd>
        </p:sndAc>
      </p:transition>
    </mc:Choice>
    <mc:Fallback xmlns="">
      <p:transition advTm="46750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1" name="click.wav"/>
          </p:stSnd>
        </p:sndAc>
      </p:transition>
    </mc:Choice>
    <mc:Fallback xmlns="">
      <p:transition advTm="46750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50863"/>
            <a:ext cx="8745538" cy="7270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11288"/>
            <a:ext cx="8745538" cy="5014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561138"/>
            <a:ext cx="920750" cy="296862"/>
          </a:xfrm>
          <a:prstGeom prst="rect">
            <a:avLst/>
          </a:prstGeom>
        </p:spPr>
        <p:txBody>
          <a:bodyPr/>
          <a:lstStyle>
            <a:lvl1pPr algn="r">
              <a:defRPr sz="1600" smtClean="0">
                <a:ea typeface="+mn-ea"/>
              </a:defRPr>
            </a:lvl1pPr>
          </a:lstStyle>
          <a:p>
            <a:pPr>
              <a:defRPr/>
            </a:pPr>
            <a:fld id="{C79E8390-B913-41BC-B240-90ADE38F3292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9" name="click.wav"/>
          </p:stSnd>
        </p:sndAc>
      </p:transition>
    </mc:Choice>
    <mc:Fallback xmlns="">
      <p:transition advTm="46750">
        <p:sndAc>
          <p:stSnd>
            <p:snd r:embed="rId1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华文中宋" pitchFamily="2" charset="-122"/>
          <a:ea typeface="华文中宋" pitchFamily="2" charset="-122"/>
          <a:cs typeface="华文中宋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altLang="en-US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audio" Target="../media/audio1.wav"/><Relationship Id="rId5" Type="http://schemas.openxmlformats.org/officeDocument/2006/relationships/image" Target="../media/image10.png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audio" Target="../media/audio1.wav"/><Relationship Id="rId5" Type="http://schemas.openxmlformats.org/officeDocument/2006/relationships/image" Target="../media/image10.png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audio" Target="../media/audio1.wav"/><Relationship Id="rId4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notesSlide" Target="../notesSlides/notesSlide14.xml"/><Relationship Id="rId7" Type="http://schemas.openxmlformats.org/officeDocument/2006/relationships/diagramLayout" Target="../diagrams/layou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Data" Target="../diagrams/data3.xml"/><Relationship Id="rId11" Type="http://schemas.openxmlformats.org/officeDocument/2006/relationships/audio" Target="../media/audio1.wav"/><Relationship Id="rId5" Type="http://schemas.openxmlformats.org/officeDocument/2006/relationships/image" Target="../media/image10.png"/><Relationship Id="rId10" Type="http://schemas.microsoft.com/office/2007/relationships/diagramDrawing" Target="../diagrams/drawing3.xml"/><Relationship Id="rId4" Type="http://schemas.openxmlformats.org/officeDocument/2006/relationships/audio" Target="../media/audio1.wav"/><Relationship Id="rId9" Type="http://schemas.openxmlformats.org/officeDocument/2006/relationships/diagramColors" Target="../diagrams/colors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3" Type="http://schemas.openxmlformats.org/officeDocument/2006/relationships/notesSlide" Target="../notesSlides/notesSlide15.xml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5" Type="http://schemas.openxmlformats.org/officeDocument/2006/relationships/audio" Target="../media/audio1.wav"/><Relationship Id="rId10" Type="http://schemas.openxmlformats.org/officeDocument/2006/relationships/diagramData" Target="../diagrams/data5.xml"/><Relationship Id="rId4" Type="http://schemas.openxmlformats.org/officeDocument/2006/relationships/audio" Target="../media/audio1.wav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audio" Target="../media/audio1.wav"/><Relationship Id="rId14" Type="http://schemas.openxmlformats.org/officeDocument/2006/relationships/audio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12" Type="http://schemas.openxmlformats.org/officeDocument/2006/relationships/audio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5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Data" Target="../diagrams/data1.xml"/><Relationship Id="rId11" Type="http://schemas.openxmlformats.org/officeDocument/2006/relationships/audio" Target="../media/audio1.wav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audio" Target="../media/audio1.wav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audio" Target="../media/audio1.wav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12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8.png"/><Relationship Id="rId10" Type="http://schemas.openxmlformats.org/officeDocument/2006/relationships/diagramQuickStyle" Target="../diagrams/quickStyle2.xml"/><Relationship Id="rId4" Type="http://schemas.openxmlformats.org/officeDocument/2006/relationships/audio" Target="../media/audio1.wav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7290" y="2071678"/>
            <a:ext cx="7019925" cy="14700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8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求解最短路的</a:t>
            </a:r>
            <a:r>
              <a:rPr lang="en-US" altLang="zh-CN" sz="48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Floyd</a:t>
            </a:r>
            <a:r>
              <a:rPr lang="zh-CN" altLang="en-US" sz="48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1625" y="3429000"/>
            <a:ext cx="64008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endParaRPr sz="2600" b="1" dirty="0" smtClean="0">
              <a:latin typeface="方正楷体简体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sz="3000" b="1" dirty="0" smtClean="0">
              <a:latin typeface="方正楷体简体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altLang="zh-CN" sz="3000" b="1" dirty="0" smtClean="0">
                <a:latin typeface="方正楷体简体"/>
                <a:ea typeface="宋体" panose="02010600030101010101" pitchFamily="2" charset="-122"/>
              </a:rPr>
              <a:t>鲁法明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3" name="click.wav"/>
          </p:stSnd>
        </p:sndAc>
      </p:transition>
    </mc:Choice>
    <mc:Fallback xmlns="">
      <p:transition advTm="4675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5063" y="642938"/>
            <a:ext cx="29289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6286500" y="2214554"/>
            <a:ext cx="2643188" cy="32146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 </a:t>
            </a: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Floyd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算法原理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pSp>
        <p:nvGrpSpPr>
          <p:cNvPr id="7" name="Group 4"/>
          <p:cNvGrpSpPr/>
          <p:nvPr/>
        </p:nvGrpSpPr>
        <p:grpSpPr bwMode="auto">
          <a:xfrm>
            <a:off x="142875" y="2857496"/>
            <a:ext cx="2293938" cy="2359025"/>
            <a:chOff x="1064" y="888"/>
            <a:chExt cx="951" cy="918"/>
          </a:xfrm>
        </p:grpSpPr>
        <p:sp>
          <p:nvSpPr>
            <p:cNvPr id="23582" name="Oval 5"/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583" name="Oval 6"/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  <p:sp>
          <p:nvSpPr>
            <p:cNvPr id="23584" name="Oval 7"/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585" name="Freeform 8"/>
            <p:cNvSpPr/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15 h 74"/>
                <a:gd name="T2" fmla="*/ 43 w 534"/>
                <a:gd name="T3" fmla="*/ 60 h 74"/>
                <a:gd name="T4" fmla="*/ 257 w 534"/>
                <a:gd name="T5" fmla="*/ 88 h 74"/>
                <a:gd name="T6" fmla="*/ 410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4"/>
                <a:gd name="T13" fmla="*/ 0 h 74"/>
                <a:gd name="T14" fmla="*/ 534 w 534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Freeform 9"/>
            <p:cNvSpPr/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  <a:gd name="T9" fmla="*/ 0 w 478"/>
                <a:gd name="T10" fmla="*/ 0 h 105"/>
                <a:gd name="T11" fmla="*/ 478 w 47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Freeform 10"/>
            <p:cNvSpPr/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  <a:gd name="T9" fmla="*/ 0 w 233"/>
                <a:gd name="T10" fmla="*/ 0 h 377"/>
                <a:gd name="T11" fmla="*/ 233 w 233"/>
                <a:gd name="T12" fmla="*/ 377 h 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Freeform 11"/>
            <p:cNvSpPr/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  <a:gd name="T9" fmla="*/ 0 w 278"/>
                <a:gd name="T10" fmla="*/ 0 h 489"/>
                <a:gd name="T11" fmla="*/ 278 w 278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Freeform 12"/>
            <p:cNvSpPr/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  <a:gd name="T9" fmla="*/ 0 w 323"/>
                <a:gd name="T10" fmla="*/ 0 h 456"/>
                <a:gd name="T11" fmla="*/ 323 w 323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Text Box 13"/>
            <p:cNvSpPr txBox="1">
              <a:spLocks noChangeArrowheads="1"/>
            </p:cNvSpPr>
            <p:nvPr/>
          </p:nvSpPr>
          <p:spPr bwMode="auto">
            <a:xfrm>
              <a:off x="1786" y="14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3591" name="Text Box 14"/>
            <p:cNvSpPr txBox="1">
              <a:spLocks noChangeArrowheads="1"/>
            </p:cNvSpPr>
            <p:nvPr/>
          </p:nvSpPr>
          <p:spPr bwMode="auto">
            <a:xfrm>
              <a:off x="1498" y="88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23592" name="Text Box 15"/>
            <p:cNvSpPr txBox="1">
              <a:spLocks noChangeArrowheads="1"/>
            </p:cNvSpPr>
            <p:nvPr/>
          </p:nvSpPr>
          <p:spPr bwMode="auto">
            <a:xfrm>
              <a:off x="1509" y="1073"/>
              <a:ext cx="13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3593" name="Text Box 16"/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3594" name="Text Box 17"/>
            <p:cNvSpPr txBox="1">
              <a:spLocks noChangeArrowheads="1"/>
            </p:cNvSpPr>
            <p:nvPr/>
          </p:nvSpPr>
          <p:spPr bwMode="auto">
            <a:xfrm>
              <a:off x="1353" y="128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   11</a:t>
              </a:r>
              <a:endParaRPr lang="en-US" altLang="zh-CN" dirty="0"/>
            </a:p>
          </p:txBody>
        </p:sp>
      </p:grp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3263900" y="3428996"/>
            <a:ext cx="877888" cy="94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en-US" altLang="zh-CN"/>
              <a:t>0  4 11</a:t>
            </a:r>
          </a:p>
          <a:p>
            <a:pPr>
              <a:spcBef>
                <a:spcPts val="100"/>
              </a:spcBef>
            </a:pPr>
            <a:r>
              <a:rPr lang="en-US" altLang="zh-CN"/>
              <a:t>6  0  2</a:t>
            </a:r>
          </a:p>
          <a:p>
            <a:pPr>
              <a:spcBef>
                <a:spcPts val="100"/>
              </a:spcBef>
            </a:pPr>
            <a:r>
              <a:rPr lang="en-US" altLang="zh-CN"/>
              <a:t>3  </a:t>
            </a:r>
            <a:r>
              <a:rPr lang="zh-CN" altLang="zh-CN">
                <a:sym typeface="Symbol" panose="05050102010706020507" pitchFamily="18" charset="2"/>
              </a:rPr>
              <a:t>7  0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2" name="AutoShape 60"/>
          <p:cNvSpPr/>
          <p:nvPr/>
        </p:nvSpPr>
        <p:spPr bwMode="auto">
          <a:xfrm>
            <a:off x="3071813" y="3509959"/>
            <a:ext cx="74612" cy="776287"/>
          </a:xfrm>
          <a:prstGeom prst="leftBracket">
            <a:avLst>
              <a:gd name="adj" fmla="val 86703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61"/>
          <p:cNvSpPr/>
          <p:nvPr/>
        </p:nvSpPr>
        <p:spPr bwMode="auto">
          <a:xfrm>
            <a:off x="4211638" y="3527421"/>
            <a:ext cx="74612" cy="757238"/>
          </a:xfrm>
          <a:prstGeom prst="rightBracket">
            <a:avLst>
              <a:gd name="adj" fmla="val 84575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Group 37"/>
          <p:cNvGrpSpPr/>
          <p:nvPr/>
        </p:nvGrpSpPr>
        <p:grpSpPr bwMode="auto">
          <a:xfrm>
            <a:off x="1142976" y="5143512"/>
            <a:ext cx="5192712" cy="1203325"/>
            <a:chOff x="178" y="2297"/>
            <a:chExt cx="3271" cy="758"/>
          </a:xfrm>
        </p:grpSpPr>
        <p:grpSp>
          <p:nvGrpSpPr>
            <p:cNvPr id="23564" name="Group 38"/>
            <p:cNvGrpSpPr/>
            <p:nvPr/>
          </p:nvGrpSpPr>
          <p:grpSpPr bwMode="auto">
            <a:xfrm>
              <a:off x="178" y="2324"/>
              <a:ext cx="1262" cy="598"/>
              <a:chOff x="178" y="2324"/>
              <a:chExt cx="1262" cy="598"/>
            </a:xfrm>
          </p:grpSpPr>
          <p:grpSp>
            <p:nvGrpSpPr>
              <p:cNvPr id="23577" name="Group 39"/>
              <p:cNvGrpSpPr/>
              <p:nvPr/>
            </p:nvGrpSpPr>
            <p:grpSpPr bwMode="auto">
              <a:xfrm>
                <a:off x="815" y="2324"/>
                <a:ext cx="625" cy="598"/>
                <a:chOff x="1931" y="984"/>
                <a:chExt cx="625" cy="598"/>
              </a:xfrm>
            </p:grpSpPr>
            <p:sp>
              <p:nvSpPr>
                <p:cNvPr id="2357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520" cy="5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00"/>
                    </a:spcBef>
                  </a:pPr>
                  <a:r>
                    <a:rPr lang="en-US" altLang="zh-CN" dirty="0"/>
                    <a:t>0  4  </a:t>
                  </a:r>
                  <a:r>
                    <a:rPr lang="en-US" altLang="zh-CN" dirty="0">
                      <a:solidFill>
                        <a:srgbClr val="FF3300"/>
                      </a:solidFill>
                      <a:sym typeface="Symbol" panose="05050102010706020507" pitchFamily="18" charset="2"/>
                    </a:rPr>
                    <a:t>6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 dirty="0"/>
                    <a:t>6  0  2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 dirty="0"/>
                    <a:t>3  </a:t>
                  </a:r>
                  <a:r>
                    <a:rPr lang="zh-CN" altLang="zh-CN" dirty="0">
                      <a:sym typeface="Symbol" panose="05050102010706020507" pitchFamily="18" charset="2"/>
                    </a:rPr>
                    <a:t>7  0</a:t>
                  </a:r>
                  <a:endParaRPr lang="en-US" altLang="zh-CN" dirty="0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23580" name="AutoShape 41"/>
                <p:cNvSpPr/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1" name="AutoShape 42"/>
                <p:cNvSpPr/>
                <p:nvPr/>
              </p:nvSpPr>
              <p:spPr bwMode="auto">
                <a:xfrm>
                  <a:off x="2509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578" name="Text Box 43"/>
              <p:cNvSpPr txBox="1">
                <a:spLocks noChangeArrowheads="1"/>
              </p:cNvSpPr>
              <p:nvPr/>
            </p:nvSpPr>
            <p:spPr bwMode="auto">
              <a:xfrm>
                <a:off x="178" y="2468"/>
                <a:ext cx="792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加入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：</a:t>
                </a:r>
              </a:p>
            </p:txBody>
          </p:sp>
        </p:grpSp>
        <p:grpSp>
          <p:nvGrpSpPr>
            <p:cNvPr id="23565" name="Group 44"/>
            <p:cNvGrpSpPr/>
            <p:nvPr/>
          </p:nvGrpSpPr>
          <p:grpSpPr bwMode="auto">
            <a:xfrm>
              <a:off x="1694" y="2297"/>
              <a:ext cx="1755" cy="758"/>
              <a:chOff x="1899" y="1356"/>
              <a:chExt cx="1755" cy="758"/>
            </a:xfrm>
          </p:grpSpPr>
          <p:sp>
            <p:nvSpPr>
              <p:cNvPr id="23566" name="Text Box 45"/>
              <p:cNvSpPr txBox="1">
                <a:spLocks noChangeArrowheads="1"/>
              </p:cNvSpPr>
              <p:nvPr/>
            </p:nvSpPr>
            <p:spPr bwMode="auto">
              <a:xfrm>
                <a:off x="1899" y="1556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路径：</a:t>
                </a:r>
              </a:p>
            </p:txBody>
          </p:sp>
          <p:grpSp>
            <p:nvGrpSpPr>
              <p:cNvPr id="23567" name="Group 46"/>
              <p:cNvGrpSpPr/>
              <p:nvPr/>
            </p:nvGrpSpPr>
            <p:grpSpPr bwMode="auto">
              <a:xfrm>
                <a:off x="2422" y="1356"/>
                <a:ext cx="1232" cy="758"/>
                <a:chOff x="1578" y="2744"/>
                <a:chExt cx="1232" cy="758"/>
              </a:xfrm>
            </p:grpSpPr>
            <p:grpSp>
              <p:nvGrpSpPr>
                <p:cNvPr id="23568" name="Group 47"/>
                <p:cNvGrpSpPr/>
                <p:nvPr/>
              </p:nvGrpSpPr>
              <p:grpSpPr bwMode="auto">
                <a:xfrm>
                  <a:off x="1578" y="2744"/>
                  <a:ext cx="1201" cy="756"/>
                  <a:chOff x="1578" y="2744"/>
                  <a:chExt cx="1201" cy="756"/>
                </a:xfrm>
              </p:grpSpPr>
              <p:sp>
                <p:nvSpPr>
                  <p:cNvPr id="2357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591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56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972" y="2750"/>
                  <a:ext cx="83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AB     </a:t>
                  </a:r>
                  <a:r>
                    <a:rPr lang="en-US" altLang="zh-CN">
                      <a:solidFill>
                        <a:srgbClr val="FF3300"/>
                      </a:solidFill>
                    </a:rPr>
                    <a:t>ABC</a:t>
                  </a:r>
                  <a:endParaRPr lang="en-US" altLang="zh-CN"/>
                </a:p>
              </p:txBody>
            </p:sp>
            <p:sp>
              <p:nvSpPr>
                <p:cNvPr id="235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3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BA               BC</a:t>
                  </a:r>
                </a:p>
              </p:txBody>
            </p:sp>
            <p:sp>
              <p:nvSpPr>
                <p:cNvPr id="2357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655" y="3250"/>
                  <a:ext cx="68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CA  </a:t>
                  </a:r>
                  <a:r>
                    <a:rPr lang="en-US" altLang="zh-CN">
                      <a:solidFill>
                        <a:srgbClr val="0066FF"/>
                      </a:solidFill>
                    </a:rPr>
                    <a:t>CAB</a:t>
                  </a:r>
                  <a:endParaRPr lang="en-US" altLang="zh-CN"/>
                </a:p>
              </p:txBody>
            </p:sp>
          </p:grp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3429002"/>
            <a:ext cx="14859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椭圆 44"/>
          <p:cNvSpPr/>
          <p:nvPr/>
        </p:nvSpPr>
        <p:spPr>
          <a:xfrm>
            <a:off x="3758286" y="3487058"/>
            <a:ext cx="285752" cy="2143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-500098" y="903288"/>
            <a:ext cx="7000890" cy="1777410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36880" lvl="1" algn="just" defTabSz="26162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+mn-ea"/>
              </a:rPr>
              <a:t>Step2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</a:rPr>
              <a:t>: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可选跳点为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{1,2}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时</a:t>
            </a:r>
            <a:r>
              <a:rPr lang="en-US" altLang="zh-CN" sz="2200" dirty="0" err="1">
                <a:latin typeface="Times New Roman" panose="02020603050405020304" pitchFamily="18" charset="0"/>
                <a:ea typeface="+mn-ea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到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j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的路径分两种情况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,</a:t>
            </a:r>
          </a:p>
          <a:p>
            <a:pPr marL="901700" lvl="1" algn="just" defTabSz="26162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或者不经过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2,</a:t>
            </a:r>
            <a:r>
              <a:rPr lang="zh-CN" altLang="en-US" sz="2200" dirty="0" smtClean="0">
                <a:latin typeface="Times New Roman" panose="02020603050405020304" pitchFamily="18" charset="0"/>
                <a:ea typeface="+mn-ea"/>
              </a:rPr>
              <a:t>此时最短距离为</a:t>
            </a:r>
            <a:r>
              <a:rPr lang="en-US" altLang="zh-CN" sz="2200" dirty="0">
                <a:ea typeface="+mn-ea"/>
              </a:rPr>
              <a:t>D</a:t>
            </a:r>
            <a:r>
              <a:rPr lang="en-US" altLang="zh-CN" sz="2200" baseline="30000" dirty="0">
                <a:ea typeface="+mn-ea"/>
              </a:rPr>
              <a:t>(1)</a:t>
            </a:r>
            <a:r>
              <a:rPr lang="en-US" altLang="zh-CN" sz="2200" dirty="0">
                <a:ea typeface="+mn-ea"/>
              </a:rPr>
              <a:t>[</a:t>
            </a:r>
            <a:r>
              <a:rPr lang="en-US" altLang="zh-CN" sz="2200" dirty="0" err="1">
                <a:ea typeface="+mn-ea"/>
              </a:rPr>
              <a:t>i</a:t>
            </a:r>
            <a:r>
              <a:rPr lang="en-US" altLang="zh-CN" sz="2200" dirty="0">
                <a:ea typeface="+mn-ea"/>
              </a:rPr>
              <a:t>][j],</a:t>
            </a:r>
            <a:endParaRPr lang="en-US" altLang="zh-CN" sz="2200" dirty="0">
              <a:latin typeface="Times New Roman" panose="02020603050405020304" pitchFamily="18" charset="0"/>
              <a:ea typeface="+mn-ea"/>
            </a:endParaRPr>
          </a:p>
          <a:p>
            <a:pPr marL="901700" lvl="1" algn="just" defTabSz="26162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或者经过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2,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 此时</a:t>
            </a:r>
            <a:r>
              <a:rPr lang="zh-CN" altLang="en-US" sz="2000" dirty="0">
                <a:ea typeface="+mn-ea"/>
              </a:rPr>
              <a:t>最短为</a:t>
            </a:r>
            <a:r>
              <a:rPr lang="en-US" altLang="zh-CN" sz="2400" dirty="0">
                <a:ea typeface="+mn-ea"/>
              </a:rPr>
              <a:t>D</a:t>
            </a:r>
            <a:r>
              <a:rPr lang="en-US" altLang="zh-CN" sz="2400" baseline="30000" dirty="0">
                <a:ea typeface="+mn-ea"/>
              </a:rPr>
              <a:t>(1)</a:t>
            </a:r>
            <a:r>
              <a:rPr lang="en-US" altLang="zh-CN" sz="2400" dirty="0">
                <a:ea typeface="+mn-ea"/>
              </a:rPr>
              <a:t>[</a:t>
            </a:r>
            <a:r>
              <a:rPr lang="en-US" altLang="zh-CN" sz="2400" dirty="0" err="1">
                <a:ea typeface="+mn-ea"/>
              </a:rPr>
              <a:t>i</a:t>
            </a:r>
            <a:r>
              <a:rPr lang="en-US" altLang="zh-CN" sz="2400" dirty="0">
                <a:ea typeface="+mn-ea"/>
              </a:rPr>
              <a:t>][2]+D</a:t>
            </a:r>
            <a:r>
              <a:rPr lang="en-US" altLang="zh-CN" sz="2400" baseline="30000" dirty="0">
                <a:ea typeface="+mn-ea"/>
              </a:rPr>
              <a:t>(1)</a:t>
            </a:r>
            <a:r>
              <a:rPr lang="en-US" altLang="zh-CN" sz="2400" dirty="0">
                <a:ea typeface="+mn-ea"/>
              </a:rPr>
              <a:t>[2][j]</a:t>
            </a:r>
            <a:r>
              <a:rPr lang="zh-CN" altLang="en-US" sz="2400" dirty="0">
                <a:ea typeface="+mn-ea"/>
              </a:rPr>
              <a:t> </a:t>
            </a:r>
            <a:endParaRPr lang="en-US" altLang="zh-CN" sz="2400" dirty="0">
              <a:ea typeface="+mn-ea"/>
            </a:endParaRPr>
          </a:p>
          <a:p>
            <a:pPr marL="895350" lvl="1" algn="just" defTabSz="26162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+mn-ea"/>
              </a:rPr>
              <a:t>D</a:t>
            </a:r>
            <a:r>
              <a:rPr lang="en-US" altLang="zh-CN" sz="2400" baseline="30000" dirty="0">
                <a:ea typeface="+mn-ea"/>
              </a:rPr>
              <a:t>(2)</a:t>
            </a:r>
            <a:r>
              <a:rPr lang="en-US" altLang="zh-CN" sz="2400" dirty="0">
                <a:ea typeface="+mn-ea"/>
              </a:rPr>
              <a:t>[</a:t>
            </a:r>
            <a:r>
              <a:rPr lang="en-US" altLang="zh-CN" sz="2400" dirty="0" err="1">
                <a:ea typeface="+mn-ea"/>
              </a:rPr>
              <a:t>i</a:t>
            </a:r>
            <a:r>
              <a:rPr lang="en-US" altLang="zh-CN" sz="2400" dirty="0">
                <a:ea typeface="+mn-ea"/>
              </a:rPr>
              <a:t>][j]=min{D</a:t>
            </a:r>
            <a:r>
              <a:rPr lang="en-US" altLang="zh-CN" sz="2400" baseline="30000" dirty="0">
                <a:ea typeface="+mn-ea"/>
              </a:rPr>
              <a:t>(1)</a:t>
            </a:r>
            <a:r>
              <a:rPr lang="en-US" altLang="zh-CN" sz="2400" dirty="0">
                <a:ea typeface="+mn-ea"/>
              </a:rPr>
              <a:t>[</a:t>
            </a:r>
            <a:r>
              <a:rPr lang="en-US" altLang="zh-CN" sz="2400" dirty="0" err="1">
                <a:ea typeface="+mn-ea"/>
              </a:rPr>
              <a:t>i</a:t>
            </a:r>
            <a:r>
              <a:rPr lang="en-US" altLang="zh-CN" sz="2400" dirty="0">
                <a:ea typeface="+mn-ea"/>
              </a:rPr>
              <a:t>][j], D</a:t>
            </a:r>
            <a:r>
              <a:rPr lang="en-US" altLang="zh-CN" sz="2400" baseline="30000" dirty="0">
                <a:ea typeface="+mn-ea"/>
              </a:rPr>
              <a:t>(1)</a:t>
            </a:r>
            <a:r>
              <a:rPr lang="en-US" altLang="zh-CN" sz="2400" dirty="0">
                <a:ea typeface="+mn-ea"/>
              </a:rPr>
              <a:t>[</a:t>
            </a:r>
            <a:r>
              <a:rPr lang="en-US" altLang="zh-CN" sz="2400" dirty="0" err="1">
                <a:ea typeface="+mn-ea"/>
              </a:rPr>
              <a:t>i</a:t>
            </a:r>
            <a:r>
              <a:rPr lang="en-US" altLang="zh-CN" sz="2400" dirty="0">
                <a:ea typeface="+mn-ea"/>
              </a:rPr>
              <a:t>][2]+D</a:t>
            </a:r>
            <a:r>
              <a:rPr lang="en-US" altLang="zh-CN" sz="2400" baseline="30000" dirty="0">
                <a:ea typeface="+mn-ea"/>
              </a:rPr>
              <a:t>(1)</a:t>
            </a:r>
            <a:r>
              <a:rPr lang="en-US" altLang="zh-CN" sz="2400" dirty="0">
                <a:ea typeface="+mn-ea"/>
              </a:rPr>
              <a:t>[2][j]}</a:t>
            </a:r>
            <a:endParaRPr lang="en-US" altLang="zh-CN" sz="22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39250" y="316999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430814" y="318213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716566" y="318213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716434" y="339645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10622" y="367006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710622" y="396795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8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ntr" presetSubtype="1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41" grpId="0"/>
      <p:bldP spid="42" grpId="0" animBg="1"/>
      <p:bldP spid="43" grpId="0" animBg="1"/>
      <p:bldP spid="45" grpId="0" animBg="1"/>
      <p:bldP spid="4098" grpId="0" uiExpand="1" build="p" bldLvl="2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-357188" y="820738"/>
            <a:ext cx="6500813" cy="1538883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/>
          <a:p>
            <a:pPr marL="436880" lvl="1" algn="just" defTabSz="26162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Step </a:t>
            </a:r>
            <a:r>
              <a:rPr lang="en-US" altLang="zh-CN" sz="2400" dirty="0">
                <a:latin typeface="Times New Roman" panose="02020603050405020304" pitchFamily="18" charset="0"/>
              </a:rPr>
              <a:t>k:</a:t>
            </a:r>
            <a:r>
              <a:rPr lang="zh-CN" altLang="en-US" sz="2000" dirty="0">
                <a:latin typeface="Times New Roman" panose="02020603050405020304" pitchFamily="18" charset="0"/>
              </a:rPr>
              <a:t>可选跳点为</a:t>
            </a:r>
            <a:r>
              <a:rPr lang="en-US" altLang="zh-CN" sz="2000" dirty="0">
                <a:latin typeface="Times New Roman" panose="02020603050405020304" pitchFamily="18" charset="0"/>
              </a:rPr>
              <a:t>{1,2,…,k}(</a:t>
            </a:r>
            <a:r>
              <a:rPr lang="zh-CN" altLang="en-US" sz="2000" dirty="0">
                <a:latin typeface="Times New Roman" panose="02020603050405020304" pitchFamily="18" charset="0"/>
              </a:rPr>
              <a:t>下标不超过</a:t>
            </a:r>
            <a:r>
              <a:rPr lang="en-US" altLang="zh-CN" sz="2000" dirty="0">
                <a:latin typeface="Times New Roman" panose="02020603050405020304" pitchFamily="18" charset="0"/>
              </a:rPr>
              <a:t>k)</a:t>
            </a:r>
            <a:r>
              <a:rPr lang="zh-CN" altLang="en-US" sz="2000" dirty="0">
                <a:latin typeface="Times New Roman" panose="02020603050405020304" pitchFamily="18" charset="0"/>
              </a:rPr>
              <a:t>时，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36880" lvl="1" algn="just" defTabSz="26162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或者不经过</a:t>
            </a:r>
            <a:r>
              <a:rPr lang="en-US" altLang="zh-CN" sz="2000" dirty="0">
                <a:latin typeface="Times New Roman" panose="02020603050405020304" pitchFamily="18" charset="0"/>
              </a:rPr>
              <a:t>k,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此时最短距离为</a:t>
            </a:r>
            <a:r>
              <a:rPr lang="en-US" altLang="zh-CN" sz="2000" dirty="0"/>
              <a:t>D</a:t>
            </a:r>
            <a:r>
              <a:rPr lang="en-US" altLang="zh-CN" sz="2000" baseline="30000" dirty="0"/>
              <a:t>(k-1)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][j],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36880" lvl="1" algn="just" defTabSz="26162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</a:rPr>
              <a:t>或者经过</a:t>
            </a:r>
            <a:r>
              <a:rPr lang="en-US" altLang="zh-CN" sz="2000" dirty="0">
                <a:latin typeface="Times New Roman" panose="02020603050405020304" pitchFamily="18" charset="0"/>
              </a:rPr>
              <a:t>k,</a:t>
            </a:r>
            <a:r>
              <a:rPr lang="zh-CN" altLang="en-US" sz="2000" dirty="0">
                <a:latin typeface="Times New Roman" panose="02020603050405020304" pitchFamily="18" charset="0"/>
              </a:rPr>
              <a:t> 此时</a:t>
            </a:r>
            <a:r>
              <a:rPr lang="zh-CN" altLang="en-US" sz="2000" dirty="0"/>
              <a:t>最短为</a:t>
            </a:r>
            <a:r>
              <a:rPr lang="en-US" altLang="zh-CN" sz="2000" dirty="0"/>
              <a:t>D</a:t>
            </a:r>
            <a:r>
              <a:rPr lang="en-US" altLang="zh-CN" sz="2000" baseline="30000" dirty="0"/>
              <a:t>(k-1)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][k]+D</a:t>
            </a:r>
            <a:r>
              <a:rPr lang="en-US" altLang="zh-CN" sz="2000" baseline="30000" dirty="0"/>
              <a:t>(k-1)</a:t>
            </a:r>
            <a:r>
              <a:rPr lang="en-US" altLang="zh-CN" sz="2000" dirty="0"/>
              <a:t>[k][j]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436880" lvl="1" algn="just" defTabSz="26162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7030A0"/>
                </a:solidFill>
              </a:rPr>
              <a:t>D</a:t>
            </a:r>
            <a:r>
              <a:rPr lang="en-US" altLang="zh-CN" sz="2000" baseline="30000" dirty="0">
                <a:solidFill>
                  <a:srgbClr val="7030A0"/>
                </a:solidFill>
              </a:rPr>
              <a:t>(k)</a:t>
            </a:r>
            <a:r>
              <a:rPr lang="en-US" altLang="zh-CN" sz="2000" dirty="0">
                <a:solidFill>
                  <a:srgbClr val="7030A0"/>
                </a:solidFill>
              </a:rPr>
              <a:t>[</a:t>
            </a:r>
            <a:r>
              <a:rPr lang="en-US" altLang="zh-CN" sz="2000" dirty="0" err="1">
                <a:solidFill>
                  <a:srgbClr val="7030A0"/>
                </a:solidFill>
              </a:rPr>
              <a:t>i</a:t>
            </a:r>
            <a:r>
              <a:rPr lang="en-US" altLang="zh-CN" sz="2000" dirty="0">
                <a:solidFill>
                  <a:srgbClr val="7030A0"/>
                </a:solidFill>
              </a:rPr>
              <a:t>][j]=min{D</a:t>
            </a:r>
            <a:r>
              <a:rPr lang="en-US" altLang="zh-CN" sz="2000" baseline="30000" dirty="0">
                <a:solidFill>
                  <a:srgbClr val="7030A0"/>
                </a:solidFill>
              </a:rPr>
              <a:t>(k-1)</a:t>
            </a:r>
            <a:r>
              <a:rPr lang="en-US" altLang="zh-CN" sz="2000" dirty="0">
                <a:solidFill>
                  <a:srgbClr val="7030A0"/>
                </a:solidFill>
              </a:rPr>
              <a:t>[</a:t>
            </a:r>
            <a:r>
              <a:rPr lang="en-US" altLang="zh-CN" sz="2000" dirty="0" err="1">
                <a:solidFill>
                  <a:srgbClr val="7030A0"/>
                </a:solidFill>
              </a:rPr>
              <a:t>i</a:t>
            </a:r>
            <a:r>
              <a:rPr lang="en-US" altLang="zh-CN" sz="2000" dirty="0">
                <a:solidFill>
                  <a:srgbClr val="7030A0"/>
                </a:solidFill>
              </a:rPr>
              <a:t>][j], D</a:t>
            </a:r>
            <a:r>
              <a:rPr lang="en-US" altLang="zh-CN" sz="2000" baseline="30000" dirty="0">
                <a:solidFill>
                  <a:srgbClr val="7030A0"/>
                </a:solidFill>
              </a:rPr>
              <a:t>(k-1)</a:t>
            </a:r>
            <a:r>
              <a:rPr lang="en-US" altLang="zh-CN" sz="2000" dirty="0">
                <a:solidFill>
                  <a:srgbClr val="7030A0"/>
                </a:solidFill>
              </a:rPr>
              <a:t>[</a:t>
            </a:r>
            <a:r>
              <a:rPr lang="en-US" altLang="zh-CN" sz="2000" dirty="0" err="1">
                <a:solidFill>
                  <a:srgbClr val="7030A0"/>
                </a:solidFill>
              </a:rPr>
              <a:t>i</a:t>
            </a:r>
            <a:r>
              <a:rPr lang="en-US" altLang="zh-CN" sz="2000" dirty="0">
                <a:solidFill>
                  <a:srgbClr val="7030A0"/>
                </a:solidFill>
              </a:rPr>
              <a:t>][k]+D</a:t>
            </a:r>
            <a:r>
              <a:rPr lang="en-US" altLang="zh-CN" sz="2000" baseline="30000" dirty="0">
                <a:solidFill>
                  <a:srgbClr val="7030A0"/>
                </a:solidFill>
              </a:rPr>
              <a:t>(k-1)</a:t>
            </a:r>
            <a:r>
              <a:rPr lang="en-US" altLang="zh-CN" sz="2000" dirty="0">
                <a:solidFill>
                  <a:srgbClr val="7030A0"/>
                </a:solidFill>
              </a:rPr>
              <a:t>[k][j]}</a:t>
            </a:r>
            <a:endParaRPr lang="en-US" altLang="zh-CN" sz="2200" dirty="0">
              <a:latin typeface="Times New Roman" panose="02020603050405020304" pitchFamily="18" charset="0"/>
            </a:endParaRPr>
          </a:p>
        </p:txBody>
      </p:sp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63" y="714375"/>
            <a:ext cx="29289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6286500" y="1714500"/>
            <a:ext cx="2643188" cy="38576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1 Floyd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算法原理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-357188" y="928688"/>
            <a:ext cx="6715138" cy="1446550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36880" lvl="1" algn="just" defTabSz="26162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Step </a:t>
            </a:r>
            <a:r>
              <a:rPr lang="en-US" altLang="zh-CN" sz="2000" dirty="0">
                <a:latin typeface="Times New Roman" panose="02020603050405020304" pitchFamily="18" charset="0"/>
              </a:rPr>
              <a:t>n:</a:t>
            </a:r>
            <a:r>
              <a:rPr lang="zh-CN" altLang="en-US" sz="2000" dirty="0">
                <a:latin typeface="Times New Roman" panose="02020603050405020304" pitchFamily="18" charset="0"/>
              </a:rPr>
              <a:t>可选跳点为</a:t>
            </a:r>
            <a:r>
              <a:rPr lang="en-US" altLang="zh-CN" sz="2000" dirty="0">
                <a:latin typeface="Times New Roman" panose="02020603050405020304" pitchFamily="18" charset="0"/>
              </a:rPr>
              <a:t>{1,2,…,n}</a:t>
            </a:r>
            <a:r>
              <a:rPr lang="zh-CN" altLang="en-US" sz="2000" dirty="0">
                <a:latin typeface="Times New Roman" panose="02020603050405020304" pitchFamily="18" charset="0"/>
              </a:rPr>
              <a:t>时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意味着对中间经过的顶点不加任何限制，此时所得最短路就是全局最短路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36880" lvl="1" algn="just" defTabSz="26162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7030A0"/>
                </a:solidFill>
              </a:rPr>
              <a:t>D</a:t>
            </a:r>
            <a:r>
              <a:rPr lang="en-US" altLang="zh-CN" sz="2400" baseline="30000" dirty="0">
                <a:solidFill>
                  <a:srgbClr val="7030A0"/>
                </a:solidFill>
              </a:rPr>
              <a:t>(n)</a:t>
            </a:r>
            <a:r>
              <a:rPr lang="en-US" altLang="zh-CN" sz="2400" dirty="0">
                <a:solidFill>
                  <a:srgbClr val="7030A0"/>
                </a:solidFill>
              </a:rPr>
              <a:t>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][j</a:t>
            </a:r>
            <a:r>
              <a:rPr lang="en-US" altLang="zh-CN" sz="2400" dirty="0" smtClean="0">
                <a:solidFill>
                  <a:srgbClr val="7030A0"/>
                </a:solidFill>
              </a:rPr>
              <a:t>]=</a:t>
            </a:r>
          </a:p>
          <a:p>
            <a:pPr marL="436880" lvl="1" algn="just" defTabSz="26162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rgbClr val="7030A0"/>
                </a:solidFill>
              </a:rPr>
              <a:t>      min{D</a:t>
            </a:r>
            <a:r>
              <a:rPr lang="en-US" altLang="zh-CN" sz="2400" baseline="30000" dirty="0" smtClean="0">
                <a:solidFill>
                  <a:srgbClr val="7030A0"/>
                </a:solidFill>
              </a:rPr>
              <a:t>(n-1</a:t>
            </a:r>
            <a:r>
              <a:rPr lang="en-US" altLang="zh-CN" sz="2400" baseline="30000" dirty="0">
                <a:solidFill>
                  <a:srgbClr val="7030A0"/>
                </a:solidFill>
              </a:rPr>
              <a:t>)</a:t>
            </a:r>
            <a:r>
              <a:rPr lang="en-US" altLang="zh-CN" sz="2400" dirty="0">
                <a:solidFill>
                  <a:srgbClr val="7030A0"/>
                </a:solidFill>
              </a:rPr>
              <a:t>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][j],D</a:t>
            </a:r>
            <a:r>
              <a:rPr lang="en-US" altLang="zh-CN" sz="2400" baseline="30000" dirty="0">
                <a:solidFill>
                  <a:srgbClr val="7030A0"/>
                </a:solidFill>
              </a:rPr>
              <a:t>(n-1)</a:t>
            </a:r>
            <a:r>
              <a:rPr lang="en-US" altLang="zh-CN" sz="2400" dirty="0">
                <a:solidFill>
                  <a:srgbClr val="7030A0"/>
                </a:solidFill>
              </a:rPr>
              <a:t>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][n]+D</a:t>
            </a:r>
            <a:r>
              <a:rPr lang="en-US" altLang="zh-CN" sz="2400" baseline="30000" dirty="0">
                <a:solidFill>
                  <a:srgbClr val="7030A0"/>
                </a:solidFill>
              </a:rPr>
              <a:t>(n-1)</a:t>
            </a:r>
            <a:r>
              <a:rPr lang="en-US" altLang="zh-CN" sz="2400" dirty="0">
                <a:solidFill>
                  <a:srgbClr val="7030A0"/>
                </a:solidFill>
              </a:rPr>
              <a:t>[n][j] }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47" y="1000143"/>
            <a:ext cx="29289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6429409" y="928705"/>
            <a:ext cx="2643188" cy="49291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 Floyd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算法原理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pSp>
        <p:nvGrpSpPr>
          <p:cNvPr id="8" name="Group 4"/>
          <p:cNvGrpSpPr/>
          <p:nvPr/>
        </p:nvGrpSpPr>
        <p:grpSpPr bwMode="auto">
          <a:xfrm>
            <a:off x="134922" y="2284421"/>
            <a:ext cx="2293938" cy="2359025"/>
            <a:chOff x="1064" y="888"/>
            <a:chExt cx="951" cy="918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C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15 h 74"/>
                <a:gd name="T2" fmla="*/ 43 w 534"/>
                <a:gd name="T3" fmla="*/ 60 h 74"/>
                <a:gd name="T4" fmla="*/ 257 w 534"/>
                <a:gd name="T5" fmla="*/ 88 h 74"/>
                <a:gd name="T6" fmla="*/ 410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4"/>
                <a:gd name="T13" fmla="*/ 0 h 74"/>
                <a:gd name="T14" fmla="*/ 534 w 534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  <a:gd name="T9" fmla="*/ 0 w 478"/>
                <a:gd name="T10" fmla="*/ 0 h 105"/>
                <a:gd name="T11" fmla="*/ 478 w 47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  <a:gd name="T9" fmla="*/ 0 w 233"/>
                <a:gd name="T10" fmla="*/ 0 h 377"/>
                <a:gd name="T11" fmla="*/ 233 w 233"/>
                <a:gd name="T12" fmla="*/ 377 h 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  <a:gd name="T9" fmla="*/ 0 w 278"/>
                <a:gd name="T10" fmla="*/ 0 h 489"/>
                <a:gd name="T11" fmla="*/ 278 w 278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  <a:gd name="T9" fmla="*/ 0 w 323"/>
                <a:gd name="T10" fmla="*/ 0 h 456"/>
                <a:gd name="T11" fmla="*/ 323 w 323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786" y="14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498" y="88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509" y="1073"/>
              <a:ext cx="13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353" y="128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   11</a:t>
              </a:r>
              <a:endParaRPr lang="en-US" altLang="zh-CN" dirty="0"/>
            </a:p>
          </p:txBody>
        </p:sp>
      </p:grpSp>
      <p:grpSp>
        <p:nvGrpSpPr>
          <p:cNvPr id="37" name="Group 39"/>
          <p:cNvGrpSpPr/>
          <p:nvPr/>
        </p:nvGrpSpPr>
        <p:grpSpPr bwMode="auto">
          <a:xfrm>
            <a:off x="3009484" y="2703516"/>
            <a:ext cx="992188" cy="949325"/>
            <a:chOff x="1931" y="984"/>
            <a:chExt cx="625" cy="598"/>
          </a:xfrm>
        </p:grpSpPr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987" y="984"/>
              <a:ext cx="520" cy="5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zh-CN" dirty="0"/>
                <a:t>0  4  </a:t>
              </a:r>
              <a:r>
                <a:rPr lang="en-US" altLang="zh-CN" dirty="0">
                  <a:solidFill>
                    <a:srgbClr val="FF3300"/>
                  </a:solidFill>
                  <a:sym typeface="Symbol" panose="05050102010706020507" pitchFamily="18" charset="2"/>
                </a:rPr>
                <a:t>6</a:t>
              </a:r>
            </a:p>
            <a:p>
              <a:pPr>
                <a:spcBef>
                  <a:spcPts val="100"/>
                </a:spcBef>
              </a:pPr>
              <a:r>
                <a:rPr lang="en-US" altLang="zh-CN" dirty="0"/>
                <a:t>6  0  2</a:t>
              </a:r>
            </a:p>
            <a:p>
              <a:pPr>
                <a:spcBef>
                  <a:spcPts val="100"/>
                </a:spcBef>
              </a:pPr>
              <a:r>
                <a:rPr lang="en-US" altLang="zh-CN" dirty="0"/>
                <a:t>3  </a:t>
              </a:r>
              <a:r>
                <a:rPr lang="zh-CN" altLang="zh-CN" dirty="0">
                  <a:sym typeface="Symbol" panose="05050102010706020507" pitchFamily="18" charset="2"/>
                </a:rPr>
                <a:t>7  0</a:t>
              </a:r>
              <a:endParaRPr lang="en-US" altLang="zh-CN" dirty="0">
                <a:sym typeface="Symbol" panose="05050102010706020507" pitchFamily="18" charset="2"/>
              </a:endParaRPr>
            </a:p>
          </p:txBody>
        </p:sp>
        <p:sp>
          <p:nvSpPr>
            <p:cNvPr id="40" name="AutoShape 41"/>
            <p:cNvSpPr/>
            <p:nvPr/>
          </p:nvSpPr>
          <p:spPr bwMode="auto">
            <a:xfrm>
              <a:off x="1931" y="1055"/>
              <a:ext cx="47" cy="489"/>
            </a:xfrm>
            <a:prstGeom prst="leftBracket">
              <a:avLst>
                <a:gd name="adj" fmla="val 86702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AutoShape 42"/>
            <p:cNvSpPr/>
            <p:nvPr/>
          </p:nvSpPr>
          <p:spPr bwMode="auto">
            <a:xfrm>
              <a:off x="2509" y="1066"/>
              <a:ext cx="47" cy="477"/>
            </a:xfrm>
            <a:prstGeom prst="rightBracket">
              <a:avLst>
                <a:gd name="adj" fmla="val 84574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38228" y="2703516"/>
            <a:ext cx="14859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2" name="Group 75"/>
          <p:cNvGrpSpPr/>
          <p:nvPr/>
        </p:nvGrpSpPr>
        <p:grpSpPr bwMode="auto">
          <a:xfrm>
            <a:off x="928662" y="4846656"/>
            <a:ext cx="5218112" cy="1225550"/>
            <a:chOff x="2052" y="3077"/>
            <a:chExt cx="3287" cy="772"/>
          </a:xfrm>
        </p:grpSpPr>
        <p:grpSp>
          <p:nvGrpSpPr>
            <p:cNvPr id="43" name="Group 76"/>
            <p:cNvGrpSpPr/>
            <p:nvPr/>
          </p:nvGrpSpPr>
          <p:grpSpPr bwMode="auto">
            <a:xfrm>
              <a:off x="2052" y="3109"/>
              <a:ext cx="1269" cy="598"/>
              <a:chOff x="178" y="2324"/>
              <a:chExt cx="1269" cy="598"/>
            </a:xfrm>
          </p:grpSpPr>
          <p:grpSp>
            <p:nvGrpSpPr>
              <p:cNvPr id="54" name="Group 77"/>
              <p:cNvGrpSpPr/>
              <p:nvPr/>
            </p:nvGrpSpPr>
            <p:grpSpPr bwMode="auto">
              <a:xfrm>
                <a:off x="815" y="2324"/>
                <a:ext cx="632" cy="598"/>
                <a:chOff x="1931" y="984"/>
                <a:chExt cx="632" cy="598"/>
              </a:xfrm>
            </p:grpSpPr>
            <p:sp>
              <p:nvSpPr>
                <p:cNvPr id="5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520" cy="5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00"/>
                    </a:spcBef>
                  </a:pPr>
                  <a:r>
                    <a:rPr lang="en-US" altLang="zh-CN" dirty="0"/>
                    <a:t>0  4  6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 dirty="0">
                      <a:solidFill>
                        <a:srgbClr val="990099"/>
                      </a:solidFill>
                    </a:rPr>
                    <a:t>5</a:t>
                  </a:r>
                  <a:r>
                    <a:rPr lang="en-US" altLang="zh-CN" dirty="0"/>
                    <a:t>  0  2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 dirty="0"/>
                    <a:t>3  </a:t>
                  </a:r>
                  <a:r>
                    <a:rPr lang="zh-CN" altLang="zh-CN" dirty="0">
                      <a:sym typeface="Symbol" panose="05050102010706020507" pitchFamily="18" charset="2"/>
                    </a:rPr>
                    <a:t>7  0</a:t>
                  </a:r>
                  <a:endParaRPr lang="en-US" altLang="zh-CN" dirty="0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57" name="AutoShape 79"/>
                <p:cNvSpPr/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AutoShape 80"/>
                <p:cNvSpPr/>
                <p:nvPr/>
              </p:nvSpPr>
              <p:spPr bwMode="auto">
                <a:xfrm>
                  <a:off x="2516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" name="Text Box 81"/>
              <p:cNvSpPr txBox="1">
                <a:spLocks noChangeArrowheads="1"/>
              </p:cNvSpPr>
              <p:nvPr/>
            </p:nvSpPr>
            <p:spPr bwMode="auto">
              <a:xfrm>
                <a:off x="178" y="2468"/>
                <a:ext cx="792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加入</a:t>
                </a:r>
                <a:r>
                  <a:rPr lang="en-US" altLang="zh-CN"/>
                  <a:t>C</a:t>
                </a:r>
                <a:r>
                  <a:rPr lang="zh-CN" altLang="en-US"/>
                  <a:t>：</a:t>
                </a:r>
              </a:p>
            </p:txBody>
          </p:sp>
        </p:grp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3544" y="3253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路径：</a:t>
              </a:r>
            </a:p>
          </p:txBody>
        </p:sp>
        <p:grpSp>
          <p:nvGrpSpPr>
            <p:cNvPr id="45" name="Group 83"/>
            <p:cNvGrpSpPr/>
            <p:nvPr/>
          </p:nvGrpSpPr>
          <p:grpSpPr bwMode="auto">
            <a:xfrm>
              <a:off x="4102" y="3093"/>
              <a:ext cx="1188" cy="756"/>
              <a:chOff x="1578" y="2744"/>
              <a:chExt cx="1188" cy="756"/>
            </a:xfrm>
          </p:grpSpPr>
          <p:sp>
            <p:nvSpPr>
              <p:cNvPr id="49" name="Rectangle 84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85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86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87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88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" name="Text Box 89"/>
            <p:cNvSpPr txBox="1">
              <a:spLocks noChangeArrowheads="1"/>
            </p:cNvSpPr>
            <p:nvPr/>
          </p:nvSpPr>
          <p:spPr bwMode="auto">
            <a:xfrm>
              <a:off x="4501" y="3077"/>
              <a:ext cx="83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AB     </a:t>
              </a:r>
              <a:r>
                <a:rPr lang="en-US" altLang="zh-CN">
                  <a:solidFill>
                    <a:srgbClr val="FF3300"/>
                  </a:solidFill>
                </a:rPr>
                <a:t>ABC</a:t>
              </a:r>
              <a:endParaRPr lang="en-US" altLang="zh-CN"/>
            </a:p>
          </p:txBody>
        </p:sp>
        <p:sp>
          <p:nvSpPr>
            <p:cNvPr id="47" name="Text Box 90"/>
            <p:cNvSpPr txBox="1">
              <a:spLocks noChangeArrowheads="1"/>
            </p:cNvSpPr>
            <p:nvPr/>
          </p:nvSpPr>
          <p:spPr bwMode="auto">
            <a:xfrm>
              <a:off x="4008" y="3321"/>
              <a:ext cx="132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990099"/>
                  </a:solidFill>
                </a:rPr>
                <a:t> BCA</a:t>
              </a:r>
              <a:r>
                <a:rPr lang="en-US" altLang="zh-CN"/>
                <a:t>               BC </a:t>
              </a:r>
            </a:p>
          </p:txBody>
        </p:sp>
        <p:sp>
          <p:nvSpPr>
            <p:cNvPr id="48" name="Text Box 91"/>
            <p:cNvSpPr txBox="1">
              <a:spLocks noChangeArrowheads="1"/>
            </p:cNvSpPr>
            <p:nvPr/>
          </p:nvSpPr>
          <p:spPr bwMode="auto">
            <a:xfrm>
              <a:off x="4157" y="3588"/>
              <a:ext cx="689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CA  </a:t>
              </a:r>
              <a:r>
                <a:rPr lang="en-US" altLang="zh-CN">
                  <a:solidFill>
                    <a:srgbClr val="0066FF"/>
                  </a:solidFill>
                </a:rPr>
                <a:t>CAB</a:t>
              </a:r>
              <a:endParaRPr lang="en-US" altLang="zh-CN"/>
            </a:p>
          </p:txBody>
        </p:sp>
      </p:grpSp>
      <p:sp>
        <p:nvSpPr>
          <p:cNvPr id="59" name="椭圆 58"/>
          <p:cNvSpPr/>
          <p:nvPr/>
        </p:nvSpPr>
        <p:spPr>
          <a:xfrm>
            <a:off x="3108818" y="3060706"/>
            <a:ext cx="285752" cy="2143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006328" y="24649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297892" y="247713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83644" y="247713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643856" y="270596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638044" y="297957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638044" y="327746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3" name="click.wav"/>
          </p:stSnd>
        </p:sndAc>
      </p:transition>
    </mc:Choice>
    <mc:Fallback xmlns="">
      <p:transition advTm="46750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ntr" presetSubtype="1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 bldLvl="2"/>
      <p:bldP spid="59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71438" y="785813"/>
            <a:ext cx="8858250" cy="831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baseline="30000" dirty="0">
                <a:solidFill>
                  <a:schemeClr val="tx1"/>
                </a:solidFill>
              </a:rPr>
              <a:t>(0)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][j]=</a:t>
            </a:r>
            <a:r>
              <a:rPr lang="en-US" altLang="zh-CN" sz="2400" dirty="0" err="1">
                <a:solidFill>
                  <a:schemeClr val="tx1"/>
                </a:solidFill>
              </a:rPr>
              <a:t>G.arcs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][j]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(k)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][j]=min{D</a:t>
            </a:r>
            <a:r>
              <a:rPr lang="en-US" altLang="zh-CN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(k-1)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][j],  D</a:t>
            </a:r>
            <a:r>
              <a:rPr lang="en-US" altLang="zh-CN" sz="2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(k-1)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][k]+D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(k-1)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[k][j] }</a:t>
            </a: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3919538" y="1643063"/>
            <a:ext cx="4856162" cy="1271587"/>
            <a:chOff x="364" y="1368"/>
            <a:chExt cx="3059" cy="756"/>
          </a:xfrm>
        </p:grpSpPr>
        <p:grpSp>
          <p:nvGrpSpPr>
            <p:cNvPr id="3" name="Group 19"/>
            <p:cNvGrpSpPr/>
            <p:nvPr/>
          </p:nvGrpSpPr>
          <p:grpSpPr bwMode="auto">
            <a:xfrm>
              <a:off x="364" y="1395"/>
              <a:ext cx="1327" cy="656"/>
              <a:chOff x="364" y="1395"/>
              <a:chExt cx="1327" cy="656"/>
            </a:xfrm>
          </p:grpSpPr>
          <p:grpSp>
            <p:nvGrpSpPr>
              <p:cNvPr id="4" name="Group 20"/>
              <p:cNvGrpSpPr/>
              <p:nvPr/>
            </p:nvGrpSpPr>
            <p:grpSpPr bwMode="auto">
              <a:xfrm>
                <a:off x="887" y="1395"/>
                <a:ext cx="804" cy="656"/>
                <a:chOff x="1987" y="984"/>
                <a:chExt cx="804" cy="656"/>
              </a:xfrm>
            </p:grpSpPr>
            <p:sp>
              <p:nvSpPr>
                <p:cNvPr id="2978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04" cy="6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0  4  11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6  0   2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3  </a:t>
                  </a:r>
                  <a:r>
                    <a:rPr lang="zh-CN" altLang="zh-CN">
                      <a:sym typeface="Symbol" panose="05050102010706020507" pitchFamily="18" charset="2"/>
                    </a:rPr>
                    <a:t></a:t>
                  </a:r>
                  <a:r>
                    <a:rPr lang="en-US" altLang="zh-CN">
                      <a:sym typeface="Symbol" panose="05050102010706020507" pitchFamily="18" charset="2"/>
                    </a:rPr>
                    <a:t>   0</a:t>
                  </a:r>
                </a:p>
              </p:txBody>
            </p:sp>
            <p:sp>
              <p:nvSpPr>
                <p:cNvPr id="29788" name="AutoShape 23"/>
                <p:cNvSpPr/>
                <p:nvPr/>
              </p:nvSpPr>
              <p:spPr bwMode="auto">
                <a:xfrm>
                  <a:off x="2595" y="1050"/>
                  <a:ext cx="52" cy="477"/>
                </a:xfrm>
                <a:prstGeom prst="rightBracket">
                  <a:avLst>
                    <a:gd name="adj" fmla="val 845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86" name="Text Box 24"/>
              <p:cNvSpPr txBox="1">
                <a:spLocks noChangeArrowheads="1"/>
              </p:cNvSpPr>
              <p:nvPr/>
            </p:nvSpPr>
            <p:spPr bwMode="auto">
              <a:xfrm>
                <a:off x="364" y="1517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初始：</a:t>
                </a:r>
              </a:p>
            </p:txBody>
          </p:sp>
        </p:grpSp>
        <p:grpSp>
          <p:nvGrpSpPr>
            <p:cNvPr id="5" name="Group 25"/>
            <p:cNvGrpSpPr/>
            <p:nvPr/>
          </p:nvGrpSpPr>
          <p:grpSpPr bwMode="auto">
            <a:xfrm>
              <a:off x="1720" y="1368"/>
              <a:ext cx="1703" cy="756"/>
              <a:chOff x="1909" y="1356"/>
              <a:chExt cx="1703" cy="756"/>
            </a:xfrm>
          </p:grpSpPr>
          <p:sp>
            <p:nvSpPr>
              <p:cNvPr id="29774" name="Text Box 26"/>
              <p:cNvSpPr txBox="1">
                <a:spLocks noChangeArrowheads="1"/>
              </p:cNvSpPr>
              <p:nvPr/>
            </p:nvSpPr>
            <p:spPr bwMode="auto">
              <a:xfrm>
                <a:off x="1909" y="1527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路径：</a:t>
                </a:r>
              </a:p>
            </p:txBody>
          </p:sp>
          <p:grpSp>
            <p:nvGrpSpPr>
              <p:cNvPr id="6" name="Group 27"/>
              <p:cNvGrpSpPr/>
              <p:nvPr/>
            </p:nvGrpSpPr>
            <p:grpSpPr bwMode="auto">
              <a:xfrm>
                <a:off x="2422" y="1356"/>
                <a:ext cx="1190" cy="756"/>
                <a:chOff x="1578" y="2744"/>
                <a:chExt cx="1190" cy="756"/>
              </a:xfrm>
            </p:grpSpPr>
            <p:grpSp>
              <p:nvGrpSpPr>
                <p:cNvPr id="7" name="Group 28"/>
                <p:cNvGrpSpPr/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2978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81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8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8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8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77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68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AB   AC</a:t>
                  </a:r>
                </a:p>
              </p:txBody>
            </p:sp>
            <p:sp>
              <p:nvSpPr>
                <p:cNvPr id="2977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37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BA             BC  </a:t>
                  </a:r>
                </a:p>
              </p:txBody>
            </p:sp>
            <p:sp>
              <p:nvSpPr>
                <p:cNvPr id="2977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29" y="3250"/>
                  <a:ext cx="34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CA</a:t>
                  </a:r>
                </a:p>
              </p:txBody>
            </p:sp>
          </p:grpSp>
        </p:grpSp>
      </p:grpSp>
      <p:grpSp>
        <p:nvGrpSpPr>
          <p:cNvPr id="8" name="Group 37"/>
          <p:cNvGrpSpPr/>
          <p:nvPr/>
        </p:nvGrpSpPr>
        <p:grpSpPr bwMode="auto">
          <a:xfrm>
            <a:off x="3643313" y="4216400"/>
            <a:ext cx="5192712" cy="1203325"/>
            <a:chOff x="178" y="2297"/>
            <a:chExt cx="3271" cy="758"/>
          </a:xfrm>
        </p:grpSpPr>
        <p:grpSp>
          <p:nvGrpSpPr>
            <p:cNvPr id="9" name="Group 38"/>
            <p:cNvGrpSpPr/>
            <p:nvPr/>
          </p:nvGrpSpPr>
          <p:grpSpPr bwMode="auto">
            <a:xfrm>
              <a:off x="178" y="2324"/>
              <a:ext cx="1262" cy="598"/>
              <a:chOff x="178" y="2324"/>
              <a:chExt cx="1262" cy="598"/>
            </a:xfrm>
          </p:grpSpPr>
          <p:grpSp>
            <p:nvGrpSpPr>
              <p:cNvPr id="10" name="Group 39"/>
              <p:cNvGrpSpPr/>
              <p:nvPr/>
            </p:nvGrpSpPr>
            <p:grpSpPr bwMode="auto">
              <a:xfrm>
                <a:off x="815" y="2324"/>
                <a:ext cx="625" cy="598"/>
                <a:chOff x="1931" y="984"/>
                <a:chExt cx="625" cy="598"/>
              </a:xfrm>
            </p:grpSpPr>
            <p:sp>
              <p:nvSpPr>
                <p:cNvPr id="2976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520" cy="5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0  4  </a:t>
                  </a:r>
                  <a:r>
                    <a:rPr lang="en-US" altLang="zh-CN">
                      <a:solidFill>
                        <a:srgbClr val="FF3300"/>
                      </a:solidFill>
                      <a:sym typeface="Symbol" panose="05050102010706020507" pitchFamily="18" charset="2"/>
                    </a:rPr>
                    <a:t>6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6  0  2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3  </a:t>
                  </a:r>
                  <a:r>
                    <a:rPr lang="zh-CN" altLang="zh-CN">
                      <a:sym typeface="Symbol" panose="05050102010706020507" pitchFamily="18" charset="2"/>
                    </a:rPr>
                    <a:t>7  0</a:t>
                  </a:r>
                  <a:endParaRPr lang="en-US" altLang="zh-CN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29770" name="AutoShape 41"/>
                <p:cNvSpPr/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71" name="AutoShape 42"/>
                <p:cNvSpPr/>
                <p:nvPr/>
              </p:nvSpPr>
              <p:spPr bwMode="auto">
                <a:xfrm>
                  <a:off x="2509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68" name="Text Box 43"/>
              <p:cNvSpPr txBox="1">
                <a:spLocks noChangeArrowheads="1"/>
              </p:cNvSpPr>
              <p:nvPr/>
            </p:nvSpPr>
            <p:spPr bwMode="auto">
              <a:xfrm>
                <a:off x="178" y="2468"/>
                <a:ext cx="792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加入</a:t>
                </a:r>
                <a:r>
                  <a:rPr lang="en-US" altLang="zh-CN"/>
                  <a:t>B</a:t>
                </a:r>
                <a:r>
                  <a:rPr lang="zh-CN" altLang="en-US"/>
                  <a:t>：</a:t>
                </a:r>
              </a:p>
            </p:txBody>
          </p:sp>
        </p:grpSp>
        <p:grpSp>
          <p:nvGrpSpPr>
            <p:cNvPr id="11" name="Group 44"/>
            <p:cNvGrpSpPr/>
            <p:nvPr/>
          </p:nvGrpSpPr>
          <p:grpSpPr bwMode="auto">
            <a:xfrm>
              <a:off x="1704" y="2297"/>
              <a:ext cx="1745" cy="758"/>
              <a:chOff x="1909" y="1356"/>
              <a:chExt cx="1745" cy="758"/>
            </a:xfrm>
          </p:grpSpPr>
          <p:sp>
            <p:nvSpPr>
              <p:cNvPr id="29756" name="Text Box 45"/>
              <p:cNvSpPr txBox="1">
                <a:spLocks noChangeArrowheads="1"/>
              </p:cNvSpPr>
              <p:nvPr/>
            </p:nvSpPr>
            <p:spPr bwMode="auto">
              <a:xfrm>
                <a:off x="1909" y="1527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路径：</a:t>
                </a:r>
              </a:p>
            </p:txBody>
          </p:sp>
          <p:grpSp>
            <p:nvGrpSpPr>
              <p:cNvPr id="12" name="Group 46"/>
              <p:cNvGrpSpPr/>
              <p:nvPr/>
            </p:nvGrpSpPr>
            <p:grpSpPr bwMode="auto">
              <a:xfrm>
                <a:off x="2422" y="1356"/>
                <a:ext cx="1232" cy="758"/>
                <a:chOff x="1578" y="2744"/>
                <a:chExt cx="1232" cy="758"/>
              </a:xfrm>
            </p:grpSpPr>
            <p:grpSp>
              <p:nvGrpSpPr>
                <p:cNvPr id="13" name="Group 47"/>
                <p:cNvGrpSpPr/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2976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6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6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6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6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75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972" y="2750"/>
                  <a:ext cx="83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AB     </a:t>
                  </a:r>
                  <a:r>
                    <a:rPr lang="en-US" altLang="zh-CN">
                      <a:solidFill>
                        <a:srgbClr val="FF3300"/>
                      </a:solidFill>
                    </a:rPr>
                    <a:t>ABC</a:t>
                  </a:r>
                  <a:endParaRPr lang="en-US" altLang="zh-CN"/>
                </a:p>
              </p:txBody>
            </p:sp>
            <p:sp>
              <p:nvSpPr>
                <p:cNvPr id="2976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3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BA               BC</a:t>
                  </a:r>
                </a:p>
              </p:txBody>
            </p:sp>
            <p:sp>
              <p:nvSpPr>
                <p:cNvPr id="2976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655" y="3250"/>
                  <a:ext cx="68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CA  </a:t>
                  </a:r>
                  <a:r>
                    <a:rPr lang="en-US" altLang="zh-CN">
                      <a:solidFill>
                        <a:srgbClr val="0066FF"/>
                      </a:solidFill>
                    </a:rPr>
                    <a:t>CAB</a:t>
                  </a:r>
                  <a:endParaRPr lang="en-US" altLang="zh-CN"/>
                </a:p>
              </p:txBody>
            </p:sp>
          </p:grpSp>
        </p:grpSp>
      </p:grpSp>
      <p:grpSp>
        <p:nvGrpSpPr>
          <p:cNvPr id="14" name="Group 56"/>
          <p:cNvGrpSpPr/>
          <p:nvPr/>
        </p:nvGrpSpPr>
        <p:grpSpPr bwMode="auto">
          <a:xfrm>
            <a:off x="3643313" y="2963863"/>
            <a:ext cx="5122862" cy="1208087"/>
            <a:chOff x="178" y="2294"/>
            <a:chExt cx="3227" cy="761"/>
          </a:xfrm>
        </p:grpSpPr>
        <p:grpSp>
          <p:nvGrpSpPr>
            <p:cNvPr id="15" name="Group 57"/>
            <p:cNvGrpSpPr/>
            <p:nvPr/>
          </p:nvGrpSpPr>
          <p:grpSpPr bwMode="auto">
            <a:xfrm>
              <a:off x="178" y="2294"/>
              <a:ext cx="1391" cy="656"/>
              <a:chOff x="178" y="2294"/>
              <a:chExt cx="1391" cy="656"/>
            </a:xfrm>
          </p:grpSpPr>
          <p:grpSp>
            <p:nvGrpSpPr>
              <p:cNvPr id="16" name="Group 58"/>
              <p:cNvGrpSpPr/>
              <p:nvPr/>
            </p:nvGrpSpPr>
            <p:grpSpPr bwMode="auto">
              <a:xfrm>
                <a:off x="815" y="2294"/>
                <a:ext cx="754" cy="656"/>
                <a:chOff x="1931" y="954"/>
                <a:chExt cx="754" cy="656"/>
              </a:xfrm>
            </p:grpSpPr>
            <p:sp>
              <p:nvSpPr>
                <p:cNvPr id="2975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6" y="954"/>
                  <a:ext cx="689" cy="6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0  4 11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6  0  2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3  </a:t>
                  </a:r>
                  <a:r>
                    <a:rPr lang="zh-CN" altLang="zh-CN">
                      <a:solidFill>
                        <a:srgbClr val="0066FF"/>
                      </a:solidFill>
                      <a:sym typeface="Symbol" panose="05050102010706020507" pitchFamily="18" charset="2"/>
                    </a:rPr>
                    <a:t>7</a:t>
                  </a:r>
                  <a:r>
                    <a:rPr lang="zh-CN" altLang="zh-CN">
                      <a:sym typeface="Symbol" panose="05050102010706020507" pitchFamily="18" charset="2"/>
                    </a:rPr>
                    <a:t>  0</a:t>
                  </a:r>
                  <a:endParaRPr lang="en-US" altLang="zh-CN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29752" name="AutoShape 60"/>
                <p:cNvSpPr/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3" name="AutoShape 61"/>
                <p:cNvSpPr/>
                <p:nvPr/>
              </p:nvSpPr>
              <p:spPr bwMode="auto">
                <a:xfrm>
                  <a:off x="2554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50" name="Text Box 62"/>
              <p:cNvSpPr txBox="1">
                <a:spLocks noChangeArrowheads="1"/>
              </p:cNvSpPr>
              <p:nvPr/>
            </p:nvSpPr>
            <p:spPr bwMode="auto">
              <a:xfrm>
                <a:off x="178" y="2468"/>
                <a:ext cx="792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加入</a:t>
                </a:r>
                <a:r>
                  <a:rPr lang="en-US" altLang="zh-CN"/>
                  <a:t>A</a:t>
                </a:r>
                <a:r>
                  <a:rPr lang="zh-CN" altLang="en-US"/>
                  <a:t>：</a:t>
                </a:r>
              </a:p>
            </p:txBody>
          </p:sp>
        </p:grpSp>
        <p:grpSp>
          <p:nvGrpSpPr>
            <p:cNvPr id="17" name="Group 63"/>
            <p:cNvGrpSpPr/>
            <p:nvPr/>
          </p:nvGrpSpPr>
          <p:grpSpPr bwMode="auto">
            <a:xfrm>
              <a:off x="1704" y="2297"/>
              <a:ext cx="1701" cy="758"/>
              <a:chOff x="1909" y="1356"/>
              <a:chExt cx="1701" cy="758"/>
            </a:xfrm>
          </p:grpSpPr>
          <p:sp>
            <p:nvSpPr>
              <p:cNvPr id="29738" name="Text Box 64"/>
              <p:cNvSpPr txBox="1">
                <a:spLocks noChangeArrowheads="1"/>
              </p:cNvSpPr>
              <p:nvPr/>
            </p:nvSpPr>
            <p:spPr bwMode="auto">
              <a:xfrm>
                <a:off x="1909" y="1527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路径：</a:t>
                </a:r>
              </a:p>
            </p:txBody>
          </p:sp>
          <p:grpSp>
            <p:nvGrpSpPr>
              <p:cNvPr id="18" name="Group 65"/>
              <p:cNvGrpSpPr/>
              <p:nvPr/>
            </p:nvGrpSpPr>
            <p:grpSpPr bwMode="auto">
              <a:xfrm>
                <a:off x="2422" y="1356"/>
                <a:ext cx="1188" cy="758"/>
                <a:chOff x="1578" y="2744"/>
                <a:chExt cx="1188" cy="758"/>
              </a:xfrm>
            </p:grpSpPr>
            <p:grpSp>
              <p:nvGrpSpPr>
                <p:cNvPr id="19" name="Group 66"/>
                <p:cNvGrpSpPr/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29744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4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4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47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4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74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68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AB   AC</a:t>
                  </a:r>
                </a:p>
              </p:txBody>
            </p:sp>
            <p:sp>
              <p:nvSpPr>
                <p:cNvPr id="2974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09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BA              BC</a:t>
                  </a:r>
                </a:p>
              </p:txBody>
            </p:sp>
            <p:sp>
              <p:nvSpPr>
                <p:cNvPr id="2974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639" y="3250"/>
                  <a:ext cx="68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CA  </a:t>
                  </a:r>
                  <a:r>
                    <a:rPr lang="en-US" altLang="zh-CN">
                      <a:solidFill>
                        <a:srgbClr val="0066FF"/>
                      </a:solidFill>
                    </a:rPr>
                    <a:t>CAB</a:t>
                  </a:r>
                  <a:endParaRPr lang="en-US" altLang="zh-CN"/>
                </a:p>
              </p:txBody>
            </p:sp>
          </p:grpSp>
        </p:grpSp>
      </p:grpSp>
      <p:grpSp>
        <p:nvGrpSpPr>
          <p:cNvPr id="20" name="Group 75"/>
          <p:cNvGrpSpPr/>
          <p:nvPr/>
        </p:nvGrpSpPr>
        <p:grpSpPr bwMode="auto">
          <a:xfrm>
            <a:off x="3640138" y="5432425"/>
            <a:ext cx="5218112" cy="1225550"/>
            <a:chOff x="2052" y="3077"/>
            <a:chExt cx="3287" cy="772"/>
          </a:xfrm>
        </p:grpSpPr>
        <p:grpSp>
          <p:nvGrpSpPr>
            <p:cNvPr id="21" name="Group 76"/>
            <p:cNvGrpSpPr/>
            <p:nvPr/>
          </p:nvGrpSpPr>
          <p:grpSpPr bwMode="auto">
            <a:xfrm>
              <a:off x="2052" y="3109"/>
              <a:ext cx="1269" cy="598"/>
              <a:chOff x="178" y="2324"/>
              <a:chExt cx="1269" cy="598"/>
            </a:xfrm>
          </p:grpSpPr>
          <p:grpSp>
            <p:nvGrpSpPr>
              <p:cNvPr id="22" name="Group 77"/>
              <p:cNvGrpSpPr/>
              <p:nvPr/>
            </p:nvGrpSpPr>
            <p:grpSpPr bwMode="auto">
              <a:xfrm>
                <a:off x="815" y="2324"/>
                <a:ext cx="632" cy="598"/>
                <a:chOff x="1931" y="984"/>
                <a:chExt cx="632" cy="598"/>
              </a:xfrm>
            </p:grpSpPr>
            <p:sp>
              <p:nvSpPr>
                <p:cNvPr id="2973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520" cy="5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00"/>
                    </a:spcBef>
                  </a:pPr>
                  <a:r>
                    <a:rPr lang="en-US" altLang="zh-CN" dirty="0"/>
                    <a:t>0  4  6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 dirty="0">
                      <a:solidFill>
                        <a:srgbClr val="990099"/>
                      </a:solidFill>
                    </a:rPr>
                    <a:t>5</a:t>
                  </a:r>
                  <a:r>
                    <a:rPr lang="en-US" altLang="zh-CN" dirty="0"/>
                    <a:t>  0  2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 dirty="0"/>
                    <a:t>3  </a:t>
                  </a:r>
                  <a:r>
                    <a:rPr lang="zh-CN" altLang="zh-CN" dirty="0">
                      <a:sym typeface="Symbol" panose="05050102010706020507" pitchFamily="18" charset="2"/>
                    </a:rPr>
                    <a:t>7  0</a:t>
                  </a:r>
                  <a:endParaRPr lang="en-US" altLang="zh-CN" dirty="0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29734" name="AutoShape 79"/>
                <p:cNvSpPr/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5" name="AutoShape 80"/>
                <p:cNvSpPr/>
                <p:nvPr/>
              </p:nvSpPr>
              <p:spPr bwMode="auto">
                <a:xfrm>
                  <a:off x="2516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32" name="Text Box 81"/>
              <p:cNvSpPr txBox="1">
                <a:spLocks noChangeArrowheads="1"/>
              </p:cNvSpPr>
              <p:nvPr/>
            </p:nvSpPr>
            <p:spPr bwMode="auto">
              <a:xfrm>
                <a:off x="178" y="2468"/>
                <a:ext cx="792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加入</a:t>
                </a:r>
                <a:r>
                  <a:rPr lang="en-US" altLang="zh-CN"/>
                  <a:t>C</a:t>
                </a:r>
                <a:r>
                  <a:rPr lang="zh-CN" altLang="en-US"/>
                  <a:t>：</a:t>
                </a:r>
              </a:p>
            </p:txBody>
          </p:sp>
        </p:grpSp>
        <p:sp>
          <p:nvSpPr>
            <p:cNvPr id="29721" name="Text Box 82"/>
            <p:cNvSpPr txBox="1">
              <a:spLocks noChangeArrowheads="1"/>
            </p:cNvSpPr>
            <p:nvPr/>
          </p:nvSpPr>
          <p:spPr bwMode="auto">
            <a:xfrm>
              <a:off x="3544" y="3253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路径：</a:t>
              </a:r>
            </a:p>
          </p:txBody>
        </p:sp>
        <p:grpSp>
          <p:nvGrpSpPr>
            <p:cNvPr id="23" name="Group 83"/>
            <p:cNvGrpSpPr/>
            <p:nvPr/>
          </p:nvGrpSpPr>
          <p:grpSpPr bwMode="auto">
            <a:xfrm>
              <a:off x="4102" y="3093"/>
              <a:ext cx="1188" cy="756"/>
              <a:chOff x="1578" y="2744"/>
              <a:chExt cx="1188" cy="756"/>
            </a:xfrm>
          </p:grpSpPr>
          <p:sp>
            <p:nvSpPr>
              <p:cNvPr id="29726" name="Rectangle 84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7" name="Line 85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8" name="Line 86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9" name="Line 87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0" name="Line 88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3" name="Text Box 89"/>
            <p:cNvSpPr txBox="1">
              <a:spLocks noChangeArrowheads="1"/>
            </p:cNvSpPr>
            <p:nvPr/>
          </p:nvSpPr>
          <p:spPr bwMode="auto">
            <a:xfrm>
              <a:off x="4501" y="3077"/>
              <a:ext cx="83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AB     </a:t>
              </a:r>
              <a:r>
                <a:rPr lang="en-US" altLang="zh-CN">
                  <a:solidFill>
                    <a:srgbClr val="FF3300"/>
                  </a:solidFill>
                </a:rPr>
                <a:t>ABC</a:t>
              </a:r>
              <a:endParaRPr lang="en-US" altLang="zh-CN"/>
            </a:p>
          </p:txBody>
        </p:sp>
        <p:sp>
          <p:nvSpPr>
            <p:cNvPr id="29724" name="Text Box 90"/>
            <p:cNvSpPr txBox="1">
              <a:spLocks noChangeArrowheads="1"/>
            </p:cNvSpPr>
            <p:nvPr/>
          </p:nvSpPr>
          <p:spPr bwMode="auto">
            <a:xfrm>
              <a:off x="4008" y="3321"/>
              <a:ext cx="132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990099"/>
                  </a:solidFill>
                </a:rPr>
                <a:t> BCA</a:t>
              </a:r>
              <a:r>
                <a:rPr lang="en-US" altLang="zh-CN"/>
                <a:t>               BC </a:t>
              </a:r>
            </a:p>
          </p:txBody>
        </p:sp>
        <p:sp>
          <p:nvSpPr>
            <p:cNvPr id="29725" name="Text Box 91"/>
            <p:cNvSpPr txBox="1">
              <a:spLocks noChangeArrowheads="1"/>
            </p:cNvSpPr>
            <p:nvPr/>
          </p:nvSpPr>
          <p:spPr bwMode="auto">
            <a:xfrm>
              <a:off x="4157" y="3588"/>
              <a:ext cx="689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CA  </a:t>
              </a:r>
              <a:r>
                <a:rPr lang="en-US" altLang="zh-CN">
                  <a:solidFill>
                    <a:srgbClr val="0066FF"/>
                  </a:solidFill>
                </a:rPr>
                <a:t>CAB</a:t>
              </a:r>
              <a:endParaRPr lang="en-US" altLang="zh-CN"/>
            </a:p>
          </p:txBody>
        </p:sp>
      </p:grpSp>
      <p:grpSp>
        <p:nvGrpSpPr>
          <p:cNvPr id="24" name="Group 4"/>
          <p:cNvGrpSpPr/>
          <p:nvPr/>
        </p:nvGrpSpPr>
        <p:grpSpPr bwMode="auto">
          <a:xfrm>
            <a:off x="214313" y="2571750"/>
            <a:ext cx="2428875" cy="2571750"/>
            <a:chOff x="1064" y="805"/>
            <a:chExt cx="1007" cy="1001"/>
          </a:xfrm>
        </p:grpSpPr>
        <p:sp>
          <p:nvSpPr>
            <p:cNvPr id="29707" name="Oval 5"/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9708" name="Oval 6"/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29709" name="Oval 7"/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9710" name="Freeform 8"/>
            <p:cNvSpPr/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15 h 74"/>
                <a:gd name="T2" fmla="*/ 43 w 534"/>
                <a:gd name="T3" fmla="*/ 60 h 74"/>
                <a:gd name="T4" fmla="*/ 257 w 534"/>
                <a:gd name="T5" fmla="*/ 88 h 74"/>
                <a:gd name="T6" fmla="*/ 410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4"/>
                <a:gd name="T13" fmla="*/ 0 h 74"/>
                <a:gd name="T14" fmla="*/ 534 w 534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Freeform 9"/>
            <p:cNvSpPr/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  <a:gd name="T9" fmla="*/ 0 w 478"/>
                <a:gd name="T10" fmla="*/ 0 h 105"/>
                <a:gd name="T11" fmla="*/ 478 w 47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Freeform 10"/>
            <p:cNvSpPr/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  <a:gd name="T9" fmla="*/ 0 w 233"/>
                <a:gd name="T10" fmla="*/ 0 h 377"/>
                <a:gd name="T11" fmla="*/ 233 w 233"/>
                <a:gd name="T12" fmla="*/ 377 h 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Freeform 11"/>
            <p:cNvSpPr/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  <a:gd name="T9" fmla="*/ 0 w 278"/>
                <a:gd name="T10" fmla="*/ 0 h 489"/>
                <a:gd name="T11" fmla="*/ 278 w 278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Freeform 12"/>
            <p:cNvSpPr/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  <a:gd name="T9" fmla="*/ 0 w 323"/>
                <a:gd name="T10" fmla="*/ 0 h 456"/>
                <a:gd name="T11" fmla="*/ 323 w 323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Text Box 13"/>
            <p:cNvSpPr txBox="1">
              <a:spLocks noChangeArrowheads="1"/>
            </p:cNvSpPr>
            <p:nvPr/>
          </p:nvSpPr>
          <p:spPr bwMode="auto">
            <a:xfrm>
              <a:off x="1875" y="14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9716" name="Text Box 14"/>
            <p:cNvSpPr txBox="1">
              <a:spLocks noChangeArrowheads="1"/>
            </p:cNvSpPr>
            <p:nvPr/>
          </p:nvSpPr>
          <p:spPr bwMode="auto">
            <a:xfrm>
              <a:off x="1498" y="8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29717" name="Text Box 15"/>
            <p:cNvSpPr txBox="1">
              <a:spLocks noChangeArrowheads="1"/>
            </p:cNvSpPr>
            <p:nvPr/>
          </p:nvSpPr>
          <p:spPr bwMode="auto">
            <a:xfrm>
              <a:off x="1509" y="1073"/>
              <a:ext cx="13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9718" name="Text Box 16"/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719" name="Text Box 17"/>
            <p:cNvSpPr txBox="1">
              <a:spLocks noChangeArrowheads="1"/>
            </p:cNvSpPr>
            <p:nvPr/>
          </p:nvSpPr>
          <p:spPr bwMode="auto">
            <a:xfrm>
              <a:off x="1353" y="128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   11</a:t>
              </a:r>
              <a:endParaRPr lang="en-US" altLang="zh-CN" dirty="0"/>
            </a:p>
          </p:txBody>
        </p:sp>
      </p:grpSp>
      <p:sp>
        <p:nvSpPr>
          <p:cNvPr id="118" name="AutoShape 60"/>
          <p:cNvSpPr/>
          <p:nvPr/>
        </p:nvSpPr>
        <p:spPr bwMode="auto">
          <a:xfrm>
            <a:off x="4738688" y="1831975"/>
            <a:ext cx="74612" cy="776288"/>
          </a:xfrm>
          <a:prstGeom prst="leftBracket">
            <a:avLst>
              <a:gd name="adj" fmla="val 86703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 Floyd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算法原理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3" name="click.wav"/>
          </p:stSnd>
        </p:sndAc>
      </p:transition>
    </mc:Choice>
    <mc:Fallback xmlns="">
      <p:transition advTm="4675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50333"/>
            <a:ext cx="8746066" cy="72762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提纲</a:t>
            </a:r>
            <a:endParaRPr lang="zh-CN" altLang="en-US" dirty="0">
              <a:cs typeface="+mj-cs"/>
            </a:endParaRPr>
          </a:p>
        </p:txBody>
      </p:sp>
      <p:grpSp>
        <p:nvGrpSpPr>
          <p:cNvPr id="33796" name="Group 19"/>
          <p:cNvGrpSpPr>
            <a:grpSpLocks noChangeAspect="1"/>
          </p:cNvGrpSpPr>
          <p:nvPr/>
        </p:nvGrpSpPr>
        <p:grpSpPr bwMode="auto">
          <a:xfrm>
            <a:off x="1785938" y="1708161"/>
            <a:ext cx="5668962" cy="822325"/>
            <a:chOff x="1296" y="1824"/>
            <a:chExt cx="2976" cy="432"/>
          </a:xfrm>
        </p:grpSpPr>
        <p:sp>
          <p:nvSpPr>
            <p:cNvPr id="3381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381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381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Floyd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算法原理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  <a:hlinkClick r:id="rId3" action="ppaction://hlinksldjump"/>
              </a:endParaRPr>
            </a:p>
          </p:txBody>
        </p:sp>
        <p:sp>
          <p:nvSpPr>
            <p:cNvPr id="3381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3797" name="Group 24"/>
          <p:cNvGrpSpPr>
            <a:grpSpLocks noChangeAspect="1"/>
          </p:cNvGrpSpPr>
          <p:nvPr/>
        </p:nvGrpSpPr>
        <p:grpSpPr bwMode="auto">
          <a:xfrm>
            <a:off x="1785938" y="2906723"/>
            <a:ext cx="5668962" cy="822325"/>
            <a:chOff x="1296" y="1824"/>
            <a:chExt cx="2976" cy="432"/>
          </a:xfrm>
        </p:grpSpPr>
        <p:sp>
          <p:nvSpPr>
            <p:cNvPr id="3380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380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381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Floyd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算法实现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381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1785938" y="4106873"/>
            <a:ext cx="5668962" cy="822325"/>
            <a:chOff x="1296" y="1824"/>
            <a:chExt cx="2976" cy="432"/>
          </a:xfrm>
        </p:grpSpPr>
        <p:sp>
          <p:nvSpPr>
            <p:cNvPr id="3380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380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380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总结与推广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380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2" name="click.wav"/>
          </p:stSnd>
        </p:sndAc>
      </p:transition>
    </mc:Choice>
    <mc:Fallback xmlns="">
      <p:transition advTm="4675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143411" y="876300"/>
            <a:ext cx="4929183" cy="591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void </a:t>
            </a:r>
            <a:r>
              <a:rPr lang="en-US" altLang="zh-CN" sz="2100" dirty="0" err="1" smtClean="0"/>
              <a:t>GetShortestPath_FLOYD</a:t>
            </a:r>
            <a:r>
              <a:rPr lang="en-US" altLang="zh-CN" sz="2100" dirty="0" smtClean="0"/>
              <a:t> (</a:t>
            </a:r>
            <a:r>
              <a:rPr lang="en-US" altLang="zh-CN" sz="2100" dirty="0" err="1" smtClean="0"/>
              <a:t>MGraph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G,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       </a:t>
            </a:r>
            <a:r>
              <a:rPr lang="en-US" altLang="zh-CN" sz="2100" dirty="0" err="1"/>
              <a:t>PathMatrix</a:t>
            </a:r>
            <a:r>
              <a:rPr lang="en-US" altLang="zh-CN" sz="2100" dirty="0"/>
              <a:t> &amp;</a:t>
            </a:r>
            <a:r>
              <a:rPr lang="en-US" altLang="zh-CN" sz="2100" dirty="0" smtClean="0"/>
              <a:t>P, </a:t>
            </a:r>
            <a:r>
              <a:rPr lang="en-US" altLang="zh-CN" sz="2100" dirty="0" err="1" smtClean="0"/>
              <a:t>DistancMatrix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&amp;</a:t>
            </a:r>
            <a:r>
              <a:rPr lang="en-US" altLang="zh-CN" sz="2100" dirty="0" smtClean="0"/>
              <a:t>D){</a:t>
            </a:r>
            <a:endParaRPr lang="en-US" altLang="zh-CN" sz="2100" dirty="0"/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//</a:t>
            </a:r>
            <a:r>
              <a:rPr lang="zh-CN" altLang="en-US" sz="2100" dirty="0"/>
              <a:t>初始化</a:t>
            </a:r>
            <a:r>
              <a:rPr lang="en-US" altLang="zh-CN" sz="2100" dirty="0"/>
              <a:t>D</a:t>
            </a:r>
            <a:r>
              <a:rPr lang="en-US" altLang="zh-CN" sz="2100" baseline="30000" dirty="0"/>
              <a:t>(0)</a:t>
            </a:r>
            <a:r>
              <a:rPr lang="en-US" altLang="zh-CN" sz="2100" dirty="0"/>
              <a:t>[][]</a:t>
            </a:r>
            <a:r>
              <a:rPr lang="zh-CN" altLang="en-US" sz="2100" dirty="0"/>
              <a:t>与</a:t>
            </a:r>
            <a:r>
              <a:rPr lang="en-US" altLang="zh-CN" sz="2100" dirty="0"/>
              <a:t>P</a:t>
            </a:r>
            <a:r>
              <a:rPr lang="en-US" altLang="zh-CN" sz="2100" baseline="30000" dirty="0"/>
              <a:t>(0</a:t>
            </a:r>
            <a:r>
              <a:rPr lang="en-US" altLang="zh-CN" sz="2100" baseline="30000" dirty="0" smtClean="0"/>
              <a:t>)</a:t>
            </a:r>
            <a:r>
              <a:rPr lang="en-US" altLang="zh-CN" sz="2100" dirty="0" smtClean="0"/>
              <a:t>[][]</a:t>
            </a:r>
            <a:endParaRPr lang="en-US" altLang="zh-CN" sz="2100" dirty="0"/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for(</a:t>
            </a:r>
            <a:r>
              <a:rPr lang="en-US" altLang="zh-CN" sz="2100" dirty="0" err="1"/>
              <a:t>i</a:t>
            </a:r>
            <a:r>
              <a:rPr lang="en-US" altLang="zh-CN" sz="2100" dirty="0"/>
              <a:t>=1</a:t>
            </a:r>
            <a:r>
              <a:rPr lang="en-US" altLang="zh-CN" sz="2100" dirty="0" smtClean="0"/>
              <a:t>; </a:t>
            </a:r>
            <a:r>
              <a:rPr lang="en-US" altLang="zh-CN" sz="2100" dirty="0" err="1" smtClean="0"/>
              <a:t>i</a:t>
            </a:r>
            <a:r>
              <a:rPr lang="en-US" altLang="zh-CN" sz="2100" dirty="0"/>
              <a:t>&lt;=</a:t>
            </a:r>
            <a:r>
              <a:rPr lang="en-US" altLang="zh-CN" sz="2100" dirty="0" err="1"/>
              <a:t>G.vexnum</a:t>
            </a:r>
            <a:r>
              <a:rPr lang="en-US" altLang="zh-CN" sz="2100" dirty="0" smtClean="0"/>
              <a:t>; ++</a:t>
            </a:r>
            <a:r>
              <a:rPr lang="en-US" altLang="zh-CN" sz="2100" dirty="0" err="1"/>
              <a:t>i</a:t>
            </a:r>
            <a:r>
              <a:rPr lang="en-US" altLang="zh-CN" sz="2100" dirty="0"/>
              <a:t>){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for(j=1</a:t>
            </a:r>
            <a:r>
              <a:rPr lang="en-US" altLang="zh-CN" sz="2100" dirty="0" smtClean="0"/>
              <a:t>; j</a:t>
            </a:r>
            <a:r>
              <a:rPr lang="en-US" altLang="zh-CN" sz="2100" dirty="0"/>
              <a:t>&lt;=</a:t>
            </a:r>
            <a:r>
              <a:rPr lang="en-US" altLang="zh-CN" sz="2100" dirty="0" err="1"/>
              <a:t>G.vexnum</a:t>
            </a:r>
            <a:r>
              <a:rPr lang="en-US" altLang="zh-CN" sz="2100" dirty="0" smtClean="0"/>
              <a:t>; ++</a:t>
            </a:r>
            <a:r>
              <a:rPr lang="en-US" altLang="zh-CN" sz="2100" dirty="0"/>
              <a:t>j){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   D[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][j</a:t>
            </a:r>
            <a:r>
              <a:rPr lang="en-US" altLang="zh-CN" sz="2100" dirty="0" smtClean="0"/>
              <a:t>] = </a:t>
            </a:r>
            <a:r>
              <a:rPr lang="en-US" altLang="zh-CN" sz="2100" dirty="0" err="1" smtClean="0"/>
              <a:t>G.arcs</a:t>
            </a:r>
            <a:r>
              <a:rPr lang="en-US" altLang="zh-CN" sz="2100" dirty="0" smtClean="0"/>
              <a:t>[</a:t>
            </a:r>
            <a:r>
              <a:rPr lang="en-US" altLang="zh-CN" sz="2100" dirty="0" err="1" smtClean="0"/>
              <a:t>i</a:t>
            </a:r>
            <a:r>
              <a:rPr lang="en-US" altLang="zh-CN" sz="2100" dirty="0"/>
              <a:t>][j];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   if(D[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][j</a:t>
            </a:r>
            <a:r>
              <a:rPr lang="en-US" altLang="zh-CN" sz="2100" dirty="0" smtClean="0"/>
              <a:t>] != INFINITY</a:t>
            </a:r>
            <a:r>
              <a:rPr lang="en-US" altLang="zh-CN" sz="2100" dirty="0"/>
              <a:t>){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      P[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][j</a:t>
            </a:r>
            <a:r>
              <a:rPr lang="en-US" altLang="zh-CN" sz="2100" dirty="0" smtClean="0"/>
              <a:t>] = </a:t>
            </a:r>
            <a:r>
              <a:rPr lang="en-US" altLang="zh-CN" sz="2100" dirty="0" err="1" smtClean="0"/>
              <a:t>i</a:t>
            </a:r>
            <a:r>
              <a:rPr lang="en-US" altLang="zh-CN" sz="2100" dirty="0" smtClean="0"/>
              <a:t> + “-&gt;” + j;</a:t>
            </a:r>
            <a:endParaRPr lang="en-US" altLang="zh-CN" sz="2100" dirty="0"/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   }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}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}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</a:t>
            </a:r>
            <a:r>
              <a:rPr lang="en-US" altLang="zh-CN" sz="2100" dirty="0" smtClean="0"/>
              <a:t>//</a:t>
            </a:r>
            <a:r>
              <a:rPr lang="zh-CN" altLang="en-US" sz="2100" dirty="0" smtClean="0"/>
              <a:t>迭代求</a:t>
            </a:r>
            <a:r>
              <a:rPr lang="en-US" altLang="zh-CN" sz="2100" dirty="0" err="1"/>
              <a:t>D</a:t>
            </a:r>
            <a:r>
              <a:rPr lang="en-US" altLang="zh-CN" sz="2100" baseline="30000" dirty="0" err="1"/>
              <a:t>k</a:t>
            </a:r>
            <a:r>
              <a:rPr lang="en-US" altLang="zh-CN" sz="2100" dirty="0"/>
              <a:t>[][]</a:t>
            </a:r>
            <a:r>
              <a:rPr lang="zh-CN" altLang="en-US" sz="2100" dirty="0"/>
              <a:t>与</a:t>
            </a:r>
            <a:r>
              <a:rPr lang="en-US" altLang="zh-CN" sz="2100" dirty="0" err="1"/>
              <a:t>P</a:t>
            </a:r>
            <a:r>
              <a:rPr lang="en-US" altLang="zh-CN" sz="2100" baseline="30000" dirty="0" err="1"/>
              <a:t>k</a:t>
            </a:r>
            <a:r>
              <a:rPr lang="en-US" altLang="zh-CN" sz="2100" dirty="0" smtClean="0"/>
              <a:t>[][],</a:t>
            </a:r>
            <a:r>
              <a:rPr lang="en-US" altLang="zh-CN" sz="2100" dirty="0"/>
              <a:t>k=1 -&gt;</a:t>
            </a:r>
            <a:r>
              <a:rPr lang="en-US" altLang="zh-CN" sz="2100" dirty="0" err="1"/>
              <a:t>G.vexnum</a:t>
            </a:r>
            <a:endParaRPr lang="en-US" altLang="zh-CN" sz="2100" dirty="0"/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for(k=1</a:t>
            </a:r>
            <a:r>
              <a:rPr lang="en-US" altLang="zh-CN" sz="2100" dirty="0" smtClean="0"/>
              <a:t>; k</a:t>
            </a:r>
            <a:r>
              <a:rPr lang="en-US" altLang="zh-CN" sz="2100" dirty="0"/>
              <a:t>&lt;=</a:t>
            </a:r>
            <a:r>
              <a:rPr lang="en-US" altLang="zh-CN" sz="2100" dirty="0" err="1"/>
              <a:t>G.vexnum</a:t>
            </a:r>
            <a:r>
              <a:rPr lang="en-US" altLang="zh-CN" sz="2100" dirty="0" smtClean="0"/>
              <a:t>; ++</a:t>
            </a:r>
            <a:r>
              <a:rPr lang="en-US" altLang="zh-CN" sz="2100" dirty="0"/>
              <a:t>k){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  for(</a:t>
            </a:r>
            <a:r>
              <a:rPr lang="en-US" altLang="zh-CN" sz="2100" dirty="0" err="1"/>
              <a:t>i</a:t>
            </a:r>
            <a:r>
              <a:rPr lang="en-US" altLang="zh-CN" sz="2100" dirty="0"/>
              <a:t>=1</a:t>
            </a:r>
            <a:r>
              <a:rPr lang="en-US" altLang="zh-CN" sz="2100" dirty="0" smtClean="0"/>
              <a:t>; </a:t>
            </a:r>
            <a:r>
              <a:rPr lang="en-US" altLang="zh-CN" sz="2100" dirty="0" err="1" smtClean="0"/>
              <a:t>i</a:t>
            </a:r>
            <a:r>
              <a:rPr lang="en-US" altLang="zh-CN" sz="2100" dirty="0"/>
              <a:t>&lt;=</a:t>
            </a:r>
            <a:r>
              <a:rPr lang="en-US" altLang="zh-CN" sz="2100" dirty="0" err="1"/>
              <a:t>G.vexnum</a:t>
            </a:r>
            <a:r>
              <a:rPr lang="en-US" altLang="zh-CN" sz="2100" dirty="0" smtClean="0"/>
              <a:t>; ++</a:t>
            </a:r>
            <a:r>
              <a:rPr lang="en-US" altLang="zh-CN" sz="2100" dirty="0" err="1"/>
              <a:t>i</a:t>
            </a:r>
            <a:r>
              <a:rPr lang="en-US" altLang="zh-CN" sz="2100" dirty="0"/>
              <a:t>)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     for(j=1</a:t>
            </a:r>
            <a:r>
              <a:rPr lang="en-US" altLang="zh-CN" sz="2100" dirty="0" smtClean="0"/>
              <a:t>; j</a:t>
            </a:r>
            <a:r>
              <a:rPr lang="en-US" altLang="zh-CN" sz="2100" dirty="0"/>
              <a:t>&lt;=</a:t>
            </a:r>
            <a:r>
              <a:rPr lang="en-US" altLang="zh-CN" sz="2100" dirty="0" err="1"/>
              <a:t>G.vexnum</a:t>
            </a:r>
            <a:r>
              <a:rPr lang="en-US" altLang="zh-CN" sz="2100" dirty="0" smtClean="0"/>
              <a:t>; ++</a:t>
            </a:r>
            <a:r>
              <a:rPr lang="en-US" altLang="zh-CN" sz="2100" dirty="0"/>
              <a:t>j)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        if(</a:t>
            </a:r>
            <a:r>
              <a:rPr lang="en-US" altLang="zh-CN" sz="2100" dirty="0">
                <a:solidFill>
                  <a:srgbClr val="FF0000"/>
                </a:solidFill>
              </a:rPr>
              <a:t>D[</a:t>
            </a:r>
            <a:r>
              <a:rPr lang="en-US" altLang="zh-CN" sz="2100" dirty="0" err="1">
                <a:solidFill>
                  <a:srgbClr val="FF0000"/>
                </a:solidFill>
              </a:rPr>
              <a:t>i</a:t>
            </a:r>
            <a:r>
              <a:rPr lang="en-US" altLang="zh-CN" sz="2100" dirty="0">
                <a:solidFill>
                  <a:srgbClr val="FF0000"/>
                </a:solidFill>
              </a:rPr>
              <a:t>][k]+D[k][j</a:t>
            </a:r>
            <a:r>
              <a:rPr lang="en-US" altLang="zh-CN" sz="2100" dirty="0" smtClean="0">
                <a:solidFill>
                  <a:srgbClr val="FF0000"/>
                </a:solidFill>
              </a:rPr>
              <a:t>] &lt; D[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100" dirty="0">
                <a:solidFill>
                  <a:srgbClr val="FF0000"/>
                </a:solidFill>
              </a:rPr>
              <a:t>][j]</a:t>
            </a:r>
            <a:r>
              <a:rPr lang="en-US" altLang="zh-CN" sz="2100" dirty="0"/>
              <a:t>){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            D[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][j</a:t>
            </a:r>
            <a:r>
              <a:rPr lang="en-US" altLang="zh-CN" sz="2100" dirty="0" smtClean="0"/>
              <a:t>] = D[</a:t>
            </a:r>
            <a:r>
              <a:rPr lang="en-US" altLang="zh-CN" sz="2100" dirty="0" err="1" smtClean="0"/>
              <a:t>i</a:t>
            </a:r>
            <a:r>
              <a:rPr lang="en-US" altLang="zh-CN" sz="2100" dirty="0"/>
              <a:t>][k]+ D[k][j];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            P[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][j</a:t>
            </a:r>
            <a:r>
              <a:rPr lang="en-US" altLang="zh-CN" sz="2100" dirty="0" smtClean="0"/>
              <a:t>] = </a:t>
            </a:r>
            <a:r>
              <a:rPr lang="en-US" altLang="zh-CN" sz="2100" dirty="0" err="1" smtClean="0"/>
              <a:t>MyStrCat</a:t>
            </a:r>
            <a:r>
              <a:rPr lang="en-US" altLang="zh-CN" sz="2100" dirty="0" smtClean="0"/>
              <a:t>(P[</a:t>
            </a:r>
            <a:r>
              <a:rPr lang="en-US" altLang="zh-CN" sz="2100" dirty="0" err="1" smtClean="0"/>
              <a:t>i</a:t>
            </a:r>
            <a:r>
              <a:rPr lang="en-US" altLang="zh-CN" sz="2100" dirty="0"/>
              <a:t>][k</a:t>
            </a:r>
            <a:r>
              <a:rPr lang="en-US" altLang="zh-CN" sz="2100" dirty="0" smtClean="0"/>
              <a:t>],P[k</a:t>
            </a:r>
            <a:r>
              <a:rPr lang="en-US" altLang="zh-CN" sz="2100" dirty="0"/>
              <a:t>][j</a:t>
            </a:r>
            <a:r>
              <a:rPr lang="en-US" altLang="zh-CN" sz="2100" dirty="0" smtClean="0"/>
              <a:t>]);</a:t>
            </a:r>
            <a:endParaRPr lang="en-US" altLang="zh-CN" sz="2100" dirty="0"/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          }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}</a:t>
            </a:r>
            <a:endParaRPr lang="en-US" altLang="zh-C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142869" y="1244600"/>
            <a:ext cx="392906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算法特点：规整！简洁！优雅！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</a:rPr>
              <a:t>算法时间复杂度 </a:t>
            </a:r>
            <a:r>
              <a:rPr lang="en-US" altLang="zh-CN" sz="2000" dirty="0">
                <a:latin typeface="Times New Roman" panose="02020603050405020304" pitchFamily="18" charset="0"/>
              </a:rPr>
              <a:t>O(G.vexnum</a:t>
            </a:r>
            <a:r>
              <a:rPr lang="en-US" altLang="zh-CN" sz="2000" baseline="30000" dirty="0"/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142852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2 Floyd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算法实现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03" y="2000240"/>
            <a:ext cx="292893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85740" y="4044857"/>
            <a:ext cx="2643188" cy="4557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Group 18"/>
          <p:cNvGrpSpPr/>
          <p:nvPr/>
        </p:nvGrpSpPr>
        <p:grpSpPr bwMode="auto">
          <a:xfrm>
            <a:off x="213931" y="4929198"/>
            <a:ext cx="3448559" cy="1271589"/>
            <a:chOff x="1446" y="1368"/>
            <a:chExt cx="1989" cy="756"/>
          </a:xfrm>
        </p:grpSpPr>
        <p:grpSp>
          <p:nvGrpSpPr>
            <p:cNvPr id="22" name="Group 20"/>
            <p:cNvGrpSpPr/>
            <p:nvPr/>
          </p:nvGrpSpPr>
          <p:grpSpPr bwMode="auto">
            <a:xfrm>
              <a:off x="1446" y="1395"/>
              <a:ext cx="804" cy="656"/>
              <a:chOff x="2546" y="984"/>
              <a:chExt cx="804" cy="656"/>
            </a:xfrm>
          </p:grpSpPr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2546" y="984"/>
                <a:ext cx="804" cy="6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100"/>
                  </a:spcBef>
                </a:pPr>
                <a:r>
                  <a:rPr lang="en-US" altLang="zh-CN" dirty="0"/>
                  <a:t>0  4  11</a:t>
                </a:r>
              </a:p>
              <a:p>
                <a:pPr>
                  <a:spcBef>
                    <a:spcPts val="100"/>
                  </a:spcBef>
                </a:pPr>
                <a:r>
                  <a:rPr lang="en-US" altLang="zh-CN" dirty="0"/>
                  <a:t>6  0   2</a:t>
                </a:r>
              </a:p>
              <a:p>
                <a:pPr>
                  <a:spcBef>
                    <a:spcPts val="100"/>
                  </a:spcBef>
                </a:pPr>
                <a:r>
                  <a:rPr lang="en-US" altLang="zh-CN" dirty="0"/>
                  <a:t>3  </a:t>
                </a:r>
                <a:r>
                  <a:rPr lang="zh-CN" altLang="zh-CN" dirty="0">
                    <a:sym typeface="Symbol" panose="05050102010706020507" pitchFamily="18" charset="2"/>
                  </a:rPr>
                  <a:t></a:t>
                </a:r>
                <a:r>
                  <a:rPr lang="en-US" altLang="zh-CN" dirty="0">
                    <a:sym typeface="Symbol" panose="05050102010706020507" pitchFamily="18" charset="2"/>
                  </a:rPr>
                  <a:t>   0</a:t>
                </a:r>
              </a:p>
            </p:txBody>
          </p:sp>
          <p:sp>
            <p:nvSpPr>
              <p:cNvPr id="26" name="AutoShape 23"/>
              <p:cNvSpPr/>
              <p:nvPr/>
            </p:nvSpPr>
            <p:spPr bwMode="auto">
              <a:xfrm>
                <a:off x="3030" y="991"/>
                <a:ext cx="52" cy="477"/>
              </a:xfrm>
              <a:prstGeom prst="rightBracket">
                <a:avLst>
                  <a:gd name="adj" fmla="val 84554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27"/>
            <p:cNvGrpSpPr/>
            <p:nvPr/>
          </p:nvGrpSpPr>
          <p:grpSpPr bwMode="auto">
            <a:xfrm>
              <a:off x="2233" y="1368"/>
              <a:ext cx="1202" cy="756"/>
              <a:chOff x="1578" y="2744"/>
              <a:chExt cx="1202" cy="756"/>
            </a:xfrm>
          </p:grpSpPr>
          <p:grpSp>
            <p:nvGrpSpPr>
              <p:cNvPr id="13" name="Group 28"/>
              <p:cNvGrpSpPr/>
              <p:nvPr/>
            </p:nvGrpSpPr>
            <p:grpSpPr bwMode="auto">
              <a:xfrm>
                <a:off x="1578" y="2744"/>
                <a:ext cx="1188" cy="756"/>
                <a:chOff x="1578" y="2744"/>
                <a:chExt cx="1188" cy="756"/>
              </a:xfrm>
            </p:grpSpPr>
            <p:sp>
              <p:nvSpPr>
                <p:cNvPr id="17" name="Rectangle 29"/>
                <p:cNvSpPr>
                  <a:spLocks noChangeArrowheads="1"/>
                </p:cNvSpPr>
                <p:nvPr/>
              </p:nvSpPr>
              <p:spPr bwMode="auto">
                <a:xfrm>
                  <a:off x="1578" y="2744"/>
                  <a:ext cx="1188" cy="7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30"/>
                <p:cNvSpPr>
                  <a:spLocks noChangeShapeType="1"/>
                </p:cNvSpPr>
                <p:nvPr/>
              </p:nvSpPr>
              <p:spPr bwMode="auto">
                <a:xfrm>
                  <a:off x="1578" y="2989"/>
                  <a:ext cx="1188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31"/>
                <p:cNvSpPr>
                  <a:spLocks noChangeShapeType="1"/>
                </p:cNvSpPr>
                <p:nvPr/>
              </p:nvSpPr>
              <p:spPr bwMode="auto">
                <a:xfrm>
                  <a:off x="1589" y="3244"/>
                  <a:ext cx="117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32"/>
                <p:cNvSpPr>
                  <a:spLocks noChangeShapeType="1"/>
                </p:cNvSpPr>
                <p:nvPr/>
              </p:nvSpPr>
              <p:spPr bwMode="auto">
                <a:xfrm>
                  <a:off x="1956" y="2744"/>
                  <a:ext cx="0" cy="7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33"/>
                <p:cNvSpPr>
                  <a:spLocks noChangeShapeType="1"/>
                </p:cNvSpPr>
                <p:nvPr/>
              </p:nvSpPr>
              <p:spPr bwMode="auto">
                <a:xfrm>
                  <a:off x="2367" y="2744"/>
                  <a:ext cx="0" cy="7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" name="Text Box 34"/>
              <p:cNvSpPr txBox="1">
                <a:spLocks noChangeArrowheads="1"/>
              </p:cNvSpPr>
              <p:nvPr/>
            </p:nvSpPr>
            <p:spPr bwMode="auto">
              <a:xfrm>
                <a:off x="1981" y="2750"/>
                <a:ext cx="745" cy="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AB </a:t>
                </a:r>
                <a:r>
                  <a:rPr lang="en-US" altLang="zh-CN" dirty="0" smtClean="0"/>
                  <a:t>      </a:t>
                </a:r>
                <a:r>
                  <a:rPr lang="en-US" altLang="zh-CN" dirty="0"/>
                  <a:t>AC</a:t>
                </a:r>
              </a:p>
            </p:txBody>
          </p:sp>
          <p:sp>
            <p:nvSpPr>
              <p:cNvPr id="15" name="Text Box 35"/>
              <p:cNvSpPr txBox="1">
                <a:spLocks noChangeArrowheads="1"/>
              </p:cNvSpPr>
              <p:nvPr/>
            </p:nvSpPr>
            <p:spPr bwMode="auto">
              <a:xfrm>
                <a:off x="1591" y="2983"/>
                <a:ext cx="1189" cy="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 BA                BC  </a:t>
                </a:r>
                <a:endParaRPr lang="en-US" altLang="zh-CN" dirty="0"/>
              </a:p>
            </p:txBody>
          </p:sp>
          <p:sp>
            <p:nvSpPr>
              <p:cNvPr id="16" name="Text Box 36"/>
              <p:cNvSpPr txBox="1">
                <a:spLocks noChangeArrowheads="1"/>
              </p:cNvSpPr>
              <p:nvPr/>
            </p:nvSpPr>
            <p:spPr bwMode="auto">
              <a:xfrm>
                <a:off x="1629" y="3250"/>
                <a:ext cx="34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CA</a:t>
                </a:r>
              </a:p>
            </p:txBody>
          </p:sp>
        </p:grpSp>
      </p:grpSp>
      <p:sp>
        <p:nvSpPr>
          <p:cNvPr id="27" name="AutoShape 23"/>
          <p:cNvSpPr/>
          <p:nvPr/>
        </p:nvSpPr>
        <p:spPr bwMode="auto">
          <a:xfrm flipH="1">
            <a:off x="142844" y="5000636"/>
            <a:ext cx="142876" cy="802312"/>
          </a:xfrm>
          <a:prstGeom prst="rightBracket">
            <a:avLst>
              <a:gd name="adj" fmla="val 84554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406" y="598862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D[ ][ ]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85918" y="621508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String P[ ][ ]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28662" y="4488428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MGraph</a:t>
            </a:r>
            <a:r>
              <a:rPr lang="en-US" altLang="zh-CN" dirty="0" smtClean="0"/>
              <a:t> G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animBg="1"/>
      <p:bldP spid="102" grpId="0" uiExpand="1" build="p"/>
      <p:bldP spid="23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50333"/>
            <a:ext cx="8746066" cy="72762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提纲</a:t>
            </a:r>
            <a:endParaRPr lang="zh-CN" altLang="en-US" dirty="0">
              <a:cs typeface="+mj-cs"/>
            </a:endParaRPr>
          </a:p>
        </p:txBody>
      </p:sp>
      <p:grpSp>
        <p:nvGrpSpPr>
          <p:cNvPr id="38916" name="Group 19"/>
          <p:cNvGrpSpPr>
            <a:grpSpLocks noChangeAspect="1"/>
          </p:cNvGrpSpPr>
          <p:nvPr/>
        </p:nvGrpSpPr>
        <p:grpSpPr bwMode="auto">
          <a:xfrm>
            <a:off x="1785938" y="1708161"/>
            <a:ext cx="5668962" cy="822325"/>
            <a:chOff x="1296" y="1824"/>
            <a:chExt cx="2976" cy="432"/>
          </a:xfrm>
        </p:grpSpPr>
        <p:sp>
          <p:nvSpPr>
            <p:cNvPr id="3893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893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893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Floyd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算法原理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  <a:hlinkClick r:id="rId4" action="ppaction://hlinksldjump"/>
              </a:endParaRPr>
            </a:p>
          </p:txBody>
        </p:sp>
        <p:sp>
          <p:nvSpPr>
            <p:cNvPr id="3893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8917" name="Group 24"/>
          <p:cNvGrpSpPr>
            <a:grpSpLocks noChangeAspect="1"/>
          </p:cNvGrpSpPr>
          <p:nvPr/>
        </p:nvGrpSpPr>
        <p:grpSpPr bwMode="auto">
          <a:xfrm>
            <a:off x="1785938" y="2906723"/>
            <a:ext cx="5668962" cy="822325"/>
            <a:chOff x="1296" y="1824"/>
            <a:chExt cx="2976" cy="432"/>
          </a:xfrm>
        </p:grpSpPr>
        <p:sp>
          <p:nvSpPr>
            <p:cNvPr id="3892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892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893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Floyd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算法实现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893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8918" name="Group 29"/>
          <p:cNvGrpSpPr>
            <a:grpSpLocks noChangeAspect="1"/>
          </p:cNvGrpSpPr>
          <p:nvPr/>
        </p:nvGrpSpPr>
        <p:grpSpPr bwMode="auto">
          <a:xfrm>
            <a:off x="1785938" y="4106873"/>
            <a:ext cx="5668962" cy="822325"/>
            <a:chOff x="1296" y="1824"/>
            <a:chExt cx="2976" cy="432"/>
          </a:xfrm>
        </p:grpSpPr>
        <p:sp>
          <p:nvSpPr>
            <p:cNvPr id="3892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892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892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总结与推广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3892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3" name="click.wav"/>
          </p:stSnd>
        </p:sndAc>
      </p:transition>
    </mc:Choice>
    <mc:Fallback xmlns="">
      <p:transition advTm="46750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8229600" cy="714380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3 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总结与推广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8" name="上凸带形 7"/>
          <p:cNvSpPr/>
          <p:nvPr/>
        </p:nvSpPr>
        <p:spPr>
          <a:xfrm>
            <a:off x="5072066" y="3643314"/>
            <a:ext cx="3357586" cy="928694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动态规划法</a:t>
            </a:r>
            <a:endParaRPr lang="zh-CN" altLang="en-US" sz="2400" dirty="0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06" y="2857496"/>
            <a:ext cx="385765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图示 6"/>
          <p:cNvGraphicFramePr/>
          <p:nvPr/>
        </p:nvGraphicFramePr>
        <p:xfrm>
          <a:off x="2143108" y="928670"/>
          <a:ext cx="6357982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42869" y="1000108"/>
            <a:ext cx="392906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Floyd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" name="十二角星 8"/>
          <p:cNvSpPr/>
          <p:nvPr/>
        </p:nvSpPr>
        <p:spPr>
          <a:xfrm>
            <a:off x="5651500" y="4786322"/>
            <a:ext cx="2420962" cy="159542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/>
              <a:t>排序问题的动态规划求解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11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8229600" cy="714380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3 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总结与推广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42844" y="4929202"/>
          <a:ext cx="6096000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图示 6"/>
          <p:cNvGraphicFramePr/>
          <p:nvPr/>
        </p:nvGraphicFramePr>
        <p:xfrm>
          <a:off x="214282" y="714356"/>
          <a:ext cx="6096000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8" name="上凸带形 7"/>
          <p:cNvSpPr/>
          <p:nvPr/>
        </p:nvSpPr>
        <p:spPr>
          <a:xfrm>
            <a:off x="6143636" y="1428736"/>
            <a:ext cx="2857520" cy="928694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动态规划法</a:t>
            </a:r>
            <a:endParaRPr lang="zh-CN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14678" y="3214686"/>
          <a:ext cx="5421324" cy="4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9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10*20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20*50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50*1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1*100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500553" y="3806827"/>
            <a:ext cx="17145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AB:10*20*50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929303" y="4618040"/>
            <a:ext cx="1714500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BC:20*50*1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215178" y="5448302"/>
            <a:ext cx="17145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CD:50*1*100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946765" y="3786190"/>
            <a:ext cx="1714500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ABC:1200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215178" y="4565652"/>
            <a:ext cx="17145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BCD:3000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286615" y="3806827"/>
            <a:ext cx="17145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ABCD:2200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燕尾形箭头 18"/>
          <p:cNvSpPr/>
          <p:nvPr/>
        </p:nvSpPr>
        <p:spPr>
          <a:xfrm rot="19282211">
            <a:off x="5894378" y="4060827"/>
            <a:ext cx="439737" cy="5000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燕尾形箭头 19"/>
          <p:cNvSpPr/>
          <p:nvPr/>
        </p:nvSpPr>
        <p:spPr>
          <a:xfrm rot="19215102">
            <a:off x="7169140" y="4781552"/>
            <a:ext cx="414338" cy="5000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 rot="19282211">
            <a:off x="7108815" y="3940177"/>
            <a:ext cx="439738" cy="5000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1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/>
      <p:bldP spid="11" grpId="0"/>
      <p:bldP spid="12" grpId="0"/>
      <p:bldP spid="13" grpId="0"/>
      <p:bldP spid="14" grpId="0"/>
      <p:bldP spid="15" grpId="0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214313" y="1214438"/>
            <a:ext cx="8497887" cy="1349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Aft>
                <a:spcPts val="20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</a:rPr>
              <a:t>最终问题</a:t>
            </a:r>
            <a:r>
              <a:rPr lang="zh-CN" altLang="en-US" sz="2000" b="0" dirty="0">
                <a:latin typeface="Times New Roman" panose="02020603050405020304" pitchFamily="18" charset="0"/>
              </a:rPr>
              <a:t>：计算所有矩阵相乘的最小乘法次数及运算顺序</a:t>
            </a:r>
            <a:endParaRPr lang="en-US" altLang="zh-CN" sz="2000" b="0" dirty="0">
              <a:latin typeface="Times New Roman" panose="02020603050405020304" pitchFamily="18" charset="0"/>
            </a:endParaRPr>
          </a:p>
          <a:p>
            <a:pPr algn="just">
              <a:spcAft>
                <a:spcPts val="20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</a:rPr>
              <a:t>问题分解</a:t>
            </a:r>
            <a:r>
              <a:rPr lang="zh-CN" altLang="en-US" sz="2000" b="0" dirty="0">
                <a:latin typeface="Times New Roman" panose="02020603050405020304" pitchFamily="18" charset="0"/>
              </a:rPr>
              <a:t>：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先计算矩阵</a:t>
            </a:r>
            <a:r>
              <a:rPr lang="zh-CN" altLang="en-US" sz="2000" b="0" dirty="0">
                <a:latin typeface="Times New Roman" panose="02020603050405020304" pitchFamily="18" charset="0"/>
              </a:rPr>
              <a:t>两两相乘时的最小乘法次数，在此基础上计算三个矩阵相乘时的最小乘法次数，以此类推，直至得到所有矩阵相乘的最小乘法次数</a:t>
            </a:r>
            <a:endParaRPr lang="en-US" altLang="zh-CN" sz="20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00313" y="2357438"/>
          <a:ext cx="5421324" cy="4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9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10*20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20*50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50*1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1*100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矩阵连乘动态规划法求解原理</a:t>
            </a:r>
            <a:endParaRPr lang="zh-CN" altLang="en-US" dirty="0">
              <a:cs typeface="+mj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786188" y="2949575"/>
            <a:ext cx="17145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AB:10*20*50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214938" y="3760788"/>
            <a:ext cx="1714500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BC:20*50*1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500813" y="4591050"/>
            <a:ext cx="17145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CD:50*1*100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4313" y="3429000"/>
            <a:ext cx="3786187" cy="1143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/>
              <a:t>计算</a:t>
            </a:r>
            <a:r>
              <a:rPr lang="en-US" altLang="zh-CN" dirty="0"/>
              <a:t>ABC</a:t>
            </a:r>
            <a:r>
              <a:rPr lang="zh-CN" altLang="en-US" dirty="0"/>
              <a:t>有两种方式：</a:t>
            </a:r>
            <a:endParaRPr lang="en-US" altLang="zh-CN" dirty="0"/>
          </a:p>
          <a:p>
            <a:pPr>
              <a:defRPr/>
            </a:pPr>
            <a:r>
              <a:rPr lang="en-US" altLang="zh-CN" b="0" dirty="0"/>
              <a:t>           </a:t>
            </a:r>
            <a:r>
              <a:rPr lang="en-US" altLang="zh-CN" u="sng" dirty="0">
                <a:solidFill>
                  <a:srgbClr val="FFFF00"/>
                </a:solidFill>
              </a:rPr>
              <a:t>A (BC)</a:t>
            </a:r>
            <a:r>
              <a:rPr lang="zh-CN" altLang="en-US" u="sng" dirty="0">
                <a:solidFill>
                  <a:srgbClr val="FFFF00"/>
                </a:solidFill>
              </a:rPr>
              <a:t>： </a:t>
            </a:r>
            <a:r>
              <a:rPr lang="en-US" altLang="zh-CN" u="sng" dirty="0" err="1">
                <a:solidFill>
                  <a:srgbClr val="FFFF00"/>
                </a:solidFill>
              </a:rPr>
              <a:t>m</a:t>
            </a:r>
            <a:r>
              <a:rPr lang="en-US" altLang="zh-CN" u="sng" baseline="-25000" dirty="0" err="1">
                <a:solidFill>
                  <a:srgbClr val="FFFF00"/>
                </a:solidFill>
              </a:rPr>
              <a:t>BC</a:t>
            </a:r>
            <a:r>
              <a:rPr lang="en-US" altLang="zh-CN" u="sng" dirty="0">
                <a:solidFill>
                  <a:srgbClr val="FFFF00"/>
                </a:solidFill>
              </a:rPr>
              <a:t>+ 10*20*1=1200</a:t>
            </a:r>
          </a:p>
          <a:p>
            <a:pPr>
              <a:defRPr/>
            </a:pPr>
            <a:r>
              <a:rPr lang="en-US" altLang="zh-CN" b="0" dirty="0"/>
              <a:t>          (AB) C</a:t>
            </a:r>
            <a:r>
              <a:rPr lang="zh-CN" altLang="en-US" b="0" dirty="0"/>
              <a:t>： </a:t>
            </a:r>
            <a:r>
              <a:rPr lang="en-US" altLang="zh-CN" b="0" dirty="0" err="1"/>
              <a:t>m</a:t>
            </a:r>
            <a:r>
              <a:rPr lang="en-US" altLang="zh-CN" b="0" baseline="-25000" dirty="0" err="1"/>
              <a:t>AB</a:t>
            </a:r>
            <a:r>
              <a:rPr lang="en-US" altLang="zh-CN" b="0" dirty="0"/>
              <a:t>+ 10*50*1=10500</a:t>
            </a:r>
            <a:r>
              <a:rPr lang="en-US" altLang="zh-CN" dirty="0">
                <a:solidFill>
                  <a:srgbClr val="FFFF00"/>
                </a:solidFill>
              </a:rPr>
              <a:t>  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232400" y="2928938"/>
            <a:ext cx="1714500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ABC:1200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7250" y="4286250"/>
            <a:ext cx="3857625" cy="1143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/>
              <a:t>计算</a:t>
            </a:r>
            <a:r>
              <a:rPr lang="en-US" altLang="zh-CN" dirty="0"/>
              <a:t>BCD</a:t>
            </a:r>
            <a:r>
              <a:rPr lang="zh-CN" altLang="en-US" dirty="0"/>
              <a:t>有两种方式：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solidFill>
                  <a:srgbClr val="FFFF00"/>
                </a:solidFill>
              </a:rPr>
              <a:t>        </a:t>
            </a:r>
            <a:r>
              <a:rPr lang="en-US" altLang="zh-CN" b="0" dirty="0">
                <a:solidFill>
                  <a:schemeClr val="bg1"/>
                </a:solidFill>
              </a:rPr>
              <a:t>B (CD)</a:t>
            </a:r>
            <a:r>
              <a:rPr lang="zh-CN" altLang="en-US" b="0" dirty="0">
                <a:solidFill>
                  <a:schemeClr val="bg1"/>
                </a:solidFill>
              </a:rPr>
              <a:t>： </a:t>
            </a:r>
            <a:r>
              <a:rPr lang="en-US" altLang="zh-CN" b="0" dirty="0" err="1">
                <a:solidFill>
                  <a:schemeClr val="bg1"/>
                </a:solidFill>
              </a:rPr>
              <a:t>m</a:t>
            </a:r>
            <a:r>
              <a:rPr lang="en-US" altLang="zh-CN" b="0" baseline="-25000" dirty="0" err="1">
                <a:solidFill>
                  <a:schemeClr val="bg1"/>
                </a:solidFill>
              </a:rPr>
              <a:t>CD</a:t>
            </a:r>
            <a:r>
              <a:rPr lang="en-US" altLang="zh-CN" b="0" dirty="0">
                <a:solidFill>
                  <a:schemeClr val="bg1"/>
                </a:solidFill>
              </a:rPr>
              <a:t>+ 20*50*100=105000</a:t>
            </a:r>
            <a:endParaRPr lang="en-US" altLang="zh-CN" u="sng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FFFF00"/>
                </a:solidFill>
              </a:rPr>
              <a:t>        </a:t>
            </a:r>
            <a:r>
              <a:rPr lang="en-US" altLang="zh-CN" u="sng" dirty="0">
                <a:solidFill>
                  <a:srgbClr val="FFFF00"/>
                </a:solidFill>
              </a:rPr>
              <a:t>(BC) D</a:t>
            </a:r>
            <a:r>
              <a:rPr lang="zh-CN" altLang="en-US" u="sng" dirty="0">
                <a:solidFill>
                  <a:srgbClr val="FFFF00"/>
                </a:solidFill>
              </a:rPr>
              <a:t>： </a:t>
            </a:r>
            <a:r>
              <a:rPr lang="en-US" altLang="zh-CN" u="sng" dirty="0" err="1">
                <a:solidFill>
                  <a:srgbClr val="FFFF00"/>
                </a:solidFill>
              </a:rPr>
              <a:t>m</a:t>
            </a:r>
            <a:r>
              <a:rPr lang="en-US" altLang="zh-CN" u="sng" baseline="-25000" dirty="0" err="1">
                <a:solidFill>
                  <a:srgbClr val="FFFF00"/>
                </a:solidFill>
              </a:rPr>
              <a:t>BC</a:t>
            </a:r>
            <a:r>
              <a:rPr lang="en-US" altLang="zh-CN" u="sng" dirty="0">
                <a:solidFill>
                  <a:srgbClr val="FFFF00"/>
                </a:solidFill>
              </a:rPr>
              <a:t>+ 20*1*100=3000</a:t>
            </a:r>
            <a:r>
              <a:rPr lang="en-US" altLang="zh-CN" b="0" dirty="0">
                <a:solidFill>
                  <a:schemeClr val="bg1"/>
                </a:solidFill>
              </a:rPr>
              <a:t>  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6500813" y="3708400"/>
            <a:ext cx="17145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BCD:3000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0" y="5214938"/>
            <a:ext cx="4286260" cy="1143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dirty="0">
                <a:solidFill>
                  <a:srgbClr val="FFFFFF"/>
                </a:solidFill>
              </a:rPr>
              <a:t>计算</a:t>
            </a:r>
            <a:r>
              <a:rPr lang="en-US" altLang="zh-CN" dirty="0">
                <a:solidFill>
                  <a:srgbClr val="FFFFFF"/>
                </a:solidFill>
              </a:rPr>
              <a:t>ABCD</a:t>
            </a:r>
            <a:r>
              <a:rPr lang="zh-CN" altLang="en-US" dirty="0">
                <a:solidFill>
                  <a:srgbClr val="FFFFFF"/>
                </a:solidFill>
              </a:rPr>
              <a:t>有三种方式：</a:t>
            </a:r>
            <a:endParaRPr lang="en-US" altLang="zh-CN" dirty="0">
              <a:solidFill>
                <a:srgbClr val="FFFFFF"/>
              </a:solidFill>
            </a:endParaRPr>
          </a:p>
          <a:p>
            <a:r>
              <a:rPr lang="en-US" altLang="zh-CN" b="0" dirty="0">
                <a:solidFill>
                  <a:schemeClr val="bg1"/>
                </a:solidFill>
              </a:rPr>
              <a:t>    A(BCD)</a:t>
            </a:r>
            <a:r>
              <a:rPr lang="zh-CN" altLang="en-US" b="0" dirty="0">
                <a:solidFill>
                  <a:schemeClr val="bg1"/>
                </a:solidFill>
              </a:rPr>
              <a:t>： </a:t>
            </a:r>
            <a:r>
              <a:rPr lang="en-US" altLang="zh-CN" b="0" dirty="0" err="1">
                <a:solidFill>
                  <a:schemeClr val="bg1"/>
                </a:solidFill>
              </a:rPr>
              <a:t>m</a:t>
            </a:r>
            <a:r>
              <a:rPr lang="en-US" altLang="zh-CN" b="0" baseline="-25000" dirty="0" err="1">
                <a:solidFill>
                  <a:schemeClr val="bg1"/>
                </a:solidFill>
              </a:rPr>
              <a:t>BCD</a:t>
            </a:r>
            <a:r>
              <a:rPr lang="en-US" altLang="zh-CN" b="0" dirty="0">
                <a:solidFill>
                  <a:schemeClr val="bg1"/>
                </a:solidFill>
              </a:rPr>
              <a:t>+ 10*20*100=23000</a:t>
            </a:r>
          </a:p>
          <a:p>
            <a:r>
              <a:rPr lang="en-US" altLang="zh-CN" b="0" dirty="0">
                <a:solidFill>
                  <a:schemeClr val="bg1"/>
                </a:solidFill>
              </a:rPr>
              <a:t>   (AB)(CD)</a:t>
            </a:r>
            <a:r>
              <a:rPr lang="zh-CN" altLang="en-US" b="0" dirty="0">
                <a:solidFill>
                  <a:schemeClr val="bg1"/>
                </a:solidFill>
              </a:rPr>
              <a:t>：</a:t>
            </a:r>
            <a:r>
              <a:rPr lang="en-US" altLang="zh-CN" b="0" dirty="0" smtClean="0">
                <a:solidFill>
                  <a:schemeClr val="bg1"/>
                </a:solidFill>
              </a:rPr>
              <a:t>m</a:t>
            </a:r>
            <a:r>
              <a:rPr lang="en-US" altLang="zh-CN" b="0" baseline="-25000" dirty="0" smtClean="0">
                <a:solidFill>
                  <a:schemeClr val="bg1"/>
                </a:solidFill>
              </a:rPr>
              <a:t>A</a:t>
            </a:r>
            <a:r>
              <a:rPr lang="en-US" altLang="zh-CN" b="0" baseline="-25000" dirty="0" smtClean="0">
                <a:solidFill>
                  <a:schemeClr val="bg1"/>
                </a:solidFill>
                <a:cs typeface="Arial" panose="020B0604020202020204" pitchFamily="34" charset="0"/>
              </a:rPr>
              <a:t>B</a:t>
            </a:r>
            <a:r>
              <a:rPr lang="en-US" altLang="zh-CN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+m</a:t>
            </a:r>
            <a:r>
              <a:rPr lang="en-US" altLang="zh-CN" b="0" baseline="-25000" dirty="0" smtClean="0">
                <a:solidFill>
                  <a:schemeClr val="bg1"/>
                </a:solidFill>
                <a:cs typeface="Arial" panose="020B0604020202020204" pitchFamily="34" charset="0"/>
              </a:rPr>
              <a:t>CD</a:t>
            </a:r>
            <a:r>
              <a:rPr lang="en-US" altLang="zh-CN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+10*50*100</a:t>
            </a:r>
            <a:r>
              <a:rPr lang="en-US" altLang="zh-CN" b="0" dirty="0" smtClean="0">
                <a:solidFill>
                  <a:schemeClr val="bg1"/>
                </a:solidFill>
              </a:rPr>
              <a:t>=65000</a:t>
            </a:r>
            <a:endParaRPr lang="en-US" altLang="zh-CN" b="0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u="sng" dirty="0">
                <a:solidFill>
                  <a:srgbClr val="FFFF00"/>
                </a:solidFill>
              </a:rPr>
              <a:t>(ABC)D</a:t>
            </a:r>
            <a:r>
              <a:rPr lang="zh-CN" altLang="en-US" u="sng" dirty="0">
                <a:solidFill>
                  <a:srgbClr val="FFFF00"/>
                </a:solidFill>
              </a:rPr>
              <a:t>： </a:t>
            </a:r>
            <a:r>
              <a:rPr lang="en-US" altLang="zh-CN" u="sng" dirty="0" err="1">
                <a:solidFill>
                  <a:srgbClr val="FFFF00"/>
                </a:solidFill>
              </a:rPr>
              <a:t>m</a:t>
            </a:r>
            <a:r>
              <a:rPr lang="en-US" altLang="zh-CN" u="sng" baseline="-25000" dirty="0" err="1">
                <a:solidFill>
                  <a:srgbClr val="FFFF00"/>
                </a:solidFill>
              </a:rPr>
              <a:t>ABC</a:t>
            </a:r>
            <a:r>
              <a:rPr lang="en-US" altLang="zh-CN" u="sng" dirty="0">
                <a:solidFill>
                  <a:srgbClr val="FFFF00"/>
                </a:solidFill>
              </a:rPr>
              <a:t>+ 10*1*100=2200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572250" y="2949575"/>
            <a:ext cx="1714500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ABCD:2200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643438" y="3357563"/>
            <a:ext cx="928687" cy="4286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929313" y="4143375"/>
            <a:ext cx="928687" cy="4286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十二角星 38"/>
          <p:cNvSpPr/>
          <p:nvPr/>
        </p:nvSpPr>
        <p:spPr>
          <a:xfrm>
            <a:off x="5651500" y="5024438"/>
            <a:ext cx="2143125" cy="135731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(A(BC))D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929313" y="3286125"/>
            <a:ext cx="890587" cy="4667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箭头 41"/>
          <p:cNvSpPr/>
          <p:nvPr/>
        </p:nvSpPr>
        <p:spPr>
          <a:xfrm rot="19282211">
            <a:off x="5180013" y="3203575"/>
            <a:ext cx="439737" cy="5000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燕尾形箭头 42"/>
          <p:cNvSpPr/>
          <p:nvPr/>
        </p:nvSpPr>
        <p:spPr>
          <a:xfrm rot="19215102">
            <a:off x="6454775" y="3924300"/>
            <a:ext cx="414338" cy="5000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燕尾形箭头 44"/>
          <p:cNvSpPr/>
          <p:nvPr/>
        </p:nvSpPr>
        <p:spPr>
          <a:xfrm rot="19282211">
            <a:off x="6394450" y="3082925"/>
            <a:ext cx="439738" cy="5000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  <p:bldP spid="21" grpId="0"/>
      <p:bldP spid="22" grpId="0"/>
      <p:bldP spid="23" grpId="0"/>
      <p:bldP spid="26" grpId="0" build="p" animBg="1"/>
      <p:bldP spid="27" grpId="0"/>
      <p:bldP spid="28" grpId="0" build="p" animBg="1"/>
      <p:bldP spid="29" grpId="0"/>
      <p:bldP spid="30" grpId="0" build="p" animBg="1"/>
      <p:bldP spid="31" grpId="0"/>
      <p:bldP spid="39" grpId="0" animBg="1"/>
      <p:bldP spid="42" grpId="0" animBg="1"/>
      <p:bldP spid="43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500430" y="642918"/>
            <a:ext cx="5286412" cy="571504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dirty="0" smtClean="0"/>
              <a:t>给定高铁路线规划方案，求任意两点间的最短路？</a:t>
            </a:r>
            <a:endParaRPr lang="zh-CN" altLang="en-US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2928926" y="642918"/>
            <a:ext cx="571504" cy="571504"/>
          </a:xfrm>
          <a:prstGeom prst="actionButtonHelp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98" name="AutoShape 2" descr="http://news.qingdaonews.com/images/attachement/jpg/site1/20140308/201a065afbea1484a1030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00" name="AutoShape 4" descr="http://news.qingdaonews.com/images/attachement/jpg/site1/20140308/201a065afbea1484a1030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 descr="http://news.qingdaonews.com/images/attachement/jpg/site1/20140308/201a065afbea1484a10303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428736"/>
            <a:ext cx="785818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2571736" y="3214686"/>
            <a:ext cx="428628" cy="357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弧形箭头 8"/>
          <p:cNvSpPr/>
          <p:nvPr/>
        </p:nvSpPr>
        <p:spPr>
          <a:xfrm rot="18554092" flipH="1">
            <a:off x="442739" y="3614260"/>
            <a:ext cx="2464817" cy="6406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上弧形箭头 9"/>
          <p:cNvSpPr/>
          <p:nvPr/>
        </p:nvSpPr>
        <p:spPr>
          <a:xfrm rot="11400507" flipH="1">
            <a:off x="2598809" y="3879035"/>
            <a:ext cx="3758050" cy="6406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上弧形箭头 10"/>
          <p:cNvSpPr/>
          <p:nvPr/>
        </p:nvSpPr>
        <p:spPr>
          <a:xfrm rot="19766741" flipV="1">
            <a:off x="2914056" y="2892778"/>
            <a:ext cx="1955017" cy="475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上弧形箭头 11"/>
          <p:cNvSpPr/>
          <p:nvPr/>
        </p:nvSpPr>
        <p:spPr>
          <a:xfrm rot="1882405" flipH="1" flipV="1">
            <a:off x="3342408" y="3342115"/>
            <a:ext cx="3000288" cy="561374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上弧形箭头 12"/>
          <p:cNvSpPr/>
          <p:nvPr/>
        </p:nvSpPr>
        <p:spPr>
          <a:xfrm rot="6822492" flipH="1">
            <a:off x="6022593" y="3046054"/>
            <a:ext cx="2165852" cy="583432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072198" y="3929066"/>
            <a:ext cx="428628" cy="357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681052" y="214313"/>
            <a:ext cx="3181350" cy="38576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OffAxis2Righ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3" name="click.wav"/>
          </p:stSnd>
        </p:sndAc>
      </p:transition>
    </mc:Choice>
    <mc:Fallback xmlns="">
      <p:transition advTm="46750"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7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0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7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5" grpId="0" animBg="1"/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www.readit.com.cn/oldimages/200609-30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857364"/>
            <a:ext cx="4000496" cy="4703092"/>
          </a:xfrm>
          <a:prstGeom prst="rect">
            <a:avLst/>
          </a:prstGeom>
          <a:noFill/>
        </p:spPr>
      </p:pic>
      <p:sp>
        <p:nvSpPr>
          <p:cNvPr id="5" name="棱台 4"/>
          <p:cNvSpPr/>
          <p:nvPr/>
        </p:nvSpPr>
        <p:spPr>
          <a:xfrm>
            <a:off x="500034" y="642918"/>
            <a:ext cx="5643602" cy="3286148"/>
          </a:xfrm>
          <a:prstGeom prst="bevel">
            <a:avLst/>
          </a:prstGeom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狡黠者鄙读书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无知者羡读书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惟明智之士用读书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然书并不以用处告人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用书之智不在书中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而在书外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全凭观察得之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717460" y="6500834"/>
            <a:ext cx="178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Francis Bacon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3" name="click.wav"/>
          </p:stSnd>
        </p:sndAc>
      </p:transition>
    </mc:Choice>
    <mc:Fallback xmlns="">
      <p:transition advTm="46750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71414"/>
            <a:ext cx="9072594" cy="66886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400" dirty="0" smtClean="0"/>
              <a:t>最短路径作业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l="44351"/>
          <a:stretch>
            <a:fillRect/>
          </a:stretch>
        </p:blipFill>
        <p:spPr bwMode="auto">
          <a:xfrm>
            <a:off x="857224" y="1714488"/>
            <a:ext cx="803677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71472" y="1000108"/>
            <a:ext cx="595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求下图中任意两点间的最短路及距离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2" name="click.wav"/>
          </p:stSnd>
        </p:sndAc>
      </p:transition>
    </mc:Choice>
    <mc:Fallback xmlns="">
      <p:transition advTm="4675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71414"/>
            <a:ext cx="75914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6"/>
          <p:cNvGrpSpPr/>
          <p:nvPr/>
        </p:nvGrpSpPr>
        <p:grpSpPr>
          <a:xfrm>
            <a:off x="1781208" y="2786058"/>
            <a:ext cx="7505700" cy="3929076"/>
            <a:chOff x="1781208" y="2786058"/>
            <a:chExt cx="7505700" cy="3929076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1208" y="2786058"/>
              <a:ext cx="7505700" cy="199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09783" y="4714884"/>
              <a:ext cx="7448550" cy="200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 l="44979" t="33333"/>
          <a:stretch>
            <a:fillRect/>
          </a:stretch>
        </p:blipFill>
        <p:spPr bwMode="auto">
          <a:xfrm>
            <a:off x="71406" y="1428736"/>
            <a:ext cx="469704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2" name="click.wav"/>
          </p:stSnd>
        </p:sndAc>
      </p:transition>
    </mc:Choice>
    <mc:Fallback xmlns="">
      <p:transition advTm="46750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4"/>
          <p:cNvSpPr>
            <a:spLocks noChangeArrowheads="1"/>
          </p:cNvSpPr>
          <p:nvPr/>
        </p:nvSpPr>
        <p:spPr bwMode="auto">
          <a:xfrm>
            <a:off x="3428992" y="2428868"/>
            <a:ext cx="2733441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6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仿宋_GB2312"/>
                <a:ea typeface="仿宋_GB2312"/>
                <a:cs typeface="仿宋_GB2312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2" name="click.wav"/>
          </p:stSnd>
        </p:sndAc>
      </p:transition>
    </mc:Choice>
    <mc:Fallback xmlns="">
      <p:transition advTm="4675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jpeg;base64,/9j/4AAQSkZJRgABAQEASABIAAD/2wBDAAgGBgcGBQgHBwcJCQgKDBQNDAsLDBkSEw8UHRofHh0aHBwgJC4nICIsIxwcKDcpLDAxNDQ0Hyc5PTgyPC4zNDL/2wBDAQkJCQwLDBgNDRgyIRwhMjIyMjIyMjIyMjIyMjIyMjIyMjIyMjIyMjIyMjIyMjIyMjIyMjIyMjIyMjIyMjIyMjL/wAARCAFNAfQDAREAAhEBAxEB/8QAHAAAAwEBAQEBAQAAAAAAAAAAAQIDAAQFBgcI/8QAURAAAgECBAQDBQQGBwUFBQkAAQIRAAMEEiExBRNBUSJhcQYygZGhFEKx8AcjUpPB0RVDVWLS4fEWJDNTYzQ1RXKSF3OClLIlJzdUdIOis8L/xAAbAQEBAQEAAwEAAAAAAAAAAAAAAQIDBAUGB//EADkRAQACAQIEBAQFAwQBBAMAAAABEQIDEgQhMVEFE0FhFCIyoRVicbHBgeHwBkJSkbIjMzRyNYLR/9oADAMBAAIRAxEAPwD9IW8teVTjZuYO9SizhgetFNGm9QLBoHBMVFYEgVUZSwNJFQxrKnVpoHmgBMUDq2lRStptRCFjVAzzQOHM60DczpUosc4IpQwcigIehZ5EaVFLm6VQCaIE0GzHvQGdKAHWgWgM0GmgE0GBminFAagaRQDQ0GoATFVCk0Ak0AJoFzVQpelDBj1oCWAoFz67UoYtQLmqgZvOgGagUvSiyF6tIXMaDa0UDNEAmqFzUALUoKWqhc1EKWoFzCgRX1rdMLKZ3qNKKwFShRboqUtqZ1jUipS2xugjTSlJYhhkmpS22aNZpRYi7NKLVS6pqUtqZgw0qAEmINAA8datCgYMKgmxirBKfMq0liboG4pRbc1aUWYXAdjUosc9KLMLgmlBw+tRQZ8ppSFNyatFtmHnUUpcDerSWdbgK6VKUC5HWlEiHnelBiQKCbHWgwbvQVQTUWDUBohS0UAzVQC+lApuedKAzxSkKXq0ENyrRYZ5PlSixnzpQWfOgGY0GzEUoKWNWkspY0GzGlKGagRmNELr3qgzQbPQts9QDNVAJFFKWohSZoFJjrQITVC5qqOcYketdNrFrJeDVJgiV0uA6GszDVizqBoRNKLBRzNQTRB8a9aKtafMSraVmYWJZgw60EizodatQii3JA71JhbXViFms0roVsyzNZUDGsfWqMh8XlSQ7IGEipErTlugg+dahmUpada1TIEnoetAyvBialFrqREmo0IYE0oOXIA1qUtg10RSiw5ygUpLbmgnvSi2LBvKgKPrApMLYszTtQKGigYGTQMBNRTi2NzUFFIAqAZtaoQ3YNWksjXfOlFl5nxq0lsbojcUpbKHFEsC9WgpeKUFzmgBuVaQOYaUFNwmlFiH86DcwxSgrXjtSi2Dk9aUCbgFKWyG5Jq0jTNKVgfOoCT50CTVoGoNQKTVCM8UpEy9WiwLClFlJHeqiZPnVHlW7vbWvImHCJdC3I3NZpbVXEmPKpta3HXEroCKm03OzD4q2umcDyNYnGZajI731z+EiD2qRitqIwMQTUlVCrbzUsN4SIOpqKllltAdKqLZguhGlZW1rLaRuKkrDOwkgA0gkqv4o6UHUpBG9ZlpC+IMxVhmXGx1royRiQdKtIZBmMmpKq58qwNqlAq2s1C1AQwkk1GhyT1oFKQao2xkURoMwKge0GB0pKwqywN6zaynHnWkHMPSlDC6F61KLD7UNpq7U3A2LULvrTabkmxcLM79a1tTciMYCauxNwfagTvV2lsb5idabSyi8W8qbSzC7GmYUosDfYGBTaWwuyNSKm0sDiFHWrtLYXpNNpZ+YoFSlspuA9aUWU3B3q0FN4d6UlsLmtKWzC4fKlFqZpGsetSlRe6q7MKsQlkOINXaljzgBrvTatlN8mm0sRcPWpRYm95xSiym+ToDV2lgbmmu9KLIbgNKCltN6UhSwq0FLzSgvMFKHhZmtbAjzry6t4tzCfOeZzzVqEuTJibobuKk4wRlLsTFAASontWZxb3D9pBOlNpuVtYpgwgVmcVjJ6djGSQI+IrlOLpGSj48Kcv1qRgs5nt4kPqGipOKxkdsQANCCam03JjE561tNyyYgAQN6xOK2sL5I1MVNq2dFZtQZHc1mVhZHNvrPxqTFrazHnASQPKp0Xq479s2zvpW8ZtmYpz6T0NaZVRakqflZhtUtaUSwBuazMrELLbAqWtGy6UsKwHWgSJ2qobKAomoCsAE7AdaCN7ELJg/CtRik5OW5iiu1bjFmcnJc4iQYrcabE5pPjiTvWowZnNMcQy9JNXYbxTFsxLMBHnScSMhu4prgCJoBuTSMKJytzG4VMk1qmbUTEDepOKxkdcUxJqbV3FfEGZJ+ApGJuBb7sYUfWrtguVGuuYk/Ks1C2xuPG5NKLk1sE6lZqSsOj3BJAn1qdWnPcxGupFWMWZyTGI6zWtqblsPdt3G8bwJ61mYmGomHpW7GGIBzZgfOuUzk3FGuphbSkxrUjdKzUPOucQRR4bamK6xpuc5ua5jS+sAelajBJyc/PJMk1razZ+eRrU2rZheMzSiJMcSq7RNTau4hxLGm03FN+N/xq7SxGIJ2qbSx+0Dbc+VNq7m5zdBAqUW3M86UtsblKSy5vjQsM9BV8JZYaEfEVqMphmcYcb8PQE5cp9a6RnLGyELuDugeAD4VqMoZnGXP9kxDP7pNa3QztyWXDvabUSR0GtTdErVOuzbD+8pArEtw7DbW3b/AFWhPXrXO7nm3+jkZ2BgzHc1uIYmQDOo0NWkWtXHIrMxDUTLoVo1YR8azMLZiw3U6+tSltSy1xyQZHnUmIWLejh3u2+sj5VyyiJdImlXuKdSADWaW2tXFBBXWDSYIk99RdEkQR0pHInm4CYMKIiulMWotwLE6VJhbdC4hQP5VjaticQpptXc3O7Cm0sefJ2ptLIbkmlJZhdUdaUWV74jfQVYxS3NdxBdcqmF9a3GNJOTme6Ngda1EMzLjuZyTE10imJRZXJgz6VpkMkT086DBBOYmgYZNzqKBDdJ0UQO5q0WRmVYzamrEJMiLgC6ACpRbNeMdAKUTLmOKloArW1nc6LNwqpYoTWZhqJYXmbbc9BSluXZh8Ndcy0/GueWUQ3jEy7nC2LZLMNOgrn1b6PLxOPOyiBXbHByyzcBxLM3eum1jcdLjsYI0qTCxMqG6FGsj1qUtqWsaqCcxjyNScLWM07nFgq/ek9DV8pJ1acbY7OxKzHnW4wY32wvMdzFNpuEXZPvGlLahxYRdAJ86ztXcicSzGc8Vdqbg+05epptNyiYo0nFYyPzwTruazS7j8wnyqU1ZlMmSfrQUzdqlLZMwB1MUosebbUamalStwXno2gOlXam5s4/aqUW8Oz7RYltOWWHeK8qdGHgxxOXZ3W+IX7hBe2VBrM4RDtGpM9Xp4XEBgWYggdJrlli7Y5O5HVxKoNa5zDcSdLSM3igCpcrEQliASpW2PCK1j7s5ezzS9xNCSI711qHK5AXsxAJjzmlUXZwcg1BPmKnVbWQs/hBA+NSeS9Vvszk+Jx61nc1tM1sWokyPI0ibKowxdpAACQR51Nkm6Ib7VcZgwJCtsa8fT4nQ1NXLQxyicsesf59+zrlpauOEakx8s9Hdbe4wAGUt3NdJiEiVclxPHOtZuJVS5jMiqHIHepGF9CcnHiri2jmXVW69K6YxfJnKacv25Tu/wAq3sljee3iJPhaak4rGToGIX7xk1ja1uM2KRVJDQKbDdBLONt54mZqzhNJGcK3rxtmQsg1mItqZpzG+TOw+Nb2s7mF0MD4T5ntTalkyqx0aD0q84EXtw+8VqJZmDC2x2Yn0qWpWR9FU771eSJth2PXTvVtKL9lZCDV3G1rlu50WfOpEwVKDJdzDw6CtxMMzEsbTtqRS4KlnstM6gRSyYQu4ZruzGrE0zONlt4R1aYJqzlCRjKzo4WANBWbhqpdGFRkIIGtZyqW8eT01OS2W2PauPq6vLxtx+Zq/wAO9dsI5OOcvOKm42pJ8hXXo59V7dgJvp61mZaiKC7iFsjwkOfSkRZOVdHBdvXHJJJk1uIhynKSDPGpiqnMCoGpaaBDcC7E/CrRarrftW0d7bKjiVJ614ujxfD6+pnpaWcTlj1/z/OfJ21NDV0scc88ajLoALHyFeQ5WcIOrTRqhyFthAqKXlkHvVSjgZd9KjQ5su5qUWIxIXcim1dwfawNR9am03lbHMesVdib02xf96m03pnFA6lpq7U3KWr5YwFqTDUZOkXSBq6g9qxTVvKHF0tDJYw9sL0kV5Pl31l4Xn1yxgW4pdxDZWISeijanlxB505dXRh2uoZF5QO1SYhvGZj1WucYe0YU6DrWY0olZ16IOPuT4mHpV8mEjiXdhuOLeIVgsesVzy0adcOIjLk9QJh8Tb8NyK5XOMu/y5Qi3DFmUcH41rzO7PlwXlXrBgLIpcSVMNzSOkVaSzhwdCxjyNSlscqke/pUXk8P2j9oMPwHDWwLZxWPxByYTBpq11tpPXLPz2r0vH8fllllw/D5VX1Zf8faPzft+r2HC8LFRqakXfSO/wDb93zx4b7Y+z6/7SXsYeI3bnix/DVnKtvsmsSo7DTzE183pcZwuepGlpfJMfTn637/AK+/X1e41OH1scN+fzRPWPb2/R9twXj1jimAs47h9/m4a7pP3lPVWHQivrOC4yOIvS1Y26mPWPSfePb9ukvRcRoTpTGWE3hPSf4n3/d9fbw/MwT3Lg3XSNCa7TlWVQzXy83xeJx1xLmVmEA95r2GOEU8DLUmJSfirNbK5vD+yT1q+VztnzuThONKvJJrpGFw5TqVLqTimVB4wPOszptxrcm/pZhBz5qeUeeo3E81uWYk1PL5tedyC1jkLDxRScDHVh71nG4a5hiHuqdNCTtXjThlEvJjPGYeW+La2hKnMAd67Rg4znUOc8ZMVrymPPNb4ou5broO1J01jWh0HiocRWPKpvzYkbfFF6stJ0yNWFUx0PmGVhUnBqNRX+lLcQ66jyrPlyvmwNnitu5IYekUnSkjViW/pBjoietPLN6V7HQfEPDVjBJzTGMDt4VAFa2JvsjYi4hgkEU2wbphO9jFURn+QqxgzlnS2Dt38TucqRJZhUymMWsInJZ8NiMwVLb3B0Kjes7sfVvbl6PRwuEW0mfF/q/ImuWWV/S6Y419Tkx/FbdtmSyUaDpptW8NKZ5y556sR0efZxVnnhrwzAamus4zXJzjOL5unE8awdkf7tZTOdyV2rGOjlP1S3lr4x0eRiOINiWmR6RXbHCnCdTcjzETVtTVqZS4jqTnhjr9BV2puBnzHUk+lKJkjsO5irEJMuHi3FV4Mli3awxxfF8Xpg8EBJafvuOi+XX0k1854j4l5s5aGhlWOP159vy4+/efT9Xt+C4OMa1dSLmfpx/mfb29XDd4d7Ueyts8axuMfjFi94uJ4QT+q/vW/wDy9wB6RqPnuG43h9TVjDh48vLH6Z7+0/r2n93utbhtSMJnV+aJ6x294/R7dnEYXF4S1jsLiRewl4TbuD6gjow6ivs+A4+OKxnHKNupj9WP8x3ifSf6PmuK4WdCYm7xnpP8fqD4pF9wya9jtl4U5x6J/azqWbSrtN5W4kBpPypsTzYJ9tJEimw8whxDtPiirUG6SZ7hO80ouVA7KNalNWUm45hQTSoLn0MmFxLDMSAPM1JmFjHJQIiDU5m7Co10VW5dUQqhR5mpULclLrOt9AaUXHd48V5L15gSOpoK/abhTLoB361NsLumqJJO5NWmTBVO5oMF10NB1WsZdsnw3H+dZnCJdMdScXWnGbykeImsTpQ6RxEukcauEb1nyodI4iW/phuoB9BTyj4gU4uM4MRUnSI14tPjPtRa4Lgbbcn7RjsUcuDwiCWuttPks/PpXz/iPHTOWXD8PlVfVl6Y+0fm/b9XuuD4e8Y1dSLvpHf+37m9l/Ze/hcU/HOOXBieOYgeJt1w6/sJ27SPQdZ+H47jsc8fI0OWnH395fS8Nw04z5mpzyn7PrlWK9VMvLmXw/GuB432V4jd9o/ZyzzcNc8XEeGLotxeroOjDfT8JFe94Hj/ADdulq5bc8foz7T2nvE/d6rieH2XljF4z1h9Nw72mt8Y4VbxmCvDEYK8uWToyHqrDowr7Tw/i8eImdLVjbq49Y9J/NHeP26S9BxOnlpfNjzwn1/iff8Ad5WJw2ZiVJjpXvMcqerzwtw3sNdtAE6g+dbiYlxyxmHIxOzCt0433IZmKvJk6iosLAeHSo6egIpLRSUxu3s28tvAZiBPYtXCeeTy45YuM4q2Lbow31JJrptly8yKp5TXWLltq6xDxJym2F1hqDrSl3T1U57wAW0qbWt8iuKK7+I02kalLrxBQoEEd6zODpGtB24haK6VPLlZ1sVLWPs29c3ToKk4TLUa2MI3uK3WuHI5CdIrUaUUxlxE3y6FbijlgYkCnlwk8RInixCjKni608pfiJVTjDsAvL9TNSdJqOImfRC9i2uyQp84GlWMaYy1JlXDcbx2FhLVxwoEBZkVMtHDLnK4cRnjyh6lv2rxS2AjuAe6r/CuM8LjbyI4ya5uZuMYm8HD3cwYzrWvKxhPPylBsQTuRW9rM5pm7pv8BVpncmWQmS0+VWmbgjsQZUTU6kzXRlW4/fzqzRFyd7b2hmYmPOpdtTExzSOJtr96fSrtlnzIS4lxUcKt4dEwpxfFsXAwPDwJLHpccdF8usdta+Z8T8T8yctDQy244/Xn2/Lj7959Okc3ueC4Ppq6sXM/Tj/M+3aPV73st7JtwlrvFOK3vtnHMXriMQdQgP3E7D8fSvhON4+NatLRjbp49I/mX1PDaGz58+eUvo2Wa8CJebD8641wW/7I4q/xbhOHOI4LfObiHDl/q/8AqW+0fT02+k8P8Qy1ssccsturj9OXf8s97+/6vU8XwmOOM8rwnrH8wmWt3cNaxmDvjEYK+JtXgPmpHRh1Ffe+HeIY8XjOOUbdTH6sf5jvE+k/0l8dxvB5cNlcTeM9J/ifdJizbmvZU8KxFrYlhQofdbyqNXR+YvXU1Ka3GV7rxy0b5VOSxMz0dVjDXLsC6Cp7VmZro644zPV6mGw2Hspmcka6azXLKZl3xxxgL74JNS9x56TEUiMjKcHDd4nhrSlbS5T6TW4wmernOrjHR5z4m7iGOUk+tb2xDlvnLosuEBWXuQ3lUtrb3b7OnQmuly8bZBDZEnWrbNByaWU3LHaraU2QedCm5dW0pslLKHl9YqWtCFoCAd6CWOx9nguHtXr1lsTi8QcuCwK+9fbuRuEn57V894n4nM5ZcNw2VTH1ZemPtH5v2/V7rw/w+JrW1ouJ+mO/vPt+/wCj0eE8Ks+ztu/7Ue1eMtNxW6vjuOfDh16W7Y7xpp6DqT8LxGvlxUxwvCYzsj7+8/3/AKvrtLSx0I87Wn5v29oeVgP0tYHEe0V0YrNg+DpZYWybZe5cuSIJiYETp8zXk6vgWpjoRs+bO/0iIccfEYy1Pm5YvoB+lL2QH/iN3/5a5/KvXz4Jx3/H7w6/H6Pd7XAPbDgXtJfuWOF43m3rS52RrbI2WYkSNda8Pi/D+J4XGMtXGon+renxOnqzWMvn+O8AxnstxC97R+zmH52Fu68S4Wui3V6ug6MN9NtxpIr2Xh/iMau3R1stueP0Z+sT2nvE/fpLwuI0Nt5YxcT1h14biOF4jw+zxLht43sFe0DH3kbqjjow+u4r77w3xH4m9HWjbq49Y9Jj/lj3ift0l83xfDzozux54z0n+J9/3VRjd6TPlXtZiniRNlu4O2wOa3DDXQb1YylMtOJ6ua5w9lJhSR6Vre5zpJHCMgkirutny5gVWN4orBfFvVSOpnBIgsYqLKD2wQes1qJYmEeTvWrc9ocuPWlpQNb1pZTC1OhpZGK6cMvXVLWwH8gZrM6kR1dI0Mp5wzYF7RC3VKtvBEUjO+hOlMcpTe3ZTTWatyzMYwnylYErVtnbZCijrVtKgAozAnYHWqkPreHcQ4bbgHh1tRdhZPiBI9a8HU09Sf8Ac9npaunH+3q9K1gOG3hmu27IZgSLKwpA771ynPUjlDyIw056w8LHvgcJizati2beo8IM15GnGeWNy8TVy08Mqh8+5Q3CyqQCdh0ryYjk8GZiZMjXD7omkxCxM+imR9SzD0qcmqn1lhJEUIkOWVXTU+dS7WqevwzFYWzb/wB5tpmA2P3jXHUxyn6Xk6OpjjHzLYniWCuIw5WY9I71MdPKG8tbCXiYm/fvGI8HYiu+OMQ8TPPLL9HJjcQOBjDg4X7bxnFkDAcOAksTtcuDoo6DrHaa+Y8V8V86cuH4fLbhj9efb8uPv3n06Rze24DgKrV1YufSP5n29n1Psp7Itwhr3FeK3vtvHsXriMSdQk/cTsOnnHavz7jvEI1ojR0Y26WPSP5n/Pu+q4fR2fPnzylHiH6R/ZXh2OvYPEcSPOssUcW7LuAw3EgQYrppeD8ZqYRnjhyn3hrLjNHGamXKf0peyBP/AHjd/wDlrn8q7R4Jx3/H7wvx+j3eDwH9KmDxPE8RgeLFbdhrzjDYzLClMxyhx00jX59687ivA88NONTR61Fx7+tf5+jlo+IYzlOOp09JU4xwa77LX73GOD2PtXAsTD4/h9syEH/Ntdo8tvTbpwHH5amWOOWW3Vx+nLv+XLvf3/Vz4vhMYxmYi8J6x/MFIsXcLaxmDvDEYK+JtXh9VI6MOor73w7xHHi8ZxyjbqY/Vj/Md4n0n+kvjuN4LLhsrjnjPSf4n3Rza17J4QEk0GWAwJ18qSrqTH3bZ8IA19axOES6RqzHR0Pxu6ygZVgdhFZjShueIlzNjS67MT61rbTPmW52d7h8TECrTG6Z6gVsLuzOfLSnNflDnsoy2xlH1pS7q6ELuTrc19aUlvUOO4ROnHOHx/7xv8NeD8dpe7zvgNX2D7dwrrxrhp//AHG/w0+O0vdPgNb2H7bwjrxrh371v8NX4/S9z4DV9gON4Sf/ABvh371v8NPj9L3J8P1vYftvCP7a4d+9b/DT4/S90/D9X2H7bwb+2uHfvG/w0+P0vdfw/V9g+2cGn/vrh37xv8NPj9L3Pw/V9h+28Hn/AL64d+8b/DT4/S9z8P1fZvtvBv7a4d+8b/DT4/S9z8P1fYnFuI4LgfD8PjCUx17FmMDh7U/r22kyB4QSPWRFeo47xedWZ4fhZqY+rL/jHt+b9v1edwvhcYVq68XHpHf9fb93q+y/svfwmKfjfG7gxPHMQPE33cOv7CdtNJHoPP4XjuOxzx8jQ5acff3l9Xw3DThPmanPKfs97i3AuH8ewDYPiOGW9aOqnZkPdT0NeDocVq8Pnv0pqf8AOrtraWGrjtyh+dYD9D9uz7R3bWOu3cTwhrLNavWnCOryIVxB6E6jQx02r32r/qCZ0InTis75xPOK9nq8fD61Ky6PoV/Q97Lkj/t+/wD+YH+GvXz/AKh4z2/6/u6zwGl7viv0QW1tfpBxltZyphLyiewdRXt/9Q5TPA4zPeP2l4fBctWX70BXw0y9rL899o/Z/E+yuMxPtLwCwt3A3Bm4rwvZLiDU3E7MN9Nt9pFfR+G+I+dOGhq5bdTH6M/WJ7T3ienv0l67iNCIiZiLxnrALiuHXOFYfjOG4nat8OxJy2rl4lSrdUaAYYa+saV97wPjWGtejxEbdXHrEdJ/NHtP26PntXw7UxndpzeM9P7kXiuExDC3Z4xhcRd+7bS4xY+kivaafE6WpltxePq8PraeO7KVhisQo8N1q8nbDxt+Xc64+/s2Vh1kVmdOPRY1cvUHxFt/esAHupqxE9yc49YSLLJykz51pm49EnZyYJNWKYmZKBRKEqOtAMgmqlNAGoorTsY+FEt12+I3LJDWwEYHoBEVidOJ6usa0x0QxWJu4u+bjsZNXHGMYqGc85zm5cxSTsTW7cpgMpU9qdToUg7xVQDPQCiTIEvMgkHvVS5Wt4m+rZ+e+YiJnWszjHSnTHUyjnaJZ2YydTVqGJym2Gad6EKoCRqYqS3HuqtvNtPyrNtxFqCw0Sqk1m7b20XlXJkKW9KtwztkrG51XT0q8lm0mxvD7LFb3FcFYur71u45DL6wK8XU4vTwynHL0eTp8Jq54xnj6jxPHLwGzhHFtOI8U4hA4bg7YMXCTAuPIHh1EDr6V874h4xHE7tDhctuGP159vy4+/efT05vP4XgJ08t+tzn0j+ZfS+yXsg3B2vcW4tf+28fxnixOJbUJP3E7Abecdq/P/EPEY14jR0I26WPSO/vP+fd9HoaO35sucy+pjxD1Fett5T+c/Z7gOC9pP0lY/h2P5vIa7iXPKfKZViRrFfoHF8XqcL4fhqafWser0+lp46mtOOXu/Rv/Y/7Lgj/ALf/APMD/DXoI/1Bxnt/1/d7D4DS93g+z/6JLY4piMXxjMMGl9/s+EDSzoGOUuw6RGg1PlXn8V4/Plxho/VMRc9p9actHgI3TOfTs/T0w9qxZSzZtpbtIoVURQFUdgO1fPTnOU7spuXt8YiIqH53x3g132PxGI4vwyxzuCXzPEOHAxy/+pb7R9PTb6Pw/j8tbLHGcturj9OXf2nvE/f9XquM4THHGeV4T1j+YF7WCOBw/EE4phFwOKBNi5eLKW7g+EwRsR5V9twfjWlrROGpG3Ux+qP5jvE+j5XX8J1cJvCbxnpP/wDfdHmcN/tvhn71v8NeZ+IaPu4fh2v7BzOHf23wz963+Gn4ho+5+Ha3sBfh0/8AffDP3rf4an4ho+5+Ha3sGbh39t8M/et/hq/iGj7r+Ha3s2bh4245wz983+Gp+IaPufh+t7Bm4ef/ABzhn75v8NPj9H3Pw/W9g/8As/8Atzhf75v8NPxDR91/D9b2A/YP7c4X++b/AA0+P0fc/D9b2DLgP7c4X++b/DT4/R91+A1vZ7uI4Fwa23h4Rg1Hnb/zrGPB6M+jrlxerHq5W4PwvpwrBR/7r/OtfBaPb7uU8br9/sU8J4UP/C8H+6q/BaPb7p8drd/sH9FcKj/uvBfuqfBaPb7nx2t3+zDhPDP7LwX7r/Or8Fodvunx2v3+0B/RPC/7LwX7mnwWh2+58dr9/sP9E8L/ALLwX7r/ADqfBaHb7nx2v3+wnhHC/wCysF+6p8FodvufHa/f7D/RHC/7KwX7r/OnwWh2+58dr9/sbH8HwPFuFpw68gwy2Tmwt+yIbDP3H93uPlXq+O8J2zOvwkfN64+mUdv17T/SXncL4lMz5fET8vpP/H+3d3+zHtLilx/+zvtEFtcXtibN4e5jE6Mp7/j6yK+D4/gsYx+I4f6PWPXGe0vqeH4mb8vU6+k932yivSzLzJlRVrEyxMqoviHrXOZYmX4Z+iP/APEfH/8A6a//AP2LX2n+oP8A4GH6x+0vUcJ/70v3kCNTXw0y9nMvzbjvG8R7cYzEcE4LiThuAYc5eJcUUf8AF/6VrvP19N/qfDPDcuHywzzx3a2X0YdvzZdoj7fr09ZxPExMTzrGOsqXsBw18DhuG28BZHD8KCLFhxmid2Pdj1Nfe8D4NpaETnqzv1Mvqy/iO0R6R/29Bq+IamU1hyj0hOzwjh2HuC7h+H4a1cGz20givZYcNpaeW7GObhqcTq6mO3KeTpNvyrvbhRhhbrbWm9YqboNmU+h/6MxeTN9nePSszqY31a8rOuiL4K8jQ1szWoziWJ08okhsuuhEGtWk4zBeWaJQi3A2oUGTyoUHL12paUJQUsouQbRVSmy9hQopB6UQpU9aqUUr2GtEkpUnpVSpKbfrSyYbJHSlpTZKWtNk6g0spgHnenIizqWTqSaz1biZgebcOmarUJuk6XnTYzUmG4ymCXHc9YJqxDM5S47uAwN1zdvYDC3bjGWd7ck+prx8+E0s8pyyjnLyMOM1sMYxxnlC+MwGE41gMPgr1wYLEYM5uHY61IOGaZAPUpMem4r5/wAR8GnSnLieDxu/rw9M47x+b9/1efwviM5Ts15/Se39v2fS+yXtZfxuKuez/tBbGF9oMMPEuyYpf+YnQyNYHqOoH534j4fjp4xxPDTelP8A3jPaf89pfS6Gvfy59X10eIeor1NvKt+C/o/H/wB8GN/8+L/E19z4t/8Aisf/ANXrOG/+RP8AV+5MtfGRL3ESkVrpEtxKVwqiM7sFVQSWYwAO5reNzNQ1urnL804vxW57b372Ewl58N7M4d8uKxaiGxbjXl2/L/U9BX1fh3h+ejnjjGO7Wy6R6Yx/yy/z2h6jjONxnCcsprTj/uZ7Q2IGFv2bGG+wYUYXDrksWWTMLa/xPc9a+34TwfQ0MPm+bOeuXef4jtD5XX8W19TL5eWMdI7Ob7FgP7NwP7kV5XwGh2+7j+IcR3+0AcFgf7NwP7gU+A0O33k/EOI7/aG+x4H+zcD+4FPgNDt9z8Q1+/2gDhMD/ZuB/cCnwGh2+6/iGv3+0F+yYKP+7cD+4FPgdDt9z4/X7/aG+y4L+zcD+4FPgdDt91+P1+/2gDhcH/ZuB/cCnwGh2+58fr9/sH2bB/2bgf3Ap8BodvufH6/f7N9mwf8AZ2B/cCp8Bodvuvx+v3+z6y5iM5kL8a7RjTnOdokZzrVY6tyqtlCtk6yBSyIY2vKlkw3LA6UKNyxSyjC2vaotCLYoUxtihMObifB8Lx3ADB4xmtPbOfC4tPfw79x5dx8d69F4n4dlllPE8NHz/wC7H0zjt/8AbtPr0l7PguM2R5WrPy+k/wDH+zr9lvafFrxD/Zv2kC2uMWxNm+D4ManRlP7X4+sivz7xDgMYw+J4b6PWPXGfWJ/zk+n0OIm/L1OvpPd9uomvRzLyplRRBHrWJlmX5f8Ao+9heOezvtji+J8RtWEw1yxdRWS8rGWYEaDyBr6XxfxXhuK4THR0pm4mPT2l67Q0c8M5yydXG+N4n24xuI4JwTEthuA4c5eJcUT+t/6VrvP19N9eG+Gzw+WGeeO7Wy+jDt+bLtEfb9emOJ4mJiedYx1l6OF4ei4Wzw/huGXD4HDiLVkHbuzHqx6mv0Dw7gMOCxnPOd2pl9WXf2jtjHpH9ZfO6+rnxGXLljHSP89Xq2fZ9trzHN2XavNniOzOPDd3o2vZ6xoXUqo89TXGeJn0do4fH1ehZ4bgrAlbKz3OprlOrnPq6xp4Y9INcFsQFVQekCpFrLgxCX7oYIsAdTXXGcY6uWUZT0ePiMFiZJOYn0gV5EZ4uGWGThuYS/8AeFdYzxcctPJJcO7NAE1d0MRhNrjBqgm6/wAFrO+Z6N+XEdSOuHA8AJPrVjck7fRAqCNorbBSnzolBkFEpinlQopTWqlAUFCilB0paUXIJ2q2lNkpZQcqe9LNoG1GkUtJxLyz2q2lSPLK1m7aqgNutWkwXJGpGtLSmyGfKhUlNuraUQoe1W0oDbpZtbGYGzxvCWcNir7YXGYY5sBxBdHwzbgEjUoT8txXzPivhWUZZcVwmNzP14emcd4/N/5fq9twPG7a0tWeXpPb+37PpfZL2tv4zGPwD2gtrhfaDCjxL9zFJ/zE6GRrA9R1A/N/EfDsdPH4nhpvSn/vGe0/57S+o0decvky6vmfZL2E45wf9IeJ4zjLNhcFcbEFWW8Gbxk5dBXsfEPFeG1+Ax0MJndG307MaOjnjq7p6P1Aivm4l7FG4VtozuwVVBJZjAAG5JrpjczUNbq6vzHi/FrvtziL2Ewd65hvZfDPlxWLXRsYw/q7fl/qegr63w3w7PRzxxjHdr5dI9MY/wCWX+e0PVcXxmO2csprCP8AufaBuMht2sPh7K4fC2FyWbCe6i/xJ6nrX6D4f4fp8FpzETuzy55ZT1mf4iPSPR8fxnGZ8Tnc8ojpHb+/eUSK9g8QMtACKKXLQNynP3TrReYG0V0OhoMLSzq3yFReRjZTpcHypa1HcnLH7QohCo7ig90iNa5uw/GgI+NFMrGoWO9UYA0DAGoDB7mimCmhQhTRTZTUVy8V4RhOPcPXB4xmtPbOfC4tPfwz9x/d7j4716LxPw3LLKeK4WPn/wB2PpnHb/7dp9ekvY8HxmyPK1fp9J7f2dfsp7U4tOI/7M+0wW1xm2JsXx7mNToyn9qPn6yK/O/EfD8Yw+J4b6PWPXGe0x/lPo9DXm9mfXv3fcgACTtXopl5Uy/N+N8axPtzjcRwTgmJbDcBw5y8S4on9b/0rXefr6b/AFPhvhuXD5YZ54btbL6MO35su0R9v16et4jiImJ51jHWXvcLw2Aw+BtcMwmETD4OyIsoDqO5J6k9TX3nA+HfBxOpllu1Mvqy7+0dsY9I/rL0WpxHnzUxUR0elg8Oi3jkKZa87PKaYwxiJ5PWRw1wE5YHWvHmOTvE8z3bpZ9PFr0qRisyNz/gzrJO3WpHUnoKZCqvljLtSb6LFCi5yWc+EUmfSD9XO9hHuMwYRuSelbjKYhmcYt5942bSMvMEn5V1iJmbcpmIink3cUikhE30mK7xjfV42WcR0cbFnOtdI5OUzMsV6AVSgyUtKbJSwpSrZQZCTS0pslLKDl1bKDl1LKA26tpQcvyoU2ShRcmulEpih+NTqvQ1vDi4YLhT51ZmiMbBrDIYIpEk40mbZFW2aLkpZQG3NLSgNsVbKKbdLSgNvSrZMJ4/h1jjmEs4bEX2wuMwxzYDiCe/hm3AJGpQn5bivmvFfC8scsuK4XG5n68PTOO8fm/8v1e04LjNtaWrPL0nt/b9n0Hsn7WYjG4u57P+0FpcL7QYYeJdkxSf8xOhkawPUdQPzjxHw7HSxjieGm9Kf+8Z7T/ntL6fQ17+TPq+suFbaM7sqooJZmMAAbkmvVY3M1DyrrnL8v4vxa97e4m9g8FeuYX2Wwz5cXjF0fGsP6u35f6noK+w8M8Nz0M8cYx3a+XSPTCP+WX+e0PW8VxWO2csprCPv7QpcyC1aw9iymHwlhclmwnuov8AEnqetfoXh3h+HBacxE7s8ueWU9Zn+Ij0j0fJ8XxWfE53lyiOkdv795RNuvY28SYA2qWbSG3rVSilINEoMhoMQ3WaLzIVJogBddaKzKvSfjQJFAIor6EWSa428naYWKWu0wtDoKlm0eVSzablDtS12mFvyqWUYWx2pa0YJrtUtaME8qWUYWqlrR+UtLXbDcpKllQ4+McEwXtBw5cFi2a1ctHPhcXb9/DP3H92dx/GvReJeG55ZTxXCx8/+7H0zjtP5u0+vSXn8LxUYR5ep9PpPb+zxbi+3XHrX+zXGFXAYCzpjeLWpnF2+gQ7EsN4+Mag/I8NwvB468anCROepP04T/tn1nLtEe/T0e21NXOMP/Umse/f9H09jCYLA8Ps4DAWRYwmHEWrQ+pJ6sepr7jw3w+OEic853amX1Zd/aO2Mekf1l6PiNfzp7RHSFLX6syADXsp5uEcllvBXBM/A1mcWt1KLjWQkgnUa1mcLWM6dC8TAEyQ3p1rPlNxqh/SId5uXSdIiKeXXSE83vKi8Vto4YuWgREVJ0plY1og1zidllIN+RvpNSNKY9FnVjule4hau2gtu8qEdCDrVx05iecJlqRMcpeabiwVeGB6iu1dnC+6BRZ0MjzrXNmoHIKWU2SllNk1pYDLVskuWraU2WlpQZaWU2WllBlFLSgyVbKDJS0psnlS1psnlUuyqA261aUGSllMFI6mgxWd6AZB2pYXl1bSgNullF5Y7UtKKbflQoptjtVtKR4nwqxx3CWbF682FxuGObAcQSQ+HbcAkalCfluK+b8U8Lyxyy4rhcbmfrw9M47x+b/y/V7Pg+M21p6k8vSe39v2cWI/2x9qLQ4R7R2f6L4XhSBjsTY0bHkbLb6EHfTTqegr5XgeE4WNeJ4D59TL6YnphHrOXavfn6R3e51tfLHTvV5Yx9/0em621s2sNhrCYfCWFyWLCe6i/wASep61994d4fhwWnMRO7PLnllPWZ/iI9I9HzfE8Rlr5XPKI6R2TNqvY28ai8ullF5eu1LSim35VbSiG2SNaWkwU29ZiraUHLmllF5WtLSim12mraUmbcUtKApVsKUoPpYrx3mmC61LU2XzFSyhyj1pajHlQOBA2qKBWqjRQGKAxUGorURtaBzcuNbVC7FFnKp6Vxw4bRw1ctbHGIyyq59ZpudTOcYxmeUF1712ZbXvQbxd6IGveg2poAQYoBBqjFTRAyGgbJSwQhqWpgtSVNloUIWgUrVAyUSmyUsbIKWNkpYGSlgZKWUGSrY2SpdlU2WraAUpZQZKtlMUpaUGQUsoClLKbJSygKVbSgyeVLKKVqpQFKWUGTypZR3e5cREd2ZLYhATtXDS4fR0s8tTTxiMsuczHr+reWeeURjlPKOiRSvItzopSllF5dLKDl0Sim3VKKbXSlpRDbiraUBTypZRSlLKDJS0opSlkwUpGugq2lF5XlSza94LXC3lGC0sHL5VLUctLKELrQPFRWK1QMtEbLQoQlChyVChyUKbJQpslFoclCmCUKbJ5UKDJRGyUAyVSmyVCmyVUoQlRaHJQoQhpZRslLWmy1CBy6UiSYDLVsbJSymyUsoMlLKbJSyhFsnQUsoTYcbqR6ipug2yXl9qXZVBkqpQG3SymyUKLkolNkqlBk8qFNkoUGSgGSgBTrQoMtUoClLSgKUsoClWygyUspuWO1LKAoO1LKKU8qtpRSnlS0opTyq2UQpS0mClKtpQG35UsoptntSyg5dCitbB6VbSYLyzSyntBa4u9CFqLRstFocp7UKHIaWU2SllCEpZQhKllDkpZRslLWmyUsocmtSymyeVLKHLSymyUsoclLWmyUtKbJSygyUspslLKbJSyh5flSymyeVLKbJSyhCeVSyhyUsbJS1pslQbJptVsoclLKbJSygyUsoclCmCRtQVF6/GUXGjsTI+tYnHHs1GUwJv3SCDk1/uCrtg3Sgbem4rVs0GSlpQZNatlBkpZTZKWUGSraUHLpZQG3Syg5dWygyUtKDJrtSyg5dLKApSygyVbSgKUKApQoMlCgyUsoClLKKbdW0opSlpRTbE1bKApSyim3SygyVbSg5ZpZRTb13paU9kP/dHyrhTyLHMP2RSizBh+zRW8JOooGhT0qDBFpYIRaHJuWO9LB5fnSwclLByUsHIKlghF6z8qWMVTzpa8gyjtRByjtSxsopY2SljcullNy/KlrTcs0tKbl0soeWaWtBlilo2Wlg5aWA2W2JdlQH9oxU3LUshS4JR0fWPC003G2TwcuWNKep6UXLrVtKGBEysbTIqbl2yGUd1/wDUKboNssVjcgT3IpuKkIX9pf8A1Cm6DbLZQdiD6EGllSOQ9qboSpbIe1Ny1IFYMVbRstLAyUsbJSwMvlVsbJSwClLClKIGSqU2SljcullBy/KlhTbq2UU2z2paUBtmrZRSnlS0ouSrZQFaJRctAMtCgK1QMlCgKUSi5KFAUpZReX5VbSnphK5W7GCVLByUsME8qWCEqWUbJS1oclLKHJQoctQbLQaKAxQaKAx5UVsvlQoctChyipZTZRSymyiljQO1LGiijQag2UUsbKKWlIYm7y4tWyOe4JSR+dT0rM5NRDxAj37oBLNcYxrqSaxbSuJCK4so0ra8M9z1Pzpa07cBjCzixdfMTojHeexqxkzMPRyE6KYY7GJj4VuZZhwwv2VgLouMtwDKUWVltfnWLbpr9pFCZgI5izK2xpPlrSxe7bV79n9WLoyOVVQDO0R0qzKRDlYCzcuLdFgXSQVti0GHkAZ0+NS1p0pb5d+0pS2rG0S3LUAEyKsTzSeiJWwnMa7h0Ys75GIkswPu/hUtaPysPzBa+y2edmC5Y0jct6RSylMMo+yWf/IK3jPJjKFMtaSgy0RstCgy0Gy0KDLQoMtEpslWynTYfDW0/WYc3G7l4HyrnlGU9Jp0xnGOsW6kx2CUf9gQHyg/jXOdPOf9zpGphH+044hgV1GCCn/yKak6Wp3a83DszcRwTg5sGNf7qinlZx6nm4T6Jk8Kur7htHymr/6sT3S9KQOC4a4hMSQx7mf4VfM1I6wmzTnpKDcJWPDi7JPYmK1Gt3hnyY9Jcz8NvKDrbPpcFbjViWJ0pcrWWUkEV0tiiG2RuKWlBy/KrZQZPKlpQFPKllFyUsoMgq2UGQUsoMgpaU9IW65W60cJSyhyVLKbJS1oQtLKHLSxstLBy0sbLUsHLSxstLBy0sbJSyhyVLKHJS1pslLKHJSymy0spslLKbJSyhyUspslLKbJSymyVLKbJSynh4/McfdMkFWgeUViZbp6GCtWrz/bBpdiGWNA3U/EfxqwStfw4Fh2s2LJuDXW2DI60lIeOcVd3AtLGoy21H8KltU982xdBUgwwEgGK1fJmubhZLdrCW2ZfAGcaIrGZMaGstUZsOwWzmKRcVSnLtpq89+3nUnKIWMZl6t7hAN6yL123kyMCSYE6Vz832b8r3cdzh7WA2Rraod0t3bbKfgdasal+iTp16pi1bTGILSooNpjCxpqO1dYlzmE0tXLpYSEVLjsjby8mD6ChKiWr/NF8oucEJl/udTPmdfQUKbDL/uln/yCtRPJmY5qZats0GWljZaWBlq2NlpY2WlgZaWUGWrZQZaWU2WllBlpZQZaWlBlqlMVpZQZKFBkoUBQ0soCpqpRclLKApSygKUtKKbdWyim35UsoMlLA5dWynpBSxgCTXG3Sllwd9trRNZ8zGPVry8uxvsWIH9U1TzMe6+Xl2b7HfH9S/yq+Zj3NmXYDhrw3tOPhTfj3NmXYRhb37Bqb4NkscPcXdYq74TZJeWR0q3CU2SllCLdLWhFupZRxaB+8flUtabldvwpuKEWW7Gm6DbI8lh90/Km6DbIcs9qWlNkpZTZKWU2TypZTZaWUOSllNkpZQ5PKllKphLjkeBgO8Vmc4hqMJl0nAW1GrufQCufmzLp5UPF4ng8NZxXMa3cZbmskxr12pvyXZCdi7h7Ibk2gs76k1PMmPQ8uJ9XoXcJde0rrcCZILGSIf8AjHbz8qvmd08uujzG4Tcu45VCZVdvGoI8B6j+I9ab4NkvoGsWuWVbCZgRBBbpS5n1KiPRyG1ZHLexgshKnIQ3QedWJ90mPYijUlbcK5AZiN5ExHar8qfMB5boshXVFJUESAPKavy+ifMH2e0zlBatlgduWP5VbhKluRbtXJ5ao8RIWNPhTdBUiFQEqMoMkkDvuatwlSm6Ye8ALgRwNRIOx6+lSZhYiVRagBQAANAB0rVpTG0R0mllSHLPalpQZPKrZQZKWNkpaBkpYGSllBkFWymyUsoMnlSygyeVLKDJSyi5atpQZaWU2WllNy2P3T8qboWpY22H3T8qboKkOWx+6flTclSGQ9QflVsouWllAVq2UGWlpRSgpZQFBSyg5flVsp6Iw93oprjuh12yotm+DoY9TWZyxWMclP8Ae1jxE/GanyL88HV7keIXZ8qkxHotz6pnnsYBuR51flZncwGIAmW+dPlPmHm3V3JpUG6YMt8z4hI8qTj2WMu6wxKCALUCsbJ7t747Kc3Dt0E+lSsoXdiHMsdh8qVkXiKmwT4QvypO4icVPCOgFZ5ryGR3ooyO9QbTyNXmMQv7A+VLkqAY2kWWURMaCkXKTRuXbIBCKQfKlytQXl2v+WtN0902w3JtfsCruk2www1ttl+tN8psgGwijvFN8p5cFFgDUF6u42KLhm0Op9am5dprmEt3rTW7wt5evcedZtqnljhPLvZ7d23dRTIBMEnoKnNXdh7WJQDNbTN+29wGCd4AoK28OLWkSxGpA6dvIVYAuIjoyHTMIq805JmyjIyuVhmkgCB8KlFmZEa5n0LBSB5UosvJzWkV391Y0HWKBkRk8IfwCYEa05jBXViVuABoLAjrEaa/jQLyZUISCgmBGvX+dOYRsLaIIgiUyVrdLO2BbDKZia1GabIKcORtPzq7mdhTbcdDS4Nsl8Q3H0qpzMPNPpUX+g5VP9Wac+5Udg5Vs7qRTdJUAcPbOxNN8myCnDDoau9NjDDTTeRgP2ZetTfK7IEYa3TdK7IHkWh90VN0rtgDZs/sU3ZG2C/Z7PnV35JsxEW0XYipcrUD4gNDPpRSG5G4q0lgbsiA0UpNyLc4/fkVuKZndKLKx3/CtRLMxJMlW2aDJ5UsoMgq2U2QVLKbIn7B+dLlah2jF4f9uvHdx+1WP2vrQoRibP8AzBS1o32uyD79Aftdr9qgwxdr9sVA32qyfvA0G+02Y3FLKYYq13FLKEYux/zFHrpUsowv2m2IPprSyh59oaSPlRROIttuwPrQEX7fdaIIvpRQN+11NCmF+1+0KWUP2i3+0KgP2m30ag32i0dZFBhibf7VAftVsfeoMMUn7VARiUGzfWgU4i2dzQYYi33oD9qt/tUG+0W/2h86DfaUOvM0oN9rtHTmk0Ci5aY6NV3JtGbc7/Wm42iCgIIfX0pZtBmVjPMM+lLKYMv7VLKHOvellDnWN6LQi+AI3HY1AvNGskfAVTm3NQ7GoNzVPWqNzVPUUGzr3oUQlJ3q2lAShO4+FLKYMoO4+NLKEuszPypZRTcTWWJPalpROaimZX41SkzdQzLCraUXmINA1W0onNE+9NW4KljdgatHrUuCpL9rtj+tX5zS4OY/aQev0pyXmU3FO5Hyq2lFNxBs1Xcm2Sm8n7VLg2yXnWj97Wm5NoG5b/apug2S3Nt/tCm6DZIc23+0tN0G2Q51vuKu6Da/NV9qGy5paPOvF3PI2nHtRczAAye003G1Rfae7OxOk71dxtMfahwp69RJNNxtD/ae/urdNqboNsmT2oxIIDEGdhMU3QUf/ah8wXM2c6FfP1pZRh7S3iywNPNtutLhaVT2iuFjmBA21IqWUdePtIlyOnw70soBx1iTIBjWR2pcJtOOP3QQEvXlExIeRS1o3+0GPAEXUYdc6D+EU3JtOvtHjNZw9q5H7F4qfqDTcbTL7Tz7+HxSeYCvHyM/SruTaoPamwsTjBbJ2F0Nb/8AqAFN0G2XQnHbtwTbYXR3Qh/wmllEPH8phgs9pINLG/p1eofbo1LUf6dTbmso/vL/ACNQMeNsfcxFs+UwfrFAf6WxRUEW2Y/3Dm/ClqT+mr4GZgU75gaWUJ466gZiSNpG9LKZeOO8srGJgTSyjf0w5UgXB3JiYpZTDil11zG6Y30jWruTax4iyCCSY3J2PlTcm0o4s8gTEbwZHam612kfjLgBTdGYmAAZPyFS1pfB8auNc0dMpYa9aWU7bfGVvX2RbqM3ZWBP0mllLDispJJAjUillKpxAkA5xv8AGPTvSygHEJMyYOhPY0soG4ll999O8/SllCeJqFJnU7UsphxHocxnqKWUT+kWE5nGgmCdxSyi/wBKAPkZh3Ak/k0spl4qS2UT6GllNc4ulv3rqqY+8w3paOdvaSxaMC6rDymrYi3tUknKrH6UtEW9p7h2AHq1WypSHtFfuHKryeyiabkoLnGr1v8A4t7lf+8cJ+Jq7jaVeOtc0S693pFu27/UCPrU3Qu2TjiuKeDbw19wdpKp/Empug2yc8Qx4OqWLen3rjOfpApuXameI4zMc+JVABJKWgNPUzSzaH9IPlJe7iLomPfIA+UUtaEY60CDywZ6zm/GlpSh4sEH7K7gkdKbih/pnNIhp7xV3FItx+0rlXuhWH7YIH+dTcUw4zzmCW7yMWMDWm42pPxUGQpkDc7RTcUhe4q9tm8baa/Dz7Uspy3ONXUO7sI3ANNy0ld9ogoygNzBoWJMfLpU3LUUi3tGw1ziPPSm5NpB7Rs2oZiOmtNyU+OLLlBkbRoelYbU5mY+94YgALQHNsQ5MbgigqkKWliI0Ma/KgoLoIyyxLRM7gVQ+RvDuqnxA+VB1IMsBsmXaQw0+NA4VSSwtk6eKNvKgqjcxWZUgEayDpQOA8K5PhGkjeR/lUDojISGLTJjMZqh2AOrBYB1Bby00qBlK5hy7guLJ8QGnpRQuOPEWKjUkZR8vSiCzZkzTG2u3XtNAQSDlVmJK6qfPqKCX2a1dKu1u2CBqVUZvn86B1uXIy2sTftnojMbifJpqlCcRdR4uWsO4mNUNtvmpj6UtKUW/Zg5rOJtRqWTLeX/APyfoatlKqtq6ctrE2Hb9hm5Tn4PE/CaWlFvWnwzAX7dy0TtnUrPpNEEYy6gIXEXYPTPp8jVGGPuA5iLLsdDmtCT8RBqLZxi7eivhxA08Fwj6EGlFntX8MIi5ctHrmtz/wDSf4VKW3RbQXHGW/auEDYXADMdjFKLJd59i2Eu2zbEk6giZ6SaK5XvNlbxgBmEEPB7DUbCghzHdiGYuIiRsakq4+OW7i+z+KazdFt2yzkaDlJE/OaQPlfZhGwftTgDhnKs7lLio0Z1IMg+VankdX61Yuk2ly3AktqDrHlURYX1I6IZmJ2gb/696DLeQQHYoco2MT60GV3QczLCNqTooiPOhbmu47CWp5mItPp7qEsJ+ApSW57vGsPDLbs3HkEGQFH1Jq0luduM3Yi3YsoAZEy0fhSi0G4pi2/rwo/uIBQRfEu8m5iLjD+85qoe1hr1xOallzaG9xhlQerGB9agAfDs2UYu3defdwiNfPzUZf8A+VLWlORdZSVwV6BPixV5bQ038Khj9RUtadKYC5Az3sNaOzcmznyntmuE6/CllOsYDDm0Bc+13izZQHutl77CB07UVa3h8LhwGtYGwhIkMtsSfiB8/Kgs1xpXMwC9CdelAtu4HVWe2CV0A139dttaBSwVgoGxhljYdx20/jQQOXISyhBbMRp0kAx10NAh8CMLiNaVe4jf8zQc72gMptSANIXsOn8fjQSuW3BDsVDEbmB6afw/IqEyPbzM7RGsKDpHT86UEtC8FSc33QImgS5YQpnIGolWOoj0oIF7sKLdwZRrBGoHcGgAxgjJkkE75h3mgmcVbJ1zgjy6UBdBcK3FGWBJnRo/A0HLcsBrjQssYJ1ioOb7OG94jsN9fPSorxM5SRENPUxMUFFOaS6+DaZmgcAZSIAnXN1oOkC1buHxMSd2Mb0FEyE6Qw/bB6j40FOcZLAjSCzHUgUHQrqVJLA6a6QG16CgKNmc27huXGzR4tviOtB0W4IcXZU7nQ6jzj860GlSjXVgdgV38xQEqwYCSWI0CkCd58hRSFTZW4SQwB05hn1oBzF5jhCBJGwG/agdLio4lVDMIKgaiiNDNMf+Vcvw0IoK51AAzEDaF3/I86KTnAIqgQszoNR86IZWyHLnIgAZc2hPSgPMLsZGukA7AdvpQF7kuGkhCI8Rgb7Sd9KoRiGUplVhuQ46/wAqC9h7uHWMJevYdAPFbtt4Ce2Qyp+VEMMSLmmJ4el0ExzMKeRc+K6oT/6aWUdMDZxdwJgMYr3m2wuJHIvH0BOV/wD4WPpVtHLet38JiDaxFq5avKdUuKVI+BqoP2iN1k+m1QDmqRqAao6LGOu4f/g3bqDsrED5bUF/6QS6QcRhsPeO2Ypkb5rH1mpULZo4dd0z4nDEnUEC6mv/AKW/GptXcnisZw3hGEZb13DcRFwFGsISGcdQykSo8/xptvksZVNvAw3G+EYbGC5hvZuxgx7pu2b7vcUd/FpPpFa8trzOVU+lwPGOGYi0D/SFoudrYtM1zQ9QQAPnUqWLXvcUwxPgwzXI63Xgf+lf50pLly3OMYguWRltE78pAp+e/wBaI43vG8xa4zM3d2JP1qheao8J1HlQSa4ZgTHeg6cLw/GYy0161ay4dPfv3GCWl9XaBQFFwM5bVzEcTuTEYJcloet1xr/8Kmpa1LqtJjS4yLheHp3sJzbg9blyQPVQKlrRhwuxdZb2LF7E3h/WYtjdYHfY6D4UV1289tlIDqhEi2m3yj89BQUuKeaSwzoolAsxtoI7z/LrQMA3KUuGzKseIxlB/HppQFHuEEI+RtYEEFvMdI9aDLjNLltrY18RMk76R8qClsh1CEMM6zJjTQbEDXeaBCXDZg2YNlceHUen470BtvcFyA7mJhlIgevWgkwY3YgyDBOWOm+nbt00oFuOq38q5iD90LqBrBEnTagjcuTbZBzBByqRrm0+mxoFbwMHUy5HUQPPTvHX00oIkAC2FVgFGUktGk7kfDfyoOdzcsGWuSRoQdBr+GwoEu5h4ymUqAc0Akn6aUCNddjmLMwHUaRvvFVErubxNlUkEsJgQPSg5rqrBZbb7bgafnyoJXLStdYJnDTmkHbTbyqCtt3Qlh4x0MeL8+g6VRNbuHUsGS2TO5ZR8p6VB874AILEzuCP4VFOG0JfadAQN/WgdX0CoXadMsaCgraZ2ADF80dBQXZiCJdtojSf9PjQVtKAV8KxEkgE/CgpYa0jqoGbqT7sf5UHRmS2RktrkHvAnNJ6f50VlxBtP7pytq0giPz/ADoGd7jWpCGCd1+6e31ohTcdXZmYqhYagyPj3NAWa2YG538Y3J6fSgZHQKy+EgQWKsBpt60DJeVc1tJidGkafnpQaQw8IAOseEwfh0mgGe4bmYMvmVM9I26gxQZSQRnK5iTpMAkbUDkrqZCspIzlojX8/SqCXbMZUNMgZDEg67HeoGzAXAzw5OpbuPr2oC92GdhlYdwJ316b9KoNy4oBcgTAXQx2oLzGVNFeMzQO3T8z9KgRkXEKM9tLlvQFWWY+tB2WOMYnB2Uw2JtrxTAA/wDZsS+ZrQ/6dz3l+cVbSY7Oy5wHD8SwT8Q4BeuX7VrW/hLoH2ix6ge8PMVWXh8sEbfyqjKig9aA6A0EMdea1grzSR4YB6idKR1HzPNWSAdorqAGkmaDYbE8niljKYyspb0Jisyr7AydJrCFKg0Ci2CZoOzh/CMZxbFDDYKy1y4RJOwUd2OwFQdt27wrhF77JgrKcc4mpAuXCP8AdMOfPq/x08qWsRMuXE2b/FLi3+L4t8Zct+6jJlsWo6Kg0A/MVFiFVuhSqDIEDAjyH+n40VVb5DMoBJIIJ6k7eR/0oDdxa3HzBukofeJEHXXfaoBdvZBzRy8oAUbn5/z1qhRklGJCESF1jX0/z/Cg1u/+rUC4Afehycv4+fnFQG2xM+F+cAwAJ2179DvVFLl1rgtgmCwMETGp7dz50Aa+6YgRbMKD4xtJ3BHfftQMMUAhZhcYxoPeXrt360UCc9rxoSwIMrtIOpJG/wCfOohjdZcjswVVAUQ0mT29Pn+FUTW8HBXMWUxGoPhnaNeuulBJGZ7gQICi6gg6GPMep3oMznlhRZRwuoOXWDpMHoNN6BUIuKxtXC6ggyDAPfpMUE3t81szEwkyWbb5DftQJctkXA90qoggyJgdt/8ASaCbZ8zEKVAO/u5o270EbuaFY3B4mg5Vk/SDt9aCVx1MOAMxjUmCNelBJg9q4wYoS0kKvQdOu/rREiXzBYbxSDl0jtvp16UCK2KCjxKvkTEUHgq33lBkalt6iqhGMu4VgsaxI/186gKo6uSAC8ndthVFbdychJ0BmY0/DWiqgKQIKK4EMOoHeBRFbQQEi4wCnRYWY8qiiHtoDF0ANopkiNdx51UMl4AHLEGJidSPXyopjcOjiGLQSpuTm7/jQBblxxoSoH3SJMTQPbVVdBcuDOwImIzDsaIZCGJZbTkr7pzbeR/160ALtKhnWFEB8sSe3ftQBkR0OVtfdUgdSZOnWgqtxDmAUFS2kzHppFAXYN+s8MhYAJg7bUBBUBQ41JBk7HXX8KBiwgiGbstszHXT6a0GLglejZZgmNd9J/OlBMQEANtpnSWEf5dKClqCFZpckbdB5T60HVnJUFsrqZkFTG2k9tvzNBhcVSzZGPMYCTOwnUTrI70DElgoEXGiVUbHXf1j+NAc1tnYMVEjwqQAd/ydD1qh8FjcXwniNviGBuFMSmpOgDDqCOx138vgSYt9X7Q4DC8V4Jh/anhlsW7d+PtVldkcmCw+Oh9Qe9ViHyJbWqpdaDh4xc5fDbmuhIH5+VWOo+QsO/PYMpVT4knqNRWolXQGAUk7bmqIWnZne/qMzR6RqKlj7tHzorj7wB+dYQQYmg7eGcPv8V4hYwWHH6y6Yk7KNyx8gKD2vajidrh5HsnwR3s4dIPEsXbE3HP7Pr5bfAayZIi3h2MOMDaRLSMttmClNCIO5PestqCHusA4KBiSvVhPQjY67UDlsrMrrJc6KfExmZnt20oILcy3xHLRGIOrAxJn3j8v9aB0ul2MOxBEHxEA6+fy0mqDDBgHLWyw1JMGT0MCPz61AyheUCXXK2gPVdv8vrQayXBdgysB4ULDKQOgB06yaoW5cvIkKzKWAzSoXsJ+p+FAXuZCL2ZWaACpgwe/y7GoCLmVSyhpDwgL6bToD18t6DW4ug3QQWUEkDTKdxA9fLSg1q7ykUNzGbKYYMdOo033npVFLV5XshMhaI8OhnTcfX87ACMt9jzeW5M5nUajt1gD+NAlx2N1WAZoO4YaT6CDrQTW9h2tlQ7MWMu2UgRm13A8uvyoKm4BcUZ7YtnUOxEEeRnfeN99qDnN59QYNhVkg9AIkx06fk0ALAk+AAyWy559Dodd/hQTdUN25lVbjOxKkEwp1mQduvlNApZCVdbdtXtwwIXQknYefpNBJ0yu5a0hMwMvXboPzuaAXLLizJuAHUhpOvl8+tBAC3cBygypAzdyOswP86I53w1xzK53030P40V8+uUqGYgs3uq3X0NZF0uR4bYBjULIB221/nQCyRkjxKYJHlRTuzyoztJAIJU69ooLEBwGylnAACmACfI0DB8rZFZw0QwXp/lQIzBXJVQHK+4YkE9R3NUAM65dDJBJA/PwqIqW5lslVYqd2A3np6/PaqpwVNllRghynN3idPiflRDrc8SC2531YdRp1Hl0oAlzIkHKsiA/51oGPMZi+VY1yggaE/jNA7H9aAwOUn7onpuPSgaSsIxLFgNQBrrqZ2/Gg1t2A1YPBk5oy6UDOwRQo3BkxqJ7k+k0D5yqEoSTExJnvv8AAb1QqMuViWykajQCfIdd6gpy0LQ+fMFPiZpbvEnpQOhBjKRJEAEaE9/X+VBg9xYC/wDEGkkjT8f85oKWmRbbMurjxBU3HTTz3oHFwXc7IczlROWCDOkAH/WgXPKNaEkRqABvpEfnagk98JbgLmyjMwuHb4Heg/S+G2jw79El9sSIbFIzKnbOwAH0mtQ5+r4BiBqBvVUuaemp8qDx/aJyOGLrtcE/I1YV8+VW5h8GoKqy2i2Yg/eZj86sAXrRKi0pgD3p3rSJ3GWxZFvqXBHnoQf4VmeSvseEXObwnDNP3MpPpp/CsyO4CaI+q/R/ibWH9p0S4ADftNaQ9m0MfGIokvH9oeFtw32p4pbuzmuXTeS7rJtt208xWZajo5lKLYnIp0EsB7p6DTXtp1qNFDXERC36x9xI0HeRG1BhLqFJIcE+PMQJ/CYHT8dwJZGBzZchIDEeesmekzv3oJXmK2w10KFDE6TI+Xwgx3oHFxWuAkHMRLwrS3U6/AUAI0zgHMr5mJaQoMCD8NY31qgm+q2rgTldJyoTEHYnfp0oI27k3me42SdYBkEE9No276zUDuCGtkgAsNhbgkfkn4VRuajlrvNyiSDC6zG/pp9aBxiS9wiLbXlC5SZOk6DTfeIoMMSGRzqjAkhkaGdiIk/69+lBNXOa5nSDJjKMugGwnpqf5nSILJeuYdEm3GmdRdjKT2Hf8NqAi/be0LYhLp0MnwgDsPTr5UE/tGZrmt3M7QoQd+ojQ6CZ9etBhybjNIdULkHKA2czoQZ0J7+W9UJzALYSypcmFhWII0n4CJB+FBIeJpTRdQWE77Ek99qCNwOVQ5icrSCHkE9R6E9f50BS8EYv4iM3YgRMQRO5nfyoMGNwc1nttmGWVUgEjSZ9OnlQTupbRgEy5XI1IKgCDuemlQSS4+UNBKdARMjvqYA+PWqI3bl65cm3LCACQRvHkKg8NgiXsiDLm6ggzHWoppzyi8uJEmIBHoaBtbgJuF2WdABIgHvQHmFVKnODEaiREfHWgLXWOS25CuwgAGSTQbMgutaNzwrOUTOYT2oLAybg5ZB0EzH579KAm+hYB7mfKJIXTT8/nrQYMzKpRveXdztrtFVDPfRQyu4jMR7oHoOtBgV0abhzEyW1696KpdZUFtFh2zZYtmdCexNEZ2W5BRyqgSzNoW7elBkd+WSoZG2XOYAPcH59qC1r9YhVdCCPAdNup+M996DJnBINlz1AUAb7a9BtIoCDdKnxZes5pIGx28v4UBUhlfwkgjVhrI6DX0+lAHuhEabqQNQFXSfP50FC06sgj72VPe131/hFBR2VLkeNxH3fEPwjr2oKl1sqz5nzAFWMxIHcx8PjQIl7OpuF1IbuSTI6T3/lQScrcuKc5ZJyuYnTp8KBTfVkYGU6ToY0G3xHSg9DgvC73FuM4TBofHecFip6Tv8AQn/4aQzMv0D9IeOS19i4Nhjlt2UFxgDtplQfKTW2YfAmTqfnRQkg9aDy/aC2bnB7xRZKkNCietFjq8DCO64KyHRkYIB4t41g1cZ5LMTE8yNcCXSCeg61pHPeC4gPkAuNbUvCnVQNz6CszJEPs+B2btnhNi3ftNbfUlWEGCZFS75wuUTE1L0dZijJ7OIuYa/bv2Wy3LTB0I6Eaig+79t8OnGvZzh/tNhEBa0qm4sT4D0Po0j41CJqXwq3EzKVzsLniVs0AjUSTH0rLZRiJ/VvcDAbBtpOx9Z+dAhKDlXixBJhlQyB0O21UZGyBmZQqzCloPTTTqPPeoFuWy1wO9vOrmQVkmSRpQKr2uYW5gEeMEeAEREx33mgZVyHMQvv5YtwW23g7z3/AJ0E3xDTnJa4QZnoG6dB+fjQVt3lD3QSigkdPFO89iJHXafOqEtIbTFXusttlPhMqSII1O5oGdmtoAVLsDtJWJ29T+etQI10sWZyqrrlYanbaN9wem1UbOzWiGuC6ILGAR4fTSd9AO1ADdw73VI1DQpLiBJnpGnUfKoKsQqFHhraKWgRA8UHbXtrpEVRK2zrcbKfek5MxbOOynpEb0Drea0yxeKmSDzGJG06EmAKgysgDqP1gyA5Rudew2Hh6dKBE5ZtrJkgRLgwBqdpnodJ2qgi8mbNt1Vc0ZV1I6abHXpGlQSa06qBDZwzMGIGgOoiT+dKokbqW1AKuVOxaTG2seR+poMLlsXTkAYTIVTG/STsB19aBGuFZYNMaRIOYdo/P1oJtdW/cKl2zfcZoAHWCNANR+eoRv4a3irpcTcVfCDmKxHTQR8ag8S0QQ1vMSRqC2oPmNKimWQGtzZVxrppm+BiiFW4Ljak6At70afworG/DgsspMmST9e9A7mTCnKGWdG+fx76VUOM0PCsqkTIgk+oP8KAh7hujI4H3TmcyBQMtzKwMhgGJOpMd5HagzXCHDakFfCsaxOwj8e1AwfLaFsM6vIGaNPzvv3oGYhQOYzlSIPXby6n8NKAsvMVAWYBS3hbwnp9aCoZGysujMCBlMdo266UFFYE5SyjJqdJyztr61QqMwunw+AkzpLDUCJHQ6VBQhGBiQuXUwYHUjX87UCO0eMugJYAKp8cA9NOxoGSy1915jMyMSVUHMZ+HlQMFNsIsgNzBmgQS20eQAAoDbuqmJIbMr5IEkGY16ecelB0Le5T3GWVlVJOvhAj0M/maCX2hltZmKW8wjMEJBO0HoOlA912fLnuLEAGToenpGhoFIjlB0JliTMweo366T86CjsU8RChQC2ZDJOm5EaRp8qD9J/RbwlbdjE8axC5RlyIWG2ksfgsfM1qHOZfMcZx7cV4xisa8/rXJUHouwHyAqq4I136xQKBJ3oCFAPcHTUTUWJmJuHyHtTh0W/Zt2lCILQhVGg1O1IiobyznObl81ZwrjPczDl5suY9wJI+opEI6MFjzw/HA8tLpupy4JIiSNdO0bUnsRNTb7nhHFW4gHt8vKLSqJDZifn6VapMpmZuXpZyDGmnSjLZoB8qD9A/R9j7eMwWO4Di4a26tcRT1U6OB8YPxqJL4LH8NPB+LY7hmJBY22IUk+ErpBI6jUfAipLcJOUIFu+HykZFy9B9NdNvWopUe3dW0F5XjYh0yHTQ6EfHfpHSgxa7cyOiht1OXQxsRE/tECB6UCoypca1cyLbU6QpOTcfX6yaB3U6oHCOWUqmcwxB3JnQaigW5eKWV5kdwReGgnT59umlAhzthzm95lYyIMnoZnaT+RVBLXFW2Z0MEiSEUmROvTz60C52e9LOAkwsMDlPbudz8/hUE1usWZxkYCQBlgLOmvf09aC4ufrA+VgSpnQiR01BgxQTu5UILKty2dRvHcgGIjY9vWgLXb960rjM4USSjiYOggDYnyigVmuNzFRXUE5yp1C+U7etUWcrN1lTxliJ2g9tOm+280EFa42cJaKA28zmBJ69NiIkx0+NBlm0Ga4pAjUqNOhmd4Hc9fSoKWcUEYC3KZQdxJ9ZnYT9TVCqCxzqyqlyVljPXUfMdDppQKAQ7vdIJZjNwRLT92Nh9JjeoJ3Xg27ecFwuYF5zCDBmek61QpvXktTKusEMpWDMDSDrA+U/OgzlFVrjG2JESBDidIgecmewoJMJRVRs2s7fDc+g851oIBnI9yzpp+tgH8+mlB4dy4LimWlAPCSSB8POsqZbpJBCSGOxAkmiHDF/dADLuvn0npQUa4xdPdy7t4tCI9NNaqpF2uXBb0bODmmNTRCoYaCROYDQ7noO4oLctlZYbloQWkkMIHlvO9A6NctsqkKLZ2LhjI7R1oLK5DZkRWkSVKwwHmPKgVFzTylCgEGFmTPU6a0BgFi94klQVOYzoZ07nzoK+KYQLkVZJDEgHr+RQZbhAN1UzbBADMddO4OtAearLI5qm4uVU2A/y/DbSgAVhauFnBI0aVIBOkjtQUz8xw63BEghmEsR5iY+FBRHZERrZUDSWYHXTpG3b4UDoAthlMF1U+7oAepjf50BC3LuVnuuASCqhTOg2n5fnSge/pkLODC5WfL4VPX1MfxoJZ7duBbOZW8OoLdyPz3oGH6wg2U8TCAJy6efc6UC50NpRCm25KqAoIMfs/GNPxoE5q6O7G3bbMMjTp8Pl0/jQXwaPj8ZZwircZSdm1zKMo9RJgfGnVJl+18eZPZn2FTh1sxeuryCRoSTrcP4j4itsQ/MCZEDbsP5UUms6UChxHXyoMWHRvl0oPlvaxTnsPG6EfI/50ahwYTD5/ZS7cWC1vF5yPLKAfxoerwbqOcYtzKYUgsx9anqr6/2Tc5sWd9E2+Nall9LrGpFRCgjv8zQehwXib8I4vhseknkuCy91OjD5TQfXfpO4QuJwWG47hQXVQLd4pu1s6qfWNJ9KkkS/N2vKtpXJLowkMVgRpHr6/GstimJt80sXDEbge6w0+un0oC1qznRnBVogrsQY7bdaCRxFvO0NaZXSICwSIj4fGqKO5ZgBdyi4gGhI26+Wv50qBouEvctMbpCqLa/dJOwiNRHSqJowWxCuXDErMm2T33/ADvUBzhVS2ZViRzeScxInSBMDpH5kGJEmVKrnzKwfxAkdunyO9BkKG0ozXHVXGltSZIg6d4ECqAwayV5pAIDKFFslY0Jkd50nznpUBZlKvlFlUChjAOUDbqfI+dUAlyyWrAs53Ay5JDE6dOhEfXSoCpFptGyEtkBYlQR6Hft2oEZovkDxctirPmGmk5v4elAL5y3fDdHLRSsIw96JJ6aVQju9oq7uGti0dXOYRpoDMdRrUAuX7qOvNuBmaCGJJKkbkD+J71Rlbklls3AGUHlsF66nXfU0FkZraoiIUXZHMRMxJgbfkVBIsxGUvGV4F0DYDXY9Tr3GtAlgsqMQpbPJU7gCdY8vM0AfmfajbVSHJzLJJiJ2Hy7UCsnOuLbMwrR72ULoZGs9Z1E6/Cgmqq4zskyZGWSIoPBDBlkXjA2UT8IHWoG5bXLYlh4miSIB/CqFZZTxBCAYUZh4fPzqKsylvHKtJlcvikbTOgoItdIvklQswvmR3iYqorbdlQySpB+6Nx11GvxopWFkKFJuFdyjCNfUzRHQq3b0MqNl1GpJEdNqA25t6DLkUBchMwPlO/nQG0M7jLbytnhdJMHegeM1pVRERF0GY6gHr3+nwoNnRPvbqc5WdADrr+RQPYh7cifEdDmgLG4PmaB0uXNEQgLu8zqO2+v1+NBNbh8QVgCzaBFnPr1jr5RQVtG2VNtgpViCISCvafzp8aDogK+ZHyrsxUSSemp2HagniLxGHN5lYksWCuNidSfp+NBM4q8BBIQ7DffSdNddu52oCLlwMHbKQfCQrFddtJOu1Abi8q+vPALkhi9ppmRpGunxoBHJZg4cMJKi6NQZM9d+u/c0DC+CGdw+WJUloA7eY1/zoCtiXuMS7qY5ebQf6fKg++/Rpwdcd7QXeIsg5NgC5OWATsn1lvgKsd2Mpd36QOLDF+0H2VWm1g05flnOrfwHwrRD5NmY6jf8aCZuZjvPnQbaBIJoN0Ok9fSg8D2qH+6Yd5++w+lFhLgSrd9mMWjA5S1weZ8INRZ6vJ4bw6xj+JLYuZgGttJU7RBH1qzBL6vhvCbXDeYLV65cFyJzxpFEd8yASYjaiDuREg+lAVg6nag/UfY3EWuP+yV7g+KaTZU2DO+Q+4fgfwFEl+S8UwNzhePxHDsQoFyzcKj0Jg6fnQis03CSvbIKBlPZ8xZiJiDOgOm2m3zALBk5tmzQdhEAE6CAOnwqKDOyk2yQuhUqRpI6A6TrEHpQM5e2crQMsRZVSpUxJAmYjv5DXWgKurw3/EVoAGYSvWRtPQd9DsKomzWzDm6+ozABgNe4MHT+OlQDmDD3U8BMqCy6SfMiNNvoPSqFfKTbLNmkmc6kFhE6DvqNI6VBW1ce48jNlOpUXJFuRBJ1G+nlVBS5dMOfvaMVUKFOwA013oDbusQxKNyV8RIgFo9fM1Bz281xMpBZiygqza9D3kDb5bdKoP2gWbr3AQPH4LmfWdogaDt8KgyOwctfyNlXPqs5pkgz26xJoMuZ05twLpAhhlkT0J/PpQNdug338JZQwXKre/I1GXcaR8aBFN1XbxMPFlMDSNCJBG2n061QAwAPMW6jBQxEzpvtHlUFLbC2oS6wc3AWkdI1Etv2Gnegkl5RkGZSBGYN7zGPOP89KAK9nIdCrsoXKSSCIMkeesAQaBbd+8z5bYW2coygdBOvSJ8qDNZ/VZ15ZVgfGSRJmToaBGxI01uTAkBCY8tBFB84HEMoSI+8o0NAylnf7jMRAjz8jtQXW42ZVLM2USAQNPj+YoJEs6HJcHvGTGgNAyOMyKsmACVYjXXp0igrbULfUtkjUglwY/l5UGC+BlWQTqsAAkDyjU/WgvmN+0SWZigJ1Pl1B9BvQTD3WDMGnKJe31nvFB0C2L7yUcs2xbWIG3egS1cYKHYyo3AaI9enx8qB0cG5bi6SJ0zDb003HyoM+Hv50yg+HSRqyxuZ6T1oGxLwrF4WGlQzLv8B5aj4UCC5bHiZveiIgrHagveYG06ZrioTlIURqPLaD330oEuJZKgEXEYaEADTyyjb56zQWAFq7cRh4uodwoXTsdJiaBC+VVKsbi5QFMeEkz1nz30oKC8MjE5XgRlkeEaEgwaBrlw2Rk5xYE5iraRBjw6Qd9fhQTgoMgRzLEs/wBQdD3MHtNBnRALdxEzK5ks6noNfqKC1nmNiuUJ8Y0YaZR1M9RG3baiTyh+5ezeGt+y3sW2KvoFucs4m4p9PAvygfGtMPyq9euX7129dJa7ccu7dyTr9TVVLOSTI13+PnQEqesa9QZoDlOhEA+WlAyqewInrQeF7V2ieG27gGi3NSPMaVFhzezlt19mMZcPuubhUT2WKLPVz+y1vmcYvNE5LR+pFUl9hk0BzDbSOlGQy6sd/WgwB677mKAhdYPSg+g9jeLf0T7RWTcaLF/9TdJ2AJ0PwMfWoS9b9K3ACOTxqwniHgvACZYDT5gR6qKSYy/MibLT+sN7ElYzyxMmAOms6/XsKy2dXW5dW2WZ2yA53MjTfUx2j4fGga5cN+2rYZjlUQ5iANSRpG+wG3yoOd7qjMxdVcArktsSCYmZPTTY/SgKPaVi4Aa7bhxDFZnr19dIoOvm3LlxzcJy6Z3zwRMSBqZoIZspEE24HhXL4VMgSV07H5UBto9lSb3MULDAA6iNunp9KCdq6cygA2w7FSzAknQ9N48+negDWmsQ+VbaLGVlUDxnee8xv5xQJdKQQGKn3VPuTB1Gm421nYRvQVVFe1la6iyxCsXPTU79DAoJYfkPdIVeU+hBRdS2mhJOvUwKAoMqtbt20KzqW96TsGPnEUGsMEPvqWYdMxmY7nTbT+NBS3iHW3dYkNm8JW30EbHsII11/GgnmSZRlKuDJd9JPlvMzVCrd5VtTZeLZypKmT6kee1AF/U3XtC6QpQvuNpmAPntUALaQvMBYMArN4iIA6aZflQKbtwXgt2XGcf8TcwJ1bt8NaCf2qyqiLhDTOVc3Xy8ifjQWtKGVXa24QDdRGbrr/KfwqhbiWWaTdfUf1RKj5d6g+fLM1hs4EjQQSM3w61FTJtFAusTGwJHnVRcvbvlcoFlB4ScpK6d6AOWEZrZygRprP02oGFzlv4vdA0VlEfx1op7IW43626yGfujbTTeiHS9JVROYMCJWAfP106UFkcsbhtWwtyQzNr37D+NArKyBdQYbflzlB3k0FLSYi4oUowEZfCBIWN/OR5fzoALd+3bINoDLqw1IK+ep7/OgVSA6NcKB2kg8wxtOsdR+dqB7gzZfErZjM3F0IHYjWg6EQkKftVlSSCgJjMe+23adzUUSBaUDO11mnxnWWBnbT4mfnQTByhvGGVbhYoRECPP+VBVcVbV5PgCHKSGB11316g7iaoQOLLTluEG7AOUZpjSJnQVAW5ouPbGYNmJBUydJ6/w86qEGfmq9xW8TE5ZzEN1000/M0FOYwe2Vl1DzDNIHT5+XlQZgrJzLltssSr8sDLrEg9BJ1j+FAvM0zNZb3ipmCJmNtJ+M0H1fsDwT+mOPWTcQvaJz3CSCOUpkxBiC0D4VYZmX6F+kjinK4fh+Gq0NiH5lwDoinQfFvwrTMPzMMSdCDHaijAB8IJ9BQOE8RCfXrQOoP3Zyz1/hQMMqqNtpMtQedxFrGJwt7DXACHBAJ6N0PwNRYfM8Du4vC4HH4TmkE+G2gM5W6kTSFlb2S/3bEY1mzCQEGY6yCSaEvsLV1HgzudqrJ8oyAQDp0OlACpjMZA8qgJnL1Om1UEnwnT/ACoP17hF217XexYsX2BuMhsXTuVuLs34GozPKX4PxPB3eG8XuYK8jAIzTbDZRMwRMjY/HapTpEkQ2pz2FtBoGYhPe106D1nr8aipNcGISLieAeFSoHuidCfjMa/SgZlbwW+Xb8KGFAkkneR084oNLuSbaQQB727D+7M/nTSgGHdDCsHYIwWHMEAdzOwJG3lvQHMt27zPAblvSBBOvbv8+nagRQLUFrjuW6ne3rqTppAG4oHN7nFXS2Sre8LgIOWInTXp0B70ERiMl4m4sHNJK6wI1k9DsNR50FeQEK81WYqpLBGkKASZOuvTUdNYoJ3XS7dflPKldumXoZ20jf8ACaCpZRbm0GzhyFyn3tNxMdunfSgXnl3uXLeZA58IcgAiO+/n8qBCrcrI1zm3FUhnVvC07ETv/lNBNAttGsqqliBAyzlH4jYH1J8qAsuS1+tOYACFIysO+u/fXyoJqHtW1bK+bLBuMpII3Edie/lQVVrl1luG6qDlFgX/AGf5Db0PlQZrrWkW0sZioIYHcTpM9R312qicshtu6wqk+8NhpMnvsd6Cd37MN8jENlDSTDfAfx71ALTcsEaF1JUBgfE3lGv8zQC+bNy54uXKgL7nbvQeO3MdYAfTSTMR6GgK3mJUZApnddZ+FA73c1whTn21UQAPQ7/KgLShVXzl5kAgEAUGDklFW6CWJkgxNBrj23w5DICRC5kgme09B50BhxbUAgmCZOu3rQHxWLk3haIK6AjfzmgIZiwRLlwlUgk6ZSPhoKCpuMmFlQUA6HSGPXb+dA1t/wBUV++EAbKxJE/zoCiiz471hkukAI7az27/ACoAb8qhV3YLIZ88LMbbbeVBVsQ4sG0ArWiRIAzaaaDvrFSla3euPaDK913U5E5ZlVA39NxVQTdbmsBma57wfJEL0HUminfE8u3mK50kBQNA3r0nbp8agnKORbSJLQTbUj0gj5H41Ra0GvX7hVrTO50dgYBJ2A2jzjcUQgd0sXH+1Kru8FmEOesz3/ntQJczYm5zTZdrhAzgkAyB3O+0+U0DsQqWs6rBWRbzQTpv/p1PxoKJZe9dTktlJuZbSsSxH97U9Np30oS/dP0dcJGD4M2PKnPizltyIi2ug+Zk/KtRyc5fDe03ERxf2ixWJUlrSty7Q/uLoPnqfjVWHjAbmIO4B2oGVZB22ga9aBwmgzQANjQVWc4GmnUH+VBHFowQEDwjbSg+cxy3tYB3qLDxSMQt0soOu8aTUV2YFr0AG06BdNetUfS4IMYB97sdqrL1ddc0DXSDQLKk7jXczQH3WMHegBG89t6D7D9HfFxg+NNgrjfqsasDXa4Jy/MSPlUJT/S17PFntcXw6Zi/vgf8wD+Kj5rUkxl+W2Q1w2kcJkdlPjOUEdNT0379PKo2pbS2uZTcBfT3SMqiNx1YRudhJoJcu24NtgFZNdWk+U69unc0D2oS23jzQZXONwJ38z0IoMAEdLcKGCNdmJIPWFJ36xQTOIVEtLayDYo2QDKd9dyDM6+fwoCIXk2w2ZWJyoHYkmNCNO+tBr1nNdRblxHOodc05JO28byD2oHe0CGC51vlyM0hshjUHudDE/50CDBlWZUUl4Oc6uE066GDM/OgTEkckc0W0suwQFARpA1IHlp+FA1w8t2OZsoWc/hzLBOoOuu8/wA6oS3cS0ioDIVMmZRI9DOms1AttrnN5am5luAhlz7ddCAdJ3mg1nlmzcsW7bNcJAQhIAH7JPXvVCq0C5bDJdGZSZOUsZ1kEjzqBxy1dVVVDGSqMYAXeI6+VBFnYF7YhgPGFtOSPMzMT85FBQOi812fIktCRpsQI0jeO3xoJc62x5jnPdIgkOUBjfrr8NKCl1glsC5yQhgqV1VTO/b1mgoxt4m2XjKyaPkAnrGwpEEpWLJuIWOGQgscsGYHn4t6UPEJKgqMpgQcy6gUGVgdVyrlBhp3+NBe25XMoLZWXSDm270C20Y2vFcy3CZloECgcJA1cBhrOaJPpQC0zvZ8SoemhkwP4UD8xBbSSUKzrmmfXSgbmMwDqXLKcoCglh/E0CEcxXLWnyAbCI366jrQNaNx7fKForbUzCa5hOvWgfIFRmGZWzax4xl7GaBl8bsG0ImXiDPnvrS1KtxWS6qXXS3MquxPqdgPSiLWcRYW+xDSSw/4cZiBuJbT6UVnuFbjXOaVYxkGUMEkyo0kfhv1qI6S6pcuWUVkLrHhJEnyA+M/DaqrlQ2rxV3tq9smTrlDQNo7+nrRFnS2lm2xFx1LFmkqSI6SDHXeKAMtxbmTlCF2YsST/LQHz1oJXDZYIS5ElmIY69AsECPhtpQVAFxWuLeuyhDSzlYB00I3k9u1AXuXgnhN22AwDC5CqRPQb/z0oPofZXg+I4jxRMIlyTduclWA3G5cnqQp/GrEMy/bPabHJwL2WvcgC22QYbDgHVSRE/AAmqzD8bUaAH0HlVUwUghY3HWgIAJCjpoW0iKCoUu2UEkb/wCtAyNmA8MFhOooCxzIWYA6xJ0+VBzX8Alzy3MRQcv9E22eSI26a1FPZ4dbWBHXtQd1q0EGZV30BI+nl61UEGZYAQD3kA0CknUa7yAd/wAxQbMBIjbagA2ke9070FLWIezct3rdwrctsGUjowMjWg/Z25Htb7JiIH2qzIP/AC7o/kw+VRno/nvi2Du4HFYnBHDqkMxykwc0wQe8EfKpLpDiKhrwm+yhQbiy2iwdNo1mREaz0qKYObt0gX0Vgg8QZpSe8ayZGkUGtC7f5Vu65e4pKMLagKNz09OnxoIcxBmuq5W648GdoLg6AECYoCcl2045a2nQFU7yZMa70FdbeHFtrYFt4GYLm02JHUa+X4UCA2QyfrHOZHIW3Hi3Eg9RtIPn60EiwbJne6uyi2QCDA01mZGupOnpQBGi2XS3bAgEhUMATpoevrrNBkJBMLldFgMRqoM+ECNPXz1oKZGuHl2nDFTlhkln03kgT17UEVucm6bQzFyx5aiYXXoOmulBgVN57l24jsIiV8UySZntp3igF58vhW7LsQWMliIG0kdZoHfltdt21VszhUJD6LoNc0fw6VQ7yQrMpYOVBhSJjXQn67Cgi1wOC7urCSFzeOROsTqO3X1qCd2+guAWnmSWUZiup+PSKCwY20dUD6ayyyEI3Px89ooI3HHIgNdey6AvIiW8vI70CpmuYd2/WMcwJKJoB566UFit254rVgZD/wAy0J+lB44DgAAqS2kAyfSgoXujJlN22NQ5O0/6UGEA51ILMTpvpQBnMSjAEjLrpBHXfT1oBafRkdkOYEBM2Yz3EbUCsWVMpY5dvCIHxNBTxWhB0KiVOQ/Q9KBsz27ed4VpgkmGOn4R1oCzplKW+XkMAkLM+kkfOgqBbl7YXMg6hQCTvpO5/hQbD2cxuNbRjI0J2kn0+lBS6nLtk3MSltXiEBLbdBpp+d6ityvs72gEQkEkOV90fmaosuHIspmS4WALIY8Aaex6x1oOa1bKI6XLiottxpoJO2YEDp6xRBOQvraBQOVmcufWCfM679qCy4fIhNvDm4GzKW0ESN4EmgKF+WWWbdlk96YNvuQNN/OKBblu6bltjbGZ5Uk3M2aDvqdhprNAsFjy0uHnlgbbcsnNBI0HTzM0DB0Ftswu3RJC6Big88w+G/pQPh7IxdtUtcvNcXKBctkzrtod/wCZqj9r/RdwFMLYu4/L4LQ+z2Dv5u0/IfOq5y5/0jcT+08WtcOE8rCpmeD/AFjb/JY+dUh8QVkGNATvPTtRT5SykkSJANAQApJEQe5oCBqAFEjczvrQUgDKFMmDMaAGgZSCw2G316UAJJEAz28jQTPctm6wDQNmAUTBnWBQLOYFYUToNflQYnLpPToOtAucAmDt4h50AJl9wfnoetA40gR8qAEjPvBnUTQfoH6NuLxdxXCLpIzzetSeo0YfKD8DUSXm/pU4AUuniNi34cUpD7/8QDUfECfUUWJflSutxkQFxmgB8sDxdJjTyAnbQ6zWWyM/JUpKWVMFVPvazMmCZjc/jQEIVuG07F7MZ87zDNGxAjb/AEoF5aNZu5spyjOf1hAXsQDIJj8dqBVVDiLa2XuAnRBeIgjfqNR37HWgoVZFRLeHbEiBAZvdY9ZM/e36b0GsFyxQ2kt3SYuRLEkn6HT5UDKxuIbQVlYxcylF8Mb9JGnT0oI3DYhGWbaqshbgMNBkGfUjSgl4GuPcZSqs8kKxUgRpqem2vnrQUvW+baVzzEddfGonXaWPp1oBzRhgLLsMjCMzAEGSCQx6jt0NAl97KgqhVbZ97OpzDXYRrE0DK8LaKrYVyBcUZWLMe46RpQTz3VAhrgzGcyWwVBGgEn5b0G52W8bgD2mdgFtl9Z2IYE6bennVAtXkZFckWyGAzlm0mOu/SNKgqyOLuHcX5R5AGoBE6nfz7CgFqRrcJYM0AFDJ8gREHTegDArbF2MuZ4CRpHT679pqibsTaUMr5WOeFYvJ2j1/MGoG5mIdVKYVAAIIKOdRvsKDyzcD24yyYkwIoFUBVVuaxBkFeg8p70BV2IuKUDIx1ZhOU+tAwYhfAFtBAASxknzoEuP4soH3pAyg/OdaB0JzeFgdD7w9welBWyUWfAMrHwQdZ7iY+dAgJNx09xiJO2UmfnQVXNymtm4uXdlECfT+FApUsFcvmYyf1gJIG5PlQVRrcFjqpIDOZERv69KKmDcYgHEfqpOXLqewAmJmiKS/K5V6A1uDbJBMHt+QetA4tXGbIj3Va4+wUwdPTt3HWigqXrFwrcfltbWQzDNp5Db47UQrvmVba+8zKVGX3l7fXWgzXzcfxkcsEKIaAPRQfrtQNcvWrSoRaNz9oMYync6TH8aCr8xDaW4jAWx4VZgWJ6AHtrpQYvbyIALlu0BmzhZYCIjQ7evegW2x5HPd9LbAi4EOkARrOhgdugoPe9m8C/EcYmJRbjMpFqwpP3jtoPInfvVhJl/ReEsYf2e9nrdt2HJwlkm437RGrH4marn1fimMxNzG46/jL0l71xrhPqf4bfCq0gSomRsIAJnWgEgNlBJAgSBE0DN+rObLHbWJoA2iwZKyJDDQUDqAAAIjyG9AA7FBL6z8aBi6gkiIAjzoFDZX20iSF/nQMCMo8fiJ7UE2JOWQ4Ya7760DMYublid42oFJMe6DIiDvQLmLIXgkHTQUBSGBgyep20FAM8EsWEdBEaedB1cPxz8L4lh8dYYG5h7gceY6j46ioP2fiWEw/tN7OvbtupTE21u2Lh1ymJU/PT50ZfzjxTBXOH8WcMt1VBZhbDDwkHxKJ0ERUl0hwW0a6OaWsaDK96CZUxBKjeI3+lRTo/OsoBbZ1Vv1NwCFAGsSSSdATGhG1UJdCm81u2rc9pAdYUtMmBtptpUFs7LzbqmyV5YARoJbuV6Dfp2NBy2+XZugLdUjwgZQSUjud9xqaB7d0W7Np7x8BgBQw1kz0M9Os0Bz2msumULJyjmNmEFtFAEfPyqgqtuzeuM6F3DkEOIVQOnST66dqgkUEKzXljQ50GimZEzrP+k0AuIhe4pGb71zfMPzP1oHRrBuZ2TKzSoVmKgqBoCPzBoEuAs1267qVUiQCDlnuCNRPxoFV3uXhcblgBVUGBK9iBIn186AHmKCtpXQTlOUSBPYE/XpNBz2ijgLcLllXwhVHhPUR1HxoOjnKVS+FYoTmUROsRsfyKBDzrl48y4FY6IUQ79pG31qhrlsC5aOdg8TBb3jrrB2ioJXkgZbtq0XLzCuAe2hAkz8qCttuUgLLJdRoVBiesbjb4UCPhXzQHURuWLGfMGDSR5t1hdAB8AA1NAQcyKqnMP73SoGthCJVixGhEaVQVdkQsFXOpgQJEeVAGuI3hZM066gzP8ACgJuC4wYg5U25bARQG49x2UqAY0yIYyk/A/SgazCtb0XY6l418+vlFBpZ7Tm2crZsxUj5AUBRDduG6GY5jObNsRvPeopzfdFORv1baZs5kg/naqiQDKjkWlMnKHI2PWNf50HSxIQWMrm2jaOXkT1I1/CisyPlOW+GsoYJtuQCI0Gu/wBog23voxvWRO0hjqBtqdqCbOtoO1m6wJiI0YGeh6/xmgDlCUEnMrElcoWTO2b8igcXBaYF7WYusIp8UAfe9N+1AbZBIuMkBlBzhjC9IJ3g9qBStqy0FgGYAgrbBSQdAD96gbIzB+Wly4TLLsTr2M66kyBQftf6MfZ9zjVxOIGZcGudmOua+3X4a/IVpiZfT/pA4oMJwe3gUI5mKcSP+mup+Zj61Uh+XssgMZkCRB3+NFTUHKxZgpiZA2209aAMuUBCdRv38hQMwYMREmI1/CgUBcgykszfdGvagaR/WRof2dyKDOEyroQokMKASskACB95e/5igQHLJAMAzBX+dQUFwsQJgRrpVGuEiQTB2JX8+VBMFiWgCF01P5nagLOVOqwTAERQIzAQTmAXoRB70AZyGAJ8RO25j1oGUiMpg6dvwoGIOXwEkHvpQfp/wCjri3P4bd4ZcY8zDHMgP7BOo+B/Gokvmf0p+z3LxI4nYQG3iPF4TB5gHiE9My/UGi4y/J1hraFXyeKQH8YUa9xIGu1ZbOLt4rdew1q5bKhWyEKVH7IHTv5UE2Ms2ZbhNofrFCQFJOxI6HXYigCPdsYW4we3ytPCCMvUZZ1PWelAv2h1slQ7Wym+sBiBOnX9nTyNFV5odLl28ue2okZsigyOgjX0+ooEFslCDiS7Ae7cQjtEg6CR6bURHxPfDeG2pgBgpCkg6jWADHqKKZ7hyWQlt2tuzSybzt0MR5b0RktlbRtEA27YHiFtgGb5g996Bmt3Ly3CFzsxlzcnNprI0H4UAW5avIbaoy3GJhUMKwPU+e3WgiuY5ma0Zb3FBIUaHUeW2lAWbLGYBCFjKWkd5ABjfoKAi8VVrLJbbx5smY6gdYPX0/hQEFbkQwyhmOVF303WNdqCea2CHs2lUaHmFO0bCTHn60AvXwSMmTWEZQCu/cg99qAq4tOMoLKBkKrOYneY3igPMGdzbCxcMt4AwXTqRQTLi2FCXCwgT4Nj8Kg5LM3dM0DfUAmqGVv12V/ECY7R8qgKrnAykqC0RvsKqnFlktW7qXMrNpttREjC20dhmLanpUDXXDIy5QBuP5VVA5WC5VALNlJOuwnyqAzbCqxtKcq5iD1qoV7rLaFxYUyBoB1HpQUF66SrZyA8AgaaVAvO/Um4wmHA0gHbvFUdGGDXrbIHKqEa4BEwd+tFIFuNYv3TcJcAmSPMD+NBG7ieaXuG2AABmUdY/A1A1t1uXGVbSqX8QJk5Y8tpqipd3toxbQ7DeJ03OsUQtzKCiwcp3GnxjtPlRXoYPBI/DMTjVYrysQLSWwOhUsSTufdiiOIWbdy0zIMgLAamSN+vworWLouKbTqTFsmQ3QSdO229Eev7NYZcRixiGPhtDOEjc9NegFWOpPR/SPsdhLWC9lsEyCWvrzrhPUt/IQK05S+A9tcXcxftVirb6LhmWygB+6B/Ek0ah8wzeIDoDpQOLYdioJHWfpQZBk0EbH6UCW1GbKxLBh1OxoBkDKzbRtG9A0S46CgCg+K4DqooCutvnL4WYSeo3j+NAl05FRhJOUkyfOgSSxI6S2h16UGsqWZATodT56UDKpbOs+6JHlQDKDBO3Ud4BoBbJu22ecqjTKBt6VA19eVcBzEsSdaoVTDPGi21zR32oG5YygSZaTJ8v8AWg9b2Zx1zh3tLgLlrUXLotOp+8rGCPr9KEv1n2j4dZ4j7P42xdkRbNxGG6sokH896jMP5k4uTguInlH/AI/iOglTvod6zPJ1joGGwZ4o3PvXmzAkMI94qJB0iKK52xhuqpKkJy2LqrkFviNhOtEPewyjiF/DszG3ZtNAGmgUfLXWikvh7V2yRdYE2yilQAQASupgztQLYblNiFWRctKt7N906TBWhY88rhC6DKchu/InT0NBzXb1y9b5jMWZSw8Wu3baND+dqBreILi8qqAGCxOsCYjzoGu37vNdS50ucrwkjYaGlg2sQRhTlBzXLbksXJPhMd9QfPaloezeum5bVLjKj3Bbg6lTEyD8dqBLmHXkC/0GYFdQWiDJII186CdspcXRBJU3MxMmQNO1FVuaWcxZ2MKVzNIXfYGqjne66rJicwAKjLG/aoKm3zi6s9wKANAeh6UAa2uGvX7etwgwCx2+VBHEuFuqmQER18qK6MLhxeuhly28jCQBvJ9dKINxzZuMjKl1pMs8yfkag//Z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142852"/>
            <a:ext cx="8858312" cy="642942"/>
          </a:xfrm>
        </p:spPr>
        <p:txBody>
          <a:bodyPr>
            <a:normAutofit/>
          </a:bodyPr>
          <a:lstStyle/>
          <a:p>
            <a:pPr marL="214313" indent="-214313">
              <a:buFont typeface="Wingdings" pitchFamily="2" charset="2"/>
              <a:buChar char="n"/>
            </a:pPr>
            <a:r>
              <a:rPr lang="en-US" altLang="zh-CN" sz="3600"/>
              <a:t>Dijkstra</a:t>
            </a:r>
            <a:r>
              <a:rPr lang="zh-CN" altLang="en-US" sz="3600"/>
              <a:t>与他的恩</a:t>
            </a:r>
            <a:r>
              <a:rPr lang="zh-CN" altLang="en-US" sz="3600" smtClean="0"/>
              <a:t>师</a:t>
            </a:r>
            <a:r>
              <a:rPr lang="en-US" altLang="zh-CN" sz="3600" smtClean="0"/>
              <a:t> </a:t>
            </a:r>
            <a:r>
              <a:rPr lang="en-US" altLang="zh-CN" sz="3600"/>
              <a:t>— </a:t>
            </a:r>
            <a:r>
              <a:rPr lang="zh-CN" altLang="en-US" sz="3600"/>
              <a:t>常怀感恩之心</a:t>
            </a:r>
            <a:endParaRPr lang="en-US" altLang="zh-CN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836712"/>
            <a:ext cx="8606760" cy="55846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4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1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jpeg;base64,/9j/4AAQSkZJRgABAQEASABIAAD/2wBDAAgGBgcGBQgHBwcJCQgKDBQNDAsLDBkSEw8UHRofHh0aHBwgJC4nICIsIxwcKDcpLDAxNDQ0Hyc5PTgyPC4zNDL/2wBDAQkJCQwLDBgNDRgyIRwhMjIyMjIyMjIyMjIyMjIyMjIyMjIyMjIyMjIyMjIyMjIyMjIyMjIyMjIyMjIyMjIyMjL/wAARCAFNAfQDAREAAhEBAxEB/8QAHAAAAwEBAQEBAQAAAAAAAAAAAQIDAAQFBgcI/8QAURAAAgECBAQDBQQGBwUFBQkAAQIRAAMEEiExBRNBUSJhcQYygZGhFEKx8AcjUpPB0RVDVWLS4fEWJDNTYzQ1RXKSF3OClLIlJzdUdIOis8L/xAAbAQEBAQEAAwEAAAAAAAAAAAAAAQIDBAUGB//EADkRAQACAQIEBAQFAwQBBAMAAAABEQIDEgQhMVEFE0FhFCIyoRVicbHBgeHwBkJSkbIjMzRyNYLR/9oADAMBAAIRAxEAPwD9IW8teVTjZuYO9SizhgetFNGm9QLBoHBMVFYEgVUZSwNJFQxrKnVpoHmgBMUDq2lRStptRCFjVAzzQOHM60DczpUosc4IpQwcigIehZ5EaVFLm6VQCaIE0GzHvQGdKAHWgWgM0GmgE0GBminFAagaRQDQ0GoATFVCk0Ak0AJoFzVQpelDBj1oCWAoFz67UoYtQLmqgZvOgGagUvSiyF6tIXMaDa0UDNEAmqFzUALUoKWqhc1EKWoFzCgRX1rdMLKZ3qNKKwFShRboqUtqZ1jUipS2xugjTSlJYhhkmpS22aNZpRYi7NKLVS6pqUtqZgw0qAEmINAA8datCgYMKgmxirBKfMq0liboG4pRbc1aUWYXAdjUosc9KLMLgmlBw+tRQZ8ppSFNyatFtmHnUUpcDerSWdbgK6VKUC5HWlEiHnelBiQKCbHWgwbvQVQTUWDUBohS0UAzVQC+lApuedKAzxSkKXq0ENyrRYZ5PlSixnzpQWfOgGY0GzEUoKWNWkspY0GzGlKGagRmNELr3qgzQbPQts9QDNVAJFFKWohSZoFJjrQITVC5qqOcYketdNrFrJeDVJgiV0uA6GszDVizqBoRNKLBRzNQTRB8a9aKtafMSraVmYWJZgw60EizodatQii3JA71JhbXViFms0roVsyzNZUDGsfWqMh8XlSQ7IGEipErTlugg+dahmUpada1TIEnoetAyvBialFrqREmo0IYE0oOXIA1qUtg10RSiw5ygUpLbmgnvSi2LBvKgKPrApMLYszTtQKGigYGTQMBNRTi2NzUFFIAqAZtaoQ3YNWksjXfOlFl5nxq0lsbojcUpbKHFEsC9WgpeKUFzmgBuVaQOYaUFNwmlFiH86DcwxSgrXjtSi2Dk9aUCbgFKWyG5Jq0jTNKVgfOoCT50CTVoGoNQKTVCM8UpEy9WiwLClFlJHeqiZPnVHlW7vbWvImHCJdC3I3NZpbVXEmPKpta3HXEroCKm03OzD4q2umcDyNYnGZajI731z+EiD2qRitqIwMQTUlVCrbzUsN4SIOpqKllltAdKqLZguhGlZW1rLaRuKkrDOwkgA0gkqv4o6UHUpBG9ZlpC+IMxVhmXGx1royRiQdKtIZBmMmpKq58qwNqlAq2s1C1AQwkk1GhyT1oFKQao2xkURoMwKge0GB0pKwqywN6zaynHnWkHMPSlDC6F61KLD7UNpq7U3A2LULvrTabkmxcLM79a1tTciMYCauxNwfagTvV2lsb5idabSyi8W8qbSzC7GmYUosDfYGBTaWwuyNSKm0sDiFHWrtLYXpNNpZ+YoFSlspuA9aUWU3B3q0FN4d6UlsLmtKWzC4fKlFqZpGsetSlRe6q7MKsQlkOINXaljzgBrvTatlN8mm0sRcPWpRYm95xSiym+ToDV2lgbmmu9KLIbgNKCltN6UhSwq0FLzSgvMFKHhZmtbAjzry6t4tzCfOeZzzVqEuTJibobuKk4wRlLsTFAASontWZxb3D9pBOlNpuVtYpgwgVmcVjJ6djGSQI+IrlOLpGSj48Kcv1qRgs5nt4kPqGipOKxkdsQANCCam03JjE561tNyyYgAQN6xOK2sL5I1MVNq2dFZtQZHc1mVhZHNvrPxqTFrazHnASQPKp0Xq479s2zvpW8ZtmYpz6T0NaZVRakqflZhtUtaUSwBuazMrELLbAqWtGy6UsKwHWgSJ2qobKAomoCsAE7AdaCN7ELJg/CtRik5OW5iiu1bjFmcnJc4iQYrcabE5pPjiTvWowZnNMcQy9JNXYbxTFsxLMBHnScSMhu4prgCJoBuTSMKJytzG4VMk1qmbUTEDepOKxkdcUxJqbV3FfEGZJ+ApGJuBb7sYUfWrtguVGuuYk/Ks1C2xuPG5NKLk1sE6lZqSsOj3BJAn1qdWnPcxGupFWMWZyTGI6zWtqblsPdt3G8bwJ61mYmGomHpW7GGIBzZgfOuUzk3FGuphbSkxrUjdKzUPOucQRR4bamK6xpuc5ua5jS+sAelajBJyc/PJMk1razZ+eRrU2rZheMzSiJMcSq7RNTau4hxLGm03FN+N/xq7SxGIJ2qbSx+0Dbc+VNq7m5zdBAqUW3M86UtsblKSy5vjQsM9BV8JZYaEfEVqMphmcYcb8PQE5cp9a6RnLGyELuDugeAD4VqMoZnGXP9kxDP7pNa3QztyWXDvabUSR0GtTdErVOuzbD+8pArEtw7DbW3b/AFWhPXrXO7nm3+jkZ2BgzHc1uIYmQDOo0NWkWtXHIrMxDUTLoVo1YR8azMLZiw3U6+tSltSy1xyQZHnUmIWLejh3u2+sj5VyyiJdImlXuKdSADWaW2tXFBBXWDSYIk99RdEkQR0pHInm4CYMKIiulMWotwLE6VJhbdC4hQP5VjaticQpptXc3O7Cm0sefJ2ptLIbkmlJZhdUdaUWV74jfQVYxS3NdxBdcqmF9a3GNJOTme6Ngda1EMzLjuZyTE10imJRZXJgz6VpkMkT086DBBOYmgYZNzqKBDdJ0UQO5q0WRmVYzamrEJMiLgC6ACpRbNeMdAKUTLmOKloArW1nc6LNwqpYoTWZhqJYXmbbc9BSluXZh8Ndcy0/GueWUQ3jEy7nC2LZLMNOgrn1b6PLxOPOyiBXbHByyzcBxLM3eum1jcdLjsYI0qTCxMqG6FGsj1qUtqWsaqCcxjyNScLWM07nFgq/ek9DV8pJ1acbY7OxKzHnW4wY32wvMdzFNpuEXZPvGlLahxYRdAJ86ztXcicSzGc8Vdqbg+05epptNyiYo0nFYyPzwTruazS7j8wnyqU1ZlMmSfrQUzdqlLZMwB1MUosebbUamalStwXno2gOlXam5s4/aqUW8Oz7RYltOWWHeK8qdGHgxxOXZ3W+IX7hBe2VBrM4RDtGpM9Xp4XEBgWYggdJrlli7Y5O5HVxKoNa5zDcSdLSM3igCpcrEQliASpW2PCK1j7s5ezzS9xNCSI711qHK5AXsxAJjzmlUXZwcg1BPmKnVbWQs/hBA+NSeS9Vvszk+Jx61nc1tM1sWokyPI0ibKowxdpAACQR51Nkm6Ib7VcZgwJCtsa8fT4nQ1NXLQxyicsesf59+zrlpauOEakx8s9Hdbe4wAGUt3NdJiEiVclxPHOtZuJVS5jMiqHIHepGF9CcnHiri2jmXVW69K6YxfJnKacv25Tu/wAq3sljee3iJPhaak4rGToGIX7xk1ja1uM2KRVJDQKbDdBLONt54mZqzhNJGcK3rxtmQsg1mItqZpzG+TOw+Nb2s7mF0MD4T5ntTalkyqx0aD0q84EXtw+8VqJZmDC2x2Yn0qWpWR9FU771eSJth2PXTvVtKL9lZCDV3G1rlu50WfOpEwVKDJdzDw6CtxMMzEsbTtqRS4KlnstM6gRSyYQu4ZruzGrE0zONlt4R1aYJqzlCRjKzo4WANBWbhqpdGFRkIIGtZyqW8eT01OS2W2PauPq6vLxtx+Zq/wAO9dsI5OOcvOKm42pJ8hXXo59V7dgJvp61mZaiKC7iFsjwkOfSkRZOVdHBdvXHJJJk1uIhynKSDPGpiqnMCoGpaaBDcC7E/CrRarrftW0d7bKjiVJ614ujxfD6+pnpaWcTlj1/z/OfJ21NDV0scc88ajLoALHyFeQ5WcIOrTRqhyFthAqKXlkHvVSjgZd9KjQ5su5qUWIxIXcim1dwfawNR9am03lbHMesVdib02xf96m03pnFA6lpq7U3KWr5YwFqTDUZOkXSBq6g9qxTVvKHF0tDJYw9sL0kV5Pl31l4Xn1yxgW4pdxDZWISeijanlxB505dXRh2uoZF5QO1SYhvGZj1WucYe0YU6DrWY0olZ16IOPuT4mHpV8mEjiXdhuOLeIVgsesVzy0adcOIjLk9QJh8Tb8NyK5XOMu/y5Qi3DFmUcH41rzO7PlwXlXrBgLIpcSVMNzSOkVaSzhwdCxjyNSlscqke/pUXk8P2j9oMPwHDWwLZxWPxByYTBpq11tpPXLPz2r0vH8fllllw/D5VX1Zf8faPzft+r2HC8LFRqakXfSO/wDb93zx4b7Y+z6/7SXsYeI3bnix/DVnKtvsmsSo7DTzE183pcZwuepGlpfJMfTn637/AK+/X1e41OH1scN+fzRPWPb2/R9twXj1jimAs47h9/m4a7pP3lPVWHQivrOC4yOIvS1Y26mPWPSfePb9ukvRcRoTpTGWE3hPSf4n3/d9fbw/MwT3Lg3XSNCa7TlWVQzXy83xeJx1xLmVmEA95r2GOEU8DLUmJSfirNbK5vD+yT1q+VztnzuThONKvJJrpGFw5TqVLqTimVB4wPOszptxrcm/pZhBz5qeUeeo3E81uWYk1PL5tedyC1jkLDxRScDHVh71nG4a5hiHuqdNCTtXjThlEvJjPGYeW+La2hKnMAd67Rg4znUOc8ZMVrymPPNb4ou5broO1J01jWh0HiocRWPKpvzYkbfFF6stJ0yNWFUx0PmGVhUnBqNRX+lLcQ66jyrPlyvmwNnitu5IYekUnSkjViW/pBjoietPLN6V7HQfEPDVjBJzTGMDt4VAFa2JvsjYi4hgkEU2wbphO9jFURn+QqxgzlnS2Dt38TucqRJZhUymMWsInJZ8NiMwVLb3B0Kjes7sfVvbl6PRwuEW0mfF/q/ImuWWV/S6Y419Tkx/FbdtmSyUaDpptW8NKZ5y556sR0efZxVnnhrwzAamus4zXJzjOL5unE8awdkf7tZTOdyV2rGOjlP1S3lr4x0eRiOINiWmR6RXbHCnCdTcjzETVtTVqZS4jqTnhjr9BV2puBnzHUk+lKJkjsO5irEJMuHi3FV4Mli3awxxfF8Xpg8EBJafvuOi+XX0k1854j4l5s5aGhlWOP159vy4+/efT9Xt+C4OMa1dSLmfpx/mfb29XDd4d7Ueyts8axuMfjFi94uJ4QT+q/vW/wDy9wB6RqPnuG43h9TVjDh48vLH6Z7+0/r2n93utbhtSMJnV+aJ6x294/R7dnEYXF4S1jsLiRewl4TbuD6gjow6ivs+A4+OKxnHKNupj9WP8x3ifSf6PmuK4WdCYm7xnpP8fqD4pF9wya9jtl4U5x6J/azqWbSrtN5W4kBpPypsTzYJ9tJEimw8whxDtPiirUG6SZ7hO80ouVA7KNalNWUm45hQTSoLn0MmFxLDMSAPM1JmFjHJQIiDU5m7Co10VW5dUQqhR5mpULclLrOt9AaUXHd48V5L15gSOpoK/abhTLoB361NsLumqJJO5NWmTBVO5oMF10NB1WsZdsnw3H+dZnCJdMdScXWnGbykeImsTpQ6RxEukcauEb1nyodI4iW/phuoB9BTyj4gU4uM4MRUnSI14tPjPtRa4Lgbbcn7RjsUcuDwiCWuttPks/PpXz/iPHTOWXD8PlVfVl6Y+0fm/b9XuuD4e8Y1dSLvpHf+37m9l/Ze/hcU/HOOXBieOYgeJt1w6/sJ27SPQdZ+H47jsc8fI0OWnH395fS8Nw04z5mpzyn7PrlWK9VMvLmXw/GuB432V4jd9o/ZyzzcNc8XEeGLotxeroOjDfT8JFe94Hj/ADdulq5bc8foz7T2nvE/d6rieH2XljF4z1h9Nw72mt8Y4VbxmCvDEYK8uWToyHqrDowr7Tw/i8eImdLVjbq49Y9J/NHeP26S9BxOnlpfNjzwn1/iff8Ad5WJw2ZiVJjpXvMcqerzwtw3sNdtAE6g+dbiYlxyxmHIxOzCt0433IZmKvJk6iosLAeHSo6egIpLRSUxu3s28tvAZiBPYtXCeeTy45YuM4q2Lbow31JJrptly8yKp5TXWLltq6xDxJym2F1hqDrSl3T1U57wAW0qbWt8iuKK7+I02kalLrxBQoEEd6zODpGtB24haK6VPLlZ1sVLWPs29c3ToKk4TLUa2MI3uK3WuHI5CdIrUaUUxlxE3y6FbijlgYkCnlwk8RInixCjKni608pfiJVTjDsAvL9TNSdJqOImfRC9i2uyQp84GlWMaYy1JlXDcbx2FhLVxwoEBZkVMtHDLnK4cRnjyh6lv2rxS2AjuAe6r/CuM8LjbyI4ya5uZuMYm8HD3cwYzrWvKxhPPylBsQTuRW9rM5pm7pv8BVpncmWQmS0+VWmbgjsQZUTU6kzXRlW4/fzqzRFyd7b2hmYmPOpdtTExzSOJtr96fSrtlnzIS4lxUcKt4dEwpxfFsXAwPDwJLHpccdF8usdta+Z8T8T8yctDQy244/Xn2/Lj7959Okc3ueC4Ppq6sXM/Tj/M+3aPV73st7JtwlrvFOK3vtnHMXriMQdQgP3E7D8fSvhON4+NatLRjbp49I/mX1PDaGz58+eUvo2Wa8CJebD8641wW/7I4q/xbhOHOI4LfObiHDl/q/8AqW+0fT02+k8P8Qy1ssccsturj9OXf8s97+/6vU8XwmOOM8rwnrH8wmWt3cNaxmDvjEYK+JtXgPmpHRh1Ffe+HeIY8XjOOUbdTH6sf5jvE+k/0l8dxvB5cNlcTeM9J/ifdJizbmvZU8KxFrYlhQofdbyqNXR+YvXU1Ka3GV7rxy0b5VOSxMz0dVjDXLsC6Cp7VmZro644zPV6mGw2Hspmcka6azXLKZl3xxxgL74JNS9x56TEUiMjKcHDd4nhrSlbS5T6TW4wmernOrjHR5z4m7iGOUk+tb2xDlvnLosuEBWXuQ3lUtrb3b7OnQmuly8bZBDZEnWrbNByaWU3LHaraU2QedCm5dW0pslLKHl9YqWtCFoCAd6CWOx9nguHtXr1lsTi8QcuCwK+9fbuRuEn57V894n4nM5ZcNw2VTH1ZemPtH5v2/V7rw/w+JrW1ouJ+mO/vPt+/wCj0eE8Ks+ztu/7Ue1eMtNxW6vjuOfDh16W7Y7xpp6DqT8LxGvlxUxwvCYzsj7+8/3/AKvrtLSx0I87Wn5v29oeVgP0tYHEe0V0YrNg+DpZYWybZe5cuSIJiYETp8zXk6vgWpjoRs+bO/0iIccfEYy1Pm5YvoB+lL2QH/iN3/5a5/KvXz4Jx3/H7w6/H6Pd7XAPbDgXtJfuWOF43m3rS52RrbI2WYkSNda8Pi/D+J4XGMtXGon+renxOnqzWMvn+O8AxnstxC97R+zmH52Fu68S4Wui3V6ug6MN9NtxpIr2Xh/iMau3R1stueP0Z+sT2nvE/fpLwuI0Nt5YxcT1h14biOF4jw+zxLht43sFe0DH3kbqjjow+u4r77w3xH4m9HWjbq49Y9Jj/lj3ift0l83xfDzozux54z0n+J9/3VRjd6TPlXtZiniRNlu4O2wOa3DDXQb1YylMtOJ6ua5w9lJhSR6Vre5zpJHCMgkirutny5gVWN4orBfFvVSOpnBIgsYqLKD2wQes1qJYmEeTvWrc9ocuPWlpQNb1pZTC1OhpZGK6cMvXVLWwH8gZrM6kR1dI0Mp5wzYF7RC3VKtvBEUjO+hOlMcpTe3ZTTWatyzMYwnylYErVtnbZCijrVtKgAozAnYHWqkPreHcQ4bbgHh1tRdhZPiBI9a8HU09Sf8Ac9npaunH+3q9K1gOG3hmu27IZgSLKwpA771ynPUjlDyIw056w8LHvgcJizati2beo8IM15GnGeWNy8TVy08Mqh8+5Q3CyqQCdh0ryYjk8GZiZMjXD7omkxCxM+imR9SzD0qcmqn1lhJEUIkOWVXTU+dS7WqevwzFYWzb/wB5tpmA2P3jXHUxyn6Xk6OpjjHzLYniWCuIw5WY9I71MdPKG8tbCXiYm/fvGI8HYiu+OMQ8TPPLL9HJjcQOBjDg4X7bxnFkDAcOAksTtcuDoo6DrHaa+Y8V8V86cuH4fLbhj9efb8uPv3n06Rze24DgKrV1YufSP5n29n1Psp7Itwhr3FeK3vtvHsXriMSdQk/cTsOnnHavz7jvEI1ojR0Y26WPSP5n/Pu+q4fR2fPnzylHiH6R/ZXh2OvYPEcSPOssUcW7LuAw3EgQYrppeD8ZqYRnjhyn3hrLjNHGamXKf0peyBP/AHjd/wDlrn8q7R4Jx3/H7wvx+j3eDwH9KmDxPE8RgeLFbdhrzjDYzLClMxyhx00jX59687ivA88NONTR61Fx7+tf5+jlo+IYzlOOp09JU4xwa77LX73GOD2PtXAsTD4/h9syEH/Ntdo8tvTbpwHH5amWOOWW3Vx+nLv+XLvf3/Vz4vhMYxmYi8J6x/MFIsXcLaxmDvDEYK+JtXh9VI6MOor73w7xHHi8ZxyjbqY/Vj/Md4n0n+kvjuN4LLhsrjnjPSf4n3Rza17J4QEk0GWAwJ18qSrqTH3bZ8IA19axOES6RqzHR0Pxu6ygZVgdhFZjShueIlzNjS67MT61rbTPmW52d7h8TECrTG6Z6gVsLuzOfLSnNflDnsoy2xlH1pS7q6ELuTrc19aUlvUOO4ROnHOHx/7xv8NeD8dpe7zvgNX2D7dwrrxrhp//AHG/w0+O0vdPgNb2H7bwjrxrh371v8NX4/S9z4DV9gON4Sf/ABvh371v8NPj9L3J8P1vYftvCP7a4d+9b/DT4/S90/D9X2H7bwb+2uHfvG/w0+P0vdfw/V9g+2cGn/vrh37xv8NPj9L3Pw/V9h+28Hn/AL64d+8b/DT4/S9z8P1fZvtvBv7a4d+8b/DT4/S9z8P1fYnFuI4LgfD8PjCUx17FmMDh7U/r22kyB4QSPWRFeo47xedWZ4fhZqY+rL/jHt+b9v1edwvhcYVq68XHpHf9fb93q+y/svfwmKfjfG7gxPHMQPE33cOv7CdtNJHoPP4XjuOxzx8jQ5acff3l9Xw3DThPmanPKfs97i3AuH8ewDYPiOGW9aOqnZkPdT0NeDocVq8Pnv0pqf8AOrtraWGrjtyh+dYD9D9uz7R3bWOu3cTwhrLNavWnCOryIVxB6E6jQx02r32r/qCZ0InTis75xPOK9nq8fD61Ky6PoV/Q97Lkj/t+/wD+YH+GvXz/AKh4z2/6/u6zwGl7viv0QW1tfpBxltZyphLyiewdRXt/9Q5TPA4zPeP2l4fBctWX70BXw0y9rL899o/Z/E+yuMxPtLwCwt3A3Bm4rwvZLiDU3E7MN9Nt9pFfR+G+I+dOGhq5bdTH6M/WJ7T3ienv0l67iNCIiZiLxnrALiuHXOFYfjOG4nat8OxJy2rl4lSrdUaAYYa+saV97wPjWGtejxEbdXHrEdJ/NHtP26PntXw7UxndpzeM9P7kXiuExDC3Z4xhcRd+7bS4xY+kivaafE6WpltxePq8PraeO7KVhisQo8N1q8nbDxt+Xc64+/s2Vh1kVmdOPRY1cvUHxFt/esAHupqxE9yc49YSLLJykz51pm49EnZyYJNWKYmZKBRKEqOtAMgmqlNAGoorTsY+FEt12+I3LJDWwEYHoBEVidOJ6usa0x0QxWJu4u+bjsZNXHGMYqGc85zm5cxSTsTW7cpgMpU9qdToUg7xVQDPQCiTIEvMgkHvVS5Wt4m+rZ+e+YiJnWszjHSnTHUyjnaJZ2YydTVqGJym2Gad6EKoCRqYqS3HuqtvNtPyrNtxFqCw0Sqk1m7b20XlXJkKW9KtwztkrG51XT0q8lm0mxvD7LFb3FcFYur71u45DL6wK8XU4vTwynHL0eTp8Jq54xnj6jxPHLwGzhHFtOI8U4hA4bg7YMXCTAuPIHh1EDr6V874h4xHE7tDhctuGP159vy4+/efT05vP4XgJ08t+tzn0j+ZfS+yXsg3B2vcW4tf+28fxnixOJbUJP3E7Abecdq/P/EPEY14jR0I26WPSO/vP+fd9HoaO35sucy+pjxD1Fett5T+c/Z7gOC9pP0lY/h2P5vIa7iXPKfKZViRrFfoHF8XqcL4fhqafWser0+lp46mtOOXu/Rv/Y/7Lgj/ALf/APMD/DXoI/1Bxnt/1/d7D4DS93g+z/6JLY4piMXxjMMGl9/s+EDSzoGOUuw6RGg1PlXn8V4/Plxho/VMRc9p9actHgI3TOfTs/T0w9qxZSzZtpbtIoVURQFUdgO1fPTnOU7spuXt8YiIqH53x3g132PxGI4vwyxzuCXzPEOHAxy/+pb7R9PTb6Pw/j8tbLHGcturj9OXf2nvE/f9XquM4THHGeV4T1j+YF7WCOBw/EE4phFwOKBNi5eLKW7g+EwRsR5V9twfjWlrROGpG3Ux+qP5jvE+j5XX8J1cJvCbxnpP/wDfdHmcN/tvhn71v8NeZ+IaPu4fh2v7BzOHf23wz963+Gn4ho+5+Ha3sBfh0/8AffDP3rf4an4ho+5+Ha3sGbh39t8M/et/hq/iGj7r+Ha3s2bh4245wz983+Gp+IaPufh+t7Bm4ef/ABzhn75v8NPj9H3Pw/W9g/8As/8Atzhf75v8NPxDR91/D9b2A/YP7c4X++b/AA0+P0fc/D9b2DLgP7c4X++b/DT4/R91+A1vZ7uI4Fwa23h4Rg1Hnb/zrGPB6M+jrlxerHq5W4PwvpwrBR/7r/OtfBaPb7uU8br9/sU8J4UP/C8H+6q/BaPb7p8drd/sH9FcKj/uvBfuqfBaPb7nx2t3+zDhPDP7LwX7r/Or8Fodvunx2v3+0B/RPC/7LwX7mnwWh2+58dr9/sP9E8L/ALLwX7r/ADqfBaHb7nx2v3+wnhHC/wCysF+6p8FodvufHa/f7D/RHC/7KwX7r/OnwWh2+58dr9/sbH8HwPFuFpw68gwy2Tmwt+yIbDP3H93uPlXq+O8J2zOvwkfN64+mUdv17T/SXncL4lMz5fET8vpP/H+3d3+zHtLilx/+zvtEFtcXtibN4e5jE6Mp7/j6yK+D4/gsYx+I4f6PWPXGe0vqeH4mb8vU6+k932yivSzLzJlRVrEyxMqoviHrXOZYmX4Z+iP/APEfH/8A6a//AP2LX2n+oP8A4GH6x+0vUcJ/70v3kCNTXw0y9nMvzbjvG8R7cYzEcE4LiThuAYc5eJcUUf8AF/6VrvP19N/qfDPDcuHywzzx3a2X0YdvzZdoj7fr09ZxPExMTzrGOsqXsBw18DhuG28BZHD8KCLFhxmid2Pdj1Nfe8D4NpaETnqzv1Mvqy/iO0R6R/29Bq+IamU1hyj0hOzwjh2HuC7h+H4a1cGz20givZYcNpaeW7GObhqcTq6mO3KeTpNvyrvbhRhhbrbWm9YqboNmU+h/6MxeTN9nePSszqY31a8rOuiL4K8jQ1szWoziWJ08okhsuuhEGtWk4zBeWaJQi3A2oUGTyoUHL12paUJQUsouQbRVSmy9hQopB6UQpU9aqUUr2GtEkpUnpVSpKbfrSyYbJHSlpTZKWtNk6g0spgHnenIizqWTqSaz1biZgebcOmarUJuk6XnTYzUmG4ymCXHc9YJqxDM5S47uAwN1zdvYDC3bjGWd7ck+prx8+E0s8pyyjnLyMOM1sMYxxnlC+MwGE41gMPgr1wYLEYM5uHY61IOGaZAPUpMem4r5/wAR8GnSnLieDxu/rw9M47x+b9/1efwviM5Ts15/Se39v2fS+yXtZfxuKuez/tBbGF9oMMPEuyYpf+YnQyNYHqOoH534j4fjp4xxPDTelP8A3jPaf89pfS6Gvfy59X10eIeor1NvKt+C/o/H/wB8GN/8+L/E19z4t/8Aisf/ANXrOG/+RP8AV+5MtfGRL3ESkVrpEtxKVwqiM7sFVQSWYwAO5reNzNQ1urnL804vxW57b372Ewl58N7M4d8uKxaiGxbjXl2/L/U9BX1fh3h+ejnjjGO7Wy6R6Yx/yy/z2h6jjONxnCcsprTj/uZ7Q2IGFv2bGG+wYUYXDrksWWTMLa/xPc9a+34TwfQ0MPm+bOeuXef4jtD5XX8W19TL5eWMdI7Ob7FgP7NwP7kV5XwGh2+7j+IcR3+0AcFgf7NwP7gU+A0O33k/EOI7/aG+x4H+zcD+4FPgNDt9z8Q1+/2gDhMD/ZuB/cCnwGh2+6/iGv3+0F+yYKP+7cD+4FPgdDt9z4/X7/aG+y4L+zcD+4FPgdDt91+P1+/2gDhcH/ZuB/cCnwGh2+58fr9/sH2bB/2bgf3Ap8BodvufH6/f7N9mwf8AZ2B/cCp8Bodvuvx+v3+z6y5iM5kL8a7RjTnOdokZzrVY6tyqtlCtk6yBSyIY2vKlkw3LA6UKNyxSyjC2vaotCLYoUxtihMObifB8Lx3ADB4xmtPbOfC4tPfw79x5dx8d69F4n4dlllPE8NHz/wC7H0zjt/8AbtPr0l7PguM2R5WrPy+k/wDH+zr9lvafFrxD/Zv2kC2uMWxNm+D4ManRlP7X4+sivz7xDgMYw+J4b6PWPXGfWJ/zk+n0OIm/L1OvpPd9uomvRzLyplRRBHrWJlmX5f8Ao+9heOezvtji+J8RtWEw1yxdRWS8rGWYEaDyBr6XxfxXhuK4THR0pm4mPT2l67Q0c8M5yydXG+N4n24xuI4JwTEthuA4c5eJcUT+t/6VrvP19N9eG+Gzw+WGeeO7Wy+jDt+bLtEfb9emOJ4mJiedYx1l6OF4ei4Wzw/huGXD4HDiLVkHbuzHqx6mv0Dw7gMOCxnPOd2pl9WXf2jtjHpH9ZfO6+rnxGXLljHSP89Xq2fZ9trzHN2XavNniOzOPDd3o2vZ6xoXUqo89TXGeJn0do4fH1ehZ4bgrAlbKz3OprlOrnPq6xp4Y9INcFsQFVQekCpFrLgxCX7oYIsAdTXXGcY6uWUZT0ePiMFiZJOYn0gV5EZ4uGWGThuYS/8AeFdYzxcctPJJcO7NAE1d0MRhNrjBqgm6/wAFrO+Z6N+XEdSOuHA8AJPrVjck7fRAqCNorbBSnzolBkFEpinlQopTWqlAUFCilB0paUXIJ2q2lNkpZQcqe9LNoG1GkUtJxLyz2q2lSPLK1m7aqgNutWkwXJGpGtLSmyGfKhUlNuraUQoe1W0oDbpZtbGYGzxvCWcNir7YXGYY5sBxBdHwzbgEjUoT8txXzPivhWUZZcVwmNzP14emcd4/N/5fq9twPG7a0tWeXpPb+37PpfZL2tv4zGPwD2gtrhfaDCjxL9zFJ/zE6GRrA9R1A/N/EfDsdPH4nhpvSn/vGe0/57S+o0decvky6vmfZL2E45wf9IeJ4zjLNhcFcbEFWW8Gbxk5dBXsfEPFeG1+Ax0MJndG307MaOjnjq7p6P1Aivm4l7FG4VtozuwVVBJZjAAG5JrpjczUNbq6vzHi/FrvtziL2Ewd65hvZfDPlxWLXRsYw/q7fl/qegr63w3w7PRzxxjHdr5dI9MY/wCWX+e0PVcXxmO2csprCP8AufaBuMht2sPh7K4fC2FyWbCe6i/xJ6nrX6D4f4fp8FpzETuzy55ZT1mf4iPSPR8fxnGZ8Tnc8ojpHb+/eUSK9g8QMtACKKXLQNynP3TrReYG0V0OhoMLSzq3yFReRjZTpcHypa1HcnLH7QohCo7ig90iNa5uw/GgI+NFMrGoWO9UYA0DAGoDB7mimCmhQhTRTZTUVy8V4RhOPcPXB4xmtPbOfC4tPfwz9x/d7j4716LxPw3LLKeK4WPn/wB2PpnHb/7dp9ekvY8HxmyPK1fp9J7f2dfsp7U4tOI/7M+0wW1xm2JsXx7mNToyn9qPn6yK/O/EfD8Yw+J4b6PWPXGe0x/lPo9DXm9mfXv3fcgACTtXopl5Uy/N+N8axPtzjcRwTgmJbDcBw5y8S4on9b/0rXefr6b/AFPhvhuXD5YZ54btbL6MO35su0R9v16et4jiImJ51jHWXvcLw2Aw+BtcMwmETD4OyIsoDqO5J6k9TX3nA+HfBxOpllu1Mvqy7+0dsY9I/rL0WpxHnzUxUR0elg8Oi3jkKZa87PKaYwxiJ5PWRw1wE5YHWvHmOTvE8z3bpZ9PFr0qRisyNz/gzrJO3WpHUnoKZCqvljLtSb6LFCi5yWc+EUmfSD9XO9hHuMwYRuSelbjKYhmcYt5942bSMvMEn5V1iJmbcpmIink3cUikhE30mK7xjfV42WcR0cbFnOtdI5OUzMsV6AVSgyUtKbJSwpSrZQZCTS0pslLKDl1bKDl1LKA26tpQcvyoU2ShRcmulEpih+NTqvQ1vDi4YLhT51ZmiMbBrDIYIpEk40mbZFW2aLkpZQG3NLSgNsVbKKbdLSgNvSrZMJ4/h1jjmEs4bEX2wuMwxzYDiCe/hm3AJGpQn5bivmvFfC8scsuK4XG5n68PTOO8fm/8v1e04LjNtaWrPL0nt/b9n0Hsn7WYjG4u57P+0FpcL7QYYeJdkxSf8xOhkawPUdQPzjxHw7HSxjieGm9Kf+8Z7T/ntL6fQ17+TPq+suFbaM7sqooJZmMAAbkmvVY3M1DyrrnL8v4vxa97e4m9g8FeuYX2Wwz5cXjF0fGsP6u35f6noK+w8M8Nz0M8cYx3a+XSPTCP+WX+e0PW8VxWO2csprCPv7QpcyC1aw9iymHwlhclmwnuov8AEnqetfoXh3h+HBacxE7s8ueWU9Zn+Ij0j0fJ8XxWfE53lyiOkdv795RNuvY28SYA2qWbSG3rVSilINEoMhoMQ3WaLzIVJogBddaKzKvSfjQJFAIor6EWSa428naYWKWu0wtDoKlm0eVSzablDtS12mFvyqWUYWx2pa0YJrtUtaME8qWUYWqlrR+UtLXbDcpKllQ4+McEwXtBw5cFi2a1ctHPhcXb9/DP3H92dx/GvReJeG55ZTxXCx8/+7H0zjtP5u0+vSXn8LxUYR5ep9PpPb+zxbi+3XHrX+zXGFXAYCzpjeLWpnF2+gQ7EsN4+Mag/I8NwvB468anCROepP04T/tn1nLtEe/T0e21NXOMP/Umse/f9H09jCYLA8Ps4DAWRYwmHEWrQ+pJ6sepr7jw3w+OEic853amX1Zd/aO2Mekf1l6PiNfzp7RHSFLX6syADXsp5uEcllvBXBM/A1mcWt1KLjWQkgnUa1mcLWM6dC8TAEyQ3p1rPlNxqh/SId5uXSdIiKeXXSE83vKi8Vto4YuWgREVJ0plY1og1zidllIN+RvpNSNKY9FnVjule4hau2gtu8qEdCDrVx05iecJlqRMcpeabiwVeGB6iu1dnC+6BRZ0MjzrXNmoHIKWU2SllNk1pYDLVskuWraU2WlpQZaWU2WllBlFLSgyVbKDJS0psnlS1psnlUuyqA261aUGSllMFI6mgxWd6AZB2pYXl1bSgNullF5Y7UtKKbflQoptjtVtKR4nwqxx3CWbF682FxuGObAcQSQ+HbcAkalCfluK+b8U8Lyxyy4rhcbmfrw9M47x+b/y/V7Pg+M21p6k8vSe39v2cWI/2x9qLQ4R7R2f6L4XhSBjsTY0bHkbLb6EHfTTqegr5XgeE4WNeJ4D59TL6YnphHrOXavfn6R3e51tfLHTvV5Yx9/0em621s2sNhrCYfCWFyWLCe6i/wASep61994d4fhwWnMRO7PLnllPWZ/iI9I9HzfE8Rlr5XPKI6R2TNqvY28ai8ullF5eu1LSim35VbSiG2SNaWkwU29ZiraUHLmllF5WtLSim12mraUmbcUtKApVsKUoPpYrx3mmC61LU2XzFSyhyj1pajHlQOBA2qKBWqjRQGKAxUGorURtaBzcuNbVC7FFnKp6Vxw4bRw1ctbHGIyyq59ZpudTOcYxmeUF1712ZbXvQbxd6IGveg2poAQYoBBqjFTRAyGgbJSwQhqWpgtSVNloUIWgUrVAyUSmyUsbIKWNkpYGSlgZKWUGSrY2SpdlU2WraAUpZQZKtlMUpaUGQUsoClLKbJSygKVbSgyeVLKKVqpQFKWUGTypZR3e5cREd2ZLYhATtXDS4fR0s8tTTxiMsuczHr+reWeeURjlPKOiRSvItzopSllF5dLKDl0Sim3VKKbXSlpRDbiraUBTypZRSlLKDJS0opSlkwUpGugq2lF5XlSza94LXC3lGC0sHL5VLUctLKELrQPFRWK1QMtEbLQoQlChyVChyUKbJQpslFoclCmCUKbJ5UKDJRGyUAyVSmyVCmyVUoQlRaHJQoQhpZRslLWmy1CBy6UiSYDLVsbJSymyUsoMlLKbJSyhFsnQUsoTYcbqR6ipug2yXl9qXZVBkqpQG3SymyUKLkolNkqlBk8qFNkoUGSgGSgBTrQoMtUoClLSgKUsoClWygyUspuWO1LKAoO1LKKU8qtpRSnlS0opTyq2UQpS0mClKtpQG35UsoptntSyg5dCitbB6VbSYLyzSyntBa4u9CFqLRstFocp7UKHIaWU2SllCEpZQhKllDkpZRslLWmyUsocmtSymyeVLKHLSymyUsoclLWmyUtKbJSygyUspslLKbJSyh5flSymyeVLKbJSyhCeVSyhyUsbJS1pslQbJptVsoclLKbJSygyUsoclCmCRtQVF6/GUXGjsTI+tYnHHs1GUwJv3SCDk1/uCrtg3Sgbem4rVs0GSlpQZNatlBkpZTZKWUGSraUHLpZQG3Syg5dWygyUtKDJrtSyg5dLKApSygyVbSgKUKApQoMlCgyUsoClLKKbdW0opSlpRTbE1bKApSyim3SygyVbSg5ZpZRTb13paU9kP/dHyrhTyLHMP2RSizBh+zRW8JOooGhT0qDBFpYIRaHJuWO9LB5fnSwclLByUsHIKlghF6z8qWMVTzpa8gyjtRByjtSxsopY2SljcullNy/KlrTcs0tKbl0soeWaWtBlilo2Wlg5aWA2W2JdlQH9oxU3LUshS4JR0fWPC003G2TwcuWNKep6UXLrVtKGBEysbTIqbl2yGUd1/wDUKboNssVjcgT3IpuKkIX9pf8A1Cm6DbLZQdiD6EGllSOQ9qboSpbIe1Ny1IFYMVbRstLAyUsbJSwMvlVsbJSwClLClKIGSqU2SljcullBy/KlhTbq2UU2z2paUBtmrZRSnlS0ouSrZQFaJRctAMtCgK1QMlCgKUSi5KFAUpZReX5VbSnphK5W7GCVLByUsME8qWCEqWUbJS1oclLKHJQoctQbLQaKAxQaKAx5UVsvlQoctChyipZTZRSymyiljQO1LGiijQag2UUsbKKWlIYm7y4tWyOe4JSR+dT0rM5NRDxAj37oBLNcYxrqSaxbSuJCK4so0ra8M9z1Pzpa07cBjCzixdfMTojHeexqxkzMPRyE6KYY7GJj4VuZZhwwv2VgLouMtwDKUWVltfnWLbpr9pFCZgI5izK2xpPlrSxe7bV79n9WLoyOVVQDO0R0qzKRDlYCzcuLdFgXSQVti0GHkAZ0+NS1p0pb5d+0pS2rG0S3LUAEyKsTzSeiJWwnMa7h0Ys75GIkswPu/hUtaPysPzBa+y2edmC5Y0jct6RSylMMo+yWf/IK3jPJjKFMtaSgy0RstCgy0Gy0KDLQoMtEpslWynTYfDW0/WYc3G7l4HyrnlGU9Jp0xnGOsW6kx2CUf9gQHyg/jXOdPOf9zpGphH+044hgV1GCCn/yKak6Wp3a83DszcRwTg5sGNf7qinlZx6nm4T6Jk8Kur7htHymr/6sT3S9KQOC4a4hMSQx7mf4VfM1I6wmzTnpKDcJWPDi7JPYmK1Gt3hnyY9Jcz8NvKDrbPpcFbjViWJ0pcrWWUkEV0tiiG2RuKWlBy/KrZQZPKlpQFPKllFyUsoMgq2UGQUsoMgpaU9IW65W60cJSyhyVLKbJS1oQtLKHLSxstLBy0sbLUsHLSxstLBy0sbJSyhyVLKHJS1pslLKHJSymy0spslLKbJSyhyUspslLKbJSymyVLKbJSynh4/McfdMkFWgeUViZbp6GCtWrz/bBpdiGWNA3U/EfxqwStfw4Fh2s2LJuDXW2DI60lIeOcVd3AtLGoy21H8KltU982xdBUgwwEgGK1fJmubhZLdrCW2ZfAGcaIrGZMaGstUZsOwWzmKRcVSnLtpq89+3nUnKIWMZl6t7hAN6yL123kyMCSYE6Vz832b8r3cdzh7WA2Rraod0t3bbKfgdasal+iTp16pi1bTGILSooNpjCxpqO1dYlzmE0tXLpYSEVLjsjby8mD6ChKiWr/NF8oucEJl/udTPmdfQUKbDL/uln/yCtRPJmY5qZats0GWljZaWBlq2NlpY2WlgZaWUGWrZQZaWU2WllBlpZQZaWlBlqlMVpZQZKFBkoUBQ0soCpqpRclLKApSygKUtKKbdWyim35UsoMlLA5dWynpBSxgCTXG3Sllwd9trRNZ8zGPVry8uxvsWIH9U1TzMe6+Xl2b7HfH9S/yq+Zj3NmXYDhrw3tOPhTfj3NmXYRhb37Bqb4NkscPcXdYq74TZJeWR0q3CU2SllCLdLWhFupZRxaB+8flUtabldvwpuKEWW7Gm6DbI8lh90/Km6DbIcs9qWlNkpZTZKWU2TypZTZaWUOSllNkpZQ5PKllKphLjkeBgO8Vmc4hqMJl0nAW1GrufQCufmzLp5UPF4ng8NZxXMa3cZbmskxr12pvyXZCdi7h7Ibk2gs76k1PMmPQ8uJ9XoXcJde0rrcCZILGSIf8AjHbz8qvmd08uujzG4Tcu45VCZVdvGoI8B6j+I9ab4NkvoGsWuWVbCZgRBBbpS5n1KiPRyG1ZHLexgshKnIQ3QedWJ90mPYijUlbcK5AZiN5ExHar8qfMB5boshXVFJUESAPKavy+ifMH2e0zlBatlgduWP5VbhKluRbtXJ5ao8RIWNPhTdBUiFQEqMoMkkDvuatwlSm6Ye8ALgRwNRIOx6+lSZhYiVRagBQAANAB0rVpTG0R0mllSHLPalpQZPKrZQZKWNkpaBkpYGSllBkFWymyUsoMnlSygyeVLKDJSyi5atpQZaWU2WllNy2P3T8qboWpY22H3T8qboKkOWx+6flTclSGQ9QflVsouWllAVq2UGWlpRSgpZQFBSyg5flVsp6Iw93oprjuh12yotm+DoY9TWZyxWMclP8Ae1jxE/GanyL88HV7keIXZ8qkxHotz6pnnsYBuR51flZncwGIAmW+dPlPmHm3V3JpUG6YMt8z4hI8qTj2WMu6wxKCALUCsbJ7t747Kc3Dt0E+lSsoXdiHMsdh8qVkXiKmwT4QvypO4icVPCOgFZ5ryGR3ooyO9QbTyNXmMQv7A+VLkqAY2kWWURMaCkXKTRuXbIBCKQfKlytQXl2v+WtN0902w3JtfsCruk2www1ttl+tN8psgGwijvFN8p5cFFgDUF6u42KLhm0Op9am5dprmEt3rTW7wt5evcedZtqnljhPLvZ7d23dRTIBMEnoKnNXdh7WJQDNbTN+29wGCd4AoK28OLWkSxGpA6dvIVYAuIjoyHTMIq805JmyjIyuVhmkgCB8KlFmZEa5n0LBSB5UosvJzWkV391Y0HWKBkRk8IfwCYEa05jBXViVuABoLAjrEaa/jQLyZUISCgmBGvX+dOYRsLaIIgiUyVrdLO2BbDKZia1GabIKcORtPzq7mdhTbcdDS4Nsl8Q3H0qpzMPNPpUX+g5VP9Wac+5Udg5Vs7qRTdJUAcPbOxNN8myCnDDoau9NjDDTTeRgP2ZetTfK7IEYa3TdK7IHkWh90VN0rtgDZs/sU3ZG2C/Z7PnV35JsxEW0XYipcrUD4gNDPpRSG5G4q0lgbsiA0UpNyLc4/fkVuKZndKLKx3/CtRLMxJMlW2aDJ5UsoMgq2U2QVLKbIn7B+dLlah2jF4f9uvHdx+1WP2vrQoRibP8AzBS1o32uyD79Aftdr9qgwxdr9sVA32qyfvA0G+02Y3FLKYYq13FLKEYux/zFHrpUsowv2m2IPprSyh59oaSPlRROIttuwPrQEX7fdaIIvpRQN+11NCmF+1+0KWUP2i3+0KgP2m30ag32i0dZFBhibf7VAftVsfeoMMUn7VARiUGzfWgU4i2dzQYYi33oD9qt/tUG+0W/2h86DfaUOvM0oN9rtHTmk0Ci5aY6NV3JtGbc7/Wm42iCgIIfX0pZtBmVjPMM+lLKYMv7VLKHOvellDnWN6LQi+AI3HY1AvNGskfAVTm3NQ7GoNzVPWqNzVPUUGzr3oUQlJ3q2lAShO4+FLKYMoO4+NLKEuszPypZRTcTWWJPalpROaimZX41SkzdQzLCraUXmINA1W0onNE+9NW4KljdgatHrUuCpL9rtj+tX5zS4OY/aQev0pyXmU3FO5Hyq2lFNxBs1Xcm2Sm8n7VLg2yXnWj97Wm5NoG5b/apug2S3Nt/tCm6DZIc23+0tN0G2Q51vuKu6Da/NV9qGy5paPOvF3PI2nHtRczAAye003G1Rfae7OxOk71dxtMfahwp69RJNNxtD/ae/urdNqboNsmT2oxIIDEGdhMU3QUf/ah8wXM2c6FfP1pZRh7S3iywNPNtutLhaVT2iuFjmBA21IqWUdePtIlyOnw70soBx1iTIBjWR2pcJtOOP3QQEvXlExIeRS1o3+0GPAEXUYdc6D+EU3JtOvtHjNZw9q5H7F4qfqDTcbTL7Tz7+HxSeYCvHyM/SruTaoPamwsTjBbJ2F0Nb/8AqAFN0G2XQnHbtwTbYXR3Qh/wmllEPH8phgs9pINLG/p1eofbo1LUf6dTbmso/vL/ACNQMeNsfcxFs+UwfrFAf6WxRUEW2Y/3Dm/ClqT+mr4GZgU75gaWUJ466gZiSNpG9LKZeOO8srGJgTSyjf0w5UgXB3JiYpZTDil11zG6Y30jWruTax4iyCCSY3J2PlTcm0o4s8gTEbwZHam612kfjLgBTdGYmAAZPyFS1pfB8auNc0dMpYa9aWU7bfGVvX2RbqM3ZWBP0mllLDispJJAjUillKpxAkA5xv8AGPTvSygHEJMyYOhPY0soG4ll999O8/SllCeJqFJnU7UsphxHocxnqKWUT+kWE5nGgmCdxSyi/wBKAPkZh3Ak/k0spl4qS2UT6GllNc4ulv3rqqY+8w3paOdvaSxaMC6rDymrYi3tUknKrH6UtEW9p7h2AHq1WypSHtFfuHKryeyiabkoLnGr1v8A4t7lf+8cJ+Jq7jaVeOtc0S693pFu27/UCPrU3Qu2TjiuKeDbw19wdpKp/Empug2yc8Qx4OqWLen3rjOfpApuXameI4zMc+JVABJKWgNPUzSzaH9IPlJe7iLomPfIA+UUtaEY60CDywZ6zm/GlpSh4sEH7K7gkdKbih/pnNIhp7xV3FItx+0rlXuhWH7YIH+dTcUw4zzmCW7yMWMDWm42pPxUGQpkDc7RTcUhe4q9tm8baa/Dz7Uspy3ONXUO7sI3ANNy0ld9ogoygNzBoWJMfLpU3LUUi3tGw1ziPPSm5NpB7Rs2oZiOmtNyU+OLLlBkbRoelYbU5mY+94YgALQHNsQ5MbgigqkKWliI0Ma/KgoLoIyyxLRM7gVQ+RvDuqnxA+VB1IMsBsmXaQw0+NA4VSSwtk6eKNvKgqjcxWZUgEayDpQOA8K5PhGkjeR/lUDojISGLTJjMZqh2AOrBYB1Bby00qBlK5hy7guLJ8QGnpRQuOPEWKjUkZR8vSiCzZkzTG2u3XtNAQSDlVmJK6qfPqKCX2a1dKu1u2CBqVUZvn86B1uXIy2sTftnojMbifJpqlCcRdR4uWsO4mNUNtvmpj6UtKUW/Zg5rOJtRqWTLeX/APyfoatlKqtq6ctrE2Hb9hm5Tn4PE/CaWlFvWnwzAX7dy0TtnUrPpNEEYy6gIXEXYPTPp8jVGGPuA5iLLsdDmtCT8RBqLZxi7eivhxA08Fwj6EGlFntX8MIi5ctHrmtz/wDSf4VKW3RbQXHGW/auEDYXADMdjFKLJd59i2Eu2zbEk6giZ6SaK5XvNlbxgBmEEPB7DUbCghzHdiGYuIiRsakq4+OW7i+z+KazdFt2yzkaDlJE/OaQPlfZhGwftTgDhnKs7lLio0Z1IMg+VankdX61Yuk2ly3AktqDrHlURYX1I6IZmJ2gb/696DLeQQHYoco2MT60GV3QczLCNqTooiPOhbmu47CWp5mItPp7qEsJ+ApSW57vGsPDLbs3HkEGQFH1Jq0luduM3Yi3YsoAZEy0fhSi0G4pi2/rwo/uIBQRfEu8m5iLjD+85qoe1hr1xOallzaG9xhlQerGB9agAfDs2UYu3defdwiNfPzUZf8A+VLWlORdZSVwV6BPixV5bQ038Khj9RUtadKYC5Az3sNaOzcmznyntmuE6/CllOsYDDm0Bc+13izZQHutl77CB07UVa3h8LhwGtYGwhIkMtsSfiB8/Kgs1xpXMwC9CdelAtu4HVWe2CV0A139dttaBSwVgoGxhljYdx20/jQQOXISyhBbMRp0kAx10NAh8CMLiNaVe4jf8zQc72gMptSANIXsOn8fjQSuW3BDsVDEbmB6afw/IqEyPbzM7RGsKDpHT86UEtC8FSc33QImgS5YQpnIGolWOoj0oIF7sKLdwZRrBGoHcGgAxgjJkkE75h3mgmcVbJ1zgjy6UBdBcK3FGWBJnRo/A0HLcsBrjQssYJ1ioOb7OG94jsN9fPSorxM5SRENPUxMUFFOaS6+DaZmgcAZSIAnXN1oOkC1buHxMSd2Mb0FEyE6Qw/bB6j40FOcZLAjSCzHUgUHQrqVJLA6a6QG16CgKNmc27huXGzR4tviOtB0W4IcXZU7nQ6jzj860GlSjXVgdgV38xQEqwYCSWI0CkCd58hRSFTZW4SQwB05hn1oBzF5jhCBJGwG/agdLio4lVDMIKgaiiNDNMf+Vcvw0IoK51AAzEDaF3/I86KTnAIqgQszoNR86IZWyHLnIgAZc2hPSgPMLsZGukA7AdvpQF7kuGkhCI8Rgb7Sd9KoRiGUplVhuQ46/wAqC9h7uHWMJevYdAPFbtt4Ce2Qyp+VEMMSLmmJ4el0ExzMKeRc+K6oT/6aWUdMDZxdwJgMYr3m2wuJHIvH0BOV/wD4WPpVtHLet38JiDaxFq5avKdUuKVI+BqoP2iN1k+m1QDmqRqAao6LGOu4f/g3bqDsrED5bUF/6QS6QcRhsPeO2Ypkb5rH1mpULZo4dd0z4nDEnUEC6mv/AKW/GptXcnisZw3hGEZb13DcRFwFGsISGcdQykSo8/xptvksZVNvAw3G+EYbGC5hvZuxgx7pu2b7vcUd/FpPpFa8trzOVU+lwPGOGYi0D/SFoudrYtM1zQ9QQAPnUqWLXvcUwxPgwzXI63Xgf+lf50pLly3OMYguWRltE78pAp+e/wBaI43vG8xa4zM3d2JP1qheao8J1HlQSa4ZgTHeg6cLw/GYy0161ay4dPfv3GCWl9XaBQFFwM5bVzEcTuTEYJcloet1xr/8Kmpa1LqtJjS4yLheHp3sJzbg9blyQPVQKlrRhwuxdZb2LF7E3h/WYtjdYHfY6D4UV1289tlIDqhEi2m3yj89BQUuKeaSwzoolAsxtoI7z/LrQMA3KUuGzKseIxlB/HppQFHuEEI+RtYEEFvMdI9aDLjNLltrY18RMk76R8qClsh1CEMM6zJjTQbEDXeaBCXDZg2YNlceHUen470BtvcFyA7mJhlIgevWgkwY3YgyDBOWOm+nbt00oFuOq38q5iD90LqBrBEnTagjcuTbZBzBByqRrm0+mxoFbwMHUy5HUQPPTvHX00oIkAC2FVgFGUktGk7kfDfyoOdzcsGWuSRoQdBr+GwoEu5h4ymUqAc0Akn6aUCNddjmLMwHUaRvvFVErubxNlUkEsJgQPSg5rqrBZbb7bgafnyoJXLStdYJnDTmkHbTbyqCtt3Qlh4x0MeL8+g6VRNbuHUsGS2TO5ZR8p6VB874AILEzuCP4VFOG0JfadAQN/WgdX0CoXadMsaCgraZ2ADF80dBQXZiCJdtojSf9PjQVtKAV8KxEkgE/CgpYa0jqoGbqT7sf5UHRmS2RktrkHvAnNJ6f50VlxBtP7pytq0giPz/ADoGd7jWpCGCd1+6e31ohTcdXZmYqhYagyPj3NAWa2YG538Y3J6fSgZHQKy+EgQWKsBpt60DJeVc1tJidGkafnpQaQw8IAOseEwfh0mgGe4bmYMvmVM9I26gxQZSQRnK5iTpMAkbUDkrqZCspIzlojX8/SqCXbMZUNMgZDEg67HeoGzAXAzw5OpbuPr2oC92GdhlYdwJ316b9KoNy4oBcgTAXQx2oLzGVNFeMzQO3T8z9KgRkXEKM9tLlvQFWWY+tB2WOMYnB2Uw2JtrxTAA/wDZsS+ZrQ/6dz3l+cVbSY7Oy5wHD8SwT8Q4BeuX7VrW/hLoH2ix6ge8PMVWXh8sEbfyqjKig9aA6A0EMdea1grzSR4YB6idKR1HzPNWSAdorqAGkmaDYbE8niljKYyspb0Jisyr7AydJrCFKg0Ci2CZoOzh/CMZxbFDDYKy1y4RJOwUd2OwFQdt27wrhF77JgrKcc4mpAuXCP8AdMOfPq/x08qWsRMuXE2b/FLi3+L4t8Zct+6jJlsWo6Kg0A/MVFiFVuhSqDIEDAjyH+n40VVb5DMoBJIIJ6k7eR/0oDdxa3HzBukofeJEHXXfaoBdvZBzRy8oAUbn5/z1qhRklGJCESF1jX0/z/Cg1u/+rUC4Afehycv4+fnFQG2xM+F+cAwAJ2179DvVFLl1rgtgmCwMETGp7dz50Aa+6YgRbMKD4xtJ3BHfftQMMUAhZhcYxoPeXrt360UCc9rxoSwIMrtIOpJG/wCfOohjdZcjswVVAUQ0mT29Pn+FUTW8HBXMWUxGoPhnaNeuulBJGZ7gQICi6gg6GPMep3oMznlhRZRwuoOXWDpMHoNN6BUIuKxtXC6ggyDAPfpMUE3t81szEwkyWbb5DftQJctkXA90qoggyJgdt/8ASaCbZ8zEKVAO/u5o270EbuaFY3B4mg5Vk/SDt9aCVx1MOAMxjUmCNelBJg9q4wYoS0kKvQdOu/rREiXzBYbxSDl0jtvp16UCK2KCjxKvkTEUHgq33lBkalt6iqhGMu4VgsaxI/186gKo6uSAC8ndthVFbdychJ0BmY0/DWiqgKQIKK4EMOoHeBRFbQQEi4wCnRYWY8qiiHtoDF0ANopkiNdx51UMl4AHLEGJidSPXyopjcOjiGLQSpuTm7/jQBblxxoSoH3SJMTQPbVVdBcuDOwImIzDsaIZCGJZbTkr7pzbeR/160ALtKhnWFEB8sSe3ftQBkR0OVtfdUgdSZOnWgqtxDmAUFS2kzHppFAXYN+s8MhYAJg7bUBBUBQ41JBk7HXX8KBiwgiGbstszHXT6a0GLglejZZgmNd9J/OlBMQEANtpnSWEf5dKClqCFZpckbdB5T60HVnJUFsrqZkFTG2k9tvzNBhcVSzZGPMYCTOwnUTrI70DElgoEXGiVUbHXf1j+NAc1tnYMVEjwqQAd/ydD1qh8FjcXwniNviGBuFMSmpOgDDqCOx138vgSYt9X7Q4DC8V4Jh/anhlsW7d+PtVldkcmCw+Oh9Qe9ViHyJbWqpdaDh4xc5fDbmuhIH5+VWOo+QsO/PYMpVT4knqNRWolXQGAUk7bmqIWnZne/qMzR6RqKlj7tHzorj7wB+dYQQYmg7eGcPv8V4hYwWHH6y6Yk7KNyx8gKD2vajidrh5HsnwR3s4dIPEsXbE3HP7Pr5bfAayZIi3h2MOMDaRLSMttmClNCIO5PestqCHusA4KBiSvVhPQjY67UDlsrMrrJc6KfExmZnt20oILcy3xHLRGIOrAxJn3j8v9aB0ul2MOxBEHxEA6+fy0mqDDBgHLWyw1JMGT0MCPz61AyheUCXXK2gPVdv8vrQayXBdgysB4ULDKQOgB06yaoW5cvIkKzKWAzSoXsJ+p+FAXuZCL2ZWaACpgwe/y7GoCLmVSyhpDwgL6bToD18t6DW4ug3QQWUEkDTKdxA9fLSg1q7ykUNzGbKYYMdOo033npVFLV5XshMhaI8OhnTcfX87ACMt9jzeW5M5nUajt1gD+NAlx2N1WAZoO4YaT6CDrQTW9h2tlQ7MWMu2UgRm13A8uvyoKm4BcUZ7YtnUOxEEeRnfeN99qDnN59QYNhVkg9AIkx06fk0ALAk+AAyWy559Dodd/hQTdUN25lVbjOxKkEwp1mQduvlNApZCVdbdtXtwwIXQknYefpNBJ0yu5a0hMwMvXboPzuaAXLLizJuAHUhpOvl8+tBAC3cBygypAzdyOswP86I53w1xzK53030P40V8+uUqGYgs3uq3X0NZF0uR4bYBjULIB221/nQCyRkjxKYJHlRTuzyoztJAIJU69ooLEBwGylnAACmACfI0DB8rZFZw0QwXp/lQIzBXJVQHK+4YkE9R3NUAM65dDJBJA/PwqIqW5lslVYqd2A3np6/PaqpwVNllRghynN3idPiflRDrc8SC2531YdRp1Hl0oAlzIkHKsiA/51oGPMZi+VY1yggaE/jNA7H9aAwOUn7onpuPSgaSsIxLFgNQBrrqZ2/Gg1t2A1YPBk5oy6UDOwRQo3BkxqJ7k+k0D5yqEoSTExJnvv8AAb1QqMuViWykajQCfIdd6gpy0LQ+fMFPiZpbvEnpQOhBjKRJEAEaE9/X+VBg9xYC/wDEGkkjT8f85oKWmRbbMurjxBU3HTTz3oHFwXc7IczlROWCDOkAH/WgXPKNaEkRqABvpEfnagk98JbgLmyjMwuHb4Heg/S+G2jw79El9sSIbFIzKnbOwAH0mtQ5+r4BiBqBvVUuaemp8qDx/aJyOGLrtcE/I1YV8+VW5h8GoKqy2i2Yg/eZj86sAXrRKi0pgD3p3rSJ3GWxZFvqXBHnoQf4VmeSvseEXObwnDNP3MpPpp/CsyO4CaI+q/R/ibWH9p0S4ADftNaQ9m0MfGIokvH9oeFtw32p4pbuzmuXTeS7rJtt208xWZajo5lKLYnIp0EsB7p6DTXtp1qNFDXERC36x9xI0HeRG1BhLqFJIcE+PMQJ/CYHT8dwJZGBzZchIDEeesmekzv3oJXmK2w10KFDE6TI+Xwgx3oHFxWuAkHMRLwrS3U6/AUAI0zgHMr5mJaQoMCD8NY31qgm+q2rgTldJyoTEHYnfp0oI27k3me42SdYBkEE9No276zUDuCGtkgAsNhbgkfkn4VRuajlrvNyiSDC6zG/pp9aBxiS9wiLbXlC5SZOk6DTfeIoMMSGRzqjAkhkaGdiIk/69+lBNXOa5nSDJjKMugGwnpqf5nSILJeuYdEm3GmdRdjKT2Hf8NqAi/be0LYhLp0MnwgDsPTr5UE/tGZrmt3M7QoQd+ojQ6CZ9etBhybjNIdULkHKA2czoQZ0J7+W9UJzALYSypcmFhWII0n4CJB+FBIeJpTRdQWE77Ek99qCNwOVQ5icrSCHkE9R6E9f50BS8EYv4iM3YgRMQRO5nfyoMGNwc1nttmGWVUgEjSZ9OnlQTupbRgEy5XI1IKgCDuemlQSS4+UNBKdARMjvqYA+PWqI3bl65cm3LCACQRvHkKg8NgiXsiDLm6ggzHWoppzyi8uJEmIBHoaBtbgJuF2WdABIgHvQHmFVKnODEaiREfHWgLXWOS25CuwgAGSTQbMgutaNzwrOUTOYT2oLAybg5ZB0EzH579KAm+hYB7mfKJIXTT8/nrQYMzKpRveXdztrtFVDPfRQyu4jMR7oHoOtBgV0abhzEyW1696KpdZUFtFh2zZYtmdCexNEZ2W5BRyqgSzNoW7elBkd+WSoZG2XOYAPcH59qC1r9YhVdCCPAdNup+M996DJnBINlz1AUAb7a9BtIoCDdKnxZes5pIGx28v4UBUhlfwkgjVhrI6DX0+lAHuhEabqQNQFXSfP50FC06sgj72VPe131/hFBR2VLkeNxH3fEPwjr2oKl1sqz5nzAFWMxIHcx8PjQIl7OpuF1IbuSTI6T3/lQScrcuKc5ZJyuYnTp8KBTfVkYGU6ToY0G3xHSg9DgvC73FuM4TBofHecFip6Tv8AQn/4aQzMv0D9IeOS19i4Nhjlt2UFxgDtplQfKTW2YfAmTqfnRQkg9aDy/aC2bnB7xRZKkNCietFjq8DCO64KyHRkYIB4t41g1cZ5LMTE8yNcCXSCeg61pHPeC4gPkAuNbUvCnVQNz6CszJEPs+B2btnhNi3ftNbfUlWEGCZFS75wuUTE1L0dZijJ7OIuYa/bv2Wy3LTB0I6Eaig+79t8OnGvZzh/tNhEBa0qm4sT4D0Po0j41CJqXwq3EzKVzsLniVs0AjUSTH0rLZRiJ/VvcDAbBtpOx9Z+dAhKDlXixBJhlQyB0O21UZGyBmZQqzCloPTTTqPPeoFuWy1wO9vOrmQVkmSRpQKr2uYW5gEeMEeAEREx33mgZVyHMQvv5YtwW23g7z3/AJ0E3xDTnJa4QZnoG6dB+fjQVt3lD3QSigkdPFO89iJHXafOqEtIbTFXusttlPhMqSII1O5oGdmtoAVLsDtJWJ29T+etQI10sWZyqrrlYanbaN9wem1UbOzWiGuC6ILGAR4fTSd9AO1ADdw73VI1DQpLiBJnpGnUfKoKsQqFHhraKWgRA8UHbXtrpEVRK2zrcbKfek5MxbOOynpEb0Drea0yxeKmSDzGJG06EmAKgysgDqP1gyA5Rudew2Hh6dKBE5ZtrJkgRLgwBqdpnodJ2qgi8mbNt1Vc0ZV1I6abHXpGlQSa06qBDZwzMGIGgOoiT+dKokbqW1AKuVOxaTG2seR+poMLlsXTkAYTIVTG/STsB19aBGuFZYNMaRIOYdo/P1oJtdW/cKl2zfcZoAHWCNANR+eoRv4a3irpcTcVfCDmKxHTQR8ag8S0QQ1vMSRqC2oPmNKimWQGtzZVxrppm+BiiFW4Ljak6At70afworG/DgsspMmST9e9A7mTCnKGWdG+fx76VUOM0PCsqkTIgk+oP8KAh7hujI4H3TmcyBQMtzKwMhgGJOpMd5HagzXCHDakFfCsaxOwj8e1AwfLaFsM6vIGaNPzvv3oGYhQOYzlSIPXby6n8NKAsvMVAWYBS3hbwnp9aCoZGysujMCBlMdo266UFFYE5SyjJqdJyztr61QqMwunw+AkzpLDUCJHQ6VBQhGBiQuXUwYHUjX87UCO0eMugJYAKp8cA9NOxoGSy1915jMyMSVUHMZ+HlQMFNsIsgNzBmgQS20eQAAoDbuqmJIbMr5IEkGY16ecelB0Le5T3GWVlVJOvhAj0M/maCX2hltZmKW8wjMEJBO0HoOlA912fLnuLEAGToenpGhoFIjlB0JliTMweo366T86CjsU8RChQC2ZDJOm5EaRp8qD9J/RbwlbdjE8axC5RlyIWG2ksfgsfM1qHOZfMcZx7cV4xisa8/rXJUHouwHyAqq4I136xQKBJ3oCFAPcHTUTUWJmJuHyHtTh0W/Zt2lCILQhVGg1O1IiobyznObl81ZwrjPczDl5suY9wJI+opEI6MFjzw/HA8tLpupy4JIiSNdO0bUnsRNTb7nhHFW4gHt8vKLSqJDZifn6VapMpmZuXpZyDGmnSjLZoB8qD9A/R9j7eMwWO4Di4a26tcRT1U6OB8YPxqJL4LH8NPB+LY7hmJBY22IUk+ErpBI6jUfAipLcJOUIFu+HykZFy9B9NdNvWopUe3dW0F5XjYh0yHTQ6EfHfpHSgxa7cyOiht1OXQxsRE/tECB6UCoypca1cyLbU6QpOTcfX6yaB3U6oHCOWUqmcwxB3JnQaigW5eKWV5kdwReGgnT59umlAhzthzm95lYyIMnoZnaT+RVBLXFW2Z0MEiSEUmROvTz60C52e9LOAkwsMDlPbudz8/hUE1usWZxkYCQBlgLOmvf09aC4ufrA+VgSpnQiR01BgxQTu5UILKty2dRvHcgGIjY9vWgLXb960rjM4USSjiYOggDYnyigVmuNzFRXUE5yp1C+U7etUWcrN1lTxliJ2g9tOm+280EFa42cJaKA28zmBJ69NiIkx0+NBlm0Ga4pAjUqNOhmd4Hc9fSoKWcUEYC3KZQdxJ9ZnYT9TVCqCxzqyqlyVljPXUfMdDppQKAQ7vdIJZjNwRLT92Nh9JjeoJ3Xg27ecFwuYF5zCDBmek61QpvXktTKusEMpWDMDSDrA+U/OgzlFVrjG2JESBDidIgecmewoJMJRVRs2s7fDc+g851oIBnI9yzpp+tgH8+mlB4dy4LimWlAPCSSB8POsqZbpJBCSGOxAkmiHDF/dADLuvn0npQUa4xdPdy7t4tCI9NNaqpF2uXBb0bODmmNTRCoYaCROYDQ7noO4oLctlZYbloQWkkMIHlvO9A6NctsqkKLZ2LhjI7R1oLK5DZkRWkSVKwwHmPKgVFzTylCgEGFmTPU6a0BgFi94klQVOYzoZ07nzoK+KYQLkVZJDEgHr+RQZbhAN1UzbBADMddO4OtAearLI5qm4uVU2A/y/DbSgAVhauFnBI0aVIBOkjtQUz8xw63BEghmEsR5iY+FBRHZERrZUDSWYHXTpG3b4UDoAthlMF1U+7oAepjf50BC3LuVnuuASCqhTOg2n5fnSge/pkLODC5WfL4VPX1MfxoJZ7duBbOZW8OoLdyPz3oGH6wg2U8TCAJy6efc6UC50NpRCm25KqAoIMfs/GNPxoE5q6O7G3bbMMjTp8Pl0/jQXwaPj8ZZwircZSdm1zKMo9RJgfGnVJl+18eZPZn2FTh1sxeuryCRoSTrcP4j4itsQ/MCZEDbsP5UUms6UChxHXyoMWHRvl0oPlvaxTnsPG6EfI/50ahwYTD5/ZS7cWC1vF5yPLKAfxoerwbqOcYtzKYUgsx9anqr6/2Tc5sWd9E2+Nall9LrGpFRCgjv8zQehwXib8I4vhseknkuCy91OjD5TQfXfpO4QuJwWG47hQXVQLd4pu1s6qfWNJ9KkkS/N2vKtpXJLowkMVgRpHr6/GstimJt80sXDEbge6w0+un0oC1qznRnBVogrsQY7bdaCRxFvO0NaZXSICwSIj4fGqKO5ZgBdyi4gGhI26+Wv50qBouEvctMbpCqLa/dJOwiNRHSqJowWxCuXDErMm2T33/ADvUBzhVS2ZViRzeScxInSBMDpH5kGJEmVKrnzKwfxAkdunyO9BkKG0ozXHVXGltSZIg6d4ECqAwayV5pAIDKFFslY0Jkd50nznpUBZlKvlFlUChjAOUDbqfI+dUAlyyWrAs53Ay5JDE6dOhEfXSoCpFptGyEtkBYlQR6Hft2oEZovkDxctirPmGmk5v4elAL5y3fDdHLRSsIw96JJ6aVQju9oq7uGti0dXOYRpoDMdRrUAuX7qOvNuBmaCGJJKkbkD+J71Rlbklls3AGUHlsF66nXfU0FkZraoiIUXZHMRMxJgbfkVBIsxGUvGV4F0DYDXY9Tr3GtAlgsqMQpbPJU7gCdY8vM0AfmfajbVSHJzLJJiJ2Hy7UCsnOuLbMwrR72ULoZGs9Z1E6/Cgmqq4zskyZGWSIoPBDBlkXjA2UT8IHWoG5bXLYlh4miSIB/CqFZZTxBCAYUZh4fPzqKsylvHKtJlcvikbTOgoItdIvklQswvmR3iYqorbdlQySpB+6Nx11GvxopWFkKFJuFdyjCNfUzRHQq3b0MqNl1GpJEdNqA25t6DLkUBchMwPlO/nQG0M7jLbytnhdJMHegeM1pVRERF0GY6gHr3+nwoNnRPvbqc5WdADrr+RQPYh7cifEdDmgLG4PmaB0uXNEQgLu8zqO2+v1+NBNbh8QVgCzaBFnPr1jr5RQVtG2VNtgpViCISCvafzp8aDogK+ZHyrsxUSSemp2HagniLxGHN5lYksWCuNidSfp+NBM4q8BBIQ7DffSdNddu52oCLlwMHbKQfCQrFddtJOu1Abi8q+vPALkhi9ppmRpGunxoBHJZg4cMJKi6NQZM9d+u/c0DC+CGdw+WJUloA7eY1/zoCtiXuMS7qY5ebQf6fKg++/Rpwdcd7QXeIsg5NgC5OWATsn1lvgKsd2Mpd36QOLDF+0H2VWm1g05flnOrfwHwrRD5NmY6jf8aCZuZjvPnQbaBIJoN0Ok9fSg8D2qH+6Yd5++w+lFhLgSrd9mMWjA5S1weZ8INRZ6vJ4bw6xj+JLYuZgGttJU7RBH1qzBL6vhvCbXDeYLV65cFyJzxpFEd8yASYjaiDuREg+lAVg6nag/UfY3EWuP+yV7g+KaTZU2DO+Q+4fgfwFEl+S8UwNzhePxHDsQoFyzcKj0Jg6fnQis03CSvbIKBlPZ8xZiJiDOgOm2m3zALBk5tmzQdhEAE6CAOnwqKDOyk2yQuhUqRpI6A6TrEHpQM5e2crQMsRZVSpUxJAmYjv5DXWgKurw3/EVoAGYSvWRtPQd9DsKomzWzDm6+ozABgNe4MHT+OlQDmDD3U8BMqCy6SfMiNNvoPSqFfKTbLNmkmc6kFhE6DvqNI6VBW1ce48jNlOpUXJFuRBJ1G+nlVBS5dMOfvaMVUKFOwA013oDbusQxKNyV8RIgFo9fM1Bz281xMpBZiygqza9D3kDb5bdKoP2gWbr3AQPH4LmfWdogaDt8KgyOwctfyNlXPqs5pkgz26xJoMuZ05twLpAhhlkT0J/PpQNdug338JZQwXKre/I1GXcaR8aBFN1XbxMPFlMDSNCJBG2n061QAwAPMW6jBQxEzpvtHlUFLbC2oS6wc3AWkdI1Etv2Gnegkl5RkGZSBGYN7zGPOP89KAK9nIdCrsoXKSSCIMkeesAQaBbd+8z5bYW2coygdBOvSJ8qDNZ/VZ15ZVgfGSRJmToaBGxI01uTAkBCY8tBFB84HEMoSI+8o0NAylnf7jMRAjz8jtQXW42ZVLM2USAQNPj+YoJEs6HJcHvGTGgNAyOMyKsmACVYjXXp0igrbULfUtkjUglwY/l5UGC+BlWQTqsAAkDyjU/WgvmN+0SWZigJ1Pl1B9BvQTD3WDMGnKJe31nvFB0C2L7yUcs2xbWIG3egS1cYKHYyo3AaI9enx8qB0cG5bi6SJ0zDb003HyoM+Hv50yg+HSRqyxuZ6T1oGxLwrF4WGlQzLv8B5aj4UCC5bHiZveiIgrHagveYG06ZrioTlIURqPLaD330oEuJZKgEXEYaEADTyyjb56zQWAFq7cRh4uodwoXTsdJiaBC+VVKsbi5QFMeEkz1nz30oKC8MjE5XgRlkeEaEgwaBrlw2Rk5xYE5iraRBjw6Qd9fhQTgoMgRzLEs/wBQdD3MHtNBnRALdxEzK5ks6noNfqKC1nmNiuUJ8Y0YaZR1M9RG3baiTyh+5ezeGt+y3sW2KvoFucs4m4p9PAvygfGtMPyq9euX7129dJa7ccu7dyTr9TVVLOSTI13+PnQEqesa9QZoDlOhEA+WlAyqewInrQeF7V2ieG27gGi3NSPMaVFhzezlt19mMZcPuubhUT2WKLPVz+y1vmcYvNE5LR+pFUl9hk0BzDbSOlGQy6sd/WgwB677mKAhdYPSg+g9jeLf0T7RWTcaLF/9TdJ2AJ0PwMfWoS9b9K3ACOTxqwniHgvACZYDT5gR6qKSYy/MibLT+sN7ElYzyxMmAOms6/XsKy2dXW5dW2WZ2yA53MjTfUx2j4fGga5cN+2rYZjlUQ5iANSRpG+wG3yoOd7qjMxdVcArktsSCYmZPTTY/SgKPaVi4Aa7bhxDFZnr19dIoOvm3LlxzcJy6Z3zwRMSBqZoIZspEE24HhXL4VMgSV07H5UBto9lSb3MULDAA6iNunp9KCdq6cygA2w7FSzAknQ9N48+negDWmsQ+VbaLGVlUDxnee8xv5xQJdKQQGKn3VPuTB1Gm421nYRvQVVFe1la6iyxCsXPTU79DAoJYfkPdIVeU+hBRdS2mhJOvUwKAoMqtbt20KzqW96TsGPnEUGsMEPvqWYdMxmY7nTbT+NBS3iHW3dYkNm8JW30EbHsII11/GgnmSZRlKuDJd9JPlvMzVCrd5VtTZeLZypKmT6kee1AF/U3XtC6QpQvuNpmAPntUALaQvMBYMArN4iIA6aZflQKbtwXgt2XGcf8TcwJ1bt8NaCf2qyqiLhDTOVc3Xy8ifjQWtKGVXa24QDdRGbrr/KfwqhbiWWaTdfUf1RKj5d6g+fLM1hs4EjQQSM3w61FTJtFAusTGwJHnVRcvbvlcoFlB4ScpK6d6AOWEZrZygRprP02oGFzlv4vdA0VlEfx1op7IW43626yGfujbTTeiHS9JVROYMCJWAfP106UFkcsbhtWwtyQzNr37D+NArKyBdQYbflzlB3k0FLSYi4oUowEZfCBIWN/OR5fzoALd+3bINoDLqw1IK+ep7/OgVSA6NcKB2kg8wxtOsdR+dqB7gzZfErZjM3F0IHYjWg6EQkKftVlSSCgJjMe+23adzUUSBaUDO11mnxnWWBnbT4mfnQTByhvGGVbhYoRECPP+VBVcVbV5PgCHKSGB11316g7iaoQOLLTluEG7AOUZpjSJnQVAW5ouPbGYNmJBUydJ6/w86qEGfmq9xW8TE5ZzEN1000/M0FOYwe2Vl1DzDNIHT5+XlQZgrJzLltssSr8sDLrEg9BJ1j+FAvM0zNZb3ipmCJmNtJ+M0H1fsDwT+mOPWTcQvaJz3CSCOUpkxBiC0D4VYZmX6F+kjinK4fh+Gq0NiH5lwDoinQfFvwrTMPzMMSdCDHaijAB8IJ9BQOE8RCfXrQOoP3Zyz1/hQMMqqNtpMtQedxFrGJwt7DXACHBAJ6N0PwNRYfM8Du4vC4HH4TmkE+G2gM5W6kTSFlb2S/3bEY1mzCQEGY6yCSaEvsLV1HgzudqrJ8oyAQDp0OlACpjMZA8qgJnL1Om1UEnwnT/ACoP17hF217XexYsX2BuMhsXTuVuLs34GozPKX4PxPB3eG8XuYK8jAIzTbDZRMwRMjY/HapTpEkQ2pz2FtBoGYhPe106D1nr8aipNcGISLieAeFSoHuidCfjMa/SgZlbwW+Xb8KGFAkkneR084oNLuSbaQQB727D+7M/nTSgGHdDCsHYIwWHMEAdzOwJG3lvQHMt27zPAblvSBBOvbv8+nagRQLUFrjuW6ne3rqTppAG4oHN7nFXS2Sre8LgIOWInTXp0B70ERiMl4m4sHNJK6wI1k9DsNR50FeQEK81WYqpLBGkKASZOuvTUdNYoJ3XS7dflPKldumXoZ20jf8ACaCpZRbm0GzhyFyn3tNxMdunfSgXnl3uXLeZA58IcgAiO+/n8qBCrcrI1zm3FUhnVvC07ETv/lNBNAttGsqqliBAyzlH4jYH1J8qAsuS1+tOYACFIysO+u/fXyoJqHtW1bK+bLBuMpII3Edie/lQVVrl1luG6qDlFgX/AGf5Db0PlQZrrWkW0sZioIYHcTpM9R312qicshtu6wqk+8NhpMnvsd6Cd37MN8jENlDSTDfAfx71ALTcsEaF1JUBgfE3lGv8zQC+bNy54uXKgL7nbvQeO3MdYAfTSTMR6GgK3mJUZApnddZ+FA73c1whTn21UQAPQ7/KgLShVXzl5kAgEAUGDklFW6CWJkgxNBrj23w5DICRC5kgme09B50BhxbUAgmCZOu3rQHxWLk3haIK6AjfzmgIZiwRLlwlUgk6ZSPhoKCpuMmFlQUA6HSGPXb+dA1t/wBUV++EAbKxJE/zoCiiz471hkukAI7az27/ACoAb8qhV3YLIZ88LMbbbeVBVsQ4sG0ArWiRIAzaaaDvrFSla3euPaDK913U5E5ZlVA39NxVQTdbmsBma57wfJEL0HUminfE8u3mK50kBQNA3r0nbp8agnKORbSJLQTbUj0gj5H41Ra0GvX7hVrTO50dgYBJ2A2jzjcUQgd0sXH+1Kru8FmEOesz3/ntQJczYm5zTZdrhAzgkAyB3O+0+U0DsQqWs6rBWRbzQTpv/p1PxoKJZe9dTktlJuZbSsSxH97U9Np30oS/dP0dcJGD4M2PKnPizltyIi2ug+Zk/KtRyc5fDe03ERxf2ixWJUlrSty7Q/uLoPnqfjVWHjAbmIO4B2oGVZB22ga9aBwmgzQANjQVWc4GmnUH+VBHFowQEDwjbSg+cxy3tYB3qLDxSMQt0soOu8aTUV2YFr0AG06BdNetUfS4IMYB97sdqrL1ddc0DXSDQLKk7jXczQH3WMHegBG89t6D7D9HfFxg+NNgrjfqsasDXa4Jy/MSPlUJT/S17PFntcXw6Zi/vgf8wD+Kj5rUkxl+W2Q1w2kcJkdlPjOUEdNT0379PKo2pbS2uZTcBfT3SMqiNx1YRudhJoJcu24NtgFZNdWk+U69unc0D2oS23jzQZXONwJ38z0IoMAEdLcKGCNdmJIPWFJ36xQTOIVEtLayDYo2QDKd9dyDM6+fwoCIXk2w2ZWJyoHYkmNCNO+tBr1nNdRblxHOodc05JO28byD2oHe0CGC51vlyM0hshjUHudDE/50CDBlWZUUl4Oc6uE066GDM/OgTEkckc0W0suwQFARpA1IHlp+FA1w8t2OZsoWc/hzLBOoOuu8/wA6oS3cS0ioDIVMmZRI9DOms1AttrnN5am5luAhlz7ddCAdJ3mg1nlmzcsW7bNcJAQhIAH7JPXvVCq0C5bDJdGZSZOUsZ1kEjzqBxy1dVVVDGSqMYAXeI6+VBFnYF7YhgPGFtOSPMzMT85FBQOi812fIktCRpsQI0jeO3xoJc62x5jnPdIgkOUBjfrr8NKCl1glsC5yQhgqV1VTO/b1mgoxt4m2XjKyaPkAnrGwpEEpWLJuIWOGQgscsGYHn4t6UPEJKgqMpgQcy6gUGVgdVyrlBhp3+NBe25XMoLZWXSDm270C20Y2vFcy3CZloECgcJA1cBhrOaJPpQC0zvZ8SoemhkwP4UD8xBbSSUKzrmmfXSgbmMwDqXLKcoCglh/E0CEcxXLWnyAbCI366jrQNaNx7fKForbUzCa5hOvWgfIFRmGZWzax4xl7GaBl8bsG0ImXiDPnvrS1KtxWS6qXXS3MquxPqdgPSiLWcRYW+xDSSw/4cZiBuJbT6UVnuFbjXOaVYxkGUMEkyo0kfhv1qI6S6pcuWUVkLrHhJEnyA+M/DaqrlQ2rxV3tq9smTrlDQNo7+nrRFnS2lm2xFx1LFmkqSI6SDHXeKAMtxbmTlCF2YsST/LQHz1oJXDZYIS5ElmIY69AsECPhtpQVAFxWuLeuyhDSzlYB00I3k9u1AXuXgnhN22AwDC5CqRPQb/z0oPofZXg+I4jxRMIlyTduclWA3G5cnqQp/GrEMy/bPabHJwL2WvcgC22QYbDgHVSRE/AAmqzD8bUaAH0HlVUwUghY3HWgIAJCjpoW0iKCoUu2UEkb/wCtAyNmA8MFhOooCxzIWYA6xJ0+VBzX8Alzy3MRQcv9E22eSI26a1FPZ4dbWBHXtQd1q0EGZV30BI+nl61UEGZYAQD3kA0CknUa7yAd/wAxQbMBIjbagA2ke9070FLWIezct3rdwrctsGUjowMjWg/Z25Htb7JiIH2qzIP/AC7o/kw+VRno/nvi2Du4HFYnBHDqkMxykwc0wQe8EfKpLpDiKhrwm+yhQbiy2iwdNo1mREaz0qKYObt0gX0Vgg8QZpSe8ayZGkUGtC7f5Vu65e4pKMLagKNz09OnxoIcxBmuq5W648GdoLg6AECYoCcl2045a2nQFU7yZMa70FdbeHFtrYFt4GYLm02JHUa+X4UCA2QyfrHOZHIW3Hi3Eg9RtIPn60EiwbJne6uyi2QCDA01mZGupOnpQBGi2XS3bAgEhUMATpoevrrNBkJBMLldFgMRqoM+ECNPXz1oKZGuHl2nDFTlhkln03kgT17UEVucm6bQzFyx5aiYXXoOmulBgVN57l24jsIiV8UySZntp3igF58vhW7LsQWMliIG0kdZoHfltdt21VszhUJD6LoNc0fw6VQ7yQrMpYOVBhSJjXQn67Cgi1wOC7urCSFzeOROsTqO3X1qCd2+guAWnmSWUZiup+PSKCwY20dUD6ayyyEI3Px89ooI3HHIgNdey6AvIiW8vI70CpmuYd2/WMcwJKJoB566UFit254rVgZD/wAy0J+lB44DgAAqS2kAyfSgoXujJlN22NQ5O0/6UGEA51ILMTpvpQBnMSjAEjLrpBHXfT1oBafRkdkOYEBM2Yz3EbUCsWVMpY5dvCIHxNBTxWhB0KiVOQ/Q9KBsz27ed4VpgkmGOn4R1oCzplKW+XkMAkLM+kkfOgqBbl7YXMg6hQCTvpO5/hQbD2cxuNbRjI0J2kn0+lBS6nLtk3MSltXiEBLbdBpp+d6ityvs72gEQkEkOV90fmaosuHIspmS4WALIY8Aaex6x1oOa1bKI6XLiottxpoJO2YEDp6xRBOQvraBQOVmcufWCfM679qCy4fIhNvDm4GzKW0ESN4EmgKF+WWWbdlk96YNvuQNN/OKBblu6bltjbGZ5Uk3M2aDvqdhprNAsFjy0uHnlgbbcsnNBI0HTzM0DB0Ftswu3RJC6Big88w+G/pQPh7IxdtUtcvNcXKBctkzrtod/wCZqj9r/RdwFMLYu4/L4LQ+z2Dv5u0/IfOq5y5/0jcT+08WtcOE8rCpmeD/AFjb/JY+dUh8QVkGNATvPTtRT5SykkSJANAQApJEQe5oCBqAFEjczvrQUgDKFMmDMaAGgZSCw2G316UAJJEAz28jQTPctm6wDQNmAUTBnWBQLOYFYUToNflQYnLpPToOtAucAmDt4h50AJl9wfnoetA40gR8qAEjPvBnUTQfoH6NuLxdxXCLpIzzetSeo0YfKD8DUSXm/pU4AUuniNi34cUpD7/8QDUfECfUUWJflSutxkQFxmgB8sDxdJjTyAnbQ6zWWyM/JUpKWVMFVPvazMmCZjc/jQEIVuG07F7MZ87zDNGxAjb/AEoF5aNZu5spyjOf1hAXsQDIJj8dqBVVDiLa2XuAnRBeIgjfqNR37HWgoVZFRLeHbEiBAZvdY9ZM/e36b0GsFyxQ2kt3SYuRLEkn6HT5UDKxuIbQVlYxcylF8Mb9JGnT0oI3DYhGWbaqshbgMNBkGfUjSgl4GuPcZSqs8kKxUgRpqem2vnrQUvW+baVzzEddfGonXaWPp1oBzRhgLLsMjCMzAEGSCQx6jt0NAl97KgqhVbZ97OpzDXYRrE0DK8LaKrYVyBcUZWLMe46RpQTz3VAhrgzGcyWwVBGgEn5b0G52W8bgD2mdgFtl9Z2IYE6bennVAtXkZFckWyGAzlm0mOu/SNKgqyOLuHcX5R5AGoBE6nfz7CgFqRrcJYM0AFDJ8gREHTegDArbF2MuZ4CRpHT679pqibsTaUMr5WOeFYvJ2j1/MGoG5mIdVKYVAAIIKOdRvsKDyzcD24yyYkwIoFUBVVuaxBkFeg8p70BV2IuKUDIx1ZhOU+tAwYhfAFtBAASxknzoEuP4soH3pAyg/OdaB0JzeFgdD7w9welBWyUWfAMrHwQdZ7iY+dAgJNx09xiJO2UmfnQVXNymtm4uXdlECfT+FApUsFcvmYyf1gJIG5PlQVRrcFjqpIDOZERv69KKmDcYgHEfqpOXLqewAmJmiKS/K5V6A1uDbJBMHt+QetA4tXGbIj3Va4+wUwdPTt3HWigqXrFwrcfltbWQzDNp5Db47UQrvmVba+8zKVGX3l7fXWgzXzcfxkcsEKIaAPRQfrtQNcvWrSoRaNz9oMYync6TH8aCr8xDaW4jAWx4VZgWJ6AHtrpQYvbyIALlu0BmzhZYCIjQ7evegW2x5HPd9LbAi4EOkARrOhgdugoPe9m8C/EcYmJRbjMpFqwpP3jtoPInfvVhJl/ReEsYf2e9nrdt2HJwlkm437RGrH4marn1fimMxNzG46/jL0l71xrhPqf4bfCq0gSomRsIAJnWgEgNlBJAgSBE0DN+rObLHbWJoA2iwZKyJDDQUDqAAAIjyG9AA7FBL6z8aBi6gkiIAjzoFDZX20iSF/nQMCMo8fiJ7UE2JOWQ4Ya7760DMYublid42oFJMe6DIiDvQLmLIXgkHTQUBSGBgyep20FAM8EsWEdBEaedB1cPxz8L4lh8dYYG5h7gceY6j46ioP2fiWEw/tN7OvbtupTE21u2Lh1ymJU/PT50ZfzjxTBXOH8WcMt1VBZhbDDwkHxKJ0ERUl0hwW0a6OaWsaDK96CZUxBKjeI3+lRTo/OsoBbZ1Vv1NwCFAGsSSSdATGhG1UJdCm81u2rc9pAdYUtMmBtptpUFs7LzbqmyV5YARoJbuV6Dfp2NBy2+XZugLdUjwgZQSUjud9xqaB7d0W7Np7x8BgBQw1kz0M9Os0Bz2msumULJyjmNmEFtFAEfPyqgqtuzeuM6F3DkEOIVQOnST66dqgkUEKzXljQ50GimZEzrP+k0AuIhe4pGb71zfMPzP1oHRrBuZ2TKzSoVmKgqBoCPzBoEuAs1267qVUiQCDlnuCNRPxoFV3uXhcblgBVUGBK9iBIn186AHmKCtpXQTlOUSBPYE/XpNBz2ijgLcLllXwhVHhPUR1HxoOjnKVS+FYoTmUROsRsfyKBDzrl48y4FY6IUQ79pG31qhrlsC5aOdg8TBb3jrrB2ioJXkgZbtq0XLzCuAe2hAkz8qCttuUgLLJdRoVBiesbjb4UCPhXzQHURuWLGfMGDSR5t1hdAB8AA1NAQcyKqnMP73SoGthCJVixGhEaVQVdkQsFXOpgQJEeVAGuI3hZM066gzP8ACgJuC4wYg5U25bARQG49x2UqAY0yIYyk/A/SgazCtb0XY6l418+vlFBpZ7Tm2crZsxUj5AUBRDduG6GY5jObNsRvPeopzfdFORv1baZs5kg/naqiQDKjkWlMnKHI2PWNf50HSxIQWMrm2jaOXkT1I1/CisyPlOW+GsoYJtuQCI0Gu/wBog23voxvWRO0hjqBtqdqCbOtoO1m6wJiI0YGeh6/xmgDlCUEnMrElcoWTO2b8igcXBaYF7WYusIp8UAfe9N+1AbZBIuMkBlBzhjC9IJ3g9qBStqy0FgGYAgrbBSQdAD96gbIzB+Wly4TLLsTr2M66kyBQftf6MfZ9zjVxOIGZcGudmOua+3X4a/IVpiZfT/pA4oMJwe3gUI5mKcSP+mup+Zj61Uh+XssgMZkCRB3+NFTUHKxZgpiZA2209aAMuUBCdRv38hQMwYMREmI1/CgUBcgykszfdGvagaR/WRof2dyKDOEyroQokMKASskACB95e/5igQHLJAMAzBX+dQUFwsQJgRrpVGuEiQTB2JX8+VBMFiWgCF01P5nagLOVOqwTAERQIzAQTmAXoRB70AZyGAJ8RO25j1oGUiMpg6dvwoGIOXwEkHvpQfp/wCjri3P4bd4ZcY8zDHMgP7BOo+B/Gokvmf0p+z3LxI4nYQG3iPF4TB5gHiE9My/UGi4y/J1hraFXyeKQH8YUa9xIGu1ZbOLt4rdew1q5bKhWyEKVH7IHTv5UE2Ms2ZbhNofrFCQFJOxI6HXYigCPdsYW4we3ytPCCMvUZZ1PWelAv2h1slQ7Wym+sBiBOnX9nTyNFV5odLl28ue2okZsigyOgjX0+ooEFslCDiS7Ae7cQjtEg6CR6bURHxPfDeG2pgBgpCkg6jWADHqKKZ7hyWQlt2tuzSybzt0MR5b0RktlbRtEA27YHiFtgGb5g996Bmt3Ly3CFzsxlzcnNprI0H4UAW5avIbaoy3GJhUMKwPU+e3WgiuY5ma0Zb3FBIUaHUeW2lAWbLGYBCFjKWkd5ABjfoKAi8VVrLJbbx5smY6gdYPX0/hQEFbkQwyhmOVF303WNdqCea2CHs2lUaHmFO0bCTHn60AvXwSMmTWEZQCu/cg99qAq4tOMoLKBkKrOYneY3igPMGdzbCxcMt4AwXTqRQTLi2FCXCwgT4Nj8Kg5LM3dM0DfUAmqGVv12V/ECY7R8qgKrnAykqC0RvsKqnFlktW7qXMrNpttREjC20dhmLanpUDXXDIy5QBuP5VVA5WC5VALNlJOuwnyqAzbCqxtKcq5iD1qoV7rLaFxYUyBoB1HpQUF66SrZyA8AgaaVAvO/Um4wmHA0gHbvFUdGGDXrbIHKqEa4BEwd+tFIFuNYv3TcJcAmSPMD+NBG7ieaXuG2AABmUdY/A1A1t1uXGVbSqX8QJk5Y8tpqipd3toxbQ7DeJ03OsUQtzKCiwcp3GnxjtPlRXoYPBI/DMTjVYrysQLSWwOhUsSTufdiiOIWbdy0zIMgLAamSN+vworWLouKbTqTFsmQ3QSdO229Eev7NYZcRixiGPhtDOEjc9NegFWOpPR/SPsdhLWC9lsEyCWvrzrhPUt/IQK05S+A9tcXcxftVirb6LhmWygB+6B/Ek0ah8wzeIDoDpQOLYdioJHWfpQZBk0EbH6UCW1GbKxLBh1OxoBkDKzbRtG9A0S46CgCg+K4DqooCutvnL4WYSeo3j+NAl05FRhJOUkyfOgSSxI6S2h16UGsqWZATodT56UDKpbOs+6JHlQDKDBO3Ud4BoBbJu22ecqjTKBt6VA19eVcBzEsSdaoVTDPGi21zR32oG5YygSZaTJ8v8AWg9b2Zx1zh3tLgLlrUXLotOp+8rGCPr9KEv1n2j4dZ4j7P42xdkRbNxGG6sokH896jMP5k4uTguInlH/AI/iOglTvod6zPJ1joGGwZ4o3PvXmzAkMI94qJB0iKK52xhuqpKkJy2LqrkFviNhOtEPewyjiF/DszG3ZtNAGmgUfLXWikvh7V2yRdYE2yilQAQASupgztQLYblNiFWRctKt7N906TBWhY88rhC6DKchu/InT0NBzXb1y9b5jMWZSw8Wu3baND+dqBreILi8qqAGCxOsCYjzoGu37vNdS50ucrwkjYaGlg2sQRhTlBzXLbksXJPhMd9QfPaloezeum5bVLjKj3Bbg6lTEyD8dqBLmHXkC/0GYFdQWiDJII186CdspcXRBJU3MxMmQNO1FVuaWcxZ2MKVzNIXfYGqjne66rJicwAKjLG/aoKm3zi6s9wKANAeh6UAa2uGvX7etwgwCx2+VBHEuFuqmQER18qK6MLhxeuhly28jCQBvJ9dKINxzZuMjKl1pMs8yfkag//Z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142852"/>
            <a:ext cx="8858312" cy="642942"/>
          </a:xfrm>
        </p:spPr>
        <p:txBody>
          <a:bodyPr>
            <a:normAutofit fontScale="90000"/>
          </a:bodyPr>
          <a:lstStyle/>
          <a:p>
            <a:pPr marL="214313" indent="-214313">
              <a:buFont typeface="Wingdings" pitchFamily="2" charset="2"/>
              <a:buChar char="n"/>
            </a:pPr>
            <a:r>
              <a:rPr lang="en-US" altLang="zh-CN" sz="3600"/>
              <a:t>Dijkstra</a:t>
            </a:r>
            <a:r>
              <a:rPr lang="zh-CN" altLang="en-US" sz="3600"/>
              <a:t>与他的恩</a:t>
            </a:r>
            <a:r>
              <a:rPr lang="zh-CN" altLang="en-US" sz="3600" smtClean="0"/>
              <a:t>师</a:t>
            </a:r>
            <a:r>
              <a:rPr lang="en-US" altLang="zh-CN" sz="3600" smtClean="0"/>
              <a:t> —</a:t>
            </a:r>
            <a:r>
              <a:rPr lang="zh-CN" altLang="en-US" sz="3600"/>
              <a:t>坚持真理，勇于担当</a:t>
            </a:r>
            <a:endParaRPr lang="en-US" altLang="zh-CN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81" y="1052736"/>
            <a:ext cx="8627300" cy="53285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01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1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500042"/>
            <a:ext cx="221457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矩形 5"/>
          <p:cNvSpPr>
            <a:spLocks noChangeArrowheads="1"/>
          </p:cNvSpPr>
          <p:nvPr/>
        </p:nvSpPr>
        <p:spPr bwMode="auto">
          <a:xfrm>
            <a:off x="285721" y="3214686"/>
            <a:ext cx="2143139" cy="440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01600" lvl="1" algn="ctr"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 W. Floyd </a:t>
            </a:r>
          </a:p>
        </p:txBody>
      </p:sp>
      <p:graphicFrame>
        <p:nvGraphicFramePr>
          <p:cNvPr id="20" name="图示 19"/>
          <p:cNvGraphicFramePr/>
          <p:nvPr/>
        </p:nvGraphicFramePr>
        <p:xfrm>
          <a:off x="1285852" y="1357298"/>
          <a:ext cx="77867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9" name="棱台 28"/>
          <p:cNvSpPr/>
          <p:nvPr/>
        </p:nvSpPr>
        <p:spPr>
          <a:xfrm>
            <a:off x="6072198" y="4071942"/>
            <a:ext cx="2286016" cy="1428736"/>
          </a:xfrm>
          <a:prstGeom prst="bevel">
            <a:avLst/>
          </a:prstGeom>
          <a:scene3d>
            <a:camera prst="perspectiveHeroicExtremeLef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Self-Taught Computer Scientist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3448" y="3523450"/>
            <a:ext cx="1569660" cy="437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1" algn="ctr">
              <a:lnSpc>
                <a:spcPct val="125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图灵奖得主</a:t>
            </a:r>
            <a:endParaRPr lang="en-US" altLang="zh-CN" sz="2200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1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71480"/>
            <a:ext cx="8746066" cy="72762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提 纲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pSp>
        <p:nvGrpSpPr>
          <p:cNvPr id="18436" name="Group 19"/>
          <p:cNvGrpSpPr>
            <a:grpSpLocks noChangeAspect="1"/>
          </p:cNvGrpSpPr>
          <p:nvPr/>
        </p:nvGrpSpPr>
        <p:grpSpPr bwMode="auto">
          <a:xfrm>
            <a:off x="1785938" y="1779599"/>
            <a:ext cx="5668962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Floyd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算法原理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978161"/>
            <a:ext cx="5668962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Floyd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算法实现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438" name="Group 29"/>
          <p:cNvGrpSpPr>
            <a:grpSpLocks noChangeAspect="1"/>
          </p:cNvGrpSpPr>
          <p:nvPr/>
        </p:nvGrpSpPr>
        <p:grpSpPr bwMode="auto">
          <a:xfrm>
            <a:off x="1785938" y="4178311"/>
            <a:ext cx="5668962" cy="822325"/>
            <a:chOff x="1296" y="1824"/>
            <a:chExt cx="2976" cy="432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总结与推广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2" name="click.wav"/>
          </p:stSnd>
        </p:sndAc>
      </p:transition>
    </mc:Choice>
    <mc:Fallback xmlns="">
      <p:transition advTm="4675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 Floyd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算法原理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71439" y="993152"/>
          <a:ext cx="5429255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可选跳点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可能的最短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路径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路径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距离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最短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距离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ym typeface="Symbol" panose="05050102010706020507"/>
                        </a:rPr>
                        <a:t>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-&gt;j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G.arcs</a:t>
                      </a:r>
                      <a:r>
                        <a:rPr lang="en-US" altLang="zh-CN" b="1" dirty="0" smtClean="0"/>
                        <a:t>[</a:t>
                      </a:r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][j]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D</a:t>
                      </a:r>
                      <a:r>
                        <a:rPr lang="en-US" altLang="zh-CN" b="1" baseline="30000" dirty="0" smtClean="0"/>
                        <a:t>(0)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zh-CN" altLang="en-US" b="1" dirty="0" smtClean="0"/>
                        <a:t>：</a:t>
                      </a:r>
                      <a:endParaRPr lang="en-US" altLang="zh-CN" b="1" dirty="0" smtClean="0"/>
                    </a:p>
                    <a:p>
                      <a:pPr marL="0" indent="0" algn="ctr"/>
                      <a:r>
                        <a:rPr lang="en-US" altLang="zh-CN" b="1" spc="-60" baseline="0" dirty="0" err="1" smtClean="0"/>
                        <a:t>G.arcs</a:t>
                      </a:r>
                      <a:r>
                        <a:rPr lang="en-US" altLang="zh-CN" b="1" spc="-60" baseline="0" dirty="0" smtClean="0"/>
                        <a:t>[</a:t>
                      </a:r>
                      <a:r>
                        <a:rPr lang="en-US" altLang="zh-CN" b="1" spc="-60" baseline="0" dirty="0" err="1" smtClean="0"/>
                        <a:t>i</a:t>
                      </a:r>
                      <a:r>
                        <a:rPr lang="en-US" altLang="zh-CN" b="1" spc="-60" baseline="0" dirty="0" smtClean="0"/>
                        <a:t>][j]</a:t>
                      </a:r>
                      <a:endParaRPr lang="zh-CN" altLang="en-US" b="1" spc="-6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{1}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-&gt;j</a:t>
                      </a:r>
                    </a:p>
                    <a:p>
                      <a:pPr algn="ctr"/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-&gt;1-&gt;j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1" dirty="0" smtClean="0"/>
                        <a:t>: D</a:t>
                      </a:r>
                      <a:r>
                        <a:rPr lang="en-US" altLang="zh-CN" b="1" baseline="30000" dirty="0" smtClean="0"/>
                        <a:t>(0)</a:t>
                      </a:r>
                      <a:r>
                        <a:rPr lang="en-US" altLang="zh-CN" b="1" dirty="0" smtClean="0"/>
                        <a:t> [</a:t>
                      </a:r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][j]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dirty="0" smtClean="0"/>
                        <a:t>: D</a:t>
                      </a:r>
                      <a:r>
                        <a:rPr lang="en-US" altLang="zh-CN" b="1" baseline="30000" dirty="0" smtClean="0"/>
                        <a:t>(0)</a:t>
                      </a:r>
                      <a:r>
                        <a:rPr lang="en-US" altLang="zh-CN" b="1" dirty="0" smtClean="0"/>
                        <a:t> [</a:t>
                      </a:r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][1]+D</a:t>
                      </a:r>
                      <a:r>
                        <a:rPr lang="en-US" altLang="zh-CN" b="1" baseline="30000" dirty="0" smtClean="0"/>
                        <a:t>(0)</a:t>
                      </a:r>
                      <a:r>
                        <a:rPr lang="en-US" altLang="zh-CN" b="1" dirty="0" smtClean="0"/>
                        <a:t> [1][j]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D</a:t>
                      </a:r>
                      <a:r>
                        <a:rPr lang="en-US" altLang="zh-CN" b="1" baseline="30000" dirty="0" smtClean="0"/>
                        <a:t>(1)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zh-CN" altLang="en-US" b="1" dirty="0" smtClean="0"/>
                        <a:t>：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en-US" altLang="zh-CN" b="1" dirty="0" smtClean="0"/>
                        <a:t>  min{</a:t>
                      </a:r>
                      <a:r>
                        <a:rPr lang="en-US" altLang="zh-CN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en-US" altLang="zh-CN" b="1" dirty="0" smtClean="0"/>
                        <a:t>}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{1,2}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-&gt;{1}-&gt;j</a:t>
                      </a:r>
                    </a:p>
                    <a:p>
                      <a:pPr algn="ctr"/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-&gt;..-&gt;2-&gt;..-&gt;j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1" dirty="0" smtClean="0"/>
                        <a:t>: D</a:t>
                      </a:r>
                      <a:r>
                        <a:rPr lang="en-US" altLang="zh-CN" b="1" baseline="30000" dirty="0" smtClean="0"/>
                        <a:t>(1)</a:t>
                      </a:r>
                      <a:r>
                        <a:rPr lang="en-US" altLang="zh-CN" b="1" dirty="0" smtClean="0"/>
                        <a:t> [</a:t>
                      </a:r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][j]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dirty="0" smtClean="0"/>
                        <a:t>: D</a:t>
                      </a:r>
                      <a:r>
                        <a:rPr lang="en-US" altLang="zh-CN" b="1" baseline="30000" dirty="0" smtClean="0"/>
                        <a:t>(1)</a:t>
                      </a:r>
                      <a:r>
                        <a:rPr lang="en-US" altLang="zh-CN" b="1" dirty="0" smtClean="0"/>
                        <a:t> [</a:t>
                      </a:r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][2]+D</a:t>
                      </a:r>
                      <a:r>
                        <a:rPr lang="en-US" altLang="zh-CN" b="1" baseline="30000" dirty="0" smtClean="0"/>
                        <a:t>(1)</a:t>
                      </a:r>
                      <a:r>
                        <a:rPr lang="en-US" altLang="zh-CN" b="1" dirty="0" smtClean="0"/>
                        <a:t> [2][j]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D</a:t>
                      </a:r>
                      <a:r>
                        <a:rPr lang="en-US" altLang="zh-CN" b="1" baseline="30000" dirty="0" smtClean="0"/>
                        <a:t>(2)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zh-CN" altLang="en-US" b="1" dirty="0" smtClean="0"/>
                        <a:t>：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en-US" altLang="zh-CN" b="1" dirty="0" smtClean="0"/>
                        <a:t>min{</a:t>
                      </a:r>
                      <a:r>
                        <a:rPr lang="en-US" altLang="zh-CN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en-US" altLang="zh-CN" b="1" dirty="0" smtClean="0"/>
                        <a:t>}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{1,2,3}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-&gt;{1,2}-&gt;j</a:t>
                      </a:r>
                    </a:p>
                    <a:p>
                      <a:pPr algn="ctr"/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-&gt;..-&gt;3-&gt;..-&gt;j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1" dirty="0" smtClean="0"/>
                        <a:t>: D</a:t>
                      </a:r>
                      <a:r>
                        <a:rPr lang="en-US" altLang="zh-CN" b="1" baseline="30000" dirty="0" smtClean="0"/>
                        <a:t>(2)</a:t>
                      </a:r>
                      <a:r>
                        <a:rPr lang="en-US" altLang="zh-CN" b="1" dirty="0" smtClean="0"/>
                        <a:t> [</a:t>
                      </a:r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][j]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dirty="0" smtClean="0"/>
                        <a:t>: D</a:t>
                      </a:r>
                      <a:r>
                        <a:rPr lang="en-US" altLang="zh-CN" b="1" baseline="30000" dirty="0" smtClean="0"/>
                        <a:t>(2)</a:t>
                      </a:r>
                      <a:r>
                        <a:rPr lang="en-US" altLang="zh-CN" b="1" dirty="0" smtClean="0"/>
                        <a:t> [</a:t>
                      </a:r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][3]+D</a:t>
                      </a:r>
                      <a:r>
                        <a:rPr lang="en-US" altLang="zh-CN" b="1" baseline="30000" dirty="0" smtClean="0"/>
                        <a:t>(2)</a:t>
                      </a:r>
                      <a:r>
                        <a:rPr lang="en-US" altLang="zh-CN" b="1" dirty="0" smtClean="0"/>
                        <a:t> [3][j]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D</a:t>
                      </a:r>
                      <a:r>
                        <a:rPr lang="en-US" altLang="zh-CN" b="1" baseline="30000" dirty="0" smtClean="0"/>
                        <a:t>(3)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zh-CN" altLang="en-US" b="1" dirty="0" smtClean="0"/>
                        <a:t>：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en-US" altLang="zh-CN" b="1" dirty="0" smtClean="0"/>
                        <a:t>min{</a:t>
                      </a:r>
                      <a:r>
                        <a:rPr lang="en-US" altLang="zh-CN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en-US" altLang="zh-CN" b="1" dirty="0" smtClean="0"/>
                        <a:t>}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{1,…,N}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-&gt;{1,..N-1}-&gt;j</a:t>
                      </a:r>
                    </a:p>
                    <a:p>
                      <a:pPr algn="ctr"/>
                      <a:r>
                        <a:rPr lang="en-US" altLang="zh-CN" b="1" dirty="0" err="1" smtClean="0"/>
                        <a:t>i</a:t>
                      </a:r>
                      <a:r>
                        <a:rPr lang="en-US" altLang="zh-CN" b="1" dirty="0" smtClean="0"/>
                        <a:t>-&gt;..-&gt;N-&gt;..-&gt;j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spc="-9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="1" spc="-90" dirty="0" smtClean="0"/>
                        <a:t>: D</a:t>
                      </a:r>
                      <a:r>
                        <a:rPr lang="en-US" altLang="zh-CN" b="1" spc="-90" baseline="30000" dirty="0" smtClean="0"/>
                        <a:t>(N-1)</a:t>
                      </a:r>
                      <a:r>
                        <a:rPr lang="en-US" altLang="zh-CN" b="1" spc="-90" dirty="0" smtClean="0"/>
                        <a:t> [</a:t>
                      </a:r>
                      <a:r>
                        <a:rPr lang="en-US" altLang="zh-CN" b="1" spc="-90" dirty="0" err="1" smtClean="0"/>
                        <a:t>i</a:t>
                      </a:r>
                      <a:r>
                        <a:rPr lang="en-US" altLang="zh-CN" b="1" spc="-90" dirty="0" smtClean="0"/>
                        <a:t>][j]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spc="-9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b="1" spc="-90" dirty="0" smtClean="0"/>
                        <a:t>: D</a:t>
                      </a:r>
                      <a:r>
                        <a:rPr lang="en-US" altLang="zh-CN" b="1" spc="-90" baseline="30000" dirty="0" smtClean="0"/>
                        <a:t>(N-1)</a:t>
                      </a:r>
                      <a:r>
                        <a:rPr lang="en-US" altLang="zh-CN" b="1" spc="-90" dirty="0" smtClean="0"/>
                        <a:t> [</a:t>
                      </a:r>
                      <a:r>
                        <a:rPr lang="en-US" altLang="zh-CN" b="1" spc="-90" dirty="0" err="1" smtClean="0"/>
                        <a:t>i</a:t>
                      </a:r>
                      <a:r>
                        <a:rPr lang="en-US" altLang="zh-CN" b="1" spc="-90" dirty="0" smtClean="0"/>
                        <a:t>][N]+D</a:t>
                      </a:r>
                      <a:r>
                        <a:rPr lang="en-US" altLang="zh-CN" b="1" spc="-90" baseline="30000" dirty="0" smtClean="0"/>
                        <a:t>(N-1)</a:t>
                      </a:r>
                      <a:r>
                        <a:rPr lang="en-US" altLang="zh-CN" b="1" spc="-90" dirty="0" smtClean="0"/>
                        <a:t> [N][j]</a:t>
                      </a:r>
                      <a:endParaRPr lang="zh-CN" altLang="en-US" b="1" spc="-9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D</a:t>
                      </a:r>
                      <a:r>
                        <a:rPr lang="en-US" altLang="zh-CN" b="1" baseline="30000" dirty="0" smtClean="0"/>
                        <a:t>(N)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zh-CN" altLang="en-US" b="1" dirty="0" smtClean="0"/>
                        <a:t>：</a:t>
                      </a:r>
                      <a:endParaRPr lang="en-US" altLang="zh-CN" b="1" dirty="0" smtClean="0"/>
                    </a:p>
                    <a:p>
                      <a:pPr algn="ctr"/>
                      <a:r>
                        <a:rPr lang="en-US" altLang="zh-CN" b="1" dirty="0" smtClean="0"/>
                        <a:t>min{</a:t>
                      </a:r>
                      <a:r>
                        <a:rPr lang="en-US" altLang="zh-CN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x,y</a:t>
                      </a:r>
                      <a:r>
                        <a:rPr lang="en-US" altLang="zh-CN" b="1" dirty="0" smtClean="0"/>
                        <a:t>}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5143512"/>
            <a:ext cx="5286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285992"/>
            <a:ext cx="550069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928934"/>
            <a:ext cx="550069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571876"/>
            <a:ext cx="550069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214818"/>
            <a:ext cx="550069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>
            <a:spLocks noChangeAspect="1"/>
          </p:cNvSpPr>
          <p:nvPr/>
        </p:nvSpPr>
        <p:spPr>
          <a:xfrm>
            <a:off x="5357846" y="4694213"/>
            <a:ext cx="1071563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起点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8286784" y="4678338"/>
            <a:ext cx="928687" cy="585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终点</a:t>
            </a:r>
            <a:r>
              <a:rPr lang="en-US" altLang="zh-CN" sz="1600" dirty="0"/>
              <a:t>j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8" idx="6"/>
            <a:endCxn id="9" idx="2"/>
          </p:cNvCxnSpPr>
          <p:nvPr/>
        </p:nvCxnSpPr>
        <p:spPr>
          <a:xfrm>
            <a:off x="6429409" y="4951388"/>
            <a:ext cx="1857375" cy="206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>
            <a:spLocks noChangeAspect="1"/>
          </p:cNvSpPr>
          <p:nvPr/>
        </p:nvSpPr>
        <p:spPr>
          <a:xfrm>
            <a:off x="7072346" y="3892526"/>
            <a:ext cx="471488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7"/>
            <a:endCxn id="13" idx="2"/>
          </p:cNvCxnSpPr>
          <p:nvPr/>
        </p:nvCxnSpPr>
        <p:spPr>
          <a:xfrm rot="5400000" flipH="1" flipV="1">
            <a:off x="6362733" y="4059214"/>
            <a:ext cx="619125" cy="800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6"/>
          </p:cNvCxnSpPr>
          <p:nvPr/>
        </p:nvCxnSpPr>
        <p:spPr>
          <a:xfrm>
            <a:off x="7543834" y="4149701"/>
            <a:ext cx="988606" cy="5754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>
            <a:spLocks noChangeAspect="1"/>
          </p:cNvSpPr>
          <p:nvPr/>
        </p:nvSpPr>
        <p:spPr>
          <a:xfrm>
            <a:off x="7072346" y="2749526"/>
            <a:ext cx="471488" cy="51435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8" idx="0"/>
            <a:endCxn id="21" idx="2"/>
          </p:cNvCxnSpPr>
          <p:nvPr/>
        </p:nvCxnSpPr>
        <p:spPr>
          <a:xfrm rot="5400000" flipH="1" flipV="1">
            <a:off x="5638834" y="3260701"/>
            <a:ext cx="1687512" cy="11795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6"/>
            <a:endCxn id="9" idx="0"/>
          </p:cNvCxnSpPr>
          <p:nvPr/>
        </p:nvCxnSpPr>
        <p:spPr>
          <a:xfrm>
            <a:off x="7543834" y="3006701"/>
            <a:ext cx="1206500" cy="167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0"/>
            <a:endCxn id="21" idx="4"/>
          </p:cNvCxnSpPr>
          <p:nvPr/>
        </p:nvCxnSpPr>
        <p:spPr>
          <a:xfrm rot="5400000" flipH="1" flipV="1">
            <a:off x="6993765" y="3578994"/>
            <a:ext cx="62865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>
            <a:spLocks noChangeAspect="1"/>
          </p:cNvSpPr>
          <p:nvPr/>
        </p:nvSpPr>
        <p:spPr>
          <a:xfrm>
            <a:off x="7072346" y="906405"/>
            <a:ext cx="471488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1" idx="0"/>
            <a:endCxn id="32" idx="4"/>
          </p:cNvCxnSpPr>
          <p:nvPr/>
        </p:nvCxnSpPr>
        <p:spPr>
          <a:xfrm rot="5400000" flipH="1" flipV="1">
            <a:off x="6643705" y="2085141"/>
            <a:ext cx="1328771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>
            <a:off x="5143534" y="1263626"/>
            <a:ext cx="1928812" cy="3413125"/>
          </a:xfrm>
          <a:custGeom>
            <a:avLst/>
            <a:gdLst>
              <a:gd name="connsiteX0" fmla="*/ 313899 w 1405719"/>
              <a:gd name="connsiteY0" fmla="*/ 3684896 h 3684896"/>
              <a:gd name="connsiteX1" fmla="*/ 272955 w 1405719"/>
              <a:gd name="connsiteY1" fmla="*/ 3630305 h 3684896"/>
              <a:gd name="connsiteX2" fmla="*/ 232012 w 1405719"/>
              <a:gd name="connsiteY2" fmla="*/ 3562066 h 3684896"/>
              <a:gd name="connsiteX3" fmla="*/ 150125 w 1405719"/>
              <a:gd name="connsiteY3" fmla="*/ 3493827 h 3684896"/>
              <a:gd name="connsiteX4" fmla="*/ 95534 w 1405719"/>
              <a:gd name="connsiteY4" fmla="*/ 3411941 h 3684896"/>
              <a:gd name="connsiteX5" fmla="*/ 54591 w 1405719"/>
              <a:gd name="connsiteY5" fmla="*/ 3316406 h 3684896"/>
              <a:gd name="connsiteX6" fmla="*/ 40943 w 1405719"/>
              <a:gd name="connsiteY6" fmla="*/ 3275463 h 3684896"/>
              <a:gd name="connsiteX7" fmla="*/ 0 w 1405719"/>
              <a:gd name="connsiteY7" fmla="*/ 3138985 h 3684896"/>
              <a:gd name="connsiteX8" fmla="*/ 13648 w 1405719"/>
              <a:gd name="connsiteY8" fmla="*/ 3029803 h 3684896"/>
              <a:gd name="connsiteX9" fmla="*/ 122830 w 1405719"/>
              <a:gd name="connsiteY9" fmla="*/ 2906973 h 3684896"/>
              <a:gd name="connsiteX10" fmla="*/ 163773 w 1405719"/>
              <a:gd name="connsiteY10" fmla="*/ 2879678 h 3684896"/>
              <a:gd name="connsiteX11" fmla="*/ 204716 w 1405719"/>
              <a:gd name="connsiteY11" fmla="*/ 2866030 h 3684896"/>
              <a:gd name="connsiteX12" fmla="*/ 327546 w 1405719"/>
              <a:gd name="connsiteY12" fmla="*/ 2797791 h 3684896"/>
              <a:gd name="connsiteX13" fmla="*/ 423081 w 1405719"/>
              <a:gd name="connsiteY13" fmla="*/ 2729553 h 3684896"/>
              <a:gd name="connsiteX14" fmla="*/ 464024 w 1405719"/>
              <a:gd name="connsiteY14" fmla="*/ 2688609 h 3684896"/>
              <a:gd name="connsiteX15" fmla="*/ 518615 w 1405719"/>
              <a:gd name="connsiteY15" fmla="*/ 2661314 h 3684896"/>
              <a:gd name="connsiteX16" fmla="*/ 600502 w 1405719"/>
              <a:gd name="connsiteY16" fmla="*/ 2593075 h 3684896"/>
              <a:gd name="connsiteX17" fmla="*/ 614149 w 1405719"/>
              <a:gd name="connsiteY17" fmla="*/ 2552132 h 3684896"/>
              <a:gd name="connsiteX18" fmla="*/ 600502 w 1405719"/>
              <a:gd name="connsiteY18" fmla="*/ 2415654 h 3684896"/>
              <a:gd name="connsiteX19" fmla="*/ 573206 w 1405719"/>
              <a:gd name="connsiteY19" fmla="*/ 2361063 h 3684896"/>
              <a:gd name="connsiteX20" fmla="*/ 504967 w 1405719"/>
              <a:gd name="connsiteY20" fmla="*/ 2265529 h 3684896"/>
              <a:gd name="connsiteX21" fmla="*/ 450376 w 1405719"/>
              <a:gd name="connsiteY21" fmla="*/ 2169994 h 3684896"/>
              <a:gd name="connsiteX22" fmla="*/ 368490 w 1405719"/>
              <a:gd name="connsiteY22" fmla="*/ 2101755 h 3684896"/>
              <a:gd name="connsiteX23" fmla="*/ 341194 w 1405719"/>
              <a:gd name="connsiteY23" fmla="*/ 2060812 h 3684896"/>
              <a:gd name="connsiteX24" fmla="*/ 259307 w 1405719"/>
              <a:gd name="connsiteY24" fmla="*/ 2019869 h 3684896"/>
              <a:gd name="connsiteX25" fmla="*/ 218364 w 1405719"/>
              <a:gd name="connsiteY25" fmla="*/ 1978926 h 3684896"/>
              <a:gd name="connsiteX26" fmla="*/ 191069 w 1405719"/>
              <a:gd name="connsiteY26" fmla="*/ 1937982 h 3684896"/>
              <a:gd name="connsiteX27" fmla="*/ 150125 w 1405719"/>
              <a:gd name="connsiteY27" fmla="*/ 1910687 h 3684896"/>
              <a:gd name="connsiteX28" fmla="*/ 122830 w 1405719"/>
              <a:gd name="connsiteY28" fmla="*/ 1869744 h 3684896"/>
              <a:gd name="connsiteX29" fmla="*/ 81887 w 1405719"/>
              <a:gd name="connsiteY29" fmla="*/ 1842448 h 3684896"/>
              <a:gd name="connsiteX30" fmla="*/ 95534 w 1405719"/>
              <a:gd name="connsiteY30" fmla="*/ 1719618 h 3684896"/>
              <a:gd name="connsiteX31" fmla="*/ 109182 w 1405719"/>
              <a:gd name="connsiteY31" fmla="*/ 1678675 h 3684896"/>
              <a:gd name="connsiteX32" fmla="*/ 163773 w 1405719"/>
              <a:gd name="connsiteY32" fmla="*/ 1665027 h 3684896"/>
              <a:gd name="connsiteX33" fmla="*/ 259307 w 1405719"/>
              <a:gd name="connsiteY33" fmla="*/ 1637732 h 3684896"/>
              <a:gd name="connsiteX34" fmla="*/ 750627 w 1405719"/>
              <a:gd name="connsiteY34" fmla="*/ 1624084 h 3684896"/>
              <a:gd name="connsiteX35" fmla="*/ 859809 w 1405719"/>
              <a:gd name="connsiteY35" fmla="*/ 1555845 h 3684896"/>
              <a:gd name="connsiteX36" fmla="*/ 900752 w 1405719"/>
              <a:gd name="connsiteY36" fmla="*/ 1528550 h 3684896"/>
              <a:gd name="connsiteX37" fmla="*/ 941696 w 1405719"/>
              <a:gd name="connsiteY37" fmla="*/ 1487606 h 3684896"/>
              <a:gd name="connsiteX38" fmla="*/ 968991 w 1405719"/>
              <a:gd name="connsiteY38" fmla="*/ 1433015 h 3684896"/>
              <a:gd name="connsiteX39" fmla="*/ 887105 w 1405719"/>
              <a:gd name="connsiteY39" fmla="*/ 1269242 h 3684896"/>
              <a:gd name="connsiteX40" fmla="*/ 791570 w 1405719"/>
              <a:gd name="connsiteY40" fmla="*/ 1173708 h 3684896"/>
              <a:gd name="connsiteX41" fmla="*/ 750627 w 1405719"/>
              <a:gd name="connsiteY41" fmla="*/ 1132764 h 3684896"/>
              <a:gd name="connsiteX42" fmla="*/ 696036 w 1405719"/>
              <a:gd name="connsiteY42" fmla="*/ 1037230 h 3684896"/>
              <a:gd name="connsiteX43" fmla="*/ 655093 w 1405719"/>
              <a:gd name="connsiteY43" fmla="*/ 968991 h 3684896"/>
              <a:gd name="connsiteX44" fmla="*/ 627797 w 1405719"/>
              <a:gd name="connsiteY44" fmla="*/ 914400 h 3684896"/>
              <a:gd name="connsiteX45" fmla="*/ 586854 w 1405719"/>
              <a:gd name="connsiteY45" fmla="*/ 859809 h 3684896"/>
              <a:gd name="connsiteX46" fmla="*/ 532263 w 1405719"/>
              <a:gd name="connsiteY46" fmla="*/ 777923 h 3684896"/>
              <a:gd name="connsiteX47" fmla="*/ 464024 w 1405719"/>
              <a:gd name="connsiteY47" fmla="*/ 696036 h 3684896"/>
              <a:gd name="connsiteX48" fmla="*/ 504967 w 1405719"/>
              <a:gd name="connsiteY48" fmla="*/ 614150 h 3684896"/>
              <a:gd name="connsiteX49" fmla="*/ 600502 w 1405719"/>
              <a:gd name="connsiteY49" fmla="*/ 573206 h 3684896"/>
              <a:gd name="connsiteX50" fmla="*/ 641445 w 1405719"/>
              <a:gd name="connsiteY50" fmla="*/ 559558 h 3684896"/>
              <a:gd name="connsiteX51" fmla="*/ 1023582 w 1405719"/>
              <a:gd name="connsiteY51" fmla="*/ 573206 h 3684896"/>
              <a:gd name="connsiteX52" fmla="*/ 1050878 w 1405719"/>
              <a:gd name="connsiteY52" fmla="*/ 532263 h 3684896"/>
              <a:gd name="connsiteX53" fmla="*/ 1064525 w 1405719"/>
              <a:gd name="connsiteY53" fmla="*/ 54591 h 3684896"/>
              <a:gd name="connsiteX54" fmla="*/ 1105469 w 1405719"/>
              <a:gd name="connsiteY54" fmla="*/ 27296 h 3684896"/>
              <a:gd name="connsiteX55" fmla="*/ 1187355 w 1405719"/>
              <a:gd name="connsiteY55" fmla="*/ 0 h 3684896"/>
              <a:gd name="connsiteX56" fmla="*/ 1405719 w 1405719"/>
              <a:gd name="connsiteY56" fmla="*/ 13648 h 368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05719" h="3684896">
                <a:moveTo>
                  <a:pt x="313899" y="3684896"/>
                </a:moveTo>
                <a:cubicBezTo>
                  <a:pt x="300251" y="3666699"/>
                  <a:pt x="285572" y="3649231"/>
                  <a:pt x="272955" y="3630305"/>
                </a:cubicBezTo>
                <a:cubicBezTo>
                  <a:pt x="258241" y="3608234"/>
                  <a:pt x="249757" y="3581783"/>
                  <a:pt x="232012" y="3562066"/>
                </a:cubicBezTo>
                <a:cubicBezTo>
                  <a:pt x="208243" y="3535656"/>
                  <a:pt x="174026" y="3520118"/>
                  <a:pt x="150125" y="3493827"/>
                </a:cubicBezTo>
                <a:cubicBezTo>
                  <a:pt x="128058" y="3469553"/>
                  <a:pt x="95534" y="3411941"/>
                  <a:pt x="95534" y="3411941"/>
                </a:cubicBezTo>
                <a:cubicBezTo>
                  <a:pt x="63534" y="3315933"/>
                  <a:pt x="105178" y="3434440"/>
                  <a:pt x="54591" y="3316406"/>
                </a:cubicBezTo>
                <a:cubicBezTo>
                  <a:pt x="48924" y="3303183"/>
                  <a:pt x="45994" y="3288933"/>
                  <a:pt x="40943" y="3275463"/>
                </a:cubicBezTo>
                <a:cubicBezTo>
                  <a:pt x="2469" y="3172864"/>
                  <a:pt x="20881" y="3243388"/>
                  <a:pt x="0" y="3138985"/>
                </a:cubicBezTo>
                <a:cubicBezTo>
                  <a:pt x="4549" y="3102591"/>
                  <a:pt x="1312" y="3064343"/>
                  <a:pt x="13648" y="3029803"/>
                </a:cubicBezTo>
                <a:cubicBezTo>
                  <a:pt x="36969" y="2964504"/>
                  <a:pt x="72426" y="2942976"/>
                  <a:pt x="122830" y="2906973"/>
                </a:cubicBezTo>
                <a:cubicBezTo>
                  <a:pt x="136177" y="2897439"/>
                  <a:pt x="149102" y="2887013"/>
                  <a:pt x="163773" y="2879678"/>
                </a:cubicBezTo>
                <a:cubicBezTo>
                  <a:pt x="176640" y="2873244"/>
                  <a:pt x="191068" y="2870579"/>
                  <a:pt x="204716" y="2866030"/>
                </a:cubicBezTo>
                <a:cubicBezTo>
                  <a:pt x="312089" y="2785501"/>
                  <a:pt x="202448" y="2860339"/>
                  <a:pt x="327546" y="2797791"/>
                </a:cubicBezTo>
                <a:cubicBezTo>
                  <a:pt x="344831" y="2789149"/>
                  <a:pt x="414422" y="2736975"/>
                  <a:pt x="423081" y="2729553"/>
                </a:cubicBezTo>
                <a:cubicBezTo>
                  <a:pt x="437735" y="2716992"/>
                  <a:pt x="448318" y="2699827"/>
                  <a:pt x="464024" y="2688609"/>
                </a:cubicBezTo>
                <a:cubicBezTo>
                  <a:pt x="480579" y="2676784"/>
                  <a:pt x="500951" y="2671408"/>
                  <a:pt x="518615" y="2661314"/>
                </a:cubicBezTo>
                <a:cubicBezTo>
                  <a:pt x="562947" y="2635981"/>
                  <a:pt x="562868" y="2630708"/>
                  <a:pt x="600502" y="2593075"/>
                </a:cubicBezTo>
                <a:cubicBezTo>
                  <a:pt x="605051" y="2579427"/>
                  <a:pt x="614149" y="2566518"/>
                  <a:pt x="614149" y="2552132"/>
                </a:cubicBezTo>
                <a:cubicBezTo>
                  <a:pt x="614149" y="2506412"/>
                  <a:pt x="610081" y="2460359"/>
                  <a:pt x="600502" y="2415654"/>
                </a:cubicBezTo>
                <a:cubicBezTo>
                  <a:pt x="596239" y="2395761"/>
                  <a:pt x="583989" y="2378315"/>
                  <a:pt x="573206" y="2361063"/>
                </a:cubicBezTo>
                <a:cubicBezTo>
                  <a:pt x="524404" y="2282981"/>
                  <a:pt x="543451" y="2332875"/>
                  <a:pt x="504967" y="2265529"/>
                </a:cubicBezTo>
                <a:cubicBezTo>
                  <a:pt x="480694" y="2223052"/>
                  <a:pt x="480606" y="2206270"/>
                  <a:pt x="450376" y="2169994"/>
                </a:cubicBezTo>
                <a:cubicBezTo>
                  <a:pt x="417538" y="2130589"/>
                  <a:pt x="408747" y="2128594"/>
                  <a:pt x="368490" y="2101755"/>
                </a:cubicBezTo>
                <a:cubicBezTo>
                  <a:pt x="359391" y="2088107"/>
                  <a:pt x="352792" y="2072410"/>
                  <a:pt x="341194" y="2060812"/>
                </a:cubicBezTo>
                <a:cubicBezTo>
                  <a:pt x="314737" y="2034356"/>
                  <a:pt x="292607" y="2030969"/>
                  <a:pt x="259307" y="2019869"/>
                </a:cubicBezTo>
                <a:cubicBezTo>
                  <a:pt x="245659" y="2006221"/>
                  <a:pt x="230720" y="1993753"/>
                  <a:pt x="218364" y="1978926"/>
                </a:cubicBezTo>
                <a:cubicBezTo>
                  <a:pt x="207863" y="1966325"/>
                  <a:pt x="202667" y="1949580"/>
                  <a:pt x="191069" y="1937982"/>
                </a:cubicBezTo>
                <a:cubicBezTo>
                  <a:pt x="179471" y="1926384"/>
                  <a:pt x="163773" y="1919785"/>
                  <a:pt x="150125" y="1910687"/>
                </a:cubicBezTo>
                <a:cubicBezTo>
                  <a:pt x="141027" y="1897039"/>
                  <a:pt x="134428" y="1881342"/>
                  <a:pt x="122830" y="1869744"/>
                </a:cubicBezTo>
                <a:cubicBezTo>
                  <a:pt x="111232" y="1858146"/>
                  <a:pt x="84821" y="1858586"/>
                  <a:pt x="81887" y="1842448"/>
                </a:cubicBezTo>
                <a:cubicBezTo>
                  <a:pt x="74518" y="1801917"/>
                  <a:pt x="88762" y="1760253"/>
                  <a:pt x="95534" y="1719618"/>
                </a:cubicBezTo>
                <a:cubicBezTo>
                  <a:pt x="97899" y="1705428"/>
                  <a:pt x="97948" y="1687662"/>
                  <a:pt x="109182" y="1678675"/>
                </a:cubicBezTo>
                <a:cubicBezTo>
                  <a:pt x="123829" y="1666958"/>
                  <a:pt x="145738" y="1670180"/>
                  <a:pt x="163773" y="1665027"/>
                </a:cubicBezTo>
                <a:cubicBezTo>
                  <a:pt x="189773" y="1657598"/>
                  <a:pt x="233444" y="1639025"/>
                  <a:pt x="259307" y="1637732"/>
                </a:cubicBezTo>
                <a:cubicBezTo>
                  <a:pt x="422939" y="1629551"/>
                  <a:pt x="586854" y="1628633"/>
                  <a:pt x="750627" y="1624084"/>
                </a:cubicBezTo>
                <a:cubicBezTo>
                  <a:pt x="844159" y="1561728"/>
                  <a:pt x="728152" y="1638130"/>
                  <a:pt x="859809" y="1555845"/>
                </a:cubicBezTo>
                <a:cubicBezTo>
                  <a:pt x="873718" y="1547152"/>
                  <a:pt x="888151" y="1539051"/>
                  <a:pt x="900752" y="1528550"/>
                </a:cubicBezTo>
                <a:cubicBezTo>
                  <a:pt x="915580" y="1516194"/>
                  <a:pt x="928048" y="1501254"/>
                  <a:pt x="941696" y="1487606"/>
                </a:cubicBezTo>
                <a:cubicBezTo>
                  <a:pt x="950794" y="1469409"/>
                  <a:pt x="968991" y="1453360"/>
                  <a:pt x="968991" y="1433015"/>
                </a:cubicBezTo>
                <a:cubicBezTo>
                  <a:pt x="968991" y="1388615"/>
                  <a:pt x="914706" y="1296843"/>
                  <a:pt x="887105" y="1269242"/>
                </a:cubicBezTo>
                <a:lnTo>
                  <a:pt x="791570" y="1173708"/>
                </a:lnTo>
                <a:cubicBezTo>
                  <a:pt x="777922" y="1160060"/>
                  <a:pt x="761333" y="1148823"/>
                  <a:pt x="750627" y="1132764"/>
                </a:cubicBezTo>
                <a:cubicBezTo>
                  <a:pt x="693435" y="1046978"/>
                  <a:pt x="753750" y="1141117"/>
                  <a:pt x="696036" y="1037230"/>
                </a:cubicBezTo>
                <a:cubicBezTo>
                  <a:pt x="683154" y="1014042"/>
                  <a:pt x="667975" y="992179"/>
                  <a:pt x="655093" y="968991"/>
                </a:cubicBezTo>
                <a:cubicBezTo>
                  <a:pt x="645213" y="951206"/>
                  <a:pt x="638580" y="931652"/>
                  <a:pt x="627797" y="914400"/>
                </a:cubicBezTo>
                <a:cubicBezTo>
                  <a:pt x="615742" y="895111"/>
                  <a:pt x="599898" y="878443"/>
                  <a:pt x="586854" y="859809"/>
                </a:cubicBezTo>
                <a:cubicBezTo>
                  <a:pt x="568042" y="832934"/>
                  <a:pt x="555460" y="801120"/>
                  <a:pt x="532263" y="777923"/>
                </a:cubicBezTo>
                <a:cubicBezTo>
                  <a:pt x="479721" y="725381"/>
                  <a:pt x="502025" y="753039"/>
                  <a:pt x="464024" y="696036"/>
                </a:cubicBezTo>
                <a:cubicBezTo>
                  <a:pt x="475124" y="662737"/>
                  <a:pt x="478511" y="640606"/>
                  <a:pt x="504967" y="614150"/>
                </a:cubicBezTo>
                <a:cubicBezTo>
                  <a:pt x="538210" y="580906"/>
                  <a:pt x="556650" y="585735"/>
                  <a:pt x="600502" y="573206"/>
                </a:cubicBezTo>
                <a:cubicBezTo>
                  <a:pt x="614334" y="569254"/>
                  <a:pt x="627797" y="564107"/>
                  <a:pt x="641445" y="559558"/>
                </a:cubicBezTo>
                <a:cubicBezTo>
                  <a:pt x="768824" y="564107"/>
                  <a:pt x="896404" y="581684"/>
                  <a:pt x="1023582" y="573206"/>
                </a:cubicBezTo>
                <a:cubicBezTo>
                  <a:pt x="1039948" y="572115"/>
                  <a:pt x="1049587" y="548615"/>
                  <a:pt x="1050878" y="532263"/>
                </a:cubicBezTo>
                <a:cubicBezTo>
                  <a:pt x="1063414" y="373468"/>
                  <a:pt x="1047404" y="212957"/>
                  <a:pt x="1064525" y="54591"/>
                </a:cubicBezTo>
                <a:cubicBezTo>
                  <a:pt x="1066288" y="38283"/>
                  <a:pt x="1090480" y="33958"/>
                  <a:pt x="1105469" y="27296"/>
                </a:cubicBezTo>
                <a:cubicBezTo>
                  <a:pt x="1131761" y="15611"/>
                  <a:pt x="1187355" y="0"/>
                  <a:pt x="1187355" y="0"/>
                </a:cubicBezTo>
                <a:lnTo>
                  <a:pt x="1405719" y="13648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7572409" y="1192188"/>
            <a:ext cx="1752600" cy="3500438"/>
          </a:xfrm>
          <a:custGeom>
            <a:avLst/>
            <a:gdLst>
              <a:gd name="connsiteX0" fmla="*/ 1078174 w 1541650"/>
              <a:gd name="connsiteY0" fmla="*/ 3422565 h 3422565"/>
              <a:gd name="connsiteX1" fmla="*/ 1160060 w 1541650"/>
              <a:gd name="connsiteY1" fmla="*/ 3395269 h 3422565"/>
              <a:gd name="connsiteX2" fmla="*/ 1214651 w 1541650"/>
              <a:gd name="connsiteY2" fmla="*/ 3381621 h 3422565"/>
              <a:gd name="connsiteX3" fmla="*/ 1296538 w 1541650"/>
              <a:gd name="connsiteY3" fmla="*/ 3354326 h 3422565"/>
              <a:gd name="connsiteX4" fmla="*/ 1351129 w 1541650"/>
              <a:gd name="connsiteY4" fmla="*/ 3272439 h 3422565"/>
              <a:gd name="connsiteX5" fmla="*/ 1405720 w 1541650"/>
              <a:gd name="connsiteY5" fmla="*/ 3108666 h 3422565"/>
              <a:gd name="connsiteX6" fmla="*/ 1419368 w 1541650"/>
              <a:gd name="connsiteY6" fmla="*/ 3067723 h 3422565"/>
              <a:gd name="connsiteX7" fmla="*/ 1446663 w 1541650"/>
              <a:gd name="connsiteY7" fmla="*/ 3026779 h 3422565"/>
              <a:gd name="connsiteX8" fmla="*/ 1473959 w 1541650"/>
              <a:gd name="connsiteY8" fmla="*/ 2944893 h 3422565"/>
              <a:gd name="connsiteX9" fmla="*/ 1460311 w 1541650"/>
              <a:gd name="connsiteY9" fmla="*/ 2781120 h 3422565"/>
              <a:gd name="connsiteX10" fmla="*/ 1405720 w 1541650"/>
              <a:gd name="connsiteY10" fmla="*/ 2712881 h 3422565"/>
              <a:gd name="connsiteX11" fmla="*/ 1351129 w 1541650"/>
              <a:gd name="connsiteY11" fmla="*/ 2671938 h 3422565"/>
              <a:gd name="connsiteX12" fmla="*/ 1228299 w 1541650"/>
              <a:gd name="connsiteY12" fmla="*/ 2617347 h 3422565"/>
              <a:gd name="connsiteX13" fmla="*/ 1187356 w 1541650"/>
              <a:gd name="connsiteY13" fmla="*/ 2562756 h 3422565"/>
              <a:gd name="connsiteX14" fmla="*/ 1105469 w 1541650"/>
              <a:gd name="connsiteY14" fmla="*/ 2480869 h 3422565"/>
              <a:gd name="connsiteX15" fmla="*/ 1037230 w 1541650"/>
              <a:gd name="connsiteY15" fmla="*/ 2412630 h 3422565"/>
              <a:gd name="connsiteX16" fmla="*/ 1023583 w 1541650"/>
              <a:gd name="connsiteY16" fmla="*/ 2371687 h 3422565"/>
              <a:gd name="connsiteX17" fmla="*/ 941696 w 1541650"/>
              <a:gd name="connsiteY17" fmla="*/ 2344391 h 3422565"/>
              <a:gd name="connsiteX18" fmla="*/ 928048 w 1541650"/>
              <a:gd name="connsiteY18" fmla="*/ 2303448 h 3422565"/>
              <a:gd name="connsiteX19" fmla="*/ 982639 w 1541650"/>
              <a:gd name="connsiteY19" fmla="*/ 2207914 h 3422565"/>
              <a:gd name="connsiteX20" fmla="*/ 1023583 w 1541650"/>
              <a:gd name="connsiteY20" fmla="*/ 2180618 h 3422565"/>
              <a:gd name="connsiteX21" fmla="*/ 1105469 w 1541650"/>
              <a:gd name="connsiteY21" fmla="*/ 2098732 h 3422565"/>
              <a:gd name="connsiteX22" fmla="*/ 1146412 w 1541650"/>
              <a:gd name="connsiteY22" fmla="*/ 2071436 h 3422565"/>
              <a:gd name="connsiteX23" fmla="*/ 1228299 w 1541650"/>
              <a:gd name="connsiteY23" fmla="*/ 2044141 h 3422565"/>
              <a:gd name="connsiteX24" fmla="*/ 1310185 w 1541650"/>
              <a:gd name="connsiteY24" fmla="*/ 1962254 h 3422565"/>
              <a:gd name="connsiteX25" fmla="*/ 1392072 w 1541650"/>
              <a:gd name="connsiteY25" fmla="*/ 1907663 h 3422565"/>
              <a:gd name="connsiteX26" fmla="*/ 1473959 w 1541650"/>
              <a:gd name="connsiteY26" fmla="*/ 1839424 h 3422565"/>
              <a:gd name="connsiteX27" fmla="*/ 1487606 w 1541650"/>
              <a:gd name="connsiteY27" fmla="*/ 1798481 h 3422565"/>
              <a:gd name="connsiteX28" fmla="*/ 1501254 w 1541650"/>
              <a:gd name="connsiteY28" fmla="*/ 1716594 h 3422565"/>
              <a:gd name="connsiteX29" fmla="*/ 1419368 w 1541650"/>
              <a:gd name="connsiteY29" fmla="*/ 1689299 h 3422565"/>
              <a:gd name="connsiteX30" fmla="*/ 1378424 w 1541650"/>
              <a:gd name="connsiteY30" fmla="*/ 1662003 h 3422565"/>
              <a:gd name="connsiteX31" fmla="*/ 1337481 w 1541650"/>
              <a:gd name="connsiteY31" fmla="*/ 1648356 h 3422565"/>
              <a:gd name="connsiteX32" fmla="*/ 655093 w 1541650"/>
              <a:gd name="connsiteY32" fmla="*/ 1634708 h 3422565"/>
              <a:gd name="connsiteX33" fmla="*/ 641445 w 1541650"/>
              <a:gd name="connsiteY33" fmla="*/ 1593765 h 3422565"/>
              <a:gd name="connsiteX34" fmla="*/ 655093 w 1541650"/>
              <a:gd name="connsiteY34" fmla="*/ 1539174 h 3422565"/>
              <a:gd name="connsiteX35" fmla="*/ 668741 w 1541650"/>
              <a:gd name="connsiteY35" fmla="*/ 1498230 h 3422565"/>
              <a:gd name="connsiteX36" fmla="*/ 736980 w 1541650"/>
              <a:gd name="connsiteY36" fmla="*/ 1416344 h 3422565"/>
              <a:gd name="connsiteX37" fmla="*/ 777923 w 1541650"/>
              <a:gd name="connsiteY37" fmla="*/ 1389048 h 3422565"/>
              <a:gd name="connsiteX38" fmla="*/ 818866 w 1541650"/>
              <a:gd name="connsiteY38" fmla="*/ 1334457 h 3422565"/>
              <a:gd name="connsiteX39" fmla="*/ 900753 w 1541650"/>
              <a:gd name="connsiteY39" fmla="*/ 1293514 h 3422565"/>
              <a:gd name="connsiteX40" fmla="*/ 955344 w 1541650"/>
              <a:gd name="connsiteY40" fmla="*/ 1279866 h 3422565"/>
              <a:gd name="connsiteX41" fmla="*/ 1037230 w 1541650"/>
              <a:gd name="connsiteY41" fmla="*/ 1225275 h 3422565"/>
              <a:gd name="connsiteX42" fmla="*/ 1091821 w 1541650"/>
              <a:gd name="connsiteY42" fmla="*/ 1184332 h 3422565"/>
              <a:gd name="connsiteX43" fmla="*/ 1146412 w 1541650"/>
              <a:gd name="connsiteY43" fmla="*/ 1170684 h 3422565"/>
              <a:gd name="connsiteX44" fmla="*/ 1241947 w 1541650"/>
              <a:gd name="connsiteY44" fmla="*/ 1116093 h 3422565"/>
              <a:gd name="connsiteX45" fmla="*/ 1310185 w 1541650"/>
              <a:gd name="connsiteY45" fmla="*/ 1034206 h 3422565"/>
              <a:gd name="connsiteX46" fmla="*/ 1351129 w 1541650"/>
              <a:gd name="connsiteY46" fmla="*/ 1006911 h 3422565"/>
              <a:gd name="connsiteX47" fmla="*/ 1378424 w 1541650"/>
              <a:gd name="connsiteY47" fmla="*/ 965968 h 3422565"/>
              <a:gd name="connsiteX48" fmla="*/ 1364777 w 1541650"/>
              <a:gd name="connsiteY48" fmla="*/ 870433 h 3422565"/>
              <a:gd name="connsiteX49" fmla="*/ 1282890 w 1541650"/>
              <a:gd name="connsiteY49" fmla="*/ 843138 h 3422565"/>
              <a:gd name="connsiteX50" fmla="*/ 1241947 w 1541650"/>
              <a:gd name="connsiteY50" fmla="*/ 829490 h 3422565"/>
              <a:gd name="connsiteX51" fmla="*/ 1119117 w 1541650"/>
              <a:gd name="connsiteY51" fmla="*/ 761251 h 3422565"/>
              <a:gd name="connsiteX52" fmla="*/ 1037230 w 1541650"/>
              <a:gd name="connsiteY52" fmla="*/ 733956 h 3422565"/>
              <a:gd name="connsiteX53" fmla="*/ 996287 w 1541650"/>
              <a:gd name="connsiteY53" fmla="*/ 720308 h 3422565"/>
              <a:gd name="connsiteX54" fmla="*/ 600502 w 1541650"/>
              <a:gd name="connsiteY54" fmla="*/ 706660 h 3422565"/>
              <a:gd name="connsiteX55" fmla="*/ 627797 w 1541650"/>
              <a:gd name="connsiteY55" fmla="*/ 652069 h 3422565"/>
              <a:gd name="connsiteX56" fmla="*/ 655093 w 1541650"/>
              <a:gd name="connsiteY56" fmla="*/ 611126 h 3422565"/>
              <a:gd name="connsiteX57" fmla="*/ 682388 w 1541650"/>
              <a:gd name="connsiteY57" fmla="*/ 529239 h 3422565"/>
              <a:gd name="connsiteX58" fmla="*/ 668741 w 1541650"/>
              <a:gd name="connsiteY58" fmla="*/ 351818 h 3422565"/>
              <a:gd name="connsiteX59" fmla="*/ 655093 w 1541650"/>
              <a:gd name="connsiteY59" fmla="*/ 310875 h 3422565"/>
              <a:gd name="connsiteX60" fmla="*/ 614150 w 1541650"/>
              <a:gd name="connsiteY60" fmla="*/ 283579 h 3422565"/>
              <a:gd name="connsiteX61" fmla="*/ 573206 w 1541650"/>
              <a:gd name="connsiteY61" fmla="*/ 242636 h 3422565"/>
              <a:gd name="connsiteX62" fmla="*/ 504968 w 1541650"/>
              <a:gd name="connsiteY62" fmla="*/ 188045 h 3422565"/>
              <a:gd name="connsiteX63" fmla="*/ 464024 w 1541650"/>
              <a:gd name="connsiteY63" fmla="*/ 133454 h 3422565"/>
              <a:gd name="connsiteX64" fmla="*/ 382138 w 1541650"/>
              <a:gd name="connsiteY64" fmla="*/ 78863 h 3422565"/>
              <a:gd name="connsiteX65" fmla="*/ 245660 w 1541650"/>
              <a:gd name="connsiteY65" fmla="*/ 37920 h 3422565"/>
              <a:gd name="connsiteX66" fmla="*/ 0 w 1541650"/>
              <a:gd name="connsiteY66" fmla="*/ 78863 h 342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541650" h="3422565">
                <a:moveTo>
                  <a:pt x="1078174" y="3422565"/>
                </a:moveTo>
                <a:cubicBezTo>
                  <a:pt x="1105469" y="3413466"/>
                  <a:pt x="1132147" y="3402247"/>
                  <a:pt x="1160060" y="3395269"/>
                </a:cubicBezTo>
                <a:cubicBezTo>
                  <a:pt x="1178257" y="3390720"/>
                  <a:pt x="1196685" y="3387011"/>
                  <a:pt x="1214651" y="3381621"/>
                </a:cubicBezTo>
                <a:cubicBezTo>
                  <a:pt x="1242210" y="3373353"/>
                  <a:pt x="1296538" y="3354326"/>
                  <a:pt x="1296538" y="3354326"/>
                </a:cubicBezTo>
                <a:cubicBezTo>
                  <a:pt x="1314735" y="3327030"/>
                  <a:pt x="1340755" y="3303561"/>
                  <a:pt x="1351129" y="3272439"/>
                </a:cubicBezTo>
                <a:lnTo>
                  <a:pt x="1405720" y="3108666"/>
                </a:lnTo>
                <a:cubicBezTo>
                  <a:pt x="1410269" y="3095018"/>
                  <a:pt x="1411388" y="3079693"/>
                  <a:pt x="1419368" y="3067723"/>
                </a:cubicBezTo>
                <a:cubicBezTo>
                  <a:pt x="1428466" y="3054075"/>
                  <a:pt x="1440001" y="3041768"/>
                  <a:pt x="1446663" y="3026779"/>
                </a:cubicBezTo>
                <a:cubicBezTo>
                  <a:pt x="1458348" y="3000487"/>
                  <a:pt x="1473959" y="2944893"/>
                  <a:pt x="1473959" y="2944893"/>
                </a:cubicBezTo>
                <a:cubicBezTo>
                  <a:pt x="1469410" y="2890302"/>
                  <a:pt x="1467551" y="2835420"/>
                  <a:pt x="1460311" y="2781120"/>
                </a:cubicBezTo>
                <a:cubicBezTo>
                  <a:pt x="1453641" y="2731094"/>
                  <a:pt x="1444764" y="2740769"/>
                  <a:pt x="1405720" y="2712881"/>
                </a:cubicBezTo>
                <a:cubicBezTo>
                  <a:pt x="1387211" y="2699660"/>
                  <a:pt x="1371474" y="2682110"/>
                  <a:pt x="1351129" y="2671938"/>
                </a:cubicBezTo>
                <a:cubicBezTo>
                  <a:pt x="1156231" y="2574489"/>
                  <a:pt x="1348736" y="2697637"/>
                  <a:pt x="1228299" y="2617347"/>
                </a:cubicBezTo>
                <a:cubicBezTo>
                  <a:pt x="1214651" y="2599150"/>
                  <a:pt x="1202572" y="2579663"/>
                  <a:pt x="1187356" y="2562756"/>
                </a:cubicBezTo>
                <a:cubicBezTo>
                  <a:pt x="1161533" y="2534063"/>
                  <a:pt x="1126881" y="2512988"/>
                  <a:pt x="1105469" y="2480869"/>
                </a:cubicBezTo>
                <a:cubicBezTo>
                  <a:pt x="1069075" y="2426278"/>
                  <a:pt x="1091822" y="2449024"/>
                  <a:pt x="1037230" y="2412630"/>
                </a:cubicBezTo>
                <a:cubicBezTo>
                  <a:pt x="1032681" y="2398982"/>
                  <a:pt x="1035289" y="2380049"/>
                  <a:pt x="1023583" y="2371687"/>
                </a:cubicBezTo>
                <a:cubicBezTo>
                  <a:pt x="1000170" y="2354963"/>
                  <a:pt x="941696" y="2344391"/>
                  <a:pt x="941696" y="2344391"/>
                </a:cubicBezTo>
                <a:cubicBezTo>
                  <a:pt x="937147" y="2330743"/>
                  <a:pt x="928048" y="2317834"/>
                  <a:pt x="928048" y="2303448"/>
                </a:cubicBezTo>
                <a:cubicBezTo>
                  <a:pt x="928048" y="2254187"/>
                  <a:pt x="947293" y="2237369"/>
                  <a:pt x="982639" y="2207914"/>
                </a:cubicBezTo>
                <a:cubicBezTo>
                  <a:pt x="995240" y="2197413"/>
                  <a:pt x="1011323" y="2191515"/>
                  <a:pt x="1023583" y="2180618"/>
                </a:cubicBezTo>
                <a:cubicBezTo>
                  <a:pt x="1052434" y="2154973"/>
                  <a:pt x="1073351" y="2120145"/>
                  <a:pt x="1105469" y="2098732"/>
                </a:cubicBezTo>
                <a:cubicBezTo>
                  <a:pt x="1119117" y="2089633"/>
                  <a:pt x="1131423" y="2078098"/>
                  <a:pt x="1146412" y="2071436"/>
                </a:cubicBezTo>
                <a:cubicBezTo>
                  <a:pt x="1172704" y="2059751"/>
                  <a:pt x="1228299" y="2044141"/>
                  <a:pt x="1228299" y="2044141"/>
                </a:cubicBezTo>
                <a:cubicBezTo>
                  <a:pt x="1255594" y="2016845"/>
                  <a:pt x="1278066" y="1983666"/>
                  <a:pt x="1310185" y="1962254"/>
                </a:cubicBezTo>
                <a:cubicBezTo>
                  <a:pt x="1337481" y="1944057"/>
                  <a:pt x="1368875" y="1930860"/>
                  <a:pt x="1392072" y="1907663"/>
                </a:cubicBezTo>
                <a:cubicBezTo>
                  <a:pt x="1444614" y="1855121"/>
                  <a:pt x="1416956" y="1877426"/>
                  <a:pt x="1473959" y="1839424"/>
                </a:cubicBezTo>
                <a:cubicBezTo>
                  <a:pt x="1478508" y="1825776"/>
                  <a:pt x="1481172" y="1811348"/>
                  <a:pt x="1487606" y="1798481"/>
                </a:cubicBezTo>
                <a:cubicBezTo>
                  <a:pt x="1498300" y="1777094"/>
                  <a:pt x="1541650" y="1745448"/>
                  <a:pt x="1501254" y="1716594"/>
                </a:cubicBezTo>
                <a:cubicBezTo>
                  <a:pt x="1477841" y="1699871"/>
                  <a:pt x="1443308" y="1705259"/>
                  <a:pt x="1419368" y="1689299"/>
                </a:cubicBezTo>
                <a:cubicBezTo>
                  <a:pt x="1405720" y="1680200"/>
                  <a:pt x="1393095" y="1669339"/>
                  <a:pt x="1378424" y="1662003"/>
                </a:cubicBezTo>
                <a:cubicBezTo>
                  <a:pt x="1365557" y="1655570"/>
                  <a:pt x="1351857" y="1648898"/>
                  <a:pt x="1337481" y="1648356"/>
                </a:cubicBezTo>
                <a:cubicBezTo>
                  <a:pt x="1110135" y="1639777"/>
                  <a:pt x="882556" y="1639257"/>
                  <a:pt x="655093" y="1634708"/>
                </a:cubicBezTo>
                <a:cubicBezTo>
                  <a:pt x="650544" y="1621060"/>
                  <a:pt x="641445" y="1608151"/>
                  <a:pt x="641445" y="1593765"/>
                </a:cubicBezTo>
                <a:cubicBezTo>
                  <a:pt x="641445" y="1575008"/>
                  <a:pt x="649940" y="1557209"/>
                  <a:pt x="655093" y="1539174"/>
                </a:cubicBezTo>
                <a:cubicBezTo>
                  <a:pt x="659045" y="1525341"/>
                  <a:pt x="662307" y="1511097"/>
                  <a:pt x="668741" y="1498230"/>
                </a:cubicBezTo>
                <a:cubicBezTo>
                  <a:pt x="684078" y="1467555"/>
                  <a:pt x="711107" y="1437905"/>
                  <a:pt x="736980" y="1416344"/>
                </a:cubicBezTo>
                <a:cubicBezTo>
                  <a:pt x="749581" y="1405843"/>
                  <a:pt x="766325" y="1400646"/>
                  <a:pt x="777923" y="1389048"/>
                </a:cubicBezTo>
                <a:cubicBezTo>
                  <a:pt x="794007" y="1372964"/>
                  <a:pt x="802782" y="1350541"/>
                  <a:pt x="818866" y="1334457"/>
                </a:cubicBezTo>
                <a:cubicBezTo>
                  <a:pt x="842791" y="1310532"/>
                  <a:pt x="869673" y="1302394"/>
                  <a:pt x="900753" y="1293514"/>
                </a:cubicBezTo>
                <a:cubicBezTo>
                  <a:pt x="918788" y="1288361"/>
                  <a:pt x="937147" y="1284415"/>
                  <a:pt x="955344" y="1279866"/>
                </a:cubicBezTo>
                <a:cubicBezTo>
                  <a:pt x="982639" y="1261669"/>
                  <a:pt x="1010986" y="1244958"/>
                  <a:pt x="1037230" y="1225275"/>
                </a:cubicBezTo>
                <a:cubicBezTo>
                  <a:pt x="1055427" y="1211627"/>
                  <a:pt x="1071476" y="1194504"/>
                  <a:pt x="1091821" y="1184332"/>
                </a:cubicBezTo>
                <a:cubicBezTo>
                  <a:pt x="1108598" y="1175944"/>
                  <a:pt x="1128849" y="1177270"/>
                  <a:pt x="1146412" y="1170684"/>
                </a:cubicBezTo>
                <a:cubicBezTo>
                  <a:pt x="1170678" y="1161584"/>
                  <a:pt x="1220352" y="1134089"/>
                  <a:pt x="1241947" y="1116093"/>
                </a:cubicBezTo>
                <a:cubicBezTo>
                  <a:pt x="1376095" y="1004305"/>
                  <a:pt x="1202831" y="1141560"/>
                  <a:pt x="1310185" y="1034206"/>
                </a:cubicBezTo>
                <a:cubicBezTo>
                  <a:pt x="1321783" y="1022608"/>
                  <a:pt x="1337481" y="1016009"/>
                  <a:pt x="1351129" y="1006911"/>
                </a:cubicBezTo>
                <a:cubicBezTo>
                  <a:pt x="1360227" y="993263"/>
                  <a:pt x="1371089" y="980639"/>
                  <a:pt x="1378424" y="965968"/>
                </a:cubicBezTo>
                <a:cubicBezTo>
                  <a:pt x="1394966" y="932883"/>
                  <a:pt x="1403511" y="899483"/>
                  <a:pt x="1364777" y="870433"/>
                </a:cubicBezTo>
                <a:cubicBezTo>
                  <a:pt x="1341759" y="853170"/>
                  <a:pt x="1310186" y="852236"/>
                  <a:pt x="1282890" y="843138"/>
                </a:cubicBezTo>
                <a:lnTo>
                  <a:pt x="1241947" y="829490"/>
                </a:lnTo>
                <a:cubicBezTo>
                  <a:pt x="1180658" y="768202"/>
                  <a:pt x="1219313" y="794651"/>
                  <a:pt x="1119117" y="761251"/>
                </a:cubicBezTo>
                <a:lnTo>
                  <a:pt x="1037230" y="733956"/>
                </a:lnTo>
                <a:cubicBezTo>
                  <a:pt x="1023582" y="729407"/>
                  <a:pt x="1010664" y="720804"/>
                  <a:pt x="996287" y="720308"/>
                </a:cubicBezTo>
                <a:lnTo>
                  <a:pt x="600502" y="706660"/>
                </a:lnTo>
                <a:cubicBezTo>
                  <a:pt x="609600" y="688463"/>
                  <a:pt x="617703" y="669733"/>
                  <a:pt x="627797" y="652069"/>
                </a:cubicBezTo>
                <a:cubicBezTo>
                  <a:pt x="635935" y="637828"/>
                  <a:pt x="648431" y="626115"/>
                  <a:pt x="655093" y="611126"/>
                </a:cubicBezTo>
                <a:cubicBezTo>
                  <a:pt x="666778" y="584834"/>
                  <a:pt x="682388" y="529239"/>
                  <a:pt x="682388" y="529239"/>
                </a:cubicBezTo>
                <a:cubicBezTo>
                  <a:pt x="677839" y="470099"/>
                  <a:pt x="676098" y="410675"/>
                  <a:pt x="668741" y="351818"/>
                </a:cubicBezTo>
                <a:cubicBezTo>
                  <a:pt x="666957" y="337543"/>
                  <a:pt x="664080" y="322109"/>
                  <a:pt x="655093" y="310875"/>
                </a:cubicBezTo>
                <a:cubicBezTo>
                  <a:pt x="644846" y="298067"/>
                  <a:pt x="626751" y="294080"/>
                  <a:pt x="614150" y="283579"/>
                </a:cubicBezTo>
                <a:cubicBezTo>
                  <a:pt x="599323" y="271223"/>
                  <a:pt x="585562" y="257463"/>
                  <a:pt x="573206" y="242636"/>
                </a:cubicBezTo>
                <a:cubicBezTo>
                  <a:pt x="525719" y="185652"/>
                  <a:pt x="572182" y="210450"/>
                  <a:pt x="504968" y="188045"/>
                </a:cubicBezTo>
                <a:cubicBezTo>
                  <a:pt x="491320" y="169848"/>
                  <a:pt x="481025" y="148566"/>
                  <a:pt x="464024" y="133454"/>
                </a:cubicBezTo>
                <a:cubicBezTo>
                  <a:pt x="439505" y="111660"/>
                  <a:pt x="413260" y="89237"/>
                  <a:pt x="382138" y="78863"/>
                </a:cubicBezTo>
                <a:cubicBezTo>
                  <a:pt x="282456" y="45637"/>
                  <a:pt x="328164" y="58546"/>
                  <a:pt x="245660" y="37920"/>
                </a:cubicBezTo>
                <a:cubicBezTo>
                  <a:pt x="14454" y="52371"/>
                  <a:pt x="78866" y="0"/>
                  <a:pt x="0" y="7886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620688"/>
            <a:ext cx="4357688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椭圆 33"/>
          <p:cNvSpPr>
            <a:spLocks noChangeAspect="1"/>
          </p:cNvSpPr>
          <p:nvPr/>
        </p:nvSpPr>
        <p:spPr>
          <a:xfrm>
            <a:off x="7016770" y="1687480"/>
            <a:ext cx="471488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rot="5400000" flipH="1" flipV="1">
            <a:off x="5194312" y="2798723"/>
            <a:ext cx="2544768" cy="11001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H="1">
            <a:off x="6823097" y="2741574"/>
            <a:ext cx="2544768" cy="12144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 flipH="1" flipV="1">
            <a:off x="6987853" y="2527150"/>
            <a:ext cx="62865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图示 30"/>
          <p:cNvGraphicFramePr/>
          <p:nvPr/>
        </p:nvGraphicFramePr>
        <p:xfrm>
          <a:off x="611560" y="5589240"/>
          <a:ext cx="5688632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8" name="爆炸形 1 37"/>
          <p:cNvSpPr/>
          <p:nvPr/>
        </p:nvSpPr>
        <p:spPr>
          <a:xfrm>
            <a:off x="6300192" y="5013176"/>
            <a:ext cx="2843808" cy="1772816"/>
          </a:xfrm>
          <a:prstGeom prst="irregularSeal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全局最优解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1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1" grpId="0" animBg="1"/>
      <p:bldP spid="34" grpId="0" animBg="1"/>
      <p:bldGraphic spid="31" grpId="1">
        <p:bldAsOne/>
      </p:bldGraphic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714375"/>
            <a:ext cx="29289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-71438" y="999246"/>
            <a:ext cx="6500826" cy="1429622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36880" lvl="1" algn="just" defTabSz="261620"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Step0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：计算从</a:t>
            </a:r>
            <a:r>
              <a:rPr lang="en-US" altLang="zh-CN" sz="2200" dirty="0" err="1">
                <a:latin typeface="Times New Roman" panose="02020603050405020304" pitchFamily="18" charset="0"/>
                <a:ea typeface="+mn-ea"/>
              </a:rPr>
              <a:t>i</a:t>
            </a:r>
            <a:r>
              <a:rPr lang="zh-CN" altLang="en-US" sz="2200" dirty="0" smtClean="0">
                <a:latin typeface="Times New Roman" panose="02020603050405020304" pitchFamily="18" charset="0"/>
                <a:ea typeface="+mn-ea"/>
              </a:rPr>
              <a:t>出发、跳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点为</a:t>
            </a:r>
            <a:r>
              <a:rPr lang="zh-CN" altLang="en-US" sz="2200" dirty="0" smtClean="0">
                <a:latin typeface="Times New Roman" panose="02020603050405020304" pitchFamily="18" charset="0"/>
                <a:ea typeface="+mn-ea"/>
              </a:rPr>
              <a:t>空、直接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到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j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的最短路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. </a:t>
            </a:r>
            <a:r>
              <a:rPr lang="zh-CN" altLang="en-US" sz="2200" dirty="0" smtClean="0">
                <a:latin typeface="Times New Roman" panose="02020603050405020304" pitchFamily="18" charset="0"/>
                <a:ea typeface="+mn-ea"/>
              </a:rPr>
              <a:t>此时最短路对应的距离记入矩阵</a:t>
            </a:r>
            <a:r>
              <a:rPr lang="en-US" altLang="zh-CN" sz="2400" dirty="0" smtClean="0">
                <a:ea typeface="+mn-ea"/>
              </a:rPr>
              <a:t>D</a:t>
            </a:r>
            <a:r>
              <a:rPr lang="en-US" altLang="zh-CN" sz="2400" baseline="30000" dirty="0" smtClean="0">
                <a:ea typeface="+mn-ea"/>
              </a:rPr>
              <a:t>(0)</a:t>
            </a:r>
            <a:r>
              <a:rPr lang="en-US" altLang="zh-CN" sz="2400" dirty="0" smtClean="0">
                <a:ea typeface="+mn-ea"/>
              </a:rPr>
              <a:t>[</a:t>
            </a:r>
            <a:r>
              <a:rPr lang="en-US" altLang="zh-CN" sz="2400" dirty="0" err="1" smtClean="0">
                <a:ea typeface="+mn-ea"/>
              </a:rPr>
              <a:t>i</a:t>
            </a:r>
            <a:r>
              <a:rPr lang="en-US" altLang="zh-CN" sz="2400" dirty="0" smtClean="0">
                <a:ea typeface="+mn-ea"/>
              </a:rPr>
              <a:t>][j]</a:t>
            </a:r>
            <a:endParaRPr lang="en-US" altLang="zh-CN" sz="2400" dirty="0">
              <a:ea typeface="+mn-ea"/>
            </a:endParaRPr>
          </a:p>
          <a:p>
            <a:pPr marL="342900" indent="-342900">
              <a:lnSpc>
                <a:spcPct val="90000"/>
              </a:lnSpc>
              <a:defRPr/>
            </a:pPr>
            <a:endParaRPr lang="en-US" altLang="zh-CN" sz="2100" b="0" dirty="0">
              <a:ea typeface="+mn-ea"/>
            </a:endParaRPr>
          </a:p>
          <a:p>
            <a:pPr marL="989330" lvl="1" algn="just" defTabSz="26162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200" b="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86500" y="4500563"/>
            <a:ext cx="2643188" cy="10715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 Floyd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算法原理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pSp>
        <p:nvGrpSpPr>
          <p:cNvPr id="7" name="Group 4"/>
          <p:cNvGrpSpPr/>
          <p:nvPr/>
        </p:nvGrpSpPr>
        <p:grpSpPr bwMode="auto">
          <a:xfrm>
            <a:off x="1571604" y="2000240"/>
            <a:ext cx="2293938" cy="2359025"/>
            <a:chOff x="1064" y="888"/>
            <a:chExt cx="951" cy="918"/>
          </a:xfrm>
        </p:grpSpPr>
        <p:sp>
          <p:nvSpPr>
            <p:cNvPr id="19484" name="Oval 5"/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9485" name="Oval 6"/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9486" name="Oval 7"/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9487" name="Freeform 8"/>
            <p:cNvSpPr/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15 h 74"/>
                <a:gd name="T2" fmla="*/ 43 w 534"/>
                <a:gd name="T3" fmla="*/ 60 h 74"/>
                <a:gd name="T4" fmla="*/ 257 w 534"/>
                <a:gd name="T5" fmla="*/ 88 h 74"/>
                <a:gd name="T6" fmla="*/ 410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4"/>
                <a:gd name="T13" fmla="*/ 0 h 74"/>
                <a:gd name="T14" fmla="*/ 534 w 534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Freeform 9"/>
            <p:cNvSpPr/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  <a:gd name="T9" fmla="*/ 0 w 478"/>
                <a:gd name="T10" fmla="*/ 0 h 105"/>
                <a:gd name="T11" fmla="*/ 478 w 47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Freeform 10"/>
            <p:cNvSpPr/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  <a:gd name="T9" fmla="*/ 0 w 233"/>
                <a:gd name="T10" fmla="*/ 0 h 377"/>
                <a:gd name="T11" fmla="*/ 233 w 233"/>
                <a:gd name="T12" fmla="*/ 377 h 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Freeform 11"/>
            <p:cNvSpPr/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  <a:gd name="T9" fmla="*/ 0 w 278"/>
                <a:gd name="T10" fmla="*/ 0 h 489"/>
                <a:gd name="T11" fmla="*/ 278 w 278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Freeform 12"/>
            <p:cNvSpPr/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  <a:gd name="T9" fmla="*/ 0 w 323"/>
                <a:gd name="T10" fmla="*/ 0 h 456"/>
                <a:gd name="T11" fmla="*/ 323 w 323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Text Box 13"/>
            <p:cNvSpPr txBox="1">
              <a:spLocks noChangeArrowheads="1"/>
            </p:cNvSpPr>
            <p:nvPr/>
          </p:nvSpPr>
          <p:spPr bwMode="auto">
            <a:xfrm>
              <a:off x="1786" y="14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3" name="Text Box 14"/>
            <p:cNvSpPr txBox="1">
              <a:spLocks noChangeArrowheads="1"/>
            </p:cNvSpPr>
            <p:nvPr/>
          </p:nvSpPr>
          <p:spPr bwMode="auto">
            <a:xfrm>
              <a:off x="1498" y="88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9494" name="Text Box 15"/>
            <p:cNvSpPr txBox="1">
              <a:spLocks noChangeArrowheads="1"/>
            </p:cNvSpPr>
            <p:nvPr/>
          </p:nvSpPr>
          <p:spPr bwMode="auto">
            <a:xfrm>
              <a:off x="1509" y="1073"/>
              <a:ext cx="13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9495" name="Text Box 16"/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6" name="Text Box 17"/>
            <p:cNvSpPr txBox="1">
              <a:spLocks noChangeArrowheads="1"/>
            </p:cNvSpPr>
            <p:nvPr/>
          </p:nvSpPr>
          <p:spPr bwMode="auto">
            <a:xfrm>
              <a:off x="1353" y="1284"/>
              <a:ext cx="231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  11</a:t>
              </a:r>
              <a:endParaRPr lang="en-US" altLang="zh-CN" dirty="0"/>
            </a:p>
          </p:txBody>
        </p:sp>
      </p:grpSp>
      <p:grpSp>
        <p:nvGrpSpPr>
          <p:cNvPr id="24" name="Group 18"/>
          <p:cNvGrpSpPr/>
          <p:nvPr/>
        </p:nvGrpSpPr>
        <p:grpSpPr bwMode="auto">
          <a:xfrm>
            <a:off x="285720" y="4726866"/>
            <a:ext cx="5070473" cy="1500340"/>
            <a:chOff x="229" y="1232"/>
            <a:chExt cx="3194" cy="892"/>
          </a:xfrm>
        </p:grpSpPr>
        <p:grpSp>
          <p:nvGrpSpPr>
            <p:cNvPr id="19467" name="Group 19"/>
            <p:cNvGrpSpPr/>
            <p:nvPr/>
          </p:nvGrpSpPr>
          <p:grpSpPr bwMode="auto">
            <a:xfrm>
              <a:off x="229" y="1232"/>
              <a:ext cx="1462" cy="819"/>
              <a:chOff x="229" y="1232"/>
              <a:chExt cx="1462" cy="819"/>
            </a:xfrm>
          </p:grpSpPr>
          <p:grpSp>
            <p:nvGrpSpPr>
              <p:cNvPr id="19480" name="Group 20"/>
              <p:cNvGrpSpPr/>
              <p:nvPr/>
            </p:nvGrpSpPr>
            <p:grpSpPr bwMode="auto">
              <a:xfrm>
                <a:off x="887" y="1395"/>
                <a:ext cx="804" cy="656"/>
                <a:chOff x="1987" y="984"/>
                <a:chExt cx="804" cy="656"/>
              </a:xfrm>
            </p:grpSpPr>
            <p:sp>
              <p:nvSpPr>
                <p:cNvPr id="1948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04" cy="6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0  4  11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6  0   2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3  </a:t>
                  </a:r>
                  <a:r>
                    <a:rPr lang="zh-CN" altLang="zh-CN">
                      <a:sym typeface="Symbol" panose="05050102010706020507" pitchFamily="18" charset="2"/>
                    </a:rPr>
                    <a:t></a:t>
                  </a:r>
                  <a:r>
                    <a:rPr lang="en-US" altLang="zh-CN">
                      <a:sym typeface="Symbol" panose="05050102010706020507" pitchFamily="18" charset="2"/>
                    </a:rPr>
                    <a:t>   0</a:t>
                  </a:r>
                </a:p>
              </p:txBody>
            </p:sp>
            <p:sp>
              <p:nvSpPr>
                <p:cNvPr id="19483" name="AutoShape 23"/>
                <p:cNvSpPr/>
                <p:nvPr/>
              </p:nvSpPr>
              <p:spPr bwMode="auto">
                <a:xfrm>
                  <a:off x="2549" y="1024"/>
                  <a:ext cx="52" cy="477"/>
                </a:xfrm>
                <a:prstGeom prst="rightBracket">
                  <a:avLst>
                    <a:gd name="adj" fmla="val 845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81" name="Text Box 24"/>
              <p:cNvSpPr txBox="1">
                <a:spLocks noChangeArrowheads="1"/>
              </p:cNvSpPr>
              <p:nvPr/>
            </p:nvSpPr>
            <p:spPr bwMode="auto">
              <a:xfrm>
                <a:off x="229" y="1232"/>
                <a:ext cx="486" cy="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D</a:t>
                </a:r>
                <a:r>
                  <a:rPr lang="en-US" altLang="zh-CN" b="0" baseline="30000" dirty="0"/>
                  <a:t>(0)</a:t>
                </a:r>
                <a:r>
                  <a:rPr lang="zh-CN" altLang="en-US" dirty="0"/>
                  <a:t>：</a:t>
                </a:r>
              </a:p>
            </p:txBody>
          </p:sp>
        </p:grpSp>
        <p:grpSp>
          <p:nvGrpSpPr>
            <p:cNvPr id="19468" name="Group 25"/>
            <p:cNvGrpSpPr/>
            <p:nvPr/>
          </p:nvGrpSpPr>
          <p:grpSpPr bwMode="auto">
            <a:xfrm>
              <a:off x="1720" y="1275"/>
              <a:ext cx="1703" cy="849"/>
              <a:chOff x="1909" y="1263"/>
              <a:chExt cx="1703" cy="849"/>
            </a:xfrm>
          </p:grpSpPr>
          <p:sp>
            <p:nvSpPr>
              <p:cNvPr id="19469" name="Text Box 26"/>
              <p:cNvSpPr txBox="1">
                <a:spLocks noChangeArrowheads="1"/>
              </p:cNvSpPr>
              <p:nvPr/>
            </p:nvSpPr>
            <p:spPr bwMode="auto">
              <a:xfrm>
                <a:off x="1909" y="1263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路径：</a:t>
                </a:r>
              </a:p>
            </p:txBody>
          </p:sp>
          <p:grpSp>
            <p:nvGrpSpPr>
              <p:cNvPr id="19470" name="Group 27"/>
              <p:cNvGrpSpPr/>
              <p:nvPr/>
            </p:nvGrpSpPr>
            <p:grpSpPr bwMode="auto">
              <a:xfrm>
                <a:off x="2422" y="1356"/>
                <a:ext cx="1190" cy="756"/>
                <a:chOff x="1578" y="2744"/>
                <a:chExt cx="1190" cy="756"/>
              </a:xfrm>
            </p:grpSpPr>
            <p:grpSp>
              <p:nvGrpSpPr>
                <p:cNvPr id="19471" name="Group 28"/>
                <p:cNvGrpSpPr/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947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7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7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7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7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47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68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AB   AC</a:t>
                  </a:r>
                </a:p>
              </p:txBody>
            </p:sp>
            <p:sp>
              <p:nvSpPr>
                <p:cNvPr id="1947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37" cy="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BA             BC  </a:t>
                  </a:r>
                </a:p>
              </p:txBody>
            </p:sp>
            <p:sp>
              <p:nvSpPr>
                <p:cNvPr id="1947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29" y="3250"/>
                  <a:ext cx="34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CA</a:t>
                  </a:r>
                </a:p>
              </p:txBody>
            </p:sp>
          </p:grpSp>
        </p:grpSp>
      </p:grpSp>
      <p:sp>
        <p:nvSpPr>
          <p:cNvPr id="42" name="AutoShape 60"/>
          <p:cNvSpPr/>
          <p:nvPr/>
        </p:nvSpPr>
        <p:spPr bwMode="auto">
          <a:xfrm>
            <a:off x="1253650" y="5084216"/>
            <a:ext cx="74612" cy="776288"/>
          </a:xfrm>
          <a:prstGeom prst="leftBracket">
            <a:avLst>
              <a:gd name="adj" fmla="val 86703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285852" y="471488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577416" y="472702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863168" y="472702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63036" y="494134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57224" y="521495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57224" y="551284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 bldLvl="2"/>
      <p:bldP spid="19" grpId="0" animBg="1"/>
      <p:bldP spid="42" grpId="0" animBg="1"/>
      <p:bldP spid="39" grpId="0"/>
      <p:bldP spid="40" grpId="0"/>
      <p:bldP spid="41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-357188" y="974725"/>
            <a:ext cx="7215204" cy="1815882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36880" lvl="1" algn="just" defTabSz="26162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200" dirty="0" smtClean="0">
                <a:latin typeface="Times New Roman" panose="02020603050405020304" pitchFamily="18" charset="0"/>
                <a:ea typeface="+mn-ea"/>
              </a:rPr>
              <a:t>Step1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:</a:t>
            </a:r>
            <a:r>
              <a:rPr lang="zh-CN" altLang="en-US" sz="2200" u="sng" dirty="0">
                <a:latin typeface="Times New Roman" panose="02020603050405020304" pitchFamily="18" charset="0"/>
                <a:ea typeface="+mn-ea"/>
              </a:rPr>
              <a:t>可选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跳点为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{1}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时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,</a:t>
            </a:r>
            <a:r>
              <a:rPr lang="en-US" altLang="zh-CN" sz="2200" dirty="0" err="1">
                <a:latin typeface="Times New Roman" panose="02020603050405020304" pitchFamily="18" charset="0"/>
                <a:ea typeface="+mn-ea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到</a:t>
            </a:r>
            <a:r>
              <a:rPr lang="en-US" altLang="zh-CN" sz="2200" dirty="0" smtClean="0">
                <a:latin typeface="Times New Roman" panose="02020603050405020304" pitchFamily="18" charset="0"/>
                <a:ea typeface="+mn-ea"/>
              </a:rPr>
              <a:t>j</a:t>
            </a:r>
            <a:r>
              <a:rPr lang="zh-CN" altLang="en-US" sz="2200" dirty="0" smtClean="0">
                <a:latin typeface="Times New Roman" panose="02020603050405020304" pitchFamily="18" charset="0"/>
                <a:ea typeface="+mn-ea"/>
              </a:rPr>
              <a:t>的路径分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两种情况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,</a:t>
            </a:r>
          </a:p>
          <a:p>
            <a:pPr marL="901700" lvl="1" algn="just" defTabSz="26162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或者不经过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1,</a:t>
            </a:r>
            <a:r>
              <a:rPr lang="zh-CN" altLang="en-US" sz="2200" dirty="0" smtClean="0">
                <a:latin typeface="Times New Roman" panose="02020603050405020304" pitchFamily="18" charset="0"/>
                <a:ea typeface="+mn-ea"/>
              </a:rPr>
              <a:t>此时最短距离为</a:t>
            </a:r>
            <a:r>
              <a:rPr lang="en-US" altLang="zh-CN" sz="2200" dirty="0">
                <a:ea typeface="+mn-ea"/>
              </a:rPr>
              <a:t>D</a:t>
            </a:r>
            <a:r>
              <a:rPr lang="en-US" altLang="zh-CN" sz="2200" baseline="30000" dirty="0">
                <a:ea typeface="+mn-ea"/>
              </a:rPr>
              <a:t>(0)</a:t>
            </a:r>
            <a:r>
              <a:rPr lang="en-US" altLang="zh-CN" sz="2200" dirty="0">
                <a:ea typeface="+mn-ea"/>
              </a:rPr>
              <a:t>[</a:t>
            </a:r>
            <a:r>
              <a:rPr lang="en-US" altLang="zh-CN" sz="2200" dirty="0" err="1">
                <a:ea typeface="+mn-ea"/>
              </a:rPr>
              <a:t>i</a:t>
            </a:r>
            <a:r>
              <a:rPr lang="en-US" altLang="zh-CN" sz="2200" dirty="0">
                <a:ea typeface="+mn-ea"/>
              </a:rPr>
              <a:t>][j],</a:t>
            </a:r>
            <a:endParaRPr lang="en-US" altLang="zh-CN" sz="2200" dirty="0">
              <a:latin typeface="Times New Roman" panose="02020603050405020304" pitchFamily="18" charset="0"/>
              <a:ea typeface="+mn-ea"/>
            </a:endParaRPr>
          </a:p>
          <a:p>
            <a:pPr marL="901700" lvl="1" algn="just" defTabSz="26162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或者经过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</a:rPr>
              <a:t>1,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</a:rPr>
              <a:t> 此时</a:t>
            </a:r>
            <a:r>
              <a:rPr lang="zh-CN" altLang="en-US" sz="2000" dirty="0">
                <a:ea typeface="+mn-ea"/>
              </a:rPr>
              <a:t>最短为</a:t>
            </a:r>
            <a:r>
              <a:rPr lang="en-US" altLang="zh-CN" sz="2400" dirty="0">
                <a:ea typeface="+mn-ea"/>
              </a:rPr>
              <a:t>D</a:t>
            </a:r>
            <a:r>
              <a:rPr lang="en-US" altLang="zh-CN" sz="2400" baseline="30000" dirty="0">
                <a:ea typeface="+mn-ea"/>
              </a:rPr>
              <a:t>(0)</a:t>
            </a:r>
            <a:r>
              <a:rPr lang="en-US" altLang="zh-CN" sz="2400" dirty="0">
                <a:ea typeface="+mn-ea"/>
              </a:rPr>
              <a:t>[</a:t>
            </a:r>
            <a:r>
              <a:rPr lang="en-US" altLang="zh-CN" sz="2400" dirty="0" err="1">
                <a:ea typeface="+mn-ea"/>
              </a:rPr>
              <a:t>i</a:t>
            </a:r>
            <a:r>
              <a:rPr lang="en-US" altLang="zh-CN" sz="2400" dirty="0">
                <a:ea typeface="+mn-ea"/>
              </a:rPr>
              <a:t>][1]+D</a:t>
            </a:r>
            <a:r>
              <a:rPr lang="en-US" altLang="zh-CN" sz="2400" baseline="30000" dirty="0">
                <a:ea typeface="+mn-ea"/>
              </a:rPr>
              <a:t>(0)</a:t>
            </a:r>
            <a:r>
              <a:rPr lang="en-US" altLang="zh-CN" sz="2400" dirty="0">
                <a:ea typeface="+mn-ea"/>
              </a:rPr>
              <a:t>[1][j]</a:t>
            </a:r>
            <a:r>
              <a:rPr lang="zh-CN" altLang="en-US" sz="2400" dirty="0">
                <a:ea typeface="+mn-ea"/>
              </a:rPr>
              <a:t> </a:t>
            </a:r>
            <a:endParaRPr lang="en-US" altLang="zh-CN" sz="2400" dirty="0">
              <a:ea typeface="+mn-ea"/>
            </a:endParaRPr>
          </a:p>
          <a:p>
            <a:pPr marL="982980" lvl="1" algn="just" defTabSz="26162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+mn-ea"/>
              </a:rPr>
              <a:t>D</a:t>
            </a:r>
            <a:r>
              <a:rPr lang="en-US" altLang="zh-CN" sz="2400" baseline="30000" dirty="0">
                <a:ea typeface="+mn-ea"/>
              </a:rPr>
              <a:t>(1)</a:t>
            </a:r>
            <a:r>
              <a:rPr lang="en-US" altLang="zh-CN" sz="2400" dirty="0">
                <a:ea typeface="+mn-ea"/>
              </a:rPr>
              <a:t>[</a:t>
            </a:r>
            <a:r>
              <a:rPr lang="en-US" altLang="zh-CN" sz="2400" dirty="0" err="1">
                <a:ea typeface="+mn-ea"/>
              </a:rPr>
              <a:t>i</a:t>
            </a:r>
            <a:r>
              <a:rPr lang="en-US" altLang="zh-CN" sz="2400" dirty="0">
                <a:ea typeface="+mn-ea"/>
              </a:rPr>
              <a:t>][j]=min{D</a:t>
            </a:r>
            <a:r>
              <a:rPr lang="en-US" altLang="zh-CN" sz="2400" baseline="30000" dirty="0">
                <a:ea typeface="+mn-ea"/>
              </a:rPr>
              <a:t>(0)</a:t>
            </a:r>
            <a:r>
              <a:rPr lang="en-US" altLang="zh-CN" sz="2400" dirty="0">
                <a:ea typeface="+mn-ea"/>
              </a:rPr>
              <a:t>[</a:t>
            </a:r>
            <a:r>
              <a:rPr lang="en-US" altLang="zh-CN" sz="2400" dirty="0" err="1">
                <a:ea typeface="+mn-ea"/>
              </a:rPr>
              <a:t>i</a:t>
            </a:r>
            <a:r>
              <a:rPr lang="en-US" altLang="zh-CN" sz="2400" dirty="0">
                <a:ea typeface="+mn-ea"/>
              </a:rPr>
              <a:t>][j], D</a:t>
            </a:r>
            <a:r>
              <a:rPr lang="en-US" altLang="zh-CN" sz="2400" baseline="30000" dirty="0">
                <a:ea typeface="+mn-ea"/>
              </a:rPr>
              <a:t>(0)</a:t>
            </a:r>
            <a:r>
              <a:rPr lang="en-US" altLang="zh-CN" sz="2400" dirty="0">
                <a:ea typeface="+mn-ea"/>
              </a:rPr>
              <a:t>[</a:t>
            </a:r>
            <a:r>
              <a:rPr lang="en-US" altLang="zh-CN" sz="2400" dirty="0" err="1">
                <a:ea typeface="+mn-ea"/>
              </a:rPr>
              <a:t>i</a:t>
            </a:r>
            <a:r>
              <a:rPr lang="en-US" altLang="zh-CN" sz="2400" dirty="0">
                <a:ea typeface="+mn-ea"/>
              </a:rPr>
              <a:t>][1]+D</a:t>
            </a:r>
            <a:r>
              <a:rPr lang="en-US" altLang="zh-CN" sz="2400" baseline="30000" dirty="0">
                <a:ea typeface="+mn-ea"/>
              </a:rPr>
              <a:t>(0)</a:t>
            </a:r>
            <a:r>
              <a:rPr lang="en-US" altLang="zh-CN" sz="2400" dirty="0">
                <a:ea typeface="+mn-ea"/>
              </a:rPr>
              <a:t>[1][j]}</a:t>
            </a:r>
            <a:endParaRPr lang="en-US" altLang="zh-CN" sz="2200" dirty="0"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5063" y="714375"/>
            <a:ext cx="29289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6286500" y="3714750"/>
            <a:ext cx="2643188" cy="18573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1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 </a:t>
            </a:r>
            <a:r>
              <a:rPr lang="en-US" altLang="zh-CN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Floyd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算法原理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pSp>
        <p:nvGrpSpPr>
          <p:cNvPr id="7" name="Group 4"/>
          <p:cNvGrpSpPr/>
          <p:nvPr/>
        </p:nvGrpSpPr>
        <p:grpSpPr bwMode="auto">
          <a:xfrm>
            <a:off x="277813" y="2857496"/>
            <a:ext cx="2293937" cy="2359025"/>
            <a:chOff x="1064" y="888"/>
            <a:chExt cx="951" cy="918"/>
          </a:xfrm>
        </p:grpSpPr>
        <p:sp>
          <p:nvSpPr>
            <p:cNvPr id="21534" name="Oval 5"/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1535" name="Oval 6"/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21536" name="Oval 7"/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1537" name="Freeform 8"/>
            <p:cNvSpPr/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15 h 74"/>
                <a:gd name="T2" fmla="*/ 43 w 534"/>
                <a:gd name="T3" fmla="*/ 60 h 74"/>
                <a:gd name="T4" fmla="*/ 257 w 534"/>
                <a:gd name="T5" fmla="*/ 88 h 74"/>
                <a:gd name="T6" fmla="*/ 410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4"/>
                <a:gd name="T13" fmla="*/ 0 h 74"/>
                <a:gd name="T14" fmla="*/ 534 w 534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Freeform 9"/>
            <p:cNvSpPr/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  <a:gd name="T9" fmla="*/ 0 w 478"/>
                <a:gd name="T10" fmla="*/ 0 h 105"/>
                <a:gd name="T11" fmla="*/ 478 w 47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Freeform 10"/>
            <p:cNvSpPr/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  <a:gd name="T9" fmla="*/ 0 w 233"/>
                <a:gd name="T10" fmla="*/ 0 h 377"/>
                <a:gd name="T11" fmla="*/ 233 w 233"/>
                <a:gd name="T12" fmla="*/ 377 h 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Freeform 11"/>
            <p:cNvSpPr/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  <a:gd name="T9" fmla="*/ 0 w 278"/>
                <a:gd name="T10" fmla="*/ 0 h 489"/>
                <a:gd name="T11" fmla="*/ 278 w 278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Freeform 12"/>
            <p:cNvSpPr/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  <a:gd name="T9" fmla="*/ 0 w 323"/>
                <a:gd name="T10" fmla="*/ 0 h 456"/>
                <a:gd name="T11" fmla="*/ 323 w 323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Text Box 13"/>
            <p:cNvSpPr txBox="1">
              <a:spLocks noChangeArrowheads="1"/>
            </p:cNvSpPr>
            <p:nvPr/>
          </p:nvSpPr>
          <p:spPr bwMode="auto">
            <a:xfrm>
              <a:off x="1786" y="14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1543" name="Text Box 14"/>
            <p:cNvSpPr txBox="1">
              <a:spLocks noChangeArrowheads="1"/>
            </p:cNvSpPr>
            <p:nvPr/>
          </p:nvSpPr>
          <p:spPr bwMode="auto">
            <a:xfrm>
              <a:off x="1498" y="88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21544" name="Text Box 15"/>
            <p:cNvSpPr txBox="1">
              <a:spLocks noChangeArrowheads="1"/>
            </p:cNvSpPr>
            <p:nvPr/>
          </p:nvSpPr>
          <p:spPr bwMode="auto">
            <a:xfrm>
              <a:off x="1509" y="1073"/>
              <a:ext cx="13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545" name="Text Box 16"/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546" name="Text Box 17"/>
            <p:cNvSpPr txBox="1">
              <a:spLocks noChangeArrowheads="1"/>
            </p:cNvSpPr>
            <p:nvPr/>
          </p:nvSpPr>
          <p:spPr bwMode="auto">
            <a:xfrm>
              <a:off x="1353" y="128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   11</a:t>
              </a:r>
              <a:endParaRPr lang="en-US" altLang="zh-CN" dirty="0"/>
            </a:p>
          </p:txBody>
        </p:sp>
      </p:grpSp>
      <p:grpSp>
        <p:nvGrpSpPr>
          <p:cNvPr id="22" name="Group 56"/>
          <p:cNvGrpSpPr/>
          <p:nvPr/>
        </p:nvGrpSpPr>
        <p:grpSpPr bwMode="auto">
          <a:xfrm>
            <a:off x="806450" y="5011733"/>
            <a:ext cx="5122863" cy="1203325"/>
            <a:chOff x="178" y="2297"/>
            <a:chExt cx="3227" cy="758"/>
          </a:xfrm>
        </p:grpSpPr>
        <p:grpSp>
          <p:nvGrpSpPr>
            <p:cNvPr id="21516" name="Group 57"/>
            <p:cNvGrpSpPr/>
            <p:nvPr/>
          </p:nvGrpSpPr>
          <p:grpSpPr bwMode="auto">
            <a:xfrm>
              <a:off x="178" y="2354"/>
              <a:ext cx="1391" cy="656"/>
              <a:chOff x="178" y="2354"/>
              <a:chExt cx="1391" cy="656"/>
            </a:xfrm>
          </p:grpSpPr>
          <p:grpSp>
            <p:nvGrpSpPr>
              <p:cNvPr id="21529" name="Group 58"/>
              <p:cNvGrpSpPr/>
              <p:nvPr/>
            </p:nvGrpSpPr>
            <p:grpSpPr bwMode="auto">
              <a:xfrm>
                <a:off x="815" y="2354"/>
                <a:ext cx="754" cy="656"/>
                <a:chOff x="1931" y="1014"/>
                <a:chExt cx="754" cy="656"/>
              </a:xfrm>
            </p:grpSpPr>
            <p:sp>
              <p:nvSpPr>
                <p:cNvPr id="2153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6" y="1014"/>
                  <a:ext cx="689" cy="6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0  4 11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6  0  2</a:t>
                  </a:r>
                </a:p>
                <a:p>
                  <a:pPr>
                    <a:spcBef>
                      <a:spcPts val="100"/>
                    </a:spcBef>
                  </a:pPr>
                  <a:r>
                    <a:rPr lang="en-US" altLang="zh-CN"/>
                    <a:t>3  </a:t>
                  </a:r>
                  <a:r>
                    <a:rPr lang="zh-CN" altLang="zh-CN">
                      <a:solidFill>
                        <a:srgbClr val="0066FF"/>
                      </a:solidFill>
                      <a:sym typeface="Symbol" panose="05050102010706020507" pitchFamily="18" charset="2"/>
                    </a:rPr>
                    <a:t>7</a:t>
                  </a:r>
                  <a:r>
                    <a:rPr lang="zh-CN" altLang="zh-CN">
                      <a:sym typeface="Symbol" panose="05050102010706020507" pitchFamily="18" charset="2"/>
                    </a:rPr>
                    <a:t>  0</a:t>
                  </a:r>
                  <a:endParaRPr lang="en-US" altLang="zh-CN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21532" name="AutoShape 60"/>
                <p:cNvSpPr/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3" name="AutoShape 61"/>
                <p:cNvSpPr/>
                <p:nvPr/>
              </p:nvSpPr>
              <p:spPr bwMode="auto">
                <a:xfrm>
                  <a:off x="2554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30" name="Text Box 62"/>
              <p:cNvSpPr txBox="1">
                <a:spLocks noChangeArrowheads="1"/>
              </p:cNvSpPr>
              <p:nvPr/>
            </p:nvSpPr>
            <p:spPr bwMode="auto">
              <a:xfrm>
                <a:off x="178" y="2642"/>
                <a:ext cx="792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加入</a:t>
                </a:r>
                <a:r>
                  <a:rPr lang="en-US" altLang="zh-CN"/>
                  <a:t>A</a:t>
                </a:r>
                <a:r>
                  <a:rPr lang="zh-CN" altLang="en-US"/>
                  <a:t>：</a:t>
                </a:r>
              </a:p>
            </p:txBody>
          </p:sp>
        </p:grpSp>
        <p:grpSp>
          <p:nvGrpSpPr>
            <p:cNvPr id="21517" name="Group 63"/>
            <p:cNvGrpSpPr/>
            <p:nvPr/>
          </p:nvGrpSpPr>
          <p:grpSpPr bwMode="auto">
            <a:xfrm>
              <a:off x="1704" y="2297"/>
              <a:ext cx="1701" cy="758"/>
              <a:chOff x="1909" y="1356"/>
              <a:chExt cx="1701" cy="758"/>
            </a:xfrm>
          </p:grpSpPr>
          <p:sp>
            <p:nvSpPr>
              <p:cNvPr id="21518" name="Text Box 64"/>
              <p:cNvSpPr txBox="1">
                <a:spLocks noChangeArrowheads="1"/>
              </p:cNvSpPr>
              <p:nvPr/>
            </p:nvSpPr>
            <p:spPr bwMode="auto">
              <a:xfrm>
                <a:off x="1909" y="1527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路径：</a:t>
                </a:r>
              </a:p>
            </p:txBody>
          </p:sp>
          <p:grpSp>
            <p:nvGrpSpPr>
              <p:cNvPr id="21519" name="Group 65"/>
              <p:cNvGrpSpPr/>
              <p:nvPr/>
            </p:nvGrpSpPr>
            <p:grpSpPr bwMode="auto">
              <a:xfrm>
                <a:off x="2422" y="1356"/>
                <a:ext cx="1188" cy="758"/>
                <a:chOff x="1578" y="2744"/>
                <a:chExt cx="1188" cy="758"/>
              </a:xfrm>
            </p:grpSpPr>
            <p:grpSp>
              <p:nvGrpSpPr>
                <p:cNvPr id="21520" name="Group 66"/>
                <p:cNvGrpSpPr/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21524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7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2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2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68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AB   AC</a:t>
                  </a:r>
                </a:p>
              </p:txBody>
            </p:sp>
            <p:sp>
              <p:nvSpPr>
                <p:cNvPr id="2152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09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BA              BC</a:t>
                  </a:r>
                </a:p>
              </p:txBody>
            </p:sp>
            <p:sp>
              <p:nvSpPr>
                <p:cNvPr id="2152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639" y="3250"/>
                  <a:ext cx="68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CA  </a:t>
                  </a:r>
                  <a:r>
                    <a:rPr lang="en-US" altLang="zh-CN">
                      <a:solidFill>
                        <a:srgbClr val="0066FF"/>
                      </a:solidFill>
                    </a:rPr>
                    <a:t>CAB</a:t>
                  </a:r>
                  <a:endParaRPr lang="en-US" altLang="zh-CN"/>
                </a:p>
              </p:txBody>
            </p:sp>
          </p:grpSp>
        </p:grpSp>
      </p:grp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3295650" y="3714746"/>
            <a:ext cx="990600" cy="94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100"/>
              </a:spcBef>
            </a:pPr>
            <a:r>
              <a:rPr lang="en-US" altLang="zh-CN"/>
              <a:t>0  4  11</a:t>
            </a:r>
          </a:p>
          <a:p>
            <a:pPr>
              <a:spcBef>
                <a:spcPts val="100"/>
              </a:spcBef>
            </a:pPr>
            <a:r>
              <a:rPr lang="en-US" altLang="zh-CN"/>
              <a:t>6  0   2</a:t>
            </a:r>
          </a:p>
          <a:p>
            <a:pPr>
              <a:spcBef>
                <a:spcPts val="100"/>
              </a:spcBef>
            </a:pPr>
            <a:r>
              <a:rPr lang="en-US" altLang="zh-CN"/>
              <a:t>3  </a:t>
            </a:r>
            <a:r>
              <a:rPr lang="zh-CN" altLang="zh-CN">
                <a:sym typeface="Symbol" panose="05050102010706020507" pitchFamily="18" charset="2"/>
              </a:rPr>
              <a:t></a:t>
            </a:r>
            <a:r>
              <a:rPr lang="en-US" altLang="zh-CN">
                <a:sym typeface="Symbol" panose="05050102010706020507" pitchFamily="18" charset="2"/>
              </a:rPr>
              <a:t>   0</a:t>
            </a:r>
          </a:p>
        </p:txBody>
      </p:sp>
      <p:sp>
        <p:nvSpPr>
          <p:cNvPr id="42" name="AutoShape 60"/>
          <p:cNvSpPr/>
          <p:nvPr/>
        </p:nvSpPr>
        <p:spPr bwMode="auto">
          <a:xfrm>
            <a:off x="3205163" y="3749671"/>
            <a:ext cx="74612" cy="776287"/>
          </a:xfrm>
          <a:prstGeom prst="leftBracket">
            <a:avLst>
              <a:gd name="adj" fmla="val 86703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61"/>
          <p:cNvSpPr/>
          <p:nvPr/>
        </p:nvSpPr>
        <p:spPr bwMode="auto">
          <a:xfrm>
            <a:off x="4194175" y="3767133"/>
            <a:ext cx="74613" cy="757238"/>
          </a:xfrm>
          <a:prstGeom prst="rightBracket">
            <a:avLst>
              <a:gd name="adj" fmla="val 84574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584568" y="4383091"/>
            <a:ext cx="285752" cy="2143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7686" y="3686181"/>
            <a:ext cx="1485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211258" y="341383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502822" y="342597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788574" y="342597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788442" y="36402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782630" y="39139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82630" y="421179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8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ntr" presetSubtype="10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 bldLvl="2"/>
      <p:bldP spid="19" grpId="0" animBg="1"/>
      <p:bldP spid="41" grpId="0"/>
      <p:bldP spid="42" grpId="0" animBg="1"/>
      <p:bldP spid="43" grpId="0" animBg="1"/>
      <p:bldP spid="45" grpId="0" animBg="1"/>
      <p:bldP spid="44" grpId="0"/>
      <p:bldP spid="46" grpId="0"/>
      <p:bldP spid="47" grpId="0"/>
      <p:bldP spid="48" grpId="0"/>
      <p:bldP spid="49" grpId="0"/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5.6|23.1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9.6|13.8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9.3|3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6.8"/>
</p:tagLst>
</file>

<file path=ppt/theme/theme1.xml><?xml version="1.0" encoding="utf-8"?>
<a:theme xmlns:a="http://schemas.openxmlformats.org/drawingml/2006/main" name="山东科技大学_崔焕庆_程序设计基础 (1)">
  <a:themeElements>
    <a:clrScheme name="崔焕庆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00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山东科技大学_崔焕庆_程序设计基础 (1)</Template>
  <TotalTime>33</TotalTime>
  <Words>3493</Words>
  <Application>Microsoft Office PowerPoint</Application>
  <PresentationFormat>全屏显示(4:3)</PresentationFormat>
  <Paragraphs>425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方正楷体简体</vt:lpstr>
      <vt:lpstr>仿宋_GB2312</vt:lpstr>
      <vt:lpstr>黑体</vt:lpstr>
      <vt:lpstr>华文中宋</vt:lpstr>
      <vt:lpstr>宋体</vt:lpstr>
      <vt:lpstr>Arial</vt:lpstr>
      <vt:lpstr>Calibri</vt:lpstr>
      <vt:lpstr>Symbol</vt:lpstr>
      <vt:lpstr>Times New Roman</vt:lpstr>
      <vt:lpstr>Wingdings</vt:lpstr>
      <vt:lpstr>山东科技大学_崔焕庆_程序设计基础 (1)</vt:lpstr>
      <vt:lpstr>求解最短路的Floyd算法</vt:lpstr>
      <vt:lpstr>PowerPoint 演示文稿</vt:lpstr>
      <vt:lpstr>Dijkstra与他的恩师 — 常怀感恩之心</vt:lpstr>
      <vt:lpstr>Dijkstra与他的恩师 —坚持真理，勇于担当</vt:lpstr>
      <vt:lpstr>PowerPoint 演示文稿</vt:lpstr>
      <vt:lpstr>提 纲</vt:lpstr>
      <vt:lpstr>1 Floyd算法原理</vt:lpstr>
      <vt:lpstr>1 Floyd算法原理</vt:lpstr>
      <vt:lpstr>1 Floyd算法原理</vt:lpstr>
      <vt:lpstr>1 Floyd算法原理</vt:lpstr>
      <vt:lpstr>1 Floyd算法原理</vt:lpstr>
      <vt:lpstr>1 Floyd算法原理</vt:lpstr>
      <vt:lpstr>1 Floyd算法原理</vt:lpstr>
      <vt:lpstr>提纲</vt:lpstr>
      <vt:lpstr>2 Floyd算法实现</vt:lpstr>
      <vt:lpstr>提纲</vt:lpstr>
      <vt:lpstr>3 总结与推广</vt:lpstr>
      <vt:lpstr>3 总结与推广</vt:lpstr>
      <vt:lpstr>矩阵连乘动态规划法求解原理</vt:lpstr>
      <vt:lpstr>PowerPoint 演示文稿</vt:lpstr>
      <vt:lpstr>最短路径作业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ZQT</dc:creator>
  <cp:lastModifiedBy>Y</cp:lastModifiedBy>
  <cp:revision>1028</cp:revision>
  <dcterms:created xsi:type="dcterms:W3CDTF">2113-01-01T00:00:00Z</dcterms:created>
  <dcterms:modified xsi:type="dcterms:W3CDTF">2022-11-06T12:21:44Z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