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30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9" r:id="rId11"/>
    <p:sldId id="278" r:id="rId12"/>
    <p:sldId id="279" r:id="rId13"/>
    <p:sldId id="280" r:id="rId14"/>
    <p:sldId id="281" r:id="rId15"/>
    <p:sldId id="310" r:id="rId16"/>
    <p:sldId id="305" r:id="rId17"/>
    <p:sldId id="306" r:id="rId18"/>
    <p:sldId id="307" r:id="rId19"/>
    <p:sldId id="283" r:id="rId20"/>
    <p:sldId id="311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312" r:id="rId33"/>
    <p:sldId id="295" r:id="rId34"/>
    <p:sldId id="296" r:id="rId35"/>
    <p:sldId id="297" r:id="rId36"/>
    <p:sldId id="298" r:id="rId37"/>
    <p:sldId id="299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02" r:id="rId47"/>
    <p:sldId id="300" r:id="rId48"/>
    <p:sldId id="303" r:id="rId49"/>
    <p:sldId id="304" r:id="rId50"/>
    <p:sldId id="321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154C803-2A4D-4153-BE84-A275C66FE999}">
          <p14:sldIdLst>
            <p14:sldId id="257"/>
            <p14:sldId id="308"/>
            <p14:sldId id="258"/>
            <p14:sldId id="259"/>
            <p14:sldId id="260"/>
            <p14:sldId id="261"/>
            <p14:sldId id="262"/>
            <p14:sldId id="263"/>
            <p14:sldId id="264"/>
            <p14:sldId id="309"/>
            <p14:sldId id="278"/>
            <p14:sldId id="279"/>
            <p14:sldId id="280"/>
            <p14:sldId id="281"/>
            <p14:sldId id="310"/>
            <p14:sldId id="305"/>
            <p14:sldId id="306"/>
            <p14:sldId id="307"/>
            <p14:sldId id="283"/>
            <p14:sldId id="31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312"/>
            <p14:sldId id="295"/>
            <p14:sldId id="296"/>
            <p14:sldId id="297"/>
          </p14:sldIdLst>
        </p14:section>
        <p14:section name="收藏" id="{5F59BA1B-AEFD-43B6-AD71-D586477488D1}">
          <p14:sldIdLst>
            <p14:sldId id="298"/>
            <p14:sldId id="299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02"/>
            <p14:sldId id="300"/>
            <p14:sldId id="303"/>
            <p14:sldId id="304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8"/>
    <p:restoredTop sz="76791"/>
  </p:normalViewPr>
  <p:slideViewPr>
    <p:cSldViewPr>
      <p:cViewPr varScale="1">
        <p:scale>
          <a:sx n="62" d="100"/>
          <a:sy n="62" d="100"/>
        </p:scale>
        <p:origin x="143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6D41F-BFDF-4480-8840-7E4BC1ADB22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790F-5927-45A0-839E-A6F6C5BAB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2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fld id="{DC84F7E5-5ECC-433F-97F3-C8948C55A3C8}" type="slidenum">
              <a:rPr lang="en-US" altLang="zh-CN" sz="1200" smtClean="0"/>
              <a:pPr/>
              <a:t>1</a:t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运行结果：</a:t>
            </a:r>
            <a:endParaRPr kumimoji="1" lang="en-US" altLang="zh-CN" dirty="0"/>
          </a:p>
          <a:p>
            <a:r>
              <a:rPr kumimoji="1" lang="en-US" altLang="zh-CN" dirty="0"/>
              <a:t>55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55</a:t>
            </a:r>
          </a:p>
          <a:p>
            <a:r>
              <a:rPr kumimoji="1" lang="en-US" altLang="zh-CN" dirty="0"/>
              <a:t>65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B790F-5927-45A0-839E-A6F6C5BAB6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68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输入：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输出：</a:t>
            </a:r>
            <a:r>
              <a:rPr kumimoji="1" lang="en-US" altLang="zh-CN" dirty="0"/>
              <a:t>2.000000</a:t>
            </a:r>
            <a:r>
              <a:rPr kumimoji="1" lang="zh-CN" altLang="en-US" dirty="0"/>
              <a:t>  </a:t>
            </a:r>
            <a:r>
              <a:rPr kumimoji="1" lang="en-US" altLang="zh-CN" dirty="0"/>
              <a:t>3.000000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B790F-5927-45A0-839E-A6F6C5BAB66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5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输入：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输出：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B790F-5927-45A0-839E-A6F6C5BAB66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62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输入：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输出：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B790F-5927-45A0-839E-A6F6C5BAB66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40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输入：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输出：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B790F-5927-45A0-839E-A6F6C5BAB66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1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B790F-5927-45A0-839E-A6F6C5BAB66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9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收藏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B790F-5927-45A0-839E-A6F6C5BAB66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87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输出：</a:t>
            </a:r>
            <a:endParaRPr kumimoji="1" lang="en-US" altLang="zh-CN" dirty="0"/>
          </a:p>
          <a:p>
            <a:r>
              <a:rPr kumimoji="1" lang="en-US" altLang="zh-CN" dirty="0" err="1"/>
              <a:t>zhaoming</a:t>
            </a:r>
            <a:r>
              <a:rPr kumimoji="1" lang="zh-CN" altLang="en-US" dirty="0"/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88.0, 80.0, 95.0, 87.0, 93.0, 76.0, 88.0, 69.0, 676.0</a:t>
            </a:r>
          </a:p>
          <a:p>
            <a:r>
              <a:rPr lang="en-US" altLang="zh-CN" sz="1200" b="1" dirty="0">
                <a:solidFill>
                  <a:srgbClr val="FF0000"/>
                </a:solidFill>
              </a:rPr>
              <a:t>Lihong</a:t>
            </a:r>
            <a:r>
              <a:rPr lang="zh-CN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68.0, 77.0, 85.0, 94.0, 78.0, 66.0, 54.0, 89.0, 611.0</a:t>
            </a:r>
          </a:p>
          <a:p>
            <a:r>
              <a:rPr lang="en-US" altLang="zh-CN" sz="1200" b="1" dirty="0" err="1">
                <a:solidFill>
                  <a:srgbClr val="FF0000"/>
                </a:solidFill>
              </a:rPr>
              <a:t>Wangjian</a:t>
            </a:r>
            <a:r>
              <a:rPr lang="zh-CN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zh-CN" sz="1200" b="1">
                <a:solidFill>
                  <a:srgbClr val="FF0000"/>
                </a:solidFill>
              </a:rPr>
              <a:t>65.0, 43.0, 61.0, 78.0, 90.0, 71.5.0, 33.0, 92.0 </a:t>
            </a:r>
            <a:r>
              <a:rPr lang="en-US" altLang="zh-CN" sz="1200" b="1" dirty="0">
                <a:solidFill>
                  <a:srgbClr val="FF0000"/>
                </a:solidFill>
              </a:rPr>
              <a:t>533.5</a:t>
            </a:r>
            <a:r>
              <a:rPr lang="zh-CN" altLang="en-US" sz="1200" b="1" dirty="0">
                <a:solidFill>
                  <a:srgbClr val="FF0000"/>
                </a:solidFill>
              </a:rPr>
              <a:t> 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B790F-5927-45A0-839E-A6F6C5BAB66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33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4A32-99E9-4E70-A9D2-6A95F991C15E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CB58-A915-43B2-B914-015255D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3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4A32-99E9-4E70-A9D2-6A95F991C15E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CB58-A915-43B2-B914-015255D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8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4A32-99E9-4E70-A9D2-6A95F991C15E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CB58-A915-43B2-B914-015255D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9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4A32-99E9-4E70-A9D2-6A95F991C15E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CB58-A915-43B2-B914-015255D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4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4A32-99E9-4E70-A9D2-6A95F991C15E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CB58-A915-43B2-B914-015255D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7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4A32-99E9-4E70-A9D2-6A95F991C15E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CB58-A915-43B2-B914-015255D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29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4A32-99E9-4E70-A9D2-6A95F991C15E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CB58-A915-43B2-B914-015255D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84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4A32-99E9-4E70-A9D2-6A95F991C15E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CB58-A915-43B2-B914-015255D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7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4A32-99E9-4E70-A9D2-6A95F991C15E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CB58-A915-43B2-B914-015255D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9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4A32-99E9-4E70-A9D2-6A95F991C15E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CB58-A915-43B2-B914-015255D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8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4A32-99E9-4E70-A9D2-6A95F991C15E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CB58-A915-43B2-B914-015255D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0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14A32-99E9-4E70-A9D2-6A95F991C15E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ECB58-A915-43B2-B914-015255D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99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2.wav"/><Relationship Id="rId7" Type="http://schemas.openxmlformats.org/officeDocument/2006/relationships/audio" Target="../media/audio4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7.wav"/><Relationship Id="rId5" Type="http://schemas.openxmlformats.org/officeDocument/2006/relationships/audio" Target="../media/audio6.wav"/><Relationship Id="rId4" Type="http://schemas.openxmlformats.org/officeDocument/2006/relationships/audio" Target="../media/audio3.wav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4"/>
          <p:cNvSpPr txBox="1">
            <a:spLocks noChangeArrowheads="1"/>
          </p:cNvSpPr>
          <p:nvPr/>
        </p:nvSpPr>
        <p:spPr bwMode="auto">
          <a:xfrm>
            <a:off x="485775" y="1428750"/>
            <a:ext cx="67786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lang="en-US" altLang="zh-CN" sz="4800" b="1" dirty="0">
              <a:solidFill>
                <a:schemeClr val="accent1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ctr">
              <a:spcBef>
                <a:spcPct val="0"/>
              </a:spcBef>
              <a:defRPr/>
            </a:pPr>
            <a:endParaRPr lang="en-US" altLang="zh-CN" sz="4800" b="1" dirty="0">
              <a:solidFill>
                <a:schemeClr val="accent1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华文行楷" pitchFamily="2" charset="-122"/>
              </a:rPr>
              <a:t>C / C++ </a:t>
            </a:r>
            <a:r>
              <a:rPr lang="zh-CN" altLang="en-US" sz="4800" b="1" dirty="0">
                <a:solidFill>
                  <a:schemeClr val="accent1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重要知识点复习</a:t>
            </a:r>
          </a:p>
          <a:p>
            <a:pPr algn="ctr">
              <a:spcBef>
                <a:spcPct val="0"/>
              </a:spcBef>
              <a:defRPr/>
            </a:pPr>
            <a:r>
              <a:rPr lang="zh-CN" altLang="en-US" sz="4800" b="1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  <a:cs typeface="+mj-cs"/>
              </a:rPr>
              <a:t>　</a:t>
            </a:r>
            <a:br>
              <a:rPr lang="zh-CN" altLang="en-US" sz="4800" b="1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  <a:cs typeface="+mj-cs"/>
              </a:rPr>
            </a:br>
            <a:endParaRPr lang="zh-CN" altLang="en-US" sz="4800" b="1" i="1" kern="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  <p:sp>
        <p:nvSpPr>
          <p:cNvPr id="18438" name="AutoShape 8" descr="http://img1.imgtn.bdimg.com/it/u=41142926,338295407&amp;fm=21&amp;gp=0.jpg"/>
          <p:cNvSpPr>
            <a:spLocks noChangeAspect="1" noChangeArrowheads="1"/>
          </p:cNvSpPr>
          <p:nvPr/>
        </p:nvSpPr>
        <p:spPr bwMode="auto">
          <a:xfrm>
            <a:off x="180975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AutoShape 10" descr="http://img1.imgtn.bdimg.com/it/u=41142926,338295407&amp;fm=21&amp;gp=0.jpg"/>
          <p:cNvSpPr>
            <a:spLocks noChangeAspect="1" noChangeArrowheads="1"/>
          </p:cNvSpPr>
          <p:nvPr/>
        </p:nvSpPr>
        <p:spPr bwMode="auto">
          <a:xfrm>
            <a:off x="180975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40" name="Picture 6" descr="封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0"/>
            <a:ext cx="1357312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4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基本语法</a:t>
            </a:r>
            <a:endParaRPr lang="en-US" altLang="zh-CN" sz="3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u="sng" dirty="0">
                <a:solidFill>
                  <a:srgbClr val="0070C0"/>
                </a:solidFill>
              </a:rPr>
              <a:t>指针相关</a:t>
            </a:r>
            <a:endParaRPr lang="en-US" altLang="zh-CN" sz="3600" b="1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动态内存分配</a:t>
            </a:r>
            <a:endParaRPr lang="en-US" altLang="zh-CN" sz="3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传值与传址</a:t>
            </a:r>
            <a:endParaRPr lang="en-US" altLang="zh-CN" sz="3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结构体</a:t>
            </a:r>
          </a:p>
        </p:txBody>
      </p:sp>
    </p:spTree>
    <p:extLst>
      <p:ext uri="{BB962C8B-B14F-4D97-AF65-F5344CB8AC3E}">
        <p14:creationId xmlns:p14="http://schemas.microsoft.com/office/powerpoint/2010/main" val="71695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323528" y="1627188"/>
            <a:ext cx="845616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3600" b="1" dirty="0">
                <a:latin typeface="Arial" charset="0"/>
                <a:ea typeface="楷体_GB2312" pitchFamily="49" charset="-122"/>
              </a:rPr>
              <a:t>C</a:t>
            </a:r>
            <a:r>
              <a:rPr lang="zh-CN" altLang="en-US" sz="3600" b="1" dirty="0">
                <a:latin typeface="Arial" charset="0"/>
                <a:ea typeface="楷体_GB2312" pitchFamily="49" charset="-122"/>
              </a:rPr>
              <a:t>语言的指针支持：</a:t>
            </a:r>
          </a:p>
          <a:p>
            <a:r>
              <a:rPr lang="zh-CN" altLang="en-US" sz="3600" b="1" dirty="0">
                <a:latin typeface="Arial" charset="0"/>
                <a:ea typeface="楷体_GB2312" pitchFamily="49" charset="-122"/>
              </a:rPr>
              <a:t>                                </a:t>
            </a:r>
            <a:r>
              <a:rPr lang="zh-CN" altLang="en-US" sz="3600" b="1" dirty="0">
                <a:latin typeface="Arial" charset="0"/>
                <a:ea typeface="华文新魏" pitchFamily="2" charset="-122"/>
              </a:rPr>
              <a:t>⑴</a:t>
            </a:r>
            <a:r>
              <a:rPr lang="zh-CN" altLang="en-US" sz="3600" b="1" dirty="0">
                <a:latin typeface="Arial" charset="0"/>
                <a:ea typeface="楷体_GB2312" pitchFamily="49" charset="-122"/>
              </a:rPr>
              <a:t>函数的地址调用；</a:t>
            </a:r>
          </a:p>
          <a:p>
            <a:r>
              <a:rPr lang="zh-CN" altLang="en-US" sz="3600" b="1" dirty="0">
                <a:latin typeface="Arial" charset="0"/>
                <a:ea typeface="楷体_GB2312" pitchFamily="49" charset="-122"/>
              </a:rPr>
              <a:t>                                </a:t>
            </a:r>
            <a:r>
              <a:rPr lang="zh-CN" altLang="en-US" sz="3600" b="1" dirty="0">
                <a:latin typeface="Arial" charset="0"/>
                <a:ea typeface="华文新魏" pitchFamily="2" charset="-122"/>
              </a:rPr>
              <a:t>⑵</a:t>
            </a:r>
            <a:r>
              <a:rPr lang="zh-CN" altLang="en-US" sz="3600" b="1" dirty="0">
                <a:latin typeface="Arial" charset="0"/>
                <a:ea typeface="楷体_GB2312" pitchFamily="49" charset="-122"/>
              </a:rPr>
              <a:t>动态分配内存；</a:t>
            </a:r>
          </a:p>
          <a:p>
            <a:r>
              <a:rPr lang="zh-CN" altLang="en-US" sz="3600" b="1" dirty="0">
                <a:latin typeface="Arial" charset="0"/>
                <a:ea typeface="楷体_GB2312" pitchFamily="49" charset="-122"/>
              </a:rPr>
              <a:t>                                </a:t>
            </a:r>
            <a:r>
              <a:rPr lang="zh-CN" altLang="en-US" sz="3600" b="1" dirty="0">
                <a:latin typeface="Arial" charset="0"/>
                <a:ea typeface="华文新魏" pitchFamily="2" charset="-122"/>
              </a:rPr>
              <a:t>⑶</a:t>
            </a:r>
            <a:r>
              <a:rPr lang="zh-CN" altLang="en-US" sz="3600" b="1" dirty="0">
                <a:latin typeface="Arial" charset="0"/>
                <a:ea typeface="楷体_GB2312" pitchFamily="49" charset="-122"/>
              </a:rPr>
              <a:t>数组的地址引用。</a:t>
            </a:r>
            <a:endParaRPr lang="zh-CN" altLang="en-US" sz="3600" dirty="0"/>
          </a:p>
        </p:txBody>
      </p:sp>
      <p:sp>
        <p:nvSpPr>
          <p:cNvPr id="6" name="标题 8"/>
          <p:cNvSpPr txBox="1">
            <a:spLocks/>
          </p:cNvSpPr>
          <p:nvPr/>
        </p:nvSpPr>
        <p:spPr bwMode="auto">
          <a:xfrm>
            <a:off x="0" y="0"/>
            <a:ext cx="4143375" cy="5715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zh-CN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指针</a:t>
            </a:r>
          </a:p>
        </p:txBody>
      </p:sp>
    </p:spTree>
    <p:extLst>
      <p:ext uri="{BB962C8B-B14F-4D97-AF65-F5344CB8AC3E}">
        <p14:creationId xmlns:p14="http://schemas.microsoft.com/office/powerpoint/2010/main" val="339479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93675" y="613930"/>
            <a:ext cx="40513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b="1" dirty="0">
                <a:latin typeface="Arial" charset="0"/>
                <a:ea typeface="楷体_GB2312" pitchFamily="49" charset="-122"/>
              </a:rPr>
              <a:t>#include &lt;</a:t>
            </a:r>
            <a:r>
              <a:rPr lang="en-US" altLang="zh-CN" b="1" dirty="0" err="1">
                <a:latin typeface="Arial" charset="0"/>
                <a:ea typeface="楷体_GB2312" pitchFamily="49" charset="-122"/>
              </a:rPr>
              <a:t>stdio.h</a:t>
            </a:r>
            <a:r>
              <a:rPr lang="en-US" altLang="zh-CN" b="1" dirty="0">
                <a:latin typeface="Arial" charset="0"/>
                <a:ea typeface="楷体_GB2312" pitchFamily="49" charset="-122"/>
              </a:rPr>
              <a:t>&gt;</a:t>
            </a:r>
          </a:p>
          <a:p>
            <a:r>
              <a:rPr lang="en-US" altLang="zh-CN" b="1" dirty="0" err="1">
                <a:latin typeface="Arial" charset="0"/>
                <a:ea typeface="楷体_GB2312" pitchFamily="49" charset="-122"/>
              </a:rPr>
              <a:t>int</a:t>
            </a:r>
            <a:r>
              <a:rPr lang="en-US" altLang="zh-CN" b="1" dirty="0">
                <a:latin typeface="Arial" charset="0"/>
                <a:ea typeface="楷体_GB2312" pitchFamily="49" charset="-122"/>
              </a:rPr>
              <a:t> main (void )</a:t>
            </a:r>
          </a:p>
          <a:p>
            <a:r>
              <a:rPr lang="en-US" altLang="zh-CN" b="1" dirty="0">
                <a:latin typeface="Arial" charset="0"/>
                <a:ea typeface="楷体_GB2312" pitchFamily="49" charset="-122"/>
              </a:rPr>
              <a:t>{ </a:t>
            </a:r>
          </a:p>
          <a:p>
            <a:r>
              <a:rPr lang="en-US" altLang="zh-CN" b="1" dirty="0">
                <a:latin typeface="Arial" charset="0"/>
                <a:ea typeface="楷体_GB2312" pitchFamily="49" charset="-122"/>
              </a:rPr>
              <a:t>  </a:t>
            </a:r>
            <a:r>
              <a:rPr lang="en-US" altLang="zh-CN" b="1" dirty="0" err="1">
                <a:latin typeface="Arial" charset="0"/>
                <a:ea typeface="楷体_GB2312" pitchFamily="49" charset="-122"/>
              </a:rPr>
              <a:t>int</a:t>
            </a:r>
            <a:r>
              <a:rPr lang="en-US" altLang="zh-CN" b="1" dirty="0">
                <a:latin typeface="Arial" charset="0"/>
                <a:ea typeface="楷体_GB2312" pitchFamily="49" charset="-122"/>
              </a:rPr>
              <a:t> x ,*p;</a:t>
            </a:r>
          </a:p>
          <a:p>
            <a:r>
              <a:rPr lang="en-US" altLang="zh-CN" b="1" dirty="0">
                <a:latin typeface="Arial" charset="0"/>
                <a:ea typeface="楷体_GB2312" pitchFamily="49" charset="-122"/>
              </a:rPr>
              <a:t>  x=55;</a:t>
            </a:r>
          </a:p>
          <a:p>
            <a:r>
              <a:rPr lang="en-US" altLang="zh-CN" b="1" dirty="0">
                <a:latin typeface="Arial" charset="0"/>
                <a:ea typeface="楷体_GB2312" pitchFamily="49" charset="-122"/>
              </a:rPr>
              <a:t>  p=&amp;x;</a:t>
            </a:r>
          </a:p>
          <a:p>
            <a:r>
              <a:rPr lang="en-US" altLang="zh-CN" b="1" dirty="0">
                <a:latin typeface="Arial" charset="0"/>
                <a:ea typeface="楷体_GB2312" pitchFamily="49" charset="-122"/>
              </a:rPr>
              <a:t>  </a:t>
            </a:r>
            <a:r>
              <a:rPr lang="en-US" altLang="zh-CN" b="1" dirty="0" err="1">
                <a:latin typeface="Arial" charset="0"/>
                <a:ea typeface="楷体_GB2312" pitchFamily="49" charset="-122"/>
              </a:rPr>
              <a:t>printf</a:t>
            </a:r>
            <a:r>
              <a:rPr lang="en-US" altLang="zh-CN" b="1" dirty="0">
                <a:latin typeface="Arial" charset="0"/>
                <a:ea typeface="楷体_GB2312" pitchFamily="49" charset="-122"/>
              </a:rPr>
              <a:t> ( “ %d, %u ”, x, *p) ;</a:t>
            </a:r>
          </a:p>
          <a:p>
            <a:r>
              <a:rPr lang="en-US" altLang="zh-CN" b="1" dirty="0">
                <a:latin typeface="Arial" charset="0"/>
                <a:ea typeface="楷体_GB2312" pitchFamily="49" charset="-122"/>
              </a:rPr>
              <a:t>  *p=65;</a:t>
            </a:r>
          </a:p>
          <a:p>
            <a:r>
              <a:rPr lang="en-US" altLang="zh-CN" b="1" dirty="0">
                <a:latin typeface="Arial" charset="0"/>
                <a:ea typeface="楷体_GB2312" pitchFamily="49" charset="-122"/>
              </a:rPr>
              <a:t>  </a:t>
            </a:r>
            <a:r>
              <a:rPr lang="en-US" altLang="zh-CN" b="1" dirty="0" err="1">
                <a:latin typeface="Arial" charset="0"/>
                <a:ea typeface="楷体_GB2312" pitchFamily="49" charset="-122"/>
              </a:rPr>
              <a:t>printf</a:t>
            </a:r>
            <a:r>
              <a:rPr lang="en-US" altLang="zh-CN" b="1" dirty="0">
                <a:latin typeface="Arial" charset="0"/>
                <a:ea typeface="楷体_GB2312" pitchFamily="49" charset="-122"/>
              </a:rPr>
              <a:t> ( “ %d, %u”, x, *p) ;</a:t>
            </a:r>
          </a:p>
          <a:p>
            <a:r>
              <a:rPr lang="en-US" altLang="zh-CN" b="1" dirty="0">
                <a:latin typeface="Arial" charset="0"/>
                <a:ea typeface="楷体_GB2312" pitchFamily="49" charset="-122"/>
              </a:rPr>
              <a:t>}</a:t>
            </a:r>
            <a:endParaRPr lang="en-US" altLang="zh-CN" dirty="0"/>
          </a:p>
        </p:txBody>
      </p:sp>
      <p:sp>
        <p:nvSpPr>
          <p:cNvPr id="147460" name="Line 4"/>
          <p:cNvSpPr>
            <a:spLocks noChangeShapeType="1"/>
          </p:cNvSpPr>
          <p:nvPr/>
        </p:nvSpPr>
        <p:spPr bwMode="auto">
          <a:xfrm>
            <a:off x="6324600" y="2667000"/>
            <a:ext cx="0" cy="1676400"/>
          </a:xfrm>
          <a:prstGeom prst="line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7391400" y="2667000"/>
            <a:ext cx="0" cy="1676400"/>
          </a:xfrm>
          <a:prstGeom prst="line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6324600" y="2819400"/>
            <a:ext cx="1066800" cy="457200"/>
          </a:xfrm>
          <a:prstGeom prst="rect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324600" y="3810000"/>
            <a:ext cx="1066800" cy="457200"/>
          </a:xfrm>
          <a:prstGeom prst="rect">
            <a:avLst/>
          </a:prstGeom>
          <a:noFill/>
          <a:ln w="12700">
            <a:solidFill>
              <a:srgbClr val="66FF33"/>
            </a:solidFill>
            <a:miter lim="800000"/>
            <a:headEnd type="non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7467600" y="2879725"/>
            <a:ext cx="93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sm" len="sm"/>
              </a14:hiddenLine>
            </a:ext>
          </a:extLst>
        </p:spPr>
        <p:txBody>
          <a:bodyPr wrap="none" lIns="90000" tIns="46800" rIns="90000" bIns="46800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000" b="1">
                <a:solidFill>
                  <a:srgbClr val="3399FF"/>
                </a:solidFill>
                <a:latin typeface="Arial" charset="0"/>
                <a:ea typeface="楷体_GB2312" pitchFamily="49" charset="-122"/>
              </a:rPr>
              <a:t>2000H</a:t>
            </a: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5715000" y="2819400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sm" len="sm"/>
              </a14:hiddenLine>
            </a:ext>
          </a:extLst>
        </p:spPr>
        <p:txBody>
          <a:bodyPr wrap="none" lIns="90000" tIns="46800" rIns="90000" bIns="46800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b="1">
                <a:solidFill>
                  <a:srgbClr val="66FF33"/>
                </a:solidFill>
                <a:latin typeface="Arial" charset="0"/>
                <a:ea typeface="楷体_GB2312" pitchFamily="49" charset="-122"/>
              </a:rPr>
              <a:t>x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5729288" y="38100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sm" len="sm"/>
              </a14:hiddenLine>
            </a:ext>
          </a:extLst>
        </p:spPr>
        <p:txBody>
          <a:bodyPr wrap="none" lIns="90000" tIns="46800" rIns="90000" bIns="46800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b="1">
                <a:solidFill>
                  <a:srgbClr val="66FF33"/>
                </a:solidFill>
                <a:latin typeface="Arial" charset="0"/>
                <a:ea typeface="楷体_GB2312" pitchFamily="49" charset="-122"/>
              </a:rPr>
              <a:t>p</a:t>
            </a: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7924800" y="3200400"/>
            <a:ext cx="0" cy="914400"/>
          </a:xfrm>
          <a:prstGeom prst="line">
            <a:avLst/>
          </a:prstGeom>
          <a:noFill/>
          <a:ln w="12700">
            <a:solidFill>
              <a:srgbClr val="3399FF"/>
            </a:solidFill>
            <a:miter lim="800000"/>
            <a:headEnd type="non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 flipH="1">
            <a:off x="7391400" y="4114800"/>
            <a:ext cx="533400" cy="0"/>
          </a:xfrm>
          <a:prstGeom prst="line">
            <a:avLst/>
          </a:prstGeom>
          <a:noFill/>
          <a:ln w="12700">
            <a:solidFill>
              <a:srgbClr val="3399FF"/>
            </a:solidFill>
            <a:miter lim="800000"/>
            <a:headEnd type="non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6400800" y="3870325"/>
            <a:ext cx="93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sm" len="sm"/>
              </a14:hiddenLine>
            </a:ext>
          </a:extLst>
        </p:spPr>
        <p:txBody>
          <a:bodyPr wrap="none" lIns="90000" tIns="46800" rIns="90000" bIns="46800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000" b="1">
                <a:solidFill>
                  <a:srgbClr val="3399FF"/>
                </a:solidFill>
                <a:latin typeface="Arial" charset="0"/>
                <a:ea typeface="楷体_GB2312" pitchFamily="49" charset="-122"/>
              </a:rPr>
              <a:t>2000H</a:t>
            </a:r>
          </a:p>
        </p:txBody>
      </p:sp>
      <p:sp>
        <p:nvSpPr>
          <p:cNvPr id="147470" name="AutoShape 14"/>
          <p:cNvSpPr>
            <a:spLocks noChangeArrowheads="1"/>
          </p:cNvSpPr>
          <p:nvPr/>
        </p:nvSpPr>
        <p:spPr bwMode="auto">
          <a:xfrm>
            <a:off x="5791200" y="3276600"/>
            <a:ext cx="152400" cy="533400"/>
          </a:xfrm>
          <a:prstGeom prst="upArrow">
            <a:avLst>
              <a:gd name="adj1" fmla="val 50000"/>
              <a:gd name="adj2" fmla="val 87500"/>
            </a:avLst>
          </a:prstGeom>
          <a:solidFill>
            <a:srgbClr val="3399FF"/>
          </a:solidFill>
          <a:ln w="12700">
            <a:solidFill>
              <a:srgbClr val="3399FF"/>
            </a:solidFill>
            <a:miter lim="800000"/>
            <a:headEnd type="none" w="lg" len="med"/>
            <a:tailEnd type="none" w="sm" len="sm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47471" name="Line 15"/>
          <p:cNvSpPr>
            <a:spLocks noChangeShapeType="1"/>
          </p:cNvSpPr>
          <p:nvPr/>
        </p:nvSpPr>
        <p:spPr bwMode="auto">
          <a:xfrm>
            <a:off x="5029200" y="4114800"/>
            <a:ext cx="687388" cy="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 type="non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>
            <a:off x="6781800" y="4114800"/>
            <a:ext cx="1676400" cy="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 flipV="1">
            <a:off x="8458200" y="3124200"/>
            <a:ext cx="0" cy="9906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 flipH="1">
            <a:off x="7162800" y="3124200"/>
            <a:ext cx="1295400" cy="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 type="non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6705600" y="2895600"/>
            <a:ext cx="52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lg" len="med"/>
              </a14:hiddenLine>
            </a:ext>
          </a:extLst>
        </p:spPr>
        <p:txBody>
          <a:bodyPr wrap="none" lIns="90000" tIns="46800" rIns="90000" bIns="46800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b="1">
                <a:solidFill>
                  <a:srgbClr val="FF00FF"/>
                </a:solidFill>
                <a:latin typeface="Arial" charset="0"/>
                <a:ea typeface="楷体_GB2312" pitchFamily="49" charset="-122"/>
              </a:rPr>
              <a:t>55</a:t>
            </a:r>
          </a:p>
        </p:txBody>
      </p:sp>
      <p:sp>
        <p:nvSpPr>
          <p:cNvPr id="147476" name="Text Box 20"/>
          <p:cNvSpPr txBox="1">
            <a:spLocks noChangeArrowheads="1"/>
          </p:cNvSpPr>
          <p:nvPr/>
        </p:nvSpPr>
        <p:spPr bwMode="auto">
          <a:xfrm>
            <a:off x="6699250" y="2867025"/>
            <a:ext cx="463550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90000" tIns="46800" rIns="90000" bIns="46800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000" b="1" dirty="0">
                <a:solidFill>
                  <a:srgbClr val="FF00FF"/>
                </a:solidFill>
                <a:latin typeface="Arial" charset="0"/>
                <a:ea typeface="楷体_GB2312" pitchFamily="49" charset="-122"/>
              </a:rPr>
              <a:t>65</a:t>
            </a:r>
          </a:p>
        </p:txBody>
      </p:sp>
      <p:sp>
        <p:nvSpPr>
          <p:cNvPr id="147478" name="Text Box 22"/>
          <p:cNvSpPr txBox="1">
            <a:spLocks noChangeArrowheads="1"/>
          </p:cNvSpPr>
          <p:nvPr/>
        </p:nvSpPr>
        <p:spPr bwMode="auto">
          <a:xfrm>
            <a:off x="708025" y="5029200"/>
            <a:ext cx="613251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⑴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指针必须指向对象后，才能引用。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7479" name="Text Box 23"/>
          <p:cNvSpPr txBox="1">
            <a:spLocks noChangeArrowheads="1"/>
          </p:cNvSpPr>
          <p:nvPr/>
        </p:nvSpPr>
        <p:spPr bwMode="auto">
          <a:xfrm>
            <a:off x="3810000" y="4495800"/>
            <a:ext cx="397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b="1">
                <a:solidFill>
                  <a:srgbClr val="FF3300"/>
                </a:solidFill>
                <a:latin typeface="Arial" charset="0"/>
                <a:ea typeface="楷体_GB2312" pitchFamily="49" charset="-122"/>
              </a:rPr>
              <a:t>int  *p;   *p=2;    /* Error!  */</a:t>
            </a:r>
            <a:endParaRPr lang="en-US" altLang="zh-CN"/>
          </a:p>
        </p:txBody>
      </p:sp>
      <p:sp>
        <p:nvSpPr>
          <p:cNvPr id="147480" name="Text Box 24"/>
          <p:cNvSpPr txBox="1">
            <a:spLocks noChangeArrowheads="1"/>
          </p:cNvSpPr>
          <p:nvPr/>
        </p:nvSpPr>
        <p:spPr bwMode="auto">
          <a:xfrm>
            <a:off x="685800" y="5399088"/>
            <a:ext cx="35591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华文新魏" pitchFamily="2" charset="-122"/>
              </a:rPr>
              <a:t>⑵ 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&amp;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和 * 为互补运算。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0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autoUpdateAnimBg="0"/>
      <p:bldP spid="147460" grpId="0" animBg="1"/>
      <p:bldP spid="147461" grpId="0" animBg="1"/>
      <p:bldP spid="147462" grpId="0" animBg="1"/>
      <p:bldP spid="147463" grpId="0" animBg="1"/>
      <p:bldP spid="147464" grpId="0" autoUpdateAnimBg="0"/>
      <p:bldP spid="147465" grpId="0" autoUpdateAnimBg="0"/>
      <p:bldP spid="147466" grpId="0" autoUpdateAnimBg="0"/>
      <p:bldP spid="147467" grpId="0" animBg="1"/>
      <p:bldP spid="147468" grpId="0" animBg="1"/>
      <p:bldP spid="147469" grpId="0" autoUpdateAnimBg="0"/>
      <p:bldP spid="147470" grpId="0" animBg="1"/>
      <p:bldP spid="147471" grpId="0" animBg="1"/>
      <p:bldP spid="147472" grpId="0" animBg="1"/>
      <p:bldP spid="147473" grpId="0" animBg="1"/>
      <p:bldP spid="147474" grpId="0" animBg="1"/>
      <p:bldP spid="147475" grpId="0" autoUpdateAnimBg="0"/>
      <p:bldP spid="147476" grpId="0" animBg="1" autoUpdateAnimBg="0"/>
      <p:bldP spid="147478" grpId="0" autoUpdateAnimBg="0"/>
      <p:bldP spid="147479" grpId="0" autoUpdateAnimBg="0"/>
      <p:bldP spid="14748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722312" y="411015"/>
            <a:ext cx="2653588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lg" len="med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sz="32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五种算术运算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5943600" y="642938"/>
            <a:ext cx="2656794" cy="120251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 dirty="0" err="1">
                <a:latin typeface="Arial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Arial" charset="0"/>
                <a:ea typeface="楷体_GB2312" pitchFamily="49" charset="-122"/>
              </a:rPr>
              <a:t>  a, b, *p1, *p2;</a:t>
            </a:r>
          </a:p>
          <a:p>
            <a:r>
              <a:rPr lang="en-US" altLang="zh-CN" sz="2400" b="1" dirty="0">
                <a:latin typeface="Arial" charset="0"/>
                <a:ea typeface="楷体_GB2312" pitchFamily="49" charset="-122"/>
              </a:rPr>
              <a:t>p1=&amp;a;</a:t>
            </a:r>
          </a:p>
          <a:p>
            <a:r>
              <a:rPr lang="en-US" altLang="zh-CN" sz="2400" b="1" dirty="0">
                <a:latin typeface="Arial" charset="0"/>
                <a:ea typeface="楷体_GB2312" pitchFamily="49" charset="-122"/>
              </a:rPr>
              <a:t>p2=&amp;b;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6324600" y="2166938"/>
            <a:ext cx="0" cy="37338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 sz="2000"/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>
            <a:off x="7315200" y="2166938"/>
            <a:ext cx="0" cy="3733800"/>
          </a:xfrm>
          <a:prstGeom prst="line">
            <a:avLst/>
          </a:prstGeom>
          <a:noFill/>
          <a:ln w="12700">
            <a:solidFill>
              <a:srgbClr val="FF00FF"/>
            </a:solidFill>
            <a:miter lim="800000"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 sz="2000"/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6324600" y="2395538"/>
            <a:ext cx="990600" cy="457200"/>
          </a:xfrm>
          <a:prstGeom prst="rect">
            <a:avLst/>
          </a:prstGeom>
          <a:noFill/>
          <a:ln w="12700">
            <a:solidFill>
              <a:srgbClr val="3399FF"/>
            </a:solidFill>
            <a:miter lim="800000"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400" b="1">
              <a:latin typeface="Arial" charset="0"/>
              <a:ea typeface="楷体_GB2312" pitchFamily="49" charset="-122"/>
            </a:endParaRP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6324600" y="3538538"/>
            <a:ext cx="990600" cy="457200"/>
          </a:xfrm>
          <a:prstGeom prst="rect">
            <a:avLst/>
          </a:prstGeom>
          <a:noFill/>
          <a:ln w="12700">
            <a:solidFill>
              <a:srgbClr val="3399FF"/>
            </a:solidFill>
            <a:miter lim="800000"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400" b="1">
              <a:latin typeface="Arial" charset="0"/>
              <a:ea typeface="楷体_GB2312" pitchFamily="49" charset="-122"/>
            </a:endParaRP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6324600" y="4529138"/>
            <a:ext cx="990600" cy="457200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400" b="1">
              <a:latin typeface="Arial" charset="0"/>
              <a:ea typeface="楷体_GB2312" pitchFamily="49" charset="-122"/>
            </a:endParaRP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6324600" y="5367338"/>
            <a:ext cx="990600" cy="457200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400"/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5745163" y="2395538"/>
            <a:ext cx="35328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lg" len="med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>
                <a:latin typeface="Arial" charset="0"/>
                <a:ea typeface="楷体_GB2312" pitchFamily="49" charset="-122"/>
              </a:rPr>
              <a:t>a</a:t>
            </a:r>
          </a:p>
        </p:txBody>
      </p:sp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7467600" y="2395538"/>
            <a:ext cx="109066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lg" len="med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>
                <a:latin typeface="Arial" charset="0"/>
                <a:ea typeface="楷体_GB2312" pitchFamily="49" charset="-122"/>
              </a:rPr>
              <a:t>2000H</a:t>
            </a:r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5805488" y="3578225"/>
            <a:ext cx="3693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lg" len="med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>
                <a:latin typeface="Arial" charset="0"/>
                <a:ea typeface="楷体_GB2312" pitchFamily="49" charset="-122"/>
              </a:rPr>
              <a:t>b</a:t>
            </a:r>
          </a:p>
        </p:txBody>
      </p:sp>
      <p:sp>
        <p:nvSpPr>
          <p:cNvPr id="148495" name="Text Box 15"/>
          <p:cNvSpPr txBox="1">
            <a:spLocks noChangeArrowheads="1"/>
          </p:cNvSpPr>
          <p:nvPr/>
        </p:nvSpPr>
        <p:spPr bwMode="auto">
          <a:xfrm>
            <a:off x="7467600" y="3598863"/>
            <a:ext cx="109066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lg" len="med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>
                <a:latin typeface="Arial" charset="0"/>
                <a:ea typeface="楷体_GB2312" pitchFamily="49" charset="-122"/>
              </a:rPr>
              <a:t>2400H</a:t>
            </a:r>
          </a:p>
        </p:txBody>
      </p:sp>
      <p:sp>
        <p:nvSpPr>
          <p:cNvPr id="148496" name="Text Box 16"/>
          <p:cNvSpPr txBox="1">
            <a:spLocks noChangeArrowheads="1"/>
          </p:cNvSpPr>
          <p:nvPr/>
        </p:nvSpPr>
        <p:spPr bwMode="auto">
          <a:xfrm>
            <a:off x="5788025" y="4529138"/>
            <a:ext cx="54083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lg" len="med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>
                <a:latin typeface="Arial" charset="0"/>
                <a:ea typeface="楷体_GB2312" pitchFamily="49" charset="-122"/>
              </a:rPr>
              <a:t>p1</a:t>
            </a:r>
          </a:p>
        </p:txBody>
      </p:sp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5791200" y="5443538"/>
            <a:ext cx="54083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lg" len="med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>
                <a:latin typeface="Arial" charset="0"/>
                <a:ea typeface="楷体_GB2312" pitchFamily="49" charset="-122"/>
              </a:rPr>
              <a:t>p2</a:t>
            </a:r>
          </a:p>
        </p:txBody>
      </p:sp>
      <p:sp>
        <p:nvSpPr>
          <p:cNvPr id="148498" name="Text Box 18"/>
          <p:cNvSpPr txBox="1">
            <a:spLocks noChangeArrowheads="1"/>
          </p:cNvSpPr>
          <p:nvPr/>
        </p:nvSpPr>
        <p:spPr bwMode="auto">
          <a:xfrm>
            <a:off x="6384925" y="4589463"/>
            <a:ext cx="109066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lg" len="med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>
                <a:latin typeface="Arial" charset="0"/>
                <a:ea typeface="楷体_GB2312" pitchFamily="49" charset="-122"/>
              </a:rPr>
              <a:t>2000H</a:t>
            </a:r>
          </a:p>
        </p:txBody>
      </p:sp>
      <p:sp>
        <p:nvSpPr>
          <p:cNvPr id="148499" name="Text Box 19"/>
          <p:cNvSpPr txBox="1">
            <a:spLocks noChangeArrowheads="1"/>
          </p:cNvSpPr>
          <p:nvPr/>
        </p:nvSpPr>
        <p:spPr bwMode="auto">
          <a:xfrm>
            <a:off x="6384925" y="5367338"/>
            <a:ext cx="1090661" cy="46384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 dirty="0">
                <a:latin typeface="Arial" charset="0"/>
                <a:ea typeface="楷体_GB2312" pitchFamily="49" charset="-122"/>
              </a:rPr>
              <a:t>2400H</a:t>
            </a:r>
          </a:p>
        </p:txBody>
      </p:sp>
      <p:sp>
        <p:nvSpPr>
          <p:cNvPr id="148500" name="Text Box 20"/>
          <p:cNvSpPr txBox="1">
            <a:spLocks noChangeArrowheads="1"/>
          </p:cNvSpPr>
          <p:nvPr/>
        </p:nvSpPr>
        <p:spPr bwMode="auto">
          <a:xfrm>
            <a:off x="762000" y="1176338"/>
            <a:ext cx="48481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lg" len="med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>
                <a:latin typeface="Arial" charset="0"/>
                <a:ea typeface="楷体_GB2312" pitchFamily="49" charset="-122"/>
              </a:rPr>
              <a:t>p1++;  /*</a:t>
            </a:r>
            <a:r>
              <a:rPr lang="zh-CN" altLang="en-US" sz="2400" b="1">
                <a:latin typeface="Arial" charset="0"/>
                <a:ea typeface="楷体_GB2312" pitchFamily="49" charset="-122"/>
              </a:rPr>
              <a:t>含义指向</a:t>
            </a:r>
            <a:r>
              <a:rPr lang="en-US" altLang="zh-CN" sz="2400" b="1">
                <a:latin typeface="Arial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Arial" charset="0"/>
                <a:ea typeface="楷体_GB2312" pitchFamily="49" charset="-122"/>
              </a:rPr>
              <a:t>后的整型单元*</a:t>
            </a:r>
            <a:r>
              <a:rPr lang="en-US" altLang="zh-CN" sz="2400" b="1">
                <a:latin typeface="Arial" charset="0"/>
                <a:ea typeface="楷体_GB2312" pitchFamily="49" charset="-122"/>
              </a:rPr>
              <a:t>/</a:t>
            </a:r>
          </a:p>
        </p:txBody>
      </p:sp>
      <p:sp>
        <p:nvSpPr>
          <p:cNvPr id="148501" name="Rectangle 21"/>
          <p:cNvSpPr>
            <a:spLocks noChangeArrowheads="1"/>
          </p:cNvSpPr>
          <p:nvPr/>
        </p:nvSpPr>
        <p:spPr bwMode="auto">
          <a:xfrm>
            <a:off x="6324600" y="2852738"/>
            <a:ext cx="990600" cy="457200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400"/>
          </a:p>
        </p:txBody>
      </p:sp>
      <p:sp>
        <p:nvSpPr>
          <p:cNvPr id="148502" name="Text Box 22"/>
          <p:cNvSpPr txBox="1">
            <a:spLocks noChangeArrowheads="1"/>
          </p:cNvSpPr>
          <p:nvPr/>
        </p:nvSpPr>
        <p:spPr bwMode="auto">
          <a:xfrm>
            <a:off x="7467600" y="2913063"/>
            <a:ext cx="109066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lg" len="med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>
                <a:latin typeface="Arial" charset="0"/>
                <a:ea typeface="楷体_GB2312" pitchFamily="49" charset="-122"/>
              </a:rPr>
              <a:t>2002H</a:t>
            </a:r>
          </a:p>
        </p:txBody>
      </p:sp>
      <p:sp>
        <p:nvSpPr>
          <p:cNvPr id="148503" name="Text Box 23"/>
          <p:cNvSpPr txBox="1">
            <a:spLocks noChangeArrowheads="1"/>
          </p:cNvSpPr>
          <p:nvPr/>
        </p:nvSpPr>
        <p:spPr bwMode="auto">
          <a:xfrm>
            <a:off x="6400800" y="4605338"/>
            <a:ext cx="1090661" cy="463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 dirty="0">
                <a:latin typeface="Arial" charset="0"/>
                <a:ea typeface="楷体_GB2312" pitchFamily="49" charset="-122"/>
              </a:rPr>
              <a:t>2002H</a:t>
            </a:r>
          </a:p>
        </p:txBody>
      </p:sp>
      <p:sp>
        <p:nvSpPr>
          <p:cNvPr id="148504" name="Text Box 24"/>
          <p:cNvSpPr txBox="1">
            <a:spLocks noChangeArrowheads="1"/>
          </p:cNvSpPr>
          <p:nvPr/>
        </p:nvSpPr>
        <p:spPr bwMode="auto">
          <a:xfrm>
            <a:off x="762000" y="1557338"/>
            <a:ext cx="424537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lg" len="med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>
                <a:latin typeface="Arial" charset="0"/>
                <a:ea typeface="楷体_GB2312" pitchFamily="49" charset="-122"/>
              </a:rPr>
              <a:t>p1- -;   /*</a:t>
            </a:r>
            <a:r>
              <a:rPr lang="zh-CN" altLang="en-US" sz="2400" b="1">
                <a:latin typeface="Arial" charset="0"/>
                <a:ea typeface="楷体_GB2312" pitchFamily="49" charset="-122"/>
              </a:rPr>
              <a:t>指向</a:t>
            </a:r>
            <a:r>
              <a:rPr lang="en-US" altLang="zh-CN" sz="2400" b="1">
                <a:latin typeface="Arial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Arial" charset="0"/>
                <a:ea typeface="楷体_GB2312" pitchFamily="49" charset="-122"/>
              </a:rPr>
              <a:t>前的整型单元*</a:t>
            </a:r>
            <a:r>
              <a:rPr lang="en-US" altLang="zh-CN" sz="2400" b="1">
                <a:latin typeface="Arial" charset="0"/>
                <a:ea typeface="楷体_GB2312" pitchFamily="49" charset="-122"/>
              </a:rPr>
              <a:t>/</a:t>
            </a:r>
          </a:p>
        </p:txBody>
      </p:sp>
      <p:sp>
        <p:nvSpPr>
          <p:cNvPr id="148505" name="Text Box 25"/>
          <p:cNvSpPr txBox="1">
            <a:spLocks noChangeArrowheads="1"/>
          </p:cNvSpPr>
          <p:nvPr/>
        </p:nvSpPr>
        <p:spPr bwMode="auto">
          <a:xfrm>
            <a:off x="762000" y="1938338"/>
            <a:ext cx="473428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lg" len="med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>
                <a:latin typeface="Arial" charset="0"/>
                <a:ea typeface="楷体_GB2312" pitchFamily="49" charset="-122"/>
              </a:rPr>
              <a:t>p1+n;  /*</a:t>
            </a:r>
            <a:r>
              <a:rPr lang="zh-CN" altLang="en-US" sz="2400" b="1">
                <a:latin typeface="Arial" charset="0"/>
                <a:ea typeface="楷体_GB2312" pitchFamily="49" charset="-122"/>
              </a:rPr>
              <a:t>指向</a:t>
            </a:r>
            <a:r>
              <a:rPr lang="en-US" altLang="zh-CN" sz="2400" b="1">
                <a:latin typeface="Arial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Arial" charset="0"/>
                <a:ea typeface="楷体_GB2312" pitchFamily="49" charset="-122"/>
              </a:rPr>
              <a:t>后的</a:t>
            </a:r>
            <a:r>
              <a:rPr lang="en-US" altLang="zh-CN" sz="2400" b="1">
                <a:latin typeface="Arial" charset="0"/>
                <a:ea typeface="楷体_GB2312" pitchFamily="49" charset="-122"/>
              </a:rPr>
              <a:t>n</a:t>
            </a:r>
            <a:r>
              <a:rPr lang="zh-CN" altLang="en-US" sz="2400" b="1">
                <a:latin typeface="Arial" charset="0"/>
                <a:ea typeface="楷体_GB2312" pitchFamily="49" charset="-122"/>
              </a:rPr>
              <a:t>个整型单元*</a:t>
            </a:r>
            <a:r>
              <a:rPr lang="en-US" altLang="zh-CN" sz="2400" b="1">
                <a:latin typeface="Arial" charset="0"/>
                <a:ea typeface="楷体_GB2312" pitchFamily="49" charset="-122"/>
              </a:rPr>
              <a:t>/</a:t>
            </a:r>
          </a:p>
        </p:txBody>
      </p:sp>
      <p:sp>
        <p:nvSpPr>
          <p:cNvPr id="148506" name="Text Box 26"/>
          <p:cNvSpPr txBox="1">
            <a:spLocks noChangeArrowheads="1"/>
          </p:cNvSpPr>
          <p:nvPr/>
        </p:nvSpPr>
        <p:spPr bwMode="auto">
          <a:xfrm>
            <a:off x="762000" y="2319338"/>
            <a:ext cx="474230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lg" len="med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 dirty="0">
                <a:latin typeface="Arial" charset="0"/>
                <a:ea typeface="楷体_GB2312" pitchFamily="49" charset="-122"/>
              </a:rPr>
              <a:t>p1- n;  /*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指向</a:t>
            </a:r>
            <a:r>
              <a:rPr lang="en-US" altLang="zh-CN" sz="2400" b="1" dirty="0">
                <a:latin typeface="Arial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前的</a:t>
            </a:r>
            <a:r>
              <a:rPr lang="en-US" altLang="zh-CN" sz="2400" b="1" dirty="0">
                <a:latin typeface="Arial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个整型单元*</a:t>
            </a:r>
            <a:r>
              <a:rPr lang="en-US" altLang="zh-CN" sz="2400" b="1" dirty="0">
                <a:latin typeface="Arial" charset="0"/>
                <a:ea typeface="楷体_GB2312" pitchFamily="49" charset="-122"/>
              </a:rPr>
              <a:t>/</a:t>
            </a:r>
          </a:p>
        </p:txBody>
      </p:sp>
      <p:sp>
        <p:nvSpPr>
          <p:cNvPr id="148507" name="Text Box 27"/>
          <p:cNvSpPr txBox="1">
            <a:spLocks noChangeArrowheads="1"/>
          </p:cNvSpPr>
          <p:nvPr/>
        </p:nvSpPr>
        <p:spPr bwMode="auto">
          <a:xfrm>
            <a:off x="762000" y="2700338"/>
            <a:ext cx="460444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lg" len="med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p2- p1;  /*a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之间差的单元数*</a:t>
            </a:r>
            <a:r>
              <a:rPr lang="en-US" altLang="zh-CN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/</a:t>
            </a:r>
          </a:p>
        </p:txBody>
      </p:sp>
      <p:sp>
        <p:nvSpPr>
          <p:cNvPr id="148508" name="AutoShape 28"/>
          <p:cNvSpPr>
            <a:spLocks/>
          </p:cNvSpPr>
          <p:nvPr/>
        </p:nvSpPr>
        <p:spPr bwMode="auto">
          <a:xfrm>
            <a:off x="8458200" y="2547938"/>
            <a:ext cx="381000" cy="1295400"/>
          </a:xfrm>
          <a:prstGeom prst="rightBracket">
            <a:avLst>
              <a:gd name="adj" fmla="val 0"/>
            </a:avLst>
          </a:prstGeom>
          <a:noFill/>
          <a:ln w="12700">
            <a:solidFill>
              <a:srgbClr val="FF0000"/>
            </a:solidFill>
            <a:miter lim="800000"/>
            <a:headEnd type="stealth" w="lg" len="lg"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400"/>
          </a:p>
        </p:txBody>
      </p:sp>
      <p:sp>
        <p:nvSpPr>
          <p:cNvPr id="148509" name="AutoShape 29"/>
          <p:cNvSpPr>
            <a:spLocks/>
          </p:cNvSpPr>
          <p:nvPr/>
        </p:nvSpPr>
        <p:spPr bwMode="auto">
          <a:xfrm>
            <a:off x="7467600" y="4300538"/>
            <a:ext cx="1219200" cy="838200"/>
          </a:xfrm>
          <a:prstGeom prst="borderCallout2">
            <a:avLst>
              <a:gd name="adj1" fmla="val 13634"/>
              <a:gd name="adj2" fmla="val 106250"/>
              <a:gd name="adj3" fmla="val 13634"/>
              <a:gd name="adj4" fmla="val 106380"/>
              <a:gd name="adj5" fmla="val -45264"/>
              <a:gd name="adj6" fmla="val 106639"/>
            </a:avLst>
          </a:prstGeom>
          <a:noFill/>
          <a:ln w="12700">
            <a:solidFill>
              <a:srgbClr val="FF0000"/>
            </a:solidFill>
            <a:miter lim="800000"/>
            <a:headEnd type="non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lvl="0" algn="ctr"/>
            <a:r>
              <a:rPr lang="zh-CN" altLang="en-US" sz="2400" b="1">
                <a:solidFill>
                  <a:prstClr val="black"/>
                </a:solidFill>
                <a:latin typeface="Arial" charset="0"/>
                <a:ea typeface="楷体_GB2312" pitchFamily="49" charset="-122"/>
              </a:rPr>
              <a:t>结果</a:t>
            </a:r>
          </a:p>
          <a:p>
            <a:pPr lvl="0" algn="ctr"/>
            <a:r>
              <a:rPr lang="en-US" altLang="zh-CN" sz="2400" b="1">
                <a:solidFill>
                  <a:prstClr val="black"/>
                </a:solidFill>
                <a:latin typeface="Arial" charset="0"/>
                <a:ea typeface="楷体_GB2312" pitchFamily="49" charset="-122"/>
              </a:rPr>
              <a:t>200H</a:t>
            </a:r>
          </a:p>
        </p:txBody>
      </p:sp>
      <p:sp>
        <p:nvSpPr>
          <p:cNvPr id="148510" name="Text Box 30"/>
          <p:cNvSpPr txBox="1">
            <a:spLocks noChangeArrowheads="1"/>
          </p:cNvSpPr>
          <p:nvPr/>
        </p:nvSpPr>
        <p:spPr bwMode="auto">
          <a:xfrm>
            <a:off x="755576" y="3501008"/>
            <a:ext cx="4748714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lg" len="med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p ± n 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相当于</a:t>
            </a:r>
            <a:r>
              <a:rPr lang="en-US" altLang="zh-CN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: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      p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的实际内容 </a:t>
            </a:r>
            <a:r>
              <a:rPr lang="en-US" altLang="zh-CN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± </a:t>
            </a:r>
            <a:r>
              <a:rPr lang="en-US" altLang="zh-CN" sz="2400" b="1" dirty="0" err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n</a:t>
            </a:r>
            <a:r>
              <a:rPr lang="en-US" altLang="zh-CN" sz="2400" b="1" dirty="0" err="1">
                <a:solidFill>
                  <a:srgbClr val="FF0000"/>
                </a:solidFill>
                <a:latin typeface="Arial" charset="0"/>
                <a:ea typeface="楷体_GB2312" pitchFamily="49" charset="-122"/>
                <a:sym typeface="Symbol" pitchFamily="18" charset="2"/>
              </a:rPr>
              <a:t>sizeof</a:t>
            </a:r>
            <a:r>
              <a:rPr lang="en-US" altLang="zh-CN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  <a:sym typeface="Symbol" pitchFamily="18" charset="2"/>
              </a:rPr>
              <a:t>(*p);</a:t>
            </a:r>
            <a:endParaRPr lang="en-US" altLang="zh-CN" sz="2400" b="1" dirty="0">
              <a:solidFill>
                <a:srgbClr val="FF0000"/>
              </a:solidFill>
              <a:latin typeface="Arial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78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4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utoUpdateAnimBg="0"/>
      <p:bldP spid="148485" grpId="0" animBg="1" autoUpdateAnimBg="0"/>
      <p:bldP spid="148486" grpId="0" animBg="1"/>
      <p:bldP spid="148487" grpId="0" animBg="1"/>
      <p:bldP spid="148488" grpId="0" animBg="1" autoUpdateAnimBg="0"/>
      <p:bldP spid="148489" grpId="0" animBg="1" autoUpdateAnimBg="0"/>
      <p:bldP spid="148490" grpId="0" animBg="1" autoUpdateAnimBg="0"/>
      <p:bldP spid="148491" grpId="0" animBg="1"/>
      <p:bldP spid="148492" grpId="0" autoUpdateAnimBg="0"/>
      <p:bldP spid="148493" grpId="0" autoUpdateAnimBg="0"/>
      <p:bldP spid="148494" grpId="0" autoUpdateAnimBg="0"/>
      <p:bldP spid="148495" grpId="0" autoUpdateAnimBg="0"/>
      <p:bldP spid="148496" grpId="0" autoUpdateAnimBg="0"/>
      <p:bldP spid="148497" grpId="0" autoUpdateAnimBg="0"/>
      <p:bldP spid="148498" grpId="0" autoUpdateAnimBg="0"/>
      <p:bldP spid="148499" grpId="0" animBg="1" autoUpdateAnimBg="0"/>
      <p:bldP spid="148500" grpId="0" autoUpdateAnimBg="0"/>
      <p:bldP spid="148501" grpId="0" animBg="1"/>
      <p:bldP spid="148502" grpId="0" autoUpdateAnimBg="0"/>
      <p:bldP spid="148503" grpId="0" animBg="1" autoUpdateAnimBg="0"/>
      <p:bldP spid="148504" grpId="0" autoUpdateAnimBg="0"/>
      <p:bldP spid="148505" grpId="0" autoUpdateAnimBg="0"/>
      <p:bldP spid="148506" grpId="0" autoUpdateAnimBg="0"/>
      <p:bldP spid="148507" grpId="0" autoUpdateAnimBg="0"/>
      <p:bldP spid="148508" grpId="0" animBg="1"/>
      <p:bldP spid="148509" grpId="0" animBg="1" autoUpdateAnimBg="0"/>
      <p:bldP spid="1485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60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指针与数组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76200" y="836712"/>
            <a:ext cx="9153766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 dirty="0">
                <a:ea typeface="楷体_GB2312" pitchFamily="49" charset="-122"/>
              </a:rPr>
              <a:t>        </a:t>
            </a:r>
            <a:r>
              <a:rPr lang="zh-CN" altLang="en-US" sz="2400" b="1" dirty="0">
                <a:ea typeface="楷体_GB2312" pitchFamily="49" charset="-122"/>
              </a:rPr>
              <a:t>数组是同类型的变量的集合，各元素按下标的特定顺序占据一</a:t>
            </a:r>
          </a:p>
          <a:p>
            <a:r>
              <a:rPr lang="zh-CN" altLang="en-US" sz="2400" b="1" dirty="0">
                <a:ea typeface="楷体_GB2312" pitchFamily="49" charset="-122"/>
              </a:rPr>
              <a:t>段连续的内存，各元素的地址也连续，指针对数组元素非常方便。</a:t>
            </a:r>
            <a:endParaRPr lang="zh-CN" altLang="en-US" sz="2400" dirty="0"/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85800" y="1676400"/>
            <a:ext cx="22447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华文新魏" pitchFamily="2" charset="-122"/>
              </a:rPr>
              <a:t>⒈</a:t>
            </a:r>
            <a:r>
              <a:rPr lang="zh-CN" altLang="en-US" sz="20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指针与一维数组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53435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sz="2000" b="1" dirty="0">
                <a:latin typeface="Arial" charset="0"/>
                <a:ea typeface="楷体_GB2312" pitchFamily="49" charset="-122"/>
              </a:rPr>
              <a:t>通过指针引用数组元素可以分以下三个步骤：</a:t>
            </a:r>
            <a:endParaRPr lang="zh-CN" altLang="en-US" sz="2000" dirty="0"/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722313" y="2514600"/>
            <a:ext cx="22447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华文新魏" pitchFamily="2" charset="-122"/>
              </a:rPr>
              <a:t>⑴</a:t>
            </a:r>
            <a:r>
              <a:rPr lang="zh-CN" altLang="en-US" sz="20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说明指针和数组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3643313" y="2514600"/>
            <a:ext cx="17160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000" b="1">
                <a:latin typeface="Arial" charset="0"/>
                <a:ea typeface="楷体_GB2312" pitchFamily="49" charset="-122"/>
              </a:rPr>
              <a:t>int   *p,a[10];</a:t>
            </a:r>
            <a:endParaRPr lang="en-US" altLang="zh-CN" sz="2000"/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723900" y="2895600"/>
            <a:ext cx="19859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华文新魏" pitchFamily="2" charset="-122"/>
              </a:rPr>
              <a:t>⑵</a:t>
            </a:r>
            <a:r>
              <a:rPr lang="zh-CN" altLang="en-US" sz="20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指针指向数组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3657600" y="2895600"/>
            <a:ext cx="3689128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000" b="1">
                <a:latin typeface="Arial" charset="0"/>
                <a:ea typeface="楷体_GB2312" pitchFamily="49" charset="-122"/>
              </a:rPr>
              <a:t>p=a;        /*</a:t>
            </a:r>
            <a:r>
              <a:rPr lang="zh-CN" altLang="en-US" sz="2000" b="1">
                <a:latin typeface="Arial" charset="0"/>
                <a:ea typeface="楷体_GB2312" pitchFamily="49" charset="-122"/>
              </a:rPr>
              <a:t>指向数组的首地址*</a:t>
            </a:r>
            <a:r>
              <a:rPr lang="en-US" altLang="zh-CN" sz="2000" b="1">
                <a:latin typeface="Arial" charset="0"/>
                <a:ea typeface="楷体_GB2312" pitchFamily="49" charset="-122"/>
              </a:rPr>
              <a:t>/</a:t>
            </a:r>
          </a:p>
          <a:p>
            <a:r>
              <a:rPr lang="en-US" altLang="zh-CN" sz="2000" b="1">
                <a:latin typeface="Arial" charset="0"/>
                <a:ea typeface="楷体_GB2312" pitchFamily="49" charset="-122"/>
              </a:rPr>
              <a:t>p=&amp;a[0]; /*</a:t>
            </a:r>
            <a:r>
              <a:rPr lang="zh-CN" altLang="en-US" sz="2000" b="1">
                <a:latin typeface="Arial" charset="0"/>
                <a:ea typeface="楷体_GB2312" pitchFamily="49" charset="-122"/>
              </a:rPr>
              <a:t>指向数组的首地址*</a:t>
            </a:r>
            <a:r>
              <a:rPr lang="en-US" altLang="zh-CN" sz="2000" b="1">
                <a:latin typeface="Arial" charset="0"/>
                <a:ea typeface="楷体_GB2312" pitchFamily="49" charset="-122"/>
              </a:rPr>
              <a:t>/</a:t>
            </a:r>
            <a:endParaRPr lang="en-US" altLang="zh-CN" sz="2000"/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717550" y="3657600"/>
            <a:ext cx="30194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华文新魏" pitchFamily="2" charset="-122"/>
              </a:rPr>
              <a:t>⑶</a:t>
            </a:r>
            <a:r>
              <a:rPr lang="zh-CN" altLang="en-US" sz="20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通过指针引用数组元素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685800" y="4084638"/>
            <a:ext cx="6446293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sz="2000" b="1">
                <a:latin typeface="Arial" charset="0"/>
                <a:ea typeface="楷体_GB2312" pitchFamily="49" charset="-122"/>
              </a:rPr>
              <a:t>当指针指向数组的首地址时，则下标为</a:t>
            </a:r>
            <a:r>
              <a:rPr lang="en-US" altLang="zh-CN" sz="2000" b="1">
                <a:latin typeface="Arial" charset="0"/>
                <a:ea typeface="楷体_GB2312" pitchFamily="49" charset="-122"/>
              </a:rPr>
              <a:t>i</a:t>
            </a:r>
            <a:r>
              <a:rPr lang="zh-CN" altLang="en-US" sz="2000" b="1">
                <a:latin typeface="Arial" charset="0"/>
                <a:ea typeface="楷体_GB2312" pitchFamily="49" charset="-122"/>
              </a:rPr>
              <a:t>的元素地址为：</a:t>
            </a:r>
          </a:p>
          <a:p>
            <a:r>
              <a:rPr lang="zh-CN" altLang="en-US" sz="2000" b="1">
                <a:latin typeface="Arial" charset="0"/>
                <a:ea typeface="楷体_GB2312" pitchFamily="49" charset="-122"/>
              </a:rPr>
              <a:t>                               </a:t>
            </a:r>
            <a:r>
              <a:rPr lang="en-US" altLang="zh-CN" sz="2000" b="1">
                <a:latin typeface="Arial" charset="0"/>
                <a:ea typeface="楷体_GB2312" pitchFamily="49" charset="-122"/>
              </a:rPr>
              <a:t>p+i </a:t>
            </a:r>
            <a:r>
              <a:rPr lang="zh-CN" altLang="en-US" sz="2000" b="1">
                <a:latin typeface="Arial" charset="0"/>
                <a:ea typeface="楷体_GB2312" pitchFamily="49" charset="-122"/>
              </a:rPr>
              <a:t>或</a:t>
            </a:r>
            <a:r>
              <a:rPr lang="en-US" altLang="zh-CN" sz="2000" b="1">
                <a:latin typeface="Arial" charset="0"/>
                <a:ea typeface="楷体_GB2312" pitchFamily="49" charset="-122"/>
              </a:rPr>
              <a:t>a+i</a:t>
            </a:r>
            <a:endParaRPr lang="en-US" altLang="zh-CN" sz="2000"/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685800" y="4953000"/>
            <a:ext cx="37957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sz="2000" b="1" dirty="0">
                <a:solidFill>
                  <a:srgbClr val="0070C0"/>
                </a:solidFill>
                <a:latin typeface="Arial" charset="0"/>
                <a:ea typeface="楷体_GB2312" pitchFamily="49" charset="-122"/>
              </a:rPr>
              <a:t>引用数组元素可以有三种方法：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685800" y="5365750"/>
            <a:ext cx="2231999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sz="20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下标法：    </a:t>
            </a:r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a[ i ]   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指针法：    *</a:t>
            </a:r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p+i</a:t>
            </a:r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)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数组名法：*</a:t>
            </a:r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a+i</a:t>
            </a:r>
            <a:r>
              <a:rPr lang="en-US" altLang="zh-CN" sz="20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)</a:t>
            </a:r>
          </a:p>
        </p:txBody>
      </p:sp>
      <p:sp>
        <p:nvSpPr>
          <p:cNvPr id="150542" name="Text Box 14"/>
          <p:cNvSpPr txBox="1">
            <a:spLocks noChangeArrowheads="1"/>
          </p:cNvSpPr>
          <p:nvPr/>
        </p:nvSpPr>
        <p:spPr bwMode="auto">
          <a:xfrm>
            <a:off x="3581400" y="5410200"/>
            <a:ext cx="46402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sz="2000" b="1">
                <a:latin typeface="Arial" charset="0"/>
                <a:ea typeface="楷体_GB2312" pitchFamily="49" charset="-122"/>
              </a:rPr>
              <a:t>注意：数组名是常量地址，不能改变！ </a:t>
            </a:r>
            <a:endParaRPr lang="zh-CN" altLang="en-US" sz="2000"/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4481513" y="5791200"/>
            <a:ext cx="20494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000" b="1">
                <a:latin typeface="Arial" charset="0"/>
                <a:ea typeface="楷体_GB2312" pitchFamily="49" charset="-122"/>
              </a:rPr>
              <a:t>a=p;    /*Error!*/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3894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0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0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50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50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50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1" grpId="0" autoUpdateAnimBg="0"/>
      <p:bldP spid="150532" grpId="0" autoUpdateAnimBg="0"/>
      <p:bldP spid="150533" grpId="0" autoUpdateAnimBg="0"/>
      <p:bldP spid="150534" grpId="0" autoUpdateAnimBg="0"/>
      <p:bldP spid="150535" grpId="0" autoUpdateAnimBg="0"/>
      <p:bldP spid="150536" grpId="0" autoUpdateAnimBg="0"/>
      <p:bldP spid="150537" grpId="0" build="p" autoUpdateAnimBg="0"/>
      <p:bldP spid="150538" grpId="0" autoUpdateAnimBg="0"/>
      <p:bldP spid="150539" grpId="0" build="p" autoUpdateAnimBg="0"/>
      <p:bldP spid="150540" grpId="0" autoUpdateAnimBg="0"/>
      <p:bldP spid="150541" grpId="0" build="p" autoUpdateAnimBg="0"/>
      <p:bldP spid="150542" grpId="0" autoUpdateAnimBg="0"/>
      <p:bldP spid="15054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基本语法</a:t>
            </a:r>
            <a:endParaRPr lang="en-US" altLang="zh-CN" sz="3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指针相关</a:t>
            </a:r>
            <a:endParaRPr lang="en-US" altLang="zh-CN" sz="3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u="sng" dirty="0">
                <a:solidFill>
                  <a:srgbClr val="0070C0"/>
                </a:solidFill>
              </a:rPr>
              <a:t>动态内存分配</a:t>
            </a:r>
            <a:endParaRPr lang="en-US" altLang="zh-CN" sz="3600" b="1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传值与传址</a:t>
            </a:r>
            <a:endParaRPr lang="en-US" altLang="zh-CN" sz="3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结构体</a:t>
            </a:r>
          </a:p>
        </p:txBody>
      </p:sp>
    </p:spTree>
    <p:extLst>
      <p:ext uri="{BB962C8B-B14F-4D97-AF65-F5344CB8AC3E}">
        <p14:creationId xmlns:p14="http://schemas.microsoft.com/office/powerpoint/2010/main" val="71695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09600" y="116632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zh-CN" sz="4400" b="1" dirty="0">
                <a:solidFill>
                  <a:srgbClr val="0000FF"/>
                </a:solidFill>
              </a:rPr>
              <a:t>动态内存分配</a:t>
            </a:r>
            <a:endParaRPr lang="zh-CN" altLang="zh-CN" sz="4400" dirty="0">
              <a:solidFill>
                <a:srgbClr val="0000FF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954832"/>
            <a:ext cx="83820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、什么是动态内存分配</a:t>
            </a: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      根据编程人员的对内存的需要，可</a:t>
            </a: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使用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C</a:t>
            </a: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语言所提供的一组函数动态申请或释放一定长度的存储空间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81000" y="2326432"/>
            <a:ext cx="8458200" cy="40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C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语言中动态内存分配函数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必须用预处理命令：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             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#include  &lt;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itchFamily="18" charset="0"/>
              </a:rPr>
              <a:t>stdlib.h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&gt;</a:t>
            </a:r>
          </a:p>
          <a:p>
            <a:pPr marL="2286000" indent="-2286000">
              <a:lnSpc>
                <a:spcPct val="90000"/>
              </a:lnSpc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malloc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：开辟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字节长度的地址空间，并返回这段空间的首地址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l"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sizeof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：计算变量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的长度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l"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free(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：释放指针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所指变量的存储空间，即彻底删除一个变量</a:t>
            </a:r>
            <a:endParaRPr lang="en-US" altLang="zh-CN" sz="24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76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9388" y="692150"/>
            <a:ext cx="871378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1825" indent="-63182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3.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函数使用注意事项：由于函数的返回值是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指向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void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型的指针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，使用时要进行类型转换。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通过强制类型转换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（或由编译器进行自动类型转换），转换所需要的指针类型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           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indent="182563"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float   *p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；</a:t>
            </a:r>
          </a:p>
          <a:p>
            <a:pPr indent="182563"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p=</a:t>
            </a:r>
            <a:r>
              <a:rPr lang="zh-CN" altLang="en-US" sz="2800" b="1" u="sng" dirty="0">
                <a:solidFill>
                  <a:srgbClr val="000066"/>
                </a:solidFill>
                <a:latin typeface="Times New Roman" pitchFamily="18" charset="0"/>
              </a:rPr>
              <a:t>（</a:t>
            </a:r>
            <a:r>
              <a:rPr lang="en-US" altLang="zh-CN" sz="2800" b="1" u="sng" dirty="0">
                <a:solidFill>
                  <a:srgbClr val="FF0000"/>
                </a:solidFill>
                <a:latin typeface="Times New Roman" pitchFamily="18" charset="0"/>
              </a:rPr>
              <a:t>float  *</a:t>
            </a:r>
            <a:r>
              <a:rPr lang="zh-CN" altLang="en-US" sz="2800" b="1" u="sng" dirty="0">
                <a:solidFill>
                  <a:srgbClr val="000066"/>
                </a:solidFill>
                <a:latin typeface="Times New Roman" pitchFamily="18" charset="0"/>
              </a:rPr>
              <a:t>）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malloc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10*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sizeof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float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））；  </a:t>
            </a:r>
          </a:p>
          <a:p>
            <a:pPr indent="182563"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p=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malloc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10*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sizeof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float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））；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错误</a:t>
            </a:r>
          </a:p>
          <a:p>
            <a:pPr indent="182563"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free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p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）；</a:t>
            </a:r>
          </a:p>
        </p:txBody>
      </p:sp>
    </p:spTree>
    <p:extLst>
      <p:ext uri="{BB962C8B-B14F-4D97-AF65-F5344CB8AC3E}">
        <p14:creationId xmlns:p14="http://schemas.microsoft.com/office/powerpoint/2010/main" val="163513881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74725" y="554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29762" y="404664"/>
            <a:ext cx="8740775" cy="621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、使用动态内存分配的优点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）程序中定义的实体，在其生存期内，即使不再使用，仍然占据内存空间。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语言中定义数组必须确定其长度（静态数组），但很多情况下，需要一种长度可变的数组（动态数组）。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  </a:t>
            </a:r>
            <a:r>
              <a:rPr lang="zh-CN" altLang="en-US" sz="2800" b="1" dirty="0">
                <a:solidFill>
                  <a:srgbClr val="3333CC"/>
                </a:solidFill>
                <a:latin typeface="Times New Roman" pitchFamily="18" charset="0"/>
              </a:rPr>
              <a:t>例： 用一个数组来存放所有考生</a:t>
            </a:r>
            <a:r>
              <a:rPr lang="en-US" altLang="zh-CN" sz="2800" b="1" dirty="0">
                <a:solidFill>
                  <a:srgbClr val="3333CC"/>
                </a:solidFill>
                <a:latin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3333CC"/>
                </a:solidFill>
                <a:latin typeface="Times New Roman" pitchFamily="18" charset="0"/>
              </a:rPr>
              <a:t>语言的考试成绩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3333CC"/>
                </a:solidFill>
                <a:latin typeface="Times New Roman" pitchFamily="18" charset="0"/>
              </a:rPr>
              <a:t>       （</a:t>
            </a:r>
            <a:r>
              <a:rPr lang="en-US" altLang="zh-CN" sz="2800" b="1" dirty="0">
                <a:solidFill>
                  <a:srgbClr val="3333CC"/>
                </a:solidFill>
                <a:latin typeface="Times New Roman" pitchFamily="18" charset="0"/>
              </a:rPr>
              <a:t>a</a:t>
            </a:r>
            <a:r>
              <a:rPr lang="zh-CN" altLang="en-US" sz="2800" b="1" dirty="0">
                <a:solidFill>
                  <a:srgbClr val="3333CC"/>
                </a:solidFill>
                <a:latin typeface="Times New Roman" pitchFamily="18" charset="0"/>
              </a:rPr>
              <a:t>）   </a:t>
            </a:r>
            <a:r>
              <a:rPr lang="en-US" altLang="zh-CN" sz="2800" b="1" dirty="0" err="1">
                <a:solidFill>
                  <a:srgbClr val="3333CC"/>
                </a:solidFill>
                <a:latin typeface="Times New Roman" pitchFamily="18" charset="0"/>
              </a:rPr>
              <a:t>int</a:t>
            </a:r>
            <a:r>
              <a:rPr lang="en-US" altLang="zh-CN" sz="2800" b="1" dirty="0">
                <a:solidFill>
                  <a:srgbClr val="3333CC"/>
                </a:solidFill>
                <a:latin typeface="Times New Roman" pitchFamily="18" charset="0"/>
              </a:rPr>
              <a:t>      </a:t>
            </a:r>
            <a:r>
              <a:rPr lang="en-US" altLang="zh-CN" sz="2800" b="1" dirty="0" err="1">
                <a:solidFill>
                  <a:srgbClr val="3333CC"/>
                </a:solidFill>
                <a:latin typeface="Times New Roman" pitchFamily="18" charset="0"/>
              </a:rPr>
              <a:t>rs</a:t>
            </a:r>
            <a:r>
              <a:rPr lang="zh-CN" altLang="en-US" sz="2800" b="1" dirty="0">
                <a:solidFill>
                  <a:srgbClr val="3333CC"/>
                </a:solidFill>
                <a:latin typeface="Times New Roman" pitchFamily="18" charset="0"/>
              </a:rPr>
              <a:t>；</a:t>
            </a:r>
            <a:r>
              <a:rPr lang="en-US" altLang="zh-CN" sz="2800" b="1" dirty="0">
                <a:solidFill>
                  <a:srgbClr val="3333CC"/>
                </a:solidFill>
                <a:latin typeface="Times New Roman" pitchFamily="18" charset="0"/>
              </a:rPr>
              <a:t>float     cc[</a:t>
            </a:r>
            <a:r>
              <a:rPr lang="en-US" altLang="zh-CN" sz="2800" b="1" dirty="0" err="1">
                <a:solidFill>
                  <a:srgbClr val="3333CC"/>
                </a:solidFill>
                <a:latin typeface="Times New Roman" pitchFamily="18" charset="0"/>
              </a:rPr>
              <a:t>rs</a:t>
            </a:r>
            <a:r>
              <a:rPr lang="en-US" altLang="zh-CN" sz="2800" b="1" dirty="0">
                <a:solidFill>
                  <a:srgbClr val="3333CC"/>
                </a:solidFill>
                <a:latin typeface="Times New Roman" pitchFamily="18" charset="0"/>
              </a:rPr>
              <a:t>]                 /*</a:t>
            </a:r>
            <a:r>
              <a:rPr lang="zh-CN" altLang="en-US" sz="2800" b="1" dirty="0">
                <a:solidFill>
                  <a:srgbClr val="3333CC"/>
                </a:solidFill>
                <a:latin typeface="Times New Roman" pitchFamily="18" charset="0"/>
              </a:rPr>
              <a:t>非法*</a:t>
            </a:r>
            <a:r>
              <a:rPr lang="en-US" altLang="zh-CN" sz="2800" b="1" dirty="0">
                <a:solidFill>
                  <a:srgbClr val="3333CC"/>
                </a:solidFill>
                <a:latin typeface="Times New Roman" pitchFamily="18" charset="0"/>
              </a:rPr>
              <a:t>/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zh-CN" sz="2800" b="1" dirty="0">
                <a:solidFill>
                  <a:srgbClr val="3333CC"/>
                </a:solidFill>
                <a:latin typeface="Times New Roman" pitchFamily="18" charset="0"/>
              </a:rPr>
              <a:t>       （</a:t>
            </a:r>
            <a:r>
              <a:rPr lang="en-US" altLang="zh-CN" sz="2800" b="1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  <a:r>
              <a:rPr lang="zh-CN" altLang="en-US" sz="2800" b="1" dirty="0">
                <a:solidFill>
                  <a:srgbClr val="3333CC"/>
                </a:solidFill>
                <a:latin typeface="Times New Roman" pitchFamily="18" charset="0"/>
              </a:rPr>
              <a:t>）  </a:t>
            </a:r>
            <a:r>
              <a:rPr lang="en-US" altLang="zh-CN" sz="2800" b="1" dirty="0">
                <a:solidFill>
                  <a:srgbClr val="3333CC"/>
                </a:solidFill>
                <a:latin typeface="Times New Roman" pitchFamily="18" charset="0"/>
              </a:rPr>
              <a:t>#define   N   100</a:t>
            </a:r>
            <a:r>
              <a:rPr lang="zh-CN" altLang="en-US" sz="2800" b="1" dirty="0">
                <a:solidFill>
                  <a:srgbClr val="3333CC"/>
                </a:solidFill>
                <a:latin typeface="Times New Roman" pitchFamily="18" charset="0"/>
              </a:rPr>
              <a:t>；  </a:t>
            </a:r>
            <a:r>
              <a:rPr lang="en-US" altLang="zh-CN" sz="2800" b="1" dirty="0">
                <a:solidFill>
                  <a:srgbClr val="3333CC"/>
                </a:solidFill>
                <a:latin typeface="Times New Roman" pitchFamily="18" charset="0"/>
              </a:rPr>
              <a:t>float  cc[N]</a:t>
            </a:r>
            <a:r>
              <a:rPr lang="zh-CN" altLang="en-US" sz="2800" b="1" dirty="0">
                <a:solidFill>
                  <a:srgbClr val="3333CC"/>
                </a:solidFill>
                <a:latin typeface="Times New Roman" pitchFamily="18" charset="0"/>
              </a:rPr>
              <a:t>； </a:t>
            </a:r>
            <a:r>
              <a:rPr lang="en-US" altLang="zh-CN" sz="2800" b="1" dirty="0">
                <a:solidFill>
                  <a:srgbClr val="3333CC"/>
                </a:solidFill>
                <a:latin typeface="Times New Roman" pitchFamily="18" charset="0"/>
              </a:rPr>
              <a:t>/*</a:t>
            </a:r>
            <a:r>
              <a:rPr lang="zh-CN" altLang="en-US" sz="2800" b="1" dirty="0">
                <a:solidFill>
                  <a:srgbClr val="3333CC"/>
                </a:solidFill>
                <a:latin typeface="Times New Roman" pitchFamily="18" charset="0"/>
              </a:rPr>
              <a:t>定义足够大*</a:t>
            </a:r>
            <a:r>
              <a:rPr lang="en-US" altLang="zh-CN" sz="2800" b="1" dirty="0">
                <a:solidFill>
                  <a:srgbClr val="3333CC"/>
                </a:solidFill>
                <a:latin typeface="Times New Roman" pitchFamily="18" charset="0"/>
              </a:rPr>
              <a:t>/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）使用动态内存分配函数，在需要时分配指定长度的内存空间，用完后可释放这些空间，提高了内存使用效率。</a:t>
            </a:r>
          </a:p>
        </p:txBody>
      </p:sp>
    </p:spTree>
    <p:extLst>
      <p:ext uri="{BB962C8B-B14F-4D97-AF65-F5344CB8AC3E}">
        <p14:creationId xmlns:p14="http://schemas.microsoft.com/office/powerpoint/2010/main" val="1500587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228600" y="895350"/>
            <a:ext cx="8915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20000"/>
              </a:lnSpc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new  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类型名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（初值列表）</a:t>
            </a:r>
          </a:p>
          <a:p>
            <a:pPr marL="342900" indent="-342900">
              <a:lnSpc>
                <a:spcPct val="12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功能：</a:t>
            </a:r>
          </a:p>
          <a:p>
            <a:pPr marL="742950" lvl="1" indent="-285750"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申请用于存放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类型对象的内存空间，并依初值列表赋以初值</a:t>
            </a:r>
          </a:p>
          <a:p>
            <a:pPr marL="342900" indent="-342900">
              <a:lnSpc>
                <a:spcPct val="120000"/>
              </a:lnSpc>
            </a:pP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结果值：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lnSpc>
                <a:spcPct val="120000"/>
              </a:lnSpc>
            </a:pPr>
            <a:r>
              <a:rPr lang="zh-CN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成功：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类型的指针，指向新分配的内存</a:t>
            </a:r>
            <a:endParaRPr lang="zh-CN" altLang="en-US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lnSpc>
                <a:spcPct val="120000"/>
              </a:lnSpc>
            </a:pPr>
            <a:r>
              <a:rPr lang="zh-CN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失败：0（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NULL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526342" name="Rectangle 6"/>
          <p:cNvSpPr>
            <a:spLocks noChangeArrowheads="1"/>
          </p:cNvSpPr>
          <p:nvPr/>
        </p:nvSpPr>
        <p:spPr bwMode="auto">
          <a:xfrm>
            <a:off x="4748213" y="11113"/>
            <a:ext cx="4395787" cy="977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zh-CN" sz="3200" b="1">
                <a:solidFill>
                  <a:schemeClr val="tx2"/>
                </a:solidFill>
              </a:rPr>
              <a:t>int </a:t>
            </a:r>
            <a:r>
              <a:rPr lang="en-US" altLang="zh-CN" sz="3200">
                <a:solidFill>
                  <a:schemeClr val="tx2"/>
                </a:solidFill>
              </a:rPr>
              <a:t>*p1= </a:t>
            </a:r>
            <a:r>
              <a:rPr lang="en-US" altLang="zh-CN" sz="3200" b="1">
                <a:solidFill>
                  <a:schemeClr val="tx2"/>
                </a:solidFill>
              </a:rPr>
              <a:t>new int;</a:t>
            </a:r>
            <a:br>
              <a:rPr lang="en-US" altLang="zh-CN" sz="3200">
                <a:solidFill>
                  <a:schemeClr val="tx2"/>
                </a:solidFill>
              </a:rPr>
            </a:br>
            <a:r>
              <a:rPr lang="zh-CN" altLang="en-US" sz="3200" b="1"/>
              <a:t>或 </a:t>
            </a:r>
            <a:r>
              <a:rPr lang="en-US" altLang="zh-CN" sz="3200" b="1">
                <a:solidFill>
                  <a:schemeClr val="tx2"/>
                </a:solidFill>
              </a:rPr>
              <a:t>int </a:t>
            </a:r>
            <a:r>
              <a:rPr lang="en-US" altLang="zh-CN" sz="3200">
                <a:solidFill>
                  <a:schemeClr val="tx2"/>
                </a:solidFill>
              </a:rPr>
              <a:t>*p1 = </a:t>
            </a:r>
            <a:r>
              <a:rPr lang="en-US" altLang="zh-CN" sz="3200" b="1">
                <a:solidFill>
                  <a:schemeClr val="tx2"/>
                </a:solidFill>
              </a:rPr>
              <a:t>new int(10);</a:t>
            </a:r>
          </a:p>
        </p:txBody>
      </p:sp>
      <p:sp>
        <p:nvSpPr>
          <p:cNvPr id="526343" name="Rectangle 7"/>
          <p:cNvSpPr>
            <a:spLocks noChangeArrowheads="1"/>
          </p:cNvSpPr>
          <p:nvPr/>
        </p:nvSpPr>
        <p:spPr bwMode="auto">
          <a:xfrm>
            <a:off x="361950" y="4171950"/>
            <a:ext cx="8324850" cy="17907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30000"/>
              </a:lnSpc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delete 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指针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 marL="342900" indent="-342900">
              <a:lnSpc>
                <a:spcPct val="13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功能：</a:t>
            </a:r>
          </a:p>
          <a:p>
            <a:pPr marL="742950" lvl="1" indent="-28575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释放指针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所指向的内存。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必须是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new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操作的返回值</a:t>
            </a:r>
          </a:p>
        </p:txBody>
      </p:sp>
      <p:sp>
        <p:nvSpPr>
          <p:cNvPr id="526344" name="Rectangle 8"/>
          <p:cNvSpPr>
            <a:spLocks noChangeArrowheads="1"/>
          </p:cNvSpPr>
          <p:nvPr/>
        </p:nvSpPr>
        <p:spPr bwMode="auto">
          <a:xfrm>
            <a:off x="4748213" y="989013"/>
            <a:ext cx="1865312" cy="5302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zh-CN" sz="3200" b="1" dirty="0">
                <a:solidFill>
                  <a:schemeClr val="tx2"/>
                </a:solidFill>
              </a:rPr>
              <a:t>delete p1;</a:t>
            </a:r>
          </a:p>
        </p:txBody>
      </p:sp>
      <p:sp>
        <p:nvSpPr>
          <p:cNvPr id="45062" name="Rectangle 9"/>
          <p:cNvSpPr>
            <a:spLocks noChangeArrowheads="1"/>
          </p:cNvSpPr>
          <p:nvPr/>
        </p:nvSpPr>
        <p:spPr bwMode="auto">
          <a:xfrm>
            <a:off x="0" y="0"/>
            <a:ext cx="4071938" cy="849313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的动态存储分配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465638" y="3636963"/>
            <a:ext cx="4395787" cy="5349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zh-CN" sz="3200" b="1" dirty="0" err="1">
                <a:solidFill>
                  <a:schemeClr val="tx2"/>
                </a:solidFill>
              </a:rPr>
              <a:t>int</a:t>
            </a:r>
            <a:r>
              <a:rPr lang="en-US" altLang="zh-CN" sz="3200" b="1" dirty="0">
                <a:solidFill>
                  <a:schemeClr val="tx2"/>
                </a:solidFill>
              </a:rPr>
              <a:t> </a:t>
            </a:r>
            <a:r>
              <a:rPr lang="en-US" altLang="zh-CN" sz="3200" dirty="0">
                <a:solidFill>
                  <a:schemeClr val="tx2"/>
                </a:solidFill>
              </a:rPr>
              <a:t>*p1 = </a:t>
            </a:r>
            <a:r>
              <a:rPr lang="en-US" altLang="zh-CN" sz="3200" b="1" dirty="0">
                <a:solidFill>
                  <a:schemeClr val="tx2"/>
                </a:solidFill>
              </a:rPr>
              <a:t>new </a:t>
            </a:r>
            <a:r>
              <a:rPr lang="en-US" altLang="zh-CN" sz="3200" b="1" dirty="0" err="1">
                <a:solidFill>
                  <a:schemeClr val="tx2"/>
                </a:solidFill>
              </a:rPr>
              <a:t>int</a:t>
            </a:r>
            <a:r>
              <a:rPr lang="en-US" altLang="zh-CN" sz="3200" b="1" dirty="0">
                <a:solidFill>
                  <a:schemeClr val="tx2"/>
                </a:solidFill>
              </a:rPr>
              <a:t>[10];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465638" y="4171950"/>
            <a:ext cx="2257425" cy="5349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zh-CN" sz="3200" b="1">
                <a:solidFill>
                  <a:schemeClr val="tx2"/>
                </a:solidFill>
              </a:rPr>
              <a:t>delete [ ]p1;</a:t>
            </a:r>
          </a:p>
        </p:txBody>
      </p:sp>
    </p:spTree>
    <p:extLst>
      <p:ext uri="{BB962C8B-B14F-4D97-AF65-F5344CB8AC3E}">
        <p14:creationId xmlns:p14="http://schemas.microsoft.com/office/powerpoint/2010/main" val="338915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2" grpId="0" animBg="1" autoUpdateAnimBg="0"/>
      <p:bldP spid="526343" grpId="0" animBg="1" autoUpdateAnimBg="0"/>
      <p:bldP spid="526344" grpId="0" animBg="1" autoUpdateAnimBg="0"/>
      <p:bldP spid="9" grpId="0" animBg="1" autoUpdateAnimBg="0"/>
      <p:bldP spid="1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600" b="1" u="sng" dirty="0">
                <a:solidFill>
                  <a:srgbClr val="0070C0"/>
                </a:solidFill>
              </a:rPr>
              <a:t>基本语法</a:t>
            </a:r>
            <a:endParaRPr lang="en-US" altLang="zh-CN" sz="3600" b="1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指针相关</a:t>
            </a:r>
            <a:endParaRPr lang="en-US" altLang="zh-CN" sz="3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动态内存分配</a:t>
            </a:r>
            <a:endParaRPr lang="en-US" altLang="zh-CN" sz="3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传值与传址</a:t>
            </a:r>
            <a:endParaRPr lang="en-US" altLang="zh-CN" sz="3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结构体</a:t>
            </a:r>
          </a:p>
        </p:txBody>
      </p:sp>
    </p:spTree>
    <p:extLst>
      <p:ext uri="{BB962C8B-B14F-4D97-AF65-F5344CB8AC3E}">
        <p14:creationId xmlns:p14="http://schemas.microsoft.com/office/powerpoint/2010/main" val="2795442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基本语法</a:t>
            </a:r>
            <a:endParaRPr lang="en-US" altLang="zh-CN" sz="3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指针相关</a:t>
            </a:r>
            <a:endParaRPr lang="en-US" altLang="zh-CN" sz="3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动态内存分配</a:t>
            </a:r>
            <a:endParaRPr lang="en-US" altLang="zh-CN" sz="3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u="sng" dirty="0">
                <a:solidFill>
                  <a:srgbClr val="0070C0"/>
                </a:solidFill>
              </a:rPr>
              <a:t>传值与传址</a:t>
            </a:r>
            <a:endParaRPr lang="en-US" altLang="zh-CN" sz="3600" b="1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结构体</a:t>
            </a:r>
          </a:p>
        </p:txBody>
      </p:sp>
    </p:spTree>
    <p:extLst>
      <p:ext uri="{BB962C8B-B14F-4D97-AF65-F5344CB8AC3E}">
        <p14:creationId xmlns:p14="http://schemas.microsoft.com/office/powerpoint/2010/main" val="304003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382000" cy="5306144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SzPct val="50000"/>
              <a:buFont typeface="Wingdings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函数调用时传送给形参表的实参必须与形参在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个数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顺序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上保持一致</a:t>
            </a:r>
          </a:p>
          <a:p>
            <a:pPr>
              <a:buClr>
                <a:srgbClr val="FF6600"/>
              </a:buClr>
              <a:buSzPct val="50000"/>
              <a:buFont typeface="Wingdings" pitchFamily="2" charset="2"/>
              <a:buNone/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FF6600"/>
              </a:buClr>
              <a:buSzPct val="50000"/>
              <a:buFont typeface="Wingdings" pitchFamily="2" charset="2"/>
              <a:buChar char="n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参数传递有两种方式</a:t>
            </a:r>
          </a:p>
          <a:p>
            <a:pPr lvl="1">
              <a:buClr>
                <a:srgbClr val="FF6600"/>
              </a:buClr>
              <a:buSzPct val="50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传值方式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（参数为整型、实型、字符型等）</a:t>
            </a:r>
          </a:p>
          <a:p>
            <a:pPr lvl="1">
              <a:buClr>
                <a:srgbClr val="FF6600"/>
              </a:buClr>
              <a:buSzPct val="50000"/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传地址</a:t>
            </a:r>
          </a:p>
          <a:p>
            <a:pPr marL="1428750" lvl="2" indent="-514350">
              <a:buClr>
                <a:srgbClr val="FF6600"/>
              </a:buClr>
              <a:buSzPct val="50000"/>
              <a:buFont typeface="+mj-ea"/>
              <a:buAutoNum type="circleNumDbPlain"/>
            </a:pPr>
            <a:r>
              <a:rPr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参数为指针变量</a:t>
            </a:r>
            <a:endParaRPr lang="zh-CN" altLang="en-US" sz="2800" b="1" dirty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428750" lvl="2" indent="-514350">
              <a:buClr>
                <a:srgbClr val="FF6600"/>
              </a:buClr>
              <a:buSzPct val="50000"/>
              <a:buFont typeface="+mj-ea"/>
              <a:buAutoNum type="circleNumDbPlain"/>
            </a:pPr>
            <a:r>
              <a:rPr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参数为引用类型</a:t>
            </a:r>
            <a:endParaRPr lang="zh-CN" altLang="en-US" sz="2800" b="1" dirty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428750" lvl="2" indent="-514350">
              <a:buClr>
                <a:srgbClr val="FF6600"/>
              </a:buClr>
              <a:buSzPct val="50000"/>
              <a:buFont typeface="+mj-ea"/>
              <a:buAutoNum type="circleNumDbPlain"/>
            </a:pPr>
            <a:r>
              <a:rPr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hlinkClick r:id="rId4" action="ppaction://hlinksldjump"/>
              </a:rPr>
              <a:t>参数为数组名</a:t>
            </a:r>
            <a:endParaRPr lang="zh-CN" altLang="en-US" sz="2800" b="1" dirty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835696" y="260648"/>
            <a:ext cx="5940425" cy="849313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altLang="zh-CN" sz="3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3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中的参数传递</a:t>
            </a:r>
          </a:p>
        </p:txBody>
      </p:sp>
    </p:spTree>
    <p:extLst>
      <p:ext uri="{BB962C8B-B14F-4D97-AF65-F5344CB8AC3E}">
        <p14:creationId xmlns:p14="http://schemas.microsoft.com/office/powerpoint/2010/main" val="352902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9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9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9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9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9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9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9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ChangeArrowheads="1"/>
          </p:cNvSpPr>
          <p:nvPr/>
        </p:nvSpPr>
        <p:spPr bwMode="auto">
          <a:xfrm>
            <a:off x="4610100" y="2103438"/>
            <a:ext cx="4343400" cy="4770537"/>
          </a:xfrm>
          <a:prstGeom prst="rect">
            <a:avLst/>
          </a:prstGeom>
          <a:solidFill>
            <a:srgbClr val="FFFFE7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err="1">
                <a:solidFill>
                  <a:schemeClr val="hlink"/>
                </a:solidFill>
              </a:rPr>
              <a:t>int</a:t>
            </a:r>
            <a:r>
              <a:rPr lang="en-US" altLang="zh-CN" sz="3200" b="1" dirty="0">
                <a:solidFill>
                  <a:schemeClr val="hlink"/>
                </a:solidFill>
              </a:rPr>
              <a:t> main()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{float </a:t>
            </a:r>
            <a:r>
              <a:rPr lang="en-US" altLang="zh-CN" sz="3200" b="1" dirty="0" err="1">
                <a:solidFill>
                  <a:schemeClr val="hlink"/>
                </a:solidFill>
              </a:rPr>
              <a:t>a,b</a:t>
            </a:r>
            <a:r>
              <a:rPr lang="en-US" altLang="zh-CN" sz="3200" b="1" dirty="0">
                <a:solidFill>
                  <a:schemeClr val="hlink"/>
                </a:solidFill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 </a:t>
            </a:r>
            <a:r>
              <a:rPr lang="en-US" altLang="zh-CN" sz="3200" b="1" dirty="0" err="1">
                <a:solidFill>
                  <a:schemeClr val="hlink"/>
                </a:solidFill>
              </a:rPr>
              <a:t>scanf</a:t>
            </a:r>
            <a:r>
              <a:rPr lang="en-US" altLang="zh-CN" sz="3200" b="1" dirty="0">
                <a:solidFill>
                  <a:schemeClr val="hlink"/>
                </a:solidFill>
              </a:rPr>
              <a:t>(“%f %f”, &amp;</a:t>
            </a:r>
            <a:r>
              <a:rPr lang="en-US" altLang="zh-CN" sz="3200" b="1" dirty="0" err="1">
                <a:solidFill>
                  <a:schemeClr val="hlink"/>
                </a:solidFill>
              </a:rPr>
              <a:t>a,&amp;b</a:t>
            </a:r>
            <a:r>
              <a:rPr lang="en-US" altLang="zh-CN" sz="3200" b="1" dirty="0">
                <a:solidFill>
                  <a:schemeClr val="hlink"/>
                </a:solidFill>
              </a:rPr>
              <a:t> );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 swap(</a:t>
            </a:r>
            <a:r>
              <a:rPr lang="en-US" altLang="zh-CN" sz="3200" b="1" dirty="0" err="1">
                <a:solidFill>
                  <a:schemeClr val="hlink"/>
                </a:solidFill>
              </a:rPr>
              <a:t>a,b</a:t>
            </a:r>
            <a:r>
              <a:rPr lang="en-US" altLang="zh-CN" sz="3200" b="1" dirty="0">
                <a:solidFill>
                  <a:schemeClr val="hlink"/>
                </a:solidFill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 err="1">
                <a:solidFill>
                  <a:schemeClr val="hlink"/>
                </a:solidFill>
              </a:rPr>
              <a:t>printf</a:t>
            </a:r>
            <a:r>
              <a:rPr lang="en-US" altLang="zh-CN" sz="3200" b="1" dirty="0">
                <a:solidFill>
                  <a:schemeClr val="hlink"/>
                </a:solidFill>
              </a:rPr>
              <a:t>(“a, b=%4f  %4f”, a, b);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57150" y="1976438"/>
            <a:ext cx="4381500" cy="4401205"/>
          </a:xfrm>
          <a:prstGeom prst="rect">
            <a:avLst/>
          </a:prstGeom>
          <a:solidFill>
            <a:srgbClr val="FFFFE7"/>
          </a:solidFill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</a:rPr>
              <a:t>#include "</a:t>
            </a:r>
            <a:r>
              <a:rPr lang="en-US" altLang="zh-CN" sz="2800" b="1" dirty="0" err="1">
                <a:solidFill>
                  <a:schemeClr val="hlink"/>
                </a:solidFill>
              </a:rPr>
              <a:t>stdio.h</a:t>
            </a:r>
            <a:r>
              <a:rPr lang="en-US" altLang="zh-CN" sz="2800" b="1" dirty="0">
                <a:solidFill>
                  <a:schemeClr val="hlink"/>
                </a:solidFill>
              </a:rPr>
              <a:t>“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</a:rPr>
              <a:t>void swap(float </a:t>
            </a:r>
            <a:r>
              <a:rPr lang="en-US" altLang="zh-CN" sz="2800" b="1" dirty="0" err="1">
                <a:solidFill>
                  <a:schemeClr val="hlink"/>
                </a:solidFill>
              </a:rPr>
              <a:t>m,float</a:t>
            </a:r>
            <a:r>
              <a:rPr lang="en-US" altLang="zh-CN" sz="2800" b="1" dirty="0">
                <a:solidFill>
                  <a:schemeClr val="hlink"/>
                </a:solidFill>
              </a:rPr>
              <a:t> n)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</a:rPr>
              <a:t>{float temp;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</a:rPr>
              <a:t> temp=m;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</a:rPr>
              <a:t> m=n;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</a:rPr>
              <a:t> n=temp;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57150" y="0"/>
            <a:ext cx="2381250" cy="5302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FF6600"/>
              </a:buClr>
              <a:buSzPct val="50000"/>
              <a:buFont typeface="Wingdings" pitchFamily="2" charset="2"/>
              <a:buNone/>
            </a:pPr>
            <a:r>
              <a:rPr lang="zh-CN" altLang="en-US" sz="32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传值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方式</a:t>
            </a:r>
          </a:p>
        </p:txBody>
      </p:sp>
      <p:sp>
        <p:nvSpPr>
          <p:cNvPr id="540677" name="Rectangle 5"/>
          <p:cNvSpPr>
            <a:spLocks noChangeArrowheads="1"/>
          </p:cNvSpPr>
          <p:nvPr/>
        </p:nvSpPr>
        <p:spPr bwMode="auto">
          <a:xfrm>
            <a:off x="1924050" y="530225"/>
            <a:ext cx="7029450" cy="125572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FF6600"/>
              </a:buClr>
              <a:buSzPct val="5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把实参的值传送给函数局部工作区相应的副本中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，函数使用这个副本执行必要的功能。函数修改的是</a:t>
            </a:r>
            <a:r>
              <a:rPr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副本的值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实参的值不变</a:t>
            </a:r>
          </a:p>
        </p:txBody>
      </p:sp>
    </p:spTree>
    <p:extLst>
      <p:ext uri="{BB962C8B-B14F-4D97-AF65-F5344CB8AC3E}">
        <p14:creationId xmlns:p14="http://schemas.microsoft.com/office/powerpoint/2010/main" val="9046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nimBg="1" autoUpdateAnimBg="0"/>
      <p:bldP spid="540675" grpId="0" animBg="1" autoUpdateAnimBg="0"/>
      <p:bldP spid="54067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6934200" cy="849313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32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传地址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方式－－</a:t>
            </a:r>
            <a:r>
              <a:rPr lang="zh-CN" altLang="en-US" sz="32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指针变量作参数</a:t>
            </a: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4724400" y="2092325"/>
            <a:ext cx="4343400" cy="3908762"/>
          </a:xfrm>
          <a:prstGeom prst="rect">
            <a:avLst/>
          </a:prstGeom>
          <a:solidFill>
            <a:srgbClr val="FFFFE7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>
                <a:solidFill>
                  <a:schemeClr val="hlink"/>
                </a:solidFill>
              </a:rPr>
              <a:t>int</a:t>
            </a:r>
            <a:r>
              <a:rPr lang="en-US" altLang="zh-CN" sz="2400" b="1" dirty="0">
                <a:solidFill>
                  <a:schemeClr val="hlink"/>
                </a:solidFill>
              </a:rPr>
              <a:t> main()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hlink"/>
                </a:solidFill>
              </a:rPr>
              <a:t>{float </a:t>
            </a:r>
            <a:r>
              <a:rPr lang="en-US" altLang="zh-CN" sz="2400" b="1" dirty="0" err="1">
                <a:solidFill>
                  <a:schemeClr val="hlink"/>
                </a:solidFill>
              </a:rPr>
              <a:t>a,b</a:t>
            </a:r>
            <a:r>
              <a:rPr lang="en-US" altLang="zh-CN" sz="2400" b="1" dirty="0">
                <a:solidFill>
                  <a:schemeClr val="hlink"/>
                </a:solidFill>
              </a:rPr>
              <a:t>,*p1,*p2;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hlink"/>
                </a:solidFill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</a:rPr>
              <a:t>cin</a:t>
            </a:r>
            <a:r>
              <a:rPr lang="en-US" altLang="zh-CN" sz="2400" b="1" dirty="0">
                <a:solidFill>
                  <a:schemeClr val="hlink"/>
                </a:solidFill>
              </a:rPr>
              <a:t>&gt;&gt;a&gt;&gt;b;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hlink"/>
                </a:solidFill>
              </a:rPr>
              <a:t> </a:t>
            </a:r>
            <a:r>
              <a:rPr lang="en-US" altLang="zh-CN" sz="3200" b="1" dirty="0">
                <a:solidFill>
                  <a:srgbClr val="FF3300"/>
                </a:solidFill>
                <a:ea typeface="宋体" pitchFamily="2" charset="-122"/>
              </a:rPr>
              <a:t>p1=&amp;a;   p2=&amp;b; </a:t>
            </a:r>
          </a:p>
          <a:p>
            <a:pPr algn="just" eaLnBrk="1" hangingPunct="1">
              <a:buSzPct val="90000"/>
            </a:pPr>
            <a:r>
              <a:rPr lang="en-US" altLang="zh-CN" sz="3200" b="1" dirty="0">
                <a:solidFill>
                  <a:srgbClr val="FF3300"/>
                </a:solidFill>
                <a:ea typeface="宋体" pitchFamily="2" charset="-122"/>
              </a:rPr>
              <a:t>  swap(p1, p2);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err="1">
                <a:solidFill>
                  <a:schemeClr val="hlink"/>
                </a:solidFill>
              </a:rPr>
              <a:t>cout</a:t>
            </a:r>
            <a:r>
              <a:rPr lang="en-US" altLang="zh-CN" sz="2400" b="1" dirty="0">
                <a:solidFill>
                  <a:schemeClr val="hlink"/>
                </a:solidFill>
              </a:rPr>
              <a:t>&lt;&lt;a&lt;&lt;</a:t>
            </a:r>
            <a:r>
              <a:rPr lang="en-US" altLang="zh-CN" sz="2400" b="1" dirty="0" err="1">
                <a:solidFill>
                  <a:schemeClr val="hlink"/>
                </a:solidFill>
              </a:rPr>
              <a:t>endl</a:t>
            </a:r>
            <a:r>
              <a:rPr lang="en-US" altLang="zh-CN" sz="2400" b="1" dirty="0">
                <a:solidFill>
                  <a:schemeClr val="hlink"/>
                </a:solidFill>
              </a:rPr>
              <a:t>&lt;&lt;b&lt;&lt;</a:t>
            </a:r>
            <a:r>
              <a:rPr lang="en-US" altLang="zh-CN" sz="2400" b="1" dirty="0" err="1">
                <a:solidFill>
                  <a:schemeClr val="hlink"/>
                </a:solidFill>
              </a:rPr>
              <a:t>endl</a:t>
            </a:r>
            <a:r>
              <a:rPr lang="en-US" altLang="zh-CN" sz="2400" b="1" dirty="0">
                <a:solidFill>
                  <a:schemeClr val="hlink"/>
                </a:solidFill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57150" y="2052638"/>
            <a:ext cx="4552950" cy="4401205"/>
          </a:xfrm>
          <a:prstGeom prst="rect">
            <a:avLst/>
          </a:prstGeom>
          <a:solidFill>
            <a:srgbClr val="FFFFE7"/>
          </a:solidFill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</a:rPr>
              <a:t>#include &lt;</a:t>
            </a:r>
            <a:r>
              <a:rPr lang="en-US" altLang="zh-CN" sz="2800" b="1" dirty="0" err="1">
                <a:solidFill>
                  <a:schemeClr val="hlink"/>
                </a:solidFill>
              </a:rPr>
              <a:t>iostream.h</a:t>
            </a:r>
            <a:r>
              <a:rPr lang="en-US" altLang="zh-CN" sz="2800" b="1" dirty="0">
                <a:solidFill>
                  <a:schemeClr val="hlink"/>
                </a:solidFill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</a:rPr>
              <a:t>void swap(float *</a:t>
            </a:r>
            <a:r>
              <a:rPr lang="en-US" altLang="zh-CN" sz="2800" b="1" dirty="0" err="1">
                <a:solidFill>
                  <a:schemeClr val="hlink"/>
                </a:solidFill>
              </a:rPr>
              <a:t>m,float</a:t>
            </a:r>
            <a:r>
              <a:rPr lang="en-US" altLang="zh-CN" sz="2800" b="1" dirty="0">
                <a:solidFill>
                  <a:schemeClr val="hlink"/>
                </a:solidFill>
              </a:rPr>
              <a:t> *n)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</a:rPr>
              <a:t>{float t;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 t=*m;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 *m=*n;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 *n=t;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2362200" y="1006475"/>
            <a:ext cx="5162128" cy="59093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6600"/>
              </a:buClr>
              <a:buSzPct val="50000"/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形参变化影响实参</a:t>
            </a:r>
          </a:p>
        </p:txBody>
      </p:sp>
    </p:spTree>
    <p:extLst>
      <p:ext uri="{BB962C8B-B14F-4D97-AF65-F5344CB8AC3E}">
        <p14:creationId xmlns:p14="http://schemas.microsoft.com/office/powerpoint/2010/main" val="34888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animBg="1" autoUpdateAnimBg="0"/>
      <p:bldP spid="541700" grpId="0" animBg="1" autoUpdateAnimBg="0"/>
      <p:bldP spid="54170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0" y="0"/>
            <a:ext cx="6934200" cy="849313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32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传地址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方式－－</a:t>
            </a:r>
            <a:r>
              <a:rPr lang="zh-CN" altLang="en-US" sz="32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指针变量作参数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4724400" y="2092325"/>
            <a:ext cx="4343400" cy="3908762"/>
          </a:xfrm>
          <a:prstGeom prst="rect">
            <a:avLst/>
          </a:prstGeom>
          <a:solidFill>
            <a:srgbClr val="FFFFE7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>
                <a:solidFill>
                  <a:schemeClr val="hlink"/>
                </a:solidFill>
              </a:rPr>
              <a:t>int</a:t>
            </a:r>
            <a:r>
              <a:rPr lang="en-US" altLang="zh-CN" sz="2400" b="1" dirty="0">
                <a:solidFill>
                  <a:schemeClr val="hlink"/>
                </a:solidFill>
              </a:rPr>
              <a:t> main()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hlink"/>
                </a:solidFill>
              </a:rPr>
              <a:t>{float </a:t>
            </a:r>
            <a:r>
              <a:rPr lang="en-US" altLang="zh-CN" sz="2400" b="1" dirty="0" err="1">
                <a:solidFill>
                  <a:schemeClr val="hlink"/>
                </a:solidFill>
              </a:rPr>
              <a:t>a,b</a:t>
            </a:r>
            <a:r>
              <a:rPr lang="en-US" altLang="zh-CN" sz="2400" b="1" dirty="0">
                <a:solidFill>
                  <a:schemeClr val="hlink"/>
                </a:solidFill>
              </a:rPr>
              <a:t>,*p1,*p2;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hlink"/>
                </a:solidFill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</a:rPr>
              <a:t>cin</a:t>
            </a:r>
            <a:r>
              <a:rPr lang="en-US" altLang="zh-CN" sz="2400" b="1" dirty="0">
                <a:solidFill>
                  <a:schemeClr val="hlink"/>
                </a:solidFill>
              </a:rPr>
              <a:t>&gt;&gt;a&gt;&gt;b;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hlink"/>
                </a:solidFill>
              </a:rPr>
              <a:t> </a:t>
            </a:r>
            <a:r>
              <a:rPr lang="en-US" altLang="zh-CN" sz="3200" b="1" dirty="0">
                <a:solidFill>
                  <a:srgbClr val="FF3300"/>
                </a:solidFill>
                <a:ea typeface="宋体" pitchFamily="2" charset="-122"/>
              </a:rPr>
              <a:t>p1=&amp;a;   p2=&amp;b; </a:t>
            </a:r>
          </a:p>
          <a:p>
            <a:pPr algn="just" eaLnBrk="1" hangingPunct="1">
              <a:buSzPct val="90000"/>
            </a:pPr>
            <a:r>
              <a:rPr lang="en-US" altLang="zh-CN" sz="3200" b="1" dirty="0">
                <a:solidFill>
                  <a:srgbClr val="FF3300"/>
                </a:solidFill>
                <a:ea typeface="宋体" pitchFamily="2" charset="-122"/>
              </a:rPr>
              <a:t>  swap(p1, p2);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err="1">
                <a:solidFill>
                  <a:schemeClr val="hlink"/>
                </a:solidFill>
              </a:rPr>
              <a:t>cout</a:t>
            </a:r>
            <a:r>
              <a:rPr lang="en-US" altLang="zh-CN" sz="2400" b="1" dirty="0">
                <a:solidFill>
                  <a:schemeClr val="hlink"/>
                </a:solidFill>
              </a:rPr>
              <a:t>&lt;&lt;a&lt;&lt;</a:t>
            </a:r>
            <a:r>
              <a:rPr lang="en-US" altLang="zh-CN" sz="2400" b="1" dirty="0" err="1">
                <a:solidFill>
                  <a:schemeClr val="hlink"/>
                </a:solidFill>
              </a:rPr>
              <a:t>endl</a:t>
            </a:r>
            <a:r>
              <a:rPr lang="en-US" altLang="zh-CN" sz="2400" b="1" dirty="0">
                <a:solidFill>
                  <a:schemeClr val="hlink"/>
                </a:solidFill>
              </a:rPr>
              <a:t>&lt;&lt;b&lt;&lt;</a:t>
            </a:r>
            <a:r>
              <a:rPr lang="en-US" altLang="zh-CN" sz="2400" b="1" dirty="0" err="1">
                <a:solidFill>
                  <a:schemeClr val="hlink"/>
                </a:solidFill>
              </a:rPr>
              <a:t>endl</a:t>
            </a:r>
            <a:r>
              <a:rPr lang="en-US" altLang="zh-CN" sz="2400" b="1" dirty="0">
                <a:solidFill>
                  <a:schemeClr val="hlink"/>
                </a:solidFill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57150" y="2052638"/>
            <a:ext cx="4552950" cy="4401205"/>
          </a:xfrm>
          <a:prstGeom prst="rect">
            <a:avLst/>
          </a:prstGeom>
          <a:solidFill>
            <a:srgbClr val="FFFFE7"/>
          </a:solidFill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</a:rPr>
              <a:t>#include &lt;</a:t>
            </a:r>
            <a:r>
              <a:rPr lang="en-US" altLang="zh-CN" sz="2800" b="1" dirty="0" err="1">
                <a:solidFill>
                  <a:schemeClr val="hlink"/>
                </a:solidFill>
              </a:rPr>
              <a:t>iostream.h</a:t>
            </a:r>
            <a:r>
              <a:rPr lang="en-US" altLang="zh-CN" sz="2800" b="1" dirty="0">
                <a:solidFill>
                  <a:schemeClr val="hlink"/>
                </a:solidFill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</a:rPr>
              <a:t>void swap(float *m, float *n)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</a:rPr>
              <a:t>{float *t;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</a:rPr>
              <a:t> </a:t>
            </a:r>
            <a:r>
              <a:rPr lang="en-US" altLang="zh-CN" sz="2800" b="1" u="sng" dirty="0">
                <a:solidFill>
                  <a:srgbClr val="FF0000"/>
                </a:solidFill>
              </a:rPr>
              <a:t>t=m;</a:t>
            </a:r>
          </a:p>
          <a:p>
            <a:pPr>
              <a:spcBef>
                <a:spcPct val="50000"/>
              </a:spcBef>
            </a:pPr>
            <a:r>
              <a:rPr lang="en-US" altLang="zh-CN" sz="2800" b="1" u="sng" dirty="0">
                <a:solidFill>
                  <a:srgbClr val="FF0000"/>
                </a:solidFill>
              </a:rPr>
              <a:t> m=n;</a:t>
            </a:r>
          </a:p>
          <a:p>
            <a:pPr>
              <a:spcBef>
                <a:spcPct val="50000"/>
              </a:spcBef>
            </a:pPr>
            <a:r>
              <a:rPr lang="en-US" altLang="zh-CN" sz="2800" b="1" u="sng" dirty="0">
                <a:solidFill>
                  <a:srgbClr val="FF0000"/>
                </a:solidFill>
              </a:rPr>
              <a:t> n=t;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323528" y="1006475"/>
            <a:ext cx="8640960" cy="48013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6600"/>
              </a:buClr>
              <a:buSzPct val="5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形参变化不影响实参    ？？</a:t>
            </a:r>
            <a:r>
              <a:rPr lang="zh-CN" altLang="en-US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仅交换了</a:t>
            </a:r>
            <a:r>
              <a:rPr lang="en-US" altLang="zh-CN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两个指针</a:t>
            </a:r>
          </a:p>
        </p:txBody>
      </p:sp>
    </p:spTree>
    <p:extLst>
      <p:ext uri="{BB962C8B-B14F-4D97-AF65-F5344CB8AC3E}">
        <p14:creationId xmlns:p14="http://schemas.microsoft.com/office/powerpoint/2010/main" val="181796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animBg="1" autoUpdateAnimBg="0"/>
      <p:bldP spid="542724" grpId="0" animBg="1" autoUpdateAnimBg="0"/>
      <p:bldP spid="54272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6705600" cy="849313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32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传地址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方式－－</a:t>
            </a:r>
            <a:r>
              <a:rPr lang="zh-CN" altLang="en-US" sz="32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引用类型作参数</a:t>
            </a: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220663" y="1517650"/>
            <a:ext cx="8743950" cy="6477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just">
              <a:buClr>
                <a:srgbClr val="009900"/>
              </a:buClr>
              <a:buSzPct val="5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引用：它用来给一个对象提供一个替代的名字。小名！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185267" y="2348880"/>
            <a:ext cx="6764338" cy="45243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 sz="3200" b="1" dirty="0"/>
              <a:t>#include &lt;</a:t>
            </a:r>
            <a:r>
              <a:rPr lang="en-US" altLang="zh-CN" sz="3200" b="1" dirty="0" err="1"/>
              <a:t>iostream</a:t>
            </a:r>
            <a:r>
              <a:rPr lang="en-US" altLang="zh-CN" sz="3200" b="1" dirty="0"/>
              <a:t>&gt;</a:t>
            </a:r>
          </a:p>
          <a:p>
            <a:pPr marL="342900" indent="-342900"/>
            <a:r>
              <a:rPr lang="en-US" altLang="zh-CN" sz="3200" b="1" dirty="0"/>
              <a:t>using namespace </a:t>
            </a:r>
            <a:r>
              <a:rPr lang="en-US" altLang="zh-CN" sz="3200" b="1" dirty="0" err="1"/>
              <a:t>std</a:t>
            </a:r>
            <a:r>
              <a:rPr lang="en-US" altLang="zh-CN" sz="3200" b="1" dirty="0"/>
              <a:t>;</a:t>
            </a:r>
          </a:p>
          <a:p>
            <a:pPr marL="342900" indent="-342900"/>
            <a:r>
              <a:rPr lang="en-US" altLang="zh-CN" sz="3200" b="1" dirty="0" err="1"/>
              <a:t>int</a:t>
            </a:r>
            <a:r>
              <a:rPr lang="en-US" altLang="zh-CN" sz="3200" b="1" dirty="0"/>
              <a:t> main()</a:t>
            </a:r>
          </a:p>
          <a:p>
            <a:pPr marL="342900" indent="-342900"/>
            <a:r>
              <a:rPr lang="en-US" altLang="zh-CN" sz="3200" b="1" dirty="0"/>
              <a:t>{  </a:t>
            </a:r>
            <a:r>
              <a:rPr lang="en-US" altLang="zh-CN" sz="3200" b="1" dirty="0" err="1"/>
              <a:t>int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=5;</a:t>
            </a:r>
          </a:p>
          <a:p>
            <a:pPr marL="342900" indent="-342900"/>
            <a:r>
              <a:rPr lang="en-US" altLang="zh-CN" sz="3200" b="1" dirty="0"/>
              <a:t>	</a:t>
            </a:r>
            <a:r>
              <a:rPr lang="en-US" altLang="zh-CN" sz="3200" b="1" dirty="0" err="1"/>
              <a:t>int</a:t>
            </a:r>
            <a:r>
              <a:rPr lang="en-US" altLang="zh-CN" sz="3200" b="1" dirty="0"/>
              <a:t> &amp;j=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;</a:t>
            </a:r>
          </a:p>
          <a:p>
            <a:pPr marL="342900" indent="-342900"/>
            <a:r>
              <a:rPr lang="en-US" altLang="zh-CN" sz="3200" b="1" dirty="0"/>
              <a:t>	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=7;</a:t>
            </a:r>
          </a:p>
          <a:p>
            <a:pPr marL="342900" indent="-342900"/>
            <a:r>
              <a:rPr lang="en-US" altLang="zh-CN" sz="3200" b="1" dirty="0"/>
              <a:t>	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&lt;&lt;"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="&lt;&lt;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&lt;&lt;" j="&lt;&lt;j;</a:t>
            </a:r>
          </a:p>
          <a:p>
            <a:pPr marL="342900" indent="-342900"/>
            <a:r>
              <a:rPr lang="en-US" altLang="zh-CN" sz="3200" b="1" dirty="0"/>
              <a:t>    return 0;</a:t>
            </a:r>
          </a:p>
          <a:p>
            <a:pPr marL="342900" indent="-342900"/>
            <a:r>
              <a:rPr lang="en-US" altLang="zh-CN" sz="3200" b="1" dirty="0"/>
              <a:t>}</a:t>
            </a:r>
          </a:p>
        </p:txBody>
      </p:sp>
      <p:sp>
        <p:nvSpPr>
          <p:cNvPr id="546821" name="Rectangle 5"/>
          <p:cNvSpPr>
            <a:spLocks noChangeArrowheads="1"/>
          </p:cNvSpPr>
          <p:nvPr/>
        </p:nvSpPr>
        <p:spPr bwMode="auto">
          <a:xfrm>
            <a:off x="4860032" y="2348880"/>
            <a:ext cx="4104581" cy="3384376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just">
              <a:spcBef>
                <a:spcPct val="5000"/>
              </a:spcBef>
              <a:buClr>
                <a:srgbClr val="009900"/>
              </a:buClr>
              <a:buSzPct val="50000"/>
              <a:buFont typeface="Wingdings" pitchFamily="2" charset="2"/>
              <a:buChar char="ü"/>
            </a:pPr>
            <a:r>
              <a:rPr lang="en-US" altLang="zh-CN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是一个引用类型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代表</a:t>
            </a:r>
            <a:r>
              <a:rPr lang="en-US" altLang="zh-CN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的一个替代名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algn="just">
              <a:spcBef>
                <a:spcPct val="5000"/>
              </a:spcBef>
              <a:buClr>
                <a:srgbClr val="009900"/>
              </a:buClr>
              <a:buSzPct val="50000"/>
              <a:buFont typeface="Wingdings" pitchFamily="2" charset="2"/>
              <a:buChar char="ü"/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algn="just">
              <a:spcBef>
                <a:spcPct val="5000"/>
              </a:spcBef>
              <a:buClr>
                <a:srgbClr val="009900"/>
              </a:buClr>
              <a:buSzPct val="50000"/>
              <a:buFont typeface="Wingdings" pitchFamily="2" charset="2"/>
              <a:buChar char="ü"/>
            </a:pP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值改变时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值也跟着改变，所以会输出</a:t>
            </a:r>
          </a:p>
          <a:p>
            <a:pPr marL="742950" lvl="1" indent="-285750" algn="just">
              <a:spcBef>
                <a:spcPct val="5000"/>
              </a:spcBef>
              <a:buClr>
                <a:srgbClr val="009900"/>
              </a:buClr>
              <a:buSzPct val="50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i=7 j=7</a:t>
            </a:r>
          </a:p>
        </p:txBody>
      </p:sp>
      <p:sp>
        <p:nvSpPr>
          <p:cNvPr id="546822" name="Rectangle 6"/>
          <p:cNvSpPr>
            <a:spLocks noChangeArrowheads="1"/>
          </p:cNvSpPr>
          <p:nvPr/>
        </p:nvSpPr>
        <p:spPr bwMode="auto">
          <a:xfrm>
            <a:off x="220662" y="909638"/>
            <a:ext cx="6079529" cy="6477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just">
              <a:buClr>
                <a:srgbClr val="009900"/>
              </a:buClr>
              <a:buSzPct val="50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什么是引用？？？</a:t>
            </a:r>
            <a:r>
              <a:rPr lang="en-US" altLang="zh-CN" sz="2400" b="1" u="sng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2400" b="1" u="sng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程序下可行</a:t>
            </a:r>
            <a:r>
              <a:rPr lang="en-US" altLang="zh-CN" sz="2400" b="1" u="sng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u="sng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笑脸 2"/>
          <p:cNvSpPr/>
          <p:nvPr/>
        </p:nvSpPr>
        <p:spPr>
          <a:xfrm>
            <a:off x="6949605" y="74928"/>
            <a:ext cx="1580920" cy="143578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福音形式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645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animBg="1"/>
      <p:bldP spid="546820" grpId="0" animBg="1"/>
      <p:bldP spid="546821" grpId="0" animBg="1"/>
      <p:bldP spid="546822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4610100" y="1179513"/>
            <a:ext cx="4343400" cy="55092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err="1">
                <a:solidFill>
                  <a:schemeClr val="hlink"/>
                </a:solidFill>
              </a:rPr>
              <a:t>int</a:t>
            </a:r>
            <a:r>
              <a:rPr lang="en-US" altLang="zh-CN" sz="3200" b="1" dirty="0">
                <a:solidFill>
                  <a:schemeClr val="hlink"/>
                </a:solidFill>
              </a:rPr>
              <a:t> main()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{float </a:t>
            </a:r>
            <a:r>
              <a:rPr lang="en-US" altLang="zh-CN" sz="3200" b="1" dirty="0" err="1">
                <a:solidFill>
                  <a:schemeClr val="hlink"/>
                </a:solidFill>
              </a:rPr>
              <a:t>a,b</a:t>
            </a:r>
            <a:r>
              <a:rPr lang="en-US" altLang="zh-CN" sz="3200" b="1" dirty="0">
                <a:solidFill>
                  <a:schemeClr val="hlink"/>
                </a:solidFill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 </a:t>
            </a:r>
            <a:r>
              <a:rPr lang="en-US" altLang="zh-CN" sz="3200" b="1" dirty="0" err="1">
                <a:solidFill>
                  <a:schemeClr val="hlink"/>
                </a:solidFill>
              </a:rPr>
              <a:t>cin</a:t>
            </a:r>
            <a:r>
              <a:rPr lang="en-US" altLang="zh-CN" sz="3200" b="1" dirty="0">
                <a:solidFill>
                  <a:schemeClr val="hlink"/>
                </a:solidFill>
              </a:rPr>
              <a:t>&gt;&gt;a&gt;&gt;b;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 swap(a, b);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 err="1">
                <a:solidFill>
                  <a:schemeClr val="hlink"/>
                </a:solidFill>
              </a:rPr>
              <a:t>cout</a:t>
            </a:r>
            <a:r>
              <a:rPr lang="en-US" altLang="zh-CN" sz="3200" b="1" dirty="0">
                <a:solidFill>
                  <a:schemeClr val="hlink"/>
                </a:solidFill>
              </a:rPr>
              <a:t>&lt;&lt;a&lt;&lt;</a:t>
            </a:r>
            <a:r>
              <a:rPr lang="en-US" altLang="zh-CN" sz="3200" b="1" dirty="0" err="1">
                <a:solidFill>
                  <a:schemeClr val="hlink"/>
                </a:solidFill>
              </a:rPr>
              <a:t>endl</a:t>
            </a:r>
            <a:r>
              <a:rPr lang="en-US" altLang="zh-CN" sz="3200" b="1" dirty="0">
                <a:solidFill>
                  <a:schemeClr val="hlink"/>
                </a:solidFill>
              </a:rPr>
              <a:t>&lt;&lt;b&lt;&lt;</a:t>
            </a:r>
            <a:r>
              <a:rPr lang="en-US" altLang="zh-CN" sz="3200" b="1" dirty="0" err="1">
                <a:solidFill>
                  <a:schemeClr val="hlink"/>
                </a:solidFill>
              </a:rPr>
              <a:t>endl</a:t>
            </a:r>
            <a:r>
              <a:rPr lang="en-US" altLang="zh-CN" sz="3200" b="1" dirty="0">
                <a:solidFill>
                  <a:schemeClr val="hlink"/>
                </a:solidFill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return 0;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547843" name="Rectangle 3"/>
          <p:cNvSpPr>
            <a:spLocks noChangeArrowheads="1"/>
          </p:cNvSpPr>
          <p:nvPr/>
        </p:nvSpPr>
        <p:spPr bwMode="auto">
          <a:xfrm>
            <a:off x="57150" y="1052513"/>
            <a:ext cx="4381500" cy="55092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#include &lt;</a:t>
            </a:r>
            <a:r>
              <a:rPr lang="en-US" altLang="zh-CN" sz="3200" b="1" dirty="0" err="1">
                <a:solidFill>
                  <a:schemeClr val="hlink"/>
                </a:solidFill>
              </a:rPr>
              <a:t>iostream.h</a:t>
            </a:r>
            <a:r>
              <a:rPr lang="en-US" altLang="zh-CN" sz="3200" b="1" dirty="0">
                <a:solidFill>
                  <a:schemeClr val="hlink"/>
                </a:solidFill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void swap(</a:t>
            </a:r>
            <a:r>
              <a:rPr lang="en-US" altLang="zh-CN" sz="3200" b="1" dirty="0">
                <a:solidFill>
                  <a:srgbClr val="FF3300"/>
                </a:solidFill>
              </a:rPr>
              <a:t>float</a:t>
            </a:r>
            <a:r>
              <a:rPr lang="zh-CN" altLang="en-US" sz="3200" b="1" dirty="0">
                <a:solidFill>
                  <a:srgbClr val="FF3300"/>
                </a:solidFill>
              </a:rPr>
              <a:t> </a:t>
            </a:r>
            <a:r>
              <a:rPr lang="en-US" altLang="zh-CN" sz="3200" b="1" dirty="0">
                <a:solidFill>
                  <a:srgbClr val="FF3300"/>
                </a:solidFill>
              </a:rPr>
              <a:t>&amp;m, float</a:t>
            </a:r>
            <a:r>
              <a:rPr lang="zh-CN" altLang="en-US" sz="3200" b="1" dirty="0">
                <a:solidFill>
                  <a:srgbClr val="FF3300"/>
                </a:solidFill>
              </a:rPr>
              <a:t> </a:t>
            </a:r>
            <a:r>
              <a:rPr lang="en-US" altLang="zh-CN" sz="3200" b="1" dirty="0">
                <a:solidFill>
                  <a:srgbClr val="FF3300"/>
                </a:solidFill>
              </a:rPr>
              <a:t>&amp;n</a:t>
            </a:r>
            <a:r>
              <a:rPr lang="en-US" altLang="zh-CN" sz="3200" b="1" dirty="0">
                <a:solidFill>
                  <a:schemeClr val="hlink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{float temp;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 temp=m;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 m=n;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 n=temp;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6705600" cy="849313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32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传地址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方式－－</a:t>
            </a:r>
            <a:r>
              <a:rPr lang="zh-CN" altLang="en-US" sz="3200" b="1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引用类型作参数</a:t>
            </a:r>
          </a:p>
        </p:txBody>
      </p:sp>
      <p:sp>
        <p:nvSpPr>
          <p:cNvPr id="5" name="笑脸 4"/>
          <p:cNvSpPr/>
          <p:nvPr/>
        </p:nvSpPr>
        <p:spPr>
          <a:xfrm>
            <a:off x="6949605" y="74928"/>
            <a:ext cx="1580920" cy="143578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福音形式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4072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2" grpId="0" animBg="1" autoUpdateAnimBg="0"/>
      <p:bldP spid="547843" grpId="0" animBg="1" autoUpdateAnimBg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ChangeArrowheads="1"/>
          </p:cNvSpPr>
          <p:nvPr/>
        </p:nvSpPr>
        <p:spPr bwMode="auto">
          <a:xfrm>
            <a:off x="361950" y="1028700"/>
            <a:ext cx="84010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）传递引用给函数与传递指针的效果是一样的，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形参变化实参也发生变化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/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）引用类型作形参，在内存中并没有产生实参的副本，它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直接对实参操作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3200" b="1" u="sng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而一般变量作参数，形参与实参就占用不同的存储单元，所以形参变量的值是实参变量的副本。</a:t>
            </a:r>
            <a:endParaRPr lang="en-US" altLang="zh-CN" sz="3200" b="1" u="sng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因此，当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参数传递的数据量较大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时，用引用比用一般变量传递参数的时间和空间效率都好。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5426075" cy="849313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引用类型作形参的三点说明</a:t>
            </a:r>
          </a:p>
        </p:txBody>
      </p:sp>
    </p:spTree>
    <p:extLst>
      <p:ext uri="{BB962C8B-B14F-4D97-AF65-F5344CB8AC3E}">
        <p14:creationId xmlns:p14="http://schemas.microsoft.com/office/powerpoint/2010/main" val="28414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8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8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8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ChangeArrowheads="1"/>
          </p:cNvSpPr>
          <p:nvPr/>
        </p:nvSpPr>
        <p:spPr bwMode="auto">
          <a:xfrm>
            <a:off x="361950" y="1028700"/>
            <a:ext cx="84010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/>
            <a:r>
              <a:rPr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sz="3200" b="1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）指针参数虽然也能达到与使用引用的效果，但在被调函数中需要重复使用</a:t>
            </a:r>
            <a:r>
              <a:rPr lang="zh-CN" altLang="en-US" sz="3200" b="1" dirty="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“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*指针变量名</a:t>
            </a:r>
            <a:r>
              <a:rPr lang="zh-CN" altLang="en-US" sz="3200" b="1" dirty="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的形式进行运算，这很容易产生错误且程序的阅读性较差；</a:t>
            </a:r>
            <a:endParaRPr lang="en-US" altLang="zh-CN" sz="32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342900" indent="-342900" eaLnBrk="1" hangingPunct="1"/>
            <a:r>
              <a:rPr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另一方面，在主调函数的调用点处，必须用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变量的地址作为实参</a:t>
            </a:r>
            <a:r>
              <a:rPr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0"/>
            <a:ext cx="5426075" cy="849313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引用类型作形参的三点说明</a:t>
            </a:r>
          </a:p>
        </p:txBody>
      </p:sp>
    </p:spTree>
    <p:extLst>
      <p:ext uri="{BB962C8B-B14F-4D97-AF65-F5344CB8AC3E}">
        <p14:creationId xmlns:p14="http://schemas.microsoft.com/office/powerpoint/2010/main" val="250399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9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0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200150" y="167265"/>
            <a:ext cx="6248400" cy="849313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zh-CN" altLang="en-US" sz="32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传地址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方式－－</a:t>
            </a:r>
            <a:r>
              <a:rPr lang="zh-CN" altLang="en-US" sz="3200" b="1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数组名作参数</a:t>
            </a:r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66750" y="1930400"/>
            <a:ext cx="73152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#include&lt;</a:t>
            </a:r>
            <a:r>
              <a:rPr lang="en-US" altLang="zh-CN" sz="2400" b="1" dirty="0" err="1">
                <a:latin typeface="Arial" charset="0"/>
                <a:ea typeface="宋体" pitchFamily="2" charset="-122"/>
              </a:rPr>
              <a:t>iostream.h</a:t>
            </a:r>
            <a:r>
              <a:rPr lang="en-US" altLang="zh-CN" sz="2400" b="1" dirty="0">
                <a:latin typeface="Arial" charset="0"/>
                <a:ea typeface="宋体" pitchFamily="2" charset="-122"/>
              </a:rPr>
              <a:t>&gt;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void sub(</a:t>
            </a:r>
            <a:r>
              <a:rPr lang="en-US" altLang="zh-CN" sz="2400" b="1" dirty="0">
                <a:solidFill>
                  <a:srgbClr val="FF3300"/>
                </a:solidFill>
                <a:latin typeface="Arial" charset="0"/>
                <a:ea typeface="宋体" pitchFamily="2" charset="-122"/>
              </a:rPr>
              <a:t>char</a:t>
            </a:r>
            <a:r>
              <a:rPr lang="en-US" altLang="zh-CN" sz="2400" b="1" dirty="0">
                <a:latin typeface="Arial" charset="0"/>
                <a:ea typeface="宋体" pitchFamily="2" charset="-122"/>
              </a:rPr>
              <a:t>);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 err="1">
                <a:latin typeface="Arial" charset="0"/>
                <a:ea typeface="宋体" pitchFamily="2" charset="-122"/>
              </a:rPr>
              <a:t>int</a:t>
            </a:r>
            <a:r>
              <a:rPr lang="en-US" altLang="zh-CN" sz="2400" b="1" dirty="0">
                <a:latin typeface="Arial" charset="0"/>
                <a:ea typeface="宋体" pitchFamily="2" charset="-122"/>
              </a:rPr>
              <a:t> main</a:t>
            </a:r>
            <a:r>
              <a:rPr lang="zh-CN" altLang="en-US" sz="2400" b="1" dirty="0">
                <a:latin typeface="Arial" charset="0"/>
                <a:ea typeface="宋体" pitchFamily="2" charset="-122"/>
              </a:rPr>
              <a:t>（</a:t>
            </a:r>
            <a:r>
              <a:rPr lang="en-US" altLang="zh-CN" sz="2400" b="1" dirty="0">
                <a:latin typeface="Arial" charset="0"/>
                <a:ea typeface="宋体" pitchFamily="2" charset="-122"/>
              </a:rPr>
              <a:t>void </a:t>
            </a:r>
            <a:r>
              <a:rPr lang="zh-CN" altLang="en-US" sz="2400" b="1" dirty="0">
                <a:latin typeface="Arial" charset="0"/>
                <a:ea typeface="宋体" pitchFamily="2" charset="-122"/>
              </a:rPr>
              <a:t>）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{   char a[10]=“hello”;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     sub(a);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     </a:t>
            </a:r>
            <a:r>
              <a:rPr lang="en-US" altLang="zh-CN" sz="2400" b="1" dirty="0" err="1">
                <a:latin typeface="Arial" charset="0"/>
                <a:ea typeface="宋体" pitchFamily="2" charset="-122"/>
              </a:rPr>
              <a:t>cout</a:t>
            </a:r>
            <a:r>
              <a:rPr lang="en-US" altLang="zh-CN" sz="2400" b="1" dirty="0">
                <a:latin typeface="Arial" charset="0"/>
                <a:ea typeface="宋体" pitchFamily="2" charset="-122"/>
              </a:rPr>
              <a:t>&lt;&lt;a&lt;&lt;</a:t>
            </a:r>
            <a:r>
              <a:rPr lang="en-US" altLang="zh-CN" sz="2400" b="1" dirty="0" err="1">
                <a:latin typeface="Arial" charset="0"/>
                <a:ea typeface="宋体" pitchFamily="2" charset="-122"/>
              </a:rPr>
              <a:t>endl</a:t>
            </a:r>
            <a:r>
              <a:rPr lang="en-US" altLang="zh-CN" sz="2400" b="1" dirty="0">
                <a:latin typeface="Arial" charset="0"/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void sub(char b[ ])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en-US" sz="2400" b="1" dirty="0">
                <a:latin typeface="Arial" charset="0"/>
                <a:ea typeface="宋体" pitchFamily="2" charset="-122"/>
              </a:rPr>
              <a:t>{   b[ ]=“world”;</a:t>
            </a:r>
            <a:r>
              <a:rPr lang="en-US" altLang="zh-CN" sz="2400" b="1" dirty="0"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992188" y="998538"/>
            <a:ext cx="6924675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传递的是数组的首地址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对形参数组所做的任何改变都将反映到实参数组中</a:t>
            </a:r>
            <a:endParaRPr lang="en-US" altLang="en-US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43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85800" y="1295400"/>
            <a:ext cx="624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/>
            <a:endParaRPr lang="zh-CN" altLang="en-US">
              <a:solidFill>
                <a:srgbClr val="99CCFF"/>
              </a:solidFill>
              <a:latin typeface="Arial" charset="0"/>
            </a:endParaRPr>
          </a:p>
        </p:txBody>
      </p:sp>
      <p:sp>
        <p:nvSpPr>
          <p:cNvPr id="3075" name="标题 8"/>
          <p:cNvSpPr>
            <a:spLocks noGrp="1"/>
          </p:cNvSpPr>
          <p:nvPr>
            <p:ph type="title"/>
          </p:nvPr>
        </p:nvSpPr>
        <p:spPr>
          <a:xfrm>
            <a:off x="164276" y="223017"/>
            <a:ext cx="5916613" cy="5715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</a:rPr>
              <a:t>不要将关键字重新定义为标识符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460" name="Picture 5" descr="C:\Users\Administrator\AppData\Roaming\Tencent\Users\597999009\QQ\WinTemp\RichOle\JZ6LG263S9J@]A(FK5KCW~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27728"/>
            <a:ext cx="8842885" cy="545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9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0" y="695325"/>
            <a:ext cx="6732588" cy="6001643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#include &lt;</a:t>
            </a:r>
            <a:r>
              <a:rPr lang="en-US" altLang="zh-CN" sz="2400" b="1" dirty="0" err="1"/>
              <a:t>iostream.h</a:t>
            </a:r>
            <a:r>
              <a:rPr lang="en-US" altLang="zh-CN" sz="2400" b="1" dirty="0"/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#define N 10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max(</a:t>
            </a:r>
            <a:r>
              <a:rPr lang="en-US" altLang="zh-CN" sz="2400" b="1" dirty="0" err="1">
                <a:solidFill>
                  <a:srgbClr val="FF3300"/>
                </a:solidFill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</a:rPr>
              <a:t> a[]</a:t>
            </a:r>
            <a:r>
              <a:rPr lang="en-US" altLang="zh-CN" sz="2400" b="1" dirty="0"/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 ( ) {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a[10];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i,m</a:t>
            </a:r>
            <a:r>
              <a:rPr lang="en-US" altLang="zh-CN" sz="2400" b="1" dirty="0"/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	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=0;i&lt;</a:t>
            </a:r>
            <a:r>
              <a:rPr lang="en-US" altLang="zh-CN" sz="2400" b="1" dirty="0" err="1"/>
              <a:t>N;i</a:t>
            </a:r>
            <a:r>
              <a:rPr lang="en-US" altLang="zh-CN" sz="2400" b="1" dirty="0"/>
              <a:t>++)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		</a:t>
            </a:r>
            <a:r>
              <a:rPr lang="en-US" altLang="zh-CN" sz="2400" b="1" dirty="0" err="1"/>
              <a:t>cin</a:t>
            </a:r>
            <a:r>
              <a:rPr lang="en-US" altLang="zh-CN" sz="2400" b="1" dirty="0"/>
              <a:t>&gt;&gt;a[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	m=max(a);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&lt;&lt;"the max number is:"&lt;&lt;m;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}</a:t>
            </a: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5353050" y="715963"/>
            <a:ext cx="3409950" cy="37433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int max(</a:t>
            </a:r>
            <a:r>
              <a:rPr lang="en-US" altLang="zh-CN" sz="2400" b="1">
                <a:solidFill>
                  <a:srgbClr val="FF3300"/>
                </a:solidFill>
              </a:rPr>
              <a:t>int b[]</a:t>
            </a:r>
            <a:r>
              <a:rPr lang="en-US" altLang="zh-CN" sz="2400" b="1"/>
              <a:t>){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      int i,n;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       n=b[0];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       for(i=1;i&lt;N;i++)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	if(n&lt;b[i]) n=b[i];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        return n;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}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781397" y="116378"/>
            <a:ext cx="6518275" cy="45720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用数组作函数的参数，求</a:t>
            </a:r>
            <a:r>
              <a:rPr lang="en-US" altLang="zh-CN" sz="2400" b="1"/>
              <a:t>10</a:t>
            </a:r>
            <a:r>
              <a:rPr lang="zh-CN" altLang="en-US" sz="2400" b="1"/>
              <a:t>个整数的最大数</a:t>
            </a:r>
          </a:p>
        </p:txBody>
      </p:sp>
    </p:spTree>
    <p:extLst>
      <p:ext uri="{BB962C8B-B14F-4D97-AF65-F5344CB8AC3E}">
        <p14:creationId xmlns:p14="http://schemas.microsoft.com/office/powerpoint/2010/main" val="378657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0" y="40929"/>
            <a:ext cx="9144000" cy="822325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</a:rPr>
              <a:t>练习：</a:t>
            </a:r>
            <a:r>
              <a:rPr lang="zh-CN" altLang="en-US" sz="2400" b="1" dirty="0"/>
              <a:t>用数组作为函数的参数，将数组中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个整数按相反的顺序存放，要求输入和输出在主函数中完成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0" y="1106488"/>
            <a:ext cx="5029200" cy="5532437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#include &lt;iostream.h&gt;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#define N 10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void sub(</a:t>
            </a:r>
            <a:r>
              <a:rPr lang="en-US" altLang="zh-CN" sz="2400" b="1">
                <a:solidFill>
                  <a:srgbClr val="FF3300"/>
                </a:solidFill>
              </a:rPr>
              <a:t>int b[ ]</a:t>
            </a:r>
            <a:r>
              <a:rPr lang="en-US" altLang="zh-CN" sz="2400" b="1"/>
              <a:t>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	int i,j,temp,m;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	m=N/2;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	for(i=0;i&lt;m;i++){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                 j=N-1-i;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                 temp=b[i];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	     b[i]= b[j];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                 b[j]=temp;	}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/>
              <a:t>	return ;}</a:t>
            </a: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5353050" y="1287463"/>
            <a:ext cx="3505200" cy="43396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 ( ) {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a[10],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	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=0;i&lt;</a:t>
            </a:r>
            <a:r>
              <a:rPr lang="en-US" altLang="zh-CN" sz="2400" b="1" dirty="0" err="1"/>
              <a:t>N;i</a:t>
            </a:r>
            <a:r>
              <a:rPr lang="en-US" altLang="zh-CN" sz="2400" b="1" dirty="0"/>
              <a:t>++)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		</a:t>
            </a:r>
            <a:r>
              <a:rPr lang="en-US" altLang="zh-CN" sz="2400" b="1" dirty="0" err="1"/>
              <a:t>cin</a:t>
            </a:r>
            <a:r>
              <a:rPr lang="en-US" altLang="zh-CN" sz="2400" b="1" dirty="0"/>
              <a:t>&gt;&gt;a[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	sub(</a:t>
            </a:r>
            <a:r>
              <a:rPr lang="en-US" altLang="zh-CN" sz="2400" b="1" dirty="0">
                <a:solidFill>
                  <a:srgbClr val="FF3300"/>
                </a:solidFill>
              </a:rPr>
              <a:t>a</a:t>
            </a:r>
            <a:r>
              <a:rPr lang="en-US" altLang="zh-CN" sz="2400" b="1" dirty="0"/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	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=0;i&lt;</a:t>
            </a:r>
            <a:r>
              <a:rPr lang="en-US" altLang="zh-CN" sz="2400" b="1" dirty="0" err="1"/>
              <a:t>N;i</a:t>
            </a:r>
            <a:r>
              <a:rPr lang="en-US" altLang="zh-CN" sz="2400" b="1" dirty="0"/>
              <a:t>++)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		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&lt;&lt;a[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769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animBg="1" autoUpdateAnimBg="0"/>
      <p:bldP spid="55808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基本语法</a:t>
            </a:r>
            <a:endParaRPr lang="en-US" altLang="zh-CN" sz="3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指针相关</a:t>
            </a:r>
            <a:endParaRPr lang="en-US" altLang="zh-CN" sz="3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动态内存分配</a:t>
            </a:r>
            <a:endParaRPr lang="en-US" altLang="zh-CN" sz="3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70C0"/>
                </a:solidFill>
              </a:rPr>
              <a:t>传值与传址</a:t>
            </a:r>
            <a:endParaRPr lang="en-US" altLang="zh-CN" sz="3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u="sng" dirty="0">
                <a:solidFill>
                  <a:srgbClr val="0070C0"/>
                </a:solidFill>
              </a:rPr>
              <a:t>结构体</a:t>
            </a:r>
          </a:p>
        </p:txBody>
      </p:sp>
    </p:spTree>
    <p:extLst>
      <p:ext uri="{BB962C8B-B14F-4D97-AF65-F5344CB8AC3E}">
        <p14:creationId xmlns:p14="http://schemas.microsoft.com/office/powerpoint/2010/main" val="2116853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209872" y="1268760"/>
            <a:ext cx="832256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b="1" dirty="0">
                <a:ea typeface="楷体_GB2312" pitchFamily="49" charset="-122"/>
              </a:rPr>
              <a:t>       </a:t>
            </a:r>
            <a:r>
              <a:rPr lang="zh-CN" altLang="en-US" b="1" dirty="0">
                <a:ea typeface="楷体_GB2312" pitchFamily="49" charset="-122"/>
              </a:rPr>
              <a:t>在数据中，经常有一些既有联系，类型又不同的数据，它们又</a:t>
            </a:r>
          </a:p>
          <a:p>
            <a:r>
              <a:rPr lang="zh-CN" altLang="en-US" b="1" dirty="0">
                <a:ea typeface="楷体_GB2312" pitchFamily="49" charset="-122"/>
              </a:rPr>
              <a:t>需要一起处理。</a:t>
            </a: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809422" y="2777336"/>
            <a:ext cx="25298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如：图书数据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106505" y="3575050"/>
            <a:ext cx="3935693" cy="70788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字段：  书号     书名    价格</a:t>
            </a:r>
          </a:p>
          <a:p>
            <a:pPr>
              <a:defRPr/>
            </a:pPr>
            <a:r>
              <a:rPr lang="zh-CN" altLang="en-US" sz="2000" b="1" dirty="0">
                <a:latin typeface="Arial" charset="0"/>
                <a:ea typeface="楷体_GB2312" pitchFamily="49" charset="-122"/>
              </a:rPr>
              <a:t>类型：    </a:t>
            </a:r>
            <a:r>
              <a:rPr lang="en-US" altLang="zh-CN" sz="2000" b="1" dirty="0">
                <a:latin typeface="Arial" charset="0"/>
                <a:ea typeface="楷体_GB2312" pitchFamily="49" charset="-122"/>
              </a:rPr>
              <a:t>char         </a:t>
            </a:r>
            <a:r>
              <a:rPr lang="en-US" altLang="zh-CN" sz="2000" b="1" dirty="0" err="1">
                <a:latin typeface="Arial" charset="0"/>
                <a:ea typeface="楷体_GB2312" pitchFamily="49" charset="-122"/>
              </a:rPr>
              <a:t>char</a:t>
            </a:r>
            <a:r>
              <a:rPr lang="en-US" altLang="zh-CN" sz="2000" b="1" dirty="0">
                <a:latin typeface="Arial" charset="0"/>
                <a:ea typeface="楷体_GB2312" pitchFamily="49" charset="-122"/>
              </a:rPr>
              <a:t>       </a:t>
            </a:r>
            <a:r>
              <a:rPr lang="en-US" altLang="zh-CN" sz="2000" b="1" dirty="0" err="1">
                <a:latin typeface="Arial" charset="0"/>
                <a:ea typeface="楷体_GB2312" pitchFamily="49" charset="-122"/>
              </a:rPr>
              <a:t>int</a:t>
            </a:r>
            <a:endParaRPr lang="en-US" altLang="zh-CN" sz="2000" b="1" dirty="0">
              <a:ea typeface="楷体_GB2312" pitchFamily="49" charset="-122"/>
            </a:endParaRPr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302485" y="5157192"/>
            <a:ext cx="8534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b="1" dirty="0">
                <a:latin typeface="Arial" charset="0"/>
                <a:ea typeface="楷体_GB2312" pitchFamily="49" charset="-122"/>
              </a:rPr>
              <a:t>       C</a:t>
            </a:r>
            <a:r>
              <a:rPr lang="zh-CN" altLang="en-US" b="1" dirty="0">
                <a:latin typeface="Arial" charset="0"/>
                <a:ea typeface="楷体_GB2312" pitchFamily="49" charset="-122"/>
              </a:rPr>
              <a:t>语言允许用户按自己的需要将不同的基本类型构造成一种特殊类型，即结构。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8" name="标题 8"/>
          <p:cNvSpPr txBox="1">
            <a:spLocks/>
          </p:cNvSpPr>
          <p:nvPr/>
        </p:nvSpPr>
        <p:spPr bwMode="auto">
          <a:xfrm>
            <a:off x="2835249" y="504268"/>
            <a:ext cx="3071813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zh-CN" altLang="en-US" sz="4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结构体</a:t>
            </a:r>
          </a:p>
        </p:txBody>
      </p:sp>
      <p:sp>
        <p:nvSpPr>
          <p:cNvPr id="2" name="矩形 1"/>
          <p:cNvSpPr/>
          <p:nvPr/>
        </p:nvSpPr>
        <p:spPr>
          <a:xfrm>
            <a:off x="4114206" y="2420888"/>
            <a:ext cx="4994298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en-US" altLang="en-US" sz="2000" b="1" dirty="0" err="1">
                <a:solidFill>
                  <a:srgbClr val="000066"/>
                </a:solidFill>
                <a:latin typeface="Times New Roman" pitchFamily="18" charset="0"/>
              </a:rPr>
              <a:t>struct</a:t>
            </a:r>
            <a:r>
              <a:rPr lang="en-US" altLang="en-US" sz="2000" b="1" dirty="0">
                <a:solidFill>
                  <a:srgbClr val="000066"/>
                </a:solidFill>
                <a:latin typeface="Times New Roman" pitchFamily="18" charset="0"/>
              </a:rPr>
              <a:t>   </a:t>
            </a:r>
            <a:r>
              <a:rPr lang="en-US" altLang="en-US" sz="2000" b="1" dirty="0" err="1">
                <a:solidFill>
                  <a:srgbClr val="000066"/>
                </a:solidFill>
                <a:latin typeface="Times New Roman" pitchFamily="18" charset="0"/>
              </a:rPr>
              <a:t>txl</a:t>
            </a:r>
            <a:r>
              <a:rPr lang="en-US" altLang="en-US" sz="2000" b="1" dirty="0">
                <a:solidFill>
                  <a:srgbClr val="000066"/>
                </a:solidFill>
                <a:latin typeface="Times New Roman" pitchFamily="18" charset="0"/>
              </a:rPr>
              <a:t>                      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/*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</a:rPr>
              <a:t>通讯录*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/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      { 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itchFamily="18" charset="0"/>
              </a:rPr>
              <a:t>char   name[20];         /*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</a:rPr>
              <a:t>姓名*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/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         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itchFamily="18" charset="0"/>
              </a:rPr>
              <a:t>char   sex;                    /*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</a:rPr>
              <a:t>性别*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/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          </a:t>
            </a:r>
            <a:r>
              <a:rPr lang="en-US" altLang="en-US" sz="2000" b="1" dirty="0">
                <a:solidFill>
                  <a:srgbClr val="000066"/>
                </a:solidFill>
                <a:latin typeface="Times New Roman" pitchFamily="18" charset="0"/>
              </a:rPr>
              <a:t>char   </a:t>
            </a:r>
            <a:r>
              <a:rPr lang="en-US" altLang="en-US" sz="2000" b="1" dirty="0" err="1">
                <a:solidFill>
                  <a:srgbClr val="000066"/>
                </a:solidFill>
                <a:latin typeface="Times New Roman" pitchFamily="18" charset="0"/>
              </a:rPr>
              <a:t>addr</a:t>
            </a:r>
            <a:r>
              <a:rPr lang="en-US" altLang="en-US" sz="2000" b="1" dirty="0">
                <a:solidFill>
                  <a:srgbClr val="000066"/>
                </a:solidFill>
                <a:latin typeface="Times New Roman" pitchFamily="18" charset="0"/>
              </a:rPr>
              <a:t>[20];          /*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</a:rPr>
              <a:t>地址*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/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0066"/>
                </a:solidFill>
                <a:latin typeface="Times New Roman" pitchFamily="18" charset="0"/>
              </a:rPr>
              <a:t>          long  </a:t>
            </a:r>
            <a:r>
              <a:rPr lang="en-US" altLang="en-US" sz="2000" b="1" dirty="0" err="1">
                <a:solidFill>
                  <a:srgbClr val="000066"/>
                </a:solidFill>
                <a:latin typeface="Times New Roman" pitchFamily="18" charset="0"/>
              </a:rPr>
              <a:t>tel</a:t>
            </a:r>
            <a:r>
              <a:rPr lang="en-US" altLang="en-US" sz="2000" b="1" dirty="0">
                <a:solidFill>
                  <a:srgbClr val="000066"/>
                </a:solidFill>
                <a:latin typeface="Times New Roman" pitchFamily="18" charset="0"/>
              </a:rPr>
              <a:t>;  }                   /*</a:t>
            </a:r>
            <a:r>
              <a:rPr lang="zh-CN" altLang="en-US" sz="2000" b="1" dirty="0">
                <a:solidFill>
                  <a:srgbClr val="000066"/>
                </a:solidFill>
                <a:latin typeface="Times New Roman" pitchFamily="18" charset="0"/>
              </a:rPr>
              <a:t>电话号码*</a:t>
            </a:r>
            <a:r>
              <a:rPr lang="en-US" altLang="zh-CN" sz="2000" b="1" dirty="0">
                <a:solidFill>
                  <a:srgbClr val="000066"/>
                </a:solidFill>
                <a:latin typeface="Times New Roman" pitchFamily="18" charset="0"/>
              </a:rPr>
              <a:t>/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11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autoUpdateAnimBg="0"/>
      <p:bldP spid="207876" grpId="0" autoUpdateAnimBg="0"/>
      <p:bldP spid="207877" grpId="0" build="p" autoUpdateAnimBg="0"/>
      <p:bldP spid="20787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723900" y="1171575"/>
            <a:ext cx="45672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>
                <a:latin typeface="Arial" charset="0"/>
                <a:ea typeface="楷体_GB2312" pitchFamily="49" charset="-122"/>
              </a:rPr>
              <a:t>struct   </a:t>
            </a:r>
            <a:r>
              <a:rPr lang="zh-CN" altLang="en-US" sz="2400" b="1">
                <a:latin typeface="Arial" charset="0"/>
                <a:ea typeface="楷体_GB2312" pitchFamily="49" charset="-122"/>
              </a:rPr>
              <a:t>结构名</a:t>
            </a:r>
            <a:r>
              <a:rPr lang="en-US" altLang="zh-CN" sz="2400" b="1">
                <a:latin typeface="Arial" charset="0"/>
                <a:ea typeface="楷体_GB2312" pitchFamily="49" charset="-122"/>
              </a:rPr>
              <a:t>{ </a:t>
            </a:r>
          </a:p>
          <a:p>
            <a:r>
              <a:rPr lang="en-US" altLang="zh-CN" sz="2400" b="1">
                <a:latin typeface="Arial" charset="0"/>
                <a:ea typeface="楷体_GB2312" pitchFamily="49" charset="-122"/>
              </a:rPr>
              <a:t>                           type   </a:t>
            </a:r>
            <a:r>
              <a:rPr lang="zh-CN" altLang="en-US" sz="2400" b="1">
                <a:latin typeface="Arial" charset="0"/>
                <a:ea typeface="楷体_GB2312" pitchFamily="49" charset="-122"/>
              </a:rPr>
              <a:t>成员</a:t>
            </a:r>
            <a:r>
              <a:rPr lang="en-US" altLang="zh-CN" sz="2400" b="1">
                <a:latin typeface="Arial" charset="0"/>
                <a:ea typeface="楷体_GB2312" pitchFamily="49" charset="-122"/>
              </a:rPr>
              <a:t>1 </a:t>
            </a:r>
            <a:r>
              <a:rPr lang="zh-CN" altLang="en-US" sz="2400" b="1">
                <a:latin typeface="Arial" charset="0"/>
                <a:ea typeface="楷体_GB2312" pitchFamily="49" charset="-122"/>
              </a:rPr>
              <a:t>；</a:t>
            </a:r>
          </a:p>
          <a:p>
            <a:r>
              <a:rPr lang="zh-CN" altLang="en-US" sz="2400" b="1">
                <a:latin typeface="Arial" charset="0"/>
                <a:ea typeface="楷体_GB2312" pitchFamily="49" charset="-122"/>
              </a:rPr>
              <a:t>                           </a:t>
            </a:r>
            <a:r>
              <a:rPr lang="en-US" altLang="zh-CN" sz="2400" b="1">
                <a:latin typeface="Arial" charset="0"/>
                <a:ea typeface="楷体_GB2312" pitchFamily="49" charset="-122"/>
              </a:rPr>
              <a:t>type   </a:t>
            </a:r>
            <a:r>
              <a:rPr lang="zh-CN" altLang="en-US" sz="2400" b="1">
                <a:latin typeface="Arial" charset="0"/>
                <a:ea typeface="楷体_GB2312" pitchFamily="49" charset="-122"/>
              </a:rPr>
              <a:t>成员</a:t>
            </a:r>
            <a:r>
              <a:rPr lang="en-US" altLang="zh-CN" sz="2400" b="1">
                <a:latin typeface="Arial" charset="0"/>
                <a:ea typeface="楷体_GB2312" pitchFamily="49" charset="-122"/>
              </a:rPr>
              <a:t>2 </a:t>
            </a:r>
            <a:r>
              <a:rPr lang="zh-CN" altLang="en-US" sz="2400" b="1">
                <a:latin typeface="Arial" charset="0"/>
                <a:ea typeface="楷体_GB2312" pitchFamily="49" charset="-122"/>
              </a:rPr>
              <a:t>；</a:t>
            </a:r>
          </a:p>
          <a:p>
            <a:r>
              <a:rPr lang="zh-CN" altLang="en-US" sz="2400" b="1">
                <a:latin typeface="Arial" charset="0"/>
                <a:ea typeface="楷体_GB2312" pitchFamily="49" charset="-122"/>
              </a:rPr>
              <a:t>                           </a:t>
            </a:r>
            <a:r>
              <a:rPr lang="en-US" altLang="zh-CN" sz="2400" b="1">
                <a:latin typeface="Arial" charset="0"/>
                <a:ea typeface="楷体_GB2312" pitchFamily="49" charset="-122"/>
              </a:rPr>
              <a:t>…</a:t>
            </a:r>
          </a:p>
          <a:p>
            <a:r>
              <a:rPr lang="en-US" altLang="zh-CN" sz="2400" b="1">
                <a:latin typeface="Arial" charset="0"/>
                <a:ea typeface="楷体_GB2312" pitchFamily="49" charset="-122"/>
              </a:rPr>
              <a:t>                 </a:t>
            </a:r>
          </a:p>
          <a:p>
            <a:r>
              <a:rPr lang="en-US" altLang="zh-CN" sz="2400" b="1">
                <a:latin typeface="Arial" charset="0"/>
                <a:ea typeface="楷体_GB2312" pitchFamily="49" charset="-122"/>
              </a:rPr>
              <a:t>                           type   </a:t>
            </a:r>
            <a:r>
              <a:rPr lang="zh-CN" altLang="en-US" sz="2400" b="1">
                <a:latin typeface="Arial" charset="0"/>
                <a:ea typeface="楷体_GB2312" pitchFamily="49" charset="-122"/>
              </a:rPr>
              <a:t>成员</a:t>
            </a:r>
            <a:r>
              <a:rPr lang="en-US" altLang="zh-CN" sz="2400" b="1">
                <a:latin typeface="Arial" charset="0"/>
                <a:ea typeface="楷体_GB2312" pitchFamily="49" charset="-122"/>
              </a:rPr>
              <a:t>n </a:t>
            </a:r>
            <a:r>
              <a:rPr lang="zh-CN" altLang="en-US" sz="2400" b="1">
                <a:latin typeface="Arial" charset="0"/>
                <a:ea typeface="楷体_GB2312" pitchFamily="49" charset="-122"/>
              </a:rPr>
              <a:t>；</a:t>
            </a:r>
          </a:p>
          <a:p>
            <a:r>
              <a:rPr lang="zh-CN" altLang="en-US" sz="2400" b="1">
                <a:latin typeface="Arial" charset="0"/>
                <a:ea typeface="楷体_GB2312" pitchFamily="49" charset="-122"/>
              </a:rPr>
              <a:t>                          </a:t>
            </a:r>
            <a:r>
              <a:rPr lang="en-US" altLang="zh-CN" sz="2400" b="1">
                <a:latin typeface="Arial" charset="0"/>
                <a:ea typeface="楷体_GB2312" pitchFamily="49" charset="-122"/>
              </a:rPr>
              <a:t>};</a:t>
            </a:r>
          </a:p>
        </p:txBody>
      </p:sp>
      <p:sp>
        <p:nvSpPr>
          <p:cNvPr id="208902" name="AutoShape 6"/>
          <p:cNvSpPr>
            <a:spLocks/>
          </p:cNvSpPr>
          <p:nvPr/>
        </p:nvSpPr>
        <p:spPr bwMode="auto">
          <a:xfrm>
            <a:off x="1304925" y="1919288"/>
            <a:ext cx="1495425" cy="452437"/>
          </a:xfrm>
          <a:prstGeom prst="accentCallout2">
            <a:avLst>
              <a:gd name="adj1" fmla="val 25264"/>
              <a:gd name="adj2" fmla="val -5097"/>
              <a:gd name="adj3" fmla="val 25264"/>
              <a:gd name="adj4" fmla="val -11782"/>
              <a:gd name="adj5" fmla="val -74736"/>
              <a:gd name="adj6" fmla="val -11782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 algn="ctr"/>
            <a:r>
              <a:rPr lang="zh-CN" altLang="en-US" sz="2400" b="1">
                <a:solidFill>
                  <a:prstClr val="black"/>
                </a:solidFill>
                <a:ea typeface="楷体_GB2312" pitchFamily="49" charset="-122"/>
              </a:rPr>
              <a:t>结构标志。</a:t>
            </a:r>
          </a:p>
        </p:txBody>
      </p:sp>
      <p:sp>
        <p:nvSpPr>
          <p:cNvPr id="208903" name="AutoShape 7"/>
          <p:cNvSpPr>
            <a:spLocks/>
          </p:cNvSpPr>
          <p:nvPr/>
        </p:nvSpPr>
        <p:spPr bwMode="auto">
          <a:xfrm>
            <a:off x="3849688" y="785813"/>
            <a:ext cx="3960812" cy="366712"/>
          </a:xfrm>
          <a:prstGeom prst="accentCallout2">
            <a:avLst>
              <a:gd name="adj1" fmla="val 31167"/>
              <a:gd name="adj2" fmla="val -1926"/>
              <a:gd name="adj3" fmla="val 31167"/>
              <a:gd name="adj4" fmla="val -31102"/>
              <a:gd name="adj5" fmla="val 99565"/>
              <a:gd name="adj6" fmla="val -31144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lvl="0"/>
            <a:r>
              <a:rPr lang="zh-CN" altLang="en-US" sz="2400" b="1">
                <a:solidFill>
                  <a:prstClr val="black"/>
                </a:solidFill>
                <a:ea typeface="楷体_GB2312" pitchFamily="49" charset="-122"/>
              </a:rPr>
              <a:t>用标识符命名的结构类型名。</a:t>
            </a:r>
          </a:p>
        </p:txBody>
      </p:sp>
      <p:sp>
        <p:nvSpPr>
          <p:cNvPr id="208904" name="AutoShape 8"/>
          <p:cNvSpPr>
            <a:spLocks/>
          </p:cNvSpPr>
          <p:nvPr/>
        </p:nvSpPr>
        <p:spPr bwMode="auto">
          <a:xfrm>
            <a:off x="5334000" y="1609725"/>
            <a:ext cx="3048000" cy="852488"/>
          </a:xfrm>
          <a:prstGeom prst="accentCallout2">
            <a:avLst>
              <a:gd name="adj1" fmla="val 13407"/>
              <a:gd name="adj2" fmla="val -2500"/>
              <a:gd name="adj3" fmla="val 13407"/>
              <a:gd name="adj4" fmla="val -8750"/>
              <a:gd name="adj5" fmla="val 205213"/>
              <a:gd name="adj6" fmla="val -890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r>
              <a:rPr lang="en-US" altLang="zh-CN" sz="2400" b="1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prstClr val="black"/>
                </a:solidFill>
                <a:ea typeface="楷体_GB2312" pitchFamily="49" charset="-122"/>
              </a:rPr>
              <a:t>结构类型中所含的成员项及其类型。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636588" y="4414765"/>
            <a:ext cx="420369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sz="2400" b="1" dirty="0">
                <a:ea typeface="楷体_GB2312" pitchFamily="49" charset="-122"/>
              </a:rPr>
              <a:t>结构的定义确定了如下两点：</a:t>
            </a:r>
          </a:p>
        </p:txBody>
      </p:sp>
      <p:sp>
        <p:nvSpPr>
          <p:cNvPr id="208907" name="Text Box 11"/>
          <p:cNvSpPr txBox="1">
            <a:spLocks noChangeArrowheads="1"/>
          </p:cNvSpPr>
          <p:nvPr/>
        </p:nvSpPr>
        <p:spPr bwMode="auto">
          <a:xfrm>
            <a:off x="609600" y="5053386"/>
            <a:ext cx="776075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⑴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定义结构类型，确定结构中的成员项的名称及类型。 </a:t>
            </a:r>
            <a:endParaRPr lang="zh-CN" altLang="en-US" sz="2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08908" name="Text Box 12"/>
          <p:cNvSpPr txBox="1">
            <a:spLocks noChangeArrowheads="1"/>
          </p:cNvSpPr>
          <p:nvPr/>
        </p:nvSpPr>
        <p:spPr bwMode="auto">
          <a:xfrm>
            <a:off x="622300" y="5701458"/>
            <a:ext cx="667712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⑵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指明该结构类型的变量在内存中的组织形式。</a:t>
            </a:r>
          </a:p>
        </p:txBody>
      </p:sp>
    </p:spTree>
    <p:extLst>
      <p:ext uri="{BB962C8B-B14F-4D97-AF65-F5344CB8AC3E}">
        <p14:creationId xmlns:p14="http://schemas.microsoft.com/office/powerpoint/2010/main" val="159804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 autoUpdateAnimBg="0"/>
      <p:bldP spid="208902" grpId="0" animBg="1" autoUpdateAnimBg="0"/>
      <p:bldP spid="208903" grpId="0" animBg="1" autoUpdateAnimBg="0"/>
      <p:bldP spid="208904" grpId="0" animBg="1" autoUpdateAnimBg="0"/>
      <p:bldP spid="208906" grpId="0" autoUpdateAnimBg="0"/>
      <p:bldP spid="208907" grpId="0" autoUpdateAnimBg="0"/>
      <p:bldP spid="20890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0" y="1052513"/>
            <a:ext cx="2871788" cy="2678112"/>
          </a:xfrm>
          <a:prstGeom prst="rect">
            <a:avLst/>
          </a:prstGeom>
          <a:solidFill>
            <a:srgbClr val="FFFFE7"/>
          </a:solidFill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/>
              <a:t>struct </a:t>
            </a:r>
            <a:r>
              <a:rPr lang="en-US" altLang="zh-CN" sz="2400" b="1">
                <a:solidFill>
                  <a:srgbClr val="FF0000"/>
                </a:solidFill>
              </a:rPr>
              <a:t>Book</a:t>
            </a:r>
            <a:r>
              <a:rPr lang="en-US" altLang="zh-CN" sz="2400" b="1"/>
              <a:t> {</a:t>
            </a:r>
            <a:endParaRPr lang="zh-CN" altLang="en-US" sz="2400"/>
          </a:p>
          <a:p>
            <a:r>
              <a:rPr lang="en-US" altLang="zh-CN" sz="2400" b="1"/>
              <a:t>    char no[15];   </a:t>
            </a:r>
            <a:endParaRPr lang="zh-CN" altLang="en-US" sz="2400"/>
          </a:p>
          <a:p>
            <a:r>
              <a:rPr lang="en-US" altLang="zh-CN" sz="2400" b="1"/>
              <a:t>    char name[50]; </a:t>
            </a:r>
            <a:endParaRPr lang="zh-CN" altLang="en-US" sz="2400"/>
          </a:p>
          <a:p>
            <a:r>
              <a:rPr lang="en-US" altLang="zh-CN" sz="2400" b="1"/>
              <a:t>    float price;   </a:t>
            </a:r>
            <a:endParaRPr lang="zh-CN" altLang="en-US" sz="2400"/>
          </a:p>
          <a:p>
            <a:r>
              <a:rPr lang="en-US" altLang="zh-CN" sz="2400" b="1"/>
              <a:t>}; </a:t>
            </a:r>
            <a:endParaRPr lang="zh-CN" altLang="en-US" sz="2400"/>
          </a:p>
          <a:p>
            <a:r>
              <a:rPr lang="en-US" altLang="zh-CN" sz="2400" b="1"/>
              <a:t>Book b[10];  //</a:t>
            </a:r>
            <a:r>
              <a:rPr lang="zh-CN" altLang="en-US" sz="2400" b="1"/>
              <a:t>正确</a:t>
            </a:r>
            <a:endParaRPr lang="zh-CN" altLang="en-US" sz="240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14688" y="1052513"/>
            <a:ext cx="2714625" cy="2678112"/>
          </a:xfrm>
          <a:prstGeom prst="rect">
            <a:avLst/>
          </a:prstGeom>
          <a:solidFill>
            <a:srgbClr val="FFFFE7"/>
          </a:solidFill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/>
              <a:t>struct {</a:t>
            </a:r>
            <a:endParaRPr lang="zh-CN" altLang="en-US" sz="2400"/>
          </a:p>
          <a:p>
            <a:r>
              <a:rPr lang="en-US" altLang="zh-CN" sz="2400" b="1"/>
              <a:t>    char no[15];   </a:t>
            </a:r>
            <a:endParaRPr lang="zh-CN" altLang="en-US" sz="2400"/>
          </a:p>
          <a:p>
            <a:r>
              <a:rPr lang="en-US" altLang="zh-CN" sz="2400" b="1"/>
              <a:t>    char name[50]; </a:t>
            </a:r>
            <a:endParaRPr lang="zh-CN" altLang="en-US" sz="2400"/>
          </a:p>
          <a:p>
            <a:r>
              <a:rPr lang="en-US" altLang="zh-CN" sz="2400" b="1"/>
              <a:t>    float price;   </a:t>
            </a:r>
            <a:endParaRPr lang="zh-CN" altLang="en-US" sz="2400"/>
          </a:p>
          <a:p>
            <a:r>
              <a:rPr lang="en-US" altLang="zh-CN" sz="2400" b="1"/>
              <a:t>} </a:t>
            </a:r>
            <a:r>
              <a:rPr lang="en-US" altLang="zh-CN" sz="2400" b="1">
                <a:solidFill>
                  <a:srgbClr val="FF0000"/>
                </a:solidFill>
              </a:rPr>
              <a:t>Book</a:t>
            </a:r>
            <a:r>
              <a:rPr lang="en-US" altLang="zh-CN" sz="2400" b="1"/>
              <a:t>; </a:t>
            </a:r>
            <a:endParaRPr lang="zh-CN" altLang="en-US" sz="2400"/>
          </a:p>
          <a:p>
            <a:r>
              <a:rPr lang="en-US" altLang="zh-CN" sz="2400" b="1"/>
              <a:t>Book b[10];  //</a:t>
            </a:r>
            <a:r>
              <a:rPr lang="zh-CN" altLang="en-US" sz="2400" b="1"/>
              <a:t>错误</a:t>
            </a:r>
            <a:endParaRPr lang="zh-CN" altLang="en-US" sz="24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43625" y="1052513"/>
            <a:ext cx="2857500" cy="2678112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/>
              <a:t>typedef struct {</a:t>
            </a:r>
            <a:endParaRPr lang="zh-CN" altLang="en-US" sz="2400"/>
          </a:p>
          <a:p>
            <a:r>
              <a:rPr lang="en-US" altLang="zh-CN" sz="2400" b="1"/>
              <a:t>    char no[15];   </a:t>
            </a:r>
            <a:endParaRPr lang="zh-CN" altLang="en-US" sz="2400"/>
          </a:p>
          <a:p>
            <a:r>
              <a:rPr lang="en-US" altLang="zh-CN" sz="2400" b="1"/>
              <a:t>    char name[50]; </a:t>
            </a:r>
            <a:endParaRPr lang="zh-CN" altLang="en-US" sz="2400"/>
          </a:p>
          <a:p>
            <a:r>
              <a:rPr lang="en-US" altLang="zh-CN" sz="2400" b="1"/>
              <a:t>    float price;   </a:t>
            </a:r>
            <a:endParaRPr lang="zh-CN" altLang="en-US" sz="2400"/>
          </a:p>
          <a:p>
            <a:r>
              <a:rPr lang="en-US" altLang="zh-CN" sz="2400" b="1"/>
              <a:t>}Book; </a:t>
            </a:r>
            <a:endParaRPr lang="zh-CN" altLang="en-US" sz="2400"/>
          </a:p>
          <a:p>
            <a:r>
              <a:rPr lang="en-US" altLang="zh-CN" sz="2400" b="1"/>
              <a:t>Book b[10];  //</a:t>
            </a:r>
            <a:r>
              <a:rPr lang="zh-CN" altLang="en-US" sz="2400" b="1"/>
              <a:t>正确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5851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1912862" y="5339326"/>
            <a:ext cx="5755481" cy="1079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 type="none" w="lg" len="med"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Arial" charset="0"/>
                <a:ea typeface="楷体_GB2312" pitchFamily="49" charset="-122"/>
              </a:rPr>
              <a:t>方式一：</a:t>
            </a:r>
            <a:r>
              <a:rPr lang="en-US" altLang="zh-CN" sz="3200" b="1" dirty="0">
                <a:latin typeface="Arial" charset="0"/>
                <a:ea typeface="楷体_GB2312" pitchFamily="49" charset="-122"/>
              </a:rPr>
              <a:t>(*p).</a:t>
            </a:r>
            <a:r>
              <a:rPr lang="zh-CN" altLang="en-US" sz="3200" b="1" dirty="0">
                <a:latin typeface="Arial" charset="0"/>
                <a:ea typeface="楷体_GB2312" pitchFamily="49" charset="-122"/>
              </a:rPr>
              <a:t>成员项名</a:t>
            </a:r>
          </a:p>
          <a:p>
            <a:pPr>
              <a:defRPr/>
            </a:pPr>
            <a:r>
              <a:rPr lang="zh-CN" altLang="en-US" sz="3200" b="1" dirty="0">
                <a:latin typeface="Arial" charset="0"/>
                <a:ea typeface="楷体_GB2312" pitchFamily="49" charset="-122"/>
              </a:rPr>
              <a:t>方式二：</a:t>
            </a:r>
            <a:r>
              <a:rPr lang="zh-CN" altLang="en-US" sz="32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p-&gt;</a:t>
            </a:r>
            <a:r>
              <a:rPr lang="zh-CN" altLang="en-US" sz="32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成员项名</a:t>
            </a:r>
          </a:p>
        </p:txBody>
      </p:sp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455159" y="1027117"/>
            <a:ext cx="8077200" cy="26971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/>
          <a:p>
            <a:pPr marL="342900" indent="-342900" algn="just"/>
            <a:r>
              <a:rPr lang="en-US" altLang="zh-CN" sz="3200" b="1" dirty="0" err="1">
                <a:latin typeface="宋体" pitchFamily="2" charset="-122"/>
              </a:rPr>
              <a:t>typedef</a:t>
            </a:r>
            <a:r>
              <a:rPr lang="en-US" altLang="zh-CN" sz="3200" b="1" dirty="0">
                <a:latin typeface="宋体" pitchFamily="2" charset="-122"/>
              </a:rPr>
              <a:t> </a:t>
            </a:r>
            <a:r>
              <a:rPr lang="en-US" altLang="zh-CN" sz="3200" b="1" dirty="0" err="1">
                <a:latin typeface="宋体" pitchFamily="2" charset="-122"/>
              </a:rPr>
              <a:t>struct</a:t>
            </a:r>
            <a:r>
              <a:rPr lang="en-US" altLang="zh-CN" sz="3200" b="1" dirty="0">
                <a:latin typeface="宋体" pitchFamily="2" charset="-122"/>
              </a:rPr>
              <a:t> </a:t>
            </a:r>
            <a:r>
              <a:rPr lang="en-US" altLang="zh-CN" sz="3200" b="1" dirty="0" err="1">
                <a:latin typeface="宋体" pitchFamily="2" charset="-122"/>
              </a:rPr>
              <a:t>LNode</a:t>
            </a:r>
            <a:r>
              <a:rPr lang="en-US" altLang="zh-CN" sz="3200" b="1" dirty="0">
                <a:latin typeface="宋体" pitchFamily="2" charset="-122"/>
              </a:rPr>
              <a:t>{</a:t>
            </a:r>
          </a:p>
          <a:p>
            <a:pPr marL="342900" indent="-342900" algn="just"/>
            <a:r>
              <a:rPr lang="en-US" altLang="zh-CN" sz="3200" b="1" dirty="0">
                <a:latin typeface="宋体" pitchFamily="2" charset="-122"/>
              </a:rPr>
              <a:t>     </a:t>
            </a:r>
            <a:r>
              <a:rPr lang="en-US" altLang="zh-CN" sz="3200" b="1" dirty="0" err="1">
                <a:latin typeface="宋体" pitchFamily="2" charset="-122"/>
              </a:rPr>
              <a:t>ElemType</a:t>
            </a:r>
            <a:r>
              <a:rPr lang="en-US" altLang="zh-CN" sz="3200" b="1" dirty="0">
                <a:latin typeface="宋体" pitchFamily="2" charset="-122"/>
              </a:rPr>
              <a:t>   data;      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数据域</a:t>
            </a:r>
          </a:p>
          <a:p>
            <a:pPr marL="342900" indent="-342900" algn="just"/>
            <a:r>
              <a:rPr lang="zh-CN" altLang="en-US" sz="3200" b="1" dirty="0">
                <a:latin typeface="宋体" pitchFamily="2" charset="-122"/>
              </a:rPr>
              <a:t>     </a:t>
            </a:r>
            <a:r>
              <a:rPr lang="en-US" altLang="zh-CN" sz="3200" b="1" dirty="0" err="1">
                <a:latin typeface="宋体" pitchFamily="2" charset="-122"/>
              </a:rPr>
              <a:t>struct</a:t>
            </a:r>
            <a:r>
              <a:rPr lang="en-US" altLang="zh-CN" sz="3200" b="1" dirty="0">
                <a:latin typeface="宋体" pitchFamily="2" charset="-122"/>
              </a:rPr>
              <a:t> </a:t>
            </a:r>
            <a:r>
              <a:rPr lang="en-US" altLang="zh-CN" sz="3200" b="1" dirty="0" err="1">
                <a:latin typeface="宋体" pitchFamily="2" charset="-122"/>
              </a:rPr>
              <a:t>LNode</a:t>
            </a:r>
            <a:r>
              <a:rPr lang="en-US" altLang="zh-CN" sz="3200" b="1" dirty="0">
                <a:latin typeface="宋体" pitchFamily="2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* next</a:t>
            </a:r>
            <a:r>
              <a:rPr lang="en-US" altLang="zh-CN" sz="3200" b="1" dirty="0">
                <a:latin typeface="宋体" pitchFamily="2" charset="-122"/>
              </a:rPr>
              <a:t>;  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指针域</a:t>
            </a:r>
          </a:p>
          <a:p>
            <a:pPr marL="342900" indent="-342900" algn="just"/>
            <a:r>
              <a:rPr lang="en-US" altLang="zh-CN" sz="3200" b="1" dirty="0">
                <a:latin typeface="宋体" pitchFamily="2" charset="-122"/>
              </a:rPr>
              <a:t>}</a:t>
            </a:r>
            <a:r>
              <a:rPr lang="en-US" altLang="zh-CN" sz="3200" b="1" dirty="0" err="1">
                <a:latin typeface="宋体" pitchFamily="2" charset="-122"/>
              </a:rPr>
              <a:t>LNode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,*</a:t>
            </a:r>
            <a:r>
              <a:rPr lang="en-US" altLang="zh-CN" sz="3200" b="1" dirty="0" err="1">
                <a:solidFill>
                  <a:srgbClr val="FF0000"/>
                </a:solidFill>
                <a:latin typeface="宋体" pitchFamily="2" charset="-122"/>
              </a:rPr>
              <a:t>LinkList</a:t>
            </a:r>
            <a:r>
              <a:rPr lang="en-US" altLang="zh-CN" sz="3200" b="1" dirty="0">
                <a:latin typeface="宋体" pitchFamily="2" charset="-122"/>
              </a:rPr>
              <a:t>; </a:t>
            </a:r>
            <a:r>
              <a:rPr lang="en-US" altLang="zh-CN" sz="3200" b="1" dirty="0"/>
              <a:t>  </a:t>
            </a:r>
          </a:p>
          <a:p>
            <a:pPr marL="342900" indent="-342900" algn="just"/>
            <a:r>
              <a:rPr lang="en-US" altLang="zh-CN" sz="3200" b="1" dirty="0"/>
              <a:t>               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// *</a:t>
            </a:r>
            <a:r>
              <a:rPr lang="en-US" altLang="zh-CN" sz="3200" b="1" dirty="0" err="1">
                <a:latin typeface="楷体_GB2312" pitchFamily="49" charset="-122"/>
                <a:ea typeface="楷体_GB2312" pitchFamily="49" charset="-122"/>
              </a:rPr>
              <a:t>LinkList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3200" b="1" dirty="0" err="1">
                <a:latin typeface="楷体_GB2312" pitchFamily="49" charset="-122"/>
                <a:ea typeface="楷体_GB2312" pitchFamily="49" charset="-122"/>
              </a:rPr>
              <a:t>Lnode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类型的指针</a:t>
            </a:r>
          </a:p>
          <a:p>
            <a:pPr marL="342900" indent="-342900"/>
            <a:endParaRPr lang="en-US" altLang="zh-CN" sz="32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55576" y="4173027"/>
            <a:ext cx="6172200" cy="701675"/>
            <a:chOff x="521" y="2841"/>
            <a:chExt cx="3888" cy="442"/>
          </a:xfrm>
        </p:grpSpPr>
        <p:sp>
          <p:nvSpPr>
            <p:cNvPr id="60422" name="Rectangle 7"/>
            <p:cNvSpPr>
              <a:spLocks noChangeArrowheads="1"/>
            </p:cNvSpPr>
            <p:nvPr/>
          </p:nvSpPr>
          <p:spPr bwMode="auto">
            <a:xfrm>
              <a:off x="521" y="2841"/>
              <a:ext cx="1458" cy="44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altLang="zh-CN" sz="4000" b="1" dirty="0" err="1">
                  <a:solidFill>
                    <a:srgbClr val="FF0000"/>
                  </a:solidFill>
                </a:rPr>
                <a:t>LNode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 *p</a:t>
              </a:r>
            </a:p>
          </p:txBody>
        </p:sp>
        <p:sp>
          <p:nvSpPr>
            <p:cNvPr id="60423" name="Rectangle 8"/>
            <p:cNvSpPr>
              <a:spLocks noChangeArrowheads="1"/>
            </p:cNvSpPr>
            <p:nvPr/>
          </p:nvSpPr>
          <p:spPr bwMode="auto">
            <a:xfrm>
              <a:off x="2843" y="2841"/>
              <a:ext cx="1566" cy="44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altLang="zh-CN" sz="4000" b="1" dirty="0" err="1">
                  <a:solidFill>
                    <a:srgbClr val="FF0000"/>
                  </a:solidFill>
                </a:rPr>
                <a:t>LinkList</a:t>
              </a:r>
              <a:r>
                <a:rPr lang="en-US" altLang="zh-CN" sz="4000" b="1" dirty="0"/>
                <a:t> </a:t>
              </a:r>
              <a:r>
                <a:rPr lang="en-US" altLang="zh-CN" sz="4000" b="1" dirty="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60424" name="AutoShape 9"/>
            <p:cNvSpPr>
              <a:spLocks noChangeArrowheads="1"/>
            </p:cNvSpPr>
            <p:nvPr/>
          </p:nvSpPr>
          <p:spPr bwMode="auto">
            <a:xfrm>
              <a:off x="2154" y="2976"/>
              <a:ext cx="499" cy="182"/>
            </a:xfrm>
            <a:prstGeom prst="leftRightArrow">
              <a:avLst>
                <a:gd name="adj1" fmla="val 50000"/>
                <a:gd name="adj2" fmla="val 5483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标题 8"/>
          <p:cNvSpPr txBox="1">
            <a:spLocks/>
          </p:cNvSpPr>
          <p:nvPr/>
        </p:nvSpPr>
        <p:spPr bwMode="auto">
          <a:xfrm>
            <a:off x="0" y="0"/>
            <a:ext cx="3071813" cy="5715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zh-CN" altLang="en-US" sz="2400" b="1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结构指针</a:t>
            </a:r>
          </a:p>
        </p:txBody>
      </p:sp>
    </p:spTree>
    <p:extLst>
      <p:ext uri="{BB962C8B-B14F-4D97-AF65-F5344CB8AC3E}">
        <p14:creationId xmlns:p14="http://schemas.microsoft.com/office/powerpoint/2010/main" val="174364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304800" y="620713"/>
            <a:ext cx="85344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zh-CN" altLang="en-US" sz="3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链表的初始化</a:t>
            </a:r>
            <a:r>
              <a:rPr lang="en-US" altLang="zh-CN" sz="3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/>
              <a:t>构造一个空表 </a:t>
            </a:r>
            <a:r>
              <a:rPr lang="en-US" altLang="zh-CN" sz="3200" b="1" dirty="0"/>
              <a:t>)</a:t>
            </a:r>
            <a:endParaRPr lang="en-US" altLang="zh-CN" sz="3200" b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/>
            <a:r>
              <a:rPr lang="en-US" altLang="zh-CN" sz="3200" b="1" dirty="0"/>
              <a:t>【</a:t>
            </a:r>
            <a:r>
              <a:rPr lang="zh-CN" altLang="en-US" sz="3200" b="1" dirty="0"/>
              <a:t>算法思想</a:t>
            </a:r>
            <a:r>
              <a:rPr lang="en-US" altLang="zh-CN" sz="3200" b="1" dirty="0"/>
              <a:t>】</a:t>
            </a:r>
          </a:p>
          <a:p>
            <a:pPr marL="342900" indent="-342900"/>
            <a:r>
              <a:rPr lang="zh-CN" altLang="en-US" sz="3200" b="1" dirty="0"/>
              <a:t>（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）生成新结点作头结点，用头指针</a:t>
            </a:r>
            <a:r>
              <a:rPr lang="en-US" altLang="zh-CN" sz="3200" b="1" dirty="0"/>
              <a:t>L</a:t>
            </a:r>
            <a:r>
              <a:rPr lang="zh-CN" altLang="en-US" sz="3200" b="1" dirty="0"/>
              <a:t>指向头结点。</a:t>
            </a:r>
          </a:p>
          <a:p>
            <a:pPr marL="342900" indent="-342900"/>
            <a:r>
              <a:rPr lang="zh-CN" altLang="en-US" sz="3200" b="1" dirty="0"/>
              <a:t>（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）头结点的指针域置空。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804435"/>
              </p:ext>
            </p:extLst>
          </p:nvPr>
        </p:nvGraphicFramePr>
        <p:xfrm>
          <a:off x="6300192" y="764704"/>
          <a:ext cx="175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96720" imgH="396720" progId="Visio.Drawing.5">
                  <p:embed/>
                </p:oleObj>
              </mc:Choice>
              <mc:Fallback>
                <p:oleObj name="VISIO" r:id="rId2" imgW="1296720" imgH="3967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764704"/>
                        <a:ext cx="1752600" cy="533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7544" y="3212976"/>
            <a:ext cx="8534400" cy="30972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CN" sz="3200" b="1" dirty="0"/>
              <a:t>【</a:t>
            </a:r>
            <a:r>
              <a:rPr lang="zh-CN" altLang="en-US" sz="3200" b="1" dirty="0"/>
              <a:t>算法描述</a:t>
            </a:r>
            <a:r>
              <a:rPr lang="en-US" altLang="zh-CN" sz="3200" b="1" dirty="0"/>
              <a:t>】</a:t>
            </a:r>
          </a:p>
          <a:p>
            <a:pPr marL="342900" indent="-342900"/>
            <a:r>
              <a:rPr lang="en-US" altLang="zh-CN" sz="3200" b="1" dirty="0"/>
              <a:t>Status </a:t>
            </a:r>
            <a:r>
              <a:rPr lang="en-US" altLang="zh-CN" sz="3200" b="1" dirty="0" err="1"/>
              <a:t>InitList_L</a:t>
            </a:r>
            <a:r>
              <a:rPr lang="en-US" altLang="zh-CN" sz="3200" b="1" dirty="0"/>
              <a:t>(</a:t>
            </a:r>
            <a:r>
              <a:rPr lang="en-US" altLang="zh-CN" sz="3200" b="1" dirty="0" err="1"/>
              <a:t>LinkList</a:t>
            </a:r>
            <a:r>
              <a:rPr lang="en-US" altLang="zh-CN" sz="3200" b="1" dirty="0"/>
              <a:t> &amp;L){ </a:t>
            </a:r>
          </a:p>
          <a:p>
            <a:pPr marL="342900" indent="-342900"/>
            <a:r>
              <a:rPr lang="en-US" altLang="zh-CN" sz="3200" b="1" dirty="0"/>
              <a:t>   </a:t>
            </a:r>
            <a:r>
              <a:rPr lang="en-US" altLang="zh-CN" sz="3200" b="1" dirty="0">
                <a:solidFill>
                  <a:srgbClr val="FF0000"/>
                </a:solidFill>
              </a:rPr>
              <a:t>L=new </a:t>
            </a:r>
            <a:r>
              <a:rPr lang="en-US" altLang="zh-CN" sz="3200" b="1" dirty="0" err="1">
                <a:solidFill>
                  <a:srgbClr val="FF0000"/>
                </a:solidFill>
              </a:rPr>
              <a:t>LNode</a:t>
            </a:r>
            <a:r>
              <a:rPr lang="en-US" altLang="zh-CN" sz="3200" b="1" dirty="0">
                <a:solidFill>
                  <a:srgbClr val="FF0000"/>
                </a:solidFill>
              </a:rPr>
              <a:t>;  //C++</a:t>
            </a:r>
          </a:p>
          <a:p>
            <a:pPr marL="342900" indent="-342900"/>
            <a:r>
              <a:rPr lang="en-US" altLang="zh-CN" sz="3200" b="1" dirty="0">
                <a:solidFill>
                  <a:srgbClr val="FF0000"/>
                </a:solidFill>
              </a:rPr>
              <a:t>// C  L=(</a:t>
            </a:r>
            <a:r>
              <a:rPr lang="en-US" altLang="zh-CN" sz="3200" b="1" dirty="0" err="1">
                <a:latin typeface="宋体" pitchFamily="2" charset="-122"/>
              </a:rPr>
              <a:t>LinkList</a:t>
            </a:r>
            <a:r>
              <a:rPr lang="en-US" altLang="zh-CN" sz="3200" b="1" dirty="0">
                <a:solidFill>
                  <a:srgbClr val="FF0000"/>
                </a:solidFill>
              </a:rPr>
              <a:t>)</a:t>
            </a:r>
            <a:r>
              <a:rPr lang="en-US" altLang="zh-CN" sz="3200" b="1" dirty="0" err="1">
                <a:solidFill>
                  <a:srgbClr val="FF0000"/>
                </a:solidFill>
              </a:rPr>
              <a:t>malloc</a:t>
            </a:r>
            <a:r>
              <a:rPr lang="en-US" altLang="zh-CN" sz="3200" b="1" dirty="0">
                <a:solidFill>
                  <a:srgbClr val="FF0000"/>
                </a:solidFill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</a:rPr>
              <a:t>sizeof</a:t>
            </a:r>
            <a:r>
              <a:rPr lang="en-US" altLang="zh-CN" sz="3200" b="1" dirty="0">
                <a:solidFill>
                  <a:srgbClr val="FF0000"/>
                </a:solidFill>
              </a:rPr>
              <a:t>(</a:t>
            </a:r>
            <a:r>
              <a:rPr lang="en-US" altLang="zh-CN" sz="3200" b="1" dirty="0" err="1">
                <a:latin typeface="宋体" pitchFamily="2" charset="-122"/>
              </a:rPr>
              <a:t>LNode</a:t>
            </a:r>
            <a:r>
              <a:rPr lang="en-US" altLang="zh-CN" sz="3200" b="1" dirty="0">
                <a:solidFill>
                  <a:srgbClr val="FF0000"/>
                </a:solidFill>
              </a:rPr>
              <a:t>));               	</a:t>
            </a:r>
          </a:p>
          <a:p>
            <a:pPr marL="342900" indent="-342900"/>
            <a:r>
              <a:rPr lang="en-US" altLang="zh-CN" sz="3200" b="1" dirty="0">
                <a:solidFill>
                  <a:srgbClr val="FF0000"/>
                </a:solidFill>
              </a:rPr>
              <a:t>   L-&gt;next=NULL;</a:t>
            </a:r>
            <a:r>
              <a:rPr lang="zh-CN" altLang="en-US" sz="3200" b="1" dirty="0">
                <a:solidFill>
                  <a:srgbClr val="FF0000"/>
                </a:solidFill>
              </a:rPr>
              <a:t>　</a:t>
            </a:r>
            <a:r>
              <a:rPr lang="zh-CN" altLang="en-US" sz="3200" b="1" dirty="0"/>
              <a:t>　　　　</a:t>
            </a:r>
          </a:p>
          <a:p>
            <a:pPr marL="342900" indent="-342900"/>
            <a:r>
              <a:rPr lang="zh-CN" altLang="en-US" sz="3200" b="1" dirty="0"/>
              <a:t>   </a:t>
            </a:r>
            <a:r>
              <a:rPr lang="en-US" altLang="zh-CN" sz="3200" b="1" dirty="0"/>
              <a:t>return OK; </a:t>
            </a:r>
          </a:p>
          <a:p>
            <a:pPr marL="342900" indent="-342900"/>
            <a:r>
              <a:rPr lang="en-US" altLang="zh-CN" sz="3200" b="1" dirty="0"/>
              <a:t>}</a:t>
            </a:r>
            <a:r>
              <a:rPr lang="en-US" altLang="zh-CN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710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5888"/>
            <a:ext cx="8610600" cy="66690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#include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{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i, j;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</a:t>
            </a:r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</a:rPr>
              <a:t>  student{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char *name;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float score[9];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}studs[3]={{"</a:t>
            </a:r>
            <a:r>
              <a:rPr lang="en-US" altLang="zh-CN" sz="2400" b="1" dirty="0" err="1">
                <a:solidFill>
                  <a:srgbClr val="FF0000"/>
                </a:solidFill>
              </a:rPr>
              <a:t>lihong</a:t>
            </a:r>
            <a:r>
              <a:rPr lang="en-US" altLang="zh-CN" sz="2400" b="1" dirty="0">
                <a:solidFill>
                  <a:srgbClr val="FF0000"/>
                </a:solidFill>
              </a:rPr>
              <a:t>", 68, 77, 85, 94, 78, 66, 54, 89, 0 },\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{"</a:t>
            </a:r>
            <a:r>
              <a:rPr lang="en-US" altLang="zh-CN" sz="2400" b="1" dirty="0" err="1">
                <a:solidFill>
                  <a:srgbClr val="FF0000"/>
                </a:solidFill>
              </a:rPr>
              <a:t>wangjian</a:t>
            </a:r>
            <a:r>
              <a:rPr lang="en-US" altLang="zh-CN" sz="2400" b="1" dirty="0">
                <a:solidFill>
                  <a:srgbClr val="FF0000"/>
                </a:solidFill>
              </a:rPr>
              <a:t>", 65, 43, 61, 78, 90, 71.5, 33, 92, 0},\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{"</a:t>
            </a:r>
            <a:r>
              <a:rPr lang="en-US" altLang="zh-CN" sz="2400" b="1" dirty="0" err="1">
                <a:solidFill>
                  <a:srgbClr val="FF0000"/>
                </a:solidFill>
              </a:rPr>
              <a:t>zhaoming</a:t>
            </a:r>
            <a:r>
              <a:rPr lang="en-US" altLang="zh-CN" sz="2400" b="1" dirty="0">
                <a:solidFill>
                  <a:srgbClr val="FF0000"/>
                </a:solidFill>
              </a:rPr>
              <a:t>", 88, 80, 95, 87, 93, 76, 88, 69, 0}};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/>
              <a:t>struct</a:t>
            </a:r>
            <a:r>
              <a:rPr lang="en-US" altLang="zh-CN" sz="2400" b="1" dirty="0"/>
              <a:t> student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  for(i=0;i&lt;3;i++)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    for(j=0; j&lt;8;j++)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        studs[i].score[8]+= studs[i].score[j];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  if (studs[1].score[8]&gt; studs[0].score[8])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  {  x=studs[0];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     studs[0]=studs[1];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     studs[1]=x;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5856" y="116632"/>
            <a:ext cx="432048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3200" b="1" dirty="0">
                <a:solidFill>
                  <a:srgbClr val="000066"/>
                </a:solidFill>
                <a:latin typeface="Times New Roman" pitchFamily="18" charset="0"/>
              </a:rPr>
              <a:t>、结构体操作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5605806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3025"/>
            <a:ext cx="8569325" cy="6524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if (studs[2].score[8]&gt; studs[0].score[8])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{  x=studs[0];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studs[0]=studs[2];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studs[2]=x;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  if (studs[2].score[8]&gt; studs[1].score[8])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  {  x=studs[1];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     studs[1]=studs[2];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     studs[2]=x;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  for(i=0;i&lt;3;i++)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  {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("\n %s  ", studs[i].name);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    for(j=0; j&lt;9;j++)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   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("%3.1f  ", studs[i].score[j]);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  }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/>
              <a:t>}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773859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695325" y="1000125"/>
            <a:ext cx="420211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sz="2400" b="1">
                <a:latin typeface="Arial" charset="0"/>
                <a:ea typeface="楷体_GB2312" pitchFamily="49" charset="-122"/>
              </a:rPr>
              <a:t>说明：</a:t>
            </a:r>
          </a:p>
          <a:p>
            <a:r>
              <a:rPr lang="zh-CN" altLang="en-US" sz="2400" b="1">
                <a:latin typeface="Arial" charset="0"/>
                <a:ea typeface="华文新魏" pitchFamily="2" charset="-122"/>
              </a:rPr>
              <a:t>①</a:t>
            </a:r>
            <a:r>
              <a:rPr lang="zh-CN" altLang="en-US" sz="2400" b="1">
                <a:ea typeface="楷体_GB2312" pitchFamily="49" charset="-122"/>
              </a:rPr>
              <a:t>运算对象只能是一个变量。</a:t>
            </a:r>
            <a:endParaRPr lang="zh-CN" altLang="en-US" sz="2400" b="1">
              <a:latin typeface="Arial" charset="0"/>
              <a:ea typeface="楷体_GB2312" pitchFamily="49" charset="-122"/>
            </a:endParaRP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695325" y="1990725"/>
            <a:ext cx="79152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2400" b="1" dirty="0">
                <a:latin typeface="Arial" charset="0"/>
                <a:ea typeface="华文新魏" pitchFamily="2" charset="-122"/>
              </a:rPr>
              <a:t>②</a:t>
            </a:r>
            <a:r>
              <a:rPr lang="zh-CN" altLang="en-US" sz="2400" b="1" dirty="0">
                <a:latin typeface="Arial" charset="0"/>
                <a:ea typeface="楷体_GB2312" pitchFamily="49" charset="-122"/>
              </a:rPr>
              <a:t>前置是先运算，后引用，而后置则是先引用，后运算。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5357813" y="1465263"/>
            <a:ext cx="27749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>
                <a:latin typeface="Arial" charset="0"/>
              </a:rPr>
              <a:t>2++;   /* Error !*/</a:t>
            </a:r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762000" y="2371725"/>
            <a:ext cx="41989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b="1" dirty="0" err="1">
                <a:latin typeface="Arial" charset="0"/>
                <a:ea typeface="楷体_GB2312" pitchFamily="49" charset="-122"/>
              </a:rPr>
              <a:t>int</a:t>
            </a:r>
            <a:r>
              <a:rPr lang="en-US" altLang="zh-CN" b="1" dirty="0">
                <a:latin typeface="Arial" charset="0"/>
                <a:ea typeface="楷体_GB2312" pitchFamily="49" charset="-122"/>
              </a:rPr>
              <a:t>  i, x</a:t>
            </a:r>
            <a:r>
              <a:rPr lang="zh-CN" altLang="en-US" b="1" dirty="0">
                <a:latin typeface="Arial" charset="0"/>
                <a:ea typeface="楷体_GB2312" pitchFamily="49" charset="-122"/>
              </a:rPr>
              <a:t>；</a:t>
            </a:r>
            <a:endParaRPr lang="zh-CN" altLang="en-US" b="1" dirty="0">
              <a:latin typeface="Arial" charset="0"/>
              <a:cs typeface="Times New Roman" pitchFamily="18" charset="0"/>
            </a:endParaRPr>
          </a:p>
          <a:p>
            <a:r>
              <a:rPr lang="en-US" altLang="zh-CN" b="1" dirty="0">
                <a:latin typeface="Arial" charset="0"/>
                <a:ea typeface="楷体_GB2312" pitchFamily="49" charset="-122"/>
              </a:rPr>
              <a:t>i=5</a:t>
            </a:r>
            <a:r>
              <a:rPr lang="zh-CN" altLang="en-US" b="1" dirty="0">
                <a:latin typeface="Arial" charset="0"/>
                <a:ea typeface="楷体_GB2312" pitchFamily="49" charset="-122"/>
              </a:rPr>
              <a:t>；</a:t>
            </a:r>
            <a:endParaRPr lang="zh-CN" altLang="en-US" b="1" dirty="0">
              <a:latin typeface="Arial" charset="0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x=i++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；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/*  x=i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；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i=i+1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；*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/</a:t>
            </a:r>
            <a:endParaRPr lang="en-US" altLang="zh-CN" b="1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r>
              <a:rPr lang="en-US" altLang="zh-CN" b="1" dirty="0">
                <a:latin typeface="Arial" charset="0"/>
                <a:ea typeface="楷体_GB2312" pitchFamily="49" charset="-122"/>
              </a:rPr>
              <a:t>i=5</a:t>
            </a:r>
            <a:r>
              <a:rPr lang="zh-CN" altLang="en-US" b="1" dirty="0">
                <a:latin typeface="Arial" charset="0"/>
                <a:ea typeface="楷体_GB2312" pitchFamily="49" charset="-122"/>
              </a:rPr>
              <a:t>；</a:t>
            </a:r>
            <a:endParaRPr lang="zh-CN" altLang="en-US" b="1" dirty="0">
              <a:latin typeface="Arial" charset="0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x=++i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；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/*  i=i+1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；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x=i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；*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/</a:t>
            </a:r>
            <a:endParaRPr lang="en-US" altLang="zh-CN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8" name="标题 8"/>
          <p:cNvSpPr txBox="1">
            <a:spLocks/>
          </p:cNvSpPr>
          <p:nvPr/>
        </p:nvSpPr>
        <p:spPr bwMode="auto">
          <a:xfrm>
            <a:off x="0" y="0"/>
            <a:ext cx="5916613" cy="5715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</a:rPr>
              <a:t>自加、自减运算（单目运算）</a:t>
            </a:r>
            <a:endParaRPr lang="zh-CN" altLang="en-US" sz="2400" b="1" kern="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751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9" grpId="0" build="p" autoUpdateAnimBg="0"/>
      <p:bldP spid="42010" grpId="0" autoUpdateAnimBg="0"/>
      <p:bldP spid="42011" grpId="0" autoUpdateAnimBg="0"/>
      <p:bldP spid="4201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33400" y="1340768"/>
            <a:ext cx="8077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[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9.4]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：某班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30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名学生的姓名、学号和考试成绩，现要求按成绩高低排序输出。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81000" y="2322984"/>
            <a:ext cx="8382000" cy="405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）确定表示处理对象的数据类型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  某个学生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=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姓名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+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学号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+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考试成绩；</a:t>
            </a:r>
            <a:r>
              <a:rPr lang="zh-CN" altLang="zh-CN" sz="2800" b="1" dirty="0">
                <a:solidFill>
                  <a:srgbClr val="000066"/>
                </a:solidFill>
                <a:latin typeface="Times New Roman" pitchFamily="18" charset="0"/>
              </a:rPr>
              <a:t>30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个学生要用结构体数组表示：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struct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struct_name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   {char   name[8];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    char  </a:t>
            </a:r>
            <a:r>
              <a:rPr lang="en-US" altLang="zh-CN" sz="2800" b="1" dirty="0" err="1">
                <a:solidFill>
                  <a:srgbClr val="000066"/>
                </a:solidFill>
                <a:latin typeface="Times New Roman" pitchFamily="18" charset="0"/>
              </a:rPr>
              <a:t>num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[8]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；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         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float  score;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        }  student[30]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；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404664"/>
            <a:ext cx="5511445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600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3600" b="1" dirty="0">
                <a:solidFill>
                  <a:srgbClr val="000066"/>
                </a:solidFill>
                <a:latin typeface="Times New Roman" pitchFamily="18" charset="0"/>
              </a:rPr>
              <a:t>、结构体变量作函数参数</a:t>
            </a:r>
          </a:p>
        </p:txBody>
      </p:sp>
    </p:spTree>
    <p:extLst>
      <p:ext uri="{BB962C8B-B14F-4D97-AF65-F5344CB8AC3E}">
        <p14:creationId xmlns:p14="http://schemas.microsoft.com/office/powerpoint/2010/main" val="4055895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38150" y="5775325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zh-CN" sz="2400" b="1">
                <a:solidFill>
                  <a:srgbClr val="000066"/>
                </a:solidFill>
                <a:latin typeface="Times New Roman" pitchFamily="18" charset="0"/>
              </a:rPr>
              <a:t>     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采用结构体变量作参数，必须将结构体成员的值逐个一一传递，即浪费时间又浪费空间，程序运行效率低。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1000" y="454025"/>
            <a:ext cx="83820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）算法设计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          采用选择排序方法，按成绩由高到低。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）编制一个函数完成排序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void  sort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（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struct_name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student[]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{  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struct_name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temp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; 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i, j;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    for(i=0;i&lt;29;i++)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       for(j=i+1;j&lt;30;j++)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            /*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交换*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/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zh-CN" sz="2400" b="1" dirty="0">
                <a:solidFill>
                  <a:srgbClr val="000066"/>
                </a:solidFill>
                <a:latin typeface="Times New Roman" pitchFamily="18" charset="0"/>
              </a:rPr>
              <a:t>           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if(student[i].score&lt;student[j].score)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          {   temp=student[i];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              student[i]=student[j];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                 student[j]=temp;}    }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1927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18256" y="836712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结构体指针同其他类型的指针一样可作为参数传递给其它函数，或从被调函数中将函数值返回调用处。   </a:t>
            </a:r>
            <a:endParaRPr lang="zh-CN" altLang="zh-CN" sz="24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845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>
                <a:latin typeface="Times New Roman" pitchFamily="18" charset="0"/>
              </a:rPr>
              <a:t>[</a:t>
            </a:r>
            <a:r>
              <a:rPr lang="zh-CN" altLang="en-US" sz="2400" b="1">
                <a:latin typeface="Times New Roman" pitchFamily="18" charset="0"/>
              </a:rPr>
              <a:t>例 </a:t>
            </a:r>
            <a:r>
              <a:rPr lang="en-US" altLang="zh-CN" sz="2400" b="1">
                <a:latin typeface="Times New Roman" pitchFamily="18" charset="0"/>
              </a:rPr>
              <a:t>9.5]</a:t>
            </a:r>
            <a:r>
              <a:rPr lang="zh-CN" altLang="en-US" sz="2400" b="1">
                <a:latin typeface="Times New Roman" pitchFamily="18" charset="0"/>
              </a:rPr>
              <a:t>：某班</a:t>
            </a:r>
            <a:r>
              <a:rPr lang="en-US" altLang="zh-CN" sz="2400" b="1">
                <a:latin typeface="Times New Roman" pitchFamily="18" charset="0"/>
              </a:rPr>
              <a:t>30</a:t>
            </a:r>
            <a:r>
              <a:rPr lang="zh-CN" altLang="en-US" sz="2400" b="1">
                <a:latin typeface="Times New Roman" pitchFamily="18" charset="0"/>
              </a:rPr>
              <a:t>名学生的姓名、学号和考试成绩，现要求用指针作参数按成绩高低排序输出。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3400" y="2667000"/>
            <a:ext cx="807720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Times New Roman" pitchFamily="18" charset="0"/>
              </a:rPr>
              <a:t>void  sort</a:t>
            </a:r>
            <a:r>
              <a:rPr lang="zh-CN" altLang="en-US" sz="2400" b="1" dirty="0">
                <a:latin typeface="Times New Roman" pitchFamily="18" charset="0"/>
              </a:rPr>
              <a:t>（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struct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struct_name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*p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Times New Roman" pitchFamily="18" charset="0"/>
              </a:rPr>
              <a:t>   {   </a:t>
            </a:r>
            <a:r>
              <a:rPr lang="en-US" altLang="zh-CN" sz="2400" b="1" dirty="0" err="1">
                <a:latin typeface="Times New Roman" pitchFamily="18" charset="0"/>
              </a:rPr>
              <a:t>struct</a:t>
            </a:r>
            <a:r>
              <a:rPr lang="en-US" altLang="zh-CN" sz="2400" b="1" dirty="0">
                <a:latin typeface="Times New Roman" pitchFamily="18" charset="0"/>
              </a:rPr>
              <a:t>   </a:t>
            </a:r>
            <a:r>
              <a:rPr lang="en-US" altLang="zh-CN" sz="2400" b="1" dirty="0" err="1">
                <a:latin typeface="Times New Roman" pitchFamily="18" charset="0"/>
              </a:rPr>
              <a:t>struct_name</a:t>
            </a:r>
            <a:r>
              <a:rPr lang="en-US" altLang="zh-CN" sz="2400" b="1" dirty="0">
                <a:latin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temp,*p1</a:t>
            </a:r>
            <a:r>
              <a:rPr lang="en-US" altLang="zh-CN" sz="2400" b="1" dirty="0">
                <a:latin typeface="Times New Roman" pitchFamily="18" charset="0"/>
              </a:rPr>
              <a:t>;  </a:t>
            </a:r>
            <a:r>
              <a:rPr lang="en-US" altLang="zh-CN" sz="2400" b="1" dirty="0" err="1">
                <a:latin typeface="Times New Roman" pitchFamily="18" charset="0"/>
              </a:rPr>
              <a:t>int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dirty="0" err="1">
                <a:latin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</a:rPr>
              <a:t>, j;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Times New Roman" pitchFamily="18" charset="0"/>
              </a:rPr>
              <a:t>        for(</a:t>
            </a:r>
            <a:r>
              <a:rPr lang="en-US" altLang="zh-CN" sz="2400" b="1" dirty="0" err="1">
                <a:latin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</a:rPr>
              <a:t>=0;i&lt;29;i++)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Times New Roman" pitchFamily="18" charset="0"/>
              </a:rPr>
              <a:t>       {  p1=p+1;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Times New Roman" pitchFamily="18" charset="0"/>
              </a:rPr>
              <a:t>           for(j=i+1;j&lt;30;j++)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Times New Roman" pitchFamily="18" charset="0"/>
              </a:rPr>
              <a:t>           {   if(p-&gt;score&lt;p1-&gt;score)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Times New Roman" pitchFamily="18" charset="0"/>
              </a:rPr>
              <a:t>                   {  temp=*p1;*p1=*p;*p=temp;}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Times New Roman" pitchFamily="18" charset="0"/>
              </a:rPr>
              <a:t>                p1++}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Times New Roman" pitchFamily="18" charset="0"/>
              </a:rPr>
              <a:t>         p++;}}</a:t>
            </a:r>
          </a:p>
        </p:txBody>
      </p:sp>
      <p:sp>
        <p:nvSpPr>
          <p:cNvPr id="2" name="矩形 1"/>
          <p:cNvSpPr/>
          <p:nvPr/>
        </p:nvSpPr>
        <p:spPr>
          <a:xfrm>
            <a:off x="3143564" y="260648"/>
            <a:ext cx="4921540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lang="zh-CN" altLang="en-US" sz="3200" b="1" dirty="0">
                <a:solidFill>
                  <a:srgbClr val="000066"/>
                </a:solidFill>
                <a:latin typeface="Times New Roman" pitchFamily="18" charset="0"/>
              </a:rPr>
              <a:t>、结构体指针作函数参数</a:t>
            </a:r>
          </a:p>
        </p:txBody>
      </p:sp>
    </p:spTree>
    <p:extLst>
      <p:ext uri="{BB962C8B-B14F-4D97-AF65-F5344CB8AC3E}">
        <p14:creationId xmlns:p14="http://schemas.microsoft.com/office/powerpoint/2010/main" val="31553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autoUpdateAnimBg="0"/>
      <p:bldP spid="2253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229600" cy="884238"/>
          </a:xfrm>
        </p:spPr>
        <p:txBody>
          <a:bodyPr/>
          <a:lstStyle/>
          <a:p>
            <a:pPr algn="ctr" eaLnBrk="1" hangingPunct="1"/>
            <a:r>
              <a:rPr lang="en-US" altLang="zh-CN" b="1" dirty="0">
                <a:solidFill>
                  <a:srgbClr val="0000FF"/>
                </a:solidFill>
              </a:rPr>
              <a:t>3. </a:t>
            </a:r>
            <a:r>
              <a:rPr lang="zh-CN" altLang="en-US" b="1" dirty="0">
                <a:solidFill>
                  <a:srgbClr val="0000FF"/>
                </a:solidFill>
              </a:rPr>
              <a:t>公用体（</a:t>
            </a:r>
            <a:r>
              <a:rPr lang="en-US" altLang="zh-CN" b="1" dirty="0">
                <a:solidFill>
                  <a:srgbClr val="0000FF"/>
                </a:solidFill>
              </a:rPr>
              <a:t>Union</a:t>
            </a:r>
            <a:r>
              <a:rPr lang="zh-CN" altLang="en-US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496622" cy="540045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dirty="0"/>
              <a:t>所有成员共用一个相同的存储地址空间。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dirty="0"/>
              <a:t>例如</a:t>
            </a:r>
            <a:r>
              <a:rPr lang="en-US" altLang="zh-CN" sz="2800" b="1" dirty="0"/>
              <a:t>: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union data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{  </a:t>
            </a:r>
            <a:r>
              <a:rPr lang="en-US" altLang="zh-CN" sz="2800" b="1" dirty="0" err="1">
                <a:solidFill>
                  <a:srgbClr val="FF0000"/>
                </a:solidFill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</a:rPr>
              <a:t> i;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char </a:t>
            </a:r>
            <a:r>
              <a:rPr lang="en-US" altLang="zh-CN" sz="2800" b="1" dirty="0" err="1">
                <a:solidFill>
                  <a:srgbClr val="FF0000"/>
                </a:solidFill>
              </a:rPr>
              <a:t>ch</a:t>
            </a:r>
            <a:r>
              <a:rPr lang="en-US" altLang="zh-CN" sz="2800" b="1" dirty="0">
                <a:solidFill>
                  <a:srgbClr val="FF0000"/>
                </a:solidFill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float f;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}a, b, c;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b="1" dirty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dirty="0"/>
              <a:t>应用举例：设有若干个人员的数据，其中有学生和教师。</a:t>
            </a:r>
            <a:endParaRPr lang="en-US" altLang="zh-CN" sz="2800" b="1" dirty="0"/>
          </a:p>
          <a:p>
            <a:pPr lvl="1" indent="-342900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400" b="1" dirty="0"/>
              <a:t>学生的数据中包括：姓名、号码、性别、职业、</a:t>
            </a:r>
            <a:r>
              <a:rPr lang="zh-CN" altLang="en-US" sz="2400" b="1" dirty="0">
                <a:solidFill>
                  <a:srgbClr val="FF0000"/>
                </a:solidFill>
              </a:rPr>
              <a:t>班级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lvl="1" indent="-342900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400" b="1" dirty="0"/>
              <a:t>教师的数据包括：姓名、号码、性别、职业和   </a:t>
            </a:r>
            <a:r>
              <a:rPr lang="zh-CN" altLang="en-US" sz="2400" b="1" dirty="0">
                <a:solidFill>
                  <a:srgbClr val="FF0000"/>
                </a:solidFill>
              </a:rPr>
              <a:t>职务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dirty="0"/>
              <a:t>现要求把它们放在同一个表格中。</a:t>
            </a:r>
          </a:p>
        </p:txBody>
      </p:sp>
    </p:spTree>
    <p:extLst>
      <p:ext uri="{BB962C8B-B14F-4D97-AF65-F5344CB8AC3E}">
        <p14:creationId xmlns:p14="http://schemas.microsoft.com/office/powerpoint/2010/main" val="356229129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4140200" cy="489585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err="1">
                <a:solidFill>
                  <a:srgbClr val="FF0000"/>
                </a:solidFill>
                <a:latin typeface="Times New Roman" pitchFamily="18" charset="0"/>
              </a:rPr>
              <a:t>struct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itchFamily="18" charset="0"/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itchFamily="18" charset="0"/>
              </a:rPr>
              <a:t>num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  char name[10];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  char sex;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  char job;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  union{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altLang="zh-CN" sz="2800" u="sng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zh-CN" sz="2800" u="sng" dirty="0">
                <a:solidFill>
                  <a:srgbClr val="0000FF"/>
                </a:solidFill>
                <a:latin typeface="Times New Roman" pitchFamily="18" charset="0"/>
              </a:rPr>
              <a:t> class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en-US" altLang="zh-CN" sz="2800" u="sng" dirty="0">
                <a:solidFill>
                  <a:srgbClr val="0000FF"/>
                </a:solidFill>
                <a:latin typeface="Times New Roman" pitchFamily="18" charset="0"/>
              </a:rPr>
              <a:t>char position[10];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   }category;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}person[2];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339752" y="476672"/>
            <a:ext cx="6787302" cy="4893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365125" indent="-36512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latin typeface="Tahoma" pitchFamily="34" charset="0"/>
              </a:rPr>
              <a:t>main()</a:t>
            </a:r>
          </a:p>
          <a:p>
            <a:pPr eaLnBrk="1" hangingPunct="1"/>
            <a:r>
              <a:rPr kumimoji="1" lang="en-US" altLang="zh-CN" sz="2400" dirty="0">
                <a:latin typeface="Tahoma" pitchFamily="34" charset="0"/>
              </a:rPr>
              <a:t>{  </a:t>
            </a:r>
            <a:r>
              <a:rPr kumimoji="1" lang="en-US" altLang="zh-CN" sz="2400" dirty="0" err="1">
                <a:latin typeface="Tahoma" pitchFamily="34" charset="0"/>
              </a:rPr>
              <a:t>int</a:t>
            </a:r>
            <a:r>
              <a:rPr kumimoji="1" lang="en-US" altLang="zh-CN" sz="2400" dirty="0">
                <a:latin typeface="Tahoma" pitchFamily="34" charset="0"/>
              </a:rPr>
              <a:t> </a:t>
            </a:r>
            <a:r>
              <a:rPr kumimoji="1" lang="en-US" altLang="zh-CN" sz="2400" dirty="0" err="1">
                <a:latin typeface="Tahoma" pitchFamily="34" charset="0"/>
              </a:rPr>
              <a:t>n,i</a:t>
            </a:r>
            <a:r>
              <a:rPr kumimoji="1" lang="en-US" altLang="zh-CN" sz="2400" dirty="0">
                <a:latin typeface="Tahoma" pitchFamily="34" charset="0"/>
              </a:rPr>
              <a:t>;</a:t>
            </a:r>
          </a:p>
          <a:p>
            <a:pPr eaLnBrk="1" hangingPunct="1"/>
            <a:r>
              <a:rPr kumimoji="1" lang="en-US" altLang="zh-CN" sz="2400" dirty="0">
                <a:latin typeface="Tahoma" pitchFamily="34" charset="0"/>
              </a:rPr>
              <a:t>   for(i=0;i&lt;2;i++)</a:t>
            </a:r>
          </a:p>
          <a:p>
            <a:pPr eaLnBrk="1" hangingPunct="1"/>
            <a:r>
              <a:rPr kumimoji="1" lang="en-US" altLang="zh-CN" sz="2400" dirty="0">
                <a:latin typeface="Tahoma" pitchFamily="34" charset="0"/>
              </a:rPr>
              <a:t>  { </a:t>
            </a:r>
            <a:r>
              <a:rPr kumimoji="1" lang="en-US" altLang="zh-CN" sz="2400" dirty="0" err="1">
                <a:latin typeface="Tahoma" pitchFamily="34" charset="0"/>
              </a:rPr>
              <a:t>scanf</a:t>
            </a:r>
            <a:r>
              <a:rPr kumimoji="1" lang="en-US" altLang="zh-CN" sz="2400" dirty="0">
                <a:latin typeface="Tahoma" pitchFamily="34" charset="0"/>
              </a:rPr>
              <a:t>(</a:t>
            </a:r>
            <a:r>
              <a:rPr kumimoji="1" lang="en-US" altLang="zh-CN" sz="2400" dirty="0">
                <a:latin typeface="Times New Roman" pitchFamily="18" charset="0"/>
              </a:rPr>
              <a:t>“</a:t>
            </a:r>
            <a:r>
              <a:rPr kumimoji="1" lang="en-US" altLang="zh-CN" sz="2400" dirty="0">
                <a:latin typeface="Tahoma" pitchFamily="34" charset="0"/>
              </a:rPr>
              <a:t>%d %s %c %c</a:t>
            </a:r>
            <a:r>
              <a:rPr kumimoji="1" lang="en-US" altLang="zh-CN" sz="2400" dirty="0">
                <a:latin typeface="Times New Roman" pitchFamily="18" charset="0"/>
              </a:rPr>
              <a:t>”</a:t>
            </a:r>
            <a:r>
              <a:rPr kumimoji="1" lang="en-US" altLang="zh-CN" sz="2400" dirty="0">
                <a:latin typeface="Tahoma" pitchFamily="34" charset="0"/>
              </a:rPr>
              <a:t>, &amp;person[i].</a:t>
            </a:r>
            <a:r>
              <a:rPr kumimoji="1" lang="en-US" altLang="zh-CN" sz="2400" dirty="0" err="1">
                <a:latin typeface="Tahoma" pitchFamily="34" charset="0"/>
              </a:rPr>
              <a:t>num</a:t>
            </a:r>
            <a:r>
              <a:rPr kumimoji="1" lang="en-US" altLang="zh-CN" sz="2400" dirty="0">
                <a:latin typeface="Tahoma" pitchFamily="34" charset="0"/>
              </a:rPr>
              <a:t>, person[i].</a:t>
            </a:r>
            <a:r>
              <a:rPr kumimoji="1" lang="en-US" altLang="zh-CN" sz="2400" dirty="0" err="1">
                <a:latin typeface="Tahoma" pitchFamily="34" charset="0"/>
              </a:rPr>
              <a:t>name,&amp;person</a:t>
            </a:r>
            <a:r>
              <a:rPr kumimoji="1" lang="en-US" altLang="zh-CN" sz="2400" dirty="0">
                <a:latin typeface="Tahoma" pitchFamily="34" charset="0"/>
              </a:rPr>
              <a:t>[i].</a:t>
            </a:r>
            <a:r>
              <a:rPr kumimoji="1" lang="en-US" altLang="zh-CN" sz="2400" dirty="0" err="1">
                <a:latin typeface="Tahoma" pitchFamily="34" charset="0"/>
              </a:rPr>
              <a:t>sex,&amp;person</a:t>
            </a:r>
            <a:r>
              <a:rPr kumimoji="1" lang="en-US" altLang="zh-CN" sz="2400" dirty="0">
                <a:latin typeface="Tahoma" pitchFamily="34" charset="0"/>
              </a:rPr>
              <a:t>[i].job);</a:t>
            </a:r>
          </a:p>
          <a:p>
            <a:pPr eaLnBrk="1" hangingPunct="1"/>
            <a:r>
              <a:rPr kumimoji="1" lang="en-US" altLang="zh-CN" sz="2400" dirty="0">
                <a:latin typeface="Tahoma" pitchFamily="34" charset="0"/>
              </a:rPr>
              <a:t>    if (person[i].job==</a:t>
            </a:r>
            <a:r>
              <a:rPr kumimoji="1" lang="en-US" altLang="zh-CN" sz="2400" dirty="0">
                <a:latin typeface="Times New Roman" pitchFamily="18" charset="0"/>
              </a:rPr>
              <a:t>‘</a:t>
            </a:r>
            <a:r>
              <a:rPr kumimoji="1" lang="en-US" altLang="zh-CN" sz="2400" dirty="0">
                <a:latin typeface="Tahoma" pitchFamily="34" charset="0"/>
              </a:rPr>
              <a:t>s</a:t>
            </a:r>
            <a:r>
              <a:rPr kumimoji="1" lang="en-US" altLang="zh-CN" sz="2400" dirty="0">
                <a:latin typeface="Times New Roman" pitchFamily="18" charset="0"/>
              </a:rPr>
              <a:t>’</a:t>
            </a:r>
            <a:r>
              <a:rPr kumimoji="1" lang="en-US" altLang="zh-CN" sz="2400" dirty="0">
                <a:latin typeface="Tahoma" pitchFamily="34" charset="0"/>
              </a:rPr>
              <a:t>)</a:t>
            </a:r>
          </a:p>
          <a:p>
            <a:pPr eaLnBrk="1" hangingPunct="1"/>
            <a:r>
              <a:rPr kumimoji="1" lang="en-US" altLang="zh-CN" sz="2400" dirty="0">
                <a:latin typeface="Tahoma" pitchFamily="34" charset="0"/>
              </a:rPr>
              <a:t>       </a:t>
            </a:r>
            <a:r>
              <a:rPr kumimoji="1" lang="en-US" altLang="zh-CN" sz="2400" dirty="0" err="1">
                <a:latin typeface="Tahoma" pitchFamily="34" charset="0"/>
              </a:rPr>
              <a:t>scanf</a:t>
            </a:r>
            <a:r>
              <a:rPr kumimoji="1" lang="en-US" altLang="zh-CN" sz="2400" dirty="0">
                <a:latin typeface="Tahoma" pitchFamily="34" charset="0"/>
              </a:rPr>
              <a:t>(</a:t>
            </a:r>
            <a:r>
              <a:rPr kumimoji="1" lang="en-US" altLang="zh-CN" sz="2400" dirty="0">
                <a:latin typeface="Times New Roman" pitchFamily="18" charset="0"/>
              </a:rPr>
              <a:t>“</a:t>
            </a:r>
            <a:r>
              <a:rPr kumimoji="1" lang="en-US" altLang="zh-CN" sz="2400" dirty="0">
                <a:latin typeface="Tahoma" pitchFamily="34" charset="0"/>
              </a:rPr>
              <a:t>%</a:t>
            </a:r>
            <a:r>
              <a:rPr kumimoji="1" lang="en-US" altLang="zh-CN" sz="2400" dirty="0" err="1">
                <a:latin typeface="Tahoma" pitchFamily="34" charset="0"/>
              </a:rPr>
              <a:t>d</a:t>
            </a:r>
            <a:r>
              <a:rPr kumimoji="1" lang="en-US" altLang="zh-CN" sz="2400" dirty="0" err="1">
                <a:latin typeface="Times New Roman" pitchFamily="18" charset="0"/>
              </a:rPr>
              <a:t>”</a:t>
            </a:r>
            <a:r>
              <a:rPr kumimoji="1" lang="en-US" altLang="zh-CN" sz="2400" dirty="0" err="1">
                <a:latin typeface="Tahoma" pitchFamily="34" charset="0"/>
              </a:rPr>
              <a:t>,&amp;person</a:t>
            </a:r>
            <a:r>
              <a:rPr kumimoji="1" lang="en-US" altLang="zh-CN" sz="2400" dirty="0">
                <a:latin typeface="Tahoma" pitchFamily="34" charset="0"/>
              </a:rPr>
              <a:t>[i].</a:t>
            </a:r>
            <a:r>
              <a:rPr kumimoji="1" lang="en-US" altLang="zh-CN" sz="2400" dirty="0" err="1">
                <a:latin typeface="Tahoma" pitchFamily="34" charset="0"/>
              </a:rPr>
              <a:t>category.class</a:t>
            </a:r>
            <a:r>
              <a:rPr kumimoji="1" lang="en-US" altLang="zh-CN" sz="2400" dirty="0">
                <a:latin typeface="Tahoma" pitchFamily="34" charset="0"/>
              </a:rPr>
              <a:t>);</a:t>
            </a:r>
          </a:p>
          <a:p>
            <a:pPr eaLnBrk="1" hangingPunct="1"/>
            <a:r>
              <a:rPr kumimoji="1" lang="en-US" altLang="zh-CN" sz="2400" dirty="0">
                <a:latin typeface="Tahoma" pitchFamily="34" charset="0"/>
              </a:rPr>
              <a:t>    else if (person[i].job==</a:t>
            </a:r>
            <a:r>
              <a:rPr kumimoji="1" lang="en-US" altLang="zh-CN" sz="2400" dirty="0">
                <a:latin typeface="Times New Roman" pitchFamily="18" charset="0"/>
              </a:rPr>
              <a:t>‘</a:t>
            </a:r>
            <a:r>
              <a:rPr kumimoji="1" lang="en-US" altLang="zh-CN" sz="2400" dirty="0">
                <a:latin typeface="Tahoma" pitchFamily="34" charset="0"/>
              </a:rPr>
              <a:t>t</a:t>
            </a:r>
            <a:r>
              <a:rPr kumimoji="1" lang="en-US" altLang="zh-CN" sz="2400" dirty="0">
                <a:latin typeface="Times New Roman" pitchFamily="18" charset="0"/>
              </a:rPr>
              <a:t>’</a:t>
            </a:r>
            <a:r>
              <a:rPr kumimoji="1" lang="en-US" altLang="zh-CN" sz="2400" dirty="0">
                <a:latin typeface="Tahoma" pitchFamily="34" charset="0"/>
              </a:rPr>
              <a:t>)</a:t>
            </a:r>
          </a:p>
          <a:p>
            <a:pPr eaLnBrk="1" hangingPunct="1"/>
            <a:r>
              <a:rPr kumimoji="1" lang="en-US" altLang="zh-CN" sz="2400" dirty="0">
                <a:latin typeface="Tahoma" pitchFamily="34" charset="0"/>
              </a:rPr>
              <a:t>       </a:t>
            </a:r>
            <a:r>
              <a:rPr kumimoji="1" lang="en-US" altLang="zh-CN" sz="2400" dirty="0" err="1">
                <a:latin typeface="Tahoma" pitchFamily="34" charset="0"/>
              </a:rPr>
              <a:t>scanf</a:t>
            </a:r>
            <a:r>
              <a:rPr kumimoji="1" lang="en-US" altLang="zh-CN" sz="2400" dirty="0">
                <a:latin typeface="Tahoma" pitchFamily="34" charset="0"/>
              </a:rPr>
              <a:t>(</a:t>
            </a:r>
            <a:r>
              <a:rPr kumimoji="1" lang="en-US" altLang="zh-CN" sz="2400" dirty="0">
                <a:latin typeface="Times New Roman" pitchFamily="18" charset="0"/>
              </a:rPr>
              <a:t>“</a:t>
            </a:r>
            <a:r>
              <a:rPr kumimoji="1" lang="en-US" altLang="zh-CN" sz="2400" dirty="0">
                <a:latin typeface="Tahoma" pitchFamily="34" charset="0"/>
              </a:rPr>
              <a:t>%</a:t>
            </a:r>
            <a:r>
              <a:rPr kumimoji="1" lang="en-US" altLang="zh-CN" sz="2400" dirty="0" err="1">
                <a:latin typeface="Tahoma" pitchFamily="34" charset="0"/>
              </a:rPr>
              <a:t>d</a:t>
            </a:r>
            <a:r>
              <a:rPr kumimoji="1" lang="en-US" altLang="zh-CN" sz="2400" dirty="0" err="1">
                <a:latin typeface="Times New Roman" pitchFamily="18" charset="0"/>
              </a:rPr>
              <a:t>”</a:t>
            </a:r>
            <a:r>
              <a:rPr kumimoji="1" lang="en-US" altLang="zh-CN" sz="2400" dirty="0" err="1">
                <a:latin typeface="Tahoma" pitchFamily="34" charset="0"/>
              </a:rPr>
              <a:t>,&amp;person</a:t>
            </a:r>
            <a:r>
              <a:rPr kumimoji="1" lang="en-US" altLang="zh-CN" sz="2400" dirty="0">
                <a:latin typeface="Tahoma" pitchFamily="34" charset="0"/>
              </a:rPr>
              <a:t>[i].</a:t>
            </a:r>
            <a:r>
              <a:rPr kumimoji="1" lang="en-US" altLang="zh-CN" sz="2400" dirty="0" err="1">
                <a:latin typeface="Tahoma" pitchFamily="34" charset="0"/>
              </a:rPr>
              <a:t>category.position</a:t>
            </a:r>
            <a:r>
              <a:rPr kumimoji="1" lang="en-US" altLang="zh-CN" sz="2400" dirty="0">
                <a:latin typeface="Tahoma" pitchFamily="34" charset="0"/>
              </a:rPr>
              <a:t>);</a:t>
            </a:r>
          </a:p>
          <a:p>
            <a:pPr eaLnBrk="1" hangingPunct="1"/>
            <a:r>
              <a:rPr kumimoji="1" lang="en-US" altLang="zh-CN" sz="2400" dirty="0">
                <a:latin typeface="Tahoma" pitchFamily="34" charset="0"/>
              </a:rPr>
              <a:t>    else</a:t>
            </a:r>
          </a:p>
          <a:p>
            <a:pPr eaLnBrk="1" hangingPunct="1"/>
            <a:r>
              <a:rPr kumimoji="1" lang="en-US" altLang="zh-CN" sz="2400" dirty="0">
                <a:latin typeface="Tahoma" pitchFamily="34" charset="0"/>
              </a:rPr>
              <a:t>       </a:t>
            </a:r>
            <a:r>
              <a:rPr kumimoji="1" lang="en-US" altLang="zh-CN" sz="2400" dirty="0" err="1">
                <a:latin typeface="Tahoma" pitchFamily="34" charset="0"/>
              </a:rPr>
              <a:t>printf</a:t>
            </a:r>
            <a:r>
              <a:rPr kumimoji="1" lang="en-US" altLang="zh-CN" sz="2400" dirty="0">
                <a:latin typeface="Tahoma" pitchFamily="34" charset="0"/>
              </a:rPr>
              <a:t>(</a:t>
            </a:r>
            <a:r>
              <a:rPr kumimoji="1" lang="en-US" altLang="zh-CN" sz="2400" dirty="0">
                <a:latin typeface="Times New Roman" pitchFamily="18" charset="0"/>
              </a:rPr>
              <a:t>“</a:t>
            </a:r>
            <a:r>
              <a:rPr kumimoji="1" lang="en-US" altLang="zh-CN" sz="2400" dirty="0">
                <a:latin typeface="Tahoma" pitchFamily="34" charset="0"/>
              </a:rPr>
              <a:t>input error!</a:t>
            </a:r>
            <a:r>
              <a:rPr kumimoji="1" lang="en-US" altLang="zh-CN" sz="2400" dirty="0">
                <a:latin typeface="Times New Roman" pitchFamily="18" charset="0"/>
              </a:rPr>
              <a:t>”</a:t>
            </a:r>
            <a:r>
              <a:rPr kumimoji="1" lang="en-US" altLang="zh-CN" sz="2400" dirty="0">
                <a:latin typeface="Tahoma" pitchFamily="34" charset="0"/>
              </a:rPr>
              <a:t>);</a:t>
            </a:r>
          </a:p>
          <a:p>
            <a:pPr eaLnBrk="1" hangingPunct="1"/>
            <a:r>
              <a:rPr kumimoji="1" lang="en-US" altLang="zh-CN" sz="2400" dirty="0">
                <a:latin typeface="Tahoma" pitchFamily="34" charset="0"/>
              </a:rPr>
              <a:t>  } }</a:t>
            </a:r>
          </a:p>
        </p:txBody>
      </p:sp>
    </p:spTree>
    <p:extLst>
      <p:ext uri="{BB962C8B-B14F-4D97-AF65-F5344CB8AC3E}">
        <p14:creationId xmlns:p14="http://schemas.microsoft.com/office/powerpoint/2010/main" val="3071093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85775" y="332656"/>
            <a:ext cx="8229600" cy="828675"/>
          </a:xfrm>
          <a:solidFill>
            <a:srgbClr val="FFFF00"/>
          </a:solidFill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typedef</a:t>
            </a:r>
            <a:r>
              <a:rPr lang="zh-CN" altLang="en-US" dirty="0"/>
              <a:t>定义类型</a:t>
            </a:r>
            <a:r>
              <a:rPr lang="en-US" altLang="zh-CN" dirty="0"/>
              <a:t>(</a:t>
            </a:r>
            <a:r>
              <a:rPr lang="zh-CN" altLang="en-US" b="1" u="sng" dirty="0">
                <a:solidFill>
                  <a:srgbClr val="FF0000"/>
                </a:solidFill>
              </a:rPr>
              <a:t>起外号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214313" y="1285875"/>
            <a:ext cx="8715375" cy="51435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除了可以直接使用</a:t>
            </a:r>
            <a:r>
              <a:rPr lang="en-US" altLang="zh-CN" dirty="0"/>
              <a:t>C</a:t>
            </a:r>
            <a:r>
              <a:rPr lang="zh-CN" altLang="en-US" dirty="0"/>
              <a:t>提供的标准类型名和自己声明的结构体、共用体、指针、枚举类型外，</a:t>
            </a:r>
            <a:r>
              <a:rPr lang="zh-CN" altLang="en-US" dirty="0">
                <a:solidFill>
                  <a:srgbClr val="0000FF"/>
                </a:solidFill>
              </a:rPr>
              <a:t>还可以用</a:t>
            </a:r>
            <a:r>
              <a:rPr lang="en-US" altLang="zh-CN" dirty="0" err="1">
                <a:solidFill>
                  <a:srgbClr val="0000FF"/>
                </a:solidFill>
              </a:rPr>
              <a:t>typedef</a:t>
            </a:r>
            <a:r>
              <a:rPr lang="zh-CN" altLang="en-US" dirty="0">
                <a:solidFill>
                  <a:srgbClr val="0000FF"/>
                </a:solidFill>
              </a:rPr>
              <a:t>声明新的类型名来代替已有的类型名。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 err="1"/>
              <a:t>Eg</a:t>
            </a:r>
            <a:r>
              <a:rPr lang="en-US" altLang="zh-CN" sz="2000" dirty="0"/>
              <a:t>.    </a:t>
            </a:r>
            <a:r>
              <a:rPr lang="en-US" altLang="zh-CN" sz="2800" dirty="0" err="1">
                <a:solidFill>
                  <a:srgbClr val="FF0000"/>
                </a:solidFill>
              </a:rPr>
              <a:t>typedef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 Integer;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</a:t>
            </a:r>
            <a:r>
              <a:rPr lang="en-US" altLang="zh-CN" sz="2800" dirty="0" err="1">
                <a:solidFill>
                  <a:srgbClr val="FF0000"/>
                </a:solidFill>
              </a:rPr>
              <a:t>typedef</a:t>
            </a:r>
            <a:r>
              <a:rPr lang="en-US" altLang="zh-CN" sz="2800" dirty="0">
                <a:solidFill>
                  <a:srgbClr val="FF0000"/>
                </a:solidFill>
              </a:rPr>
              <a:t> float  Real;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</a:rPr>
              <a:t>typedef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800" b="1" dirty="0">
                <a:solidFill>
                  <a:srgbClr val="FF0000"/>
                </a:solidFill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  </a:t>
            </a:r>
            <a:r>
              <a:rPr lang="en-US" altLang="zh-CN" sz="2800" dirty="0" err="1">
                <a:solidFill>
                  <a:srgbClr val="0070C0"/>
                </a:solidFill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</a:rPr>
              <a:t> month;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        </a:t>
            </a:r>
            <a:r>
              <a:rPr lang="en-US" altLang="zh-CN" sz="2800" dirty="0" err="1">
                <a:solidFill>
                  <a:srgbClr val="0070C0"/>
                </a:solidFill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</a:rPr>
              <a:t> day;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        </a:t>
            </a:r>
            <a:r>
              <a:rPr lang="en-US" altLang="zh-CN" sz="2800" dirty="0" err="1">
                <a:solidFill>
                  <a:srgbClr val="0070C0"/>
                </a:solidFill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</a:rPr>
              <a:t> year;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}</a:t>
            </a:r>
            <a:r>
              <a:rPr lang="en-US" altLang="zh-CN" sz="2800" b="1" dirty="0">
                <a:solidFill>
                  <a:srgbClr val="FF0000"/>
                </a:solidFill>
              </a:rPr>
              <a:t>DATE</a:t>
            </a:r>
          </a:p>
          <a:p>
            <a:pPr>
              <a:buFont typeface="Wingdings" pitchFamily="2" charset="2"/>
              <a:buNone/>
            </a:pPr>
            <a:r>
              <a:rPr lang="en-US" altLang="zh-CN" sz="2600" b="1" dirty="0"/>
              <a:t>      </a:t>
            </a:r>
            <a:r>
              <a:rPr lang="en-US" altLang="zh-CN" sz="2600" b="1" dirty="0">
                <a:solidFill>
                  <a:srgbClr val="FF0000"/>
                </a:solidFill>
              </a:rPr>
              <a:t>DATE</a:t>
            </a:r>
            <a:r>
              <a:rPr lang="en-US" altLang="zh-CN" sz="2600" b="1" dirty="0"/>
              <a:t>  birthday, *p; 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143375" y="3500438"/>
            <a:ext cx="4572000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typedef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Num</a:t>
            </a:r>
            <a:r>
              <a:rPr lang="en-US" altLang="zh-CN" sz="2400" dirty="0">
                <a:solidFill>
                  <a:srgbClr val="FF0000"/>
                </a:solidFill>
              </a:rPr>
              <a:t>[100];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 b="1" u="sng" dirty="0" err="1"/>
              <a:t>Num</a:t>
            </a:r>
            <a:r>
              <a:rPr lang="en-US" altLang="zh-CN" sz="2400" b="1" u="sng" dirty="0"/>
              <a:t> n; </a:t>
            </a:r>
            <a:r>
              <a:rPr lang="en-US" altLang="zh-CN" sz="2400" b="1" u="sng" dirty="0">
                <a:solidFill>
                  <a:srgbClr val="3333CC"/>
                </a:solidFill>
              </a:rPr>
              <a:t>//</a:t>
            </a:r>
            <a:r>
              <a:rPr lang="zh-CN" altLang="en-US" sz="2400" b="1" u="sng" dirty="0">
                <a:solidFill>
                  <a:srgbClr val="3333CC"/>
                </a:solidFill>
              </a:rPr>
              <a:t>定义</a:t>
            </a:r>
            <a:r>
              <a:rPr lang="en-US" altLang="zh-CN" sz="2400" b="1" u="sng" dirty="0">
                <a:solidFill>
                  <a:srgbClr val="3333CC"/>
                </a:solidFill>
              </a:rPr>
              <a:t>n</a:t>
            </a:r>
            <a:r>
              <a:rPr lang="zh-CN" altLang="en-US" sz="2400" b="1" u="sng" dirty="0">
                <a:solidFill>
                  <a:srgbClr val="3333CC"/>
                </a:solidFill>
              </a:rPr>
              <a:t>为整型数组变量</a:t>
            </a:r>
            <a:endParaRPr lang="en-US" altLang="zh-CN" sz="2400" b="1" u="sng" dirty="0">
              <a:solidFill>
                <a:srgbClr val="3333CC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typedef</a:t>
            </a:r>
            <a:r>
              <a:rPr lang="en-US" altLang="zh-CN" sz="2400" dirty="0">
                <a:solidFill>
                  <a:srgbClr val="FF0000"/>
                </a:solidFill>
              </a:rPr>
              <a:t> char * String;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/>
              <a:t>String p, s[10];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235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238" y="3861048"/>
            <a:ext cx="9037762" cy="2736304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+mj-lt"/>
              <a:buAutoNum type="arabicPeriod"/>
            </a:pPr>
            <a:r>
              <a:rPr lang="en-US" altLang="zh-CN" sz="2800" b="1" dirty="0">
                <a:solidFill>
                  <a:srgbClr val="FF0000"/>
                </a:solidFill>
              </a:rPr>
              <a:t>p=L-&gt;next;         //p</a:t>
            </a:r>
            <a:r>
              <a:rPr lang="zh-CN" altLang="en-US" sz="2800" b="1" dirty="0">
                <a:solidFill>
                  <a:srgbClr val="FF0000"/>
                </a:solidFill>
              </a:rPr>
              <a:t>指向首元结点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800" b="1" dirty="0">
                <a:solidFill>
                  <a:srgbClr val="FF0000"/>
                </a:solidFill>
              </a:rPr>
              <a:t>while(p!=NULL)    //p</a:t>
            </a:r>
            <a:r>
              <a:rPr lang="zh-CN" altLang="en-US" sz="2800" b="1" dirty="0">
                <a:solidFill>
                  <a:srgbClr val="FF0000"/>
                </a:solidFill>
              </a:rPr>
              <a:t>未到表尾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800" b="1" dirty="0">
                <a:solidFill>
                  <a:srgbClr val="FF0000"/>
                </a:solidFill>
              </a:rPr>
              <a:t>p=p-&gt;next;        //p</a:t>
            </a:r>
            <a:r>
              <a:rPr lang="zh-CN" altLang="en-US" sz="2800" b="1" dirty="0">
                <a:solidFill>
                  <a:srgbClr val="FF0000"/>
                </a:solidFill>
              </a:rPr>
              <a:t>指向下一个结点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3490" name="Rectangle 1"/>
          <p:cNvSpPr>
            <a:spLocks noChangeArrowheads="1"/>
          </p:cNvSpPr>
          <p:nvPr/>
        </p:nvSpPr>
        <p:spPr bwMode="auto">
          <a:xfrm>
            <a:off x="395536" y="693278"/>
            <a:ext cx="8382000" cy="612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依次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循环（</a:t>
            </a:r>
            <a:r>
              <a:rPr lang="en-US" altLang="zh-CN" sz="2800" b="1" dirty="0"/>
              <a:t>for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while</a:t>
            </a:r>
            <a:r>
              <a:rPr lang="zh-CN" altLang="en-US" sz="2800" b="1" dirty="0"/>
              <a:t>），注意循环变量的初值和终值</a:t>
            </a:r>
            <a:endParaRPr lang="zh-CN" altLang="en-US" sz="2800" dirty="0"/>
          </a:p>
          <a:p>
            <a:pPr>
              <a:buFont typeface="Arial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比较或分情况</a:t>
            </a:r>
            <a:r>
              <a:rPr lang="zh-CN" altLang="en-US" sz="2800" b="1" dirty="0"/>
              <a:t>：分支（</a:t>
            </a:r>
            <a:r>
              <a:rPr lang="en-US" altLang="zh-CN" sz="2800" b="1" dirty="0"/>
              <a:t>if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switch</a:t>
            </a:r>
            <a:r>
              <a:rPr lang="zh-CN" altLang="en-US" sz="2800" b="1" dirty="0"/>
              <a:t>）</a:t>
            </a:r>
          </a:p>
          <a:p>
            <a:pPr>
              <a:buFont typeface="Arial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移动</a:t>
            </a:r>
            <a:r>
              <a:rPr lang="zh-CN" altLang="en-US" sz="2800" b="1" dirty="0"/>
              <a:t>：赋值（后移</a:t>
            </a:r>
            <a:r>
              <a:rPr lang="en-US" altLang="en-US" sz="2800" b="1" dirty="0"/>
              <a:t>a[i+1]=a[i]; </a:t>
            </a:r>
            <a:r>
              <a:rPr lang="zh-CN" altLang="en-US" sz="2800" b="1" dirty="0"/>
              <a:t>前移：</a:t>
            </a:r>
            <a:r>
              <a:rPr lang="en-US" altLang="en-US" sz="2800" b="1" dirty="0"/>
              <a:t>a[i-1]=a[i];</a:t>
            </a:r>
            <a:r>
              <a:rPr lang="zh-CN" altLang="en-US" sz="2800" b="1" dirty="0"/>
              <a:t>）</a:t>
            </a:r>
          </a:p>
          <a:p>
            <a:pPr>
              <a:buFont typeface="Arial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交换</a:t>
            </a:r>
            <a:r>
              <a:rPr lang="zh-CN" altLang="en-US" sz="2800" b="1" dirty="0"/>
              <a:t>：三条赋值</a:t>
            </a:r>
          </a:p>
          <a:p>
            <a:pPr>
              <a:buFont typeface="Arial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记录或保存变量的值</a:t>
            </a:r>
            <a:r>
              <a:rPr lang="zh-CN" altLang="en-US" sz="2800" b="1" dirty="0"/>
              <a:t>：一条赋值</a:t>
            </a:r>
            <a:endParaRPr lang="zh-CN" altLang="en-US" sz="2800" dirty="0"/>
          </a:p>
          <a:p>
            <a:pPr>
              <a:buFont typeface="Arial" charset="0"/>
              <a:buChar char="•"/>
            </a:pPr>
            <a:r>
              <a:rPr lang="zh-CN" altLang="en-US" sz="2800" b="1" dirty="0"/>
              <a:t>对于</a:t>
            </a:r>
            <a:r>
              <a:rPr lang="zh-CN" altLang="en-US" sz="2800" b="1" dirty="0">
                <a:solidFill>
                  <a:srgbClr val="FF0000"/>
                </a:solidFill>
              </a:rPr>
              <a:t>链表，常用的三条语句</a:t>
            </a:r>
            <a:r>
              <a:rPr lang="zh-CN" altLang="en-US" sz="2800" b="1" dirty="0"/>
              <a:t>如下：</a:t>
            </a:r>
            <a:endParaRPr lang="zh-CN" altLang="en-US" sz="2800" dirty="0"/>
          </a:p>
          <a:p>
            <a:endParaRPr lang="en-US" altLang="zh-CN" sz="2800" b="1" dirty="0"/>
          </a:p>
          <a:p>
            <a:r>
              <a:rPr lang="en-US" altLang="zh-CN" sz="2800" b="1" dirty="0"/>
              <a:t>      </a:t>
            </a:r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pPr marL="971550" lvl="1" indent="-514350">
              <a:buFont typeface="+mj-lt"/>
              <a:buAutoNum type="arabicPeriod" startAt="4"/>
            </a:pPr>
            <a:r>
              <a:rPr lang="zh-CN" altLang="en-US" sz="2800" b="1" dirty="0"/>
              <a:t>另外，</a:t>
            </a:r>
            <a:r>
              <a:rPr lang="zh-CN" altLang="en-US" sz="2800" b="1" u="sng" dirty="0">
                <a:solidFill>
                  <a:srgbClr val="FF0000"/>
                </a:solidFill>
              </a:rPr>
              <a:t>指针保留技术</a:t>
            </a:r>
            <a:r>
              <a:rPr lang="zh-CN" altLang="en-US" sz="2800" b="1" u="sng" dirty="0"/>
              <a:t>：</a:t>
            </a:r>
            <a:r>
              <a:rPr lang="en-US" altLang="zh-CN" sz="2800" b="1" u="sng" dirty="0"/>
              <a:t>q=p; p=p-&gt;next;  </a:t>
            </a:r>
            <a:endParaRPr lang="zh-CN" altLang="en-US" sz="2800" u="sng" dirty="0"/>
          </a:p>
          <a:p>
            <a:endParaRPr lang="zh-CN" altLang="en-US" sz="2800" dirty="0"/>
          </a:p>
        </p:txBody>
      </p:sp>
      <p:sp>
        <p:nvSpPr>
          <p:cNvPr id="5" name="标题 8"/>
          <p:cNvSpPr txBox="1">
            <a:spLocks/>
          </p:cNvSpPr>
          <p:nvPr/>
        </p:nvSpPr>
        <p:spPr bwMode="auto">
          <a:xfrm>
            <a:off x="106238" y="188640"/>
            <a:ext cx="8858250" cy="5715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总结</a:t>
            </a:r>
            <a:r>
              <a:rPr lang="en-US" altLang="zh-CN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---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从</a:t>
            </a:r>
            <a:r>
              <a:rPr lang="zh-CN" altLang="en-US" sz="2400" b="1" dirty="0">
                <a:solidFill>
                  <a:srgbClr val="FF0000"/>
                </a:solidFill>
              </a:rPr>
              <a:t>机器执行的角度</a:t>
            </a:r>
            <a:r>
              <a:rPr lang="zh-CN" altLang="en-US" sz="2400" b="1" dirty="0"/>
              <a:t>理解算法，将算法描述逐句变为程序</a:t>
            </a:r>
            <a:endParaRPr lang="zh-CN" altLang="en-US" sz="2400" b="1" kern="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6970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ChangeArrowheads="1"/>
          </p:cNvSpPr>
          <p:nvPr/>
        </p:nvSpPr>
        <p:spPr bwMode="auto">
          <a:xfrm>
            <a:off x="222448" y="1475047"/>
            <a:ext cx="8382000" cy="483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800" dirty="0"/>
              <a:t>#include &lt;</a:t>
            </a:r>
            <a:r>
              <a:rPr lang="en-US" altLang="zh-CN" sz="2800" dirty="0" err="1"/>
              <a:t>fstream</a:t>
            </a:r>
            <a:r>
              <a:rPr lang="en-US" altLang="zh-CN" sz="2800" dirty="0"/>
              <a:t>&gt; </a:t>
            </a:r>
          </a:p>
          <a:p>
            <a:r>
              <a:rPr lang="en-US" altLang="zh-CN" sz="2800" dirty="0" err="1">
                <a:solidFill>
                  <a:srgbClr val="FF0000"/>
                </a:solidFill>
              </a:rPr>
              <a:t>ifstream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inFile</a:t>
            </a:r>
            <a:r>
              <a:rPr lang="en-US" altLang="zh-CN" sz="2800" dirty="0">
                <a:solidFill>
                  <a:srgbClr val="FF0000"/>
                </a:solidFill>
              </a:rPr>
              <a:t>("book.txt");//</a:t>
            </a:r>
            <a:r>
              <a:rPr lang="zh-CN" altLang="en-US" sz="2800" dirty="0">
                <a:solidFill>
                  <a:srgbClr val="FF0000"/>
                </a:solidFill>
              </a:rPr>
              <a:t>读文件</a:t>
            </a:r>
          </a:p>
          <a:p>
            <a:r>
              <a:rPr lang="en-US" altLang="zh-CN" sz="2800" dirty="0" err="1"/>
              <a:t>inFile</a:t>
            </a:r>
            <a:r>
              <a:rPr lang="en-US" altLang="zh-CN" sz="2800" dirty="0"/>
              <a:t>&gt;&gt;BK_head1&gt;&gt;BK_head2&gt;&gt;BK_head3;</a:t>
            </a:r>
          </a:p>
          <a:p>
            <a:r>
              <a:rPr lang="en-US" altLang="zh-CN" sz="2800" dirty="0"/>
              <a:t>while(!</a:t>
            </a:r>
            <a:r>
              <a:rPr lang="en-US" altLang="zh-CN" sz="2800" dirty="0" err="1"/>
              <a:t>inFile.eof</a:t>
            </a:r>
            <a:r>
              <a:rPr lang="en-US" altLang="zh-CN" sz="2800" dirty="0"/>
              <a:t>())  //</a:t>
            </a:r>
            <a:r>
              <a:rPr lang="zh-CN" altLang="en-US" sz="2800" dirty="0"/>
              <a:t>逐行依次读取所有图书数据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inFile</a:t>
            </a:r>
            <a:r>
              <a:rPr lang="en-US" altLang="zh-CN" sz="2800" dirty="0"/>
              <a:t>&gt;&gt;L.BK[i].no &gt;&gt;L.BK[i].name&gt;&gt;L.BK[i].price;</a:t>
            </a:r>
            <a:endParaRPr lang="zh-CN" altLang="en-US" sz="2800" dirty="0"/>
          </a:p>
          <a:p>
            <a:r>
              <a:rPr lang="en-US" altLang="zh-CN" sz="2800" dirty="0" err="1"/>
              <a:t>inFile.close</a:t>
            </a:r>
            <a:r>
              <a:rPr lang="en-US" altLang="zh-CN" sz="2800" dirty="0"/>
              <a:t>();	</a:t>
            </a:r>
          </a:p>
          <a:p>
            <a:r>
              <a:rPr lang="en-US" altLang="zh-CN" sz="2800" dirty="0" err="1">
                <a:solidFill>
                  <a:srgbClr val="FF0000"/>
                </a:solidFill>
              </a:rPr>
              <a:t>ofstream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outFile</a:t>
            </a:r>
            <a:r>
              <a:rPr lang="en-US" altLang="zh-CN" sz="2800" dirty="0">
                <a:solidFill>
                  <a:srgbClr val="FF0000"/>
                </a:solidFill>
              </a:rPr>
              <a:t>("book_new.txt"); //</a:t>
            </a:r>
            <a:r>
              <a:rPr lang="zh-CN" altLang="en-US" sz="2800" dirty="0">
                <a:solidFill>
                  <a:srgbClr val="FF0000"/>
                </a:solidFill>
              </a:rPr>
              <a:t>写文件</a:t>
            </a:r>
          </a:p>
          <a:p>
            <a:r>
              <a:rPr lang="en-US" altLang="zh-CN" sz="2800" dirty="0"/>
              <a:t>for( i=0;i&lt;</a:t>
            </a:r>
            <a:r>
              <a:rPr lang="en-US" altLang="zh-CN" sz="2800" dirty="0" err="1"/>
              <a:t>L.length;i</a:t>
            </a:r>
            <a:r>
              <a:rPr lang="en-US" altLang="zh-CN" sz="2800" dirty="0"/>
              <a:t>++)		</a:t>
            </a:r>
            <a:r>
              <a:rPr lang="en-US" altLang="zh-CN" sz="2800" dirty="0" err="1"/>
              <a:t>outFile</a:t>
            </a:r>
            <a:r>
              <a:rPr lang="en-US" altLang="zh-CN" sz="2800" dirty="0"/>
              <a:t>&lt;&lt;</a:t>
            </a:r>
            <a:r>
              <a:rPr lang="en-US" altLang="zh-CN" sz="2800" dirty="0" err="1"/>
              <a:t>setw</a:t>
            </a:r>
            <a:r>
              <a:rPr lang="en-US" altLang="zh-CN" sz="2800" dirty="0"/>
              <a:t>(15)&lt;&lt;L.BK[i].no&lt;&lt;"\t"&lt;&lt;</a:t>
            </a:r>
            <a:r>
              <a:rPr lang="en-US" altLang="zh-CN" sz="2800" dirty="0" err="1"/>
              <a:t>setw</a:t>
            </a:r>
            <a:r>
              <a:rPr lang="en-US" altLang="zh-CN" sz="2800" dirty="0"/>
              <a:t>(50)&lt;&lt;L.BK[i].name&lt;&lt;"\t"&lt;&lt; </a:t>
            </a:r>
            <a:r>
              <a:rPr lang="en-US" altLang="zh-CN" sz="2800" dirty="0" err="1"/>
              <a:t>setw</a:t>
            </a:r>
            <a:r>
              <a:rPr lang="en-US" altLang="zh-CN" sz="2800" dirty="0"/>
              <a:t>(5)&lt;&lt;L.BK[i].price&lt;&lt;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标题 8"/>
          <p:cNvSpPr txBox="1">
            <a:spLocks/>
          </p:cNvSpPr>
          <p:nvPr/>
        </p:nvSpPr>
        <p:spPr bwMode="auto">
          <a:xfrm>
            <a:off x="1475657" y="476672"/>
            <a:ext cx="655272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zh-CN" altLang="en-US" sz="3600" b="1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可能会用到の文件的读写</a:t>
            </a:r>
            <a:r>
              <a:rPr lang="en-US" altLang="zh-CN" sz="3600" b="1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(C++)</a:t>
            </a:r>
            <a:endParaRPr lang="zh-CN" altLang="en-US" sz="3600" b="1" kern="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8594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8"/>
          <p:cNvSpPr txBox="1">
            <a:spLocks/>
          </p:cNvSpPr>
          <p:nvPr/>
        </p:nvSpPr>
        <p:spPr bwMode="auto">
          <a:xfrm>
            <a:off x="0" y="0"/>
            <a:ext cx="8858250" cy="5715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建议大家</a:t>
            </a:r>
            <a:r>
              <a:rPr lang="en-US" altLang="zh-CN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--- 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三个“</a:t>
            </a:r>
            <a:r>
              <a:rPr lang="zh-CN" altLang="en-US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一定要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”</a:t>
            </a:r>
          </a:p>
        </p:txBody>
      </p:sp>
      <p:sp>
        <p:nvSpPr>
          <p:cNvPr id="64515" name="Text Box 37"/>
          <p:cNvSpPr txBox="1">
            <a:spLocks noChangeArrowheads="1"/>
          </p:cNvSpPr>
          <p:nvPr/>
        </p:nvSpPr>
        <p:spPr bwMode="auto">
          <a:xfrm>
            <a:off x="1812925" y="6318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endParaRPr lang="zh-CN" altLang="zh-CN"/>
          </a:p>
        </p:txBody>
      </p:sp>
      <p:grpSp>
        <p:nvGrpSpPr>
          <p:cNvPr id="64516" name="Group 79"/>
          <p:cNvGrpSpPr>
            <a:grpSpLocks/>
          </p:cNvGrpSpPr>
          <p:nvPr/>
        </p:nvGrpSpPr>
        <p:grpSpPr bwMode="auto">
          <a:xfrm>
            <a:off x="357188" y="1081088"/>
            <a:ext cx="762000" cy="665162"/>
            <a:chOff x="1110" y="2656"/>
            <a:chExt cx="1549" cy="1351"/>
          </a:xfrm>
        </p:grpSpPr>
        <p:sp>
          <p:nvSpPr>
            <p:cNvPr id="64541" name="AutoShape 80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2" name="AutoShape 81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AutoShape 82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093C55"/>
                </a:gs>
                <a:gs pos="100000">
                  <a:srgbClr val="1481B8"/>
                </a:gs>
              </a:gsLst>
              <a:lin ang="2700000" scaled="1"/>
            </a:gradFill>
            <a:ln w="9525">
              <a:solidFill>
                <a:srgbClr val="1F528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17" name="Line 83"/>
          <p:cNvSpPr>
            <a:spLocks noChangeShapeType="1"/>
          </p:cNvSpPr>
          <p:nvPr/>
        </p:nvSpPr>
        <p:spPr bwMode="auto">
          <a:xfrm flipV="1">
            <a:off x="1143000" y="1604963"/>
            <a:ext cx="6500813" cy="46037"/>
          </a:xfrm>
          <a:prstGeom prst="line">
            <a:avLst/>
          </a:prstGeom>
          <a:noFill/>
          <a:ln w="25400">
            <a:solidFill>
              <a:srgbClr val="003399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8" name="Text Box 84"/>
          <p:cNvSpPr txBox="1">
            <a:spLocks noChangeArrowheads="1"/>
          </p:cNvSpPr>
          <p:nvPr/>
        </p:nvSpPr>
        <p:spPr bwMode="auto">
          <a:xfrm>
            <a:off x="1196975" y="857250"/>
            <a:ext cx="6184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sz="2400" b="1">
                <a:solidFill>
                  <a:srgbClr val="FF0000"/>
                </a:solidFill>
              </a:rPr>
              <a:t>一定要</a:t>
            </a:r>
            <a:r>
              <a:rPr lang="zh-CN" altLang="en-US" sz="2400" b="1"/>
              <a:t>将算法理解透彻、明确数据数据结构后，再写程序</a:t>
            </a:r>
          </a:p>
        </p:txBody>
      </p:sp>
      <p:sp>
        <p:nvSpPr>
          <p:cNvPr id="64519" name="Text Box 85"/>
          <p:cNvSpPr txBox="1">
            <a:spLocks noChangeArrowheads="1"/>
          </p:cNvSpPr>
          <p:nvPr/>
        </p:nvSpPr>
        <p:spPr bwMode="gray">
          <a:xfrm>
            <a:off x="571500" y="11795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/>
            <a:r>
              <a:rPr lang="en-US" altLang="zh-CN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4" name="组合 36"/>
          <p:cNvGrpSpPr>
            <a:grpSpLocks/>
          </p:cNvGrpSpPr>
          <p:nvPr/>
        </p:nvGrpSpPr>
        <p:grpSpPr bwMode="auto">
          <a:xfrm>
            <a:off x="457200" y="4454525"/>
            <a:ext cx="7237413" cy="1831975"/>
            <a:chOff x="457200" y="4454542"/>
            <a:chExt cx="7237738" cy="1831978"/>
          </a:xfrm>
        </p:grpSpPr>
        <p:grpSp>
          <p:nvGrpSpPr>
            <p:cNvPr id="64532" name="Group 14"/>
            <p:cNvGrpSpPr>
              <a:grpSpLocks/>
            </p:cNvGrpSpPr>
            <p:nvPr/>
          </p:nvGrpSpPr>
          <p:grpSpPr bwMode="auto">
            <a:xfrm>
              <a:off x="457200" y="4454542"/>
              <a:ext cx="7077140" cy="1058863"/>
              <a:chOff x="260" y="2016"/>
              <a:chExt cx="4348" cy="667"/>
            </a:xfrm>
          </p:grpSpPr>
          <p:grpSp>
            <p:nvGrpSpPr>
              <p:cNvPr id="64534" name="Group 87"/>
              <p:cNvGrpSpPr>
                <a:grpSpLocks/>
              </p:cNvGrpSpPr>
              <p:nvPr/>
            </p:nvGrpSpPr>
            <p:grpSpPr bwMode="auto">
              <a:xfrm>
                <a:off x="260" y="2016"/>
                <a:ext cx="480" cy="419"/>
                <a:chOff x="3174" y="2656"/>
                <a:chExt cx="1549" cy="1351"/>
              </a:xfrm>
            </p:grpSpPr>
            <p:sp>
              <p:nvSpPr>
                <p:cNvPr id="64538" name="AutoShape 88"/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39" name="AutoShape 89"/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40" name="AutoShape 90"/>
                <p:cNvSpPr>
                  <a:spLocks noChangeArrowheads="1"/>
                </p:cNvSpPr>
                <p:nvPr/>
              </p:nvSpPr>
              <p:spPr bwMode="gray">
                <a:xfrm>
                  <a:off x="3264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164C3D"/>
                    </a:gs>
                    <a:gs pos="100000">
                      <a:srgbClr val="30A483"/>
                    </a:gs>
                  </a:gsLst>
                  <a:lin ang="2700000" scaled="1"/>
                </a:gradFill>
                <a:ln w="9525">
                  <a:solidFill>
                    <a:srgbClr val="1F528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535" name="Line 91"/>
              <p:cNvSpPr>
                <a:spLocks noChangeShapeType="1"/>
              </p:cNvSpPr>
              <p:nvPr/>
            </p:nvSpPr>
            <p:spPr bwMode="auto">
              <a:xfrm>
                <a:off x="720" y="2366"/>
                <a:ext cx="3888" cy="48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prstDash val="sysDot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6" name="Text Box 92"/>
              <p:cNvSpPr txBox="1">
                <a:spLocks noChangeArrowheads="1"/>
              </p:cNvSpPr>
              <p:nvPr/>
            </p:nvSpPr>
            <p:spPr bwMode="auto">
              <a:xfrm>
                <a:off x="864" y="2066"/>
                <a:ext cx="3681" cy="6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r>
                  <a:rPr lang="zh-CN" altLang="en-US" sz="2400" b="1">
                    <a:solidFill>
                      <a:srgbClr val="FF0000"/>
                    </a:solidFill>
                  </a:rPr>
                  <a:t>一定要</a:t>
                </a:r>
                <a:r>
                  <a:rPr lang="zh-CN" altLang="en-US" sz="2400" b="1"/>
                  <a:t>学会调试程序的方法  </a:t>
                </a:r>
                <a:r>
                  <a:rPr lang="en-US" altLang="zh-CN" sz="2400" b="1">
                    <a:solidFill>
                      <a:srgbClr val="FF0000"/>
                    </a:solidFill>
                  </a:rPr>
                  <a:t> </a:t>
                </a:r>
              </a:p>
              <a:p>
                <a:endParaRPr lang="zh-CN" altLang="en-US" b="1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64537" name="Text Box 93"/>
              <p:cNvSpPr txBox="1">
                <a:spLocks noChangeArrowheads="1"/>
              </p:cNvSpPr>
              <p:nvPr/>
            </p:nvSpPr>
            <p:spPr bwMode="gray">
              <a:xfrm>
                <a:off x="384" y="207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  <p:sp>
          <p:nvSpPr>
            <p:cNvPr id="64533" name="Rectangle 16"/>
            <p:cNvSpPr>
              <a:spLocks noChangeArrowheads="1"/>
            </p:cNvSpPr>
            <p:nvPr/>
          </p:nvSpPr>
          <p:spPr bwMode="auto">
            <a:xfrm>
              <a:off x="1065538" y="5168917"/>
              <a:ext cx="6629400" cy="111760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buFontTx/>
                <a:buChar char="•"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设断点</a:t>
              </a:r>
              <a:endParaRPr lang="en-US" altLang="zh-CN" sz="2000" b="1">
                <a:latin typeface="楷体_GB2312" pitchFamily="49" charset="-122"/>
                <a:ea typeface="楷体_GB2312" pitchFamily="49" charset="-122"/>
              </a:endParaRPr>
            </a:p>
            <a:p>
              <a:pPr marL="342900" indent="-342900">
                <a:buFontTx/>
                <a:buChar char="•"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F10 </a:t>
              </a:r>
            </a:p>
            <a:p>
              <a:pPr marL="342900" indent="-342900">
                <a:buFontTx/>
                <a:buChar char="•"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减少测试的数据量</a:t>
              </a:r>
            </a:p>
            <a:p>
              <a:pPr marL="342900" indent="-342900">
                <a:buFontTx/>
                <a:buChar char="•"/>
              </a:pPr>
              <a:endParaRPr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64521" name="Rectangle 16"/>
          <p:cNvSpPr>
            <a:spLocks noChangeArrowheads="1"/>
          </p:cNvSpPr>
          <p:nvPr/>
        </p:nvSpPr>
        <p:spPr bwMode="auto">
          <a:xfrm>
            <a:off x="762000" y="1712913"/>
            <a:ext cx="6629400" cy="787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zh-CN" altLang="en-US" sz="1800" b="1"/>
              <a:t>明确算法思想的每一步</a:t>
            </a:r>
            <a:endParaRPr lang="en-US" altLang="zh-CN" sz="1800" b="1"/>
          </a:p>
          <a:p>
            <a:pPr marL="342900" indent="-342900">
              <a:buFontTx/>
              <a:buChar char="•"/>
            </a:pPr>
            <a:r>
              <a:rPr lang="zh-CN" altLang="en-US" sz="1800" b="1"/>
              <a:t>确定逻辑结构、然后确定存储结构</a:t>
            </a:r>
            <a:endParaRPr lang="en-US" altLang="zh-CN" sz="1800" b="1"/>
          </a:p>
        </p:txBody>
      </p:sp>
      <p:grpSp>
        <p:nvGrpSpPr>
          <p:cNvPr id="7" name="组合 37"/>
          <p:cNvGrpSpPr>
            <a:grpSpLocks/>
          </p:cNvGrpSpPr>
          <p:nvPr/>
        </p:nvGrpSpPr>
        <p:grpSpPr bwMode="auto">
          <a:xfrm>
            <a:off x="425450" y="2740025"/>
            <a:ext cx="7432675" cy="1619250"/>
            <a:chOff x="425274" y="2740030"/>
            <a:chExt cx="7432874" cy="1619257"/>
          </a:xfrm>
        </p:grpSpPr>
        <p:grpSp>
          <p:nvGrpSpPr>
            <p:cNvPr id="64523" name="组合 32"/>
            <p:cNvGrpSpPr>
              <a:grpSpLocks/>
            </p:cNvGrpSpPr>
            <p:nvPr/>
          </p:nvGrpSpPr>
          <p:grpSpPr bwMode="auto">
            <a:xfrm>
              <a:off x="425274" y="2740030"/>
              <a:ext cx="7432874" cy="1058104"/>
              <a:chOff x="425274" y="2357430"/>
              <a:chExt cx="7432874" cy="1058104"/>
            </a:xfrm>
          </p:grpSpPr>
          <p:grpSp>
            <p:nvGrpSpPr>
              <p:cNvPr id="64525" name="Group 95"/>
              <p:cNvGrpSpPr>
                <a:grpSpLocks/>
              </p:cNvGrpSpPr>
              <p:nvPr/>
            </p:nvGrpSpPr>
            <p:grpSpPr bwMode="auto">
              <a:xfrm>
                <a:off x="425274" y="2357430"/>
                <a:ext cx="762000" cy="665163"/>
                <a:chOff x="1110" y="2656"/>
                <a:chExt cx="1549" cy="1351"/>
              </a:xfrm>
            </p:grpSpPr>
            <p:sp>
              <p:nvSpPr>
                <p:cNvPr id="64529" name="AutoShape 96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30" name="AutoShape 97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31" name="AutoShape 98"/>
                <p:cNvSpPr>
                  <a:spLocks noChangeArrowheads="1"/>
                </p:cNvSpPr>
                <p:nvPr/>
              </p:nvSpPr>
              <p:spPr bwMode="gray">
                <a:xfrm>
                  <a:off x="1200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rgbClr val="093C55"/>
                    </a:gs>
                    <a:gs pos="100000">
                      <a:srgbClr val="1481B8"/>
                    </a:gs>
                  </a:gsLst>
                  <a:lin ang="2700000" scaled="1"/>
                </a:gradFill>
                <a:ln w="9525">
                  <a:solidFill>
                    <a:srgbClr val="1F528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526" name="Line 99"/>
              <p:cNvSpPr>
                <a:spLocks noChangeShapeType="1"/>
              </p:cNvSpPr>
              <p:nvPr/>
            </p:nvSpPr>
            <p:spPr bwMode="auto">
              <a:xfrm flipV="1">
                <a:off x="1155524" y="2965760"/>
                <a:ext cx="6488310" cy="45719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prstDash val="sysDot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7" name="Text Box 100"/>
              <p:cNvSpPr txBox="1">
                <a:spLocks noChangeArrowheads="1"/>
              </p:cNvSpPr>
              <p:nvPr/>
            </p:nvSpPr>
            <p:spPr bwMode="auto">
              <a:xfrm>
                <a:off x="1384124" y="2436805"/>
                <a:ext cx="6474024" cy="9787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r>
                  <a:rPr lang="zh-CN" altLang="en-US" sz="2400" b="1">
                    <a:solidFill>
                      <a:srgbClr val="FF0000"/>
                    </a:solidFill>
                  </a:rPr>
                  <a:t>一定要</a:t>
                </a:r>
                <a:r>
                  <a:rPr lang="zh-CN" altLang="en-US" sz="2400" b="1"/>
                  <a:t>掌握编译错误修改的技巧</a:t>
                </a:r>
                <a:endParaRPr lang="en-US" altLang="zh-CN" sz="2400" b="1"/>
              </a:p>
              <a:p>
                <a:endParaRPr lang="zh-CN" altLang="en-US" b="1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64528" name="Text Box 101"/>
              <p:cNvSpPr txBox="1">
                <a:spLocks noChangeArrowheads="1"/>
              </p:cNvSpPr>
              <p:nvPr/>
            </p:nvSpPr>
            <p:spPr bwMode="gray">
              <a:xfrm>
                <a:off x="622124" y="2455855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  <p:sp>
          <p:nvSpPr>
            <p:cNvPr id="64524" name="Rectangle 16"/>
            <p:cNvSpPr>
              <a:spLocks noChangeArrowheads="1"/>
            </p:cNvSpPr>
            <p:nvPr/>
          </p:nvSpPr>
          <p:spPr bwMode="auto">
            <a:xfrm>
              <a:off x="714348" y="3571876"/>
              <a:ext cx="6629400" cy="787411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buFontTx/>
                <a:buChar char="•"/>
              </a:pPr>
              <a:r>
                <a:rPr lang="zh-CN" altLang="en-US" sz="1800" b="1"/>
                <a:t>修改一个编译错误后重新编译</a:t>
              </a:r>
              <a:endParaRPr lang="en-US" altLang="zh-CN" sz="1800" b="1"/>
            </a:p>
            <a:p>
              <a:pPr marL="342900" indent="-342900">
                <a:buFontTx/>
                <a:buChar char="•"/>
              </a:pPr>
              <a:r>
                <a:rPr lang="zh-CN" altLang="en-US" sz="1800" b="1"/>
                <a:t>先注释掉一部分代码</a:t>
              </a:r>
              <a:endParaRPr lang="en-US" altLang="zh-CN" sz="1800" b="1"/>
            </a:p>
          </p:txBody>
        </p:sp>
      </p:grpSp>
    </p:spTree>
    <p:extLst>
      <p:ext uri="{BB962C8B-B14F-4D97-AF65-F5344CB8AC3E}">
        <p14:creationId xmlns:p14="http://schemas.microsoft.com/office/powerpoint/2010/main" val="279614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7"/>
          <p:cNvSpPr txBox="1">
            <a:spLocks noChangeArrowheads="1"/>
          </p:cNvSpPr>
          <p:nvPr/>
        </p:nvSpPr>
        <p:spPr bwMode="auto">
          <a:xfrm>
            <a:off x="1660525" y="4794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endParaRPr lang="zh-CN" altLang="zh-CN"/>
          </a:p>
        </p:txBody>
      </p:sp>
      <p:grpSp>
        <p:nvGrpSpPr>
          <p:cNvPr id="65539" name="Group 79"/>
          <p:cNvGrpSpPr>
            <a:grpSpLocks/>
          </p:cNvGrpSpPr>
          <p:nvPr/>
        </p:nvGrpSpPr>
        <p:grpSpPr bwMode="auto">
          <a:xfrm>
            <a:off x="336550" y="928688"/>
            <a:ext cx="762000" cy="665162"/>
            <a:chOff x="1110" y="2656"/>
            <a:chExt cx="1549" cy="1351"/>
          </a:xfrm>
        </p:grpSpPr>
        <p:sp>
          <p:nvSpPr>
            <p:cNvPr id="65564" name="AutoShape 80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5" name="AutoShape 81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6" name="AutoShape 82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093C55"/>
                </a:gs>
                <a:gs pos="100000">
                  <a:srgbClr val="1481B8"/>
                </a:gs>
              </a:gsLst>
              <a:lin ang="2700000" scaled="1"/>
            </a:gradFill>
            <a:ln w="9525">
              <a:solidFill>
                <a:srgbClr val="1F528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540" name="Line 83"/>
          <p:cNvSpPr>
            <a:spLocks noChangeShapeType="1"/>
          </p:cNvSpPr>
          <p:nvPr/>
        </p:nvSpPr>
        <p:spPr bwMode="auto">
          <a:xfrm>
            <a:off x="1143000" y="1498600"/>
            <a:ext cx="6096000" cy="0"/>
          </a:xfrm>
          <a:prstGeom prst="line">
            <a:avLst/>
          </a:prstGeom>
          <a:noFill/>
          <a:ln w="25400">
            <a:solidFill>
              <a:srgbClr val="003399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1" name="Text Box 84"/>
          <p:cNvSpPr txBox="1">
            <a:spLocks noChangeArrowheads="1"/>
          </p:cNvSpPr>
          <p:nvPr/>
        </p:nvSpPr>
        <p:spPr bwMode="auto">
          <a:xfrm>
            <a:off x="1295400" y="1027113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不要急于求成</a:t>
            </a:r>
            <a:r>
              <a:rPr lang="zh-CN" alt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5542" name="Text Box 85"/>
          <p:cNvSpPr txBox="1">
            <a:spLocks noChangeArrowheads="1"/>
          </p:cNvSpPr>
          <p:nvPr/>
        </p:nvSpPr>
        <p:spPr bwMode="gray">
          <a:xfrm>
            <a:off x="533400" y="10271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/>
            <a:r>
              <a:rPr lang="en-US" altLang="zh-CN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543" name="Rectangle 16"/>
          <p:cNvSpPr>
            <a:spLocks noChangeArrowheads="1"/>
          </p:cNvSpPr>
          <p:nvPr/>
        </p:nvSpPr>
        <p:spPr bwMode="auto">
          <a:xfrm>
            <a:off x="762000" y="1712913"/>
            <a:ext cx="6629400" cy="990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语法规则不熟练（指针、结构体、函数的定义和调用）</a:t>
            </a:r>
          </a:p>
          <a:p>
            <a:pPr marL="342900" indent="-342900">
              <a:buFontTx/>
              <a:buChar char="•"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根据任务逐一编写、编译、调试各个功能模块，不该将所有代码写完再编译调试</a:t>
            </a:r>
            <a:endParaRPr lang="en-US" altLang="zh-CN" sz="1800" b="1"/>
          </a:p>
        </p:txBody>
      </p:sp>
      <p:sp>
        <p:nvSpPr>
          <p:cNvPr id="65544" name="Rectangle 4"/>
          <p:cNvSpPr>
            <a:spLocks noChangeArrowheads="1"/>
          </p:cNvSpPr>
          <p:nvPr/>
        </p:nvSpPr>
        <p:spPr bwMode="white">
          <a:xfrm>
            <a:off x="457200" y="319088"/>
            <a:ext cx="8229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建议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04800" y="4433888"/>
            <a:ext cx="7131050" cy="1066800"/>
            <a:chOff x="260" y="2016"/>
            <a:chExt cx="4492" cy="672"/>
          </a:xfrm>
        </p:grpSpPr>
        <p:grpSp>
          <p:nvGrpSpPr>
            <p:cNvPr id="65556" name="Group 87"/>
            <p:cNvGrpSpPr>
              <a:grpSpLocks/>
            </p:cNvGrpSpPr>
            <p:nvPr/>
          </p:nvGrpSpPr>
          <p:grpSpPr bwMode="auto">
            <a:xfrm>
              <a:off x="260" y="2016"/>
              <a:ext cx="480" cy="419"/>
              <a:chOff x="3174" y="2656"/>
              <a:chExt cx="1549" cy="1351"/>
            </a:xfrm>
          </p:grpSpPr>
          <p:sp>
            <p:nvSpPr>
              <p:cNvPr id="65561" name="AutoShape 8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62" name="AutoShape 8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63" name="AutoShape 9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164C3D"/>
                  </a:gs>
                  <a:gs pos="100000">
                    <a:srgbClr val="30A483"/>
                  </a:gs>
                </a:gsLst>
                <a:lin ang="2700000" scaled="1"/>
              </a:gradFill>
              <a:ln w="9525">
                <a:solidFill>
                  <a:srgbClr val="1F528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57" name="Line 91"/>
            <p:cNvSpPr>
              <a:spLocks noChangeShapeType="1"/>
            </p:cNvSpPr>
            <p:nvPr/>
          </p:nvSpPr>
          <p:spPr bwMode="auto">
            <a:xfrm>
              <a:off x="720" y="2366"/>
              <a:ext cx="3888" cy="48"/>
            </a:xfrm>
            <a:prstGeom prst="line">
              <a:avLst/>
            </a:prstGeom>
            <a:noFill/>
            <a:ln w="25400">
              <a:solidFill>
                <a:srgbClr val="003399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8" name="Text Box 92"/>
            <p:cNvSpPr txBox="1">
              <a:spLocks noChangeArrowheads="1"/>
            </p:cNvSpPr>
            <p:nvPr/>
          </p:nvSpPr>
          <p:spPr bwMode="auto">
            <a:xfrm>
              <a:off x="864" y="2066"/>
              <a:ext cx="368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r>
                <a:rPr lang="zh-CN" altLang="en-US" b="1">
                  <a:solidFill>
                    <a:srgbClr val="FF0000"/>
                  </a:solidFill>
                  <a:ea typeface="楷体_GB2312" pitchFamily="49" charset="-122"/>
                </a:rPr>
                <a:t>不要只读不写</a:t>
              </a:r>
            </a:p>
          </p:txBody>
        </p:sp>
        <p:sp>
          <p:nvSpPr>
            <p:cNvPr id="65559" name="Text Box 93"/>
            <p:cNvSpPr txBox="1">
              <a:spLocks noChangeArrowheads="1"/>
            </p:cNvSpPr>
            <p:nvPr/>
          </p:nvSpPr>
          <p:spPr bwMode="gray">
            <a:xfrm>
              <a:off x="384" y="207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65560" name="Rectangle 16"/>
            <p:cNvSpPr>
              <a:spLocks noChangeArrowheads="1"/>
            </p:cNvSpPr>
            <p:nvPr/>
          </p:nvSpPr>
          <p:spPr bwMode="auto">
            <a:xfrm>
              <a:off x="576" y="2448"/>
              <a:ext cx="4176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buFontTx/>
                <a:buChar char="•"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先明确算法思想，多动手多思考，不耻下问</a:t>
              </a:r>
              <a:endParaRPr lang="en-US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5" name="组合 30"/>
          <p:cNvGrpSpPr>
            <a:grpSpLocks/>
          </p:cNvGrpSpPr>
          <p:nvPr/>
        </p:nvGrpSpPr>
        <p:grpSpPr bwMode="auto">
          <a:xfrm>
            <a:off x="273050" y="2830513"/>
            <a:ext cx="7207250" cy="1450975"/>
            <a:chOff x="228600" y="2793982"/>
            <a:chExt cx="7207250" cy="1450974"/>
          </a:xfrm>
        </p:grpSpPr>
        <p:grpSp>
          <p:nvGrpSpPr>
            <p:cNvPr id="65548" name="Group 95"/>
            <p:cNvGrpSpPr>
              <a:grpSpLocks/>
            </p:cNvGrpSpPr>
            <p:nvPr/>
          </p:nvGrpSpPr>
          <p:grpSpPr bwMode="auto">
            <a:xfrm>
              <a:off x="228600" y="2793982"/>
              <a:ext cx="762000" cy="665163"/>
              <a:chOff x="1110" y="2656"/>
              <a:chExt cx="1549" cy="1351"/>
            </a:xfrm>
          </p:grpSpPr>
          <p:sp>
            <p:nvSpPr>
              <p:cNvPr id="65553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54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55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093C55"/>
                  </a:gs>
                  <a:gs pos="100000">
                    <a:srgbClr val="1481B8"/>
                  </a:gs>
                </a:gsLst>
                <a:lin ang="2700000" scaled="1"/>
              </a:gradFill>
              <a:ln w="9525">
                <a:solidFill>
                  <a:srgbClr val="1F528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49" name="Line 99"/>
            <p:cNvSpPr>
              <a:spLocks noChangeShapeType="1"/>
            </p:cNvSpPr>
            <p:nvPr/>
          </p:nvSpPr>
          <p:spPr bwMode="auto">
            <a:xfrm flipV="1">
              <a:off x="958850" y="3425807"/>
              <a:ext cx="6172200" cy="22225"/>
            </a:xfrm>
            <a:prstGeom prst="line">
              <a:avLst/>
            </a:prstGeom>
            <a:noFill/>
            <a:ln w="25400">
              <a:solidFill>
                <a:srgbClr val="003399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0" name="Text Box 100"/>
            <p:cNvSpPr txBox="1">
              <a:spLocks noChangeArrowheads="1"/>
            </p:cNvSpPr>
            <p:nvPr/>
          </p:nvSpPr>
          <p:spPr bwMode="auto">
            <a:xfrm>
              <a:off x="1187450" y="2873357"/>
              <a:ext cx="58467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r>
                <a:rPr lang="zh-CN" altLang="en-US" b="1">
                  <a:solidFill>
                    <a:srgbClr val="FF0000"/>
                  </a:solidFill>
                  <a:ea typeface="楷体_GB2312" pitchFamily="49" charset="-122"/>
                </a:rPr>
                <a:t>不要好高骛远</a:t>
              </a:r>
            </a:p>
          </p:txBody>
        </p:sp>
        <p:sp>
          <p:nvSpPr>
            <p:cNvPr id="65551" name="Text Box 101"/>
            <p:cNvSpPr txBox="1">
              <a:spLocks noChangeArrowheads="1"/>
            </p:cNvSpPr>
            <p:nvPr/>
          </p:nvSpPr>
          <p:spPr bwMode="gray">
            <a:xfrm>
              <a:off x="425450" y="2892407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65552" name="Rectangle 16"/>
            <p:cNvSpPr>
              <a:spLocks noChangeArrowheads="1"/>
            </p:cNvSpPr>
            <p:nvPr/>
          </p:nvSpPr>
          <p:spPr bwMode="auto">
            <a:xfrm>
              <a:off x="806450" y="3555981"/>
              <a:ext cx="6629400" cy="68897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buFontTx/>
                <a:buChar char="•"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写程序时依次考虑算法的正确性、可读性、健壮性、高效性</a:t>
              </a:r>
            </a:p>
            <a:p>
              <a:pPr marL="342900" indent="-342900">
                <a:buFontTx/>
                <a:buChar char="•"/>
              </a:pPr>
              <a:endParaRPr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0" name="标题 8"/>
          <p:cNvSpPr txBox="1">
            <a:spLocks/>
          </p:cNvSpPr>
          <p:nvPr/>
        </p:nvSpPr>
        <p:spPr bwMode="auto">
          <a:xfrm>
            <a:off x="0" y="0"/>
            <a:ext cx="8858250" cy="5715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建议大家</a:t>
            </a:r>
            <a:r>
              <a:rPr lang="en-US" altLang="zh-CN" sz="2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---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三个“</a:t>
            </a:r>
            <a:r>
              <a:rPr lang="zh-CN" altLang="en-US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一定不要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  <a:endParaRPr lang="zh-CN" altLang="en-US" sz="2400" b="1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7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9"/>
          <p:cNvSpPr txBox="1">
            <a:spLocks noChangeArrowheads="1"/>
          </p:cNvSpPr>
          <p:nvPr/>
        </p:nvSpPr>
        <p:spPr bwMode="auto">
          <a:xfrm>
            <a:off x="285750" y="1295400"/>
            <a:ext cx="3119438" cy="525463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b="1">
                <a:latin typeface="Arial" charset="0"/>
                <a:ea typeface="楷体_GB2312" pitchFamily="49" charset="-122"/>
              </a:rPr>
              <a:t>for(i=0;i&lt;10;</a:t>
            </a:r>
            <a:r>
              <a:rPr lang="en-US" altLang="zh-CN" b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i++</a:t>
            </a:r>
            <a:r>
              <a:rPr lang="en-US" altLang="zh-CN" b="1">
                <a:latin typeface="Arial" charset="0"/>
                <a:ea typeface="楷体_GB2312" pitchFamily="49" charset="-122"/>
              </a:rPr>
              <a:t>)</a:t>
            </a:r>
            <a:endParaRPr lang="zh-CN" altLang="en-US">
              <a:latin typeface="Arial" charset="0"/>
            </a:endParaRPr>
          </a:p>
        </p:txBody>
      </p:sp>
      <p:sp>
        <p:nvSpPr>
          <p:cNvPr id="21507" name="Text Box 29"/>
          <p:cNvSpPr txBox="1">
            <a:spLocks noChangeArrowheads="1"/>
          </p:cNvSpPr>
          <p:nvPr/>
        </p:nvSpPr>
        <p:spPr bwMode="auto">
          <a:xfrm>
            <a:off x="5486400" y="1295400"/>
            <a:ext cx="3228975" cy="525463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b="1">
                <a:latin typeface="Arial" charset="0"/>
                <a:ea typeface="楷体_GB2312" pitchFamily="49" charset="-122"/>
              </a:rPr>
              <a:t>for(i=0;i&lt;10;</a:t>
            </a:r>
            <a:r>
              <a:rPr lang="en-US" altLang="zh-CN" b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++i</a:t>
            </a:r>
            <a:r>
              <a:rPr lang="en-US" altLang="zh-CN" b="1">
                <a:latin typeface="Arial" charset="0"/>
                <a:ea typeface="楷体_GB2312" pitchFamily="49" charset="-122"/>
              </a:rPr>
              <a:t>)</a:t>
            </a:r>
            <a:endParaRPr lang="zh-CN" altLang="en-US">
              <a:latin typeface="Arial" charset="0"/>
            </a:endParaRPr>
          </a:p>
        </p:txBody>
      </p:sp>
      <p:sp>
        <p:nvSpPr>
          <p:cNvPr id="21508" name="左右箭头 5"/>
          <p:cNvSpPr>
            <a:spLocks noChangeArrowheads="1"/>
          </p:cNvSpPr>
          <p:nvPr/>
        </p:nvSpPr>
        <p:spPr bwMode="auto">
          <a:xfrm>
            <a:off x="3657600" y="1295400"/>
            <a:ext cx="1447800" cy="457200"/>
          </a:xfrm>
          <a:prstGeom prst="leftRight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 algn="ctr">
            <a:solidFill>
              <a:srgbClr val="FFFF00"/>
            </a:solidFill>
            <a:round/>
            <a:headEnd type="triangle" w="lg" len="med"/>
            <a:tailEnd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1509" name="Text Box 29"/>
          <p:cNvSpPr txBox="1">
            <a:spLocks noChangeArrowheads="1"/>
          </p:cNvSpPr>
          <p:nvPr/>
        </p:nvSpPr>
        <p:spPr bwMode="auto">
          <a:xfrm>
            <a:off x="2438400" y="2209800"/>
            <a:ext cx="1062038" cy="525463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i++</a:t>
            </a:r>
            <a:r>
              <a:rPr lang="zh-CN" altLang="en-US" b="1">
                <a:latin typeface="Arial" charset="0"/>
                <a:ea typeface="楷体_GB2312" pitchFamily="49" charset="-122"/>
              </a:rPr>
              <a:t>；</a:t>
            </a:r>
            <a:endParaRPr lang="zh-CN" altLang="en-US">
              <a:latin typeface="Arial" charset="0"/>
            </a:endParaRPr>
          </a:p>
        </p:txBody>
      </p:sp>
      <p:sp>
        <p:nvSpPr>
          <p:cNvPr id="21510" name="Text Box 29"/>
          <p:cNvSpPr txBox="1">
            <a:spLocks noChangeArrowheads="1"/>
          </p:cNvSpPr>
          <p:nvPr/>
        </p:nvSpPr>
        <p:spPr bwMode="auto">
          <a:xfrm>
            <a:off x="5486400" y="2279650"/>
            <a:ext cx="1062038" cy="525463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++i</a:t>
            </a:r>
            <a:r>
              <a:rPr lang="zh-CN" altLang="en-US" b="1">
                <a:latin typeface="Arial" charset="0"/>
                <a:ea typeface="楷体_GB2312" pitchFamily="49" charset="-122"/>
              </a:rPr>
              <a:t>；</a:t>
            </a:r>
            <a:endParaRPr lang="zh-CN" altLang="en-US">
              <a:latin typeface="Arial" charset="0"/>
            </a:endParaRPr>
          </a:p>
        </p:txBody>
      </p:sp>
      <p:sp>
        <p:nvSpPr>
          <p:cNvPr id="21511" name="左右箭头 8"/>
          <p:cNvSpPr>
            <a:spLocks noChangeArrowheads="1"/>
          </p:cNvSpPr>
          <p:nvPr/>
        </p:nvSpPr>
        <p:spPr bwMode="auto">
          <a:xfrm>
            <a:off x="3733800" y="2209800"/>
            <a:ext cx="1447800" cy="457200"/>
          </a:xfrm>
          <a:prstGeom prst="leftRight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 algn="ctr">
            <a:solidFill>
              <a:srgbClr val="FFFF00"/>
            </a:solidFill>
            <a:round/>
            <a:headEnd type="triangle" w="lg" len="med"/>
            <a:tailEnd/>
          </a:ln>
        </p:spPr>
        <p:txBody>
          <a:bodyPr lIns="90000" tIns="46800" rIns="90000" bIns="4680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0361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实验题目：</a:t>
            </a:r>
          </a:p>
        </p:txBody>
      </p:sp>
      <p:sp>
        <p:nvSpPr>
          <p:cNvPr id="28675" name="副标题 2"/>
          <p:cNvSpPr>
            <a:spLocks noGrp="1"/>
          </p:cNvSpPr>
          <p:nvPr>
            <p:ph type="subTitle" idx="1"/>
          </p:nvPr>
        </p:nvSpPr>
        <p:spPr>
          <a:xfrm>
            <a:off x="395536" y="2636912"/>
            <a:ext cx="8429625" cy="2305050"/>
          </a:xfrm>
        </p:spPr>
        <p:txBody>
          <a:bodyPr>
            <a:noAutofit/>
          </a:bodyPr>
          <a:lstStyle/>
          <a:p>
            <a:pPr algn="l"/>
            <a:r>
              <a:rPr lang="zh-CN" altLang="en-US" b="1" dirty="0">
                <a:solidFill>
                  <a:schemeClr val="tx1"/>
                </a:solidFill>
              </a:rPr>
              <a:t>从文件（</a:t>
            </a:r>
            <a:r>
              <a:rPr lang="en-US" altLang="zh-CN" b="1" dirty="0">
                <a:solidFill>
                  <a:schemeClr val="tx1"/>
                </a:solidFill>
              </a:rPr>
              <a:t>initialdata.txt</a:t>
            </a:r>
            <a:r>
              <a:rPr lang="zh-CN" altLang="en-US" b="1" dirty="0">
                <a:solidFill>
                  <a:schemeClr val="tx1"/>
                </a:solidFill>
              </a:rPr>
              <a:t>）读取全班级同学上个学期每门课的成绩和各项活动成绩，计算综合测评成绩。再根据综合测评成绩对所有学生排序，并将结果输出到结果文件（</a:t>
            </a:r>
            <a:r>
              <a:rPr lang="en-US" altLang="zh-CN" b="1" dirty="0">
                <a:solidFill>
                  <a:schemeClr val="tx1"/>
                </a:solidFill>
              </a:rPr>
              <a:t>finalresults.txt</a:t>
            </a:r>
            <a:r>
              <a:rPr lang="zh-CN" altLang="en-US" b="1" dirty="0">
                <a:solidFill>
                  <a:schemeClr val="tx1"/>
                </a:solidFill>
              </a:rPr>
              <a:t>）中。</a:t>
            </a:r>
          </a:p>
        </p:txBody>
      </p:sp>
    </p:spTree>
    <p:extLst>
      <p:ext uri="{BB962C8B-B14F-4D97-AF65-F5344CB8AC3E}">
        <p14:creationId xmlns:p14="http://schemas.microsoft.com/office/powerpoint/2010/main" val="283647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631666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b="1">
                <a:ea typeface="楷体_GB2312" pitchFamily="49" charset="-122"/>
              </a:rPr>
              <a:t>第一原则：</a:t>
            </a:r>
            <a:r>
              <a:rPr lang="zh-CN" altLang="en-US" sz="2400" b="1">
                <a:ea typeface="楷体_GB2312" pitchFamily="49" charset="-122"/>
              </a:rPr>
              <a:t>单目运算的优先级高于双目运算</a:t>
            </a: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457200" y="3352800"/>
            <a:ext cx="1984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b="1">
                <a:ea typeface="楷体_GB2312" pitchFamily="49" charset="-122"/>
              </a:rPr>
              <a:t>第二原则：</a:t>
            </a:r>
          </a:p>
        </p:txBody>
      </p:sp>
      <p:sp>
        <p:nvSpPr>
          <p:cNvPr id="22532" name="Text Box 8"/>
          <p:cNvSpPr txBox="1">
            <a:spLocks noChangeArrowheads="1"/>
          </p:cNvSpPr>
          <p:nvPr/>
        </p:nvSpPr>
        <p:spPr bwMode="auto">
          <a:xfrm>
            <a:off x="685800" y="3879850"/>
            <a:ext cx="1419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sz="2400" b="1">
                <a:ea typeface="楷体_GB2312" pitchFamily="49" charset="-122"/>
              </a:rPr>
              <a:t>算术运算</a:t>
            </a:r>
          </a:p>
        </p:txBody>
      </p:sp>
      <p:sp>
        <p:nvSpPr>
          <p:cNvPr id="22533" name="Line 9"/>
          <p:cNvSpPr>
            <a:spLocks noChangeShapeType="1"/>
          </p:cNvSpPr>
          <p:nvPr/>
        </p:nvSpPr>
        <p:spPr bwMode="auto">
          <a:xfrm>
            <a:off x="2189163" y="4108450"/>
            <a:ext cx="762000" cy="0"/>
          </a:xfrm>
          <a:prstGeom prst="line">
            <a:avLst/>
          </a:prstGeom>
          <a:noFill/>
          <a:ln w="31750">
            <a:solidFill>
              <a:srgbClr val="00B050"/>
            </a:solidFill>
            <a:miter lim="800000"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2951163" y="3879850"/>
            <a:ext cx="1419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sz="2400" b="1">
                <a:ea typeface="楷体_GB2312" pitchFamily="49" charset="-122"/>
              </a:rPr>
              <a:t>关系运算</a:t>
            </a:r>
          </a:p>
        </p:txBody>
      </p:sp>
      <p:sp>
        <p:nvSpPr>
          <p:cNvPr id="22535" name="Text Box 12"/>
          <p:cNvSpPr txBox="1">
            <a:spLocks noChangeArrowheads="1"/>
          </p:cNvSpPr>
          <p:nvPr/>
        </p:nvSpPr>
        <p:spPr bwMode="auto">
          <a:xfrm>
            <a:off x="5389563" y="3879850"/>
            <a:ext cx="1419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sz="2400" b="1">
                <a:ea typeface="楷体_GB2312" pitchFamily="49" charset="-122"/>
              </a:rPr>
              <a:t>逻辑运算</a:t>
            </a:r>
          </a:p>
        </p:txBody>
      </p:sp>
      <p:sp>
        <p:nvSpPr>
          <p:cNvPr id="22536" name="Text Box 14"/>
          <p:cNvSpPr txBox="1">
            <a:spLocks noChangeArrowheads="1"/>
          </p:cNvSpPr>
          <p:nvPr/>
        </p:nvSpPr>
        <p:spPr bwMode="auto">
          <a:xfrm>
            <a:off x="7661275" y="3879850"/>
            <a:ext cx="1419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sz="2400" b="1">
                <a:ea typeface="楷体_GB2312" pitchFamily="49" charset="-122"/>
              </a:rPr>
              <a:t>赋值运算</a:t>
            </a:r>
          </a:p>
        </p:txBody>
      </p:sp>
      <p:sp>
        <p:nvSpPr>
          <p:cNvPr id="22537" name="Text Box 29"/>
          <p:cNvSpPr txBox="1">
            <a:spLocks noChangeArrowheads="1"/>
          </p:cNvSpPr>
          <p:nvPr/>
        </p:nvSpPr>
        <p:spPr bwMode="auto">
          <a:xfrm>
            <a:off x="914400" y="5022850"/>
            <a:ext cx="2895600" cy="525463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/>
            <a:r>
              <a:rPr lang="en-US" altLang="zh-CN" b="1">
                <a:latin typeface="Arial" charset="0"/>
                <a:ea typeface="楷体_GB2312" pitchFamily="49" charset="-122"/>
              </a:rPr>
              <a:t>a+b&gt;c&amp;&amp;c!=0</a:t>
            </a:r>
            <a:endParaRPr lang="zh-CN" altLang="en-US">
              <a:latin typeface="Arial" charset="0"/>
            </a:endParaRPr>
          </a:p>
        </p:txBody>
      </p:sp>
      <p:sp>
        <p:nvSpPr>
          <p:cNvPr id="22538" name="Text Box 29"/>
          <p:cNvSpPr txBox="1">
            <a:spLocks noChangeArrowheads="1"/>
          </p:cNvSpPr>
          <p:nvPr/>
        </p:nvSpPr>
        <p:spPr bwMode="auto">
          <a:xfrm>
            <a:off x="5562600" y="5022850"/>
            <a:ext cx="3295650" cy="525463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b="1">
                <a:latin typeface="Arial" charset="0"/>
                <a:ea typeface="楷体_GB2312" pitchFamily="49" charset="-122"/>
              </a:rPr>
              <a:t>((a+b)&gt;c)&amp;&amp;(c!=0)</a:t>
            </a:r>
            <a:endParaRPr lang="zh-CN" altLang="en-US">
              <a:latin typeface="Arial" charset="0"/>
            </a:endParaRPr>
          </a:p>
        </p:txBody>
      </p:sp>
      <p:sp>
        <p:nvSpPr>
          <p:cNvPr id="6158" name="左右箭头 14"/>
          <p:cNvSpPr>
            <a:spLocks noChangeArrowheads="1"/>
          </p:cNvSpPr>
          <p:nvPr/>
        </p:nvSpPr>
        <p:spPr bwMode="auto">
          <a:xfrm>
            <a:off x="3962400" y="5022850"/>
            <a:ext cx="1447800" cy="457200"/>
          </a:xfrm>
          <a:prstGeom prst="leftRightArrow">
            <a:avLst>
              <a:gd name="adj1" fmla="val 50000"/>
              <a:gd name="adj2" fmla="val 50007"/>
            </a:avLst>
          </a:prstGeom>
          <a:solidFill>
            <a:schemeClr val="accent3">
              <a:lumMod val="25000"/>
            </a:schemeClr>
          </a:solidFill>
          <a:ln w="9525" algn="ctr">
            <a:solidFill>
              <a:srgbClr val="FFFF00"/>
            </a:solidFill>
            <a:round/>
            <a:headEnd type="triangle" w="lg" len="med"/>
            <a:tailEnd/>
          </a:ln>
        </p:spPr>
        <p:txBody>
          <a:bodyPr lIns="90000" tIns="46800" rIns="90000" bIns="46800"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标题 8"/>
          <p:cNvSpPr txBox="1">
            <a:spLocks/>
          </p:cNvSpPr>
          <p:nvPr/>
        </p:nvSpPr>
        <p:spPr bwMode="auto">
          <a:xfrm>
            <a:off x="0" y="0"/>
            <a:ext cx="5916613" cy="5715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</a:rPr>
              <a:t>运算的优先级</a:t>
            </a:r>
            <a:endParaRPr lang="zh-CN" altLang="en-US" sz="2400" b="1" kern="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551" name="Line 9"/>
          <p:cNvSpPr>
            <a:spLocks noChangeShapeType="1"/>
          </p:cNvSpPr>
          <p:nvPr/>
        </p:nvSpPr>
        <p:spPr bwMode="auto">
          <a:xfrm>
            <a:off x="4419600" y="4108450"/>
            <a:ext cx="762000" cy="0"/>
          </a:xfrm>
          <a:prstGeom prst="line">
            <a:avLst/>
          </a:prstGeom>
          <a:noFill/>
          <a:ln w="31750">
            <a:solidFill>
              <a:srgbClr val="00B050"/>
            </a:solidFill>
            <a:miter lim="800000"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2552" name="Line 9"/>
          <p:cNvSpPr>
            <a:spLocks noChangeShapeType="1"/>
          </p:cNvSpPr>
          <p:nvPr/>
        </p:nvSpPr>
        <p:spPr bwMode="auto">
          <a:xfrm>
            <a:off x="6808788" y="4108450"/>
            <a:ext cx="762000" cy="0"/>
          </a:xfrm>
          <a:prstGeom prst="line">
            <a:avLst/>
          </a:prstGeom>
          <a:noFill/>
          <a:ln w="31750">
            <a:solidFill>
              <a:srgbClr val="00B050"/>
            </a:solidFill>
            <a:miter lim="800000"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24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Group 2"/>
          <p:cNvGraphicFramePr>
            <a:graphicFrameLocks noGrp="1"/>
          </p:cNvGraphicFramePr>
          <p:nvPr/>
        </p:nvGraphicFramePr>
        <p:xfrm>
          <a:off x="1928813" y="76200"/>
          <a:ext cx="6705600" cy="67401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级别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运算符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结合顺序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（）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[  ]  -&gt;  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！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++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 -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 (type)   sizeof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*  &amp; 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从右向左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*  /  %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+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&lt;&lt;   &gt;&gt;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&lt;  &lt;=  &gt;  &gt;= 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==  != 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&amp;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^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|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&amp;&amp;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| |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?  :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从右向左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=   op =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从右向左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,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从左向右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240" name="Rectangle 7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57200" cy="5638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rgbClr val="0070C0"/>
                </a:solidFill>
                <a:ea typeface="楷体_GB2312" pitchFamily="49" charset="-122"/>
              </a:rPr>
              <a:t>优先级总表</a:t>
            </a:r>
          </a:p>
        </p:txBody>
      </p:sp>
    </p:spTree>
    <p:extLst>
      <p:ext uri="{BB962C8B-B14F-4D97-AF65-F5344CB8AC3E}">
        <p14:creationId xmlns:p14="http://schemas.microsoft.com/office/powerpoint/2010/main" val="282360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285750" y="714375"/>
            <a:ext cx="3894634" cy="3972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 type="none" w="lg" len="med"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Arial" charset="0"/>
                <a:ea typeface="楷体_GB2312" pitchFamily="49" charset="-122"/>
              </a:rPr>
              <a:t>#include  &lt;</a:t>
            </a:r>
            <a:r>
              <a:rPr lang="en-US" altLang="zh-CN" sz="2800" b="1" dirty="0" err="1">
                <a:latin typeface="Arial" charset="0"/>
                <a:ea typeface="楷体_GB2312" pitchFamily="49" charset="-122"/>
              </a:rPr>
              <a:t>stdio.h</a:t>
            </a:r>
            <a:r>
              <a:rPr lang="en-US" altLang="zh-CN" sz="2800" b="1" dirty="0">
                <a:latin typeface="Arial" charset="0"/>
                <a:ea typeface="楷体_GB2312" pitchFamily="49" charset="-122"/>
              </a:rPr>
              <a:t>&gt;</a:t>
            </a:r>
          </a:p>
          <a:p>
            <a:pPr>
              <a:defRPr/>
            </a:pPr>
            <a:r>
              <a:rPr lang="en-US" altLang="zh-CN" sz="2800" b="1" dirty="0">
                <a:latin typeface="Arial" charset="0"/>
                <a:ea typeface="楷体_GB2312" pitchFamily="49" charset="-122"/>
              </a:rPr>
              <a:t>void  main(void)</a:t>
            </a:r>
          </a:p>
          <a:p>
            <a:pPr>
              <a:defRPr/>
            </a:pPr>
            <a:r>
              <a:rPr lang="en-US" altLang="zh-CN" sz="2800" b="1" dirty="0">
                <a:latin typeface="Arial" charset="0"/>
                <a:ea typeface="楷体_GB2312" pitchFamily="49" charset="-122"/>
              </a:rPr>
              <a:t>{</a:t>
            </a:r>
          </a:p>
          <a:p>
            <a:pPr>
              <a:defRPr/>
            </a:pPr>
            <a:r>
              <a:rPr lang="en-US" altLang="zh-CN" sz="2800" b="1" dirty="0"/>
              <a:t> 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 x ;</a:t>
            </a:r>
            <a:endParaRPr lang="zh-CN" altLang="en-US" sz="2800" dirty="0"/>
          </a:p>
          <a:p>
            <a:pPr>
              <a:defRPr/>
            </a:pPr>
            <a:r>
              <a:rPr lang="en-US" altLang="zh-CN" sz="2800" b="1" dirty="0"/>
              <a:t>   </a:t>
            </a:r>
            <a:r>
              <a:rPr lang="en-US" altLang="zh-CN" sz="2800" b="1" dirty="0" err="1"/>
              <a:t>scanf</a:t>
            </a:r>
            <a:r>
              <a:rPr lang="en-US" altLang="zh-CN" sz="2800" b="1" dirty="0"/>
              <a:t> (  “%d” , &amp;x);</a:t>
            </a:r>
            <a:endParaRPr lang="zh-CN" altLang="en-US" sz="2800" dirty="0"/>
          </a:p>
          <a:p>
            <a:pPr>
              <a:defRPr/>
            </a:pPr>
            <a:r>
              <a:rPr lang="en-US" altLang="zh-CN" sz="2800" b="1" dirty="0"/>
              <a:t>   if </a:t>
            </a:r>
            <a:r>
              <a:rPr lang="en-US" altLang="zh-CN" sz="2800" b="1" dirty="0">
                <a:solidFill>
                  <a:srgbClr val="FF0000"/>
                </a:solidFill>
              </a:rPr>
              <a:t>(x!=0) 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 (“OK”  );</a:t>
            </a:r>
            <a:endParaRPr lang="zh-CN" altLang="en-US" sz="2800" dirty="0"/>
          </a:p>
          <a:p>
            <a:pPr>
              <a:defRPr/>
            </a:pPr>
            <a:r>
              <a:rPr lang="en-US" altLang="zh-CN" sz="2800" b="1" dirty="0"/>
              <a:t>   else 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 “ERROR” );</a:t>
            </a:r>
            <a:endParaRPr lang="zh-CN" altLang="en-US" sz="2800" dirty="0"/>
          </a:p>
          <a:p>
            <a:pPr>
              <a:defRPr/>
            </a:pPr>
            <a:r>
              <a:rPr lang="en-US" altLang="zh-CN" sz="2800" b="1" dirty="0"/>
              <a:t>}</a:t>
            </a:r>
            <a:endParaRPr lang="zh-CN" altLang="en-US" sz="2800" dirty="0"/>
          </a:p>
          <a:p>
            <a:pPr>
              <a:defRPr/>
            </a:pPr>
            <a:r>
              <a:rPr lang="en-US" altLang="zh-CN" sz="2800" b="1" dirty="0">
                <a:latin typeface="Arial" charset="0"/>
                <a:ea typeface="楷体_GB2312" pitchFamily="49" charset="-122"/>
              </a:rPr>
              <a:t>}</a:t>
            </a:r>
          </a:p>
        </p:txBody>
      </p:sp>
      <p:sp>
        <p:nvSpPr>
          <p:cNvPr id="24579" name="Text Box 29"/>
          <p:cNvSpPr txBox="1">
            <a:spLocks noChangeArrowheads="1"/>
          </p:cNvSpPr>
          <p:nvPr/>
        </p:nvSpPr>
        <p:spPr bwMode="auto">
          <a:xfrm>
            <a:off x="4597400" y="2000250"/>
            <a:ext cx="3832225" cy="3418501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sz="3600" b="1"/>
              <a:t>将</a:t>
            </a:r>
            <a:r>
              <a:rPr lang="en-US" altLang="zh-CN" sz="3600" b="1"/>
              <a:t>if (x!=0) </a:t>
            </a:r>
          </a:p>
          <a:p>
            <a:r>
              <a:rPr lang="zh-CN" altLang="en-US" sz="3600" b="1"/>
              <a:t>改成：</a:t>
            </a:r>
            <a:endParaRPr lang="en-US" altLang="zh-CN" sz="3600" b="1"/>
          </a:p>
          <a:p>
            <a:r>
              <a:rPr lang="zh-CN" altLang="en-US" sz="3600" b="1"/>
              <a:t> </a:t>
            </a:r>
            <a:r>
              <a:rPr lang="en-US" altLang="zh-CN" sz="3600" b="1"/>
              <a:t>if(x)</a:t>
            </a:r>
            <a:r>
              <a:rPr lang="zh-CN" altLang="en-US" sz="3600" b="1"/>
              <a:t>或</a:t>
            </a:r>
            <a:r>
              <a:rPr lang="en-US" sz="3600" b="1"/>
              <a:t> </a:t>
            </a:r>
            <a:r>
              <a:rPr lang="en-US" altLang="zh-CN" sz="3600" b="1"/>
              <a:t>if(x=1)</a:t>
            </a:r>
            <a:r>
              <a:rPr lang="zh-CN" altLang="en-US" sz="3600" b="1"/>
              <a:t>或</a:t>
            </a:r>
            <a:r>
              <a:rPr lang="en-US" altLang="zh-CN" sz="3600" b="1"/>
              <a:t>if(x==1)</a:t>
            </a:r>
          </a:p>
          <a:p>
            <a:r>
              <a:rPr lang="en-US" altLang="zh-CN" sz="3600" b="1"/>
              <a:t> if(0)</a:t>
            </a:r>
            <a:r>
              <a:rPr lang="zh-CN" altLang="en-US" sz="3600" b="1"/>
              <a:t>或</a:t>
            </a:r>
            <a:r>
              <a:rPr lang="en-US" sz="3600" b="1"/>
              <a:t> </a:t>
            </a:r>
            <a:r>
              <a:rPr lang="en-US" altLang="zh-CN" sz="3600" b="1"/>
              <a:t>if(1)</a:t>
            </a:r>
          </a:p>
          <a:p>
            <a:r>
              <a:rPr lang="zh-CN" altLang="en-US" sz="3600" b="1"/>
              <a:t>如何理解</a:t>
            </a:r>
            <a:r>
              <a:rPr lang="en-US" altLang="zh-CN" sz="3600" b="1"/>
              <a:t>?? </a:t>
            </a:r>
            <a:endParaRPr lang="zh-CN" altLang="en-US" sz="3600">
              <a:latin typeface="Arial" charset="0"/>
            </a:endParaRPr>
          </a:p>
        </p:txBody>
      </p:sp>
      <p:sp>
        <p:nvSpPr>
          <p:cNvPr id="5" name="标题 8"/>
          <p:cNvSpPr txBox="1">
            <a:spLocks/>
          </p:cNvSpPr>
          <p:nvPr/>
        </p:nvSpPr>
        <p:spPr bwMode="auto">
          <a:xfrm>
            <a:off x="0" y="0"/>
            <a:ext cx="5916613" cy="5715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</a:rPr>
              <a:t>if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</a:rPr>
              <a:t>语句示例</a:t>
            </a:r>
            <a:endParaRPr lang="zh-CN" altLang="en-US" sz="2400" b="1" kern="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60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9"/>
          <p:cNvSpPr txBox="1">
            <a:spLocks noChangeArrowheads="1"/>
          </p:cNvSpPr>
          <p:nvPr/>
        </p:nvSpPr>
        <p:spPr bwMode="auto">
          <a:xfrm>
            <a:off x="1285875" y="1000125"/>
            <a:ext cx="2286000" cy="1941173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4000" b="1"/>
              <a:t>while</a:t>
            </a:r>
          </a:p>
          <a:p>
            <a:r>
              <a:rPr lang="en-US" altLang="zh-CN" sz="4000" b="1"/>
              <a:t>do while</a:t>
            </a:r>
          </a:p>
          <a:p>
            <a:r>
              <a:rPr lang="en-US" altLang="zh-CN" sz="4000" b="1"/>
              <a:t>for</a:t>
            </a:r>
            <a:endParaRPr lang="zh-CN" altLang="en-US" sz="4000">
              <a:latin typeface="Arial" charset="0"/>
            </a:endParaRPr>
          </a:p>
        </p:txBody>
      </p:sp>
      <p:sp>
        <p:nvSpPr>
          <p:cNvPr id="5" name="标题 8"/>
          <p:cNvSpPr txBox="1">
            <a:spLocks/>
          </p:cNvSpPr>
          <p:nvPr/>
        </p:nvSpPr>
        <p:spPr bwMode="auto">
          <a:xfrm>
            <a:off x="0" y="0"/>
            <a:ext cx="5916613" cy="5715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ea typeface="楷体_GB2312" pitchFamily="49" charset="-122"/>
              </a:rPr>
              <a:t>深刻理解三种循环结构如何执行</a:t>
            </a:r>
          </a:p>
        </p:txBody>
      </p:sp>
    </p:spTree>
    <p:extLst>
      <p:ext uri="{BB962C8B-B14F-4D97-AF65-F5344CB8AC3E}">
        <p14:creationId xmlns:p14="http://schemas.microsoft.com/office/powerpoint/2010/main" val="334821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14877</TotalTime>
  <Words>4664</Words>
  <Application>Microsoft Office PowerPoint</Application>
  <PresentationFormat>全屏显示(4:3)</PresentationFormat>
  <Paragraphs>641</Paragraphs>
  <Slides>50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华文新魏</vt:lpstr>
      <vt:lpstr>华文行楷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Office 主题​​</vt:lpstr>
      <vt:lpstr>VISIO</vt:lpstr>
      <vt:lpstr>PowerPoint 演示文稿</vt:lpstr>
      <vt:lpstr>主要内容</vt:lpstr>
      <vt:lpstr>不要将关键字重新定义为标识符</vt:lpstr>
      <vt:lpstr>PowerPoint 演示文稿</vt:lpstr>
      <vt:lpstr>PowerPoint 演示文稿</vt:lpstr>
      <vt:lpstr>PowerPoint 演示文稿</vt:lpstr>
      <vt:lpstr>优先级总表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指针与数组</vt:lpstr>
      <vt:lpstr>主要内容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公用体（Union）</vt:lpstr>
      <vt:lpstr>PowerPoint 演示文稿</vt:lpstr>
      <vt:lpstr>用typedef定义类型(起外号)</vt:lpstr>
      <vt:lpstr>PowerPoint 演示文稿</vt:lpstr>
      <vt:lpstr>PowerPoint 演示文稿</vt:lpstr>
      <vt:lpstr>PowerPoint 演示文稿</vt:lpstr>
      <vt:lpstr>PowerPoint 演示文稿</vt:lpstr>
      <vt:lpstr>实验题目：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张 德旭</cp:lastModifiedBy>
  <cp:revision>61</cp:revision>
  <dcterms:created xsi:type="dcterms:W3CDTF">2015-09-09T03:33:31Z</dcterms:created>
  <dcterms:modified xsi:type="dcterms:W3CDTF">2022-09-15T12:20:51Z</dcterms:modified>
</cp:coreProperties>
</file>