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notesMasterIdLst>
    <p:notesMasterId r:id="rId13"/>
  </p:notesMasterIdLst>
  <p:sldIdLst>
    <p:sldId id="1009" r:id="rId2"/>
    <p:sldId id="1016" r:id="rId3"/>
    <p:sldId id="1035" r:id="rId4"/>
    <p:sldId id="1040" r:id="rId5"/>
    <p:sldId id="990" r:id="rId6"/>
    <p:sldId id="1036" r:id="rId7"/>
    <p:sldId id="1038" r:id="rId8"/>
    <p:sldId id="1039" r:id="rId9"/>
    <p:sldId id="1041" r:id="rId10"/>
    <p:sldId id="1042" r:id="rId11"/>
    <p:sldId id="987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6222" autoAdjust="0"/>
  </p:normalViewPr>
  <p:slideViewPr>
    <p:cSldViewPr>
      <p:cViewPr varScale="1">
        <p:scale>
          <a:sx n="95" d="100"/>
          <a:sy n="95" d="100"/>
        </p:scale>
        <p:origin x="107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8D869-CDFA-4612-9535-289CE4F10D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5FF6F3E-951B-4D9C-82BC-B55E9721C4A5}">
      <dgm:prSet phldrT="[文本]" custT="1"/>
      <dgm:spPr/>
      <dgm:t>
        <a:bodyPr/>
        <a:lstStyle/>
        <a:p>
          <a:r>
            <a:rPr lang="zh-CN" altLang="en-US" sz="2400" b="1" dirty="0" smtClean="0"/>
            <a:t>子序列内移动可能产生新逆序</a:t>
          </a:r>
          <a:endParaRPr lang="zh-CN" altLang="en-US" sz="2400" b="1" dirty="0"/>
        </a:p>
      </dgm:t>
    </dgm:pt>
    <dgm:pt modelId="{5C944CBD-C67C-4083-9F05-6612BF626D54}" type="parTrans" cxnId="{CBD91542-4FF2-4DBE-B56C-8D5071A5377E}">
      <dgm:prSet/>
      <dgm:spPr/>
      <dgm:t>
        <a:bodyPr/>
        <a:lstStyle/>
        <a:p>
          <a:endParaRPr lang="zh-CN" altLang="en-US" sz="2400"/>
        </a:p>
      </dgm:t>
    </dgm:pt>
    <dgm:pt modelId="{F17F25E3-864A-454A-B322-6FBF06B93917}" type="sibTrans" cxnId="{CBD91542-4FF2-4DBE-B56C-8D5071A5377E}">
      <dgm:prSet/>
      <dgm:spPr/>
      <dgm:t>
        <a:bodyPr/>
        <a:lstStyle/>
        <a:p>
          <a:endParaRPr lang="zh-CN" altLang="en-US" sz="2400"/>
        </a:p>
      </dgm:t>
    </dgm:pt>
    <dgm:pt modelId="{19680FD8-E4DF-4E73-AEDB-5A1F5A4DA798}">
      <dgm:prSet phldrT="[文本]" custT="1"/>
      <dgm:spPr/>
      <dgm:t>
        <a:bodyPr/>
        <a:lstStyle/>
        <a:p>
          <a:r>
            <a:rPr lang="zh-CN" altLang="en-US" sz="2400" b="1" dirty="0" smtClean="0"/>
            <a:t>各子序列排序后整体不一定有序</a:t>
          </a:r>
          <a:endParaRPr lang="zh-CN" altLang="en-US" sz="2400" b="1" dirty="0"/>
        </a:p>
      </dgm:t>
    </dgm:pt>
    <dgm:pt modelId="{2C223BE6-9125-464D-B42D-5C02B34D7CFF}" type="parTrans" cxnId="{A33DA5EB-4038-4DFF-A0CB-0CD9AD3DB0B0}">
      <dgm:prSet/>
      <dgm:spPr/>
      <dgm:t>
        <a:bodyPr/>
        <a:lstStyle/>
        <a:p>
          <a:endParaRPr lang="zh-CN" altLang="en-US" sz="2400"/>
        </a:p>
      </dgm:t>
    </dgm:pt>
    <dgm:pt modelId="{EEBBF7CC-57BD-42A5-BE3C-FEB75E9A2999}" type="sibTrans" cxnId="{A33DA5EB-4038-4DFF-A0CB-0CD9AD3DB0B0}">
      <dgm:prSet/>
      <dgm:spPr/>
      <dgm:t>
        <a:bodyPr/>
        <a:lstStyle/>
        <a:p>
          <a:endParaRPr lang="zh-CN" altLang="en-US" sz="2400"/>
        </a:p>
      </dgm:t>
    </dgm:pt>
    <dgm:pt modelId="{835FBA8B-00B6-44CB-A1A6-6E5C6A012F80}">
      <dgm:prSet phldrT="[文本]" custT="1"/>
      <dgm:spPr/>
      <dgm:t>
        <a:bodyPr/>
        <a:lstStyle/>
        <a:p>
          <a:r>
            <a:rPr lang="zh-CN" altLang="en-US" sz="2400" b="1" dirty="0" smtClean="0"/>
            <a:t>设多个增量，初始大，最后为</a:t>
          </a:r>
          <a:r>
            <a:rPr lang="en-US" altLang="zh-CN" sz="2400" b="1" dirty="0" smtClean="0"/>
            <a:t>1</a:t>
          </a:r>
          <a:endParaRPr lang="zh-CN" altLang="en-US" sz="2400" b="1" dirty="0"/>
        </a:p>
      </dgm:t>
    </dgm:pt>
    <dgm:pt modelId="{C6488EF4-06FD-452E-A691-19A607BB3D15}" type="parTrans" cxnId="{15E44C3B-B4D8-46EA-9D58-AC5CC1218D31}">
      <dgm:prSet/>
      <dgm:spPr/>
      <dgm:t>
        <a:bodyPr/>
        <a:lstStyle/>
        <a:p>
          <a:endParaRPr lang="zh-CN" altLang="en-US"/>
        </a:p>
      </dgm:t>
    </dgm:pt>
    <dgm:pt modelId="{3811F22E-C329-43A7-BCAA-FDB49A3E3108}" type="sibTrans" cxnId="{15E44C3B-B4D8-46EA-9D58-AC5CC1218D31}">
      <dgm:prSet/>
      <dgm:spPr/>
      <dgm:t>
        <a:bodyPr/>
        <a:lstStyle/>
        <a:p>
          <a:endParaRPr lang="zh-CN" altLang="en-US"/>
        </a:p>
      </dgm:t>
    </dgm:pt>
    <dgm:pt modelId="{CD5E8ECC-AA5D-4A29-A664-D2CFC3DAF73E}" type="pres">
      <dgm:prSet presAssocID="{8DA8D869-CDFA-4612-9535-289CE4F10D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C6B9B4-F684-42D5-AE13-2FFECDBDB096}" type="pres">
      <dgm:prSet presAssocID="{65FF6F3E-951B-4D9C-82BC-B55E9721C4A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3F5F85-F941-4638-8D23-FCFB770E38D4}" type="pres">
      <dgm:prSet presAssocID="{F17F25E3-864A-454A-B322-6FBF06B93917}" presName="spacer" presStyleCnt="0"/>
      <dgm:spPr/>
    </dgm:pt>
    <dgm:pt modelId="{635AB08C-AF0C-4A72-AB18-51F47DBF48B8}" type="pres">
      <dgm:prSet presAssocID="{19680FD8-E4DF-4E73-AEDB-5A1F5A4DA7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545AFB-E314-4547-9158-A795AB112548}" type="pres">
      <dgm:prSet presAssocID="{EEBBF7CC-57BD-42A5-BE3C-FEB75E9A2999}" presName="spacer" presStyleCnt="0"/>
      <dgm:spPr/>
    </dgm:pt>
    <dgm:pt modelId="{599D4811-EAC7-45FE-B6C0-E70B25383C70}" type="pres">
      <dgm:prSet presAssocID="{835FBA8B-00B6-44CB-A1A6-6E5C6A012F8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E44C3B-B4D8-46EA-9D58-AC5CC1218D31}" srcId="{8DA8D869-CDFA-4612-9535-289CE4F10DB8}" destId="{835FBA8B-00B6-44CB-A1A6-6E5C6A012F80}" srcOrd="2" destOrd="0" parTransId="{C6488EF4-06FD-452E-A691-19A607BB3D15}" sibTransId="{3811F22E-C329-43A7-BCAA-FDB49A3E3108}"/>
    <dgm:cxn modelId="{CBD91542-4FF2-4DBE-B56C-8D5071A5377E}" srcId="{8DA8D869-CDFA-4612-9535-289CE4F10DB8}" destId="{65FF6F3E-951B-4D9C-82BC-B55E9721C4A5}" srcOrd="0" destOrd="0" parTransId="{5C944CBD-C67C-4083-9F05-6612BF626D54}" sibTransId="{F17F25E3-864A-454A-B322-6FBF06B93917}"/>
    <dgm:cxn modelId="{191F36A9-420B-49BC-9A54-2ED68A6B74C2}" type="presOf" srcId="{8DA8D869-CDFA-4612-9535-289CE4F10DB8}" destId="{CD5E8ECC-AA5D-4A29-A664-D2CFC3DAF73E}" srcOrd="0" destOrd="0" presId="urn:microsoft.com/office/officeart/2005/8/layout/vList2"/>
    <dgm:cxn modelId="{A33DA5EB-4038-4DFF-A0CB-0CD9AD3DB0B0}" srcId="{8DA8D869-CDFA-4612-9535-289CE4F10DB8}" destId="{19680FD8-E4DF-4E73-AEDB-5A1F5A4DA798}" srcOrd="1" destOrd="0" parTransId="{2C223BE6-9125-464D-B42D-5C02B34D7CFF}" sibTransId="{EEBBF7CC-57BD-42A5-BE3C-FEB75E9A2999}"/>
    <dgm:cxn modelId="{E157305D-0832-4083-9173-6FDD2D01828F}" type="presOf" srcId="{65FF6F3E-951B-4D9C-82BC-B55E9721C4A5}" destId="{02C6B9B4-F684-42D5-AE13-2FFECDBDB096}" srcOrd="0" destOrd="0" presId="urn:microsoft.com/office/officeart/2005/8/layout/vList2"/>
    <dgm:cxn modelId="{79642AB6-540E-446D-B888-E578B9E76E91}" type="presOf" srcId="{19680FD8-E4DF-4E73-AEDB-5A1F5A4DA798}" destId="{635AB08C-AF0C-4A72-AB18-51F47DBF48B8}" srcOrd="0" destOrd="0" presId="urn:microsoft.com/office/officeart/2005/8/layout/vList2"/>
    <dgm:cxn modelId="{46A51417-210B-4F05-ACFA-BDE7A60723DA}" type="presOf" srcId="{835FBA8B-00B6-44CB-A1A6-6E5C6A012F80}" destId="{599D4811-EAC7-45FE-B6C0-E70B25383C70}" srcOrd="0" destOrd="0" presId="urn:microsoft.com/office/officeart/2005/8/layout/vList2"/>
    <dgm:cxn modelId="{246D1402-AF36-4B6C-B03B-2C16995CA44D}" type="presParOf" srcId="{CD5E8ECC-AA5D-4A29-A664-D2CFC3DAF73E}" destId="{02C6B9B4-F684-42D5-AE13-2FFECDBDB096}" srcOrd="0" destOrd="0" presId="urn:microsoft.com/office/officeart/2005/8/layout/vList2"/>
    <dgm:cxn modelId="{9230DD3C-162C-4121-A181-BD9D4FA43FF4}" type="presParOf" srcId="{CD5E8ECC-AA5D-4A29-A664-D2CFC3DAF73E}" destId="{873F5F85-F941-4638-8D23-FCFB770E38D4}" srcOrd="1" destOrd="0" presId="urn:microsoft.com/office/officeart/2005/8/layout/vList2"/>
    <dgm:cxn modelId="{9DB12CA8-97D1-42AE-943E-89FF0B24757F}" type="presParOf" srcId="{CD5E8ECC-AA5D-4A29-A664-D2CFC3DAF73E}" destId="{635AB08C-AF0C-4A72-AB18-51F47DBF48B8}" srcOrd="2" destOrd="0" presId="urn:microsoft.com/office/officeart/2005/8/layout/vList2"/>
    <dgm:cxn modelId="{D4509AC5-05C3-4139-99C1-DFCABAB44675}" type="presParOf" srcId="{CD5E8ECC-AA5D-4A29-A664-D2CFC3DAF73E}" destId="{99545AFB-E314-4547-9158-A795AB112548}" srcOrd="3" destOrd="0" presId="urn:microsoft.com/office/officeart/2005/8/layout/vList2"/>
    <dgm:cxn modelId="{0D46AAC6-8F16-4B6D-9C43-61A50FAD0C9E}" type="presParOf" srcId="{CD5E8ECC-AA5D-4A29-A664-D2CFC3DAF73E}" destId="{599D4811-EAC7-45FE-B6C0-E70B25383C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F8401-FE9F-425A-AC2B-452DF5337D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6D6B9F-739D-409D-9CBE-3650E498DAB7}">
      <dgm:prSet phldrT="[文本]"/>
      <dgm:spPr/>
      <dgm:t>
        <a:bodyPr/>
        <a:lstStyle/>
        <a:p>
          <a:r>
            <a:rPr lang="en-US" altLang="zh-CN" b="1" dirty="0" smtClean="0"/>
            <a:t>5</a:t>
          </a:r>
          <a:endParaRPr lang="zh-CN" altLang="en-US" b="1" dirty="0"/>
        </a:p>
      </dgm:t>
    </dgm:pt>
    <dgm:pt modelId="{D56C6D90-3BFF-4024-95A7-69956B3532EF}" type="parTrans" cxnId="{00D13131-E1B8-476C-8611-EA332532B227}">
      <dgm:prSet/>
      <dgm:spPr/>
      <dgm:t>
        <a:bodyPr/>
        <a:lstStyle/>
        <a:p>
          <a:endParaRPr lang="zh-CN" altLang="en-US" b="1"/>
        </a:p>
      </dgm:t>
    </dgm:pt>
    <dgm:pt modelId="{DB08BD7E-A8B6-497D-AF63-5FB8A4A8E903}" type="sibTrans" cxnId="{00D13131-E1B8-476C-8611-EA332532B227}">
      <dgm:prSet/>
      <dgm:spPr/>
      <dgm:t>
        <a:bodyPr/>
        <a:lstStyle/>
        <a:p>
          <a:endParaRPr lang="zh-CN" altLang="en-US" b="1"/>
        </a:p>
      </dgm:t>
    </dgm:pt>
    <dgm:pt modelId="{88D12171-955F-4FBB-A4DE-86E4E4CF656B}">
      <dgm:prSet phldrT="[文本]"/>
      <dgm:spPr/>
      <dgm:t>
        <a:bodyPr/>
        <a:lstStyle/>
        <a:p>
          <a:r>
            <a:rPr lang="en-US" altLang="zh-CN" b="1" dirty="0" smtClean="0"/>
            <a:t>3</a:t>
          </a:r>
          <a:endParaRPr lang="zh-CN" altLang="en-US" b="1" dirty="0"/>
        </a:p>
      </dgm:t>
    </dgm:pt>
    <dgm:pt modelId="{66E3F609-1A59-407F-9FA0-5D2E6B0A2F74}" type="parTrans" cxnId="{BD53AB9B-9934-4FCD-A040-8AD28EDFB971}">
      <dgm:prSet/>
      <dgm:spPr/>
      <dgm:t>
        <a:bodyPr/>
        <a:lstStyle/>
        <a:p>
          <a:endParaRPr lang="zh-CN" altLang="en-US" b="1"/>
        </a:p>
      </dgm:t>
    </dgm:pt>
    <dgm:pt modelId="{AADD6D72-F4BB-4CF3-97A5-6FD828F2D4B6}" type="sibTrans" cxnId="{BD53AB9B-9934-4FCD-A040-8AD28EDFB971}">
      <dgm:prSet/>
      <dgm:spPr/>
      <dgm:t>
        <a:bodyPr/>
        <a:lstStyle/>
        <a:p>
          <a:endParaRPr lang="zh-CN" altLang="en-US" b="1"/>
        </a:p>
      </dgm:t>
    </dgm:pt>
    <dgm:pt modelId="{84767197-B6BE-46EB-AB73-5E4008C41AA2}">
      <dgm:prSet phldrT="[文本]"/>
      <dgm:spPr/>
      <dgm:t>
        <a:bodyPr/>
        <a:lstStyle/>
        <a:p>
          <a:r>
            <a:rPr lang="en-US" altLang="zh-CN" b="1" dirty="0" smtClean="0"/>
            <a:t>1</a:t>
          </a:r>
          <a:endParaRPr lang="zh-CN" altLang="en-US" b="1" dirty="0"/>
        </a:p>
      </dgm:t>
    </dgm:pt>
    <dgm:pt modelId="{98FCAF66-F8DF-425B-ABCD-7D3E139D85E5}" type="parTrans" cxnId="{436583E9-E704-4DE6-98A1-2E625E0470EE}">
      <dgm:prSet/>
      <dgm:spPr/>
      <dgm:t>
        <a:bodyPr/>
        <a:lstStyle/>
        <a:p>
          <a:endParaRPr lang="zh-CN" altLang="en-US" b="1"/>
        </a:p>
      </dgm:t>
    </dgm:pt>
    <dgm:pt modelId="{EDD94465-0025-477C-BD6F-55AD7C34ECB4}" type="sibTrans" cxnId="{436583E9-E704-4DE6-98A1-2E625E0470EE}">
      <dgm:prSet/>
      <dgm:spPr/>
      <dgm:t>
        <a:bodyPr/>
        <a:lstStyle/>
        <a:p>
          <a:endParaRPr lang="zh-CN" altLang="en-US" b="1"/>
        </a:p>
      </dgm:t>
    </dgm:pt>
    <dgm:pt modelId="{8A233960-62DC-4F77-A6B6-50B8B9880EE0}" type="pres">
      <dgm:prSet presAssocID="{12CF8401-FE9F-425A-AC2B-452DF5337D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144AD5-AB1B-4265-977D-6C668C6CFBEE}" type="pres">
      <dgm:prSet presAssocID="{F66D6B9F-739D-409D-9CBE-3650E498DAB7}" presName="parentLin" presStyleCnt="0"/>
      <dgm:spPr/>
    </dgm:pt>
    <dgm:pt modelId="{C26394F6-3CC0-4634-8FDB-32710EF8DF65}" type="pres">
      <dgm:prSet presAssocID="{F66D6B9F-739D-409D-9CBE-3650E498DAB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D328BF7-B119-412F-AF2A-1BAC6563C3F8}" type="pres">
      <dgm:prSet presAssocID="{F66D6B9F-739D-409D-9CBE-3650E498DAB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0DC78-1962-4C38-A2F2-23573E19CAE6}" type="pres">
      <dgm:prSet presAssocID="{F66D6B9F-739D-409D-9CBE-3650E498DAB7}" presName="negativeSpace" presStyleCnt="0"/>
      <dgm:spPr/>
    </dgm:pt>
    <dgm:pt modelId="{C20ADA61-1B11-4C07-9297-46D2731EBC13}" type="pres">
      <dgm:prSet presAssocID="{F66D6B9F-739D-409D-9CBE-3650E498DAB7}" presName="childText" presStyleLbl="conFgAcc1" presStyleIdx="0" presStyleCnt="3" custLinFactNeighborY="23189">
        <dgm:presLayoutVars>
          <dgm:bulletEnabled val="1"/>
        </dgm:presLayoutVars>
      </dgm:prSet>
      <dgm:spPr/>
    </dgm:pt>
    <dgm:pt modelId="{E53F689C-2172-411C-940B-385F0521F2F0}" type="pres">
      <dgm:prSet presAssocID="{DB08BD7E-A8B6-497D-AF63-5FB8A4A8E903}" presName="spaceBetweenRectangles" presStyleCnt="0"/>
      <dgm:spPr/>
    </dgm:pt>
    <dgm:pt modelId="{A05AFC17-BB1C-4783-919C-69652B282943}" type="pres">
      <dgm:prSet presAssocID="{88D12171-955F-4FBB-A4DE-86E4E4CF656B}" presName="parentLin" presStyleCnt="0"/>
      <dgm:spPr/>
    </dgm:pt>
    <dgm:pt modelId="{D5221F07-46E7-4C73-9281-52E87C351F47}" type="pres">
      <dgm:prSet presAssocID="{88D12171-955F-4FBB-A4DE-86E4E4CF656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5EDBFE9-0A9B-452E-A3D5-1A68BF517BE5}" type="pres">
      <dgm:prSet presAssocID="{88D12171-955F-4FBB-A4DE-86E4E4CF656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4CFA3-8028-41ED-A857-E083458F4C5E}" type="pres">
      <dgm:prSet presAssocID="{88D12171-955F-4FBB-A4DE-86E4E4CF656B}" presName="negativeSpace" presStyleCnt="0"/>
      <dgm:spPr/>
    </dgm:pt>
    <dgm:pt modelId="{A2C56E09-80A0-40BB-9AD6-F1A86E57782C}" type="pres">
      <dgm:prSet presAssocID="{88D12171-955F-4FBB-A4DE-86E4E4CF656B}" presName="childText" presStyleLbl="conFgAcc1" presStyleIdx="1" presStyleCnt="3">
        <dgm:presLayoutVars>
          <dgm:bulletEnabled val="1"/>
        </dgm:presLayoutVars>
      </dgm:prSet>
      <dgm:spPr/>
    </dgm:pt>
    <dgm:pt modelId="{1EABFF66-902E-49AA-BB3E-24F898E4B906}" type="pres">
      <dgm:prSet presAssocID="{AADD6D72-F4BB-4CF3-97A5-6FD828F2D4B6}" presName="spaceBetweenRectangles" presStyleCnt="0"/>
      <dgm:spPr/>
    </dgm:pt>
    <dgm:pt modelId="{020201F4-8242-4B2F-8E19-6B5F740ECA4C}" type="pres">
      <dgm:prSet presAssocID="{84767197-B6BE-46EB-AB73-5E4008C41AA2}" presName="parentLin" presStyleCnt="0"/>
      <dgm:spPr/>
    </dgm:pt>
    <dgm:pt modelId="{3123E85D-D678-48F2-AA51-0313EEED28A0}" type="pres">
      <dgm:prSet presAssocID="{84767197-B6BE-46EB-AB73-5E4008C41AA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BDD26C7-0C21-4C1A-AD30-B148F59E7BCD}" type="pres">
      <dgm:prSet presAssocID="{84767197-B6BE-46EB-AB73-5E4008C41AA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769800-6B6D-4A02-A7F8-B095F26E4814}" type="pres">
      <dgm:prSet presAssocID="{84767197-B6BE-46EB-AB73-5E4008C41AA2}" presName="negativeSpace" presStyleCnt="0"/>
      <dgm:spPr/>
    </dgm:pt>
    <dgm:pt modelId="{C05D051C-9CFF-42CD-8FBC-995DC67050DA}" type="pres">
      <dgm:prSet presAssocID="{84767197-B6BE-46EB-AB73-5E4008C41AA2}" presName="childText" presStyleLbl="conFgAcc1" presStyleIdx="2" presStyleCnt="3" custLinFactNeighborY="21659">
        <dgm:presLayoutVars>
          <dgm:bulletEnabled val="1"/>
        </dgm:presLayoutVars>
      </dgm:prSet>
      <dgm:spPr/>
    </dgm:pt>
  </dgm:ptLst>
  <dgm:cxnLst>
    <dgm:cxn modelId="{9019AE1C-170F-4DE0-BD65-D954BD71F369}" type="presOf" srcId="{84767197-B6BE-46EB-AB73-5E4008C41AA2}" destId="{3123E85D-D678-48F2-AA51-0313EEED28A0}" srcOrd="0" destOrd="0" presId="urn:microsoft.com/office/officeart/2005/8/layout/list1"/>
    <dgm:cxn modelId="{BD53AB9B-9934-4FCD-A040-8AD28EDFB971}" srcId="{12CF8401-FE9F-425A-AC2B-452DF5337D42}" destId="{88D12171-955F-4FBB-A4DE-86E4E4CF656B}" srcOrd="1" destOrd="0" parTransId="{66E3F609-1A59-407F-9FA0-5D2E6B0A2F74}" sibTransId="{AADD6D72-F4BB-4CF3-97A5-6FD828F2D4B6}"/>
    <dgm:cxn modelId="{436583E9-E704-4DE6-98A1-2E625E0470EE}" srcId="{12CF8401-FE9F-425A-AC2B-452DF5337D42}" destId="{84767197-B6BE-46EB-AB73-5E4008C41AA2}" srcOrd="2" destOrd="0" parTransId="{98FCAF66-F8DF-425B-ABCD-7D3E139D85E5}" sibTransId="{EDD94465-0025-477C-BD6F-55AD7C34ECB4}"/>
    <dgm:cxn modelId="{00D13131-E1B8-476C-8611-EA332532B227}" srcId="{12CF8401-FE9F-425A-AC2B-452DF5337D42}" destId="{F66D6B9F-739D-409D-9CBE-3650E498DAB7}" srcOrd="0" destOrd="0" parTransId="{D56C6D90-3BFF-4024-95A7-69956B3532EF}" sibTransId="{DB08BD7E-A8B6-497D-AF63-5FB8A4A8E903}"/>
    <dgm:cxn modelId="{EA26C18D-3EF6-43DB-85E5-7B660DFB066A}" type="presOf" srcId="{84767197-B6BE-46EB-AB73-5E4008C41AA2}" destId="{EBDD26C7-0C21-4C1A-AD30-B148F59E7BCD}" srcOrd="1" destOrd="0" presId="urn:microsoft.com/office/officeart/2005/8/layout/list1"/>
    <dgm:cxn modelId="{2B219D9F-73C4-43C8-AF8B-7550C5512184}" type="presOf" srcId="{88D12171-955F-4FBB-A4DE-86E4E4CF656B}" destId="{45EDBFE9-0A9B-452E-A3D5-1A68BF517BE5}" srcOrd="1" destOrd="0" presId="urn:microsoft.com/office/officeart/2005/8/layout/list1"/>
    <dgm:cxn modelId="{3E2928B7-CA50-4B74-BE6D-15A1F927D402}" type="presOf" srcId="{F66D6B9F-739D-409D-9CBE-3650E498DAB7}" destId="{C26394F6-3CC0-4634-8FDB-32710EF8DF65}" srcOrd="0" destOrd="0" presId="urn:microsoft.com/office/officeart/2005/8/layout/list1"/>
    <dgm:cxn modelId="{97C26263-B4A6-4A47-85BC-EE7480410FB2}" type="presOf" srcId="{F66D6B9F-739D-409D-9CBE-3650E498DAB7}" destId="{3D328BF7-B119-412F-AF2A-1BAC6563C3F8}" srcOrd="1" destOrd="0" presId="urn:microsoft.com/office/officeart/2005/8/layout/list1"/>
    <dgm:cxn modelId="{5B3817ED-C3F5-4368-80CD-847CB4BCF490}" type="presOf" srcId="{12CF8401-FE9F-425A-AC2B-452DF5337D42}" destId="{8A233960-62DC-4F77-A6B6-50B8B9880EE0}" srcOrd="0" destOrd="0" presId="urn:microsoft.com/office/officeart/2005/8/layout/list1"/>
    <dgm:cxn modelId="{3E0B2531-95CD-496F-8F3B-80C0A0F122D2}" type="presOf" srcId="{88D12171-955F-4FBB-A4DE-86E4E4CF656B}" destId="{D5221F07-46E7-4C73-9281-52E87C351F47}" srcOrd="0" destOrd="0" presId="urn:microsoft.com/office/officeart/2005/8/layout/list1"/>
    <dgm:cxn modelId="{EF56087F-0673-4CD6-B573-EE9565D9C587}" type="presParOf" srcId="{8A233960-62DC-4F77-A6B6-50B8B9880EE0}" destId="{19144AD5-AB1B-4265-977D-6C668C6CFBEE}" srcOrd="0" destOrd="0" presId="urn:microsoft.com/office/officeart/2005/8/layout/list1"/>
    <dgm:cxn modelId="{10A2F294-6BFF-45FE-B5DE-56D907D6BA49}" type="presParOf" srcId="{19144AD5-AB1B-4265-977D-6C668C6CFBEE}" destId="{C26394F6-3CC0-4634-8FDB-32710EF8DF65}" srcOrd="0" destOrd="0" presId="urn:microsoft.com/office/officeart/2005/8/layout/list1"/>
    <dgm:cxn modelId="{57DD3501-3761-4B1A-A1D9-CE2405B9485E}" type="presParOf" srcId="{19144AD5-AB1B-4265-977D-6C668C6CFBEE}" destId="{3D328BF7-B119-412F-AF2A-1BAC6563C3F8}" srcOrd="1" destOrd="0" presId="urn:microsoft.com/office/officeart/2005/8/layout/list1"/>
    <dgm:cxn modelId="{2960505D-F7C8-4FBA-9378-3EA6FB3B02DF}" type="presParOf" srcId="{8A233960-62DC-4F77-A6B6-50B8B9880EE0}" destId="{6410DC78-1962-4C38-A2F2-23573E19CAE6}" srcOrd="1" destOrd="0" presId="urn:microsoft.com/office/officeart/2005/8/layout/list1"/>
    <dgm:cxn modelId="{205C8529-6DF4-4953-9CA3-487D01C6EBE7}" type="presParOf" srcId="{8A233960-62DC-4F77-A6B6-50B8B9880EE0}" destId="{C20ADA61-1B11-4C07-9297-46D2731EBC13}" srcOrd="2" destOrd="0" presId="urn:microsoft.com/office/officeart/2005/8/layout/list1"/>
    <dgm:cxn modelId="{BBA6A49F-B175-47FC-8360-AFFF1CA8499C}" type="presParOf" srcId="{8A233960-62DC-4F77-A6B6-50B8B9880EE0}" destId="{E53F689C-2172-411C-940B-385F0521F2F0}" srcOrd="3" destOrd="0" presId="urn:microsoft.com/office/officeart/2005/8/layout/list1"/>
    <dgm:cxn modelId="{F8B2BACA-6CB1-4CB7-BC9A-5FDC29311315}" type="presParOf" srcId="{8A233960-62DC-4F77-A6B6-50B8B9880EE0}" destId="{A05AFC17-BB1C-4783-919C-69652B282943}" srcOrd="4" destOrd="0" presId="urn:microsoft.com/office/officeart/2005/8/layout/list1"/>
    <dgm:cxn modelId="{861DE509-A86D-4284-81BB-3C0450AB7520}" type="presParOf" srcId="{A05AFC17-BB1C-4783-919C-69652B282943}" destId="{D5221F07-46E7-4C73-9281-52E87C351F47}" srcOrd="0" destOrd="0" presId="urn:microsoft.com/office/officeart/2005/8/layout/list1"/>
    <dgm:cxn modelId="{6040AD5E-50F8-4616-B645-C39710F0D8B1}" type="presParOf" srcId="{A05AFC17-BB1C-4783-919C-69652B282943}" destId="{45EDBFE9-0A9B-452E-A3D5-1A68BF517BE5}" srcOrd="1" destOrd="0" presId="urn:microsoft.com/office/officeart/2005/8/layout/list1"/>
    <dgm:cxn modelId="{15D582AE-8D70-4A43-8A0C-B76E0B78D6BE}" type="presParOf" srcId="{8A233960-62DC-4F77-A6B6-50B8B9880EE0}" destId="{1624CFA3-8028-41ED-A857-E083458F4C5E}" srcOrd="5" destOrd="0" presId="urn:microsoft.com/office/officeart/2005/8/layout/list1"/>
    <dgm:cxn modelId="{66E019C4-12DC-4AEB-A4E9-9869BD849865}" type="presParOf" srcId="{8A233960-62DC-4F77-A6B6-50B8B9880EE0}" destId="{A2C56E09-80A0-40BB-9AD6-F1A86E57782C}" srcOrd="6" destOrd="0" presId="urn:microsoft.com/office/officeart/2005/8/layout/list1"/>
    <dgm:cxn modelId="{902293B8-F2E5-4A74-BB76-2EF8096AE467}" type="presParOf" srcId="{8A233960-62DC-4F77-A6B6-50B8B9880EE0}" destId="{1EABFF66-902E-49AA-BB3E-24F898E4B906}" srcOrd="7" destOrd="0" presId="urn:microsoft.com/office/officeart/2005/8/layout/list1"/>
    <dgm:cxn modelId="{44EBD228-25E5-4C72-ADBB-98C2AACDD08C}" type="presParOf" srcId="{8A233960-62DC-4F77-A6B6-50B8B9880EE0}" destId="{020201F4-8242-4B2F-8E19-6B5F740ECA4C}" srcOrd="8" destOrd="0" presId="urn:microsoft.com/office/officeart/2005/8/layout/list1"/>
    <dgm:cxn modelId="{64919CB9-38E6-4F51-AF2E-A2A66FABF4DF}" type="presParOf" srcId="{020201F4-8242-4B2F-8E19-6B5F740ECA4C}" destId="{3123E85D-D678-48F2-AA51-0313EEED28A0}" srcOrd="0" destOrd="0" presId="urn:microsoft.com/office/officeart/2005/8/layout/list1"/>
    <dgm:cxn modelId="{1D689C83-2527-44D2-AF9F-E0F42E656B61}" type="presParOf" srcId="{020201F4-8242-4B2F-8E19-6B5F740ECA4C}" destId="{EBDD26C7-0C21-4C1A-AD30-B148F59E7BCD}" srcOrd="1" destOrd="0" presId="urn:microsoft.com/office/officeart/2005/8/layout/list1"/>
    <dgm:cxn modelId="{02B4CF1E-1CCC-454E-9CAE-D50E0B04959A}" type="presParOf" srcId="{8A233960-62DC-4F77-A6B6-50B8B9880EE0}" destId="{A1769800-6B6D-4A02-A7F8-B095F26E4814}" srcOrd="9" destOrd="0" presId="urn:microsoft.com/office/officeart/2005/8/layout/list1"/>
    <dgm:cxn modelId="{49354317-E190-45AC-A905-D8B711D390F7}" type="presParOf" srcId="{8A233960-62DC-4F77-A6B6-50B8B9880EE0}" destId="{C05D051C-9CFF-42CD-8FBC-995DC67050D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6B9B4-F684-42D5-AE13-2FFECDBDB096}">
      <dsp:nvSpPr>
        <dsp:cNvPr id="0" name=""/>
        <dsp:cNvSpPr/>
      </dsp:nvSpPr>
      <dsp:spPr>
        <a:xfrm>
          <a:off x="0" y="1563"/>
          <a:ext cx="4731196" cy="673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子序列内移动可能产生新逆序</a:t>
          </a:r>
          <a:endParaRPr lang="zh-CN" altLang="en-US" sz="2400" b="1" kern="1200" dirty="0"/>
        </a:p>
      </dsp:txBody>
      <dsp:txXfrm>
        <a:off x="32898" y="34461"/>
        <a:ext cx="4665400" cy="608124"/>
      </dsp:txXfrm>
    </dsp:sp>
    <dsp:sp modelId="{635AB08C-AF0C-4A72-AB18-51F47DBF48B8}">
      <dsp:nvSpPr>
        <dsp:cNvPr id="0" name=""/>
        <dsp:cNvSpPr/>
      </dsp:nvSpPr>
      <dsp:spPr>
        <a:xfrm>
          <a:off x="0" y="779164"/>
          <a:ext cx="4731196" cy="673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各子序列排序后整体不一定有序</a:t>
          </a:r>
          <a:endParaRPr lang="zh-CN" altLang="en-US" sz="2400" b="1" kern="1200" dirty="0"/>
        </a:p>
      </dsp:txBody>
      <dsp:txXfrm>
        <a:off x="32898" y="812062"/>
        <a:ext cx="4665400" cy="608124"/>
      </dsp:txXfrm>
    </dsp:sp>
    <dsp:sp modelId="{599D4811-EAC7-45FE-B6C0-E70B25383C70}">
      <dsp:nvSpPr>
        <dsp:cNvPr id="0" name=""/>
        <dsp:cNvSpPr/>
      </dsp:nvSpPr>
      <dsp:spPr>
        <a:xfrm>
          <a:off x="0" y="1556764"/>
          <a:ext cx="4731196" cy="673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设多个增量，初始大，最后为</a:t>
          </a:r>
          <a:r>
            <a:rPr lang="en-US" altLang="zh-CN" sz="2400" b="1" kern="1200" dirty="0" smtClean="0"/>
            <a:t>1</a:t>
          </a:r>
          <a:endParaRPr lang="zh-CN" altLang="en-US" sz="2400" b="1" kern="1200" dirty="0"/>
        </a:p>
      </dsp:txBody>
      <dsp:txXfrm>
        <a:off x="32898" y="1589662"/>
        <a:ext cx="4665400" cy="608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ADA61-1B11-4C07-9297-46D2731EBC13}">
      <dsp:nvSpPr>
        <dsp:cNvPr id="0" name=""/>
        <dsp:cNvSpPr/>
      </dsp:nvSpPr>
      <dsp:spPr>
        <a:xfrm>
          <a:off x="0" y="389010"/>
          <a:ext cx="10081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28BF7-B119-412F-AF2A-1BAC6563C3F8}">
      <dsp:nvSpPr>
        <dsp:cNvPr id="0" name=""/>
        <dsp:cNvSpPr/>
      </dsp:nvSpPr>
      <dsp:spPr>
        <a:xfrm>
          <a:off x="50405" y="4717"/>
          <a:ext cx="70567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3" tIns="0" rIns="266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5</a:t>
          </a:r>
          <a:endParaRPr lang="zh-CN" altLang="en-US" sz="2400" b="1" kern="1200" dirty="0"/>
        </a:p>
      </dsp:txBody>
      <dsp:txXfrm>
        <a:off x="84853" y="39165"/>
        <a:ext cx="636782" cy="639584"/>
      </dsp:txXfrm>
    </dsp:sp>
    <dsp:sp modelId="{A2C56E09-80A0-40BB-9AD6-F1A86E57782C}">
      <dsp:nvSpPr>
        <dsp:cNvPr id="0" name=""/>
        <dsp:cNvSpPr/>
      </dsp:nvSpPr>
      <dsp:spPr>
        <a:xfrm>
          <a:off x="0" y="1447597"/>
          <a:ext cx="10081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DBFE9-0A9B-452E-A3D5-1A68BF517BE5}">
      <dsp:nvSpPr>
        <dsp:cNvPr id="0" name=""/>
        <dsp:cNvSpPr/>
      </dsp:nvSpPr>
      <dsp:spPr>
        <a:xfrm>
          <a:off x="50405" y="1093357"/>
          <a:ext cx="70567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3" tIns="0" rIns="266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3</a:t>
          </a:r>
          <a:endParaRPr lang="zh-CN" altLang="en-US" sz="2400" b="1" kern="1200" dirty="0"/>
        </a:p>
      </dsp:txBody>
      <dsp:txXfrm>
        <a:off x="84853" y="1127805"/>
        <a:ext cx="636782" cy="639584"/>
      </dsp:txXfrm>
    </dsp:sp>
    <dsp:sp modelId="{C05D051C-9CFF-42CD-8FBC-995DC67050DA}">
      <dsp:nvSpPr>
        <dsp:cNvPr id="0" name=""/>
        <dsp:cNvSpPr/>
      </dsp:nvSpPr>
      <dsp:spPr>
        <a:xfrm>
          <a:off x="0" y="2540955"/>
          <a:ext cx="10081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D26C7-0C21-4C1A-AD30-B148F59E7BCD}">
      <dsp:nvSpPr>
        <dsp:cNvPr id="0" name=""/>
        <dsp:cNvSpPr/>
      </dsp:nvSpPr>
      <dsp:spPr>
        <a:xfrm>
          <a:off x="50405" y="2181997"/>
          <a:ext cx="70567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3" tIns="0" rIns="266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1</a:t>
          </a:r>
          <a:endParaRPr lang="zh-CN" altLang="en-US" sz="2400" b="1" kern="1200" dirty="0"/>
        </a:p>
      </dsp:txBody>
      <dsp:txXfrm>
        <a:off x="84853" y="2216445"/>
        <a:ext cx="636782" cy="639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7615008-8E0B-41EC-B669-18ACE8FC8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148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F41C0-6C95-4FBD-B3DE-F9E4C1B2BC1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7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>
              <a:cs typeface="Arial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2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3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>
              <a:cs typeface="Arial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3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3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>
              <a:cs typeface="Arial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4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4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615008-8E0B-41EC-B669-18ACE8FC86F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5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1944688"/>
            <a:ext cx="12192000" cy="491331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944547"/>
            <a:ext cx="10363200" cy="1935806"/>
          </a:xfrm>
          <a:noFill/>
          <a:ln>
            <a:noFill/>
          </a:ln>
        </p:spPr>
        <p:txBody>
          <a:bodyPr anchor="b"/>
          <a:lstStyle>
            <a:lvl1pPr algn="ctr">
              <a:defRPr sz="60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299" y="4178460"/>
            <a:ext cx="9144000" cy="798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50333"/>
            <a:ext cx="11661421" cy="668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058400" y="6561138"/>
            <a:ext cx="1634067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F151-52E9-477A-AA91-38BBDA24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hlinkClick r:id="rId3"/>
          </p:cNvPr>
          <p:cNvSpPr txBox="1"/>
          <p:nvPr/>
        </p:nvSpPr>
        <p:spPr>
          <a:xfrm>
            <a:off x="6400800" y="6553200"/>
            <a:ext cx="2743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058400" y="6561138"/>
            <a:ext cx="1634067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47C1-E095-4266-A266-CAFC79215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61600" y="6561138"/>
            <a:ext cx="1430867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5459-634C-4EA1-BB76-44EE46623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hlinkClick r:id="rId3"/>
          </p:cNvPr>
          <p:cNvSpPr txBox="1"/>
          <p:nvPr/>
        </p:nvSpPr>
        <p:spPr>
          <a:xfrm>
            <a:off x="6400800" y="6553200"/>
            <a:ext cx="2743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1" y="592138"/>
            <a:ext cx="10502900" cy="622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102784" y="1628775"/>
            <a:ext cx="10837333" cy="4503738"/>
          </a:xfrm>
        </p:spPr>
        <p:txBody>
          <a:bodyPr rtlCol="0"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608734" y="6564314"/>
            <a:ext cx="1225551" cy="2936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2291-645B-46F1-A8C4-B257A9EA4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79948-57A6-457C-9BEB-70D2B30D44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550863"/>
            <a:ext cx="11660717" cy="7270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411288"/>
            <a:ext cx="11660717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4800" y="6561138"/>
            <a:ext cx="1227667" cy="296862"/>
          </a:xfrm>
          <a:prstGeom prst="rect">
            <a:avLst/>
          </a:prstGeom>
        </p:spPr>
        <p:txBody>
          <a:bodyPr/>
          <a:lstStyle>
            <a:lvl1pPr algn="r">
              <a:defRPr sz="1600" smtClean="0">
                <a:ea typeface="+mn-ea"/>
              </a:defRPr>
            </a:lvl1pPr>
          </a:lstStyle>
          <a:p>
            <a:pPr>
              <a:defRPr/>
            </a:pPr>
            <a:fld id="{C79E8390-B913-41BC-B240-90ADE38F3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</p:sldLayoutIdLst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9" name="click.wav"/>
          </p:stSnd>
        </p:sndAc>
      </p:transition>
    </mc:Choice>
    <mc:Fallback xmlns="">
      <p:transition>
        <p:sndAc>
          <p:stSnd>
            <p:snd r:embed="rId1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华文中宋" pitchFamily="2" charset="-122"/>
          <a:ea typeface="华文中宋" pitchFamily="2" charset="-122"/>
          <a:cs typeface="华文中宋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zh-CN" altLang="en-US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altLang="en-US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audio" Target="../media/audio1.wav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4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Data" Target="../diagrams/data1.xml"/><Relationship Id="rId11" Type="http://schemas.openxmlformats.org/officeDocument/2006/relationships/audio" Target="../media/audio1.wav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audio" Target="../media/audio1.wav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3472" y="1495615"/>
            <a:ext cx="8888779" cy="186137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6400" b="1" dirty="0" smtClean="0">
                <a:latin typeface="黑体" pitchFamily="2" charset="-122"/>
                <a:ea typeface="黑体" pitchFamily="2" charset="-122"/>
                <a:cs typeface="+mj-cs"/>
              </a:rPr>
              <a:t>希 尔 排 </a:t>
            </a:r>
            <a:r>
              <a:rPr lang="zh-CN" altLang="en-US" sz="6400" b="1" dirty="0">
                <a:latin typeface="黑体" pitchFamily="2" charset="-122"/>
                <a:ea typeface="黑体" pitchFamily="2" charset="-122"/>
                <a:cs typeface="+mj-cs"/>
              </a:rPr>
              <a:t>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75920" y="2852936"/>
            <a:ext cx="64008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endParaRPr sz="2600" b="1" dirty="0">
              <a:latin typeface="方正楷体简体"/>
              <a:ea typeface="宋体" charset="-122"/>
            </a:endParaRPr>
          </a:p>
          <a:p>
            <a:pPr>
              <a:lnSpc>
                <a:spcPct val="130000"/>
              </a:lnSpc>
            </a:pPr>
            <a:endParaRPr sz="3000" b="1" dirty="0">
              <a:latin typeface="方正楷体简体"/>
              <a:ea typeface="宋体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000" b="1" dirty="0">
                <a:latin typeface="方正楷体简体"/>
                <a:ea typeface="宋体" charset="-122"/>
              </a:rPr>
              <a:t>主讲：鲁</a:t>
            </a:r>
            <a:r>
              <a:rPr lang="zh-CN" altLang="en-US" sz="3000" b="1">
                <a:latin typeface="方正楷体简体"/>
                <a:ea typeface="宋体" charset="-122"/>
              </a:rPr>
              <a:t>法</a:t>
            </a:r>
            <a:r>
              <a:rPr lang="zh-CN" altLang="en-US" sz="3000" b="1" smtClean="0">
                <a:latin typeface="方正楷体简体"/>
                <a:ea typeface="宋体" charset="-122"/>
              </a:rPr>
              <a:t>明 </a:t>
            </a:r>
            <a:endParaRPr lang="en-US" altLang="zh-CN" sz="3000" b="1" dirty="0">
              <a:latin typeface="方正楷体简体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5b0988e595225.cdn.sohucs.com/images/20171220/0dbbfd91c20948a1b38874660f8160b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76" y="322756"/>
            <a:ext cx="7009613" cy="43924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4840" y="1689745"/>
            <a:ext cx="7776864" cy="2038350"/>
          </a:xfrm>
          <a:prstGeom prst="rect">
            <a:avLst/>
          </a:prstGeom>
          <a:noFill/>
          <a:ln>
            <a:noFill/>
          </a:ln>
          <a:effectLst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横卷形 3"/>
          <p:cNvSpPr/>
          <p:nvPr/>
        </p:nvSpPr>
        <p:spPr>
          <a:xfrm>
            <a:off x="1775520" y="4941168"/>
            <a:ext cx="7992888" cy="1916832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zh-CN" altLang="en-US" sz="2600" dirty="0" smtClean="0"/>
              <a:t>        </a:t>
            </a:r>
            <a:endParaRPr lang="en-US" altLang="zh-CN" sz="2600" dirty="0" smtClean="0"/>
          </a:p>
          <a:p>
            <a:pPr>
              <a:spcBef>
                <a:spcPts val="1200"/>
              </a:spcBef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</a:t>
            </a:r>
            <a:r>
              <a:rPr lang="zh-CN" altLang="en-US" sz="2600" dirty="0" smtClean="0"/>
              <a:t>创新</a:t>
            </a:r>
            <a:r>
              <a:rPr lang="zh-CN" altLang="en-US" sz="2600" dirty="0"/>
              <a:t>有时需要离开常走的大道，潜入森林，你就肯定会发现前所未见的</a:t>
            </a:r>
            <a:r>
              <a:rPr lang="zh-CN" altLang="en-US" sz="2600" dirty="0" smtClean="0"/>
              <a:t>东西 ！   </a:t>
            </a:r>
            <a:endParaRPr lang="en-US" altLang="zh-CN" sz="2600" dirty="0" smtClean="0"/>
          </a:p>
          <a:p>
            <a:r>
              <a:rPr lang="en-US" altLang="zh-CN" sz="2600" dirty="0" smtClean="0"/>
              <a:t>                                                           --</a:t>
            </a:r>
            <a:r>
              <a:rPr lang="zh-CN" altLang="en-US" sz="2600" dirty="0" smtClean="0"/>
              <a:t>贝尔   美国科学家</a:t>
            </a:r>
            <a:endParaRPr lang="zh-CN" altLang="en-US" sz="2600" dirty="0"/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60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4"/>
          <p:cNvSpPr>
            <a:spLocks noChangeArrowheads="1"/>
          </p:cNvSpPr>
          <p:nvPr/>
        </p:nvSpPr>
        <p:spPr bwMode="auto">
          <a:xfrm>
            <a:off x="4952993" y="2428868"/>
            <a:ext cx="31598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6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仿宋_GB2312"/>
                <a:ea typeface="仿宋_GB2312"/>
                <a:cs typeface="仿宋_GB2312"/>
              </a:rPr>
              <a:t>谢 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上箭头 7"/>
          <p:cNvSpPr/>
          <p:nvPr/>
        </p:nvSpPr>
        <p:spPr>
          <a:xfrm>
            <a:off x="4583831" y="4746765"/>
            <a:ext cx="216266" cy="1800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935760" y="4325544"/>
            <a:ext cx="5322425" cy="399600"/>
            <a:chOff x="2177847" y="1729321"/>
            <a:chExt cx="5322425" cy="399600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177847" y="1729321"/>
              <a:ext cx="533400" cy="39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81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707437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11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240837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95</a:t>
              </a:r>
              <a:endParaRPr lang="en-US" altLang="zh-CN" sz="2000" baseline="-250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774237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12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307637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35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837082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95</a:t>
              </a:r>
              <a:endParaRPr lang="en-US" altLang="zh-CN" sz="2000" baseline="-25000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370482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28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903882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58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6437282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41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966872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15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41927" y="5117632"/>
            <a:ext cx="5322425" cy="399600"/>
            <a:chOff x="2177847" y="1729321"/>
            <a:chExt cx="5322425" cy="399600"/>
          </a:xfrm>
        </p:grpSpPr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2177847" y="1729321"/>
              <a:ext cx="533400" cy="39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11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707437" y="1729321"/>
              <a:ext cx="533400" cy="39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81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240837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95</a:t>
              </a:r>
              <a:endParaRPr lang="en-US" altLang="zh-CN" sz="2000" baseline="-25000" dirty="0"/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3774237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12</a:t>
              </a: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4307637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35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4837082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95</a:t>
              </a:r>
              <a:endParaRPr lang="en-US" altLang="zh-CN" sz="2000" baseline="-25000" dirty="0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5370482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28</a:t>
              </a: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903882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58</a:t>
              </a: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6437282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41</a:t>
              </a: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6966872" y="1729321"/>
              <a:ext cx="533400" cy="39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15</a:t>
              </a:r>
            </a:p>
          </p:txBody>
        </p:sp>
      </p:grpSp>
      <p:sp>
        <p:nvSpPr>
          <p:cNvPr id="80" name="圆角矩形 79"/>
          <p:cNvSpPr/>
          <p:nvPr/>
        </p:nvSpPr>
        <p:spPr bwMode="auto">
          <a:xfrm>
            <a:off x="8453657" y="2084273"/>
            <a:ext cx="2232248" cy="936104"/>
          </a:xfrm>
          <a:prstGeom prst="roundRect">
            <a:avLst/>
          </a:prstGeom>
          <a:solidFill>
            <a:srgbClr val="0A51A1"/>
          </a:solidFill>
          <a:ln w="28575">
            <a:solidFill>
              <a:srgbClr val="0A5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一次移动消除一个逆序对</a:t>
            </a:r>
            <a:endParaRPr lang="pt-BR" altLang="zh-CN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>
          <a:xfrm>
            <a:off x="335360" y="548680"/>
            <a:ext cx="11593288" cy="648072"/>
          </a:xfrm>
          <a:prstGeom prst="rect">
            <a:avLst/>
          </a:prstGeom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引入：直接插入排序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99" y="1446777"/>
            <a:ext cx="4147053" cy="270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4" name="click.wav"/>
          </p:stSnd>
        </p:sndAc>
      </p:transition>
    </mc:Choice>
    <mc:Fallback xmlns="">
      <p:transition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185 L -0.04193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圆角矩形 79"/>
          <p:cNvSpPr/>
          <p:nvPr/>
        </p:nvSpPr>
        <p:spPr bwMode="auto">
          <a:xfrm>
            <a:off x="9048328" y="3463001"/>
            <a:ext cx="2376264" cy="936104"/>
          </a:xfrm>
          <a:prstGeom prst="roundRect">
            <a:avLst/>
          </a:prstGeom>
          <a:solidFill>
            <a:srgbClr val="0A51A1"/>
          </a:solidFill>
          <a:ln w="28575">
            <a:solidFill>
              <a:srgbClr val="0A5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一次移动消除多个逆序对</a:t>
            </a:r>
            <a:endParaRPr lang="pt-BR" altLang="zh-CN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>
          <a:xfrm>
            <a:off x="335360" y="548680"/>
            <a:ext cx="11593288" cy="642352"/>
          </a:xfrm>
          <a:prstGeom prst="rect">
            <a:avLst/>
          </a:prstGeom>
          <a:gradFill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引入：希尔排序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982326" y="1808244"/>
            <a:ext cx="5334000" cy="422275"/>
            <a:chOff x="1756410" y="2215994"/>
            <a:chExt cx="5334000" cy="422275"/>
          </a:xfrm>
          <a:solidFill>
            <a:schemeClr val="bg1"/>
          </a:solidFill>
        </p:grpSpPr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175641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228600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11</a:t>
              </a:r>
            </a:p>
          </p:txBody>
        </p:sp>
        <p:sp>
          <p:nvSpPr>
            <p:cNvPr id="84" name="Text Box 10"/>
            <p:cNvSpPr txBox="1">
              <a:spLocks noChangeArrowheads="1"/>
            </p:cNvSpPr>
            <p:nvPr/>
          </p:nvSpPr>
          <p:spPr bwMode="auto">
            <a:xfrm>
              <a:off x="2819400" y="2215994"/>
              <a:ext cx="533400" cy="4212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95</a:t>
              </a:r>
              <a:endParaRPr lang="en-US" altLang="zh-CN" sz="2000" b="1" baseline="-25000" dirty="0"/>
            </a:p>
          </p:txBody>
        </p:sp>
        <p:sp>
          <p:nvSpPr>
            <p:cNvPr id="85" name="Text Box 11"/>
            <p:cNvSpPr txBox="1">
              <a:spLocks noChangeArrowheads="1"/>
            </p:cNvSpPr>
            <p:nvPr/>
          </p:nvSpPr>
          <p:spPr bwMode="auto">
            <a:xfrm>
              <a:off x="3352800" y="2223546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10</a:t>
              </a:r>
              <a:endParaRPr lang="en-US" altLang="zh-CN" sz="2000" b="1" dirty="0"/>
            </a:p>
          </p:txBody>
        </p:sp>
        <p:sp>
          <p:nvSpPr>
            <p:cNvPr id="86" name="Text Box 12"/>
            <p:cNvSpPr txBox="1">
              <a:spLocks noChangeArrowheads="1"/>
            </p:cNvSpPr>
            <p:nvPr/>
          </p:nvSpPr>
          <p:spPr bwMode="auto">
            <a:xfrm>
              <a:off x="388620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35</a:t>
              </a:r>
            </a:p>
          </p:txBody>
        </p:sp>
        <p:sp>
          <p:nvSpPr>
            <p:cNvPr id="87" name="Text Box 14"/>
            <p:cNvSpPr txBox="1">
              <a:spLocks noChangeArrowheads="1"/>
            </p:cNvSpPr>
            <p:nvPr/>
          </p:nvSpPr>
          <p:spPr bwMode="auto">
            <a:xfrm>
              <a:off x="4427220" y="2215994"/>
              <a:ext cx="533400" cy="4212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95</a:t>
              </a:r>
              <a:endParaRPr lang="en-US" altLang="zh-CN" sz="2000" b="1" baseline="-25000" dirty="0"/>
            </a:p>
          </p:txBody>
        </p:sp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496062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89" name="Text Box 16"/>
            <p:cNvSpPr txBox="1">
              <a:spLocks noChangeArrowheads="1"/>
            </p:cNvSpPr>
            <p:nvPr/>
          </p:nvSpPr>
          <p:spPr bwMode="auto">
            <a:xfrm>
              <a:off x="549402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58</a:t>
              </a:r>
            </a:p>
          </p:txBody>
        </p:sp>
        <p:sp>
          <p:nvSpPr>
            <p:cNvPr id="90" name="Text Box 17"/>
            <p:cNvSpPr txBox="1">
              <a:spLocks noChangeArrowheads="1"/>
            </p:cNvSpPr>
            <p:nvPr/>
          </p:nvSpPr>
          <p:spPr bwMode="auto">
            <a:xfrm>
              <a:off x="602742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41</a:t>
              </a:r>
            </a:p>
          </p:txBody>
        </p:sp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655701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986136" y="1807706"/>
            <a:ext cx="5334000" cy="422275"/>
            <a:chOff x="1872156" y="3164433"/>
            <a:chExt cx="5334000" cy="422275"/>
          </a:xfrm>
        </p:grpSpPr>
        <p:sp>
          <p:nvSpPr>
            <p:cNvPr id="94" name="Text Box 7"/>
            <p:cNvSpPr txBox="1">
              <a:spLocks noChangeArrowheads="1"/>
            </p:cNvSpPr>
            <p:nvPr/>
          </p:nvSpPr>
          <p:spPr bwMode="auto">
            <a:xfrm>
              <a:off x="1872156" y="3164433"/>
              <a:ext cx="533400" cy="422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3468546" y="3173085"/>
              <a:ext cx="53340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10</a:t>
              </a:r>
              <a:endParaRPr lang="en-US" altLang="zh-CN" sz="2000" b="1" dirty="0"/>
            </a:p>
          </p:txBody>
        </p:sp>
        <p:sp>
          <p:nvSpPr>
            <p:cNvPr id="96" name="Text Box 15"/>
            <p:cNvSpPr txBox="1">
              <a:spLocks noChangeArrowheads="1"/>
            </p:cNvSpPr>
            <p:nvPr/>
          </p:nvSpPr>
          <p:spPr bwMode="auto">
            <a:xfrm>
              <a:off x="5076366" y="3164433"/>
              <a:ext cx="533400" cy="422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28</a:t>
              </a:r>
            </a:p>
          </p:txBody>
        </p:sp>
        <p:sp>
          <p:nvSpPr>
            <p:cNvPr id="107" name="Text Box 19"/>
            <p:cNvSpPr txBox="1">
              <a:spLocks noChangeArrowheads="1"/>
            </p:cNvSpPr>
            <p:nvPr/>
          </p:nvSpPr>
          <p:spPr bwMode="auto">
            <a:xfrm>
              <a:off x="6672756" y="3164433"/>
              <a:ext cx="533400" cy="422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979231" y="3577017"/>
            <a:ext cx="5334000" cy="422275"/>
            <a:chOff x="1872156" y="3164433"/>
            <a:chExt cx="5334000" cy="422275"/>
          </a:xfrm>
          <a:solidFill>
            <a:schemeClr val="bg1"/>
          </a:solidFill>
        </p:grpSpPr>
        <p:sp>
          <p:nvSpPr>
            <p:cNvPr id="109" name="Text Box 7"/>
            <p:cNvSpPr txBox="1">
              <a:spLocks noChangeArrowheads="1"/>
            </p:cNvSpPr>
            <p:nvPr/>
          </p:nvSpPr>
          <p:spPr bwMode="auto">
            <a:xfrm>
              <a:off x="187215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10</a:t>
              </a:r>
              <a:endParaRPr lang="en-US" altLang="zh-CN" sz="2000" b="1" dirty="0"/>
            </a:p>
          </p:txBody>
        </p:sp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346854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81</a:t>
              </a:r>
              <a:endParaRPr lang="en-US" altLang="zh-CN" sz="2000" b="1" dirty="0"/>
            </a:p>
          </p:txBody>
        </p:sp>
        <p:sp>
          <p:nvSpPr>
            <p:cNvPr id="111" name="Text Box 15"/>
            <p:cNvSpPr txBox="1">
              <a:spLocks noChangeArrowheads="1"/>
            </p:cNvSpPr>
            <p:nvPr/>
          </p:nvSpPr>
          <p:spPr bwMode="auto">
            <a:xfrm>
              <a:off x="5076366" y="3164433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28</a:t>
              </a:r>
            </a:p>
          </p:txBody>
        </p:sp>
        <p:sp>
          <p:nvSpPr>
            <p:cNvPr id="112" name="Text Box 19"/>
            <p:cNvSpPr txBox="1">
              <a:spLocks noChangeArrowheads="1"/>
            </p:cNvSpPr>
            <p:nvPr/>
          </p:nvSpPr>
          <p:spPr bwMode="auto">
            <a:xfrm>
              <a:off x="667275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15</a:t>
              </a:r>
              <a:endParaRPr lang="en-US" altLang="zh-CN" sz="2000" b="1" dirty="0"/>
            </a:p>
          </p:txBody>
        </p:sp>
      </p:grpSp>
      <p:sp>
        <p:nvSpPr>
          <p:cNvPr id="113" name="矩形 112"/>
          <p:cNvSpPr/>
          <p:nvPr/>
        </p:nvSpPr>
        <p:spPr>
          <a:xfrm>
            <a:off x="3575720" y="2788526"/>
            <a:ext cx="533400" cy="54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977592" y="3501008"/>
            <a:ext cx="533400" cy="54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2096172" y="13889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614742" y="13837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3161778" y="13895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3680348" y="138431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198918" y="14029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17488" y="13977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5264524" y="140348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783094" y="13982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6359158" y="13895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877728" y="138431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978669" y="4405169"/>
            <a:ext cx="5334000" cy="400110"/>
            <a:chOff x="1872156" y="3164433"/>
            <a:chExt cx="5334000" cy="400110"/>
          </a:xfrm>
          <a:solidFill>
            <a:schemeClr val="bg1"/>
          </a:solidFill>
        </p:grpSpPr>
        <p:sp>
          <p:nvSpPr>
            <p:cNvPr id="131" name="Text Box 7"/>
            <p:cNvSpPr txBox="1">
              <a:spLocks noChangeArrowheads="1"/>
            </p:cNvSpPr>
            <p:nvPr/>
          </p:nvSpPr>
          <p:spPr bwMode="auto">
            <a:xfrm>
              <a:off x="187215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10</a:t>
              </a:r>
              <a:endParaRPr lang="en-US" altLang="zh-CN" sz="2000" b="1" dirty="0"/>
            </a:p>
          </p:txBody>
        </p:sp>
        <p:sp>
          <p:nvSpPr>
            <p:cNvPr id="132" name="Text Box 11"/>
            <p:cNvSpPr txBox="1">
              <a:spLocks noChangeArrowheads="1"/>
            </p:cNvSpPr>
            <p:nvPr/>
          </p:nvSpPr>
          <p:spPr bwMode="auto">
            <a:xfrm>
              <a:off x="346854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28</a:t>
              </a:r>
              <a:endParaRPr lang="en-US" altLang="zh-CN" sz="2000" b="1" dirty="0"/>
            </a:p>
          </p:txBody>
        </p:sp>
        <p:sp>
          <p:nvSpPr>
            <p:cNvPr id="133" name="Text Box 15"/>
            <p:cNvSpPr txBox="1">
              <a:spLocks noChangeArrowheads="1"/>
            </p:cNvSpPr>
            <p:nvPr/>
          </p:nvSpPr>
          <p:spPr bwMode="auto">
            <a:xfrm>
              <a:off x="507636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81</a:t>
              </a:r>
              <a:endParaRPr lang="en-US" altLang="zh-CN" sz="2000" b="1" dirty="0"/>
            </a:p>
          </p:txBody>
        </p:sp>
        <p:sp>
          <p:nvSpPr>
            <p:cNvPr id="134" name="Text Box 19"/>
            <p:cNvSpPr txBox="1">
              <a:spLocks noChangeArrowheads="1"/>
            </p:cNvSpPr>
            <p:nvPr/>
          </p:nvSpPr>
          <p:spPr bwMode="auto">
            <a:xfrm>
              <a:off x="667275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15</a:t>
              </a:r>
              <a:endParaRPr lang="en-US" altLang="zh-CN" sz="2000" b="1" dirty="0"/>
            </a:p>
          </p:txBody>
        </p:sp>
      </p:grpSp>
      <p:sp>
        <p:nvSpPr>
          <p:cNvPr id="136" name="矩形 135"/>
          <p:cNvSpPr/>
          <p:nvPr/>
        </p:nvSpPr>
        <p:spPr>
          <a:xfrm>
            <a:off x="5188924" y="3501008"/>
            <a:ext cx="533400" cy="54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3575720" y="4322124"/>
            <a:ext cx="533400" cy="54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6786736" y="4329160"/>
            <a:ext cx="533400" cy="54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1978669" y="5197257"/>
            <a:ext cx="5334000" cy="400110"/>
            <a:chOff x="1872156" y="3164433"/>
            <a:chExt cx="5334000" cy="400110"/>
          </a:xfrm>
          <a:solidFill>
            <a:schemeClr val="bg1"/>
          </a:solidFill>
        </p:grpSpPr>
        <p:sp>
          <p:nvSpPr>
            <p:cNvPr id="140" name="Text Box 7"/>
            <p:cNvSpPr txBox="1">
              <a:spLocks noChangeArrowheads="1"/>
            </p:cNvSpPr>
            <p:nvPr/>
          </p:nvSpPr>
          <p:spPr bwMode="auto">
            <a:xfrm>
              <a:off x="187215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10</a:t>
              </a:r>
              <a:endParaRPr lang="en-US" altLang="zh-CN" sz="2000" b="1" dirty="0"/>
            </a:p>
          </p:txBody>
        </p:sp>
        <p:sp>
          <p:nvSpPr>
            <p:cNvPr id="141" name="Text Box 11"/>
            <p:cNvSpPr txBox="1">
              <a:spLocks noChangeArrowheads="1"/>
            </p:cNvSpPr>
            <p:nvPr/>
          </p:nvSpPr>
          <p:spPr bwMode="auto">
            <a:xfrm>
              <a:off x="346854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28</a:t>
              </a:r>
              <a:endParaRPr lang="en-US" altLang="zh-CN" sz="2000" b="1" dirty="0"/>
            </a:p>
          </p:txBody>
        </p:sp>
        <p:sp>
          <p:nvSpPr>
            <p:cNvPr id="142" name="Text Box 15"/>
            <p:cNvSpPr txBox="1">
              <a:spLocks noChangeArrowheads="1"/>
            </p:cNvSpPr>
            <p:nvPr/>
          </p:nvSpPr>
          <p:spPr bwMode="auto">
            <a:xfrm>
              <a:off x="507636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15</a:t>
              </a:r>
              <a:endParaRPr lang="en-US" altLang="zh-CN" sz="2000" b="1" dirty="0"/>
            </a:p>
          </p:txBody>
        </p:sp>
        <p:sp>
          <p:nvSpPr>
            <p:cNvPr id="143" name="Text Box 19"/>
            <p:cNvSpPr txBox="1">
              <a:spLocks noChangeArrowheads="1"/>
            </p:cNvSpPr>
            <p:nvPr/>
          </p:nvSpPr>
          <p:spPr bwMode="auto">
            <a:xfrm>
              <a:off x="667275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81</a:t>
              </a:r>
              <a:endParaRPr lang="en-US" altLang="zh-CN" sz="2000" b="1" dirty="0"/>
            </a:p>
          </p:txBody>
        </p:sp>
      </p:grpSp>
      <p:sp>
        <p:nvSpPr>
          <p:cNvPr id="144" name="矩形 143"/>
          <p:cNvSpPr/>
          <p:nvPr/>
        </p:nvSpPr>
        <p:spPr>
          <a:xfrm>
            <a:off x="5202560" y="5114212"/>
            <a:ext cx="533400" cy="54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1977592" y="5924373"/>
            <a:ext cx="5334000" cy="400110"/>
            <a:chOff x="1872156" y="3164433"/>
            <a:chExt cx="5334000" cy="400110"/>
          </a:xfrm>
          <a:solidFill>
            <a:schemeClr val="bg1"/>
          </a:solidFill>
        </p:grpSpPr>
        <p:sp>
          <p:nvSpPr>
            <p:cNvPr id="147" name="Text Box 7"/>
            <p:cNvSpPr txBox="1">
              <a:spLocks noChangeArrowheads="1"/>
            </p:cNvSpPr>
            <p:nvPr/>
          </p:nvSpPr>
          <p:spPr bwMode="auto">
            <a:xfrm>
              <a:off x="187215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10</a:t>
              </a:r>
              <a:endParaRPr lang="en-US" altLang="zh-CN" sz="2000" b="1" dirty="0"/>
            </a:p>
          </p:txBody>
        </p:sp>
        <p:sp>
          <p:nvSpPr>
            <p:cNvPr id="148" name="Text Box 11"/>
            <p:cNvSpPr txBox="1">
              <a:spLocks noChangeArrowheads="1"/>
            </p:cNvSpPr>
            <p:nvPr/>
          </p:nvSpPr>
          <p:spPr bwMode="auto">
            <a:xfrm>
              <a:off x="346854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15</a:t>
              </a:r>
              <a:endParaRPr lang="en-US" altLang="zh-CN" sz="2000" b="1" dirty="0"/>
            </a:p>
          </p:txBody>
        </p:sp>
        <p:sp>
          <p:nvSpPr>
            <p:cNvPr id="149" name="Text Box 15"/>
            <p:cNvSpPr txBox="1">
              <a:spLocks noChangeArrowheads="1"/>
            </p:cNvSpPr>
            <p:nvPr/>
          </p:nvSpPr>
          <p:spPr bwMode="auto">
            <a:xfrm>
              <a:off x="507636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28</a:t>
              </a:r>
              <a:endParaRPr lang="en-US" altLang="zh-CN" sz="2000" b="1" dirty="0"/>
            </a:p>
          </p:txBody>
        </p:sp>
        <p:sp>
          <p:nvSpPr>
            <p:cNvPr id="150" name="Text Box 19"/>
            <p:cNvSpPr txBox="1">
              <a:spLocks noChangeArrowheads="1"/>
            </p:cNvSpPr>
            <p:nvPr/>
          </p:nvSpPr>
          <p:spPr bwMode="auto">
            <a:xfrm>
              <a:off x="6672756" y="3164433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81</a:t>
              </a:r>
              <a:endParaRPr lang="en-US" altLang="zh-CN" sz="2000" b="1" dirty="0"/>
            </a:p>
          </p:txBody>
        </p:sp>
      </p:grpSp>
      <p:sp>
        <p:nvSpPr>
          <p:cNvPr id="151" name="矩形 150"/>
          <p:cNvSpPr/>
          <p:nvPr/>
        </p:nvSpPr>
        <p:spPr>
          <a:xfrm>
            <a:off x="3575720" y="5841328"/>
            <a:ext cx="533400" cy="54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5609D5B-50C1-496C-9079-31E85451EE02}"/>
              </a:ext>
            </a:extLst>
          </p:cNvPr>
          <p:cNvGrpSpPr/>
          <p:nvPr/>
        </p:nvGrpSpPr>
        <p:grpSpPr>
          <a:xfrm rot="20735813">
            <a:off x="7264330" y="1815345"/>
            <a:ext cx="4634683" cy="1384995"/>
            <a:chOff x="5533800" y="4207750"/>
            <a:chExt cx="3876607" cy="138499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F3983ABF-DF48-4178-A391-4EE421FBEEAD}"/>
                </a:ext>
              </a:extLst>
            </p:cNvPr>
            <p:cNvGrpSpPr/>
            <p:nvPr/>
          </p:nvGrpSpPr>
          <p:grpSpPr>
            <a:xfrm flipH="1">
              <a:off x="5533800" y="4242194"/>
              <a:ext cx="3719504" cy="1019823"/>
              <a:chOff x="4995363" y="244076"/>
              <a:chExt cx="3770933" cy="833489"/>
            </a:xfrm>
          </p:grpSpPr>
          <p:pic>
            <p:nvPicPr>
              <p:cNvPr id="67" name="图片 66">
                <a:extLst>
                  <a:ext uri="{FF2B5EF4-FFF2-40B4-BE49-F238E27FC236}">
                    <a16:creationId xmlns:a16="http://schemas.microsoft.com/office/drawing/2014/main" id="{0037C8C8-FC5A-4CA0-9404-0CD11C51F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07485" y="296365"/>
                <a:ext cx="2366995" cy="781200"/>
              </a:xfrm>
              <a:prstGeom prst="rect">
                <a:avLst/>
              </a:prstGeom>
            </p:spPr>
          </p:pic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8EC0DF85-7B19-48CA-8253-670E04845698}"/>
                  </a:ext>
                </a:extLst>
              </p:cNvPr>
              <p:cNvGrpSpPr/>
              <p:nvPr/>
            </p:nvGrpSpPr>
            <p:grpSpPr>
              <a:xfrm flipH="1">
                <a:off x="4995363" y="244076"/>
                <a:ext cx="3770933" cy="721711"/>
                <a:chOff x="8634541" y="719093"/>
                <a:chExt cx="3654233" cy="699376"/>
              </a:xfrm>
            </p:grpSpPr>
            <p:sp>
              <p:nvSpPr>
                <p:cNvPr id="70" name="Freeform 56">
                  <a:extLst>
                    <a:ext uri="{FF2B5EF4-FFF2-40B4-BE49-F238E27FC236}">
                      <a16:creationId xmlns:a16="http://schemas.microsoft.com/office/drawing/2014/main" id="{BFE6D2A0-10B2-4937-95AE-8E314350F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20918" y="719093"/>
                  <a:ext cx="3267856" cy="695694"/>
                </a:xfrm>
                <a:custGeom>
                  <a:avLst/>
                  <a:gdLst>
                    <a:gd name="T0" fmla="*/ 2353 w 2385"/>
                    <a:gd name="T1" fmla="*/ 0 h 425"/>
                    <a:gd name="T2" fmla="*/ 0 w 2385"/>
                    <a:gd name="T3" fmla="*/ 0 h 425"/>
                    <a:gd name="T4" fmla="*/ 0 w 2385"/>
                    <a:gd name="T5" fmla="*/ 425 h 425"/>
                    <a:gd name="T6" fmla="*/ 2353 w 2385"/>
                    <a:gd name="T7" fmla="*/ 425 h 425"/>
                    <a:gd name="T8" fmla="*/ 2385 w 2385"/>
                    <a:gd name="T9" fmla="*/ 393 h 425"/>
                    <a:gd name="T10" fmla="*/ 2385 w 2385"/>
                    <a:gd name="T11" fmla="*/ 32 h 425"/>
                    <a:gd name="T12" fmla="*/ 2353 w 2385"/>
                    <a:gd name="T13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85" h="425">
                      <a:moveTo>
                        <a:pt x="23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5"/>
                        <a:pt x="0" y="425"/>
                        <a:pt x="0" y="425"/>
                      </a:cubicBezTo>
                      <a:cubicBezTo>
                        <a:pt x="2353" y="425"/>
                        <a:pt x="2353" y="425"/>
                        <a:pt x="2353" y="425"/>
                      </a:cubicBezTo>
                      <a:cubicBezTo>
                        <a:pt x="2370" y="425"/>
                        <a:pt x="2385" y="411"/>
                        <a:pt x="2385" y="393"/>
                      </a:cubicBezTo>
                      <a:cubicBezTo>
                        <a:pt x="2385" y="32"/>
                        <a:pt x="2385" y="32"/>
                        <a:pt x="2385" y="32"/>
                      </a:cubicBezTo>
                      <a:cubicBezTo>
                        <a:pt x="2385" y="15"/>
                        <a:pt x="2370" y="0"/>
                        <a:pt x="2353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Freeform 57">
                  <a:extLst>
                    <a:ext uri="{FF2B5EF4-FFF2-40B4-BE49-F238E27FC236}">
                      <a16:creationId xmlns:a16="http://schemas.microsoft.com/office/drawing/2014/main" id="{98703628-BDF7-4CF0-8A37-C35B34C589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4541" y="727502"/>
                  <a:ext cx="595660" cy="690967"/>
                </a:xfrm>
                <a:custGeom>
                  <a:avLst/>
                  <a:gdLst>
                    <a:gd name="T0" fmla="*/ 32 w 734"/>
                    <a:gd name="T1" fmla="*/ 0 h 425"/>
                    <a:gd name="T2" fmla="*/ 0 w 734"/>
                    <a:gd name="T3" fmla="*/ 32 h 425"/>
                    <a:gd name="T4" fmla="*/ 0 w 734"/>
                    <a:gd name="T5" fmla="*/ 393 h 425"/>
                    <a:gd name="T6" fmla="*/ 32 w 734"/>
                    <a:gd name="T7" fmla="*/ 425 h 425"/>
                    <a:gd name="T8" fmla="*/ 734 w 734"/>
                    <a:gd name="T9" fmla="*/ 425 h 425"/>
                    <a:gd name="T10" fmla="*/ 734 w 734"/>
                    <a:gd name="T11" fmla="*/ 0 h 425"/>
                    <a:gd name="T12" fmla="*/ 32 w 734"/>
                    <a:gd name="T13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4" h="425">
                      <a:moveTo>
                        <a:pt x="32" y="0"/>
                      </a:moveTo>
                      <a:cubicBezTo>
                        <a:pt x="14" y="0"/>
                        <a:pt x="0" y="15"/>
                        <a:pt x="0" y="32"/>
                      </a:cubicBezTo>
                      <a:cubicBezTo>
                        <a:pt x="0" y="393"/>
                        <a:pt x="0" y="393"/>
                        <a:pt x="0" y="393"/>
                      </a:cubicBezTo>
                      <a:cubicBezTo>
                        <a:pt x="0" y="411"/>
                        <a:pt x="14" y="425"/>
                        <a:pt x="32" y="425"/>
                      </a:cubicBezTo>
                      <a:cubicBezTo>
                        <a:pt x="734" y="425"/>
                        <a:pt x="734" y="425"/>
                        <a:pt x="734" y="425"/>
                      </a:cubicBezTo>
                      <a:cubicBezTo>
                        <a:pt x="734" y="0"/>
                        <a:pt x="734" y="0"/>
                        <a:pt x="734" y="0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1C1913C-59B3-4F60-AF02-4C026FAA54E5}"/>
                </a:ext>
              </a:extLst>
            </p:cNvPr>
            <p:cNvSpPr/>
            <p:nvPr/>
          </p:nvSpPr>
          <p:spPr>
            <a:xfrm rot="21547832">
              <a:off x="5995250" y="4207750"/>
              <a:ext cx="341515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子序列内部移动一次平均会消除多个逆序对</a:t>
              </a:r>
              <a:endPara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0D4C60-D798-403D-8B0A-25C78E435A53}"/>
              </a:ext>
            </a:extLst>
          </p:cNvPr>
          <p:cNvGrpSpPr/>
          <p:nvPr/>
        </p:nvGrpSpPr>
        <p:grpSpPr>
          <a:xfrm rot="21364353">
            <a:off x="7412344" y="2505474"/>
            <a:ext cx="387956" cy="603127"/>
            <a:chOff x="10109233" y="719821"/>
            <a:chExt cx="387956" cy="603127"/>
          </a:xfrm>
          <a:solidFill>
            <a:srgbClr val="C00000"/>
          </a:solidFill>
          <a:effectLst>
            <a:outerShdw blurRad="444500" dist="254000" dir="2700000" algn="ctr" rotWithShape="0">
              <a:srgbClr val="000000">
                <a:alpha val="43137"/>
              </a:srgbClr>
            </a:outerShdw>
          </a:effectLst>
        </p:grpSpPr>
        <p:sp>
          <p:nvSpPr>
            <p:cNvPr id="73" name="Freeform 54">
              <a:extLst>
                <a:ext uri="{FF2B5EF4-FFF2-40B4-BE49-F238E27FC236}">
                  <a16:creationId xmlns:a16="http://schemas.microsoft.com/office/drawing/2014/main" id="{9C458A23-5691-46CD-8F30-9B55860F8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33" y="951292"/>
              <a:ext cx="378176" cy="130406"/>
            </a:xfrm>
            <a:custGeom>
              <a:avLst/>
              <a:gdLst>
                <a:gd name="T0" fmla="*/ 93 w 108"/>
                <a:gd name="T1" fmla="*/ 19 h 37"/>
                <a:gd name="T2" fmla="*/ 20 w 108"/>
                <a:gd name="T3" fmla="*/ 2 h 37"/>
                <a:gd name="T4" fmla="*/ 0 w 108"/>
                <a:gd name="T5" fmla="*/ 13 h 37"/>
                <a:gd name="T6" fmla="*/ 106 w 108"/>
                <a:gd name="T7" fmla="*/ 37 h 37"/>
                <a:gd name="T8" fmla="*/ 93 w 108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7">
                  <a:moveTo>
                    <a:pt x="93" y="19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1" y="0"/>
                    <a:pt x="2" y="5"/>
                    <a:pt x="0" y="13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8" y="29"/>
                    <a:pt x="103" y="21"/>
                    <a:pt x="9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5">
              <a:extLst>
                <a:ext uri="{FF2B5EF4-FFF2-40B4-BE49-F238E27FC236}">
                  <a16:creationId xmlns:a16="http://schemas.microsoft.com/office/drawing/2014/main" id="{6EF284D9-33DE-4DE4-9271-F76D54B2D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4655" y="768724"/>
              <a:ext cx="286892" cy="241250"/>
            </a:xfrm>
            <a:custGeom>
              <a:avLst/>
              <a:gdLst>
                <a:gd name="T0" fmla="*/ 60 w 88"/>
                <a:gd name="T1" fmla="*/ 68 h 74"/>
                <a:gd name="T2" fmla="*/ 88 w 88"/>
                <a:gd name="T3" fmla="*/ 74 h 74"/>
                <a:gd name="T4" fmla="*/ 87 w 88"/>
                <a:gd name="T5" fmla="*/ 14 h 74"/>
                <a:gd name="T6" fmla="*/ 58 w 88"/>
                <a:gd name="T7" fmla="*/ 8 h 74"/>
                <a:gd name="T8" fmla="*/ 28 w 88"/>
                <a:gd name="T9" fmla="*/ 0 h 74"/>
                <a:gd name="T10" fmla="*/ 0 w 88"/>
                <a:gd name="T11" fmla="*/ 55 h 74"/>
                <a:gd name="T12" fmla="*/ 28 w 88"/>
                <a:gd name="T13" fmla="*/ 61 h 74"/>
                <a:gd name="T14" fmla="*/ 60 w 88"/>
                <a:gd name="T15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74">
                  <a:moveTo>
                    <a:pt x="60" y="68"/>
                  </a:moveTo>
                  <a:lnTo>
                    <a:pt x="88" y="74"/>
                  </a:lnTo>
                  <a:lnTo>
                    <a:pt x="87" y="14"/>
                  </a:lnTo>
                  <a:lnTo>
                    <a:pt x="58" y="8"/>
                  </a:lnTo>
                  <a:lnTo>
                    <a:pt x="28" y="0"/>
                  </a:lnTo>
                  <a:lnTo>
                    <a:pt x="0" y="55"/>
                  </a:lnTo>
                  <a:lnTo>
                    <a:pt x="28" y="61"/>
                  </a:lnTo>
                  <a:lnTo>
                    <a:pt x="6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6">
              <a:extLst>
                <a:ext uri="{FF2B5EF4-FFF2-40B4-BE49-F238E27FC236}">
                  <a16:creationId xmlns:a16="http://schemas.microsoft.com/office/drawing/2014/main" id="{DE3325DC-2195-4537-9DE9-B8D885E28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6817" y="719821"/>
              <a:ext cx="280372" cy="91284"/>
            </a:xfrm>
            <a:custGeom>
              <a:avLst/>
              <a:gdLst>
                <a:gd name="T0" fmla="*/ 76 w 80"/>
                <a:gd name="T1" fmla="*/ 16 h 26"/>
                <a:gd name="T2" fmla="*/ 7 w 80"/>
                <a:gd name="T3" fmla="*/ 0 h 26"/>
                <a:gd name="T4" fmla="*/ 3 w 80"/>
                <a:gd name="T5" fmla="*/ 1 h 26"/>
                <a:gd name="T6" fmla="*/ 1 w 80"/>
                <a:gd name="T7" fmla="*/ 4 h 26"/>
                <a:gd name="T8" fmla="*/ 5 w 80"/>
                <a:gd name="T9" fmla="*/ 10 h 26"/>
                <a:gd name="T10" fmla="*/ 74 w 80"/>
                <a:gd name="T11" fmla="*/ 25 h 26"/>
                <a:gd name="T12" fmla="*/ 80 w 80"/>
                <a:gd name="T13" fmla="*/ 22 h 26"/>
                <a:gd name="T14" fmla="*/ 76 w 80"/>
                <a:gd name="T15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76" y="16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2" y="9"/>
                    <a:pt x="5" y="10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7" y="26"/>
                    <a:pt x="79" y="24"/>
                    <a:pt x="80" y="22"/>
                  </a:cubicBezTo>
                  <a:cubicBezTo>
                    <a:pt x="80" y="19"/>
                    <a:pt x="79" y="16"/>
                    <a:pt x="7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7">
              <a:extLst>
                <a:ext uri="{FF2B5EF4-FFF2-40B4-BE49-F238E27FC236}">
                  <a16:creationId xmlns:a16="http://schemas.microsoft.com/office/drawing/2014/main" id="{CE81173D-DF9F-40E0-81D6-34EED5018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3119" y="1045835"/>
              <a:ext cx="110845" cy="277113"/>
            </a:xfrm>
            <a:custGeom>
              <a:avLst/>
              <a:gdLst>
                <a:gd name="T0" fmla="*/ 15 w 34"/>
                <a:gd name="T1" fmla="*/ 3 h 85"/>
                <a:gd name="T2" fmla="*/ 2 w 34"/>
                <a:gd name="T3" fmla="*/ 0 h 85"/>
                <a:gd name="T4" fmla="*/ 0 w 34"/>
                <a:gd name="T5" fmla="*/ 85 h 85"/>
                <a:gd name="T6" fmla="*/ 34 w 34"/>
                <a:gd name="T7" fmla="*/ 7 h 85"/>
                <a:gd name="T8" fmla="*/ 21 w 34"/>
                <a:gd name="T9" fmla="*/ 4 h 85"/>
                <a:gd name="T10" fmla="*/ 15 w 34"/>
                <a:gd name="T11" fmla="*/ 3 h 85"/>
                <a:gd name="T12" fmla="*/ 27 w 34"/>
                <a:gd name="T13" fmla="*/ 13 h 85"/>
                <a:gd name="T14" fmla="*/ 5 w 34"/>
                <a:gd name="T15" fmla="*/ 68 h 85"/>
                <a:gd name="T16" fmla="*/ 21 w 34"/>
                <a:gd name="T17" fmla="*/ 12 h 85"/>
                <a:gd name="T18" fmla="*/ 27 w 34"/>
                <a:gd name="T19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85">
                  <a:moveTo>
                    <a:pt x="15" y="3"/>
                  </a:moveTo>
                  <a:lnTo>
                    <a:pt x="2" y="0"/>
                  </a:lnTo>
                  <a:lnTo>
                    <a:pt x="0" y="85"/>
                  </a:lnTo>
                  <a:lnTo>
                    <a:pt x="34" y="7"/>
                  </a:lnTo>
                  <a:lnTo>
                    <a:pt x="21" y="4"/>
                  </a:lnTo>
                  <a:lnTo>
                    <a:pt x="15" y="3"/>
                  </a:lnTo>
                  <a:close/>
                  <a:moveTo>
                    <a:pt x="27" y="13"/>
                  </a:moveTo>
                  <a:lnTo>
                    <a:pt x="5" y="68"/>
                  </a:lnTo>
                  <a:lnTo>
                    <a:pt x="21" y="12"/>
                  </a:lnTo>
                  <a:lnTo>
                    <a:pt x="2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043198" y="1816358"/>
            <a:ext cx="533400" cy="42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/>
              <a:t>95</a:t>
            </a:r>
            <a:endParaRPr lang="en-US" altLang="zh-CN" sz="2000" b="1" baseline="-25000" dirty="0"/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2524628" y="1830872"/>
            <a:ext cx="53340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/>
              <a:t>11</a:t>
            </a:r>
            <a:endParaRPr lang="en-US" altLang="zh-CN" sz="2000" b="1" baseline="-25000" dirty="0"/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4641010" y="1816358"/>
            <a:ext cx="533400" cy="42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/>
              <a:t>95</a:t>
            </a:r>
            <a:endParaRPr lang="en-US" altLang="zh-CN" sz="2000" b="1" baseline="-25000" dirty="0"/>
          </a:p>
        </p:txBody>
      </p: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4122440" y="1830872"/>
            <a:ext cx="53340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/>
              <a:t>35</a:t>
            </a:r>
            <a:endParaRPr lang="en-US" altLang="zh-CN" sz="2000" b="1" baseline="-25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4" name="click.wav"/>
          </p:stSnd>
        </p:sndAc>
      </p:transition>
    </mc:Choice>
    <mc:Fallback xmlns="">
      <p:transition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4624E-6 L 0.00026 0.152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13" grpId="0" animBg="1"/>
      <p:bldP spid="114" grpId="0" animBg="1"/>
      <p:bldP spid="136" grpId="0" animBg="1"/>
      <p:bldP spid="137" grpId="0" animBg="1"/>
      <p:bldP spid="138" grpId="0" animBg="1"/>
      <p:bldP spid="144" grpId="0" animBg="1"/>
      <p:bldP spid="151" grpId="0" animBg="1"/>
      <p:bldP spid="77" grpId="0" animBg="1"/>
      <p:bldP spid="78" grpId="0" animBg="1"/>
      <p:bldP spid="79" grpId="0" animBg="1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标题 2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引入：希尔排序</a:t>
            </a:r>
          </a:p>
        </p:txBody>
      </p:sp>
      <p:grpSp>
        <p:nvGrpSpPr>
          <p:cNvPr id="217" name="组合 216"/>
          <p:cNvGrpSpPr/>
          <p:nvPr/>
        </p:nvGrpSpPr>
        <p:grpSpPr>
          <a:xfrm>
            <a:off x="1631504" y="2268758"/>
            <a:ext cx="5334000" cy="422275"/>
            <a:chOff x="1756410" y="2215994"/>
            <a:chExt cx="5334000" cy="422275"/>
          </a:xfrm>
          <a:solidFill>
            <a:schemeClr val="bg1"/>
          </a:solidFill>
        </p:grpSpPr>
        <p:sp>
          <p:nvSpPr>
            <p:cNvPr id="218" name="Text Box 7"/>
            <p:cNvSpPr txBox="1">
              <a:spLocks noChangeArrowheads="1"/>
            </p:cNvSpPr>
            <p:nvPr/>
          </p:nvSpPr>
          <p:spPr bwMode="auto">
            <a:xfrm>
              <a:off x="175641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19" name="Text Box 9"/>
            <p:cNvSpPr txBox="1">
              <a:spLocks noChangeArrowheads="1"/>
            </p:cNvSpPr>
            <p:nvPr/>
          </p:nvSpPr>
          <p:spPr bwMode="auto">
            <a:xfrm>
              <a:off x="228600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11</a:t>
              </a:r>
            </a:p>
          </p:txBody>
        </p:sp>
        <p:sp>
          <p:nvSpPr>
            <p:cNvPr id="220" name="Text Box 10"/>
            <p:cNvSpPr txBox="1">
              <a:spLocks noChangeArrowheads="1"/>
            </p:cNvSpPr>
            <p:nvPr/>
          </p:nvSpPr>
          <p:spPr bwMode="auto">
            <a:xfrm>
              <a:off x="2819400" y="2215994"/>
              <a:ext cx="533400" cy="4212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95</a:t>
              </a:r>
              <a:endParaRPr lang="en-US" altLang="zh-CN" sz="2000" b="1" baseline="-25000" dirty="0"/>
            </a:p>
          </p:txBody>
        </p:sp>
        <p:sp>
          <p:nvSpPr>
            <p:cNvPr id="221" name="Text Box 11"/>
            <p:cNvSpPr txBox="1">
              <a:spLocks noChangeArrowheads="1"/>
            </p:cNvSpPr>
            <p:nvPr/>
          </p:nvSpPr>
          <p:spPr bwMode="auto">
            <a:xfrm>
              <a:off x="3352800" y="2215994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10</a:t>
              </a:r>
              <a:endParaRPr lang="en-US" altLang="zh-CN" sz="2000" b="1" dirty="0"/>
            </a:p>
          </p:txBody>
        </p:sp>
        <p:sp>
          <p:nvSpPr>
            <p:cNvPr id="222" name="Text Box 12"/>
            <p:cNvSpPr txBox="1">
              <a:spLocks noChangeArrowheads="1"/>
            </p:cNvSpPr>
            <p:nvPr/>
          </p:nvSpPr>
          <p:spPr bwMode="auto">
            <a:xfrm>
              <a:off x="388620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23" name="Text Box 14"/>
            <p:cNvSpPr txBox="1">
              <a:spLocks noChangeArrowheads="1"/>
            </p:cNvSpPr>
            <p:nvPr/>
          </p:nvSpPr>
          <p:spPr bwMode="auto">
            <a:xfrm>
              <a:off x="4427220" y="2215994"/>
              <a:ext cx="533400" cy="4212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95</a:t>
              </a:r>
              <a:endParaRPr lang="en-US" altLang="zh-CN" sz="2000" b="1" baseline="-25000" dirty="0"/>
            </a:p>
          </p:txBody>
        </p:sp>
        <p:sp>
          <p:nvSpPr>
            <p:cNvPr id="224" name="Text Box 15"/>
            <p:cNvSpPr txBox="1">
              <a:spLocks noChangeArrowheads="1"/>
            </p:cNvSpPr>
            <p:nvPr/>
          </p:nvSpPr>
          <p:spPr bwMode="auto">
            <a:xfrm>
              <a:off x="496062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225" name="Text Box 16"/>
            <p:cNvSpPr txBox="1">
              <a:spLocks noChangeArrowheads="1"/>
            </p:cNvSpPr>
            <p:nvPr/>
          </p:nvSpPr>
          <p:spPr bwMode="auto">
            <a:xfrm>
              <a:off x="549402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58</a:t>
              </a:r>
            </a:p>
          </p:txBody>
        </p:sp>
        <p:sp>
          <p:nvSpPr>
            <p:cNvPr id="226" name="Text Box 17"/>
            <p:cNvSpPr txBox="1">
              <a:spLocks noChangeArrowheads="1"/>
            </p:cNvSpPr>
            <p:nvPr/>
          </p:nvSpPr>
          <p:spPr bwMode="auto">
            <a:xfrm>
              <a:off x="602742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41</a:t>
              </a:r>
            </a:p>
          </p:txBody>
        </p:sp>
        <p:sp>
          <p:nvSpPr>
            <p:cNvPr id="227" name="Text Box 19"/>
            <p:cNvSpPr txBox="1">
              <a:spLocks noChangeArrowheads="1"/>
            </p:cNvSpPr>
            <p:nvPr/>
          </p:nvSpPr>
          <p:spPr bwMode="auto">
            <a:xfrm>
              <a:off x="655701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1635314" y="2268220"/>
            <a:ext cx="5334000" cy="437228"/>
            <a:chOff x="1872156" y="3164433"/>
            <a:chExt cx="5334000" cy="437228"/>
          </a:xfrm>
        </p:grpSpPr>
        <p:sp>
          <p:nvSpPr>
            <p:cNvPr id="229" name="Text Box 7"/>
            <p:cNvSpPr txBox="1">
              <a:spLocks noChangeArrowheads="1"/>
            </p:cNvSpPr>
            <p:nvPr/>
          </p:nvSpPr>
          <p:spPr bwMode="auto">
            <a:xfrm>
              <a:off x="1872156" y="3164433"/>
              <a:ext cx="533400" cy="422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30" name="Text Box 11"/>
            <p:cNvSpPr txBox="1">
              <a:spLocks noChangeArrowheads="1"/>
            </p:cNvSpPr>
            <p:nvPr/>
          </p:nvSpPr>
          <p:spPr bwMode="auto">
            <a:xfrm>
              <a:off x="3468546" y="3201551"/>
              <a:ext cx="53340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10</a:t>
              </a:r>
              <a:endParaRPr lang="en-US" altLang="zh-CN" sz="2000" b="1" dirty="0"/>
            </a:p>
          </p:txBody>
        </p:sp>
        <p:sp>
          <p:nvSpPr>
            <p:cNvPr id="231" name="Text Box 15"/>
            <p:cNvSpPr txBox="1">
              <a:spLocks noChangeArrowheads="1"/>
            </p:cNvSpPr>
            <p:nvPr/>
          </p:nvSpPr>
          <p:spPr bwMode="auto">
            <a:xfrm>
              <a:off x="5076366" y="3164433"/>
              <a:ext cx="533400" cy="422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28</a:t>
              </a:r>
            </a:p>
          </p:txBody>
        </p:sp>
        <p:sp>
          <p:nvSpPr>
            <p:cNvPr id="232" name="Text Box 19"/>
            <p:cNvSpPr txBox="1">
              <a:spLocks noChangeArrowheads="1"/>
            </p:cNvSpPr>
            <p:nvPr/>
          </p:nvSpPr>
          <p:spPr bwMode="auto">
            <a:xfrm>
              <a:off x="6672756" y="3164433"/>
              <a:ext cx="533400" cy="422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234" name="矩形 233"/>
          <p:cNvSpPr/>
          <p:nvPr/>
        </p:nvSpPr>
        <p:spPr>
          <a:xfrm>
            <a:off x="1745350" y="184948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2263920" y="18442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2810956" y="18500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37" name="矩形 236"/>
          <p:cNvSpPr/>
          <p:nvPr/>
        </p:nvSpPr>
        <p:spPr>
          <a:xfrm>
            <a:off x="3329526" y="18448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3848096" y="186343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4366666" y="18582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4913702" y="186399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5432272" y="18587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42" name="矩形 241"/>
          <p:cNvSpPr/>
          <p:nvPr/>
        </p:nvSpPr>
        <p:spPr>
          <a:xfrm>
            <a:off x="6008336" y="18500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43" name="矩形 242"/>
          <p:cNvSpPr/>
          <p:nvPr/>
        </p:nvSpPr>
        <p:spPr>
          <a:xfrm>
            <a:off x="6526906" y="18448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44" name="组合 243"/>
          <p:cNvGrpSpPr/>
          <p:nvPr/>
        </p:nvGrpSpPr>
        <p:grpSpPr>
          <a:xfrm>
            <a:off x="2167836" y="2276872"/>
            <a:ext cx="3737610" cy="437228"/>
            <a:chOff x="1872156" y="3164433"/>
            <a:chExt cx="3737610" cy="437228"/>
          </a:xfrm>
        </p:grpSpPr>
        <p:sp>
          <p:nvSpPr>
            <p:cNvPr id="245" name="Text Box 7"/>
            <p:cNvSpPr txBox="1">
              <a:spLocks noChangeArrowheads="1"/>
            </p:cNvSpPr>
            <p:nvPr/>
          </p:nvSpPr>
          <p:spPr bwMode="auto">
            <a:xfrm>
              <a:off x="1872156" y="3164433"/>
              <a:ext cx="53340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11</a:t>
              </a:r>
              <a:endParaRPr lang="en-US" altLang="zh-CN" sz="2000" b="1" dirty="0"/>
            </a:p>
          </p:txBody>
        </p:sp>
        <p:sp>
          <p:nvSpPr>
            <p:cNvPr id="246" name="Text Box 11"/>
            <p:cNvSpPr txBox="1">
              <a:spLocks noChangeArrowheads="1"/>
            </p:cNvSpPr>
            <p:nvPr/>
          </p:nvSpPr>
          <p:spPr bwMode="auto">
            <a:xfrm>
              <a:off x="3468546" y="3201551"/>
              <a:ext cx="53340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35</a:t>
              </a:r>
              <a:endParaRPr lang="en-US" altLang="zh-CN" sz="2000" b="1" dirty="0"/>
            </a:p>
          </p:txBody>
        </p:sp>
        <p:sp>
          <p:nvSpPr>
            <p:cNvPr id="247" name="Text Box 15"/>
            <p:cNvSpPr txBox="1">
              <a:spLocks noChangeArrowheads="1"/>
            </p:cNvSpPr>
            <p:nvPr/>
          </p:nvSpPr>
          <p:spPr bwMode="auto">
            <a:xfrm>
              <a:off x="5076366" y="3164433"/>
              <a:ext cx="53340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58</a:t>
              </a:r>
              <a:endParaRPr lang="en-US" altLang="zh-CN" sz="2000" b="1" dirty="0"/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2686968" y="2262358"/>
            <a:ext cx="3737610" cy="437228"/>
            <a:chOff x="1872156" y="3164433"/>
            <a:chExt cx="3737610" cy="437228"/>
          </a:xfrm>
        </p:grpSpPr>
        <p:sp>
          <p:nvSpPr>
            <p:cNvPr id="250" name="Text Box 7"/>
            <p:cNvSpPr txBox="1">
              <a:spLocks noChangeArrowheads="1"/>
            </p:cNvSpPr>
            <p:nvPr/>
          </p:nvSpPr>
          <p:spPr bwMode="auto">
            <a:xfrm>
              <a:off x="1872156" y="3164433"/>
              <a:ext cx="53340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95</a:t>
              </a:r>
              <a:endParaRPr lang="en-US" altLang="zh-CN" sz="2000" b="1" dirty="0"/>
            </a:p>
          </p:txBody>
        </p:sp>
        <p:sp>
          <p:nvSpPr>
            <p:cNvPr id="251" name="Text Box 11"/>
            <p:cNvSpPr txBox="1">
              <a:spLocks noChangeArrowheads="1"/>
            </p:cNvSpPr>
            <p:nvPr/>
          </p:nvSpPr>
          <p:spPr bwMode="auto">
            <a:xfrm>
              <a:off x="3468546" y="3201551"/>
              <a:ext cx="53340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95</a:t>
              </a:r>
              <a:endParaRPr lang="en-US" altLang="zh-CN" sz="2000" b="1" dirty="0"/>
            </a:p>
          </p:txBody>
        </p:sp>
        <p:sp>
          <p:nvSpPr>
            <p:cNvPr id="252" name="Text Box 15"/>
            <p:cNvSpPr txBox="1">
              <a:spLocks noChangeArrowheads="1"/>
            </p:cNvSpPr>
            <p:nvPr/>
          </p:nvSpPr>
          <p:spPr bwMode="auto">
            <a:xfrm>
              <a:off x="5076366" y="3164433"/>
              <a:ext cx="53340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41</a:t>
              </a:r>
              <a:endParaRPr lang="en-US" altLang="zh-CN" sz="2000" b="1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5609D5B-50C1-496C-9079-31E85451EE02}"/>
              </a:ext>
            </a:extLst>
          </p:cNvPr>
          <p:cNvGrpSpPr/>
          <p:nvPr/>
        </p:nvGrpSpPr>
        <p:grpSpPr>
          <a:xfrm rot="20735813">
            <a:off x="6342593" y="576754"/>
            <a:ext cx="6144645" cy="1022203"/>
            <a:chOff x="5855684" y="4239813"/>
            <a:chExt cx="3687731" cy="1022203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3983ABF-DF48-4178-A391-4EE421FBEEAD}"/>
                </a:ext>
              </a:extLst>
            </p:cNvPr>
            <p:cNvGrpSpPr/>
            <p:nvPr/>
          </p:nvGrpSpPr>
          <p:grpSpPr>
            <a:xfrm flipH="1">
              <a:off x="5855684" y="4294959"/>
              <a:ext cx="3386286" cy="967057"/>
              <a:chOff x="5006855" y="287200"/>
              <a:chExt cx="3433108" cy="790364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0037C8C8-FC5A-4CA0-9404-0CD11C51F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07485" y="296364"/>
                <a:ext cx="2064087" cy="781200"/>
              </a:xfrm>
              <a:prstGeom prst="rect">
                <a:avLst/>
              </a:prstGeom>
            </p:spPr>
          </p:pic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8EC0DF85-7B19-48CA-8253-670E04845698}"/>
                  </a:ext>
                </a:extLst>
              </p:cNvPr>
              <p:cNvGrpSpPr/>
              <p:nvPr/>
            </p:nvGrpSpPr>
            <p:grpSpPr>
              <a:xfrm flipH="1">
                <a:off x="5006855" y="287200"/>
                <a:ext cx="3433108" cy="727729"/>
                <a:chOff x="8950776" y="760883"/>
                <a:chExt cx="3326863" cy="705208"/>
              </a:xfrm>
            </p:grpSpPr>
            <p:sp>
              <p:nvSpPr>
                <p:cNvPr id="43" name="Freeform 56">
                  <a:extLst>
                    <a:ext uri="{FF2B5EF4-FFF2-40B4-BE49-F238E27FC236}">
                      <a16:creationId xmlns:a16="http://schemas.microsoft.com/office/drawing/2014/main" id="{BFE6D2A0-10B2-4937-95AE-8E314350F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9783" y="760883"/>
                  <a:ext cx="3267856" cy="695693"/>
                </a:xfrm>
                <a:custGeom>
                  <a:avLst/>
                  <a:gdLst>
                    <a:gd name="T0" fmla="*/ 2353 w 2385"/>
                    <a:gd name="T1" fmla="*/ 0 h 425"/>
                    <a:gd name="T2" fmla="*/ 0 w 2385"/>
                    <a:gd name="T3" fmla="*/ 0 h 425"/>
                    <a:gd name="T4" fmla="*/ 0 w 2385"/>
                    <a:gd name="T5" fmla="*/ 425 h 425"/>
                    <a:gd name="T6" fmla="*/ 2353 w 2385"/>
                    <a:gd name="T7" fmla="*/ 425 h 425"/>
                    <a:gd name="T8" fmla="*/ 2385 w 2385"/>
                    <a:gd name="T9" fmla="*/ 393 h 425"/>
                    <a:gd name="T10" fmla="*/ 2385 w 2385"/>
                    <a:gd name="T11" fmla="*/ 32 h 425"/>
                    <a:gd name="T12" fmla="*/ 2353 w 2385"/>
                    <a:gd name="T13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85" h="425">
                      <a:moveTo>
                        <a:pt x="23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5"/>
                        <a:pt x="0" y="425"/>
                        <a:pt x="0" y="425"/>
                      </a:cubicBezTo>
                      <a:cubicBezTo>
                        <a:pt x="2353" y="425"/>
                        <a:pt x="2353" y="425"/>
                        <a:pt x="2353" y="425"/>
                      </a:cubicBezTo>
                      <a:cubicBezTo>
                        <a:pt x="2370" y="425"/>
                        <a:pt x="2385" y="411"/>
                        <a:pt x="2385" y="393"/>
                      </a:cubicBezTo>
                      <a:cubicBezTo>
                        <a:pt x="2385" y="32"/>
                        <a:pt x="2385" y="32"/>
                        <a:pt x="2385" y="32"/>
                      </a:cubicBezTo>
                      <a:cubicBezTo>
                        <a:pt x="2385" y="15"/>
                        <a:pt x="2370" y="0"/>
                        <a:pt x="2353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Freeform 57">
                  <a:extLst>
                    <a:ext uri="{FF2B5EF4-FFF2-40B4-BE49-F238E27FC236}">
                      <a16:creationId xmlns:a16="http://schemas.microsoft.com/office/drawing/2014/main" id="{98703628-BDF7-4CF0-8A37-C35B34C589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0776" y="775124"/>
                  <a:ext cx="314486" cy="690967"/>
                </a:xfrm>
                <a:custGeom>
                  <a:avLst/>
                  <a:gdLst>
                    <a:gd name="T0" fmla="*/ 32 w 734"/>
                    <a:gd name="T1" fmla="*/ 0 h 425"/>
                    <a:gd name="T2" fmla="*/ 0 w 734"/>
                    <a:gd name="T3" fmla="*/ 32 h 425"/>
                    <a:gd name="T4" fmla="*/ 0 w 734"/>
                    <a:gd name="T5" fmla="*/ 393 h 425"/>
                    <a:gd name="T6" fmla="*/ 32 w 734"/>
                    <a:gd name="T7" fmla="*/ 425 h 425"/>
                    <a:gd name="T8" fmla="*/ 734 w 734"/>
                    <a:gd name="T9" fmla="*/ 425 h 425"/>
                    <a:gd name="T10" fmla="*/ 734 w 734"/>
                    <a:gd name="T11" fmla="*/ 0 h 425"/>
                    <a:gd name="T12" fmla="*/ 32 w 734"/>
                    <a:gd name="T13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4" h="425">
                      <a:moveTo>
                        <a:pt x="32" y="0"/>
                      </a:moveTo>
                      <a:cubicBezTo>
                        <a:pt x="14" y="0"/>
                        <a:pt x="0" y="15"/>
                        <a:pt x="0" y="32"/>
                      </a:cubicBezTo>
                      <a:cubicBezTo>
                        <a:pt x="0" y="393"/>
                        <a:pt x="0" y="393"/>
                        <a:pt x="0" y="393"/>
                      </a:cubicBezTo>
                      <a:cubicBezTo>
                        <a:pt x="0" y="411"/>
                        <a:pt x="14" y="425"/>
                        <a:pt x="32" y="425"/>
                      </a:cubicBezTo>
                      <a:cubicBezTo>
                        <a:pt x="734" y="425"/>
                        <a:pt x="734" y="425"/>
                        <a:pt x="734" y="425"/>
                      </a:cubicBezTo>
                      <a:cubicBezTo>
                        <a:pt x="734" y="0"/>
                        <a:pt x="734" y="0"/>
                        <a:pt x="734" y="0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1C1913C-59B3-4F60-AF02-4C026FAA54E5}"/>
                </a:ext>
              </a:extLst>
            </p:cNvPr>
            <p:cNvSpPr/>
            <p:nvPr/>
          </p:nvSpPr>
          <p:spPr>
            <a:xfrm rot="21547832">
              <a:off x="6009994" y="4239813"/>
              <a:ext cx="353342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各个子序列分别进行插入排序</a:t>
              </a:r>
              <a:endPara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较少的移动消除较多的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逆序对</a:t>
              </a:r>
              <a:endPara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10D4C60-D798-403D-8B0A-25C78E435A53}"/>
              </a:ext>
            </a:extLst>
          </p:cNvPr>
          <p:cNvGrpSpPr/>
          <p:nvPr/>
        </p:nvGrpSpPr>
        <p:grpSpPr>
          <a:xfrm rot="21364353">
            <a:off x="6548248" y="1497362"/>
            <a:ext cx="387956" cy="603127"/>
            <a:chOff x="10109233" y="719821"/>
            <a:chExt cx="387956" cy="603127"/>
          </a:xfrm>
          <a:solidFill>
            <a:srgbClr val="C00000"/>
          </a:solidFill>
          <a:effectLst>
            <a:outerShdw blurRad="444500" dist="254000" dir="2700000" algn="ctr" rotWithShape="0">
              <a:srgbClr val="000000">
                <a:alpha val="43137"/>
              </a:srgbClr>
            </a:outerShdw>
          </a:effectLst>
        </p:grpSpPr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9C458A23-5691-46CD-8F30-9B55860F8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33" y="951292"/>
              <a:ext cx="378176" cy="130406"/>
            </a:xfrm>
            <a:custGeom>
              <a:avLst/>
              <a:gdLst>
                <a:gd name="T0" fmla="*/ 93 w 108"/>
                <a:gd name="T1" fmla="*/ 19 h 37"/>
                <a:gd name="T2" fmla="*/ 20 w 108"/>
                <a:gd name="T3" fmla="*/ 2 h 37"/>
                <a:gd name="T4" fmla="*/ 0 w 108"/>
                <a:gd name="T5" fmla="*/ 13 h 37"/>
                <a:gd name="T6" fmla="*/ 106 w 108"/>
                <a:gd name="T7" fmla="*/ 37 h 37"/>
                <a:gd name="T8" fmla="*/ 93 w 108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7">
                  <a:moveTo>
                    <a:pt x="93" y="19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1" y="0"/>
                    <a:pt x="2" y="5"/>
                    <a:pt x="0" y="13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8" y="29"/>
                    <a:pt x="103" y="21"/>
                    <a:pt x="9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6EF284D9-33DE-4DE4-9271-F76D54B2D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4655" y="768724"/>
              <a:ext cx="286892" cy="241250"/>
            </a:xfrm>
            <a:custGeom>
              <a:avLst/>
              <a:gdLst>
                <a:gd name="T0" fmla="*/ 60 w 88"/>
                <a:gd name="T1" fmla="*/ 68 h 74"/>
                <a:gd name="T2" fmla="*/ 88 w 88"/>
                <a:gd name="T3" fmla="*/ 74 h 74"/>
                <a:gd name="T4" fmla="*/ 87 w 88"/>
                <a:gd name="T5" fmla="*/ 14 h 74"/>
                <a:gd name="T6" fmla="*/ 58 w 88"/>
                <a:gd name="T7" fmla="*/ 8 h 74"/>
                <a:gd name="T8" fmla="*/ 28 w 88"/>
                <a:gd name="T9" fmla="*/ 0 h 74"/>
                <a:gd name="T10" fmla="*/ 0 w 88"/>
                <a:gd name="T11" fmla="*/ 55 h 74"/>
                <a:gd name="T12" fmla="*/ 28 w 88"/>
                <a:gd name="T13" fmla="*/ 61 h 74"/>
                <a:gd name="T14" fmla="*/ 60 w 88"/>
                <a:gd name="T15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74">
                  <a:moveTo>
                    <a:pt x="60" y="68"/>
                  </a:moveTo>
                  <a:lnTo>
                    <a:pt x="88" y="74"/>
                  </a:lnTo>
                  <a:lnTo>
                    <a:pt x="87" y="14"/>
                  </a:lnTo>
                  <a:lnTo>
                    <a:pt x="58" y="8"/>
                  </a:lnTo>
                  <a:lnTo>
                    <a:pt x="28" y="0"/>
                  </a:lnTo>
                  <a:lnTo>
                    <a:pt x="0" y="55"/>
                  </a:lnTo>
                  <a:lnTo>
                    <a:pt x="28" y="61"/>
                  </a:lnTo>
                  <a:lnTo>
                    <a:pt x="6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DE3325DC-2195-4537-9DE9-B8D885E28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6817" y="719821"/>
              <a:ext cx="280372" cy="91284"/>
            </a:xfrm>
            <a:custGeom>
              <a:avLst/>
              <a:gdLst>
                <a:gd name="T0" fmla="*/ 76 w 80"/>
                <a:gd name="T1" fmla="*/ 16 h 26"/>
                <a:gd name="T2" fmla="*/ 7 w 80"/>
                <a:gd name="T3" fmla="*/ 0 h 26"/>
                <a:gd name="T4" fmla="*/ 3 w 80"/>
                <a:gd name="T5" fmla="*/ 1 h 26"/>
                <a:gd name="T6" fmla="*/ 1 w 80"/>
                <a:gd name="T7" fmla="*/ 4 h 26"/>
                <a:gd name="T8" fmla="*/ 5 w 80"/>
                <a:gd name="T9" fmla="*/ 10 h 26"/>
                <a:gd name="T10" fmla="*/ 74 w 80"/>
                <a:gd name="T11" fmla="*/ 25 h 26"/>
                <a:gd name="T12" fmla="*/ 80 w 80"/>
                <a:gd name="T13" fmla="*/ 22 h 26"/>
                <a:gd name="T14" fmla="*/ 76 w 80"/>
                <a:gd name="T15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76" y="16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2" y="9"/>
                    <a:pt x="5" y="10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7" y="26"/>
                    <a:pt x="79" y="24"/>
                    <a:pt x="80" y="22"/>
                  </a:cubicBezTo>
                  <a:cubicBezTo>
                    <a:pt x="80" y="19"/>
                    <a:pt x="79" y="16"/>
                    <a:pt x="7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CE81173D-DF9F-40E0-81D6-34EED5018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3119" y="1045835"/>
              <a:ext cx="110845" cy="277113"/>
            </a:xfrm>
            <a:custGeom>
              <a:avLst/>
              <a:gdLst>
                <a:gd name="T0" fmla="*/ 15 w 34"/>
                <a:gd name="T1" fmla="*/ 3 h 85"/>
                <a:gd name="T2" fmla="*/ 2 w 34"/>
                <a:gd name="T3" fmla="*/ 0 h 85"/>
                <a:gd name="T4" fmla="*/ 0 w 34"/>
                <a:gd name="T5" fmla="*/ 85 h 85"/>
                <a:gd name="T6" fmla="*/ 34 w 34"/>
                <a:gd name="T7" fmla="*/ 7 h 85"/>
                <a:gd name="T8" fmla="*/ 21 w 34"/>
                <a:gd name="T9" fmla="*/ 4 h 85"/>
                <a:gd name="T10" fmla="*/ 15 w 34"/>
                <a:gd name="T11" fmla="*/ 3 h 85"/>
                <a:gd name="T12" fmla="*/ 27 w 34"/>
                <a:gd name="T13" fmla="*/ 13 h 85"/>
                <a:gd name="T14" fmla="*/ 5 w 34"/>
                <a:gd name="T15" fmla="*/ 68 h 85"/>
                <a:gd name="T16" fmla="*/ 21 w 34"/>
                <a:gd name="T17" fmla="*/ 12 h 85"/>
                <a:gd name="T18" fmla="*/ 27 w 34"/>
                <a:gd name="T19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85">
                  <a:moveTo>
                    <a:pt x="15" y="3"/>
                  </a:moveTo>
                  <a:lnTo>
                    <a:pt x="2" y="0"/>
                  </a:lnTo>
                  <a:lnTo>
                    <a:pt x="0" y="85"/>
                  </a:lnTo>
                  <a:lnTo>
                    <a:pt x="34" y="7"/>
                  </a:lnTo>
                  <a:lnTo>
                    <a:pt x="21" y="4"/>
                  </a:lnTo>
                  <a:lnTo>
                    <a:pt x="15" y="3"/>
                  </a:lnTo>
                  <a:close/>
                  <a:moveTo>
                    <a:pt x="27" y="13"/>
                  </a:moveTo>
                  <a:lnTo>
                    <a:pt x="5" y="68"/>
                  </a:lnTo>
                  <a:lnTo>
                    <a:pt x="21" y="12"/>
                  </a:lnTo>
                  <a:lnTo>
                    <a:pt x="2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559496" y="5656606"/>
            <a:ext cx="5334000" cy="422275"/>
            <a:chOff x="1756410" y="2215994"/>
            <a:chExt cx="5334000" cy="422275"/>
          </a:xfrm>
          <a:solidFill>
            <a:schemeClr val="bg1"/>
          </a:solidFill>
        </p:grpSpPr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1756410" y="2215994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10</a:t>
              </a:r>
              <a:endParaRPr lang="en-US" altLang="zh-CN" sz="2000" b="1" dirty="0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28600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11</a:t>
              </a: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2819400" y="2215994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41</a:t>
              </a:r>
              <a:endParaRPr lang="en-US" altLang="zh-CN" sz="2000" b="1" baseline="-25000" dirty="0"/>
            </a:p>
          </p:txBody>
        </p: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3352800" y="2230508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15</a:t>
              </a:r>
              <a:endParaRPr lang="en-US" altLang="zh-CN" sz="2000" b="1" dirty="0"/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388620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4427220" y="2215994"/>
              <a:ext cx="533400" cy="4212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95</a:t>
              </a:r>
              <a:endParaRPr lang="en-US" altLang="zh-CN" sz="2000" b="1" baseline="-25000" dirty="0"/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96062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28</a:t>
              </a:r>
            </a:p>
          </p:txBody>
        </p:sp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5494020" y="2215994"/>
              <a:ext cx="533400" cy="422275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58</a:t>
              </a:r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auto">
            <a:xfrm>
              <a:off x="6027420" y="2215994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95</a:t>
              </a:r>
              <a:endParaRPr lang="en-US" altLang="zh-CN" sz="2000" b="1" dirty="0"/>
            </a:p>
          </p:txBody>
        </p:sp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6557010" y="2215994"/>
              <a:ext cx="533400" cy="40011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/>
                <a:t>81</a:t>
              </a:r>
              <a:endParaRPr lang="en-US" altLang="zh-CN" sz="2000" b="1" dirty="0"/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40694890"/>
              </p:ext>
            </p:extLst>
          </p:nvPr>
        </p:nvGraphicFramePr>
        <p:xfrm>
          <a:off x="7341468" y="3068960"/>
          <a:ext cx="473119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436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4" name="click.wav"/>
          </p:stSnd>
        </p:sndAc>
      </p:transition>
    </mc:Choice>
    <mc:Fallback xmlns="">
      <p:transition>
        <p:sndAc>
          <p:stSnd>
            <p:snd r:embed="rId1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4624E-6 L 0.00026 0.152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79191E-6 L -0.00169 0.261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71676E-6 L 0.003 0.368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C6B9B4-F684-42D5-AE13-2FFECDBDB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02C6B9B4-F684-42D5-AE13-2FFECDBDB0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35AB08C-AF0C-4A72-AB18-51F47DBF4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graphicEl>
                                              <a:dgm id="{635AB08C-AF0C-4A72-AB18-51F47DBF4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9D4811-EAC7-45FE-B6C0-E70B25383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graphicEl>
                                              <a:dgm id="{599D4811-EAC7-45FE-B6C0-E70B25383C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9"/>
          <p:cNvGrpSpPr>
            <a:grpSpLocks noChangeAspect="1"/>
          </p:cNvGrpSpPr>
          <p:nvPr/>
        </p:nvGrpSpPr>
        <p:grpSpPr bwMode="auto">
          <a:xfrm>
            <a:off x="3309938" y="1779600"/>
            <a:ext cx="5668962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算法思想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3309938" y="2852937"/>
            <a:ext cx="5668962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算法实现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18438" name="Group 29"/>
          <p:cNvGrpSpPr>
            <a:grpSpLocks noChangeAspect="1"/>
          </p:cNvGrpSpPr>
          <p:nvPr/>
        </p:nvGrpSpPr>
        <p:grpSpPr bwMode="auto">
          <a:xfrm>
            <a:off x="3309938" y="3902820"/>
            <a:ext cx="5668962" cy="822325"/>
            <a:chOff x="1296" y="1824"/>
            <a:chExt cx="2976" cy="432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 算法分析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500" b="1" dirty="0" smtClean="0"/>
              <a:t>希 尔 排 序 </a:t>
            </a:r>
            <a:r>
              <a:rPr lang="en-US" altLang="zh-CN" sz="3500" b="1" dirty="0" smtClean="0"/>
              <a:t>(Shell Sort)</a:t>
            </a:r>
            <a:endParaRPr lang="zh-CN" altLang="en-US" sz="35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 eaLnBrk="1" hangingPunct="1">
              <a:buFont typeface="Wingdings" pitchFamily="2" charset="2"/>
              <a:buChar char="p"/>
            </a:pPr>
            <a:r>
              <a:rPr lang="en-US" altLang="zh-CN" sz="3200" b="1" dirty="0" smtClean="0"/>
              <a:t>Shell</a:t>
            </a:r>
            <a:r>
              <a:rPr lang="zh-CN" altLang="en-US" sz="3200" b="1" dirty="0" smtClean="0"/>
              <a:t>排序思想</a:t>
            </a:r>
            <a:endParaRPr lang="en-US" altLang="zh-CN" sz="3200" dirty="0" smtClean="0"/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263352" y="1268760"/>
            <a:ext cx="11665296" cy="14106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1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设一个递减的增量</a:t>
            </a:r>
            <a:r>
              <a:rPr lang="zh-CN" altLang="en-US" sz="2800" dirty="0" smtClean="0"/>
              <a:t>序列，如</a:t>
            </a:r>
            <a:r>
              <a:rPr lang="en-US" altLang="zh-CN" sz="2800" dirty="0" smtClean="0"/>
              <a:t>5-3-1. (</a:t>
            </a:r>
            <a:r>
              <a:rPr lang="zh-CN" altLang="en-US" sz="2800" dirty="0" smtClean="0"/>
              <a:t>希尔排序又称缩小</a:t>
            </a:r>
            <a:r>
              <a:rPr lang="zh-CN" altLang="en-US" sz="2800" dirty="0"/>
              <a:t>增量</a:t>
            </a:r>
            <a:r>
              <a:rPr lang="zh-CN" altLang="en-US" sz="2800" dirty="0" smtClean="0"/>
              <a:t>排序</a:t>
            </a:r>
            <a:r>
              <a:rPr lang="en-US" altLang="zh-CN" sz="2800" dirty="0" smtClean="0"/>
              <a:t>)</a:t>
            </a:r>
            <a:endParaRPr lang="en-US" altLang="zh-CN" sz="2800" b="1" dirty="0" smtClean="0">
              <a:ea typeface="楷体_GB2312" pitchFamily="49" charset="-122"/>
            </a:endParaRPr>
          </a:p>
          <a:p>
            <a:pPr marL="342900" indent="-342900" eaLnBrk="1" hangingPunct="1">
              <a:spcBef>
                <a:spcPts val="1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ea typeface="楷体_GB2312" pitchFamily="49" charset="-122"/>
              </a:rPr>
              <a:t>每一趟都将记录序列分成若干子序列，各子序列分别进行直接插入排序</a:t>
            </a:r>
            <a:endParaRPr lang="en-US" altLang="zh-CN" sz="2800" b="1" dirty="0" smtClean="0">
              <a:ea typeface="楷体_GB2312" pitchFamily="49" charset="-122"/>
            </a:endParaRPr>
          </a:p>
          <a:p>
            <a:pPr marL="342900" indent="-342900" eaLnBrk="1" hangingPunct="1">
              <a:spcBef>
                <a:spcPts val="1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ea typeface="楷体_GB2312" pitchFamily="49" charset="-122"/>
              </a:rPr>
              <a:t>最后</a:t>
            </a:r>
            <a:r>
              <a:rPr lang="zh-CN" altLang="en-US" sz="2800" b="1" dirty="0">
                <a:ea typeface="楷体_GB2312" pitchFamily="49" charset="-122"/>
              </a:rPr>
              <a:t>一</a:t>
            </a:r>
            <a:r>
              <a:rPr lang="zh-CN" altLang="en-US" sz="2800" b="1" dirty="0" smtClean="0">
                <a:ea typeface="楷体_GB2312" pitchFamily="49" charset="-122"/>
              </a:rPr>
              <a:t>趟增量</a:t>
            </a:r>
            <a:r>
              <a:rPr lang="zh-CN" altLang="en-US" sz="2800" dirty="0" smtClean="0">
                <a:ea typeface="楷体_GB2312" pitchFamily="49" charset="-122"/>
              </a:rPr>
              <a:t>为</a:t>
            </a:r>
            <a:r>
              <a:rPr lang="en-US" altLang="zh-CN" sz="2800" b="1" dirty="0" smtClean="0">
                <a:ea typeface="楷体_GB2312" pitchFamily="49" charset="-122"/>
              </a:rPr>
              <a:t>1</a:t>
            </a:r>
            <a:r>
              <a:rPr lang="zh-CN" altLang="en-US" sz="2800" b="1" dirty="0" smtClean="0">
                <a:ea typeface="楷体_GB2312" pitchFamily="49" charset="-122"/>
              </a:rPr>
              <a:t>，对</a:t>
            </a:r>
            <a:r>
              <a:rPr lang="zh-CN" altLang="en-US" sz="2800" b="1" dirty="0">
                <a:ea typeface="楷体_GB2312" pitchFamily="49" charset="-122"/>
              </a:rPr>
              <a:t>全部记录进行直接</a:t>
            </a:r>
            <a:r>
              <a:rPr lang="zh-CN" altLang="en-US" sz="2800" b="1" dirty="0" smtClean="0">
                <a:ea typeface="楷体_GB2312" pitchFamily="49" charset="-122"/>
              </a:rPr>
              <a:t>插入排序</a:t>
            </a:r>
            <a:endParaRPr lang="zh-CN" altLang="en-US" sz="2800" b="1" dirty="0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3243138" y="4028058"/>
            <a:ext cx="7097713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/>
              <a:t>11</a:t>
            </a:r>
            <a:r>
              <a:rPr lang="en-US" altLang="zh-CN" sz="3600" dirty="0"/>
              <a:t>  23 12 </a:t>
            </a:r>
            <a:r>
              <a:rPr lang="en-US" altLang="zh-CN" sz="3600" dirty="0" smtClean="0"/>
              <a:t> 9  </a:t>
            </a:r>
            <a:r>
              <a:rPr lang="en-US" altLang="zh-CN" sz="3600" dirty="0"/>
              <a:t>18  </a:t>
            </a:r>
            <a:r>
              <a:rPr lang="en-US" altLang="zh-CN" sz="3600" b="1" dirty="0"/>
              <a:t>16</a:t>
            </a:r>
            <a:r>
              <a:rPr lang="en-US" altLang="zh-CN" sz="3600" dirty="0"/>
              <a:t>  25 36 30  47 </a:t>
            </a:r>
            <a:r>
              <a:rPr lang="en-US" altLang="zh-CN" sz="3600" i="1" dirty="0"/>
              <a:t>30</a:t>
            </a:r>
            <a:r>
              <a:rPr lang="en-US" altLang="zh-CN" sz="40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289176" y="2970138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6600"/>
              </a:solidFill>
            </a:endParaRPr>
          </a:p>
        </p:txBody>
      </p:sp>
      <p:sp>
        <p:nvSpPr>
          <p:cNvPr id="57" name="Line 11"/>
          <p:cNvSpPr>
            <a:spLocks noChangeShapeType="1"/>
          </p:cNvSpPr>
          <p:nvPr/>
        </p:nvSpPr>
        <p:spPr bwMode="auto">
          <a:xfrm>
            <a:off x="4051176" y="297013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660776" y="297013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5270376" y="297013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5879976" y="297013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6489576" y="297013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>
            <a:off x="7099176" y="297013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17"/>
          <p:cNvSpPr>
            <a:spLocks noChangeShapeType="1"/>
          </p:cNvSpPr>
          <p:nvPr/>
        </p:nvSpPr>
        <p:spPr bwMode="auto">
          <a:xfrm>
            <a:off x="7708776" y="297013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>
            <a:off x="8318376" y="297013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>
            <a:off x="8927976" y="297013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9537576" y="297013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3322513" y="4062983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3871788" y="4043933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>
            <a:off x="4481388" y="4043933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>
            <a:off x="5090988" y="4043933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>
            <a:off x="5700588" y="4043933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>
            <a:off x="6310188" y="4043933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>
            <a:off x="6919788" y="4043933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>
            <a:off x="7529388" y="4043933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29"/>
          <p:cNvSpPr>
            <a:spLocks noChangeShapeType="1"/>
          </p:cNvSpPr>
          <p:nvPr/>
        </p:nvSpPr>
        <p:spPr bwMode="auto">
          <a:xfrm>
            <a:off x="8138988" y="4043933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>
            <a:off x="8748588" y="4043933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31"/>
          <p:cNvSpPr>
            <a:spLocks noChangeShapeType="1"/>
          </p:cNvSpPr>
          <p:nvPr/>
        </p:nvSpPr>
        <p:spPr bwMode="auto">
          <a:xfrm>
            <a:off x="9358188" y="4043933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Rectangle 32"/>
          <p:cNvSpPr>
            <a:spLocks noChangeArrowheads="1"/>
          </p:cNvSpPr>
          <p:nvPr/>
        </p:nvSpPr>
        <p:spPr bwMode="auto">
          <a:xfrm>
            <a:off x="3251076" y="5126831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9" name="Line 33"/>
          <p:cNvSpPr>
            <a:spLocks noChangeShapeType="1"/>
          </p:cNvSpPr>
          <p:nvPr/>
        </p:nvSpPr>
        <p:spPr bwMode="auto">
          <a:xfrm>
            <a:off x="3860676" y="5126831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34"/>
          <p:cNvSpPr>
            <a:spLocks noChangeShapeType="1"/>
          </p:cNvSpPr>
          <p:nvPr/>
        </p:nvSpPr>
        <p:spPr bwMode="auto">
          <a:xfrm>
            <a:off x="4470276" y="5126831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5079876" y="5126831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>
            <a:off x="5689476" y="5126831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37"/>
          <p:cNvSpPr>
            <a:spLocks noChangeShapeType="1"/>
          </p:cNvSpPr>
          <p:nvPr/>
        </p:nvSpPr>
        <p:spPr bwMode="auto">
          <a:xfrm>
            <a:off x="6299076" y="5126831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>
            <a:off x="6908676" y="5126831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39"/>
          <p:cNvSpPr>
            <a:spLocks noChangeShapeType="1"/>
          </p:cNvSpPr>
          <p:nvPr/>
        </p:nvSpPr>
        <p:spPr bwMode="auto">
          <a:xfrm>
            <a:off x="7518276" y="5126831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40"/>
          <p:cNvSpPr>
            <a:spLocks noChangeShapeType="1"/>
          </p:cNvSpPr>
          <p:nvPr/>
        </p:nvSpPr>
        <p:spPr bwMode="auto">
          <a:xfrm>
            <a:off x="8127876" y="5126831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>
            <a:off x="8737476" y="5126831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42"/>
          <p:cNvSpPr>
            <a:spLocks noChangeShapeType="1"/>
          </p:cNvSpPr>
          <p:nvPr/>
        </p:nvSpPr>
        <p:spPr bwMode="auto">
          <a:xfrm>
            <a:off x="9347076" y="5126831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43"/>
          <p:cNvSpPr>
            <a:spLocks noChangeArrowheads="1"/>
          </p:cNvSpPr>
          <p:nvPr/>
        </p:nvSpPr>
        <p:spPr bwMode="auto">
          <a:xfrm>
            <a:off x="3317751" y="6012135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0" name="Line 44"/>
          <p:cNvSpPr>
            <a:spLocks noChangeShapeType="1"/>
          </p:cNvSpPr>
          <p:nvPr/>
        </p:nvSpPr>
        <p:spPr bwMode="auto">
          <a:xfrm>
            <a:off x="3927351" y="601213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45"/>
          <p:cNvSpPr>
            <a:spLocks noChangeShapeType="1"/>
          </p:cNvSpPr>
          <p:nvPr/>
        </p:nvSpPr>
        <p:spPr bwMode="auto">
          <a:xfrm>
            <a:off x="4536951" y="601213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46"/>
          <p:cNvSpPr>
            <a:spLocks noChangeShapeType="1"/>
          </p:cNvSpPr>
          <p:nvPr/>
        </p:nvSpPr>
        <p:spPr bwMode="auto">
          <a:xfrm>
            <a:off x="5146551" y="601213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47"/>
          <p:cNvSpPr>
            <a:spLocks noChangeShapeType="1"/>
          </p:cNvSpPr>
          <p:nvPr/>
        </p:nvSpPr>
        <p:spPr bwMode="auto">
          <a:xfrm>
            <a:off x="5756151" y="601213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48"/>
          <p:cNvSpPr>
            <a:spLocks noChangeShapeType="1"/>
          </p:cNvSpPr>
          <p:nvPr/>
        </p:nvSpPr>
        <p:spPr bwMode="auto">
          <a:xfrm>
            <a:off x="6365751" y="601213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49"/>
          <p:cNvSpPr>
            <a:spLocks noChangeShapeType="1"/>
          </p:cNvSpPr>
          <p:nvPr/>
        </p:nvSpPr>
        <p:spPr bwMode="auto">
          <a:xfrm>
            <a:off x="6975351" y="601213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50"/>
          <p:cNvSpPr>
            <a:spLocks noChangeShapeType="1"/>
          </p:cNvSpPr>
          <p:nvPr/>
        </p:nvSpPr>
        <p:spPr bwMode="auto">
          <a:xfrm>
            <a:off x="7584951" y="601213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51"/>
          <p:cNvSpPr>
            <a:spLocks noChangeShapeType="1"/>
          </p:cNvSpPr>
          <p:nvPr/>
        </p:nvSpPr>
        <p:spPr bwMode="auto">
          <a:xfrm>
            <a:off x="8194551" y="601213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52"/>
          <p:cNvSpPr>
            <a:spLocks noChangeShapeType="1"/>
          </p:cNvSpPr>
          <p:nvPr/>
        </p:nvSpPr>
        <p:spPr bwMode="auto">
          <a:xfrm>
            <a:off x="8804151" y="601213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53"/>
          <p:cNvSpPr>
            <a:spLocks noChangeShapeType="1"/>
          </p:cNvSpPr>
          <p:nvPr/>
        </p:nvSpPr>
        <p:spPr bwMode="auto">
          <a:xfrm>
            <a:off x="9413751" y="601213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54"/>
          <p:cNvSpPr txBox="1">
            <a:spLocks noChangeArrowheads="1"/>
          </p:cNvSpPr>
          <p:nvPr/>
        </p:nvSpPr>
        <p:spPr bwMode="auto">
          <a:xfrm>
            <a:off x="3293938" y="2893938"/>
            <a:ext cx="73534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/>
              <a:t>16  25 12  30 47 </a:t>
            </a:r>
            <a:r>
              <a:rPr lang="en-US" altLang="zh-CN" sz="3600" b="1" dirty="0" smtClean="0"/>
              <a:t> 11 </a:t>
            </a:r>
            <a:r>
              <a:rPr lang="en-US" altLang="zh-CN" sz="3600" b="1" dirty="0"/>
              <a:t>23 36  9   18 </a:t>
            </a:r>
            <a:r>
              <a:rPr lang="en-US" altLang="zh-CN" sz="3600" b="1" i="1" dirty="0"/>
              <a:t>30</a:t>
            </a:r>
            <a:r>
              <a:rPr lang="en-US" altLang="zh-CN" sz="4000" b="1" dirty="0"/>
              <a:t>   </a:t>
            </a:r>
          </a:p>
        </p:txBody>
      </p:sp>
      <p:sp>
        <p:nvSpPr>
          <p:cNvPr id="103" name="Text Box 57"/>
          <p:cNvSpPr txBox="1">
            <a:spLocks noChangeArrowheads="1"/>
          </p:cNvSpPr>
          <p:nvPr/>
        </p:nvSpPr>
        <p:spPr bwMode="auto">
          <a:xfrm>
            <a:off x="3170113" y="5107781"/>
            <a:ext cx="6968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 smtClean="0"/>
              <a:t> 9</a:t>
            </a:r>
            <a:r>
              <a:rPr lang="en-US" altLang="zh-CN" sz="3600" dirty="0" smtClean="0"/>
              <a:t>  18  </a:t>
            </a:r>
            <a:r>
              <a:rPr lang="en-US" altLang="zh-CN" sz="3600" i="1" dirty="0"/>
              <a:t>12 </a:t>
            </a:r>
            <a:r>
              <a:rPr lang="en-US" altLang="zh-CN" sz="3600" dirty="0"/>
              <a:t> </a:t>
            </a:r>
            <a:r>
              <a:rPr lang="en-US" altLang="zh-CN" sz="3600" b="1" dirty="0"/>
              <a:t>11</a:t>
            </a:r>
            <a:r>
              <a:rPr lang="en-US" altLang="zh-CN" sz="3600" dirty="0"/>
              <a:t> 23 </a:t>
            </a:r>
            <a:r>
              <a:rPr lang="en-US" altLang="zh-CN" sz="3600" i="1" dirty="0"/>
              <a:t>16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en-US" altLang="zh-CN" sz="3600" b="1" dirty="0"/>
              <a:t>25</a:t>
            </a:r>
            <a:r>
              <a:rPr lang="en-US" altLang="zh-CN" sz="3600" dirty="0"/>
              <a:t> </a:t>
            </a:r>
            <a:r>
              <a:rPr lang="en-US" altLang="zh-CN" sz="3600" i="1" dirty="0" smtClean="0"/>
              <a:t>30</a:t>
            </a:r>
            <a:r>
              <a:rPr lang="en-US" altLang="zh-CN" sz="3600" dirty="0" smtClean="0"/>
              <a:t>  30 </a:t>
            </a:r>
            <a:r>
              <a:rPr lang="en-US" altLang="zh-CN" sz="3600" b="1" dirty="0"/>
              <a:t>47</a:t>
            </a:r>
            <a:r>
              <a:rPr lang="en-US" altLang="zh-CN" sz="3600" dirty="0"/>
              <a:t> 36</a:t>
            </a:r>
            <a:endParaRPr lang="en-US" altLang="zh-CN" sz="4000" dirty="0"/>
          </a:p>
        </p:txBody>
      </p:sp>
      <p:sp>
        <p:nvSpPr>
          <p:cNvPr id="105" name="Text Box 59"/>
          <p:cNvSpPr txBox="1">
            <a:spLocks noChangeArrowheads="1"/>
          </p:cNvSpPr>
          <p:nvPr/>
        </p:nvSpPr>
        <p:spPr bwMode="auto">
          <a:xfrm>
            <a:off x="3241551" y="5967685"/>
            <a:ext cx="6940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/>
              <a:t>9   11 12 16  18 23  25 </a:t>
            </a:r>
            <a:r>
              <a:rPr lang="en-US" altLang="zh-CN" sz="3600" b="1" i="1" dirty="0"/>
              <a:t>30</a:t>
            </a:r>
            <a:r>
              <a:rPr lang="en-US" altLang="zh-CN" sz="3600" b="1" dirty="0"/>
              <a:t> </a:t>
            </a:r>
            <a:r>
              <a:rPr lang="en-US" altLang="zh-CN" sz="3600" b="1" dirty="0" smtClean="0"/>
              <a:t>30 </a:t>
            </a:r>
            <a:r>
              <a:rPr lang="en-US" altLang="zh-CN" sz="3600" b="1" dirty="0"/>
              <a:t>36  47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15046484"/>
              </p:ext>
            </p:extLst>
          </p:nvPr>
        </p:nvGraphicFramePr>
        <p:xfrm>
          <a:off x="1991544" y="3235573"/>
          <a:ext cx="1008112" cy="3145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3366055" y="4610156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5166255" y="4609594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124423" y="4610156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8919276" y="4610156"/>
            <a:ext cx="4369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445885" y="3530598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620929" y="3530036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9601161" y="3530598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4079776" y="3530036"/>
            <a:ext cx="39722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7161606" y="3529474"/>
            <a:ext cx="39722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409603" y="4610718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468535" y="4610156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9564879" y="4610718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4028980" y="4609594"/>
            <a:ext cx="39722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7138937" y="4609594"/>
            <a:ext cx="39722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87688" y="5661248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5223749" y="5661248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7023949" y="5661248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8875284" y="5661248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8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lick.wav"/>
          </p:stSnd>
        </p:sndAc>
      </p:transition>
    </mc:Choice>
    <mc:Fallback xmlns="">
      <p:transition>
        <p:sndAc>
          <p:stSnd>
            <p:snd r:embed="rId9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 autoUpdateAnimBg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8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utoUpdateAnimBg="0"/>
      <p:bldP spid="103" grpId="0" autoUpdateAnimBg="0"/>
      <p:bldP spid="105" grpId="0" autoUpdateAnimBg="0"/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0" y="548680"/>
            <a:ext cx="11661421" cy="668867"/>
          </a:xfrm>
        </p:spPr>
        <p:txBody>
          <a:bodyPr/>
          <a:lstStyle/>
          <a:p>
            <a:pPr marL="457200" indent="-457200">
              <a:buFont typeface="Wingdings" pitchFamily="2" charset="2"/>
              <a:buChar char="p"/>
            </a:pPr>
            <a:r>
              <a:rPr lang="en-US" altLang="zh-CN" b="1" dirty="0"/>
              <a:t>Shell</a:t>
            </a:r>
            <a:r>
              <a:rPr lang="zh-CN" altLang="en-US" b="1" dirty="0" smtClean="0"/>
              <a:t>排序实现（</a:t>
            </a:r>
            <a:r>
              <a:rPr lang="zh-CN" altLang="en-US" b="1" dirty="0"/>
              <a:t>缩小增量排序）</a:t>
            </a:r>
            <a:endParaRPr lang="en-US" altLang="zh-CN" sz="3200" dirty="0" smtClean="0"/>
          </a:p>
        </p:txBody>
      </p: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695400" y="2626841"/>
            <a:ext cx="10873208" cy="38985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ShellInsert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SqList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&amp;L,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dk</a:t>
            </a:r>
            <a:r>
              <a:rPr lang="en-US" altLang="zh-CN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{</a:t>
            </a:r>
          </a:p>
          <a:p>
            <a:pPr eaLnBrk="1" hangingPunct="1">
              <a:spcBef>
                <a:spcPts val="200"/>
              </a:spcBef>
              <a:buClrTx/>
              <a:buFontTx/>
              <a:buNone/>
              <a:defRPr/>
            </a:pPr>
            <a:r>
              <a:rPr lang="en-US" altLang="zh-CN" sz="2600" b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 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6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=dk+1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i&lt;=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L.length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++i </a:t>
            </a:r>
            <a:r>
              <a:rPr lang="en-US" altLang="zh-CN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60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//</a:t>
            </a:r>
            <a:r>
              <a:rPr lang="zh-CN" altLang="en-US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从第</a:t>
            </a:r>
            <a:r>
              <a:rPr lang="en-US" altLang="zh-CN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dk+1</a:t>
            </a:r>
            <a:r>
              <a:rPr lang="zh-CN" altLang="en-US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个元素开始子序列内插入排序</a:t>
            </a:r>
            <a:endParaRPr lang="zh-CN" altLang="en-US" sz="2600" b="0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  <a:buClrTx/>
              <a:buFontTx/>
              <a:buNone/>
              <a:defRPr/>
            </a:pPr>
            <a:r>
              <a:rPr lang="en-US" altLang="zh-CN" sz="2600" b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600" b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(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L.r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[i].key&lt;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L.r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[i-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dk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].key</a:t>
            </a:r>
            <a:r>
              <a:rPr lang="en-US" altLang="zh-CN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){</a:t>
            </a:r>
            <a:r>
              <a:rPr lang="en-US" altLang="zh-CN" sz="2600" b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//</a:t>
            </a:r>
            <a:r>
              <a:rPr lang="zh-CN" altLang="en-US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子序列内前一个不再是</a:t>
            </a:r>
            <a:r>
              <a:rPr lang="en-US" altLang="zh-CN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i-1,</a:t>
            </a:r>
            <a:r>
              <a:rPr lang="zh-CN" altLang="en-US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而是</a:t>
            </a:r>
            <a:r>
              <a:rPr lang="en-US" altLang="zh-CN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i-</a:t>
            </a:r>
            <a:r>
              <a:rPr lang="en-US" altLang="zh-CN" sz="2600" b="0" dirty="0" err="1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dk</a:t>
            </a:r>
            <a:endParaRPr lang="zh-CN" altLang="en-US" sz="2600" b="0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  <a:buClrTx/>
              <a:buFontTx/>
              <a:buNone/>
              <a:defRPr/>
            </a:pPr>
            <a:r>
              <a:rPr lang="en-US" altLang="zh-CN" sz="2600" b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600" b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L.r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[0] =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L.r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[i];  </a:t>
            </a:r>
            <a:r>
              <a:rPr lang="en-US" altLang="zh-CN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b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b="0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// </a:t>
            </a:r>
            <a:r>
              <a:rPr lang="zh-CN" altLang="en-US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备份待插入元素</a:t>
            </a:r>
            <a:endParaRPr lang="en-US" altLang="zh-CN" sz="2600" b="0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  <a:buClrTx/>
              <a:buFontTx/>
              <a:buNone/>
              <a:defRPr/>
            </a:pPr>
            <a:r>
              <a:rPr lang="en-US" altLang="zh-CN" sz="2600" b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en-US" altLang="zh-CN" sz="2600" b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 (j=i-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dk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 j&gt;0&amp;&amp;(</a:t>
            </a:r>
            <a:r>
              <a:rPr lang="en-US" altLang="zh-CN" sz="26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L.r</a:t>
            </a:r>
            <a:r>
              <a:rPr lang="en-US" altLang="zh-CN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[j].key&gt;</a:t>
            </a:r>
            <a:r>
              <a:rPr lang="en-US" altLang="zh-CN" sz="26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L.r</a:t>
            </a:r>
            <a:r>
              <a:rPr lang="en-US" altLang="zh-CN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[0].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key</a:t>
            </a:r>
            <a:r>
              <a:rPr lang="en-US" altLang="zh-CN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 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j-=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dk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ts val="200"/>
              </a:spcBef>
              <a:buClrTx/>
              <a:buFontTx/>
              <a:buNone/>
              <a:defRPr/>
            </a:pPr>
            <a:r>
              <a:rPr lang="en-US" altLang="zh-CN" sz="2600" b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L.r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j+dk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=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L.r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[j];  </a:t>
            </a:r>
            <a:r>
              <a:rPr lang="en-US" altLang="zh-CN" sz="260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en-US" altLang="zh-CN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子序列内后</a:t>
            </a:r>
            <a:r>
              <a:rPr lang="zh-CN" altLang="en-US" sz="2600" b="0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移</a:t>
            </a:r>
            <a:r>
              <a:rPr lang="zh-CN" altLang="en-US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一位不再是</a:t>
            </a:r>
            <a:r>
              <a:rPr lang="en-US" altLang="zh-CN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j+1,</a:t>
            </a:r>
            <a:r>
              <a:rPr lang="zh-CN" altLang="en-US" sz="2600" b="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而是</a:t>
            </a:r>
            <a:r>
              <a:rPr lang="en-US" altLang="zh-CN" sz="2600" b="0" dirty="0" err="1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j+dk</a:t>
            </a:r>
            <a:endParaRPr lang="zh-CN" altLang="en-US" sz="2600" b="0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  <a:buClrTx/>
              <a:buFontTx/>
              <a:buNone/>
              <a:defRPr/>
            </a:pPr>
            <a:r>
              <a:rPr lang="zh-CN" altLang="en-US" sz="2600" b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zh-CN" altLang="en-US" sz="2600" b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6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L.r</a:t>
            </a:r>
            <a:r>
              <a:rPr lang="en-US" altLang="zh-CN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6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j+dk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=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L.r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[0];        </a:t>
            </a:r>
            <a:endParaRPr lang="zh-CN" altLang="en-US" sz="26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  <a:buClrTx/>
              <a:buFontTx/>
              <a:buNone/>
              <a:defRPr/>
            </a:pPr>
            <a:r>
              <a:rPr lang="zh-CN" altLang="en-US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zh-CN" altLang="en-US" sz="2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zh-CN" altLang="en-US" sz="26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  <a:buClrTx/>
              <a:buFontTx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4606280" y="5590197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08" name="Line 5"/>
          <p:cNvSpPr>
            <a:spLocks noChangeShapeType="1"/>
          </p:cNvSpPr>
          <p:nvPr/>
        </p:nvSpPr>
        <p:spPr bwMode="auto">
          <a:xfrm>
            <a:off x="5368280" y="5590197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6"/>
          <p:cNvSpPr>
            <a:spLocks noChangeShapeType="1"/>
          </p:cNvSpPr>
          <p:nvPr/>
        </p:nvSpPr>
        <p:spPr bwMode="auto">
          <a:xfrm>
            <a:off x="5977880" y="5590197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Line 7"/>
          <p:cNvSpPr>
            <a:spLocks noChangeShapeType="1"/>
          </p:cNvSpPr>
          <p:nvPr/>
        </p:nvSpPr>
        <p:spPr bwMode="auto">
          <a:xfrm>
            <a:off x="6587480" y="5590197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Line 8"/>
          <p:cNvSpPr>
            <a:spLocks noChangeShapeType="1"/>
          </p:cNvSpPr>
          <p:nvPr/>
        </p:nvSpPr>
        <p:spPr bwMode="auto">
          <a:xfrm>
            <a:off x="7197080" y="5590197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9"/>
          <p:cNvSpPr>
            <a:spLocks noChangeShapeType="1"/>
          </p:cNvSpPr>
          <p:nvPr/>
        </p:nvSpPr>
        <p:spPr bwMode="auto">
          <a:xfrm>
            <a:off x="7806680" y="5590197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Line 10"/>
          <p:cNvSpPr>
            <a:spLocks noChangeShapeType="1"/>
          </p:cNvSpPr>
          <p:nvPr/>
        </p:nvSpPr>
        <p:spPr bwMode="auto">
          <a:xfrm>
            <a:off x="8416280" y="5590197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11"/>
          <p:cNvSpPr>
            <a:spLocks noChangeShapeType="1"/>
          </p:cNvSpPr>
          <p:nvPr/>
        </p:nvSpPr>
        <p:spPr bwMode="auto">
          <a:xfrm>
            <a:off x="9025880" y="5590197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12"/>
          <p:cNvSpPr>
            <a:spLocks noChangeShapeType="1"/>
          </p:cNvSpPr>
          <p:nvPr/>
        </p:nvSpPr>
        <p:spPr bwMode="auto">
          <a:xfrm>
            <a:off x="9635480" y="5590197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13"/>
          <p:cNvSpPr>
            <a:spLocks noChangeShapeType="1"/>
          </p:cNvSpPr>
          <p:nvPr/>
        </p:nvSpPr>
        <p:spPr bwMode="auto">
          <a:xfrm>
            <a:off x="10245080" y="5590197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0854680" y="5590197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15"/>
          <p:cNvSpPr txBox="1">
            <a:spLocks noChangeArrowheads="1"/>
          </p:cNvSpPr>
          <p:nvPr/>
        </p:nvSpPr>
        <p:spPr bwMode="auto">
          <a:xfrm>
            <a:off x="4611042" y="5579169"/>
            <a:ext cx="681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/>
              <a:t>16  25 12  30 47 11  23 36  9   18 31</a:t>
            </a:r>
            <a:endParaRPr lang="en-US" altLang="zh-CN" sz="4000" dirty="0"/>
          </a:p>
        </p:txBody>
      </p:sp>
      <p:sp>
        <p:nvSpPr>
          <p:cNvPr id="119" name="Text Box 16"/>
          <p:cNvSpPr txBox="1">
            <a:spLocks noChangeArrowheads="1"/>
          </p:cNvSpPr>
          <p:nvPr/>
        </p:nvSpPr>
        <p:spPr bwMode="auto">
          <a:xfrm>
            <a:off x="710725" y="1258696"/>
            <a:ext cx="10873208" cy="138499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ea typeface="楷体_GB2312" pitchFamily="49" charset="-122"/>
              </a:rPr>
              <a:t>void </a:t>
            </a:r>
            <a:r>
              <a:rPr lang="en-US" altLang="zh-CN" dirty="0" err="1">
                <a:ea typeface="楷体_GB2312" pitchFamily="49" charset="-122"/>
              </a:rPr>
              <a:t>ShellSort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SqList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L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int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err="1">
                <a:ea typeface="楷体_GB2312" pitchFamily="49" charset="-122"/>
              </a:rPr>
              <a:t>dlta</a:t>
            </a:r>
            <a:r>
              <a:rPr lang="en-US" altLang="zh-CN" dirty="0">
                <a:ea typeface="楷体_GB2312" pitchFamily="49" charset="-122"/>
              </a:rPr>
              <a:t>[],</a:t>
            </a:r>
            <a:r>
              <a:rPr lang="en-US" altLang="zh-CN" dirty="0" err="1">
                <a:ea typeface="楷体_GB2312" pitchFamily="49" charset="-122"/>
              </a:rPr>
              <a:t>int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length){</a:t>
            </a:r>
            <a:endParaRPr lang="en-US" altLang="zh-CN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ea typeface="楷体_GB2312" pitchFamily="49" charset="-122"/>
              </a:rPr>
              <a:t>      for </a:t>
            </a:r>
            <a:r>
              <a:rPr lang="en-US" altLang="zh-CN" dirty="0">
                <a:ea typeface="楷体_GB2312" pitchFamily="49" charset="-122"/>
              </a:rPr>
              <a:t>(k=0; </a:t>
            </a:r>
            <a:r>
              <a:rPr lang="en-US" altLang="zh-CN" dirty="0" smtClean="0">
                <a:ea typeface="楷体_GB2312" pitchFamily="49" charset="-122"/>
              </a:rPr>
              <a:t>k&lt;length; ++k)  </a:t>
            </a:r>
            <a:r>
              <a:rPr lang="en-US" altLang="zh-CN" dirty="0" err="1">
                <a:ea typeface="楷体_GB2312" pitchFamily="49" charset="-122"/>
              </a:rPr>
              <a:t>ShellInsert</a:t>
            </a:r>
            <a:r>
              <a:rPr lang="en-US" altLang="zh-CN" dirty="0">
                <a:ea typeface="楷体_GB2312" pitchFamily="49" charset="-122"/>
              </a:rPr>
              <a:t>(L, </a:t>
            </a:r>
            <a:r>
              <a:rPr lang="en-US" altLang="zh-CN" dirty="0" err="1">
                <a:ea typeface="楷体_GB2312" pitchFamily="49" charset="-122"/>
              </a:rPr>
              <a:t>dlta</a:t>
            </a:r>
            <a:r>
              <a:rPr lang="en-US" altLang="zh-CN" dirty="0">
                <a:ea typeface="楷体_GB2312" pitchFamily="49" charset="-122"/>
              </a:rPr>
              <a:t>[k]);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ea typeface="楷体_GB2312" pitchFamily="49" charset="-122"/>
              </a:rPr>
              <a:t>}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762673" y="6155233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844503" y="6155233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882791" y="6155233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62673" y="6177007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04948" y="6155233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15837" y="6155233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672064" y="6169747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62080" y="6155233"/>
            <a:ext cx="397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上箭头 24"/>
          <p:cNvSpPr/>
          <p:nvPr/>
        </p:nvSpPr>
        <p:spPr>
          <a:xfrm>
            <a:off x="7896200" y="6227241"/>
            <a:ext cx="216266" cy="1800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2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.00879 L 0.05807 0.00879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022E-16 L 0.05612 -0.0011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/>
      <p:bldP spid="119" grpId="0" animBg="1" autoUpdateAnimBg="0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0" y="548680"/>
            <a:ext cx="11661421" cy="668867"/>
          </a:xfrm>
        </p:spPr>
        <p:txBody>
          <a:bodyPr/>
          <a:lstStyle/>
          <a:p>
            <a:pPr marL="457200" indent="-457200">
              <a:buFont typeface="Wingdings" pitchFamily="2" charset="2"/>
              <a:buChar char="p"/>
            </a:pPr>
            <a:r>
              <a:rPr lang="en-US" altLang="zh-CN" b="1" dirty="0"/>
              <a:t>Shell</a:t>
            </a:r>
            <a:r>
              <a:rPr lang="zh-CN" altLang="en-US" b="1" dirty="0" smtClean="0"/>
              <a:t>排序分析</a:t>
            </a:r>
            <a:endParaRPr lang="en-US" altLang="zh-CN" sz="320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1384" y="1340768"/>
            <a:ext cx="6721415" cy="33457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lang="zh-CN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lang="zh-CN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lang="zh-CN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lang="zh-CN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lang="en-US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u"/>
            </a:pPr>
            <a:r>
              <a:rPr lang="zh-CN" altLang="en-US" sz="3200" dirty="0" smtClean="0"/>
              <a:t>时间性能</a:t>
            </a:r>
            <a:r>
              <a:rPr lang="zh-CN" altLang="en-US" sz="3200" b="0" dirty="0" smtClean="0"/>
              <a:t>：</a:t>
            </a:r>
            <a:endParaRPr lang="en-US" altLang="zh-CN" sz="3200" b="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3400" b="0" dirty="0" smtClean="0"/>
              <a:t>受增量序列和初始状态影响</a:t>
            </a:r>
            <a:endParaRPr lang="en-US" altLang="zh-CN" sz="3400" b="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3400" b="0" dirty="0" smtClean="0"/>
              <a:t>最优增量序列确定尚待研究</a:t>
            </a:r>
            <a:endParaRPr lang="en-US" altLang="zh-CN" sz="3400" b="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3400" b="0" dirty="0" smtClean="0"/>
              <a:t>统计表明平均性能</a:t>
            </a:r>
            <a:r>
              <a:rPr lang="en-US" altLang="zh-CN" sz="3400" b="0" dirty="0" smtClean="0"/>
              <a:t>O(n</a:t>
            </a:r>
            <a:r>
              <a:rPr lang="en-US" altLang="zh-CN" sz="3400" b="0" baseline="30000" dirty="0" smtClean="0"/>
              <a:t>1.3</a:t>
            </a:r>
            <a:r>
              <a:rPr lang="en-US" altLang="zh-CN" sz="3400" b="0" dirty="0" smtClean="0"/>
              <a:t>)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3200" dirty="0" smtClean="0"/>
              <a:t>空间性能</a:t>
            </a:r>
            <a:r>
              <a:rPr lang="zh-CN" altLang="en-US" sz="3200" b="0" dirty="0" smtClean="0"/>
              <a:t>：</a:t>
            </a:r>
            <a:r>
              <a:rPr lang="en-US" altLang="zh-CN" sz="3200" b="0" dirty="0" smtClean="0"/>
              <a:t>O(1)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3200" dirty="0" smtClean="0"/>
              <a:t>稳定性</a:t>
            </a:r>
            <a:r>
              <a:rPr lang="zh-CN" altLang="en-US" sz="3200" b="0" dirty="0" smtClean="0"/>
              <a:t>：不稳定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99" y="4293096"/>
            <a:ext cx="7858561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流程图: 联系 18"/>
          <p:cNvSpPr>
            <a:spLocks noChangeArrowheads="1"/>
          </p:cNvSpPr>
          <p:nvPr/>
        </p:nvSpPr>
        <p:spPr bwMode="auto">
          <a:xfrm>
            <a:off x="11371339" y="4509120"/>
            <a:ext cx="585526" cy="571500"/>
          </a:xfrm>
          <a:prstGeom prst="flowChartConnector">
            <a:avLst/>
          </a:prstGeom>
          <a:noFill/>
          <a:ln w="57150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流程图: 联系 19"/>
          <p:cNvSpPr>
            <a:spLocks noChangeArrowheads="1"/>
          </p:cNvSpPr>
          <p:nvPr/>
        </p:nvSpPr>
        <p:spPr bwMode="auto">
          <a:xfrm>
            <a:off x="9631848" y="5665812"/>
            <a:ext cx="550069" cy="571500"/>
          </a:xfrm>
          <a:prstGeom prst="flowChartConnector">
            <a:avLst/>
          </a:prstGeom>
          <a:noFill/>
          <a:ln w="57150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流程图: 联系 7"/>
          <p:cNvSpPr>
            <a:spLocks noChangeArrowheads="1"/>
          </p:cNvSpPr>
          <p:nvPr/>
        </p:nvSpPr>
        <p:spPr bwMode="auto">
          <a:xfrm>
            <a:off x="9696400" y="4516380"/>
            <a:ext cx="585526" cy="571500"/>
          </a:xfrm>
          <a:prstGeom prst="flowChartConnector">
            <a:avLst/>
          </a:prstGeom>
          <a:noFill/>
          <a:ln w="57150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圆角矩形 20"/>
          <p:cNvSpPr/>
          <p:nvPr/>
        </p:nvSpPr>
        <p:spPr bwMode="auto">
          <a:xfrm>
            <a:off x="7752184" y="2204864"/>
            <a:ext cx="2376264" cy="936104"/>
          </a:xfrm>
          <a:prstGeom prst="roundRect">
            <a:avLst/>
          </a:prstGeom>
          <a:solidFill>
            <a:srgbClr val="0A51A1"/>
          </a:solidFill>
          <a:ln w="28575">
            <a:solidFill>
              <a:srgbClr val="0A5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一次移动消除多个逆序对</a:t>
            </a:r>
            <a:endParaRPr lang="pt-BR" altLang="zh-CN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2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8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0" y="548680"/>
            <a:ext cx="11661421" cy="668867"/>
          </a:xfrm>
        </p:spPr>
        <p:txBody>
          <a:bodyPr/>
          <a:lstStyle/>
          <a:p>
            <a:pPr marL="457200" indent="-457200">
              <a:buFont typeface="Wingdings" pitchFamily="2" charset="2"/>
              <a:buChar char="p"/>
            </a:pPr>
            <a:r>
              <a:rPr lang="zh-CN" altLang="en-US" sz="3200" dirty="0" smtClean="0"/>
              <a:t>总结与推广</a:t>
            </a:r>
            <a:endParaRPr lang="en-US" altLang="zh-CN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3645024"/>
            <a:ext cx="388843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8544272" y="1988840"/>
            <a:ext cx="2376264" cy="936104"/>
          </a:xfrm>
          <a:prstGeom prst="roundRect">
            <a:avLst/>
          </a:prstGeom>
          <a:solidFill>
            <a:srgbClr val="0A51A1"/>
          </a:solidFill>
          <a:ln w="28575">
            <a:solidFill>
              <a:srgbClr val="0A5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一次移动消除多个逆序对</a:t>
            </a:r>
            <a:endParaRPr lang="pt-BR" altLang="zh-CN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602670"/>
            <a:ext cx="3714762" cy="213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197019" y="584765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交换类排序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343472" y="584765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插入类排序</a:t>
            </a:r>
            <a:endParaRPr lang="zh-CN" alt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268760"/>
            <a:ext cx="381642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上凸带形 4"/>
          <p:cNvSpPr/>
          <p:nvPr/>
        </p:nvSpPr>
        <p:spPr>
          <a:xfrm>
            <a:off x="911424" y="1744742"/>
            <a:ext cx="3312368" cy="118020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Shell</a:t>
            </a:r>
            <a:r>
              <a:rPr lang="zh-CN" altLang="en-US" sz="2600" dirty="0" smtClean="0"/>
              <a:t>排序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624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heme/theme1.xml><?xml version="1.0" encoding="utf-8"?>
<a:theme xmlns:a="http://schemas.openxmlformats.org/drawingml/2006/main" name="山东科技大学_崔焕庆_程序设计基础 (1)">
  <a:themeElements>
    <a:clrScheme name="崔焕庆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00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.potx" id="{40D07666-A9C2-497C-9725-7D03DA1BF9C5}" vid="{A57BCED4-476C-4A1C-9598-FFDAA9DF43A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山东科技大学_崔焕庆_程序设计基础 (1)</Template>
  <TotalTime>8286</TotalTime>
  <Words>737</Words>
  <Application>Microsoft Office PowerPoint</Application>
  <PresentationFormat>宽屏</PresentationFormat>
  <Paragraphs>173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方正楷体简体</vt:lpstr>
      <vt:lpstr>仿宋_GB2312</vt:lpstr>
      <vt:lpstr>黑体</vt:lpstr>
      <vt:lpstr>华文中宋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山东科技大学_崔焕庆_程序设计基础 (1)</vt:lpstr>
      <vt:lpstr>希 尔 排 序</vt:lpstr>
      <vt:lpstr>PowerPoint 演示文稿</vt:lpstr>
      <vt:lpstr>PowerPoint 演示文稿</vt:lpstr>
      <vt:lpstr> 引入：希尔排序</vt:lpstr>
      <vt:lpstr>希 尔 排 序 (Shell Sort)</vt:lpstr>
      <vt:lpstr>Shell排序思想</vt:lpstr>
      <vt:lpstr>Shell排序实现（缩小增量排序）</vt:lpstr>
      <vt:lpstr>Shell排序分析</vt:lpstr>
      <vt:lpstr>总结与推广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ZQT</dc:creator>
  <cp:lastModifiedBy>Y</cp:lastModifiedBy>
  <cp:revision>1115</cp:revision>
  <dcterms:created xsi:type="dcterms:W3CDTF">1601-01-01T00:00:00Z</dcterms:created>
  <dcterms:modified xsi:type="dcterms:W3CDTF">2021-11-19T04:36:42Z</dcterms:modified>
</cp:coreProperties>
</file>