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5" r:id="rId1"/>
  </p:sldMasterIdLst>
  <p:notesMasterIdLst>
    <p:notesMasterId r:id="rId16"/>
  </p:notesMasterIdLst>
  <p:sldIdLst>
    <p:sldId id="1028" r:id="rId2"/>
    <p:sldId id="1027" r:id="rId3"/>
    <p:sldId id="1029" r:id="rId4"/>
    <p:sldId id="990" r:id="rId5"/>
    <p:sldId id="1024" r:id="rId6"/>
    <p:sldId id="1031" r:id="rId7"/>
    <p:sldId id="1010" r:id="rId8"/>
    <p:sldId id="1017" r:id="rId9"/>
    <p:sldId id="1018" r:id="rId10"/>
    <p:sldId id="1025" r:id="rId11"/>
    <p:sldId id="1021" r:id="rId12"/>
    <p:sldId id="972" r:id="rId13"/>
    <p:sldId id="1022" r:id="rId14"/>
    <p:sldId id="987" r:id="rId1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1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77206" autoAdjust="0"/>
  </p:normalViewPr>
  <p:slideViewPr>
    <p:cSldViewPr>
      <p:cViewPr varScale="1">
        <p:scale>
          <a:sx n="86" d="100"/>
          <a:sy n="86" d="100"/>
        </p:scale>
        <p:origin x="-456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7615008-8E0B-41EC-B669-18ACE8FC86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93503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0F41C0-6C95-4FBD-B3DE-F9E4C1B2BC1D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76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>
                <a:cs typeface="Arial" charset="0"/>
              </a:rPr>
              <a:t>Floyd</a:t>
            </a:r>
            <a:r>
              <a:rPr lang="zh-CN" altLang="en-US" dirty="0" smtClean="0">
                <a:cs typeface="Arial" charset="0"/>
              </a:rPr>
              <a:t>算法的本质是</a:t>
            </a:r>
            <a:r>
              <a:rPr lang="en-US" altLang="zh-CN" dirty="0" smtClean="0">
                <a:cs typeface="Arial" charset="0"/>
              </a:rPr>
              <a:t>….</a:t>
            </a:r>
          </a:p>
          <a:p>
            <a:r>
              <a:rPr lang="zh-CN" altLang="en-US" dirty="0" smtClean="0">
                <a:cs typeface="Arial" charset="0"/>
              </a:rPr>
              <a:t>实际上，对一般问题而言，</a:t>
            </a: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BC528-91AD-4BF9-BA9C-4801145514E5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9417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endParaRPr lang="zh-CN" altLang="en-US" dirty="0" smtClean="0">
              <a:cs typeface="Arial" charset="0"/>
            </a:endParaRPr>
          </a:p>
        </p:txBody>
      </p:sp>
      <p:sp>
        <p:nvSpPr>
          <p:cNvPr id="5325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4F029BA-E3F7-4E0C-91E0-17C5899722DA}" type="slidenum">
              <a:rPr lang="zh-CN" altLang="en-US" sz="1200" b="0">
                <a:latin typeface="Times New Roman" pitchFamily="18" charset="0"/>
              </a:rPr>
              <a:pPr algn="r"/>
              <a:t>2</a:t>
            </a:fld>
            <a:endParaRPr lang="en-US" altLang="zh-CN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836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endParaRPr lang="zh-CN" altLang="en-US" dirty="0" smtClean="0">
              <a:cs typeface="Arial" charset="0"/>
            </a:endParaRPr>
          </a:p>
        </p:txBody>
      </p:sp>
      <p:sp>
        <p:nvSpPr>
          <p:cNvPr id="5325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4F029BA-E3F7-4E0C-91E0-17C5899722DA}" type="slidenum">
              <a:rPr lang="zh-CN" altLang="en-US" sz="1200" b="0">
                <a:latin typeface="Times New Roman" pitchFamily="18" charset="0"/>
              </a:rPr>
              <a:pPr algn="r"/>
              <a:t>3</a:t>
            </a:fld>
            <a:endParaRPr lang="en-US" altLang="zh-CN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501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endParaRPr lang="zh-CN" altLang="en-US" dirty="0" smtClean="0">
              <a:cs typeface="Arial" charset="0"/>
            </a:endParaRPr>
          </a:p>
        </p:txBody>
      </p:sp>
      <p:sp>
        <p:nvSpPr>
          <p:cNvPr id="5325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4F029BA-E3F7-4E0C-91E0-17C5899722DA}" type="slidenum">
              <a:rPr lang="zh-CN" altLang="en-US" sz="1200" b="0">
                <a:latin typeface="Times New Roman" pitchFamily="18" charset="0"/>
              </a:rPr>
              <a:pPr algn="r"/>
              <a:t>5</a:t>
            </a:fld>
            <a:endParaRPr lang="en-US" altLang="zh-CN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07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cs typeface="Arial" charset="0"/>
              </a:rPr>
              <a:t>首先来看第一类路径中的最短路，即：直接从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出发到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终止，中间不经过其他节点的路径。此时，路径唯一，其最短路显然就是两点之间对应的边，距离值就是邻接矩阵中对应元素的取值</a:t>
            </a:r>
            <a:endParaRPr lang="en-US" altLang="zh-CN" dirty="0" smtClean="0">
              <a:cs typeface="Arial" charset="0"/>
            </a:endParaRPr>
          </a:p>
          <a:p>
            <a:endParaRPr lang="en-US" altLang="zh-CN" dirty="0" smtClean="0">
              <a:cs typeface="Arial" charset="0"/>
            </a:endParaRPr>
          </a:p>
          <a:p>
            <a:r>
              <a:rPr lang="zh-CN" altLang="en-US" dirty="0" smtClean="0">
                <a:cs typeface="Arial" charset="0"/>
              </a:rPr>
              <a:t>此时，初始化距离值和最短路的代码如下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14197-AB19-4E9F-A729-5893C306D7D8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5917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r>
              <a:rPr lang="zh-CN" altLang="en-US" dirty="0" smtClean="0">
                <a:cs typeface="Arial" charset="0"/>
              </a:rPr>
              <a:t>   对于任意的起点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和终点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来说，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到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的路径可能会有很多，直接在所有这些路径中求最短路比较困难。</a:t>
            </a:r>
            <a:r>
              <a:rPr lang="en-US" altLang="zh-CN" dirty="0" smtClean="0">
                <a:cs typeface="Arial" charset="0"/>
              </a:rPr>
              <a:t>Floyd</a:t>
            </a:r>
            <a:r>
              <a:rPr lang="zh-CN" altLang="en-US" dirty="0" smtClean="0">
                <a:cs typeface="Arial" charset="0"/>
              </a:rPr>
              <a:t>算法的基本思想是把这个复杂度问题分为多个子问题，逐步求解。具体来说：</a:t>
            </a:r>
            <a:endParaRPr lang="en-US" altLang="zh-CN" dirty="0" smtClean="0">
              <a:cs typeface="Arial" charset="0"/>
            </a:endParaRPr>
          </a:p>
          <a:p>
            <a:pPr algn="just"/>
            <a:r>
              <a:rPr lang="zh-CN" altLang="en-US" dirty="0" smtClean="0">
                <a:cs typeface="Arial" charset="0"/>
              </a:rPr>
              <a:t>    首先考察从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出发直接到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结束（中间不经过任何跳点）的路径，显然该路径唯一，其距离值就是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en-US" altLang="zh-CN" dirty="0" smtClean="0">
                <a:cs typeface="Arial" charset="0"/>
              </a:rPr>
              <a:t>-&gt;j</a:t>
            </a:r>
            <a:r>
              <a:rPr lang="zh-CN" altLang="en-US" dirty="0" smtClean="0">
                <a:cs typeface="Arial" charset="0"/>
              </a:rPr>
              <a:t>这条边的权值。</a:t>
            </a:r>
            <a:endParaRPr lang="en-US" altLang="zh-CN" dirty="0" smtClean="0">
              <a:cs typeface="Arial" charset="0"/>
            </a:endParaRPr>
          </a:p>
          <a:p>
            <a:pPr algn="just"/>
            <a:r>
              <a:rPr lang="en-US" altLang="zh-CN" dirty="0" smtClean="0">
                <a:cs typeface="Arial" charset="0"/>
              </a:rPr>
              <a:t>    </a:t>
            </a:r>
            <a:r>
              <a:rPr lang="zh-CN" altLang="en-US" dirty="0" smtClean="0">
                <a:cs typeface="Arial" charset="0"/>
              </a:rPr>
              <a:t>接下来看从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出发、中间可选跳点为</a:t>
            </a:r>
            <a:r>
              <a:rPr lang="en-US" altLang="zh-CN" dirty="0" smtClean="0">
                <a:cs typeface="Arial" charset="0"/>
              </a:rPr>
              <a:t>{1}</a:t>
            </a:r>
            <a:r>
              <a:rPr lang="zh-CN" altLang="en-US" dirty="0" smtClean="0">
                <a:cs typeface="Arial" charset="0"/>
              </a:rPr>
              <a:t>的路径。这样的路径可能有很多，包括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出发直接到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的路径，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出发、中间经过</a:t>
            </a:r>
            <a:r>
              <a:rPr lang="en-US" altLang="zh-CN" dirty="0" smtClean="0">
                <a:cs typeface="Arial" charset="0"/>
              </a:rPr>
              <a:t>1</a:t>
            </a:r>
            <a:r>
              <a:rPr lang="zh-CN" altLang="en-US" dirty="0" smtClean="0">
                <a:cs typeface="Arial" charset="0"/>
              </a:rPr>
              <a:t>、最后到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的路径，以及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出发、中间重复多次经过顶点</a:t>
            </a:r>
            <a:r>
              <a:rPr lang="en-US" altLang="zh-CN" dirty="0" smtClean="0">
                <a:cs typeface="Arial" charset="0"/>
              </a:rPr>
              <a:t>1</a:t>
            </a:r>
            <a:r>
              <a:rPr lang="zh-CN" altLang="en-US" dirty="0" smtClean="0">
                <a:cs typeface="Arial" charset="0"/>
              </a:rPr>
              <a:t>的路径，如此等等。但是，这类路里面的最短路只可能是前两种，也就是</a:t>
            </a:r>
            <a:r>
              <a:rPr lang="en-US" altLang="zh-CN" dirty="0" smtClean="0">
                <a:cs typeface="Arial" charset="0"/>
              </a:rPr>
              <a:t>...</a:t>
            </a:r>
            <a:r>
              <a:rPr lang="zh-CN" altLang="en-US" dirty="0" smtClean="0">
                <a:cs typeface="Arial" charset="0"/>
              </a:rPr>
              <a:t>，因为，第</a:t>
            </a:r>
            <a:r>
              <a:rPr lang="en-US" altLang="zh-CN" dirty="0" smtClean="0">
                <a:cs typeface="Arial" charset="0"/>
              </a:rPr>
              <a:t>3</a:t>
            </a:r>
            <a:r>
              <a:rPr lang="zh-CN" altLang="en-US" dirty="0" smtClean="0">
                <a:cs typeface="Arial" charset="0"/>
              </a:rPr>
              <a:t>种情况下</a:t>
            </a:r>
            <a:r>
              <a:rPr lang="en-US" altLang="zh-CN" dirty="0" smtClean="0">
                <a:cs typeface="Arial" charset="0"/>
              </a:rPr>
              <a:t>1</a:t>
            </a:r>
            <a:r>
              <a:rPr lang="zh-CN" altLang="en-US" dirty="0" smtClean="0">
                <a:cs typeface="Arial" charset="0"/>
              </a:rPr>
              <a:t>多次出现意味着有回路，有回路就不会是最短。所以，这一类路径里面的最短路只需对前两种情况下的最短路作比较即可。</a:t>
            </a:r>
            <a:endParaRPr lang="en-US" altLang="zh-CN" dirty="0" smtClean="0">
              <a:cs typeface="Arial" charset="0"/>
            </a:endParaRPr>
          </a:p>
          <a:p>
            <a:pPr algn="just"/>
            <a:endParaRPr lang="en-US" altLang="zh-CN" dirty="0" smtClean="0">
              <a:cs typeface="Arial" charset="0"/>
            </a:endParaRPr>
          </a:p>
          <a:p>
            <a:pPr algn="just"/>
            <a:r>
              <a:rPr lang="en-US" altLang="zh-CN" dirty="0" smtClean="0">
                <a:cs typeface="Arial" charset="0"/>
              </a:rPr>
              <a:t>    </a:t>
            </a:r>
            <a:r>
              <a:rPr lang="zh-CN" altLang="en-US" dirty="0" smtClean="0">
                <a:cs typeface="Arial" charset="0"/>
              </a:rPr>
              <a:t>第三类：从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出发，中间经过的顶点可以包括</a:t>
            </a:r>
            <a:r>
              <a:rPr lang="en-US" altLang="zh-CN" dirty="0" smtClean="0">
                <a:cs typeface="Arial" charset="0"/>
              </a:rPr>
              <a:t>{1</a:t>
            </a:r>
            <a:r>
              <a:rPr lang="zh-CN" altLang="en-US" dirty="0" smtClean="0">
                <a:cs typeface="Arial" charset="0"/>
              </a:rPr>
              <a:t>，</a:t>
            </a:r>
            <a:r>
              <a:rPr lang="en-US" altLang="zh-CN" dirty="0" smtClean="0">
                <a:cs typeface="Arial" charset="0"/>
              </a:rPr>
              <a:t>2}</a:t>
            </a:r>
          </a:p>
          <a:p>
            <a:pPr algn="just"/>
            <a:r>
              <a:rPr lang="en-US" altLang="zh-CN" dirty="0" smtClean="0">
                <a:cs typeface="Arial" charset="0"/>
              </a:rPr>
              <a:t>    </a:t>
            </a:r>
            <a:r>
              <a:rPr lang="zh-CN" altLang="en-US" dirty="0" smtClean="0">
                <a:cs typeface="Arial" charset="0"/>
              </a:rPr>
              <a:t>依次类推，</a:t>
            </a:r>
            <a:endParaRPr lang="en-US" altLang="zh-CN" dirty="0" smtClean="0">
              <a:cs typeface="Arial" charset="0"/>
            </a:endParaRPr>
          </a:p>
          <a:p>
            <a:pPr algn="just"/>
            <a:r>
              <a:rPr lang="en-US" altLang="zh-CN" dirty="0" smtClean="0">
                <a:cs typeface="Arial" charset="0"/>
              </a:rPr>
              <a:t>    </a:t>
            </a:r>
            <a:r>
              <a:rPr lang="zh-CN" altLang="en-US" dirty="0" smtClean="0">
                <a:cs typeface="Arial" charset="0"/>
              </a:rPr>
              <a:t>最后一类，从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出发，中间经过的顶点可以包括</a:t>
            </a:r>
            <a:r>
              <a:rPr lang="en-US" altLang="zh-CN" dirty="0" smtClean="0">
                <a:cs typeface="Arial" charset="0"/>
              </a:rPr>
              <a:t>{1,2,3,…,n}</a:t>
            </a:r>
            <a:r>
              <a:rPr lang="zh-CN" altLang="en-US" dirty="0" smtClean="0">
                <a:cs typeface="Arial" charset="0"/>
              </a:rPr>
              <a:t>中的所有的顶点</a:t>
            </a:r>
            <a:endParaRPr lang="en-US" altLang="zh-CN" dirty="0" smtClean="0">
              <a:cs typeface="Arial" charset="0"/>
            </a:endParaRPr>
          </a:p>
          <a:p>
            <a:pPr algn="just"/>
            <a:endParaRPr lang="en-US" altLang="zh-CN" dirty="0" smtClean="0">
              <a:cs typeface="Arial" charset="0"/>
            </a:endParaRPr>
          </a:p>
          <a:p>
            <a:pPr algn="just"/>
            <a:r>
              <a:rPr lang="zh-CN" altLang="en-US" dirty="0" smtClean="0">
                <a:cs typeface="Arial" charset="0"/>
              </a:rPr>
              <a:t>    将路径按上述方法分类后会发现，我们能依次得到各类路径中的最短路。而且，最后一类路径中的最短路就是全局最短路。</a:t>
            </a:r>
            <a:endParaRPr lang="en-US" altLang="zh-CN" dirty="0" smtClean="0">
              <a:cs typeface="Arial" charset="0"/>
            </a:endParaRPr>
          </a:p>
          <a:p>
            <a:pPr algn="just"/>
            <a:r>
              <a:rPr lang="en-US" altLang="zh-CN" dirty="0" smtClean="0">
                <a:cs typeface="Arial" charset="0"/>
              </a:rPr>
              <a:t>   </a:t>
            </a:r>
            <a:r>
              <a:rPr lang="zh-CN" altLang="en-US" dirty="0" smtClean="0">
                <a:cs typeface="Arial" charset="0"/>
              </a:rPr>
              <a:t>下面介绍</a:t>
            </a:r>
            <a:r>
              <a:rPr lang="en-US" altLang="zh-CN" dirty="0" smtClean="0">
                <a:cs typeface="Arial" charset="0"/>
              </a:rPr>
              <a:t>Floyd</a:t>
            </a:r>
            <a:r>
              <a:rPr lang="zh-CN" altLang="en-US" dirty="0" smtClean="0">
                <a:cs typeface="Arial" charset="0"/>
              </a:rPr>
              <a:t>算法的具体步骤！</a:t>
            </a:r>
          </a:p>
        </p:txBody>
      </p:sp>
      <p:sp>
        <p:nvSpPr>
          <p:cNvPr id="5325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4F029BA-E3F7-4E0C-91E0-17C5899722DA}" type="slidenum">
              <a:rPr lang="zh-CN" altLang="en-US" sz="1200" b="0">
                <a:latin typeface="Times New Roman" pitchFamily="18" charset="0"/>
              </a:rPr>
              <a:pPr algn="r"/>
              <a:t>7</a:t>
            </a:fld>
            <a:endParaRPr lang="en-US" altLang="zh-CN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907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cs typeface="Arial" charset="0"/>
              </a:rPr>
              <a:t>首先来看第一类路径中的最短路，即：直接从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出发到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终止，中间不经过其他节点的路径。此时，路径唯一，其最短路显然就是两点之间对应的边，距离值就是邻接矩阵中对应元素的取值</a:t>
            </a:r>
            <a:endParaRPr lang="en-US" altLang="zh-CN" dirty="0" smtClean="0">
              <a:cs typeface="Arial" charset="0"/>
            </a:endParaRPr>
          </a:p>
          <a:p>
            <a:endParaRPr lang="en-US" altLang="zh-CN" dirty="0" smtClean="0">
              <a:cs typeface="Arial" charset="0"/>
            </a:endParaRPr>
          </a:p>
          <a:p>
            <a:r>
              <a:rPr lang="zh-CN" altLang="en-US" dirty="0" smtClean="0">
                <a:cs typeface="Arial" charset="0"/>
              </a:rPr>
              <a:t>此时，初始化距离值和最短路的代码如下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14197-AB19-4E9F-A729-5893C306D7D8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85793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cs typeface="Arial" charset="0"/>
              </a:rPr>
              <a:t>首先来看第一类路径中的最短路，即：直接从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出发到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终止，中间不经过其他节点的路径。此时，路径唯一，其最短路显然就是两点之间对应的边，距离值就是邻接矩阵中对应元素的取值</a:t>
            </a:r>
            <a:endParaRPr lang="en-US" altLang="zh-CN" dirty="0" smtClean="0">
              <a:cs typeface="Arial" charset="0"/>
            </a:endParaRPr>
          </a:p>
          <a:p>
            <a:endParaRPr lang="en-US" altLang="zh-CN" dirty="0" smtClean="0">
              <a:cs typeface="Arial" charset="0"/>
            </a:endParaRPr>
          </a:p>
          <a:p>
            <a:r>
              <a:rPr lang="zh-CN" altLang="en-US" dirty="0" smtClean="0">
                <a:cs typeface="Arial" charset="0"/>
              </a:rPr>
              <a:t>此时，初始化距离值和最短路的代码如下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14197-AB19-4E9F-A729-5893C306D7D8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55553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>
                <a:cs typeface="Arial" charset="0"/>
              </a:rPr>
              <a:t>Floyd</a:t>
            </a:r>
            <a:r>
              <a:rPr lang="zh-CN" altLang="en-US" dirty="0" smtClean="0">
                <a:cs typeface="Arial" charset="0"/>
              </a:rPr>
              <a:t>算法的本质是</a:t>
            </a:r>
            <a:r>
              <a:rPr lang="en-US" altLang="zh-CN" dirty="0" smtClean="0">
                <a:cs typeface="Arial" charset="0"/>
              </a:rPr>
              <a:t>….</a:t>
            </a:r>
          </a:p>
          <a:p>
            <a:r>
              <a:rPr lang="zh-CN" altLang="en-US" dirty="0" smtClean="0">
                <a:cs typeface="Arial" charset="0"/>
              </a:rPr>
              <a:t>实际上，对一般问题而言，</a:t>
            </a: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BC528-91AD-4BF9-BA9C-4801145514E5}" type="slidenum">
              <a:rPr lang="zh-CN" altLang="en-US" smtClean="0"/>
              <a:pPr/>
              <a:t>12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63011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cuihuanqing@sdkd.net.cn" TargetMode="Externa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mailto:cuihuanqing@sdkd.net.cn" TargetMode="Externa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1458516"/>
            <a:ext cx="9144000" cy="3684984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458410"/>
            <a:ext cx="7772400" cy="1451855"/>
          </a:xfrm>
          <a:noFill/>
          <a:ln>
            <a:noFill/>
          </a:ln>
        </p:spPr>
        <p:txBody>
          <a:bodyPr anchor="b"/>
          <a:lstStyle>
            <a:lvl1pPr algn="ctr">
              <a:defRPr sz="6000">
                <a:latin typeface="方正楷体简体" panose="02010601030101010101" pitchFamily="2" charset="-122"/>
                <a:ea typeface="方正楷体简体" panose="02010601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724" y="3133845"/>
            <a:ext cx="6858000" cy="598991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方正楷体简体" panose="02010601030101010101" pitchFamily="2" charset="-122"/>
                <a:ea typeface="方正楷体简体" panose="02010601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141">
        <p:sndAc>
          <p:stSnd>
            <p:snd r:embed="rId1" name="click.wav"/>
          </p:stSnd>
        </p:sndAc>
      </p:transition>
    </mc:Choice>
    <mc:Fallback>
      <p:transition advTm="4141">
        <p:sndAc>
          <p:stSnd>
            <p:snd r:embed="rId1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2750"/>
            <a:ext cx="8746066" cy="5016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543800" y="4920853"/>
            <a:ext cx="1225550" cy="22264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FF151-52E9-477A-AA91-38BBDA24CC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141">
        <p:sndAc>
          <p:stSnd>
            <p:snd r:embed="rId1" name="click.wav"/>
          </p:stSnd>
        </p:sndAc>
      </p:transition>
    </mc:Choice>
    <mc:Fallback>
      <p:transition advTm="4141">
        <p:sndAc>
          <p:stSnd>
            <p:snd r:embed="rId1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hlinkClick r:id="rId3"/>
          </p:cNvPr>
          <p:cNvSpPr txBox="1"/>
          <p:nvPr/>
        </p:nvSpPr>
        <p:spPr>
          <a:xfrm>
            <a:off x="4800600" y="4914900"/>
            <a:ext cx="274305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ea typeface="+mn-ea"/>
                <a:hlinkClick r:id="rId3"/>
              </a:rPr>
              <a:t>cuihuanqing@sdkd.net.cn</a:t>
            </a:r>
            <a:endParaRPr lang="zh-CN" altLang="en-US" sz="1600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543800" y="4920853"/>
            <a:ext cx="1225550" cy="22264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B47C1-E095-4266-A266-CAFC792155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141">
        <p:sndAc>
          <p:stSnd>
            <p:snd r:embed="rId1" name="click.wav"/>
          </p:stSnd>
        </p:sndAc>
      </p:transition>
    </mc:Choice>
    <mc:Fallback>
      <p:transition advTm="4141">
        <p:sndAc>
          <p:stSnd>
            <p:snd r:embed="rId1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4920853"/>
            <a:ext cx="1073150" cy="22264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B5459-634C-4EA1-BB76-44EE466233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141">
        <p:sndAc>
          <p:stSnd>
            <p:snd r:embed="rId1" name="click.wav"/>
          </p:stSnd>
        </p:sndAc>
      </p:transition>
    </mc:Choice>
    <mc:Fallback>
      <p:transition advTm="4141">
        <p:sndAc>
          <p:stSnd>
            <p:snd r:embed="rId1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hlinkClick r:id="rId3"/>
          </p:cNvPr>
          <p:cNvSpPr txBox="1"/>
          <p:nvPr/>
        </p:nvSpPr>
        <p:spPr>
          <a:xfrm>
            <a:off x="4800600" y="4914900"/>
            <a:ext cx="274305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ea typeface="+mn-ea"/>
                <a:hlinkClick r:id="rId3"/>
              </a:rPr>
              <a:t>cuihuanqing@sdkd.net.cn</a:t>
            </a:r>
            <a:endParaRPr lang="zh-CN" altLang="en-US" sz="1600" dirty="0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1" y="444104"/>
            <a:ext cx="7877175" cy="466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827088" y="1221581"/>
            <a:ext cx="8128000" cy="3377804"/>
          </a:xfrm>
        </p:spPr>
        <p:txBody>
          <a:bodyPr rtlCol="0"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zh-CN" altLang="en-US" noProof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956551" y="4923235"/>
            <a:ext cx="919163" cy="22026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7C2291-645B-46F1-A8C4-B257A9EA49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141">
        <p:sndAc>
          <p:stSnd>
            <p:snd r:embed="rId1" name="click.wav"/>
          </p:stSnd>
        </p:sndAc>
      </p:transition>
    </mc:Choice>
    <mc:Fallback>
      <p:transition advTm="4141">
        <p:sndAc>
          <p:stSnd>
            <p:snd r:embed="rId1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79948-57A6-457C-9BEB-70D2B30D44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141">
        <p:sndAc>
          <p:stSnd>
            <p:snd r:embed="rId1" name="click.wav"/>
          </p:stSnd>
        </p:sndAc>
      </p:transition>
    </mc:Choice>
    <mc:Fallback>
      <p:transition advTm="4141">
        <p:sndAc>
          <p:stSnd>
            <p:snd r:embed="rId1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141">
        <p:sndAc>
          <p:stSnd>
            <p:snd r:embed="rId1" name="click.wav"/>
          </p:stSnd>
        </p:sndAc>
      </p:transition>
    </mc:Choice>
    <mc:Fallback>
      <p:transition advTm="4141">
        <p:sndAc>
          <p:stSnd>
            <p:snd r:embed="rId1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413148"/>
            <a:ext cx="8745538" cy="5453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058466"/>
            <a:ext cx="8745538" cy="3761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4920853"/>
            <a:ext cx="920750" cy="222647"/>
          </a:xfrm>
          <a:prstGeom prst="rect">
            <a:avLst/>
          </a:prstGeom>
        </p:spPr>
        <p:txBody>
          <a:bodyPr/>
          <a:lstStyle>
            <a:lvl1pPr algn="r">
              <a:defRPr sz="1600" smtClean="0">
                <a:ea typeface="+mn-ea"/>
              </a:defRPr>
            </a:lvl1pPr>
          </a:lstStyle>
          <a:p>
            <a:pPr>
              <a:defRPr/>
            </a:pPr>
            <a:fld id="{C79E8390-B913-41BC-B240-90ADE38F32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</p:sldLayoutIdLst>
  <mc:AlternateContent xmlns:mc="http://schemas.openxmlformats.org/markup-compatibility/2006">
    <mc:Choice xmlns:p14="http://schemas.microsoft.com/office/powerpoint/2010/main" Requires="p14">
      <p:transition p14:dur="0" advTm="4141">
        <p:sndAc>
          <p:stSnd>
            <p:snd r:embed="rId9" name="click.wav"/>
          </p:stSnd>
        </p:sndAc>
      </p:transition>
    </mc:Choice>
    <mc:Fallback>
      <p:transition advTm="4141">
        <p:sndAc>
          <p:stSnd>
            <p:snd r:embed="rId9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华文中宋" pitchFamily="2" charset="-122"/>
          <a:ea typeface="华文中宋" pitchFamily="2" charset="-122"/>
          <a:cs typeface="华文中宋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zh-CN" altLang="en-US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zh-CN" altLang="en-US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zh-CN" altLang="en-US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zh-CN" altLang="en-US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altLang="en-US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audio" Target="../media/audio1.wav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audio" Target="../media/audio1.wav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audio" Target="../media/audio1.wav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57291" y="1553759"/>
            <a:ext cx="7019925" cy="1102519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800" b="1" dirty="0" smtClean="0">
                <a:latin typeface="黑体" pitchFamily="2" charset="-122"/>
                <a:ea typeface="黑体" pitchFamily="2" charset="-122"/>
                <a:cs typeface="+mj-cs"/>
              </a:rPr>
              <a:t>快 速 排 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23928" y="2247714"/>
            <a:ext cx="4312568" cy="13144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70000"/>
              </a:lnSpc>
            </a:pPr>
            <a:endParaRPr sz="2600" b="1" dirty="0" smtClean="0">
              <a:latin typeface="方正楷体简体"/>
              <a:ea typeface="宋体" charset="-122"/>
            </a:endParaRPr>
          </a:p>
          <a:p>
            <a:pPr>
              <a:lnSpc>
                <a:spcPct val="130000"/>
              </a:lnSpc>
            </a:pPr>
            <a:endParaRPr sz="3000" b="1" dirty="0" smtClean="0">
              <a:latin typeface="方正楷体简体"/>
              <a:ea typeface="宋体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000" b="1" dirty="0" smtClean="0">
                <a:latin typeface="方正楷体简体"/>
                <a:ea typeface="宋体" charset="-122"/>
              </a:rPr>
              <a:t>主讲：鲁法明</a:t>
            </a:r>
            <a:endParaRPr lang="en-US" altLang="zh-CN" sz="3000" b="1" dirty="0" smtClean="0">
              <a:latin typeface="方正楷体简体"/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141">
        <p:sndAc>
          <p:stSnd>
            <p:snd r:embed="rId3" name="click.wav"/>
          </p:stSnd>
        </p:sndAc>
      </p:transition>
    </mc:Choice>
    <mc:Fallback>
      <p:transition advTm="4141"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4282" y="339502"/>
            <a:ext cx="8929750" cy="440627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QSort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Rcd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altLang="zh-CN" sz="2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low, </a:t>
            </a:r>
            <a:r>
              <a:rPr lang="en-US" altLang="zh-CN" sz="2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high){</a:t>
            </a:r>
            <a:endParaRPr lang="en-US" altLang="zh-CN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if( !(low&lt;high) ) return;</a:t>
            </a:r>
          </a:p>
          <a:p>
            <a:pPr>
              <a:lnSpc>
                <a:spcPct val="110000"/>
              </a:lnSpc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else{</a:t>
            </a:r>
            <a:endParaRPr lang="zh-CN" alt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pivotLoc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=Partition(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a,low,high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QSort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(a, low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pivotLoc-1);//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递归</a:t>
            </a:r>
            <a:endParaRPr lang="en-US" altLang="zh-CN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QSort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(a, pivotLoc+1, high);//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递归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}   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void main(){… ;   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QSort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(a,0,N-1); …}</a:t>
            </a:r>
            <a:endParaRPr lang="en-US" altLang="zh-CN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35696" y="3191946"/>
            <a:ext cx="3888432" cy="1107996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dirty="0" smtClean="0"/>
              <a:t>T(n): </a:t>
            </a:r>
            <a:r>
              <a:rPr lang="zh-CN" altLang="en-US" sz="2200" dirty="0" smtClean="0"/>
              <a:t>平均</a:t>
            </a:r>
            <a:r>
              <a:rPr lang="en-US" altLang="zh-CN" sz="2200" dirty="0" smtClean="0"/>
              <a:t>O(N*log</a:t>
            </a:r>
            <a:r>
              <a:rPr lang="en-US" altLang="zh-CN" sz="2200" baseline="-25000" dirty="0" smtClean="0"/>
              <a:t>2</a:t>
            </a:r>
            <a:r>
              <a:rPr lang="en-US" altLang="zh-CN" sz="2200" baseline="30000" dirty="0" smtClean="0"/>
              <a:t>N</a:t>
            </a:r>
            <a:r>
              <a:rPr lang="en-US" altLang="zh-CN" sz="2200" dirty="0" smtClean="0"/>
              <a:t>);</a:t>
            </a:r>
            <a:r>
              <a:rPr lang="zh-CN" altLang="en-US" sz="2200" dirty="0" smtClean="0"/>
              <a:t>最坏</a:t>
            </a:r>
            <a:r>
              <a:rPr lang="en-US" altLang="zh-CN" sz="2200" dirty="0" smtClean="0"/>
              <a:t>O(N</a:t>
            </a:r>
            <a:r>
              <a:rPr lang="en-US" altLang="zh-CN" sz="2200" baseline="30000" dirty="0" smtClean="0"/>
              <a:t>2</a:t>
            </a:r>
            <a:r>
              <a:rPr lang="en-US" altLang="zh-CN" sz="2200" dirty="0" smtClean="0"/>
              <a:t>)</a:t>
            </a:r>
          </a:p>
          <a:p>
            <a:r>
              <a:rPr lang="en-US" altLang="zh-CN" sz="2200" dirty="0" smtClean="0"/>
              <a:t>S(n)</a:t>
            </a:r>
            <a:r>
              <a:rPr lang="zh-CN" altLang="en-US" sz="2200" dirty="0" smtClean="0"/>
              <a:t>：平均</a:t>
            </a:r>
            <a:r>
              <a:rPr lang="en-US" altLang="zh-CN" sz="2200" dirty="0" smtClean="0"/>
              <a:t>O(log</a:t>
            </a:r>
            <a:r>
              <a:rPr lang="en-US" altLang="zh-CN" sz="2200" baseline="-25000" dirty="0" smtClean="0"/>
              <a:t>2</a:t>
            </a:r>
            <a:r>
              <a:rPr lang="en-US" altLang="zh-CN" sz="2200" baseline="30000" dirty="0" smtClean="0"/>
              <a:t>N</a:t>
            </a:r>
            <a:r>
              <a:rPr lang="en-US" altLang="zh-CN" sz="2200" dirty="0"/>
              <a:t>);</a:t>
            </a:r>
            <a:r>
              <a:rPr lang="zh-CN" altLang="en-US" sz="2200" dirty="0"/>
              <a:t>最坏</a:t>
            </a:r>
            <a:r>
              <a:rPr lang="en-US" altLang="zh-CN" sz="2200" dirty="0" smtClean="0"/>
              <a:t>O(N)</a:t>
            </a:r>
          </a:p>
          <a:p>
            <a:r>
              <a:rPr lang="zh-CN" altLang="en-US" sz="2200" dirty="0" smtClean="0"/>
              <a:t>不稳定：</a:t>
            </a:r>
            <a:r>
              <a:rPr lang="en-US" altLang="zh-CN" sz="2200" dirty="0" smtClean="0"/>
              <a:t>3  2  2* </a:t>
            </a:r>
            <a:r>
              <a:rPr lang="en-US" altLang="zh-CN" sz="2200" dirty="0" smtClean="0">
                <a:sym typeface="Wingdings" pitchFamily="2" charset="2"/>
              </a:rPr>
              <a:t></a:t>
            </a:r>
            <a:r>
              <a:rPr lang="en-US" altLang="zh-CN" sz="2200" dirty="0" smtClean="0"/>
              <a:t> 2* 2  3</a:t>
            </a:r>
          </a:p>
        </p:txBody>
      </p:sp>
      <p:sp>
        <p:nvSpPr>
          <p:cNvPr id="13" name="上凸带形 12"/>
          <p:cNvSpPr/>
          <p:nvPr/>
        </p:nvSpPr>
        <p:spPr>
          <a:xfrm>
            <a:off x="6429420" y="411510"/>
            <a:ext cx="2143108" cy="696521"/>
          </a:xfrm>
          <a:prstGeom prst="ribbon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递 归</a:t>
            </a:r>
            <a:endParaRPr lang="zh-CN" alt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1322346"/>
            <a:ext cx="3590141" cy="33218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141">
        <p:sndAc>
          <p:stSnd>
            <p:snd r:embed="rId4" name="click.wav"/>
          </p:stSnd>
        </p:sndAc>
      </p:transition>
    </mc:Choice>
    <mc:Fallback>
      <p:transition advTm="4141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28610"/>
            <a:ext cx="8746066" cy="54571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b="1" dirty="0" smtClean="0">
                <a:latin typeface="黑体" pitchFamily="2" charset="-122"/>
                <a:ea typeface="黑体" pitchFamily="2" charset="-122"/>
                <a:cs typeface="+mj-cs"/>
              </a:rPr>
              <a:t>快速排序（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  <a:cs typeface="+mj-cs"/>
              </a:rPr>
              <a:t>Quick Sort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  <a:cs typeface="+mj-cs"/>
              </a:rPr>
              <a:t>）</a:t>
            </a:r>
            <a:endParaRPr lang="zh-CN" altLang="en-US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grpSp>
        <p:nvGrpSpPr>
          <p:cNvPr id="3" name="Group 19"/>
          <p:cNvGrpSpPr>
            <a:grpSpLocks noChangeAspect="1"/>
          </p:cNvGrpSpPr>
          <p:nvPr/>
        </p:nvGrpSpPr>
        <p:grpSpPr bwMode="auto">
          <a:xfrm>
            <a:off x="1785938" y="1334702"/>
            <a:ext cx="5668962" cy="949016"/>
            <a:chOff x="1296" y="1824"/>
            <a:chExt cx="2976" cy="476"/>
          </a:xfrm>
        </p:grpSpPr>
        <p:sp>
          <p:nvSpPr>
            <p:cNvPr id="18452" name="AutoShape 2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FF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3" name="AutoShape 2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4" name="Text Box 2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快速排序的原理</a:t>
              </a:r>
              <a:endParaRPr lang="zh-CN" altLang="en-US" sz="2800" dirty="0">
                <a:solidFill>
                  <a:srgbClr val="000000"/>
                </a:solidFill>
                <a:latin typeface="Times New Roman" pitchFamily="18" charset="0"/>
                <a:ea typeface="仿宋_GB2312"/>
                <a:cs typeface="Times New Roman" pitchFamily="18" charset="0"/>
                <a:hlinkClick r:id="rId3" action="ppaction://hlinksldjump"/>
              </a:endParaRPr>
            </a:p>
          </p:txBody>
        </p:sp>
        <p:sp>
          <p:nvSpPr>
            <p:cNvPr id="18455" name="Text Box 2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4" name="Group 24"/>
          <p:cNvGrpSpPr>
            <a:grpSpLocks noChangeAspect="1"/>
          </p:cNvGrpSpPr>
          <p:nvPr/>
        </p:nvGrpSpPr>
        <p:grpSpPr bwMode="auto">
          <a:xfrm>
            <a:off x="1785938" y="2305631"/>
            <a:ext cx="5668962" cy="986199"/>
            <a:chOff x="1296" y="1824"/>
            <a:chExt cx="2976" cy="476"/>
          </a:xfrm>
        </p:grpSpPr>
        <p:sp>
          <p:nvSpPr>
            <p:cNvPr id="18448" name="AutoShape 25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9" name="AutoShape 26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0" name="Text Box 27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快速排序算法的实现</a:t>
              </a:r>
              <a:endParaRPr lang="zh-CN" altLang="en-US" sz="2800" dirty="0">
                <a:solidFill>
                  <a:srgbClr val="000000"/>
                </a:solidFill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1" name="Text Box 28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5" name="Group 29"/>
          <p:cNvGrpSpPr>
            <a:grpSpLocks noChangeAspect="1"/>
          </p:cNvGrpSpPr>
          <p:nvPr/>
        </p:nvGrpSpPr>
        <p:grpSpPr bwMode="auto">
          <a:xfrm>
            <a:off x="1785938" y="3349760"/>
            <a:ext cx="5668962" cy="950182"/>
            <a:chOff x="1296" y="1824"/>
            <a:chExt cx="2976" cy="476"/>
          </a:xfrm>
        </p:grpSpPr>
        <p:sp>
          <p:nvSpPr>
            <p:cNvPr id="18444" name="AutoShape 3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5" name="AutoShape 3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6" name="Text Box 3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总结与推广</a:t>
              </a:r>
              <a:endParaRPr lang="zh-CN" altLang="en-US" sz="2800" dirty="0">
                <a:solidFill>
                  <a:srgbClr val="000000"/>
                </a:solidFill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7" name="Text Box 3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141">
        <p:sndAc>
          <p:stSnd>
            <p:snd r:embed="rId2" name="click.wav"/>
          </p:stSnd>
        </p:sndAc>
      </p:transition>
    </mc:Choice>
    <mc:Fallback>
      <p:transition advTm="4141"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451789"/>
            <a:ext cx="8749636" cy="535785"/>
          </a:xfrm>
        </p:spPr>
        <p:txBody>
          <a:bodyPr>
            <a:normAutofit fontScale="9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黑体" pitchFamily="2" charset="-122"/>
                <a:ea typeface="黑体" pitchFamily="2" charset="-122"/>
                <a:cs typeface="+mj-cs"/>
              </a:rPr>
              <a:t>3 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  <a:cs typeface="+mj-cs"/>
              </a:rPr>
              <a:t>总结与推广</a:t>
            </a:r>
            <a:endParaRPr lang="zh-CN" altLang="en-US" sz="36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8" name="上凸带形 7"/>
          <p:cNvSpPr/>
          <p:nvPr/>
        </p:nvSpPr>
        <p:spPr>
          <a:xfrm>
            <a:off x="6516216" y="987574"/>
            <a:ext cx="2160240" cy="864096"/>
          </a:xfrm>
          <a:prstGeom prst="ribbon2">
            <a:avLst>
              <a:gd name="adj1" fmla="val 20156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快速排序</a:t>
            </a:r>
            <a:endParaRPr lang="zh-CN" alt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1410124"/>
            <a:ext cx="4000495" cy="33218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251520" y="3435846"/>
            <a:ext cx="197971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dk1"/>
                </a:solidFill>
              </a:rPr>
              <a:t>枢轴元素</a:t>
            </a:r>
            <a:endParaRPr lang="en-US" altLang="zh-CN" sz="2400" dirty="0">
              <a:solidFill>
                <a:schemeClr val="dk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dk1"/>
                </a:solidFill>
              </a:rPr>
              <a:t>的选取</a:t>
            </a:r>
            <a:r>
              <a:rPr lang="en-US" altLang="zh-CN" sz="2400" dirty="0">
                <a:solidFill>
                  <a:schemeClr val="dk1"/>
                </a:solidFill>
              </a:rPr>
              <a:t>?</a:t>
            </a:r>
          </a:p>
        </p:txBody>
      </p:sp>
      <p:sp>
        <p:nvSpPr>
          <p:cNvPr id="2" name="矩形 1"/>
          <p:cNvSpPr/>
          <p:nvPr/>
        </p:nvSpPr>
        <p:spPr>
          <a:xfrm>
            <a:off x="2411760" y="1419622"/>
            <a:ext cx="648072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141">
        <p:sndAc>
          <p:stSnd>
            <p:snd r:embed="rId4" name="click.wav"/>
          </p:stSnd>
        </p:sndAc>
      </p:transition>
    </mc:Choice>
    <mc:Fallback>
      <p:transition advTm="4141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30832" y="451789"/>
            <a:ext cx="8661648" cy="535785"/>
          </a:xfrm>
        </p:spPr>
        <p:txBody>
          <a:bodyPr>
            <a:normAutofit fontScale="9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黑体" pitchFamily="2" charset="-122"/>
                <a:ea typeface="黑体" pitchFamily="2" charset="-122"/>
                <a:cs typeface="+mj-cs"/>
              </a:rPr>
              <a:t>3 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  <a:cs typeface="+mj-cs"/>
              </a:rPr>
              <a:t>总结与推广</a:t>
            </a:r>
            <a:endParaRPr lang="zh-CN" altLang="en-US" sz="36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1318178"/>
            <a:ext cx="3024336" cy="34038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1359156"/>
            <a:ext cx="3312368" cy="33218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上凸带形 7"/>
          <p:cNvSpPr/>
          <p:nvPr/>
        </p:nvSpPr>
        <p:spPr>
          <a:xfrm>
            <a:off x="2843808" y="411510"/>
            <a:ext cx="3528392" cy="922424"/>
          </a:xfrm>
          <a:prstGeom prst="ribbon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递归与分治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141">
        <p:sndAc>
          <p:stSnd>
            <p:snd r:embed="rId4" name="click.wav"/>
          </p:stSnd>
        </p:sndAc>
      </p:transition>
    </mc:Choice>
    <mc:Fallback>
      <p:transition advTm="4141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4"/>
          <p:cNvSpPr>
            <a:spLocks noChangeArrowheads="1"/>
          </p:cNvSpPr>
          <p:nvPr/>
        </p:nvSpPr>
        <p:spPr bwMode="auto">
          <a:xfrm>
            <a:off x="3428993" y="1821651"/>
            <a:ext cx="315983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66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仿宋_GB2312"/>
                <a:ea typeface="仿宋_GB2312"/>
                <a:cs typeface="仿宋_GB2312"/>
              </a:rPr>
              <a:t>谢 谢</a:t>
            </a:r>
            <a:r>
              <a:rPr lang="zh-CN" altLang="en-US" sz="6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仿宋_GB2312"/>
                <a:ea typeface="仿宋_GB2312"/>
                <a:cs typeface="仿宋_GB2312"/>
              </a:rPr>
              <a:t>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141">
        <p:sndAc>
          <p:stSnd>
            <p:snd r:embed="rId2" name="click.wav"/>
          </p:stSnd>
        </p:sndAc>
      </p:transition>
    </mc:Choice>
    <mc:Fallback>
      <p:transition advTm="4141"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11510"/>
            <a:ext cx="8640960" cy="482207"/>
          </a:xfrm>
        </p:spPr>
        <p:txBody>
          <a:bodyPr>
            <a:normAutofit fontScale="9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  <a:cs typeface="+mj-cs"/>
              </a:rPr>
              <a:t>引入：</a:t>
            </a:r>
            <a:r>
              <a:rPr lang="zh-CN" altLang="en-US" sz="3600" dirty="0" smtClean="0"/>
              <a:t>冒泡排序</a:t>
            </a:r>
            <a:endParaRPr lang="zh-CN" altLang="en-US" sz="36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22" name="流程图: 联系 21"/>
          <p:cNvSpPr/>
          <p:nvPr/>
        </p:nvSpPr>
        <p:spPr>
          <a:xfrm>
            <a:off x="1691680" y="2821592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流程图: 联系 22"/>
          <p:cNvSpPr/>
          <p:nvPr/>
        </p:nvSpPr>
        <p:spPr>
          <a:xfrm>
            <a:off x="1691680" y="3361652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22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流程图: 联系 23"/>
          <p:cNvSpPr/>
          <p:nvPr/>
        </p:nvSpPr>
        <p:spPr>
          <a:xfrm>
            <a:off x="1691680" y="3901712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流程图: 联系 24"/>
          <p:cNvSpPr/>
          <p:nvPr/>
        </p:nvSpPr>
        <p:spPr>
          <a:xfrm>
            <a:off x="1691680" y="4441772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187624" y="1865655"/>
            <a:ext cx="511706" cy="700368"/>
            <a:chOff x="598210" y="1128734"/>
            <a:chExt cx="727730" cy="933824"/>
          </a:xfrm>
        </p:grpSpPr>
        <p:sp>
          <p:nvSpPr>
            <p:cNvPr id="34" name="燕尾形箭头 33"/>
            <p:cNvSpPr/>
            <p:nvPr/>
          </p:nvSpPr>
          <p:spPr>
            <a:xfrm>
              <a:off x="611560" y="1128734"/>
              <a:ext cx="714380" cy="285752"/>
            </a:xfrm>
            <a:prstGeom prst="notched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燕尾形箭头 34"/>
            <p:cNvSpPr/>
            <p:nvPr/>
          </p:nvSpPr>
          <p:spPr>
            <a:xfrm>
              <a:off x="598210" y="1776806"/>
              <a:ext cx="714380" cy="285752"/>
            </a:xfrm>
            <a:prstGeom prst="notchedRightArrow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流程图: 联系 35"/>
          <p:cNvSpPr/>
          <p:nvPr/>
        </p:nvSpPr>
        <p:spPr>
          <a:xfrm>
            <a:off x="1706194" y="1738583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流程图: 联系 36"/>
          <p:cNvSpPr/>
          <p:nvPr/>
        </p:nvSpPr>
        <p:spPr>
          <a:xfrm>
            <a:off x="1711894" y="2282693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流程图: 联系 39"/>
          <p:cNvSpPr/>
          <p:nvPr/>
        </p:nvSpPr>
        <p:spPr>
          <a:xfrm>
            <a:off x="2944844" y="3352845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22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流程图: 联系 40"/>
          <p:cNvSpPr/>
          <p:nvPr/>
        </p:nvSpPr>
        <p:spPr>
          <a:xfrm>
            <a:off x="2944844" y="3892905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流程图: 联系 41"/>
          <p:cNvSpPr/>
          <p:nvPr/>
        </p:nvSpPr>
        <p:spPr>
          <a:xfrm>
            <a:off x="2944844" y="4432965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2426274" y="2398739"/>
            <a:ext cx="511706" cy="700368"/>
            <a:chOff x="598210" y="1128734"/>
            <a:chExt cx="727730" cy="933824"/>
          </a:xfrm>
        </p:grpSpPr>
        <p:sp>
          <p:nvSpPr>
            <p:cNvPr id="44" name="燕尾形箭头 43"/>
            <p:cNvSpPr/>
            <p:nvPr/>
          </p:nvSpPr>
          <p:spPr>
            <a:xfrm>
              <a:off x="611560" y="1128734"/>
              <a:ext cx="714380" cy="285752"/>
            </a:xfrm>
            <a:prstGeom prst="notched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燕尾形箭头 44"/>
            <p:cNvSpPr/>
            <p:nvPr/>
          </p:nvSpPr>
          <p:spPr>
            <a:xfrm>
              <a:off x="598210" y="1776806"/>
              <a:ext cx="714380" cy="285752"/>
            </a:xfrm>
            <a:prstGeom prst="notchedRightArrow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流程图: 联系 45"/>
          <p:cNvSpPr/>
          <p:nvPr/>
        </p:nvSpPr>
        <p:spPr>
          <a:xfrm>
            <a:off x="2944844" y="1729776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流程图: 联系 47"/>
          <p:cNvSpPr/>
          <p:nvPr/>
        </p:nvSpPr>
        <p:spPr>
          <a:xfrm>
            <a:off x="2958796" y="2297703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流程图: 联系 48"/>
          <p:cNvSpPr/>
          <p:nvPr/>
        </p:nvSpPr>
        <p:spPr>
          <a:xfrm>
            <a:off x="2964496" y="2841813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流程图: 联系 50"/>
          <p:cNvSpPr/>
          <p:nvPr/>
        </p:nvSpPr>
        <p:spPr>
          <a:xfrm>
            <a:off x="4299044" y="3338331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22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流程图: 联系 51"/>
          <p:cNvSpPr/>
          <p:nvPr/>
        </p:nvSpPr>
        <p:spPr>
          <a:xfrm>
            <a:off x="4299044" y="3878391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流程图: 联系 52"/>
          <p:cNvSpPr/>
          <p:nvPr/>
        </p:nvSpPr>
        <p:spPr>
          <a:xfrm>
            <a:off x="4299044" y="4418451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3780474" y="2916747"/>
            <a:ext cx="511706" cy="700368"/>
            <a:chOff x="598210" y="1128734"/>
            <a:chExt cx="727730" cy="933824"/>
          </a:xfrm>
        </p:grpSpPr>
        <p:sp>
          <p:nvSpPr>
            <p:cNvPr id="55" name="燕尾形箭头 54"/>
            <p:cNvSpPr/>
            <p:nvPr/>
          </p:nvSpPr>
          <p:spPr>
            <a:xfrm>
              <a:off x="611560" y="1128734"/>
              <a:ext cx="714380" cy="285752"/>
            </a:xfrm>
            <a:prstGeom prst="notched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燕尾形箭头 55"/>
            <p:cNvSpPr/>
            <p:nvPr/>
          </p:nvSpPr>
          <p:spPr>
            <a:xfrm>
              <a:off x="598210" y="1776806"/>
              <a:ext cx="714380" cy="285752"/>
            </a:xfrm>
            <a:prstGeom prst="notchedRightArrow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流程图: 联系 56"/>
          <p:cNvSpPr/>
          <p:nvPr/>
        </p:nvSpPr>
        <p:spPr>
          <a:xfrm>
            <a:off x="4299044" y="1715262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流程图: 联系 57"/>
          <p:cNvSpPr/>
          <p:nvPr/>
        </p:nvSpPr>
        <p:spPr>
          <a:xfrm>
            <a:off x="4312996" y="2283189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流程图: 联系 58"/>
          <p:cNvSpPr/>
          <p:nvPr/>
        </p:nvSpPr>
        <p:spPr>
          <a:xfrm>
            <a:off x="4318696" y="2827299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流程图: 联系 60"/>
          <p:cNvSpPr/>
          <p:nvPr/>
        </p:nvSpPr>
        <p:spPr>
          <a:xfrm>
            <a:off x="5595188" y="2268675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流程图: 联系 61"/>
          <p:cNvSpPr/>
          <p:nvPr/>
        </p:nvSpPr>
        <p:spPr>
          <a:xfrm>
            <a:off x="5595188" y="2808735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流程图: 联系 62"/>
          <p:cNvSpPr/>
          <p:nvPr/>
        </p:nvSpPr>
        <p:spPr>
          <a:xfrm>
            <a:off x="5595188" y="4432403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105084" y="3466775"/>
            <a:ext cx="511706" cy="700368"/>
            <a:chOff x="598210" y="1128734"/>
            <a:chExt cx="727730" cy="933824"/>
          </a:xfrm>
        </p:grpSpPr>
        <p:sp>
          <p:nvSpPr>
            <p:cNvPr id="65" name="燕尾形箭头 64"/>
            <p:cNvSpPr/>
            <p:nvPr/>
          </p:nvSpPr>
          <p:spPr>
            <a:xfrm>
              <a:off x="611560" y="1128734"/>
              <a:ext cx="714380" cy="285752"/>
            </a:xfrm>
            <a:prstGeom prst="notched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燕尾形箭头 65"/>
            <p:cNvSpPr/>
            <p:nvPr/>
          </p:nvSpPr>
          <p:spPr>
            <a:xfrm>
              <a:off x="598210" y="1776806"/>
              <a:ext cx="714380" cy="285752"/>
            </a:xfrm>
            <a:prstGeom prst="notchedRightArrow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流程图: 联系 66"/>
          <p:cNvSpPr/>
          <p:nvPr/>
        </p:nvSpPr>
        <p:spPr>
          <a:xfrm>
            <a:off x="5595188" y="1729214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流程图: 联系 67"/>
          <p:cNvSpPr/>
          <p:nvPr/>
        </p:nvSpPr>
        <p:spPr>
          <a:xfrm>
            <a:off x="5637606" y="3365739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22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流程图: 联系 68"/>
          <p:cNvSpPr/>
          <p:nvPr/>
        </p:nvSpPr>
        <p:spPr>
          <a:xfrm>
            <a:off x="5643306" y="3909849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流程图: 联系 70"/>
          <p:cNvSpPr/>
          <p:nvPr/>
        </p:nvSpPr>
        <p:spPr>
          <a:xfrm>
            <a:off x="6934874" y="2250177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流程图: 联系 71"/>
          <p:cNvSpPr/>
          <p:nvPr/>
        </p:nvSpPr>
        <p:spPr>
          <a:xfrm>
            <a:off x="6934874" y="2790237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流程图: 联系 72"/>
          <p:cNvSpPr/>
          <p:nvPr/>
        </p:nvSpPr>
        <p:spPr>
          <a:xfrm>
            <a:off x="6934874" y="3348795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6444770" y="3953887"/>
            <a:ext cx="511706" cy="700368"/>
            <a:chOff x="598210" y="1128734"/>
            <a:chExt cx="727730" cy="933824"/>
          </a:xfrm>
        </p:grpSpPr>
        <p:sp>
          <p:nvSpPr>
            <p:cNvPr id="75" name="燕尾形箭头 74"/>
            <p:cNvSpPr/>
            <p:nvPr/>
          </p:nvSpPr>
          <p:spPr>
            <a:xfrm>
              <a:off x="611560" y="1128734"/>
              <a:ext cx="714380" cy="285752"/>
            </a:xfrm>
            <a:prstGeom prst="notched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燕尾形箭头 75"/>
            <p:cNvSpPr/>
            <p:nvPr/>
          </p:nvSpPr>
          <p:spPr>
            <a:xfrm>
              <a:off x="598210" y="1776806"/>
              <a:ext cx="714380" cy="285752"/>
            </a:xfrm>
            <a:prstGeom prst="notchedRightArrow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流程图: 联系 76"/>
          <p:cNvSpPr/>
          <p:nvPr/>
        </p:nvSpPr>
        <p:spPr>
          <a:xfrm>
            <a:off x="6934874" y="1710716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流程图: 联系 77"/>
          <p:cNvSpPr/>
          <p:nvPr/>
        </p:nvSpPr>
        <p:spPr>
          <a:xfrm>
            <a:off x="6977292" y="3852851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22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流程图: 联系 78"/>
          <p:cNvSpPr/>
          <p:nvPr/>
        </p:nvSpPr>
        <p:spPr>
          <a:xfrm>
            <a:off x="6982992" y="4396961"/>
            <a:ext cx="714380" cy="375050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72956" y="963474"/>
            <a:ext cx="8619524" cy="600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spc="-100" dirty="0" smtClean="0"/>
              <a:t>从首元素开始</a:t>
            </a:r>
            <a:r>
              <a:rPr lang="en-US" altLang="zh-CN" sz="2200" spc="-100" dirty="0" smtClean="0"/>
              <a:t>,</a:t>
            </a:r>
            <a:r>
              <a:rPr lang="zh-CN" altLang="en-US" sz="2200" spc="-100" dirty="0" smtClean="0"/>
              <a:t>相邻元素两两比较</a:t>
            </a:r>
            <a:r>
              <a:rPr lang="en-US" altLang="zh-CN" sz="2200" spc="-100" dirty="0" smtClean="0"/>
              <a:t>,</a:t>
            </a:r>
            <a:r>
              <a:rPr lang="zh-CN" altLang="en-US" sz="2200" spc="-100" dirty="0" smtClean="0"/>
              <a:t>不符合则交换</a:t>
            </a:r>
            <a:r>
              <a:rPr lang="en-US" altLang="zh-CN" sz="2200" spc="-100" dirty="0" smtClean="0"/>
              <a:t>,</a:t>
            </a:r>
            <a:r>
              <a:rPr lang="zh-CN" altLang="en-US" sz="2200" spc="-100" dirty="0" smtClean="0">
                <a:solidFill>
                  <a:srgbClr val="FF0000"/>
                </a:solidFill>
              </a:rPr>
              <a:t>最大者沉底</a:t>
            </a:r>
            <a:r>
              <a:rPr lang="en-US" altLang="zh-CN" sz="2200" spc="-100" dirty="0" smtClean="0"/>
              <a:t>. </a:t>
            </a:r>
            <a:r>
              <a:rPr lang="zh-CN" altLang="en-US" sz="2200" spc="-100" dirty="0"/>
              <a:t>剩余</a:t>
            </a:r>
            <a:r>
              <a:rPr lang="zh-CN" altLang="en-US" sz="2200" spc="-100" dirty="0" smtClean="0"/>
              <a:t>重复</a:t>
            </a:r>
            <a:endParaRPr lang="en-US" altLang="zh-CN" sz="2200" spc="-100" dirty="0" smtClean="0"/>
          </a:p>
        </p:txBody>
      </p:sp>
      <p:sp>
        <p:nvSpPr>
          <p:cNvPr id="3" name="右大括号 2"/>
          <p:cNvSpPr/>
          <p:nvPr/>
        </p:nvSpPr>
        <p:spPr>
          <a:xfrm>
            <a:off x="7721262" y="1865654"/>
            <a:ext cx="163106" cy="217472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922784" y="2481739"/>
            <a:ext cx="5376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递归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8022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141">
        <p:sndAc>
          <p:stSnd>
            <p:snd r:embed="rId4" name="click.wav"/>
          </p:stSnd>
        </p:sndAc>
      </p:transition>
    </mc:Choice>
    <mc:Fallback>
      <p:transition advTm="4141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11111E-6 L -2.22222E-6 0.099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486 L -0.00069 -0.0951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11111E-6 L -2.22222E-6 0.0995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486 L -0.00069 -0.0951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50" autoRev="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5" dur="250" autoRev="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250" autoRev="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50" autoRev="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250" autoRev="1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11111E-6 L -2.22222E-6 0.09954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486 L -0.00069 -0.09514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11111E-6 L -2.22222E-6 0.09954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0052 0.00486 L -0.00069 -0.09514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0" grpId="0" animBg="1"/>
      <p:bldP spid="41" grpId="0" animBg="1"/>
      <p:bldP spid="42" grpId="0" animBg="1"/>
      <p:bldP spid="46" grpId="1" animBg="1"/>
      <p:bldP spid="48" grpId="0" animBg="1"/>
      <p:bldP spid="48" grpId="1" animBg="1"/>
      <p:bldP spid="49" grpId="0" animBg="1"/>
      <p:bldP spid="49" grpId="1" animBg="1"/>
      <p:bldP spid="51" grpId="0" animBg="1"/>
      <p:bldP spid="51" grpId="1" animBg="1"/>
      <p:bldP spid="52" grpId="0" animBg="1"/>
      <p:bldP spid="53" grpId="0" animBg="1"/>
      <p:bldP spid="57" grpId="0" animBg="1"/>
      <p:bldP spid="58" grpId="1" animBg="1"/>
      <p:bldP spid="59" grpId="1" animBg="1"/>
      <p:bldP spid="59" grpId="2" animBg="1"/>
      <p:bldP spid="61" grpId="0" animBg="1"/>
      <p:bldP spid="62" grpId="0" animBg="1"/>
      <p:bldP spid="63" grpId="0" animBg="1"/>
      <p:bldP spid="67" grpId="0" animBg="1"/>
      <p:bldP spid="68" grpId="0" animBg="1"/>
      <p:bldP spid="68" grpId="1" animBg="1"/>
      <p:bldP spid="69" grpId="0" animBg="1"/>
      <p:bldP spid="69" grpId="1" animBg="1"/>
      <p:bldP spid="71" grpId="0" animBg="1"/>
      <p:bldP spid="72" grpId="0" animBg="1"/>
      <p:bldP spid="73" grpId="0" animBg="1"/>
      <p:bldP spid="77" grpId="0" animBg="1"/>
      <p:bldP spid="78" grpId="0" animBg="1"/>
      <p:bldP spid="78" grpId="1" animBg="1"/>
      <p:bldP spid="79" grpId="0" animBg="1"/>
      <p:bldP spid="79" grpId="1" animBg="1"/>
      <p:bldP spid="3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9" y="1122092"/>
            <a:ext cx="3781050" cy="33218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11510"/>
            <a:ext cx="8640960" cy="482207"/>
          </a:xfrm>
        </p:spPr>
        <p:txBody>
          <a:bodyPr>
            <a:normAutofit fontScale="9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  <a:cs typeface="+mj-cs"/>
              </a:rPr>
              <a:t>引入：</a:t>
            </a:r>
            <a:r>
              <a:rPr lang="zh-CN" altLang="en-US" sz="3600" dirty="0" smtClean="0"/>
              <a:t>冒泡排序的优化</a:t>
            </a:r>
            <a:endParaRPr lang="zh-CN" altLang="en-US" sz="36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7944" y="1275606"/>
            <a:ext cx="4896544" cy="29786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</a:rPr>
              <a:t>为提高排序效率，</a:t>
            </a:r>
            <a:r>
              <a:rPr lang="zh-CN" altLang="en-US" sz="2600" dirty="0" smtClean="0">
                <a:solidFill>
                  <a:srgbClr val="0070C0"/>
                </a:solidFill>
              </a:rPr>
              <a:t>降低递归次数</a:t>
            </a:r>
            <a:r>
              <a:rPr lang="zh-CN" altLang="en-US" sz="2600" dirty="0" smtClean="0">
                <a:solidFill>
                  <a:schemeClr val="tx1"/>
                </a:solidFill>
              </a:rPr>
              <a:t>，子序列需尽快变短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选择一个元素作枢轴，将原序列</a:t>
            </a:r>
            <a:r>
              <a:rPr lang="zh-CN" altLang="en-US" sz="2600" dirty="0" smtClean="0">
                <a:solidFill>
                  <a:srgbClr val="0070C0"/>
                </a:solidFill>
              </a:rPr>
              <a:t>一分为二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左侧</a:t>
            </a:r>
            <a:r>
              <a:rPr lang="zh-CN" altLang="en-US" sz="2800" dirty="0"/>
              <a:t>小于</a:t>
            </a:r>
            <a:r>
              <a:rPr lang="zh-CN" altLang="en-US" sz="2800" dirty="0" smtClean="0"/>
              <a:t>等于枢轴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右侧</a:t>
            </a:r>
            <a:r>
              <a:rPr lang="zh-CN" altLang="en-US" sz="2800" dirty="0"/>
              <a:t>大于</a:t>
            </a:r>
            <a:r>
              <a:rPr lang="zh-CN" altLang="en-US" sz="2800" dirty="0" smtClean="0"/>
              <a:t>等于枢轴</a:t>
            </a:r>
            <a:r>
              <a:rPr lang="en-US" altLang="zh-CN" sz="2800" dirty="0" smtClean="0"/>
              <a:t>.【</a:t>
            </a:r>
            <a:r>
              <a:rPr lang="zh-CN" altLang="en-US" sz="2600" dirty="0">
                <a:solidFill>
                  <a:srgbClr val="0070C0"/>
                </a:solidFill>
              </a:rPr>
              <a:t>划分</a:t>
            </a:r>
            <a:r>
              <a:rPr lang="en-US" altLang="zh-CN" sz="2800" dirty="0" smtClean="0"/>
              <a:t>】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tx1"/>
                </a:solidFill>
              </a:rPr>
              <a:t>左右两侧子序列重复上述过程，</a:t>
            </a:r>
            <a:r>
              <a:rPr lang="zh-CN" altLang="en-US" sz="2600" dirty="0">
                <a:solidFill>
                  <a:srgbClr val="0070C0"/>
                </a:solidFill>
              </a:rPr>
              <a:t>递归</a:t>
            </a:r>
            <a:r>
              <a:rPr lang="zh-CN" altLang="en-US" sz="2800" dirty="0" smtClean="0">
                <a:solidFill>
                  <a:schemeClr val="tx1"/>
                </a:solidFill>
              </a:rPr>
              <a:t>完成各自的排序</a:t>
            </a:r>
            <a:endParaRPr lang="zh-CN" altLang="en-US" sz="26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5347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141">
        <p:sndAc>
          <p:stSnd>
            <p:snd r:embed="rId4" name="click.wav"/>
          </p:stSnd>
        </p:sndAc>
      </p:transition>
    </mc:Choice>
    <mc:Fallback>
      <p:transition advTm="4141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28610"/>
            <a:ext cx="8746066" cy="54571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b="1" dirty="0" smtClean="0">
                <a:latin typeface="黑体" pitchFamily="2" charset="-122"/>
                <a:ea typeface="黑体" pitchFamily="2" charset="-122"/>
                <a:cs typeface="+mj-cs"/>
              </a:rPr>
              <a:t>快速排序（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  <a:cs typeface="+mj-cs"/>
              </a:rPr>
              <a:t>Quick Sort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  <a:cs typeface="+mj-cs"/>
              </a:rPr>
              <a:t>）</a:t>
            </a:r>
            <a:endParaRPr lang="zh-CN" altLang="en-US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grpSp>
        <p:nvGrpSpPr>
          <p:cNvPr id="18436" name="Group 19"/>
          <p:cNvGrpSpPr>
            <a:grpSpLocks noChangeAspect="1"/>
          </p:cNvGrpSpPr>
          <p:nvPr/>
        </p:nvGrpSpPr>
        <p:grpSpPr bwMode="auto">
          <a:xfrm>
            <a:off x="1785938" y="1334702"/>
            <a:ext cx="5668962" cy="1021024"/>
            <a:chOff x="1296" y="1824"/>
            <a:chExt cx="2976" cy="476"/>
          </a:xfrm>
        </p:grpSpPr>
        <p:sp>
          <p:nvSpPr>
            <p:cNvPr id="18452" name="AutoShape 2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FF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3" name="AutoShape 2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4" name="Text Box 2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快速排序的原理</a:t>
              </a:r>
              <a:endParaRPr lang="zh-CN" altLang="en-US" sz="2800" dirty="0">
                <a:solidFill>
                  <a:srgbClr val="000000"/>
                </a:solidFill>
                <a:latin typeface="Times New Roman" pitchFamily="18" charset="0"/>
                <a:ea typeface="仿宋_GB2312"/>
                <a:cs typeface="Times New Roman" pitchFamily="18" charset="0"/>
                <a:hlinkClick r:id="rId3" action="ppaction://hlinksldjump"/>
              </a:endParaRPr>
            </a:p>
          </p:txBody>
        </p:sp>
        <p:sp>
          <p:nvSpPr>
            <p:cNvPr id="18455" name="Text Box 2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4" name="Group 24"/>
          <p:cNvGrpSpPr>
            <a:grpSpLocks noChangeAspect="1"/>
          </p:cNvGrpSpPr>
          <p:nvPr/>
        </p:nvGrpSpPr>
        <p:grpSpPr bwMode="auto">
          <a:xfrm>
            <a:off x="1785938" y="2305631"/>
            <a:ext cx="5668962" cy="1058207"/>
            <a:chOff x="1296" y="1824"/>
            <a:chExt cx="2976" cy="476"/>
          </a:xfrm>
        </p:grpSpPr>
        <p:sp>
          <p:nvSpPr>
            <p:cNvPr id="18448" name="AutoShape 25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9" name="AutoShape 26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0" name="Text Box 27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快速排序算法的实现</a:t>
              </a:r>
              <a:endParaRPr lang="zh-CN" altLang="en-US" sz="2800" dirty="0">
                <a:solidFill>
                  <a:srgbClr val="000000"/>
                </a:solidFill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1" name="Text Box 28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18438" name="Group 29"/>
          <p:cNvGrpSpPr>
            <a:grpSpLocks noChangeAspect="1"/>
          </p:cNvGrpSpPr>
          <p:nvPr/>
        </p:nvGrpSpPr>
        <p:grpSpPr bwMode="auto">
          <a:xfrm>
            <a:off x="1785938" y="3349760"/>
            <a:ext cx="5668962" cy="1094198"/>
            <a:chOff x="1296" y="1824"/>
            <a:chExt cx="2976" cy="476"/>
          </a:xfrm>
        </p:grpSpPr>
        <p:sp>
          <p:nvSpPr>
            <p:cNvPr id="18444" name="AutoShape 3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5" name="AutoShape 3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6" name="Text Box 3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总结与推广</a:t>
              </a:r>
              <a:endParaRPr lang="zh-CN" altLang="en-US" sz="2800" dirty="0">
                <a:solidFill>
                  <a:srgbClr val="000000"/>
                </a:solidFill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7" name="Text Box 3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141">
        <p:sndAc>
          <p:stSnd>
            <p:snd r:embed="rId2" name="click.wav"/>
          </p:stSnd>
        </p:sndAc>
      </p:transition>
    </mc:Choice>
    <mc:Fallback>
      <p:transition advTm="4141"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9" y="1131590"/>
            <a:ext cx="2916954" cy="33218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9" name="矩形 128"/>
          <p:cNvSpPr/>
          <p:nvPr/>
        </p:nvSpPr>
        <p:spPr>
          <a:xfrm>
            <a:off x="3203849" y="1050084"/>
            <a:ext cx="5688631" cy="34658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sz="2600" dirty="0">
                <a:solidFill>
                  <a:srgbClr val="0070C0"/>
                </a:solidFill>
              </a:rPr>
              <a:t>递归边界</a:t>
            </a:r>
            <a:r>
              <a:rPr lang="zh-CN" altLang="en-US" sz="2600" dirty="0" smtClean="0">
                <a:solidFill>
                  <a:schemeClr val="tx1"/>
                </a:solidFill>
              </a:rPr>
              <a:t>：序列长</a:t>
            </a:r>
            <a:r>
              <a:rPr lang="en-US" altLang="zh-CN" sz="2600" dirty="0" smtClean="0">
                <a:solidFill>
                  <a:schemeClr val="tx1"/>
                </a:solidFill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</a:rPr>
              <a:t>或</a:t>
            </a:r>
            <a:r>
              <a:rPr lang="en-US" altLang="zh-CN" sz="2600" dirty="0" smtClean="0">
                <a:solidFill>
                  <a:schemeClr val="tx1"/>
                </a:solidFill>
              </a:rPr>
              <a:t>0</a:t>
            </a:r>
            <a:r>
              <a:rPr lang="zh-CN" altLang="en-US" sz="2600" dirty="0" smtClean="0">
                <a:solidFill>
                  <a:schemeClr val="tx1"/>
                </a:solidFill>
              </a:rPr>
              <a:t>则不必排序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u"/>
            </a:pPr>
            <a:r>
              <a:rPr lang="zh-CN" altLang="en-US" sz="2600" dirty="0">
                <a:solidFill>
                  <a:srgbClr val="0070C0"/>
                </a:solidFill>
              </a:rPr>
              <a:t>递归关系</a:t>
            </a:r>
            <a:r>
              <a:rPr lang="zh-CN" altLang="en-US" sz="2600" dirty="0" smtClean="0">
                <a:solidFill>
                  <a:schemeClr val="tx1"/>
                </a:solidFill>
              </a:rPr>
              <a:t>：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</a:rPr>
              <a:t>序列长度大于</a:t>
            </a:r>
            <a:r>
              <a:rPr lang="en-US" altLang="zh-CN" sz="2600" dirty="0" smtClean="0">
                <a:solidFill>
                  <a:schemeClr val="tx1"/>
                </a:solidFill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</a:rPr>
              <a:t>，则选择某元素作枢轴</a:t>
            </a:r>
            <a:r>
              <a:rPr lang="en-US" altLang="zh-CN" sz="2600" dirty="0" smtClean="0">
                <a:solidFill>
                  <a:schemeClr val="tx1"/>
                </a:solidFill>
              </a:rPr>
              <a:t>(</a:t>
            </a:r>
            <a:r>
              <a:rPr lang="zh-CN" altLang="en-US" sz="2600" dirty="0" smtClean="0">
                <a:solidFill>
                  <a:schemeClr val="tx1"/>
                </a:solidFill>
              </a:rPr>
              <a:t>如最左侧元素</a:t>
            </a:r>
            <a:r>
              <a:rPr lang="en-US" altLang="zh-CN" sz="2600" dirty="0" smtClean="0">
                <a:solidFill>
                  <a:schemeClr val="tx1"/>
                </a:solidFill>
              </a:rPr>
              <a:t>)</a:t>
            </a:r>
            <a:r>
              <a:rPr lang="zh-CN" altLang="en-US" sz="2600" dirty="0" smtClean="0">
                <a:solidFill>
                  <a:schemeClr val="tx1"/>
                </a:solidFill>
              </a:rPr>
              <a:t>，根据枢轴元素将原序列一分为二</a:t>
            </a:r>
            <a:r>
              <a:rPr lang="en-US" altLang="zh-CN" sz="2600" dirty="0" smtClean="0">
                <a:solidFill>
                  <a:schemeClr val="tx1"/>
                </a:solidFill>
              </a:rPr>
              <a:t>(</a:t>
            </a:r>
            <a:r>
              <a:rPr lang="zh-CN" altLang="en-US" sz="2600" dirty="0">
                <a:solidFill>
                  <a:srgbClr val="0070C0"/>
                </a:solidFill>
              </a:rPr>
              <a:t>划分</a:t>
            </a:r>
            <a:r>
              <a:rPr lang="en-US" altLang="zh-CN" sz="2600" dirty="0" smtClean="0">
                <a:solidFill>
                  <a:schemeClr val="tx1"/>
                </a:solidFill>
              </a:rPr>
              <a:t>)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</a:rPr>
              <a:t>左右两侧子序列通过重复上述过程，递归完成各自的排序</a:t>
            </a:r>
            <a:endParaRPr lang="zh-CN" altLang="en-US" sz="2600" dirty="0">
              <a:solidFill>
                <a:schemeClr val="tx1"/>
              </a:solidFill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11510"/>
            <a:ext cx="8640960" cy="482207"/>
          </a:xfrm>
        </p:spPr>
        <p:txBody>
          <a:bodyPr>
            <a:normAutofit fontScale="90000"/>
          </a:bodyPr>
          <a:lstStyle/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600" dirty="0" smtClean="0"/>
              <a:t>快速排序的原理</a:t>
            </a:r>
            <a:endParaRPr lang="zh-CN" altLang="en-US" sz="36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141">
        <p:sndAc>
          <p:stSnd>
            <p:snd r:embed="rId4" name="click.wav"/>
          </p:stSnd>
        </p:sndAc>
      </p:transition>
    </mc:Choice>
    <mc:Fallback>
      <p:transition advTm="4141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77909" y="1779662"/>
            <a:ext cx="8939719" cy="33429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94075" y="1861371"/>
            <a:ext cx="8693364" cy="3153104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935366"/>
              </p:ext>
            </p:extLst>
          </p:nvPr>
        </p:nvGraphicFramePr>
        <p:xfrm>
          <a:off x="7393404" y="2124015"/>
          <a:ext cx="1008000" cy="810000"/>
        </p:xfrm>
        <a:graphic>
          <a:graphicData uri="http://schemas.openxmlformats.org/drawingml/2006/table">
            <a:tbl>
              <a:tblPr firstRow="1" bandRow="1"/>
              <a:tblGrid>
                <a:gridCol w="1008000"/>
              </a:tblGrid>
              <a:tr h="810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100" dirty="0"/>
                    </a:p>
                  </a:txBody>
                  <a:tcPr marL="68556" marR="68556" marT="25709" marB="257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21120">
                          <a:srgbClr val="FFFFFF"/>
                        </a:gs>
                        <a:gs pos="0">
                          <a:srgbClr val="F5F5F6"/>
                        </a:gs>
                        <a:gs pos="48000">
                          <a:srgbClr val="C8C8C8">
                            <a:lumMod val="60000"/>
                            <a:lumOff val="40000"/>
                          </a:srgbClr>
                        </a:gs>
                        <a:gs pos="100000">
                          <a:srgbClr val="C8C8C8">
                            <a:lumMod val="5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pic>
        <p:nvPicPr>
          <p:cNvPr id="120" name="图片 1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411" y="4632143"/>
            <a:ext cx="338148" cy="253611"/>
          </a:xfrm>
          <a:prstGeom prst="rect">
            <a:avLst/>
          </a:prstGeom>
        </p:spPr>
      </p:pic>
      <p:sp>
        <p:nvSpPr>
          <p:cNvPr id="122" name="文本框 59"/>
          <p:cNvSpPr txBox="1"/>
          <p:nvPr/>
        </p:nvSpPr>
        <p:spPr>
          <a:xfrm>
            <a:off x="6715141" y="4602963"/>
            <a:ext cx="84123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458"/>
            <a:r>
              <a:rPr lang="zh-CN" altLang="en-US" sz="1999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划分</a:t>
            </a:r>
            <a:endParaRPr lang="zh-CN" altLang="en-US" sz="1999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6" name="直接连接符 125"/>
          <p:cNvCxnSpPr/>
          <p:nvPr/>
        </p:nvCxnSpPr>
        <p:spPr>
          <a:xfrm flipV="1">
            <a:off x="194075" y="4526349"/>
            <a:ext cx="8693364" cy="31532"/>
          </a:xfrm>
          <a:prstGeom prst="line">
            <a:avLst/>
          </a:prstGeom>
          <a:noFill/>
          <a:ln w="57150" cap="flat" cmpd="sng" algn="ctr">
            <a:solidFill>
              <a:srgbClr val="0066FF"/>
            </a:solidFill>
            <a:prstDash val="solid"/>
          </a:ln>
          <a:effectLst/>
        </p:spPr>
      </p:cxnSp>
      <p:graphicFrame>
        <p:nvGraphicFramePr>
          <p:cNvPr id="128" name="表格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267792"/>
              </p:ext>
            </p:extLst>
          </p:nvPr>
        </p:nvGraphicFramePr>
        <p:xfrm>
          <a:off x="6297371" y="2124015"/>
          <a:ext cx="1008000" cy="810000"/>
        </p:xfrm>
        <a:graphic>
          <a:graphicData uri="http://schemas.openxmlformats.org/drawingml/2006/table">
            <a:tbl>
              <a:tblPr firstRow="1" bandRow="1"/>
              <a:tblGrid>
                <a:gridCol w="1008000"/>
              </a:tblGrid>
              <a:tr h="810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100" dirty="0"/>
                    </a:p>
                  </a:txBody>
                  <a:tcPr marL="68556" marR="68556" marT="25709" marB="257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21120">
                          <a:srgbClr val="FFFFFF"/>
                        </a:gs>
                        <a:gs pos="0">
                          <a:srgbClr val="F5F5F6"/>
                        </a:gs>
                        <a:gs pos="48000">
                          <a:srgbClr val="C8C8C8">
                            <a:lumMod val="60000"/>
                            <a:lumOff val="40000"/>
                          </a:srgbClr>
                        </a:gs>
                        <a:gs pos="100000">
                          <a:srgbClr val="C8C8C8">
                            <a:lumMod val="5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29" name="表格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710791"/>
              </p:ext>
            </p:extLst>
          </p:nvPr>
        </p:nvGraphicFramePr>
        <p:xfrm>
          <a:off x="5201339" y="2124015"/>
          <a:ext cx="1008000" cy="810000"/>
        </p:xfrm>
        <a:graphic>
          <a:graphicData uri="http://schemas.openxmlformats.org/drawingml/2006/table">
            <a:tbl>
              <a:tblPr firstRow="1" bandRow="1"/>
              <a:tblGrid>
                <a:gridCol w="1008000"/>
              </a:tblGrid>
              <a:tr h="810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100" dirty="0"/>
                    </a:p>
                  </a:txBody>
                  <a:tcPr marL="68556" marR="68556" marT="25709" marB="257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21120">
                          <a:srgbClr val="FFFFFF"/>
                        </a:gs>
                        <a:gs pos="0">
                          <a:srgbClr val="F5F5F6"/>
                        </a:gs>
                        <a:gs pos="48000">
                          <a:srgbClr val="C8C8C8">
                            <a:lumMod val="60000"/>
                            <a:lumOff val="40000"/>
                          </a:srgbClr>
                        </a:gs>
                        <a:gs pos="100000">
                          <a:srgbClr val="C8C8C8">
                            <a:lumMod val="5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0" name="表格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207160"/>
              </p:ext>
            </p:extLst>
          </p:nvPr>
        </p:nvGraphicFramePr>
        <p:xfrm>
          <a:off x="4105307" y="2124015"/>
          <a:ext cx="1008000" cy="810000"/>
        </p:xfrm>
        <a:graphic>
          <a:graphicData uri="http://schemas.openxmlformats.org/drawingml/2006/table">
            <a:tbl>
              <a:tblPr firstRow="1" bandRow="1"/>
              <a:tblGrid>
                <a:gridCol w="1008000"/>
              </a:tblGrid>
              <a:tr h="810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100" dirty="0"/>
                    </a:p>
                  </a:txBody>
                  <a:tcPr marL="68556" marR="68556" marT="25709" marB="257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21120">
                          <a:srgbClr val="FFFFFF"/>
                        </a:gs>
                        <a:gs pos="0">
                          <a:srgbClr val="F5F5F6"/>
                        </a:gs>
                        <a:gs pos="48000">
                          <a:srgbClr val="C8C8C8">
                            <a:lumMod val="60000"/>
                            <a:lumOff val="40000"/>
                          </a:srgbClr>
                        </a:gs>
                        <a:gs pos="100000">
                          <a:srgbClr val="C8C8C8">
                            <a:lumMod val="5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1" name="表格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076499"/>
              </p:ext>
            </p:extLst>
          </p:nvPr>
        </p:nvGraphicFramePr>
        <p:xfrm>
          <a:off x="3009275" y="2124015"/>
          <a:ext cx="1008000" cy="810000"/>
        </p:xfrm>
        <a:graphic>
          <a:graphicData uri="http://schemas.openxmlformats.org/drawingml/2006/table">
            <a:tbl>
              <a:tblPr firstRow="1" bandRow="1"/>
              <a:tblGrid>
                <a:gridCol w="1008000"/>
              </a:tblGrid>
              <a:tr h="810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100" dirty="0"/>
                    </a:p>
                  </a:txBody>
                  <a:tcPr marL="68556" marR="68556" marT="25709" marB="257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21120">
                          <a:srgbClr val="FFFFFF"/>
                        </a:gs>
                        <a:gs pos="0">
                          <a:srgbClr val="F5F5F6"/>
                        </a:gs>
                        <a:gs pos="48000">
                          <a:srgbClr val="C8C8C8">
                            <a:lumMod val="60000"/>
                            <a:lumOff val="40000"/>
                          </a:srgbClr>
                        </a:gs>
                        <a:gs pos="100000">
                          <a:srgbClr val="C8C8C8">
                            <a:lumMod val="5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2" name="表格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050083"/>
              </p:ext>
            </p:extLst>
          </p:nvPr>
        </p:nvGraphicFramePr>
        <p:xfrm>
          <a:off x="1913243" y="2124015"/>
          <a:ext cx="1008000" cy="810000"/>
        </p:xfrm>
        <a:graphic>
          <a:graphicData uri="http://schemas.openxmlformats.org/drawingml/2006/table">
            <a:tbl>
              <a:tblPr firstRow="1" bandRow="1"/>
              <a:tblGrid>
                <a:gridCol w="1008000"/>
              </a:tblGrid>
              <a:tr h="810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100" dirty="0"/>
                    </a:p>
                  </a:txBody>
                  <a:tcPr marL="68556" marR="68556" marT="25709" marB="257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21120">
                          <a:srgbClr val="FFFFFF"/>
                        </a:gs>
                        <a:gs pos="0">
                          <a:srgbClr val="F5F5F6"/>
                        </a:gs>
                        <a:gs pos="48000">
                          <a:srgbClr val="C8C8C8">
                            <a:lumMod val="60000"/>
                            <a:lumOff val="40000"/>
                          </a:srgbClr>
                        </a:gs>
                        <a:gs pos="100000">
                          <a:srgbClr val="C8C8C8">
                            <a:lumMod val="5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3" name="表格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87365"/>
              </p:ext>
            </p:extLst>
          </p:nvPr>
        </p:nvGraphicFramePr>
        <p:xfrm>
          <a:off x="817211" y="2124015"/>
          <a:ext cx="1008000" cy="810000"/>
        </p:xfrm>
        <a:graphic>
          <a:graphicData uri="http://schemas.openxmlformats.org/drawingml/2006/table">
            <a:tbl>
              <a:tblPr firstRow="1" bandRow="1"/>
              <a:tblGrid>
                <a:gridCol w="1008000"/>
              </a:tblGrid>
              <a:tr h="810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100" dirty="0"/>
                    </a:p>
                  </a:txBody>
                  <a:tcPr marL="68556" marR="68556" marT="25709" marB="257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21120">
                          <a:srgbClr val="FFFFFF"/>
                        </a:gs>
                        <a:gs pos="0">
                          <a:srgbClr val="F5F5F6"/>
                        </a:gs>
                        <a:gs pos="48000">
                          <a:srgbClr val="C8C8C8">
                            <a:lumMod val="60000"/>
                            <a:lumOff val="40000"/>
                          </a:srgbClr>
                        </a:gs>
                        <a:gs pos="100000">
                          <a:srgbClr val="C8C8C8">
                            <a:lumMod val="5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34" name="下箭头 133"/>
          <p:cNvSpPr/>
          <p:nvPr/>
        </p:nvSpPr>
        <p:spPr>
          <a:xfrm>
            <a:off x="1236936" y="1881812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35" name="下箭头 134"/>
          <p:cNvSpPr/>
          <p:nvPr/>
        </p:nvSpPr>
        <p:spPr>
          <a:xfrm>
            <a:off x="7832565" y="1876380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36" name="下箭头 135"/>
          <p:cNvSpPr/>
          <p:nvPr/>
        </p:nvSpPr>
        <p:spPr>
          <a:xfrm>
            <a:off x="6733646" y="1873625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grpSp>
        <p:nvGrpSpPr>
          <p:cNvPr id="137" name="组合 136"/>
          <p:cNvGrpSpPr/>
          <p:nvPr/>
        </p:nvGrpSpPr>
        <p:grpSpPr>
          <a:xfrm>
            <a:off x="4212368" y="2236976"/>
            <a:ext cx="791294" cy="1080000"/>
            <a:chOff x="843352" y="1882586"/>
            <a:chExt cx="791294" cy="1395699"/>
          </a:xfrm>
        </p:grpSpPr>
        <p:pic>
          <p:nvPicPr>
            <p:cNvPr id="138" name="图片 13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352" y="1882586"/>
              <a:ext cx="791294" cy="1395699"/>
            </a:xfrm>
            <a:prstGeom prst="rect">
              <a:avLst/>
            </a:prstGeom>
          </p:spPr>
        </p:pic>
        <p:sp>
          <p:nvSpPr>
            <p:cNvPr id="139" name="矩形 138"/>
            <p:cNvSpPr/>
            <p:nvPr/>
          </p:nvSpPr>
          <p:spPr>
            <a:xfrm>
              <a:off x="1089764" y="2818356"/>
              <a:ext cx="225469" cy="1503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Arial Black" panose="020B0A04020102020204" pitchFamily="34" charset="0"/>
                </a:rPr>
                <a:t>7</a:t>
              </a:r>
              <a:endParaRPr lang="zh-CN" altLang="en-US" sz="12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40" name="下箭头 139"/>
          <p:cNvSpPr/>
          <p:nvPr/>
        </p:nvSpPr>
        <p:spPr>
          <a:xfrm>
            <a:off x="2335855" y="1881811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41" name="下箭头 140"/>
          <p:cNvSpPr/>
          <p:nvPr/>
        </p:nvSpPr>
        <p:spPr>
          <a:xfrm>
            <a:off x="3471873" y="1886670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42" name="下箭头 141"/>
          <p:cNvSpPr/>
          <p:nvPr/>
        </p:nvSpPr>
        <p:spPr>
          <a:xfrm>
            <a:off x="5620140" y="1878876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43" name="下箭头 142"/>
          <p:cNvSpPr/>
          <p:nvPr/>
        </p:nvSpPr>
        <p:spPr>
          <a:xfrm>
            <a:off x="5713201" y="1884873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6221698" y="2096498"/>
            <a:ext cx="2285469" cy="1268851"/>
          </a:xfrm>
          <a:prstGeom prst="rect">
            <a:avLst/>
          </a:prstGeom>
          <a:noFill/>
          <a:ln w="38100" cap="flat" cmpd="sng" algn="ctr">
            <a:solidFill>
              <a:srgbClr val="EEB00B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765940" y="2094202"/>
            <a:ext cx="4397411" cy="1283938"/>
          </a:xfrm>
          <a:prstGeom prst="rect">
            <a:avLst/>
          </a:prstGeom>
          <a:noFill/>
          <a:ln w="38100" cap="flat" cmpd="sng" algn="ctr">
            <a:solidFill>
              <a:srgbClr val="EEB00B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46" name="下箭头标注 145"/>
          <p:cNvSpPr/>
          <p:nvPr/>
        </p:nvSpPr>
        <p:spPr>
          <a:xfrm>
            <a:off x="5306187" y="1873625"/>
            <a:ext cx="793198" cy="384723"/>
          </a:xfrm>
          <a:prstGeom prst="downArrowCallout">
            <a:avLst/>
          </a:prstGeom>
          <a:solidFill>
            <a:srgbClr val="B3EB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7" name="下箭头 146"/>
          <p:cNvSpPr/>
          <p:nvPr/>
        </p:nvSpPr>
        <p:spPr>
          <a:xfrm>
            <a:off x="2346524" y="1883682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48" name="下箭头 147"/>
          <p:cNvSpPr/>
          <p:nvPr/>
        </p:nvSpPr>
        <p:spPr>
          <a:xfrm>
            <a:off x="1239398" y="1892405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49" name="下箭头 148"/>
          <p:cNvSpPr/>
          <p:nvPr/>
        </p:nvSpPr>
        <p:spPr>
          <a:xfrm>
            <a:off x="4558142" y="1872886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50" name="下箭头 149"/>
          <p:cNvSpPr/>
          <p:nvPr/>
        </p:nvSpPr>
        <p:spPr>
          <a:xfrm>
            <a:off x="4561260" y="1869788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51" name="下箭头 150"/>
          <p:cNvSpPr/>
          <p:nvPr/>
        </p:nvSpPr>
        <p:spPr>
          <a:xfrm>
            <a:off x="4554913" y="1872405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52" name="下箭头 151"/>
          <p:cNvSpPr/>
          <p:nvPr/>
        </p:nvSpPr>
        <p:spPr>
          <a:xfrm>
            <a:off x="3472787" y="1878098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53" name="下箭头 152"/>
          <p:cNvSpPr/>
          <p:nvPr/>
        </p:nvSpPr>
        <p:spPr>
          <a:xfrm>
            <a:off x="2406818" y="1881810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2955067" y="2094455"/>
            <a:ext cx="2208284" cy="1268851"/>
          </a:xfrm>
          <a:prstGeom prst="rect">
            <a:avLst/>
          </a:prstGeom>
          <a:noFill/>
          <a:ln w="38100" cap="flat" cmpd="sng" algn="ctr">
            <a:solidFill>
              <a:srgbClr val="EEB00B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765025" y="2108008"/>
            <a:ext cx="1110738" cy="1283938"/>
          </a:xfrm>
          <a:prstGeom prst="rect">
            <a:avLst/>
          </a:prstGeom>
          <a:noFill/>
          <a:ln w="38100" cap="flat" cmpd="sng" algn="ctr">
            <a:solidFill>
              <a:srgbClr val="EEB00B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56" name="下箭头标注 155"/>
          <p:cNvSpPr/>
          <p:nvPr/>
        </p:nvSpPr>
        <p:spPr>
          <a:xfrm>
            <a:off x="2060815" y="1870541"/>
            <a:ext cx="793198" cy="384723"/>
          </a:xfrm>
          <a:prstGeom prst="downArrowCallout">
            <a:avLst/>
          </a:prstGeom>
          <a:solidFill>
            <a:srgbClr val="B3EB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7" name="下箭头标注 156"/>
          <p:cNvSpPr/>
          <p:nvPr/>
        </p:nvSpPr>
        <p:spPr>
          <a:xfrm>
            <a:off x="912785" y="1874017"/>
            <a:ext cx="793198" cy="384723"/>
          </a:xfrm>
          <a:prstGeom prst="downArrowCallout">
            <a:avLst/>
          </a:prstGeom>
          <a:solidFill>
            <a:srgbClr val="B3EB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1" name="下箭头 160"/>
          <p:cNvSpPr/>
          <p:nvPr/>
        </p:nvSpPr>
        <p:spPr>
          <a:xfrm>
            <a:off x="3465164" y="1869526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62" name="下箭头 161"/>
          <p:cNvSpPr/>
          <p:nvPr/>
        </p:nvSpPr>
        <p:spPr>
          <a:xfrm>
            <a:off x="4557993" y="1866282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66" name="下箭头 165"/>
          <p:cNvSpPr/>
          <p:nvPr/>
        </p:nvSpPr>
        <p:spPr>
          <a:xfrm>
            <a:off x="4560613" y="1869222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68" name="下箭头 167"/>
          <p:cNvSpPr/>
          <p:nvPr/>
        </p:nvSpPr>
        <p:spPr>
          <a:xfrm>
            <a:off x="4521834" y="1864572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69" name="下箭头标注 168"/>
          <p:cNvSpPr/>
          <p:nvPr/>
        </p:nvSpPr>
        <p:spPr>
          <a:xfrm>
            <a:off x="4250984" y="1865682"/>
            <a:ext cx="793198" cy="384723"/>
          </a:xfrm>
          <a:prstGeom prst="downArrowCallout">
            <a:avLst/>
          </a:prstGeom>
          <a:solidFill>
            <a:srgbClr val="B3EB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0" name="下箭头标注 169"/>
          <p:cNvSpPr/>
          <p:nvPr/>
        </p:nvSpPr>
        <p:spPr>
          <a:xfrm>
            <a:off x="3179522" y="1860852"/>
            <a:ext cx="793198" cy="384723"/>
          </a:xfrm>
          <a:prstGeom prst="downArrowCallout">
            <a:avLst/>
          </a:prstGeom>
          <a:solidFill>
            <a:srgbClr val="B3EB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2" name="下箭头 171"/>
          <p:cNvSpPr/>
          <p:nvPr/>
        </p:nvSpPr>
        <p:spPr>
          <a:xfrm>
            <a:off x="6744242" y="1863702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73" name="下箭头 172"/>
          <p:cNvSpPr/>
          <p:nvPr/>
        </p:nvSpPr>
        <p:spPr>
          <a:xfrm>
            <a:off x="7837069" y="1883682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77" name="下箭头 176"/>
          <p:cNvSpPr/>
          <p:nvPr/>
        </p:nvSpPr>
        <p:spPr>
          <a:xfrm>
            <a:off x="7854340" y="1881810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79" name="下箭头 178"/>
          <p:cNvSpPr/>
          <p:nvPr/>
        </p:nvSpPr>
        <p:spPr>
          <a:xfrm>
            <a:off x="7779845" y="1875406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80" name="下箭头标注 179"/>
          <p:cNvSpPr/>
          <p:nvPr/>
        </p:nvSpPr>
        <p:spPr>
          <a:xfrm>
            <a:off x="7550411" y="1871067"/>
            <a:ext cx="793198" cy="384723"/>
          </a:xfrm>
          <a:prstGeom prst="downArrowCallout">
            <a:avLst/>
          </a:prstGeom>
          <a:solidFill>
            <a:srgbClr val="B3EB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1" name="下箭头标注 180"/>
          <p:cNvSpPr/>
          <p:nvPr/>
        </p:nvSpPr>
        <p:spPr>
          <a:xfrm>
            <a:off x="6400973" y="1868680"/>
            <a:ext cx="793198" cy="384723"/>
          </a:xfrm>
          <a:prstGeom prst="downArrowCallout">
            <a:avLst/>
          </a:prstGeom>
          <a:solidFill>
            <a:srgbClr val="B3EB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758598" y="2108008"/>
            <a:ext cx="4397411" cy="1283938"/>
          </a:xfrm>
          <a:prstGeom prst="rect">
            <a:avLst/>
          </a:prstGeom>
          <a:noFill/>
          <a:ln w="38100" cap="flat" cmpd="sng" algn="ctr">
            <a:solidFill>
              <a:srgbClr val="EEB00B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6235218" y="2103156"/>
            <a:ext cx="2275983" cy="1283938"/>
          </a:xfrm>
          <a:prstGeom prst="rect">
            <a:avLst/>
          </a:prstGeom>
          <a:noFill/>
          <a:ln w="38100" cap="flat" cmpd="sng" algn="ctr">
            <a:solidFill>
              <a:srgbClr val="EEB00B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Times New Roman"/>
            </a:endParaRPr>
          </a:p>
        </p:txBody>
      </p:sp>
      <p:pic>
        <p:nvPicPr>
          <p:cNvPr id="184" name="图片 1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42" y="2258349"/>
            <a:ext cx="818823" cy="1080000"/>
          </a:xfrm>
          <a:prstGeom prst="rect">
            <a:avLst/>
          </a:prstGeom>
        </p:spPr>
      </p:pic>
      <p:pic>
        <p:nvPicPr>
          <p:cNvPr id="185" name="图片 18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748" y="2258349"/>
            <a:ext cx="773239" cy="1080000"/>
          </a:xfrm>
          <a:prstGeom prst="rect">
            <a:avLst/>
          </a:prstGeom>
        </p:spPr>
      </p:pic>
      <p:grpSp>
        <p:nvGrpSpPr>
          <p:cNvPr id="186" name="组合 185"/>
          <p:cNvGrpSpPr/>
          <p:nvPr/>
        </p:nvGrpSpPr>
        <p:grpSpPr>
          <a:xfrm>
            <a:off x="3239222" y="2258349"/>
            <a:ext cx="786930" cy="1080000"/>
            <a:chOff x="6543658" y="1882585"/>
            <a:chExt cx="786930" cy="1440000"/>
          </a:xfrm>
        </p:grpSpPr>
        <p:pic>
          <p:nvPicPr>
            <p:cNvPr id="187" name="图片 18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3658" y="1882585"/>
              <a:ext cx="786930" cy="1440000"/>
            </a:xfrm>
            <a:prstGeom prst="rect">
              <a:avLst/>
            </a:prstGeom>
          </p:spPr>
        </p:pic>
        <p:sp>
          <p:nvSpPr>
            <p:cNvPr id="188" name="矩形 187"/>
            <p:cNvSpPr/>
            <p:nvPr/>
          </p:nvSpPr>
          <p:spPr>
            <a:xfrm>
              <a:off x="6785476" y="2708635"/>
              <a:ext cx="225469" cy="1550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Arial Black" panose="020B0A04020102020204" pitchFamily="34" charset="0"/>
                </a:rPr>
                <a:t>3</a:t>
              </a:r>
              <a:endParaRPr lang="zh-CN" altLang="en-US" sz="1200" dirty="0">
                <a:latin typeface="Arial Black" panose="020B0A04020102020204" pitchFamily="34" charset="0"/>
              </a:endParaRPr>
            </a:p>
          </p:txBody>
        </p:sp>
      </p:grpSp>
      <p:pic>
        <p:nvPicPr>
          <p:cNvPr id="189" name="图片 18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285" y="2258349"/>
            <a:ext cx="807332" cy="1080000"/>
          </a:xfrm>
          <a:prstGeom prst="rect">
            <a:avLst/>
          </a:prstGeom>
        </p:spPr>
      </p:pic>
      <p:grpSp>
        <p:nvGrpSpPr>
          <p:cNvPr id="190" name="组合 189"/>
          <p:cNvGrpSpPr/>
          <p:nvPr/>
        </p:nvGrpSpPr>
        <p:grpSpPr>
          <a:xfrm>
            <a:off x="6463198" y="2228847"/>
            <a:ext cx="801258" cy="1107000"/>
            <a:chOff x="3137951" y="1846585"/>
            <a:chExt cx="801258" cy="1476000"/>
          </a:xfrm>
        </p:grpSpPr>
        <p:pic>
          <p:nvPicPr>
            <p:cNvPr id="191" name="图片 19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951" y="1846585"/>
              <a:ext cx="801258" cy="1476000"/>
            </a:xfrm>
            <a:prstGeom prst="rect">
              <a:avLst/>
            </a:prstGeom>
          </p:spPr>
        </p:pic>
        <p:sp>
          <p:nvSpPr>
            <p:cNvPr id="192" name="矩形 191"/>
            <p:cNvSpPr/>
            <p:nvPr/>
          </p:nvSpPr>
          <p:spPr>
            <a:xfrm>
              <a:off x="3425845" y="2631093"/>
              <a:ext cx="225469" cy="1550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Arial Black" panose="020B0A04020102020204" pitchFamily="34" charset="0"/>
                  <a:ea typeface="Gungsuh" panose="02030600000101010101" pitchFamily="18" charset="-127"/>
                </a:rPr>
                <a:t>4</a:t>
              </a:r>
              <a:endParaRPr lang="zh-CN" altLang="en-US" sz="1200" dirty="0">
                <a:latin typeface="Arial Black" panose="020B0A04020102020204" pitchFamily="34" charset="0"/>
                <a:ea typeface="Gungsuh" panose="02030600000101010101" pitchFamily="18" charset="-127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855162" y="4124116"/>
            <a:ext cx="980534" cy="498454"/>
            <a:chOff x="503526" y="4455994"/>
            <a:chExt cx="1307832" cy="886446"/>
          </a:xfrm>
        </p:grpSpPr>
        <p:sp>
          <p:nvSpPr>
            <p:cNvPr id="116" name="流程图: 磁盘 115"/>
            <p:cNvSpPr/>
            <p:nvPr/>
          </p:nvSpPr>
          <p:spPr>
            <a:xfrm>
              <a:off x="580322" y="4455994"/>
              <a:ext cx="1112032" cy="692582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solidFill>
                <a:srgbClr val="076EAD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458">
                <a:defRPr/>
              </a:pPr>
              <a:endParaRPr lang="zh-CN" altLang="en-US" sz="1013" kern="0">
                <a:solidFill>
                  <a:srgbClr val="EAEAEA"/>
                </a:solidFill>
                <a:latin typeface="Times New Roman"/>
              </a:endParaRPr>
            </a:p>
          </p:txBody>
        </p:sp>
        <p:sp>
          <p:nvSpPr>
            <p:cNvPr id="117" name="文本框 16"/>
            <p:cNvSpPr txBox="1"/>
            <p:nvPr/>
          </p:nvSpPr>
          <p:spPr>
            <a:xfrm>
              <a:off x="503526" y="4685851"/>
              <a:ext cx="1307832" cy="656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458">
                <a:defRPr/>
              </a:pPr>
              <a:r>
                <a:rPr lang="en-US" altLang="zh-CN" sz="1799" b="1" kern="0" dirty="0" smtClean="0">
                  <a:solidFill>
                    <a:srgbClr val="200B5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pivot</a:t>
              </a:r>
              <a:endParaRPr lang="zh-CN" altLang="en-US" sz="1799" b="1" kern="0" dirty="0">
                <a:solidFill>
                  <a:srgbClr val="200B5B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9" name="下箭头 118"/>
          <p:cNvSpPr/>
          <p:nvPr/>
        </p:nvSpPr>
        <p:spPr>
          <a:xfrm rot="5400000">
            <a:off x="1991146" y="4092310"/>
            <a:ext cx="210083" cy="522470"/>
          </a:xfrm>
          <a:prstGeom prst="downArrow">
            <a:avLst/>
          </a:prstGeom>
          <a:solidFill>
            <a:srgbClr val="0099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1124" y="411510"/>
            <a:ext cx="8693364" cy="12926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zh-CN" altLang="en-US" sz="2600" dirty="0" smtClean="0">
                <a:latin typeface="黑体" pitchFamily="2" charset="-122"/>
                <a:ea typeface="黑体" pitchFamily="2" charset="-122"/>
              </a:rPr>
              <a:t>划分：</a:t>
            </a:r>
            <a:r>
              <a:rPr lang="zh-CN" altLang="en-US" sz="2600" b="0" dirty="0" smtClean="0">
                <a:ea typeface="楷体_GB2312" pitchFamily="49" charset="-122"/>
              </a:rPr>
              <a:t>选</a:t>
            </a:r>
            <a:r>
              <a:rPr lang="zh-CN" altLang="en-US" sz="2600" b="0" dirty="0">
                <a:ea typeface="楷体_GB2312" pitchFamily="49" charset="-122"/>
              </a:rPr>
              <a:t>最</a:t>
            </a:r>
            <a:r>
              <a:rPr lang="zh-CN" altLang="en-US" sz="2600" b="0" dirty="0" smtClean="0">
                <a:ea typeface="楷体_GB2312" pitchFamily="49" charset="-122"/>
              </a:rPr>
              <a:t>左元素</a:t>
            </a:r>
            <a:r>
              <a:rPr lang="zh-CN" altLang="en-US" sz="2600" b="0" dirty="0">
                <a:ea typeface="楷体_GB2312" pitchFamily="49" charset="-122"/>
              </a:rPr>
              <a:t>作</a:t>
            </a:r>
            <a:r>
              <a:rPr lang="zh-CN" altLang="en-US" sz="2600" dirty="0" smtClean="0">
                <a:solidFill>
                  <a:srgbClr val="0070C0"/>
                </a:solidFill>
                <a:ea typeface="楷体_GB2312" pitchFamily="49" charset="-122"/>
              </a:rPr>
              <a:t>枢轴</a:t>
            </a:r>
            <a:r>
              <a:rPr lang="en-US" altLang="zh-CN" sz="2600" b="0" dirty="0" smtClean="0">
                <a:ea typeface="楷体_GB2312" pitchFamily="49" charset="-122"/>
              </a:rPr>
              <a:t>,</a:t>
            </a:r>
            <a:r>
              <a:rPr lang="zh-CN" altLang="en-US" sz="2600" b="0" dirty="0" smtClean="0">
                <a:ea typeface="楷体_GB2312" pitchFamily="49" charset="-122"/>
              </a:rPr>
              <a:t>备份</a:t>
            </a:r>
            <a:r>
              <a:rPr lang="zh-CN" altLang="en-US" sz="2600" b="0" dirty="0">
                <a:ea typeface="楷体_GB2312" pitchFamily="49" charset="-122"/>
              </a:rPr>
              <a:t>之</a:t>
            </a:r>
            <a:r>
              <a:rPr lang="zh-CN" altLang="en-US" sz="2600" b="0" dirty="0" smtClean="0">
                <a:ea typeface="楷体_GB2312" pitchFamily="49" charset="-122"/>
              </a:rPr>
              <a:t>；令</a:t>
            </a:r>
            <a:r>
              <a:rPr lang="en-US" altLang="zh-CN" sz="2600" b="0" dirty="0" smtClean="0">
                <a:ea typeface="楷体_GB2312" pitchFamily="49" charset="-122"/>
              </a:rPr>
              <a:t>low</a:t>
            </a:r>
            <a:r>
              <a:rPr lang="zh-CN" altLang="en-US" sz="2600" b="0" dirty="0">
                <a:ea typeface="楷体_GB2312" pitchFamily="49" charset="-122"/>
              </a:rPr>
              <a:t>和</a:t>
            </a:r>
            <a:r>
              <a:rPr lang="en-US" altLang="zh-CN" sz="2600" b="0" dirty="0">
                <a:ea typeface="楷体_GB2312" pitchFamily="49" charset="-122"/>
              </a:rPr>
              <a:t>high</a:t>
            </a:r>
            <a:r>
              <a:rPr lang="zh-CN" altLang="en-US" sz="2600" b="0" dirty="0">
                <a:ea typeface="楷体_GB2312" pitchFamily="49" charset="-122"/>
              </a:rPr>
              <a:t>指向</a:t>
            </a:r>
            <a:r>
              <a:rPr lang="zh-CN" altLang="en-US" sz="2600" b="0" dirty="0" smtClean="0">
                <a:ea typeface="楷体_GB2312" pitchFamily="49" charset="-122"/>
              </a:rPr>
              <a:t>两端</a:t>
            </a:r>
            <a:r>
              <a:rPr lang="en-US" altLang="zh-CN" sz="2600" b="0" dirty="0" smtClean="0">
                <a:ea typeface="楷体_GB2312" pitchFamily="49" charset="-122"/>
              </a:rPr>
              <a:t>,</a:t>
            </a:r>
            <a:r>
              <a:rPr lang="zh-CN" altLang="en-US" sz="2600" b="0" dirty="0" smtClean="0">
                <a:ea typeface="楷体_GB2312" pitchFamily="49" charset="-122"/>
              </a:rPr>
              <a:t>先</a:t>
            </a:r>
            <a:r>
              <a:rPr lang="en-US" altLang="zh-CN" sz="2600" b="0" dirty="0" smtClean="0">
                <a:ea typeface="楷体_GB2312" pitchFamily="49" charset="-122"/>
              </a:rPr>
              <a:t>high</a:t>
            </a:r>
            <a:r>
              <a:rPr lang="zh-CN" altLang="en-US" sz="2600" b="0" dirty="0" smtClean="0">
                <a:ea typeface="楷体_GB2312" pitchFamily="49" charset="-122"/>
              </a:rPr>
              <a:t>向左找小元素移动到右侧</a:t>
            </a:r>
            <a:r>
              <a:rPr lang="en-US" altLang="zh-CN" sz="2600" b="0" dirty="0" smtClean="0">
                <a:ea typeface="楷体_GB2312" pitchFamily="49" charset="-122"/>
              </a:rPr>
              <a:t>,</a:t>
            </a:r>
            <a:r>
              <a:rPr lang="zh-CN" altLang="en-US" sz="2600" b="0" dirty="0" smtClean="0">
                <a:ea typeface="楷体_GB2312" pitchFamily="49" charset="-122"/>
              </a:rPr>
              <a:t>再</a:t>
            </a:r>
            <a:r>
              <a:rPr lang="en-US" altLang="zh-CN" sz="2600" b="0" dirty="0" smtClean="0">
                <a:ea typeface="楷体_GB2312" pitchFamily="49" charset="-122"/>
              </a:rPr>
              <a:t>low</a:t>
            </a:r>
            <a:r>
              <a:rPr lang="zh-CN" altLang="en-US" sz="2600" b="0" dirty="0" smtClean="0">
                <a:ea typeface="楷体_GB2312" pitchFamily="49" charset="-122"/>
              </a:rPr>
              <a:t>向右找元素移动到左侧</a:t>
            </a:r>
            <a:r>
              <a:rPr lang="en-US" altLang="zh-CN" sz="2600" b="0" dirty="0" smtClean="0">
                <a:ea typeface="楷体_GB2312" pitchFamily="49" charset="-122"/>
              </a:rPr>
              <a:t>,</a:t>
            </a:r>
            <a:r>
              <a:rPr lang="zh-CN" altLang="en-US" sz="2600" b="0" dirty="0" smtClean="0">
                <a:ea typeface="楷体_GB2312" pitchFamily="49" charset="-122"/>
              </a:rPr>
              <a:t>如此重复直至两者相遇；填入枢轴，完成划分</a:t>
            </a:r>
            <a:endParaRPr lang="zh-CN" altLang="en-US" sz="2600" b="0" dirty="0">
              <a:ea typeface="楷体_GB2312" pitchFamily="49" charset="-122"/>
            </a:endParaRPr>
          </a:p>
        </p:txBody>
      </p:sp>
      <p:grpSp>
        <p:nvGrpSpPr>
          <p:cNvPr id="158" name="组合 157"/>
          <p:cNvGrpSpPr/>
          <p:nvPr/>
        </p:nvGrpSpPr>
        <p:grpSpPr>
          <a:xfrm>
            <a:off x="984344" y="2258349"/>
            <a:ext cx="690527" cy="1080000"/>
            <a:chOff x="5488098" y="1882585"/>
            <a:chExt cx="690527" cy="1440000"/>
          </a:xfrm>
        </p:grpSpPr>
        <p:pic>
          <p:nvPicPr>
            <p:cNvPr id="159" name="图片 15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8098" y="1882585"/>
              <a:ext cx="690527" cy="1440000"/>
            </a:xfrm>
            <a:prstGeom prst="rect">
              <a:avLst/>
            </a:prstGeom>
          </p:spPr>
        </p:pic>
        <p:sp>
          <p:nvSpPr>
            <p:cNvPr id="160" name="矩形 159"/>
            <p:cNvSpPr/>
            <p:nvPr/>
          </p:nvSpPr>
          <p:spPr>
            <a:xfrm>
              <a:off x="5644959" y="2624074"/>
              <a:ext cx="457999" cy="1550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方正大黑简体" panose="02010601030101010101" pitchFamily="2" charset="-122"/>
                  <a:ea typeface="方正大黑简体" panose="02010601030101010101" pitchFamily="2" charset="-122"/>
                </a:rPr>
                <a:t>11</a:t>
              </a:r>
              <a:endParaRPr lang="zh-CN" altLang="en-US" sz="1200" dirty="0">
                <a:solidFill>
                  <a:schemeClr val="tx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55601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141">
        <p:sndAc>
          <p:stSnd>
            <p:snd r:embed="rId4" name="click.wav"/>
          </p:stSnd>
        </p:sndAc>
      </p:transition>
    </mc:Choice>
    <mc:Fallback>
      <p:transition advTm="4141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00086 0.2916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4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93 L -0.59619 0.0083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92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7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250"/>
                            </p:stCondLst>
                            <p:childTnLst>
                              <p:par>
                                <p:cTn id="8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7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-2.96296E-6 L 0.12188 -2.96296E-6 " pathEditMode="relative" rAng="0" ptsTypes="AA">
                                      <p:cBhvr>
                                        <p:cTn id="90" dur="1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0.29167 L 0.48108 -7.40741E-7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24" y="-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428 -1.97531E-6 L -0.59428 0.25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2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2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185 L -0.24167 0.00525 " pathEditMode="relative" rAng="0" ptsTypes="AA">
                                      <p:cBhvr>
                                        <p:cTn id="163" dur="1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154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2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0123 L 0.12361 -0.01142 " pathEditMode="relative" rAng="0" ptsTypes="AA">
                                      <p:cBhvr>
                                        <p:cTn id="173" dur="1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-525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007 0.24568 L -0.47709 0.00741 " pathEditMode="relative" rAng="0" ptsTypes="AA">
                                      <p:cBhvr>
                                        <p:cTn id="190" dur="1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-11914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0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66 -0.00123 L 0.12552 0.27655 " pathEditMode="relative" rAng="0" ptsTypes="AA">
                                      <p:cBhvr>
                                        <p:cTn id="224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13889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-0.12309 -0.00093 " pathEditMode="relative" rAng="0" ptsTypes="AA">
                                      <p:cBhvr>
                                        <p:cTn id="23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63" y="-62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61 0.27315 L 0.24132 -0.00524 " pathEditMode="relative" rAng="0" ptsTypes="AA">
                                      <p:cBhvr>
                                        <p:cTn id="24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-13920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49 0.00216 L 0.12049 0.25216 " pathEditMode="relative" rAng="0" ptsTypes="AA">
                                      <p:cBhvr>
                                        <p:cTn id="276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00031 L -0.12448 0.00031 " pathEditMode="relative" rAng="0" ptsTypes="AA">
                                      <p:cBhvr>
                                        <p:cTn id="28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33" y="31"/>
                                    </p:animMotion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1 0.27685 L 0.23646 -0.00031 " pathEditMode="relative" rAng="0" ptsTypes="AA">
                                      <p:cBhvr>
                                        <p:cTn id="300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8" y="-13642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2" grpId="1"/>
      <p:bldP spid="134" grpId="0" animBg="1"/>
      <p:bldP spid="134" grpId="1" animBg="1"/>
      <p:bldP spid="135" grpId="0" animBg="1"/>
      <p:bldP spid="135" grpId="1" animBg="1"/>
      <p:bldP spid="135" grpId="2" animBg="1"/>
      <p:bldP spid="136" grpId="0" animBg="1"/>
      <p:bldP spid="136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2" grpId="2" animBg="1"/>
      <p:bldP spid="143" grpId="0" animBg="1"/>
      <p:bldP spid="143" grpId="1" animBg="1"/>
      <p:bldP spid="143" grpId="2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2" grpId="2" animBg="1"/>
      <p:bldP spid="153" grpId="0" animBg="1"/>
      <p:bldP spid="153" grpId="1" animBg="1"/>
      <p:bldP spid="153" grpId="2" animBg="1"/>
      <p:bldP spid="154" grpId="0" animBg="1"/>
      <p:bldP spid="154" grpId="1" animBg="1"/>
      <p:bldP spid="155" grpId="0" animBg="1"/>
      <p:bldP spid="155" grpId="1" animBg="1"/>
      <p:bldP spid="155" grpId="2" animBg="1"/>
      <p:bldP spid="156" grpId="0" animBg="1"/>
      <p:bldP spid="156" grpId="1" animBg="1"/>
      <p:bldP spid="157" grpId="0" animBg="1"/>
      <p:bldP spid="157" grpId="1" animBg="1"/>
      <p:bldP spid="161" grpId="0" animBg="1"/>
      <p:bldP spid="161" grpId="1" animBg="1"/>
      <p:bldP spid="162" grpId="0" animBg="1"/>
      <p:bldP spid="162" grpId="1" animBg="1"/>
      <p:bldP spid="166" grpId="0" animBg="1"/>
      <p:bldP spid="166" grpId="1" animBg="1"/>
      <p:bldP spid="166" grpId="2" animBg="1"/>
      <p:bldP spid="168" grpId="0" animBg="1"/>
      <p:bldP spid="168" grpId="1" animBg="1"/>
      <p:bldP spid="168" grpId="2" animBg="1"/>
      <p:bldP spid="169" grpId="0" animBg="1"/>
      <p:bldP spid="169" grpId="1" animBg="1"/>
      <p:bldP spid="170" grpId="0" animBg="1"/>
      <p:bldP spid="170" grpId="1" animBg="1"/>
      <p:bldP spid="172" grpId="0" animBg="1"/>
      <p:bldP spid="172" grpId="1" animBg="1"/>
      <p:bldP spid="173" grpId="0" animBg="1"/>
      <p:bldP spid="173" grpId="1" animBg="1"/>
      <p:bldP spid="177" grpId="0" animBg="1"/>
      <p:bldP spid="177" grpId="1" animBg="1"/>
      <p:bldP spid="177" grpId="2" animBg="1"/>
      <p:bldP spid="179" grpId="0" animBg="1"/>
      <p:bldP spid="179" grpId="1" animBg="1"/>
      <p:bldP spid="179" grpId="2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2" grpId="2" animBg="1"/>
      <p:bldP spid="182" grpId="3" animBg="1"/>
      <p:bldP spid="183" grpId="0" animBg="1"/>
      <p:bldP spid="183" grpId="1" animBg="1"/>
      <p:bldP spid="183" grpId="2" animBg="1"/>
      <p:bldP spid="183" grpId="3" animBg="1"/>
      <p:bldP spid="119" grpId="0" animBg="1"/>
      <p:bldP spid="119" grpId="1" animBg="1"/>
      <p:bldP spid="119" grpId="2" animBg="1"/>
      <p:bldP spid="119" grpId="3" animBg="1"/>
      <p:bldP spid="119" grpId="4" animBg="1"/>
      <p:bldP spid="119" grpId="5" animBg="1"/>
      <p:bldP spid="119" grpId="6" animBg="1"/>
      <p:bldP spid="119" grpId="7" animBg="1"/>
      <p:bldP spid="119" grpId="8" animBg="1"/>
      <p:bldP spid="119" grpId="9" animBg="1"/>
      <p:bldP spid="119" grpId="10" animBg="1"/>
      <p:bldP spid="119" grpId="1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01679" y="970868"/>
            <a:ext cx="8939719" cy="33429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17845" y="1052577"/>
            <a:ext cx="8693364" cy="3153104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936508" y="3315322"/>
            <a:ext cx="922213" cy="498454"/>
            <a:chOff x="580321" y="4455994"/>
            <a:chExt cx="1230044" cy="886446"/>
          </a:xfrm>
        </p:grpSpPr>
        <p:sp>
          <p:nvSpPr>
            <p:cNvPr id="60" name="流程图: 磁盘 59"/>
            <p:cNvSpPr/>
            <p:nvPr/>
          </p:nvSpPr>
          <p:spPr>
            <a:xfrm>
              <a:off x="580322" y="4455994"/>
              <a:ext cx="1112032" cy="692582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solidFill>
                <a:srgbClr val="076EAD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458">
                <a:defRPr/>
              </a:pPr>
              <a:endParaRPr lang="zh-CN" altLang="en-US" sz="1013" kern="0">
                <a:solidFill>
                  <a:srgbClr val="EAEAEA"/>
                </a:solidFill>
                <a:latin typeface="Times New Roman"/>
              </a:endParaRPr>
            </a:p>
          </p:txBody>
        </p:sp>
        <p:sp>
          <p:nvSpPr>
            <p:cNvPr id="62" name="文本框 16"/>
            <p:cNvSpPr txBox="1"/>
            <p:nvPr/>
          </p:nvSpPr>
          <p:spPr>
            <a:xfrm>
              <a:off x="580321" y="4685851"/>
              <a:ext cx="1230044" cy="656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458">
                <a:defRPr/>
              </a:pPr>
              <a:r>
                <a:rPr lang="en-US" altLang="zh-CN" sz="1799" kern="0" dirty="0">
                  <a:solidFill>
                    <a:srgbClr val="200B5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pivot</a:t>
              </a:r>
              <a:endParaRPr lang="zh-CN" altLang="en-US" sz="1799" b="1" kern="0" dirty="0">
                <a:solidFill>
                  <a:srgbClr val="200B5B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942848"/>
              </p:ext>
            </p:extLst>
          </p:nvPr>
        </p:nvGraphicFramePr>
        <p:xfrm>
          <a:off x="7417174" y="1315221"/>
          <a:ext cx="1008000" cy="810000"/>
        </p:xfrm>
        <a:graphic>
          <a:graphicData uri="http://schemas.openxmlformats.org/drawingml/2006/table">
            <a:tbl>
              <a:tblPr firstRow="1" bandRow="1"/>
              <a:tblGrid>
                <a:gridCol w="1008000"/>
              </a:tblGrid>
              <a:tr h="810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100" dirty="0"/>
                    </a:p>
                  </a:txBody>
                  <a:tcPr marL="68556" marR="68556" marT="25709" marB="257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21120">
                          <a:srgbClr val="FFFFFF"/>
                        </a:gs>
                        <a:gs pos="0">
                          <a:srgbClr val="F5F5F6"/>
                        </a:gs>
                        <a:gs pos="48000">
                          <a:srgbClr val="C8C8C8">
                            <a:lumMod val="60000"/>
                            <a:lumOff val="40000"/>
                          </a:srgbClr>
                        </a:gs>
                        <a:gs pos="100000">
                          <a:srgbClr val="C8C8C8">
                            <a:lumMod val="5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73" name="下箭头 72"/>
          <p:cNvSpPr/>
          <p:nvPr/>
        </p:nvSpPr>
        <p:spPr>
          <a:xfrm rot="5400000">
            <a:off x="2090580" y="3207852"/>
            <a:ext cx="172198" cy="635913"/>
          </a:xfrm>
          <a:prstGeom prst="downArrow">
            <a:avLst/>
          </a:prstGeom>
          <a:solidFill>
            <a:srgbClr val="0099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81" y="3823349"/>
            <a:ext cx="338148" cy="253611"/>
          </a:xfrm>
          <a:prstGeom prst="rect">
            <a:avLst/>
          </a:prstGeom>
        </p:spPr>
      </p:pic>
      <p:sp>
        <p:nvSpPr>
          <p:cNvPr id="75" name="文本框 58"/>
          <p:cNvSpPr txBox="1"/>
          <p:nvPr/>
        </p:nvSpPr>
        <p:spPr>
          <a:xfrm>
            <a:off x="6866522" y="3801026"/>
            <a:ext cx="7960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458"/>
            <a:r>
              <a:rPr lang="zh-CN" altLang="en-US" sz="1999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</a:t>
            </a:r>
          </a:p>
        </p:txBody>
      </p:sp>
      <p:sp>
        <p:nvSpPr>
          <p:cNvPr id="77" name="文本框 59"/>
          <p:cNvSpPr txBox="1"/>
          <p:nvPr/>
        </p:nvSpPr>
        <p:spPr>
          <a:xfrm>
            <a:off x="6821343" y="3794169"/>
            <a:ext cx="84123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458"/>
            <a:r>
              <a:rPr lang="zh-CN" altLang="en-US" sz="1999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1999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999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轮</a:t>
            </a:r>
          </a:p>
        </p:txBody>
      </p:sp>
      <p:sp>
        <p:nvSpPr>
          <p:cNvPr id="78" name="文本框 60"/>
          <p:cNvSpPr txBox="1"/>
          <p:nvPr/>
        </p:nvSpPr>
        <p:spPr>
          <a:xfrm>
            <a:off x="6830494" y="3809425"/>
            <a:ext cx="84123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458"/>
            <a:r>
              <a:rPr lang="zh-CN" altLang="en-US" sz="1999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1999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999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轮</a:t>
            </a:r>
          </a:p>
        </p:txBody>
      </p:sp>
      <p:sp>
        <p:nvSpPr>
          <p:cNvPr id="79" name="文本框 68"/>
          <p:cNvSpPr txBox="1"/>
          <p:nvPr/>
        </p:nvSpPr>
        <p:spPr>
          <a:xfrm>
            <a:off x="6839645" y="3801888"/>
            <a:ext cx="84123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458"/>
            <a:r>
              <a:rPr lang="zh-CN" altLang="en-US" sz="1999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1999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999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轮</a:t>
            </a:r>
          </a:p>
        </p:txBody>
      </p:sp>
      <p:sp>
        <p:nvSpPr>
          <p:cNvPr id="80" name="文本框 75"/>
          <p:cNvSpPr txBox="1"/>
          <p:nvPr/>
        </p:nvSpPr>
        <p:spPr>
          <a:xfrm>
            <a:off x="6850086" y="3805649"/>
            <a:ext cx="87918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458"/>
            <a:r>
              <a:rPr lang="zh-CN" altLang="en-US" sz="1999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1999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999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轮</a:t>
            </a:r>
            <a:endParaRPr lang="zh-CN" altLang="en-US" sz="1999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1" name="直接连接符 80"/>
          <p:cNvCxnSpPr/>
          <p:nvPr/>
        </p:nvCxnSpPr>
        <p:spPr>
          <a:xfrm flipV="1">
            <a:off x="217845" y="3717555"/>
            <a:ext cx="8693364" cy="31532"/>
          </a:xfrm>
          <a:prstGeom prst="line">
            <a:avLst/>
          </a:prstGeom>
          <a:noFill/>
          <a:ln w="57150" cap="flat" cmpd="sng" algn="ctr">
            <a:solidFill>
              <a:srgbClr val="0066FF"/>
            </a:solidFill>
            <a:prstDash val="solid"/>
          </a:ln>
          <a:effectLst/>
        </p:spPr>
      </p:cxnSp>
      <p:sp>
        <p:nvSpPr>
          <p:cNvPr id="82" name="文本框 101"/>
          <p:cNvSpPr txBox="1"/>
          <p:nvPr/>
        </p:nvSpPr>
        <p:spPr>
          <a:xfrm>
            <a:off x="6814631" y="3800191"/>
            <a:ext cx="789100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458"/>
            <a:r>
              <a:rPr lang="zh-CN" altLang="en-US" sz="1999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结束</a:t>
            </a:r>
            <a:endParaRPr lang="zh-CN" altLang="en-US" sz="1999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5588"/>
              </p:ext>
            </p:extLst>
          </p:nvPr>
        </p:nvGraphicFramePr>
        <p:xfrm>
          <a:off x="6321141" y="1315221"/>
          <a:ext cx="1008000" cy="810000"/>
        </p:xfrm>
        <a:graphic>
          <a:graphicData uri="http://schemas.openxmlformats.org/drawingml/2006/table">
            <a:tbl>
              <a:tblPr firstRow="1" bandRow="1"/>
              <a:tblGrid>
                <a:gridCol w="1008000"/>
              </a:tblGrid>
              <a:tr h="810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100" dirty="0"/>
                    </a:p>
                  </a:txBody>
                  <a:tcPr marL="68556" marR="68556" marT="25709" marB="257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21120">
                          <a:srgbClr val="FFFFFF"/>
                        </a:gs>
                        <a:gs pos="0">
                          <a:srgbClr val="F5F5F6"/>
                        </a:gs>
                        <a:gs pos="48000">
                          <a:srgbClr val="C8C8C8">
                            <a:lumMod val="60000"/>
                            <a:lumOff val="40000"/>
                          </a:srgbClr>
                        </a:gs>
                        <a:gs pos="100000">
                          <a:srgbClr val="C8C8C8">
                            <a:lumMod val="5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073463"/>
              </p:ext>
            </p:extLst>
          </p:nvPr>
        </p:nvGraphicFramePr>
        <p:xfrm>
          <a:off x="5225109" y="1315221"/>
          <a:ext cx="1008000" cy="810000"/>
        </p:xfrm>
        <a:graphic>
          <a:graphicData uri="http://schemas.openxmlformats.org/drawingml/2006/table">
            <a:tbl>
              <a:tblPr firstRow="1" bandRow="1"/>
              <a:tblGrid>
                <a:gridCol w="1008000"/>
              </a:tblGrid>
              <a:tr h="810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100" dirty="0"/>
                    </a:p>
                  </a:txBody>
                  <a:tcPr marL="68556" marR="68556" marT="25709" marB="257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21120">
                          <a:srgbClr val="FFFFFF"/>
                        </a:gs>
                        <a:gs pos="0">
                          <a:srgbClr val="F5F5F6"/>
                        </a:gs>
                        <a:gs pos="48000">
                          <a:srgbClr val="C8C8C8">
                            <a:lumMod val="60000"/>
                            <a:lumOff val="40000"/>
                          </a:srgbClr>
                        </a:gs>
                        <a:gs pos="100000">
                          <a:srgbClr val="C8C8C8">
                            <a:lumMod val="5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026617"/>
              </p:ext>
            </p:extLst>
          </p:nvPr>
        </p:nvGraphicFramePr>
        <p:xfrm>
          <a:off x="4129077" y="1315221"/>
          <a:ext cx="1008000" cy="810000"/>
        </p:xfrm>
        <a:graphic>
          <a:graphicData uri="http://schemas.openxmlformats.org/drawingml/2006/table">
            <a:tbl>
              <a:tblPr firstRow="1" bandRow="1"/>
              <a:tblGrid>
                <a:gridCol w="1008000"/>
              </a:tblGrid>
              <a:tr h="810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100" dirty="0"/>
                    </a:p>
                  </a:txBody>
                  <a:tcPr marL="68556" marR="68556" marT="25709" marB="257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21120">
                          <a:srgbClr val="FFFFFF"/>
                        </a:gs>
                        <a:gs pos="0">
                          <a:srgbClr val="F5F5F6"/>
                        </a:gs>
                        <a:gs pos="48000">
                          <a:srgbClr val="C8C8C8">
                            <a:lumMod val="60000"/>
                            <a:lumOff val="40000"/>
                          </a:srgbClr>
                        </a:gs>
                        <a:gs pos="100000">
                          <a:srgbClr val="C8C8C8">
                            <a:lumMod val="5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222564"/>
              </p:ext>
            </p:extLst>
          </p:nvPr>
        </p:nvGraphicFramePr>
        <p:xfrm>
          <a:off x="3033045" y="1315221"/>
          <a:ext cx="1008000" cy="810000"/>
        </p:xfrm>
        <a:graphic>
          <a:graphicData uri="http://schemas.openxmlformats.org/drawingml/2006/table">
            <a:tbl>
              <a:tblPr firstRow="1" bandRow="1"/>
              <a:tblGrid>
                <a:gridCol w="1008000"/>
              </a:tblGrid>
              <a:tr h="810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100" dirty="0"/>
                    </a:p>
                  </a:txBody>
                  <a:tcPr marL="68556" marR="68556" marT="25709" marB="257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21120">
                          <a:srgbClr val="FFFFFF"/>
                        </a:gs>
                        <a:gs pos="0">
                          <a:srgbClr val="F5F5F6"/>
                        </a:gs>
                        <a:gs pos="48000">
                          <a:srgbClr val="C8C8C8">
                            <a:lumMod val="60000"/>
                            <a:lumOff val="40000"/>
                          </a:srgbClr>
                        </a:gs>
                        <a:gs pos="100000">
                          <a:srgbClr val="C8C8C8">
                            <a:lumMod val="5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385891"/>
              </p:ext>
            </p:extLst>
          </p:nvPr>
        </p:nvGraphicFramePr>
        <p:xfrm>
          <a:off x="1937013" y="1315221"/>
          <a:ext cx="1008000" cy="810000"/>
        </p:xfrm>
        <a:graphic>
          <a:graphicData uri="http://schemas.openxmlformats.org/drawingml/2006/table">
            <a:tbl>
              <a:tblPr firstRow="1" bandRow="1"/>
              <a:tblGrid>
                <a:gridCol w="1008000"/>
              </a:tblGrid>
              <a:tr h="810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100" dirty="0"/>
                    </a:p>
                  </a:txBody>
                  <a:tcPr marL="68556" marR="68556" marT="25709" marB="257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21120">
                          <a:srgbClr val="FFFFFF"/>
                        </a:gs>
                        <a:gs pos="0">
                          <a:srgbClr val="F5F5F6"/>
                        </a:gs>
                        <a:gs pos="48000">
                          <a:srgbClr val="C8C8C8">
                            <a:lumMod val="60000"/>
                            <a:lumOff val="40000"/>
                          </a:srgbClr>
                        </a:gs>
                        <a:gs pos="100000">
                          <a:srgbClr val="C8C8C8">
                            <a:lumMod val="5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434854"/>
              </p:ext>
            </p:extLst>
          </p:nvPr>
        </p:nvGraphicFramePr>
        <p:xfrm>
          <a:off x="840981" y="1315221"/>
          <a:ext cx="1008000" cy="810000"/>
        </p:xfrm>
        <a:graphic>
          <a:graphicData uri="http://schemas.openxmlformats.org/drawingml/2006/table">
            <a:tbl>
              <a:tblPr firstRow="1" bandRow="1"/>
              <a:tblGrid>
                <a:gridCol w="1008000"/>
              </a:tblGrid>
              <a:tr h="810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100" dirty="0"/>
                    </a:p>
                  </a:txBody>
                  <a:tcPr marL="68556" marR="68556" marT="25709" marB="257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21120">
                          <a:srgbClr val="FFFFFF"/>
                        </a:gs>
                        <a:gs pos="0">
                          <a:srgbClr val="F5F5F6"/>
                        </a:gs>
                        <a:gs pos="48000">
                          <a:srgbClr val="C8C8C8">
                            <a:lumMod val="60000"/>
                            <a:lumOff val="40000"/>
                          </a:srgbClr>
                        </a:gs>
                        <a:gs pos="100000">
                          <a:srgbClr val="C8C8C8">
                            <a:lumMod val="5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89" name="下箭头 88"/>
          <p:cNvSpPr/>
          <p:nvPr/>
        </p:nvSpPr>
        <p:spPr>
          <a:xfrm>
            <a:off x="1260706" y="1073018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90" name="下箭头 89"/>
          <p:cNvSpPr/>
          <p:nvPr/>
        </p:nvSpPr>
        <p:spPr>
          <a:xfrm>
            <a:off x="7856335" y="1067586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91" name="下箭头 90"/>
          <p:cNvSpPr/>
          <p:nvPr/>
        </p:nvSpPr>
        <p:spPr>
          <a:xfrm>
            <a:off x="6757416" y="1064832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4236138" y="1428182"/>
            <a:ext cx="791294" cy="1080000"/>
            <a:chOff x="843352" y="1882586"/>
            <a:chExt cx="791294" cy="1395699"/>
          </a:xfrm>
        </p:grpSpPr>
        <p:pic>
          <p:nvPicPr>
            <p:cNvPr id="93" name="图片 9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352" y="1882586"/>
              <a:ext cx="791294" cy="1395699"/>
            </a:xfrm>
            <a:prstGeom prst="rect">
              <a:avLst/>
            </a:prstGeom>
          </p:spPr>
        </p:pic>
        <p:sp>
          <p:nvSpPr>
            <p:cNvPr id="94" name="矩形 93"/>
            <p:cNvSpPr/>
            <p:nvPr/>
          </p:nvSpPr>
          <p:spPr>
            <a:xfrm>
              <a:off x="1089764" y="2818356"/>
              <a:ext cx="225469" cy="1503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Arial Black" panose="020B0A04020102020204" pitchFamily="34" charset="0"/>
                </a:rPr>
                <a:t>7</a:t>
              </a:r>
              <a:endParaRPr lang="zh-CN" altLang="en-US" sz="12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95" name="下箭头 94"/>
          <p:cNvSpPr/>
          <p:nvPr/>
        </p:nvSpPr>
        <p:spPr>
          <a:xfrm>
            <a:off x="2359625" y="1073017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96" name="下箭头 95"/>
          <p:cNvSpPr/>
          <p:nvPr/>
        </p:nvSpPr>
        <p:spPr>
          <a:xfrm>
            <a:off x="3495643" y="1077876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97" name="下箭头 96"/>
          <p:cNvSpPr/>
          <p:nvPr/>
        </p:nvSpPr>
        <p:spPr>
          <a:xfrm>
            <a:off x="5643910" y="1070082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98" name="下箭头 97"/>
          <p:cNvSpPr/>
          <p:nvPr/>
        </p:nvSpPr>
        <p:spPr>
          <a:xfrm>
            <a:off x="5736971" y="1076079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245468" y="1287704"/>
            <a:ext cx="2285469" cy="1268851"/>
          </a:xfrm>
          <a:prstGeom prst="rect">
            <a:avLst/>
          </a:prstGeom>
          <a:noFill/>
          <a:ln w="38100" cap="flat" cmpd="sng" algn="ctr">
            <a:solidFill>
              <a:srgbClr val="EEB00B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89710" y="1285408"/>
            <a:ext cx="4397411" cy="1283938"/>
          </a:xfrm>
          <a:prstGeom prst="rect">
            <a:avLst/>
          </a:prstGeom>
          <a:noFill/>
          <a:ln w="38100" cap="flat" cmpd="sng" algn="ctr">
            <a:solidFill>
              <a:srgbClr val="EEB00B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01" name="下箭头标注 100"/>
          <p:cNvSpPr/>
          <p:nvPr/>
        </p:nvSpPr>
        <p:spPr>
          <a:xfrm>
            <a:off x="5329957" y="1064831"/>
            <a:ext cx="793198" cy="384723"/>
          </a:xfrm>
          <a:prstGeom prst="downArrowCallout">
            <a:avLst/>
          </a:prstGeom>
          <a:solidFill>
            <a:srgbClr val="B3EB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下箭头 101"/>
          <p:cNvSpPr/>
          <p:nvPr/>
        </p:nvSpPr>
        <p:spPr>
          <a:xfrm>
            <a:off x="2370294" y="1074888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03" name="下箭头 102"/>
          <p:cNvSpPr/>
          <p:nvPr/>
        </p:nvSpPr>
        <p:spPr>
          <a:xfrm>
            <a:off x="1263168" y="1083611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04" name="下箭头 103"/>
          <p:cNvSpPr/>
          <p:nvPr/>
        </p:nvSpPr>
        <p:spPr>
          <a:xfrm>
            <a:off x="4581912" y="1064092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05" name="下箭头 104"/>
          <p:cNvSpPr/>
          <p:nvPr/>
        </p:nvSpPr>
        <p:spPr>
          <a:xfrm>
            <a:off x="4585030" y="1060994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06" name="下箭头 105"/>
          <p:cNvSpPr/>
          <p:nvPr/>
        </p:nvSpPr>
        <p:spPr>
          <a:xfrm>
            <a:off x="4578683" y="1063611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07" name="下箭头 106"/>
          <p:cNvSpPr/>
          <p:nvPr/>
        </p:nvSpPr>
        <p:spPr>
          <a:xfrm>
            <a:off x="3496557" y="1069304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08" name="下箭头 107"/>
          <p:cNvSpPr/>
          <p:nvPr/>
        </p:nvSpPr>
        <p:spPr>
          <a:xfrm>
            <a:off x="2430588" y="1073016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978837" y="1285661"/>
            <a:ext cx="2208284" cy="1268851"/>
          </a:xfrm>
          <a:prstGeom prst="rect">
            <a:avLst/>
          </a:prstGeom>
          <a:noFill/>
          <a:ln w="38100" cap="flat" cmpd="sng" algn="ctr">
            <a:solidFill>
              <a:srgbClr val="EEB00B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88795" y="1299214"/>
            <a:ext cx="1110738" cy="1283938"/>
          </a:xfrm>
          <a:prstGeom prst="rect">
            <a:avLst/>
          </a:prstGeom>
          <a:noFill/>
          <a:ln w="38100" cap="flat" cmpd="sng" algn="ctr">
            <a:solidFill>
              <a:srgbClr val="EEB00B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11" name="下箭头标注 110"/>
          <p:cNvSpPr/>
          <p:nvPr/>
        </p:nvSpPr>
        <p:spPr>
          <a:xfrm>
            <a:off x="2084585" y="1061747"/>
            <a:ext cx="793198" cy="384723"/>
          </a:xfrm>
          <a:prstGeom prst="downArrowCallout">
            <a:avLst/>
          </a:prstGeom>
          <a:solidFill>
            <a:srgbClr val="B3EB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下箭头标注 111"/>
          <p:cNvSpPr/>
          <p:nvPr/>
        </p:nvSpPr>
        <p:spPr>
          <a:xfrm>
            <a:off x="936555" y="1065223"/>
            <a:ext cx="793198" cy="384723"/>
          </a:xfrm>
          <a:prstGeom prst="downArrowCallout">
            <a:avLst/>
          </a:prstGeom>
          <a:solidFill>
            <a:srgbClr val="B3EB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1008114" y="1449555"/>
            <a:ext cx="690527" cy="1080000"/>
            <a:chOff x="5488098" y="1882585"/>
            <a:chExt cx="690527" cy="1440000"/>
          </a:xfrm>
        </p:grpSpPr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8098" y="1882585"/>
              <a:ext cx="690527" cy="1440000"/>
            </a:xfrm>
            <a:prstGeom prst="rect">
              <a:avLst/>
            </a:prstGeom>
          </p:spPr>
        </p:pic>
        <p:sp>
          <p:nvSpPr>
            <p:cNvPr id="115" name="矩形 114"/>
            <p:cNvSpPr/>
            <p:nvPr/>
          </p:nvSpPr>
          <p:spPr>
            <a:xfrm>
              <a:off x="5644959" y="2624074"/>
              <a:ext cx="457999" cy="1550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方正大黑简体" panose="02010601030101010101" pitchFamily="2" charset="-122"/>
                  <a:ea typeface="方正大黑简体" panose="02010601030101010101" pitchFamily="2" charset="-122"/>
                </a:rPr>
                <a:t>11</a:t>
              </a:r>
              <a:endParaRPr lang="zh-CN" altLang="en-US" sz="1200" dirty="0">
                <a:solidFill>
                  <a:schemeClr val="tx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endParaRPr>
            </a:p>
          </p:txBody>
        </p:sp>
      </p:grpSp>
      <p:sp>
        <p:nvSpPr>
          <p:cNvPr id="116" name="下箭头 115"/>
          <p:cNvSpPr/>
          <p:nvPr/>
        </p:nvSpPr>
        <p:spPr>
          <a:xfrm>
            <a:off x="3488934" y="1060732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17" name="下箭头 116"/>
          <p:cNvSpPr/>
          <p:nvPr/>
        </p:nvSpPr>
        <p:spPr>
          <a:xfrm>
            <a:off x="4581763" y="1057488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3173743" y="3306706"/>
            <a:ext cx="879687" cy="498454"/>
            <a:chOff x="525038" y="4455994"/>
            <a:chExt cx="1173323" cy="886446"/>
          </a:xfrm>
        </p:grpSpPr>
        <p:sp>
          <p:nvSpPr>
            <p:cNvPr id="119" name="流程图: 磁盘 118"/>
            <p:cNvSpPr/>
            <p:nvPr/>
          </p:nvSpPr>
          <p:spPr>
            <a:xfrm>
              <a:off x="580322" y="4455994"/>
              <a:ext cx="1112032" cy="692582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solidFill>
                <a:srgbClr val="076EAD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458">
                <a:defRPr/>
              </a:pPr>
              <a:endParaRPr lang="zh-CN" altLang="en-US" sz="1013" kern="0">
                <a:solidFill>
                  <a:srgbClr val="EAEAEA"/>
                </a:solidFill>
                <a:latin typeface="Times New Roman"/>
              </a:endParaRPr>
            </a:p>
          </p:txBody>
        </p:sp>
        <p:sp>
          <p:nvSpPr>
            <p:cNvPr id="120" name="文本框 65"/>
            <p:cNvSpPr txBox="1"/>
            <p:nvPr/>
          </p:nvSpPr>
          <p:spPr>
            <a:xfrm>
              <a:off x="525038" y="4685851"/>
              <a:ext cx="1173323" cy="656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458">
                <a:defRPr/>
              </a:pPr>
              <a:r>
                <a:rPr lang="en-US" altLang="zh-CN" sz="1799" b="1" kern="0" dirty="0" smtClean="0">
                  <a:solidFill>
                    <a:srgbClr val="200B5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pivot</a:t>
              </a:r>
              <a:endParaRPr lang="zh-CN" altLang="en-US" sz="1799" b="1" kern="0" dirty="0">
                <a:solidFill>
                  <a:srgbClr val="200B5B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21" name="下箭头 120"/>
          <p:cNvSpPr/>
          <p:nvPr/>
        </p:nvSpPr>
        <p:spPr>
          <a:xfrm>
            <a:off x="4584383" y="1060428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22" name="下箭头 121"/>
          <p:cNvSpPr/>
          <p:nvPr/>
        </p:nvSpPr>
        <p:spPr>
          <a:xfrm rot="5400000">
            <a:off x="4369417" y="3197742"/>
            <a:ext cx="172198" cy="635913"/>
          </a:xfrm>
          <a:prstGeom prst="downArrow">
            <a:avLst/>
          </a:prstGeom>
          <a:solidFill>
            <a:srgbClr val="0099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23" name="下箭头 122"/>
          <p:cNvSpPr/>
          <p:nvPr/>
        </p:nvSpPr>
        <p:spPr>
          <a:xfrm>
            <a:off x="4545604" y="1055778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24" name="下箭头标注 123"/>
          <p:cNvSpPr/>
          <p:nvPr/>
        </p:nvSpPr>
        <p:spPr>
          <a:xfrm>
            <a:off x="4274754" y="1056888"/>
            <a:ext cx="793198" cy="384723"/>
          </a:xfrm>
          <a:prstGeom prst="downArrowCallout">
            <a:avLst/>
          </a:prstGeom>
          <a:solidFill>
            <a:srgbClr val="B3EB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下箭头标注 124"/>
          <p:cNvSpPr/>
          <p:nvPr/>
        </p:nvSpPr>
        <p:spPr>
          <a:xfrm>
            <a:off x="3203292" y="1052058"/>
            <a:ext cx="793198" cy="384723"/>
          </a:xfrm>
          <a:prstGeom prst="downArrowCallout">
            <a:avLst/>
          </a:prstGeom>
          <a:solidFill>
            <a:srgbClr val="B3EB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文本框 73"/>
          <p:cNvSpPr txBox="1"/>
          <p:nvPr/>
        </p:nvSpPr>
        <p:spPr>
          <a:xfrm>
            <a:off x="6820669" y="3805649"/>
            <a:ext cx="87918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458"/>
            <a:r>
              <a:rPr lang="zh-CN" altLang="en-US" sz="1999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1999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999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轮</a:t>
            </a:r>
            <a:endParaRPr lang="zh-CN" altLang="en-US" sz="1999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7" name="下箭头 126"/>
          <p:cNvSpPr/>
          <p:nvPr/>
        </p:nvSpPr>
        <p:spPr>
          <a:xfrm>
            <a:off x="6768012" y="1054908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28" name="下箭头 127"/>
          <p:cNvSpPr/>
          <p:nvPr/>
        </p:nvSpPr>
        <p:spPr>
          <a:xfrm>
            <a:off x="7860839" y="1074888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6395714" y="3289047"/>
            <a:ext cx="900158" cy="531093"/>
            <a:chOff x="524677" y="4455994"/>
            <a:chExt cx="1200627" cy="944490"/>
          </a:xfrm>
        </p:grpSpPr>
        <p:sp>
          <p:nvSpPr>
            <p:cNvPr id="130" name="流程图: 磁盘 129"/>
            <p:cNvSpPr/>
            <p:nvPr/>
          </p:nvSpPr>
          <p:spPr>
            <a:xfrm>
              <a:off x="580322" y="4455994"/>
              <a:ext cx="1112032" cy="692582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solidFill>
                <a:srgbClr val="076EAD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458">
                <a:defRPr/>
              </a:pPr>
              <a:endParaRPr lang="zh-CN" altLang="en-US" sz="1013" kern="0">
                <a:solidFill>
                  <a:srgbClr val="EAEAEA"/>
                </a:solidFill>
                <a:latin typeface="Times New Roman"/>
              </a:endParaRPr>
            </a:p>
          </p:txBody>
        </p:sp>
        <p:sp>
          <p:nvSpPr>
            <p:cNvPr id="131" name="文本框 79"/>
            <p:cNvSpPr txBox="1"/>
            <p:nvPr/>
          </p:nvSpPr>
          <p:spPr>
            <a:xfrm>
              <a:off x="524677" y="4606010"/>
              <a:ext cx="1200627" cy="794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458">
                <a:defRPr/>
              </a:pPr>
              <a:r>
                <a:rPr lang="en-US" altLang="zh-CN" sz="1799" b="1" kern="0" dirty="0" smtClean="0">
                  <a:solidFill>
                    <a:srgbClr val="200B5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pivot</a:t>
              </a:r>
              <a:endParaRPr lang="zh-CN" altLang="en-US" sz="1799" b="1" kern="0" dirty="0">
                <a:solidFill>
                  <a:srgbClr val="200B5B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2" name="下箭头 131"/>
          <p:cNvSpPr/>
          <p:nvPr/>
        </p:nvSpPr>
        <p:spPr>
          <a:xfrm>
            <a:off x="7878110" y="1073016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33" name="下箭头 132"/>
          <p:cNvSpPr/>
          <p:nvPr/>
        </p:nvSpPr>
        <p:spPr>
          <a:xfrm rot="5400000">
            <a:off x="7556757" y="3172006"/>
            <a:ext cx="172198" cy="635913"/>
          </a:xfrm>
          <a:prstGeom prst="downArrow">
            <a:avLst/>
          </a:prstGeom>
          <a:solidFill>
            <a:srgbClr val="0099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34" name="下箭头 133"/>
          <p:cNvSpPr/>
          <p:nvPr/>
        </p:nvSpPr>
        <p:spPr>
          <a:xfrm>
            <a:off x="7803615" y="1066612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35" name="下箭头标注 134"/>
          <p:cNvSpPr/>
          <p:nvPr/>
        </p:nvSpPr>
        <p:spPr>
          <a:xfrm>
            <a:off x="7574181" y="1062273"/>
            <a:ext cx="793198" cy="384723"/>
          </a:xfrm>
          <a:prstGeom prst="downArrowCallout">
            <a:avLst/>
          </a:prstGeom>
          <a:solidFill>
            <a:srgbClr val="B3EB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下箭头标注 135"/>
          <p:cNvSpPr/>
          <p:nvPr/>
        </p:nvSpPr>
        <p:spPr>
          <a:xfrm>
            <a:off x="6424743" y="1059886"/>
            <a:ext cx="793198" cy="384723"/>
          </a:xfrm>
          <a:prstGeom prst="downArrowCallout">
            <a:avLst/>
          </a:prstGeom>
          <a:solidFill>
            <a:srgbClr val="B3EB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82368" y="1299214"/>
            <a:ext cx="4397411" cy="1283938"/>
          </a:xfrm>
          <a:prstGeom prst="rect">
            <a:avLst/>
          </a:prstGeom>
          <a:noFill/>
          <a:ln w="38100" cap="flat" cmpd="sng" algn="ctr">
            <a:solidFill>
              <a:srgbClr val="EEB00B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258988" y="1294362"/>
            <a:ext cx="2275983" cy="1283938"/>
          </a:xfrm>
          <a:prstGeom prst="rect">
            <a:avLst/>
          </a:prstGeom>
          <a:noFill/>
          <a:ln w="38100" cap="flat" cmpd="sng" algn="ctr">
            <a:solidFill>
              <a:srgbClr val="EEB00B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Times New Roman"/>
            </a:endParaRPr>
          </a:p>
        </p:txBody>
      </p:sp>
      <p:pic>
        <p:nvPicPr>
          <p:cNvPr id="140" name="图片 1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212" y="1449555"/>
            <a:ext cx="818823" cy="1080000"/>
          </a:xfrm>
          <a:prstGeom prst="rect">
            <a:avLst/>
          </a:prstGeom>
        </p:spPr>
      </p:pic>
      <p:pic>
        <p:nvPicPr>
          <p:cNvPr id="141" name="图片 1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18" y="1449555"/>
            <a:ext cx="773239" cy="1080000"/>
          </a:xfrm>
          <a:prstGeom prst="rect">
            <a:avLst/>
          </a:prstGeom>
        </p:spPr>
      </p:pic>
      <p:grpSp>
        <p:nvGrpSpPr>
          <p:cNvPr id="142" name="组合 141"/>
          <p:cNvGrpSpPr/>
          <p:nvPr/>
        </p:nvGrpSpPr>
        <p:grpSpPr>
          <a:xfrm>
            <a:off x="3262992" y="1449555"/>
            <a:ext cx="786930" cy="1080000"/>
            <a:chOff x="6543658" y="1882585"/>
            <a:chExt cx="786930" cy="1440000"/>
          </a:xfrm>
        </p:grpSpPr>
        <p:pic>
          <p:nvPicPr>
            <p:cNvPr id="143" name="图片 14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3658" y="1882585"/>
              <a:ext cx="786930" cy="1440000"/>
            </a:xfrm>
            <a:prstGeom prst="rect">
              <a:avLst/>
            </a:prstGeom>
          </p:spPr>
        </p:pic>
        <p:sp>
          <p:nvSpPr>
            <p:cNvPr id="144" name="矩形 143"/>
            <p:cNvSpPr/>
            <p:nvPr/>
          </p:nvSpPr>
          <p:spPr>
            <a:xfrm>
              <a:off x="6785476" y="2708635"/>
              <a:ext cx="225469" cy="1550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Arial Black" panose="020B0A04020102020204" pitchFamily="34" charset="0"/>
                </a:rPr>
                <a:t>3</a:t>
              </a:r>
              <a:endParaRPr lang="zh-CN" altLang="en-US" sz="1200" dirty="0">
                <a:latin typeface="Arial Black" panose="020B0A04020102020204" pitchFamily="34" charset="0"/>
              </a:endParaRPr>
            </a:p>
          </p:txBody>
        </p:sp>
      </p:grpSp>
      <p:pic>
        <p:nvPicPr>
          <p:cNvPr id="145" name="图片 14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055" y="1449555"/>
            <a:ext cx="807332" cy="1080000"/>
          </a:xfrm>
          <a:prstGeom prst="rect">
            <a:avLst/>
          </a:prstGeom>
        </p:spPr>
      </p:pic>
      <p:grpSp>
        <p:nvGrpSpPr>
          <p:cNvPr id="146" name="组合 145"/>
          <p:cNvGrpSpPr/>
          <p:nvPr/>
        </p:nvGrpSpPr>
        <p:grpSpPr>
          <a:xfrm>
            <a:off x="6486968" y="1420053"/>
            <a:ext cx="801258" cy="1107000"/>
            <a:chOff x="3137951" y="1846585"/>
            <a:chExt cx="801258" cy="1476000"/>
          </a:xfrm>
        </p:grpSpPr>
        <p:pic>
          <p:nvPicPr>
            <p:cNvPr id="147" name="图片 14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951" y="1846585"/>
              <a:ext cx="801258" cy="1476000"/>
            </a:xfrm>
            <a:prstGeom prst="rect">
              <a:avLst/>
            </a:prstGeom>
          </p:spPr>
        </p:pic>
        <p:sp>
          <p:nvSpPr>
            <p:cNvPr id="148" name="矩形 147"/>
            <p:cNvSpPr/>
            <p:nvPr/>
          </p:nvSpPr>
          <p:spPr>
            <a:xfrm>
              <a:off x="3425845" y="2631093"/>
              <a:ext cx="225469" cy="1550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Arial Black" panose="020B0A04020102020204" pitchFamily="34" charset="0"/>
                  <a:ea typeface="Gungsuh" panose="02030600000101010101" pitchFamily="18" charset="-127"/>
                </a:rPr>
                <a:t>4</a:t>
              </a:r>
              <a:endParaRPr lang="zh-CN" altLang="en-US" sz="1200" dirty="0">
                <a:latin typeface="Arial Black" panose="020B0A04020102020204" pitchFamily="34" charset="0"/>
                <a:ea typeface="Gungsuh" panose="02030600000101010101" pitchFamily="18" charset="-127"/>
              </a:endParaRPr>
            </a:p>
          </p:txBody>
        </p:sp>
      </p:grpSp>
      <p:sp>
        <p:nvSpPr>
          <p:cNvPr id="149" name="文本框 91"/>
          <p:cNvSpPr txBox="1"/>
          <p:nvPr/>
        </p:nvSpPr>
        <p:spPr>
          <a:xfrm>
            <a:off x="6831574" y="3792480"/>
            <a:ext cx="87918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458"/>
            <a:r>
              <a:rPr lang="zh-CN" altLang="en-US" sz="1999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1999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999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轮</a:t>
            </a:r>
            <a:endParaRPr lang="zh-CN" altLang="en-US" sz="1999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11510"/>
            <a:ext cx="8640960" cy="482207"/>
          </a:xfrm>
        </p:spPr>
        <p:txBody>
          <a:bodyPr>
            <a:normAutofit fontScale="90000"/>
          </a:bodyPr>
          <a:lstStyle/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600" dirty="0" smtClean="0"/>
              <a:t>快速排序的过程</a:t>
            </a:r>
            <a:endParaRPr lang="zh-CN" altLang="en-US" sz="36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141">
        <p:sndAc>
          <p:stSnd>
            <p:snd r:embed="rId4" name="click.wav"/>
          </p:stSnd>
        </p:sndAc>
      </p:transition>
    </mc:Choice>
    <mc:Fallback>
      <p:transition advTm="4141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00086 0.2916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456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93 L -0.59619 0.0083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92" y="37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96296E-6 L 0.12188 -2.96296E-6 " pathEditMode="relative" rAng="0" ptsTypes="AA">
                                      <p:cBhvr>
                                        <p:cTn id="76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0.29167 L 0.48108 -7.40741E-7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24" y="-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428 -1.97531E-6 L -0.59428 0.25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2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2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42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1111E-6 0.00185 L -0.24167 0.00525 " pathEditMode="relative" rAng="0" ptsTypes="AA">
                                      <p:cBhvr>
                                        <p:cTn id="160" dur="1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2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11111E-6 -0.00123 L 0.12361 -0.01142 " pathEditMode="relative" rAng="0" ptsTypes="AA">
                                      <p:cBhvr>
                                        <p:cTn id="173" dur="1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-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007 0.24568 L -0.47709 0.00741 " pathEditMode="relative" rAng="0" ptsTypes="AA">
                                      <p:cBhvr>
                                        <p:cTn id="194" dur="1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-11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500"/>
                            </p:stCondLst>
                            <p:childTnLst>
                              <p:par>
                                <p:cTn id="1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9" presetID="1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500"/>
                            </p:stCondLst>
                            <p:childTnLst>
                              <p:par>
                                <p:cTn id="20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2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00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500"/>
                            </p:stCondLst>
                            <p:childTnLst>
                              <p:par>
                                <p:cTn id="2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66 -0.00123 L 0.12552 0.27655 " pathEditMode="relative" rAng="0" ptsTypes="AA">
                                      <p:cBhvr>
                                        <p:cTn id="25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500"/>
                            </p:stCondLst>
                            <p:childTnLst>
                              <p:par>
                                <p:cTn id="2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2500"/>
                            </p:stCondLst>
                            <p:childTnLst>
                              <p:par>
                                <p:cTn id="2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3000"/>
                            </p:stCondLst>
                            <p:childTnLst>
                              <p:par>
                                <p:cTn id="27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-0.12309 -0.00093 " pathEditMode="relative" rAng="0" ptsTypes="AA">
                                      <p:cBhvr>
                                        <p:cTn id="27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63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4000"/>
                            </p:stCondLst>
                            <p:childTnLst>
                              <p:par>
                                <p:cTn id="27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4500"/>
                            </p:stCondLst>
                            <p:childTnLst>
                              <p:par>
                                <p:cTn id="280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0"/>
                            </p:stCondLst>
                            <p:childTnLst>
                              <p:par>
                                <p:cTn id="291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61 0.27315 L 0.24132 -0.00524 " pathEditMode="relative" rAng="0" ptsTypes="AA">
                                      <p:cBhvr>
                                        <p:cTn id="29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-139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6000"/>
                            </p:stCondLst>
                            <p:childTnLst>
                              <p:par>
                                <p:cTn id="2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6000"/>
                            </p:stCondLst>
                            <p:childTnLst>
                              <p:par>
                                <p:cTn id="3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6500"/>
                            </p:stCondLst>
                            <p:childTnLst>
                              <p:par>
                                <p:cTn id="3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7000"/>
                            </p:stCondLst>
                            <p:childTnLst>
                              <p:par>
                                <p:cTn id="30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500"/>
                            </p:stCondLst>
                            <p:childTnLst>
                              <p:par>
                                <p:cTn id="324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00"/>
                            </p:stCondLst>
                            <p:childTnLst>
                              <p:par>
                                <p:cTn id="3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000"/>
                            </p:stCondLst>
                            <p:childTnLst>
                              <p:par>
                                <p:cTn id="3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500"/>
                            </p:stCondLst>
                            <p:childTnLst>
                              <p:par>
                                <p:cTn id="3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49 0.00216 L 0.12049 0.25216 " pathEditMode="relative" rAng="0" ptsTypes="AA">
                                      <p:cBhvr>
                                        <p:cTn id="35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2500"/>
                            </p:stCondLst>
                            <p:childTnLst>
                              <p:par>
                                <p:cTn id="3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3000"/>
                            </p:stCondLst>
                            <p:childTnLst>
                              <p:par>
                                <p:cTn id="3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00031 L -0.12448 0.00031 " pathEditMode="relative" rAng="0" ptsTypes="AA">
                                      <p:cBhvr>
                                        <p:cTn id="36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33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4000"/>
                            </p:stCondLst>
                            <p:childTnLst>
                              <p:par>
                                <p:cTn id="3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4000"/>
                            </p:stCondLst>
                            <p:childTnLst>
                              <p:par>
                                <p:cTn id="3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4500"/>
                            </p:stCondLst>
                            <p:childTnLst>
                              <p:par>
                                <p:cTn id="372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7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8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000"/>
                            </p:stCondLst>
                            <p:childTnLst>
                              <p:par>
                                <p:cTn id="383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1 0.27685 L 0.23646 -0.00031 " pathEditMode="relative" rAng="0" ptsTypes="AA">
                                      <p:cBhvr>
                                        <p:cTn id="38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8" y="-136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6000"/>
                            </p:stCondLst>
                            <p:childTnLst>
                              <p:par>
                                <p:cTn id="38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7000"/>
                            </p:stCondLst>
                            <p:childTnLst>
                              <p:par>
                                <p:cTn id="4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500"/>
                            </p:stCondLst>
                            <p:childTnLst>
                              <p:par>
                                <p:cTn id="415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3" grpId="2" animBg="1"/>
      <p:bldP spid="73" grpId="3" animBg="1"/>
      <p:bldP spid="73" grpId="4" animBg="1"/>
      <p:bldP spid="73" grpId="5" animBg="1"/>
      <p:bldP spid="73" grpId="6" animBg="1"/>
      <p:bldP spid="73" grpId="7" animBg="1"/>
      <p:bldP spid="73" grpId="8" animBg="1"/>
      <p:bldP spid="73" grpId="9" animBg="1"/>
      <p:bldP spid="73" grpId="10" animBg="1"/>
      <p:bldP spid="73" grpId="11" animBg="1"/>
      <p:bldP spid="75" grpId="0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2" grpId="0"/>
      <p:bldP spid="89" grpId="0" animBg="1"/>
      <p:bldP spid="89" grpId="1" animBg="1"/>
      <p:bldP spid="90" grpId="0" animBg="1"/>
      <p:bldP spid="90" grpId="1" animBg="1"/>
      <p:bldP spid="90" grpId="2" animBg="1"/>
      <p:bldP spid="91" grpId="0" animBg="1"/>
      <p:bldP spid="91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7" grpId="2" animBg="1"/>
      <p:bldP spid="98" grpId="0" animBg="1"/>
      <p:bldP spid="98" grpId="1" animBg="1"/>
      <p:bldP spid="98" grpId="2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7" grpId="2" animBg="1"/>
      <p:bldP spid="108" grpId="0" animBg="1"/>
      <p:bldP spid="108" grpId="1" animBg="1"/>
      <p:bldP spid="108" grpId="2" animBg="1"/>
      <p:bldP spid="109" grpId="0" animBg="1"/>
      <p:bldP spid="109" grpId="1" animBg="1"/>
      <p:bldP spid="110" grpId="0" animBg="1"/>
      <p:bldP spid="110" grpId="1" animBg="1"/>
      <p:bldP spid="110" grpId="2" animBg="1"/>
      <p:bldP spid="111" grpId="0" animBg="1"/>
      <p:bldP spid="111" grpId="1" animBg="1"/>
      <p:bldP spid="112" grpId="0" animBg="1"/>
      <p:bldP spid="112" grpId="1" animBg="1"/>
      <p:bldP spid="116" grpId="0" animBg="1"/>
      <p:bldP spid="116" grpId="1" animBg="1"/>
      <p:bldP spid="117" grpId="0" animBg="1"/>
      <p:bldP spid="117" grpId="1" animBg="1"/>
      <p:bldP spid="121" grpId="0" animBg="1"/>
      <p:bldP spid="121" grpId="1" animBg="1"/>
      <p:bldP spid="121" grpId="2" animBg="1"/>
      <p:bldP spid="122" grpId="0" animBg="1"/>
      <p:bldP spid="122" grpId="1" animBg="1"/>
      <p:bldP spid="123" grpId="0" animBg="1"/>
      <p:bldP spid="123" grpId="1" animBg="1"/>
      <p:bldP spid="123" grpId="2" animBg="1"/>
      <p:bldP spid="124" grpId="0" animBg="1"/>
      <p:bldP spid="124" grpId="1" animBg="1"/>
      <p:bldP spid="125" grpId="0" animBg="1"/>
      <p:bldP spid="125" grpId="1" animBg="1"/>
      <p:bldP spid="126" grpId="0"/>
      <p:bldP spid="126" grpId="1"/>
      <p:bldP spid="127" grpId="0" animBg="1"/>
      <p:bldP spid="127" grpId="1" animBg="1"/>
      <p:bldP spid="128" grpId="0" animBg="1"/>
      <p:bldP spid="128" grpId="1" animBg="1"/>
      <p:bldP spid="132" grpId="0" animBg="1"/>
      <p:bldP spid="132" grpId="1" animBg="1"/>
      <p:bldP spid="132" grpId="2" animBg="1"/>
      <p:bldP spid="133" grpId="0" animBg="1"/>
      <p:bldP spid="133" grpId="1" animBg="1"/>
      <p:bldP spid="134" grpId="0" animBg="1"/>
      <p:bldP spid="134" grpId="1" animBg="1"/>
      <p:bldP spid="134" grpId="2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7" grpId="2" animBg="1"/>
      <p:bldP spid="137" grpId="3" animBg="1"/>
      <p:bldP spid="138" grpId="0" animBg="1"/>
      <p:bldP spid="138" grpId="1" animBg="1"/>
      <p:bldP spid="138" grpId="2" animBg="1"/>
      <p:bldP spid="138" grpId="3" animBg="1"/>
      <p:bldP spid="149" grpId="0"/>
      <p:bldP spid="14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28610"/>
            <a:ext cx="8746066" cy="54571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b="1" dirty="0" smtClean="0">
                <a:latin typeface="黑体" pitchFamily="2" charset="-122"/>
                <a:ea typeface="黑体" pitchFamily="2" charset="-122"/>
                <a:cs typeface="+mj-cs"/>
              </a:rPr>
              <a:t>快速排序（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  <a:cs typeface="+mj-cs"/>
              </a:rPr>
              <a:t>Quick Sort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  <a:cs typeface="+mj-cs"/>
              </a:rPr>
              <a:t>）</a:t>
            </a:r>
            <a:endParaRPr lang="zh-CN" altLang="en-US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grpSp>
        <p:nvGrpSpPr>
          <p:cNvPr id="3" name="Group 19"/>
          <p:cNvGrpSpPr>
            <a:grpSpLocks noChangeAspect="1"/>
          </p:cNvGrpSpPr>
          <p:nvPr/>
        </p:nvGrpSpPr>
        <p:grpSpPr bwMode="auto">
          <a:xfrm>
            <a:off x="1785938" y="1334702"/>
            <a:ext cx="5668962" cy="949016"/>
            <a:chOff x="1296" y="1824"/>
            <a:chExt cx="2976" cy="476"/>
          </a:xfrm>
        </p:grpSpPr>
        <p:sp>
          <p:nvSpPr>
            <p:cNvPr id="18452" name="AutoShape 2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FF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3" name="AutoShape 2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4" name="Text Box 2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快速排序的原理</a:t>
              </a:r>
              <a:endParaRPr lang="zh-CN" altLang="en-US" sz="2800" dirty="0">
                <a:solidFill>
                  <a:srgbClr val="000000"/>
                </a:solidFill>
                <a:latin typeface="Times New Roman" pitchFamily="18" charset="0"/>
                <a:ea typeface="仿宋_GB2312"/>
                <a:cs typeface="Times New Roman" pitchFamily="18" charset="0"/>
                <a:hlinkClick r:id="rId3" action="ppaction://hlinksldjump"/>
              </a:endParaRPr>
            </a:p>
          </p:txBody>
        </p:sp>
        <p:sp>
          <p:nvSpPr>
            <p:cNvPr id="18455" name="Text Box 2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4" name="Group 24"/>
          <p:cNvGrpSpPr>
            <a:grpSpLocks noChangeAspect="1"/>
          </p:cNvGrpSpPr>
          <p:nvPr/>
        </p:nvGrpSpPr>
        <p:grpSpPr bwMode="auto">
          <a:xfrm>
            <a:off x="1785938" y="2377639"/>
            <a:ext cx="5668962" cy="1058207"/>
            <a:chOff x="1296" y="1824"/>
            <a:chExt cx="2976" cy="476"/>
          </a:xfrm>
        </p:grpSpPr>
        <p:sp>
          <p:nvSpPr>
            <p:cNvPr id="18448" name="AutoShape 25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9" name="AutoShape 26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0" name="Text Box 27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快速排序算法的实现</a:t>
              </a:r>
              <a:endParaRPr lang="zh-CN" altLang="en-US" sz="2800" dirty="0">
                <a:solidFill>
                  <a:srgbClr val="000000"/>
                </a:solidFill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1" name="Text Box 28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5" name="Group 29"/>
          <p:cNvGrpSpPr>
            <a:grpSpLocks noChangeAspect="1"/>
          </p:cNvGrpSpPr>
          <p:nvPr/>
        </p:nvGrpSpPr>
        <p:grpSpPr bwMode="auto">
          <a:xfrm>
            <a:off x="1785938" y="3421768"/>
            <a:ext cx="5668962" cy="1166206"/>
            <a:chOff x="1296" y="1824"/>
            <a:chExt cx="2976" cy="476"/>
          </a:xfrm>
        </p:grpSpPr>
        <p:sp>
          <p:nvSpPr>
            <p:cNvPr id="18444" name="AutoShape 3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5" name="AutoShape 3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388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6" name="Text Box 3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总结与推广</a:t>
              </a:r>
              <a:endParaRPr lang="zh-CN" altLang="en-US" sz="2800" dirty="0">
                <a:solidFill>
                  <a:srgbClr val="000000"/>
                </a:solidFill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7" name="Text Box 3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20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800" dirty="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141">
        <p:sndAc>
          <p:stSnd>
            <p:snd r:embed="rId2" name="click.wav"/>
          </p:stSnd>
        </p:sndAc>
      </p:transition>
    </mc:Choice>
    <mc:Fallback>
      <p:transition advTm="4141"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77909" y="380972"/>
            <a:ext cx="8939719" cy="33429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94075" y="462681"/>
            <a:ext cx="8693364" cy="3153104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942848"/>
              </p:ext>
            </p:extLst>
          </p:nvPr>
        </p:nvGraphicFramePr>
        <p:xfrm>
          <a:off x="7393404" y="725325"/>
          <a:ext cx="1008000" cy="810000"/>
        </p:xfrm>
        <a:graphic>
          <a:graphicData uri="http://schemas.openxmlformats.org/drawingml/2006/table">
            <a:tbl>
              <a:tblPr firstRow="1" bandRow="1"/>
              <a:tblGrid>
                <a:gridCol w="1008000"/>
              </a:tblGrid>
              <a:tr h="810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100" dirty="0"/>
                    </a:p>
                  </a:txBody>
                  <a:tcPr marL="68556" marR="68556" marT="25709" marB="257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21120">
                          <a:srgbClr val="FFFFFF"/>
                        </a:gs>
                        <a:gs pos="0">
                          <a:srgbClr val="F5F5F6"/>
                        </a:gs>
                        <a:gs pos="48000">
                          <a:srgbClr val="C8C8C8">
                            <a:lumMod val="60000"/>
                            <a:lumOff val="40000"/>
                          </a:srgbClr>
                        </a:gs>
                        <a:gs pos="100000">
                          <a:srgbClr val="C8C8C8">
                            <a:lumMod val="5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pic>
        <p:nvPicPr>
          <p:cNvPr id="120" name="图片 1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411" y="3233453"/>
            <a:ext cx="338148" cy="253611"/>
          </a:xfrm>
          <a:prstGeom prst="rect">
            <a:avLst/>
          </a:prstGeom>
        </p:spPr>
      </p:pic>
      <p:sp>
        <p:nvSpPr>
          <p:cNvPr id="122" name="文本框 59"/>
          <p:cNvSpPr txBox="1"/>
          <p:nvPr/>
        </p:nvSpPr>
        <p:spPr>
          <a:xfrm>
            <a:off x="6715141" y="3204273"/>
            <a:ext cx="84123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458"/>
            <a:r>
              <a:rPr lang="zh-CN" altLang="en-US" sz="1999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1999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999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轮</a:t>
            </a:r>
          </a:p>
        </p:txBody>
      </p:sp>
      <p:cxnSp>
        <p:nvCxnSpPr>
          <p:cNvPr id="126" name="直接连接符 125"/>
          <p:cNvCxnSpPr/>
          <p:nvPr/>
        </p:nvCxnSpPr>
        <p:spPr>
          <a:xfrm flipV="1">
            <a:off x="194075" y="3127659"/>
            <a:ext cx="8693364" cy="31532"/>
          </a:xfrm>
          <a:prstGeom prst="line">
            <a:avLst/>
          </a:prstGeom>
          <a:noFill/>
          <a:ln w="57150" cap="flat" cmpd="sng" algn="ctr">
            <a:solidFill>
              <a:srgbClr val="0066FF"/>
            </a:solidFill>
            <a:prstDash val="solid"/>
          </a:ln>
          <a:effectLst/>
        </p:spPr>
      </p:cxnSp>
      <p:graphicFrame>
        <p:nvGraphicFramePr>
          <p:cNvPr id="128" name="表格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5588"/>
              </p:ext>
            </p:extLst>
          </p:nvPr>
        </p:nvGraphicFramePr>
        <p:xfrm>
          <a:off x="6297371" y="725325"/>
          <a:ext cx="1008000" cy="810000"/>
        </p:xfrm>
        <a:graphic>
          <a:graphicData uri="http://schemas.openxmlformats.org/drawingml/2006/table">
            <a:tbl>
              <a:tblPr firstRow="1" bandRow="1"/>
              <a:tblGrid>
                <a:gridCol w="1008000"/>
              </a:tblGrid>
              <a:tr h="810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100" dirty="0"/>
                    </a:p>
                  </a:txBody>
                  <a:tcPr marL="68556" marR="68556" marT="25709" marB="257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21120">
                          <a:srgbClr val="FFFFFF"/>
                        </a:gs>
                        <a:gs pos="0">
                          <a:srgbClr val="F5F5F6"/>
                        </a:gs>
                        <a:gs pos="48000">
                          <a:srgbClr val="C8C8C8">
                            <a:lumMod val="60000"/>
                            <a:lumOff val="40000"/>
                          </a:srgbClr>
                        </a:gs>
                        <a:gs pos="100000">
                          <a:srgbClr val="C8C8C8">
                            <a:lumMod val="5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29" name="表格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073463"/>
              </p:ext>
            </p:extLst>
          </p:nvPr>
        </p:nvGraphicFramePr>
        <p:xfrm>
          <a:off x="5201339" y="725325"/>
          <a:ext cx="1008000" cy="810000"/>
        </p:xfrm>
        <a:graphic>
          <a:graphicData uri="http://schemas.openxmlformats.org/drawingml/2006/table">
            <a:tbl>
              <a:tblPr firstRow="1" bandRow="1"/>
              <a:tblGrid>
                <a:gridCol w="1008000"/>
              </a:tblGrid>
              <a:tr h="810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100" dirty="0"/>
                    </a:p>
                  </a:txBody>
                  <a:tcPr marL="68556" marR="68556" marT="25709" marB="257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21120">
                          <a:srgbClr val="FFFFFF"/>
                        </a:gs>
                        <a:gs pos="0">
                          <a:srgbClr val="F5F5F6"/>
                        </a:gs>
                        <a:gs pos="48000">
                          <a:srgbClr val="C8C8C8">
                            <a:lumMod val="60000"/>
                            <a:lumOff val="40000"/>
                          </a:srgbClr>
                        </a:gs>
                        <a:gs pos="100000">
                          <a:srgbClr val="C8C8C8">
                            <a:lumMod val="5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0" name="表格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026617"/>
              </p:ext>
            </p:extLst>
          </p:nvPr>
        </p:nvGraphicFramePr>
        <p:xfrm>
          <a:off x="4105307" y="725325"/>
          <a:ext cx="1008000" cy="810000"/>
        </p:xfrm>
        <a:graphic>
          <a:graphicData uri="http://schemas.openxmlformats.org/drawingml/2006/table">
            <a:tbl>
              <a:tblPr firstRow="1" bandRow="1"/>
              <a:tblGrid>
                <a:gridCol w="1008000"/>
              </a:tblGrid>
              <a:tr h="810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100" dirty="0"/>
                    </a:p>
                  </a:txBody>
                  <a:tcPr marL="68556" marR="68556" marT="25709" marB="257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21120">
                          <a:srgbClr val="FFFFFF"/>
                        </a:gs>
                        <a:gs pos="0">
                          <a:srgbClr val="F5F5F6"/>
                        </a:gs>
                        <a:gs pos="48000">
                          <a:srgbClr val="C8C8C8">
                            <a:lumMod val="60000"/>
                            <a:lumOff val="40000"/>
                          </a:srgbClr>
                        </a:gs>
                        <a:gs pos="100000">
                          <a:srgbClr val="C8C8C8">
                            <a:lumMod val="5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1" name="表格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222564"/>
              </p:ext>
            </p:extLst>
          </p:nvPr>
        </p:nvGraphicFramePr>
        <p:xfrm>
          <a:off x="3009275" y="725325"/>
          <a:ext cx="1008000" cy="810000"/>
        </p:xfrm>
        <a:graphic>
          <a:graphicData uri="http://schemas.openxmlformats.org/drawingml/2006/table">
            <a:tbl>
              <a:tblPr firstRow="1" bandRow="1"/>
              <a:tblGrid>
                <a:gridCol w="1008000"/>
              </a:tblGrid>
              <a:tr h="810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100" dirty="0"/>
                    </a:p>
                  </a:txBody>
                  <a:tcPr marL="68556" marR="68556" marT="25709" marB="257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21120">
                          <a:srgbClr val="FFFFFF"/>
                        </a:gs>
                        <a:gs pos="0">
                          <a:srgbClr val="F5F5F6"/>
                        </a:gs>
                        <a:gs pos="48000">
                          <a:srgbClr val="C8C8C8">
                            <a:lumMod val="60000"/>
                            <a:lumOff val="40000"/>
                          </a:srgbClr>
                        </a:gs>
                        <a:gs pos="100000">
                          <a:srgbClr val="C8C8C8">
                            <a:lumMod val="5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2" name="表格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385891"/>
              </p:ext>
            </p:extLst>
          </p:nvPr>
        </p:nvGraphicFramePr>
        <p:xfrm>
          <a:off x="1913243" y="725325"/>
          <a:ext cx="1008000" cy="810000"/>
        </p:xfrm>
        <a:graphic>
          <a:graphicData uri="http://schemas.openxmlformats.org/drawingml/2006/table">
            <a:tbl>
              <a:tblPr firstRow="1" bandRow="1"/>
              <a:tblGrid>
                <a:gridCol w="1008000"/>
              </a:tblGrid>
              <a:tr h="810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100" dirty="0"/>
                    </a:p>
                  </a:txBody>
                  <a:tcPr marL="68556" marR="68556" marT="25709" marB="257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21120">
                          <a:srgbClr val="FFFFFF"/>
                        </a:gs>
                        <a:gs pos="0">
                          <a:srgbClr val="F5F5F6"/>
                        </a:gs>
                        <a:gs pos="48000">
                          <a:srgbClr val="C8C8C8">
                            <a:lumMod val="60000"/>
                            <a:lumOff val="40000"/>
                          </a:srgbClr>
                        </a:gs>
                        <a:gs pos="100000">
                          <a:srgbClr val="C8C8C8">
                            <a:lumMod val="5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3" name="表格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434854"/>
              </p:ext>
            </p:extLst>
          </p:nvPr>
        </p:nvGraphicFramePr>
        <p:xfrm>
          <a:off x="817211" y="725325"/>
          <a:ext cx="1008000" cy="810000"/>
        </p:xfrm>
        <a:graphic>
          <a:graphicData uri="http://schemas.openxmlformats.org/drawingml/2006/table">
            <a:tbl>
              <a:tblPr firstRow="1" bandRow="1"/>
              <a:tblGrid>
                <a:gridCol w="1008000"/>
              </a:tblGrid>
              <a:tr h="810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100" dirty="0"/>
                    </a:p>
                  </a:txBody>
                  <a:tcPr marL="68556" marR="68556" marT="25709" marB="257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21120">
                          <a:srgbClr val="FFFFFF"/>
                        </a:gs>
                        <a:gs pos="0">
                          <a:srgbClr val="F5F5F6"/>
                        </a:gs>
                        <a:gs pos="48000">
                          <a:srgbClr val="C8C8C8">
                            <a:lumMod val="60000"/>
                            <a:lumOff val="40000"/>
                          </a:srgbClr>
                        </a:gs>
                        <a:gs pos="100000">
                          <a:srgbClr val="C8C8C8">
                            <a:lumMod val="5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34" name="下箭头 133"/>
          <p:cNvSpPr/>
          <p:nvPr/>
        </p:nvSpPr>
        <p:spPr>
          <a:xfrm>
            <a:off x="1236936" y="483122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35" name="下箭头 134"/>
          <p:cNvSpPr/>
          <p:nvPr/>
        </p:nvSpPr>
        <p:spPr>
          <a:xfrm>
            <a:off x="7832565" y="477690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36" name="下箭头 135"/>
          <p:cNvSpPr/>
          <p:nvPr/>
        </p:nvSpPr>
        <p:spPr>
          <a:xfrm>
            <a:off x="6733646" y="474935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grpSp>
        <p:nvGrpSpPr>
          <p:cNvPr id="137" name="组合 136"/>
          <p:cNvGrpSpPr/>
          <p:nvPr/>
        </p:nvGrpSpPr>
        <p:grpSpPr>
          <a:xfrm>
            <a:off x="4212368" y="838286"/>
            <a:ext cx="791294" cy="1080000"/>
            <a:chOff x="843352" y="1882586"/>
            <a:chExt cx="791294" cy="1395699"/>
          </a:xfrm>
        </p:grpSpPr>
        <p:pic>
          <p:nvPicPr>
            <p:cNvPr id="138" name="图片 13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352" y="1882586"/>
              <a:ext cx="791294" cy="1395699"/>
            </a:xfrm>
            <a:prstGeom prst="rect">
              <a:avLst/>
            </a:prstGeom>
          </p:spPr>
        </p:pic>
        <p:sp>
          <p:nvSpPr>
            <p:cNvPr id="139" name="矩形 138"/>
            <p:cNvSpPr/>
            <p:nvPr/>
          </p:nvSpPr>
          <p:spPr>
            <a:xfrm>
              <a:off x="1089764" y="2818356"/>
              <a:ext cx="225469" cy="1503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Arial Black" panose="020B0A04020102020204" pitchFamily="34" charset="0"/>
                </a:rPr>
                <a:t>7</a:t>
              </a:r>
              <a:endParaRPr lang="zh-CN" altLang="en-US" sz="12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40" name="下箭头 139"/>
          <p:cNvSpPr/>
          <p:nvPr/>
        </p:nvSpPr>
        <p:spPr>
          <a:xfrm>
            <a:off x="2335855" y="483121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41" name="下箭头 140"/>
          <p:cNvSpPr/>
          <p:nvPr/>
        </p:nvSpPr>
        <p:spPr>
          <a:xfrm>
            <a:off x="3471873" y="487980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42" name="下箭头 141"/>
          <p:cNvSpPr/>
          <p:nvPr/>
        </p:nvSpPr>
        <p:spPr>
          <a:xfrm>
            <a:off x="5620140" y="480186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43" name="下箭头 142"/>
          <p:cNvSpPr/>
          <p:nvPr/>
        </p:nvSpPr>
        <p:spPr>
          <a:xfrm>
            <a:off x="5713201" y="486183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6221698" y="697808"/>
            <a:ext cx="2285469" cy="1268851"/>
          </a:xfrm>
          <a:prstGeom prst="rect">
            <a:avLst/>
          </a:prstGeom>
          <a:noFill/>
          <a:ln w="38100" cap="flat" cmpd="sng" algn="ctr">
            <a:solidFill>
              <a:srgbClr val="EEB00B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765940" y="695512"/>
            <a:ext cx="4397411" cy="1283938"/>
          </a:xfrm>
          <a:prstGeom prst="rect">
            <a:avLst/>
          </a:prstGeom>
          <a:noFill/>
          <a:ln w="38100" cap="flat" cmpd="sng" algn="ctr">
            <a:solidFill>
              <a:srgbClr val="EEB00B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46" name="下箭头标注 145"/>
          <p:cNvSpPr/>
          <p:nvPr/>
        </p:nvSpPr>
        <p:spPr>
          <a:xfrm>
            <a:off x="5306187" y="474935"/>
            <a:ext cx="793198" cy="384723"/>
          </a:xfrm>
          <a:prstGeom prst="downArrowCallout">
            <a:avLst/>
          </a:prstGeom>
          <a:solidFill>
            <a:srgbClr val="B3EB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7" name="下箭头 146"/>
          <p:cNvSpPr/>
          <p:nvPr/>
        </p:nvSpPr>
        <p:spPr>
          <a:xfrm>
            <a:off x="2346524" y="484992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48" name="下箭头 147"/>
          <p:cNvSpPr/>
          <p:nvPr/>
        </p:nvSpPr>
        <p:spPr>
          <a:xfrm>
            <a:off x="1239398" y="493715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49" name="下箭头 148"/>
          <p:cNvSpPr/>
          <p:nvPr/>
        </p:nvSpPr>
        <p:spPr>
          <a:xfrm>
            <a:off x="4558142" y="474196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50" name="下箭头 149"/>
          <p:cNvSpPr/>
          <p:nvPr/>
        </p:nvSpPr>
        <p:spPr>
          <a:xfrm>
            <a:off x="4561260" y="471098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51" name="下箭头 150"/>
          <p:cNvSpPr/>
          <p:nvPr/>
        </p:nvSpPr>
        <p:spPr>
          <a:xfrm>
            <a:off x="4554913" y="473715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52" name="下箭头 151"/>
          <p:cNvSpPr/>
          <p:nvPr/>
        </p:nvSpPr>
        <p:spPr>
          <a:xfrm>
            <a:off x="3472787" y="479408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53" name="下箭头 152"/>
          <p:cNvSpPr/>
          <p:nvPr/>
        </p:nvSpPr>
        <p:spPr>
          <a:xfrm>
            <a:off x="2406818" y="483120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2955067" y="695765"/>
            <a:ext cx="2208284" cy="1268851"/>
          </a:xfrm>
          <a:prstGeom prst="rect">
            <a:avLst/>
          </a:prstGeom>
          <a:noFill/>
          <a:ln w="38100" cap="flat" cmpd="sng" algn="ctr">
            <a:solidFill>
              <a:srgbClr val="EEB00B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765025" y="709318"/>
            <a:ext cx="1110738" cy="1283938"/>
          </a:xfrm>
          <a:prstGeom prst="rect">
            <a:avLst/>
          </a:prstGeom>
          <a:noFill/>
          <a:ln w="38100" cap="flat" cmpd="sng" algn="ctr">
            <a:solidFill>
              <a:srgbClr val="EEB00B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56" name="下箭头标注 155"/>
          <p:cNvSpPr/>
          <p:nvPr/>
        </p:nvSpPr>
        <p:spPr>
          <a:xfrm>
            <a:off x="2060815" y="471851"/>
            <a:ext cx="793198" cy="384723"/>
          </a:xfrm>
          <a:prstGeom prst="downArrowCallout">
            <a:avLst/>
          </a:prstGeom>
          <a:solidFill>
            <a:srgbClr val="B3EB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7" name="下箭头标注 156"/>
          <p:cNvSpPr/>
          <p:nvPr/>
        </p:nvSpPr>
        <p:spPr>
          <a:xfrm>
            <a:off x="912785" y="475327"/>
            <a:ext cx="793198" cy="384723"/>
          </a:xfrm>
          <a:prstGeom prst="downArrowCallout">
            <a:avLst/>
          </a:prstGeom>
          <a:solidFill>
            <a:srgbClr val="B3EB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8" name="组合 157"/>
          <p:cNvGrpSpPr/>
          <p:nvPr/>
        </p:nvGrpSpPr>
        <p:grpSpPr>
          <a:xfrm>
            <a:off x="984344" y="859659"/>
            <a:ext cx="690527" cy="1080000"/>
            <a:chOff x="5488098" y="1882585"/>
            <a:chExt cx="690527" cy="1440000"/>
          </a:xfrm>
        </p:grpSpPr>
        <p:pic>
          <p:nvPicPr>
            <p:cNvPr id="159" name="图片 15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8098" y="1882585"/>
              <a:ext cx="690527" cy="1440000"/>
            </a:xfrm>
            <a:prstGeom prst="rect">
              <a:avLst/>
            </a:prstGeom>
          </p:spPr>
        </p:pic>
        <p:sp>
          <p:nvSpPr>
            <p:cNvPr id="160" name="矩形 159"/>
            <p:cNvSpPr/>
            <p:nvPr/>
          </p:nvSpPr>
          <p:spPr>
            <a:xfrm>
              <a:off x="5644959" y="2624074"/>
              <a:ext cx="457999" cy="1550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方正大黑简体" panose="02010601030101010101" pitchFamily="2" charset="-122"/>
                  <a:ea typeface="方正大黑简体" panose="02010601030101010101" pitchFamily="2" charset="-122"/>
                </a:rPr>
                <a:t>11</a:t>
              </a:r>
              <a:endParaRPr lang="zh-CN" altLang="en-US" sz="1200" dirty="0">
                <a:solidFill>
                  <a:schemeClr val="tx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endParaRPr>
            </a:p>
          </p:txBody>
        </p:sp>
      </p:grpSp>
      <p:sp>
        <p:nvSpPr>
          <p:cNvPr id="161" name="下箭头 160"/>
          <p:cNvSpPr/>
          <p:nvPr/>
        </p:nvSpPr>
        <p:spPr>
          <a:xfrm>
            <a:off x="3465164" y="470836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62" name="下箭头 161"/>
          <p:cNvSpPr/>
          <p:nvPr/>
        </p:nvSpPr>
        <p:spPr>
          <a:xfrm>
            <a:off x="4557993" y="467592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66" name="下箭头 165"/>
          <p:cNvSpPr/>
          <p:nvPr/>
        </p:nvSpPr>
        <p:spPr>
          <a:xfrm>
            <a:off x="4560613" y="470532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68" name="下箭头 167"/>
          <p:cNvSpPr/>
          <p:nvPr/>
        </p:nvSpPr>
        <p:spPr>
          <a:xfrm>
            <a:off x="4521834" y="465882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69" name="下箭头标注 168"/>
          <p:cNvSpPr/>
          <p:nvPr/>
        </p:nvSpPr>
        <p:spPr>
          <a:xfrm>
            <a:off x="4250984" y="466992"/>
            <a:ext cx="793198" cy="384723"/>
          </a:xfrm>
          <a:prstGeom prst="downArrowCallout">
            <a:avLst/>
          </a:prstGeom>
          <a:solidFill>
            <a:srgbClr val="B3EB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0" name="下箭头标注 169"/>
          <p:cNvSpPr/>
          <p:nvPr/>
        </p:nvSpPr>
        <p:spPr>
          <a:xfrm>
            <a:off x="3179522" y="462162"/>
            <a:ext cx="793198" cy="384723"/>
          </a:xfrm>
          <a:prstGeom prst="downArrowCallout">
            <a:avLst/>
          </a:prstGeom>
          <a:solidFill>
            <a:srgbClr val="B3EB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2" name="下箭头 171"/>
          <p:cNvSpPr/>
          <p:nvPr/>
        </p:nvSpPr>
        <p:spPr>
          <a:xfrm>
            <a:off x="6744242" y="465012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73" name="下箭头 172"/>
          <p:cNvSpPr/>
          <p:nvPr/>
        </p:nvSpPr>
        <p:spPr>
          <a:xfrm>
            <a:off x="7837069" y="484992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77" name="下箭头 176"/>
          <p:cNvSpPr/>
          <p:nvPr/>
        </p:nvSpPr>
        <p:spPr>
          <a:xfrm>
            <a:off x="7854340" y="483120"/>
            <a:ext cx="185340" cy="352468"/>
          </a:xfrm>
          <a:prstGeom prst="downArrow">
            <a:avLst/>
          </a:prstGeom>
          <a:solidFill>
            <a:srgbClr val="0066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79" name="下箭头 178"/>
          <p:cNvSpPr/>
          <p:nvPr/>
        </p:nvSpPr>
        <p:spPr>
          <a:xfrm>
            <a:off x="7779845" y="476716"/>
            <a:ext cx="185340" cy="352468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180" name="下箭头标注 179"/>
          <p:cNvSpPr/>
          <p:nvPr/>
        </p:nvSpPr>
        <p:spPr>
          <a:xfrm>
            <a:off x="7550411" y="472377"/>
            <a:ext cx="793198" cy="384723"/>
          </a:xfrm>
          <a:prstGeom prst="downArrowCallout">
            <a:avLst/>
          </a:prstGeom>
          <a:solidFill>
            <a:srgbClr val="B3EB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1" name="下箭头标注 180"/>
          <p:cNvSpPr/>
          <p:nvPr/>
        </p:nvSpPr>
        <p:spPr>
          <a:xfrm>
            <a:off x="6400973" y="469990"/>
            <a:ext cx="793198" cy="384723"/>
          </a:xfrm>
          <a:prstGeom prst="downArrowCallout">
            <a:avLst/>
          </a:prstGeom>
          <a:solidFill>
            <a:srgbClr val="B3EB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758598" y="709318"/>
            <a:ext cx="4397411" cy="1283938"/>
          </a:xfrm>
          <a:prstGeom prst="rect">
            <a:avLst/>
          </a:prstGeom>
          <a:noFill/>
          <a:ln w="38100" cap="flat" cmpd="sng" algn="ctr">
            <a:solidFill>
              <a:srgbClr val="EEB00B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6235218" y="704466"/>
            <a:ext cx="2275983" cy="1283938"/>
          </a:xfrm>
          <a:prstGeom prst="rect">
            <a:avLst/>
          </a:prstGeom>
          <a:noFill/>
          <a:ln w="38100" cap="flat" cmpd="sng" algn="ctr">
            <a:solidFill>
              <a:srgbClr val="EEB00B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Times New Roman"/>
            </a:endParaRPr>
          </a:p>
        </p:txBody>
      </p:sp>
      <p:pic>
        <p:nvPicPr>
          <p:cNvPr id="184" name="图片 18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42" y="859659"/>
            <a:ext cx="818823" cy="1080000"/>
          </a:xfrm>
          <a:prstGeom prst="rect">
            <a:avLst/>
          </a:prstGeom>
        </p:spPr>
      </p:pic>
      <p:pic>
        <p:nvPicPr>
          <p:cNvPr id="185" name="图片 18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748" y="859659"/>
            <a:ext cx="773239" cy="1080000"/>
          </a:xfrm>
          <a:prstGeom prst="rect">
            <a:avLst/>
          </a:prstGeom>
        </p:spPr>
      </p:pic>
      <p:grpSp>
        <p:nvGrpSpPr>
          <p:cNvPr id="186" name="组合 185"/>
          <p:cNvGrpSpPr/>
          <p:nvPr/>
        </p:nvGrpSpPr>
        <p:grpSpPr>
          <a:xfrm>
            <a:off x="3239222" y="859659"/>
            <a:ext cx="786930" cy="1080000"/>
            <a:chOff x="6543658" y="1882585"/>
            <a:chExt cx="786930" cy="1440000"/>
          </a:xfrm>
        </p:grpSpPr>
        <p:pic>
          <p:nvPicPr>
            <p:cNvPr id="187" name="图片 18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3658" y="1882585"/>
              <a:ext cx="786930" cy="1440000"/>
            </a:xfrm>
            <a:prstGeom prst="rect">
              <a:avLst/>
            </a:prstGeom>
          </p:spPr>
        </p:pic>
        <p:sp>
          <p:nvSpPr>
            <p:cNvPr id="188" name="矩形 187"/>
            <p:cNvSpPr/>
            <p:nvPr/>
          </p:nvSpPr>
          <p:spPr>
            <a:xfrm>
              <a:off x="6785476" y="2708635"/>
              <a:ext cx="225469" cy="1550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Arial Black" panose="020B0A04020102020204" pitchFamily="34" charset="0"/>
                </a:rPr>
                <a:t>3</a:t>
              </a:r>
              <a:endParaRPr lang="zh-CN" altLang="en-US" sz="1200" dirty="0">
                <a:latin typeface="Arial Black" panose="020B0A04020102020204" pitchFamily="34" charset="0"/>
              </a:endParaRPr>
            </a:p>
          </p:txBody>
        </p:sp>
      </p:grpSp>
      <p:pic>
        <p:nvPicPr>
          <p:cNvPr id="189" name="图片 18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285" y="859659"/>
            <a:ext cx="807332" cy="1080000"/>
          </a:xfrm>
          <a:prstGeom prst="rect">
            <a:avLst/>
          </a:prstGeom>
        </p:spPr>
      </p:pic>
      <p:grpSp>
        <p:nvGrpSpPr>
          <p:cNvPr id="190" name="组合 189"/>
          <p:cNvGrpSpPr/>
          <p:nvPr/>
        </p:nvGrpSpPr>
        <p:grpSpPr>
          <a:xfrm>
            <a:off x="6463198" y="830157"/>
            <a:ext cx="801258" cy="1107000"/>
            <a:chOff x="3137951" y="1846585"/>
            <a:chExt cx="801258" cy="1476000"/>
          </a:xfrm>
        </p:grpSpPr>
        <p:pic>
          <p:nvPicPr>
            <p:cNvPr id="191" name="图片 19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951" y="1846585"/>
              <a:ext cx="801258" cy="1476000"/>
            </a:xfrm>
            <a:prstGeom prst="rect">
              <a:avLst/>
            </a:prstGeom>
          </p:spPr>
        </p:pic>
        <p:sp>
          <p:nvSpPr>
            <p:cNvPr id="192" name="矩形 191"/>
            <p:cNvSpPr/>
            <p:nvPr/>
          </p:nvSpPr>
          <p:spPr>
            <a:xfrm>
              <a:off x="3425845" y="2631093"/>
              <a:ext cx="225469" cy="1550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Arial Black" panose="020B0A04020102020204" pitchFamily="34" charset="0"/>
                  <a:ea typeface="Gungsuh" panose="02030600000101010101" pitchFamily="18" charset="-127"/>
                </a:rPr>
                <a:t>4</a:t>
              </a:r>
              <a:endParaRPr lang="zh-CN" altLang="en-US" sz="1200" dirty="0">
                <a:latin typeface="Arial Black" panose="020B0A04020102020204" pitchFamily="34" charset="0"/>
                <a:ea typeface="Gungsuh" panose="02030600000101010101" pitchFamily="18" charset="-127"/>
              </a:endParaRPr>
            </a:p>
          </p:txBody>
        </p:sp>
      </p:grp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1964704" y="1995686"/>
            <a:ext cx="7143800" cy="329320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0"/>
              </a:spcBef>
            </a:pPr>
            <a:r>
              <a:rPr lang="en-US" altLang="zh-CN" sz="2600" b="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600" b="0" dirty="0" smtClean="0">
                <a:latin typeface="Arial" pitchFamily="34" charset="0"/>
                <a:ea typeface="宋体" pitchFamily="2" charset="-122"/>
              </a:rPr>
              <a:t> Partition (</a:t>
            </a:r>
            <a:r>
              <a:rPr lang="en-US" altLang="zh-CN" sz="2600" b="0" dirty="0" err="1" smtClean="0">
                <a:latin typeface="Arial" pitchFamily="34" charset="0"/>
                <a:ea typeface="宋体" pitchFamily="2" charset="-122"/>
              </a:rPr>
              <a:t>SqList</a:t>
            </a:r>
            <a:r>
              <a:rPr lang="en-US" altLang="zh-CN" sz="2600" b="0" dirty="0" smtClean="0">
                <a:latin typeface="Arial" pitchFamily="34" charset="0"/>
                <a:ea typeface="宋体" pitchFamily="2" charset="-122"/>
              </a:rPr>
              <a:t> L</a:t>
            </a:r>
            <a:r>
              <a:rPr lang="zh-CN" altLang="en-US" sz="2600" b="0" dirty="0" smtClean="0"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600" b="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600" b="0" dirty="0" smtClean="0">
                <a:latin typeface="Arial" pitchFamily="34" charset="0"/>
                <a:ea typeface="宋体" pitchFamily="2" charset="-122"/>
              </a:rPr>
              <a:t> low,  </a:t>
            </a:r>
            <a:r>
              <a:rPr lang="en-US" altLang="zh-CN" sz="2600" b="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600" b="0" dirty="0" smtClean="0">
                <a:latin typeface="Arial" pitchFamily="34" charset="0"/>
                <a:ea typeface="宋体" pitchFamily="2" charset="-122"/>
              </a:rPr>
              <a:t>  high ) 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</a:pPr>
            <a:r>
              <a:rPr lang="en-US" altLang="zh-CN" sz="2600" b="0" dirty="0" smtClean="0">
                <a:latin typeface="Arial" pitchFamily="34" charset="0"/>
                <a:ea typeface="宋体" pitchFamily="2" charset="-122"/>
              </a:rPr>
              <a:t>   </a:t>
            </a:r>
            <a:r>
              <a:rPr lang="en-US" altLang="zh-CN" sz="2600" dirty="0" err="1">
                <a:solidFill>
                  <a:srgbClr val="0070C0"/>
                </a:solidFill>
              </a:rPr>
              <a:t>L.r</a:t>
            </a:r>
            <a:r>
              <a:rPr lang="en-US" altLang="zh-CN" sz="2600" dirty="0">
                <a:solidFill>
                  <a:srgbClr val="0070C0"/>
                </a:solidFill>
              </a:rPr>
              <a:t>[0] = </a:t>
            </a:r>
            <a:r>
              <a:rPr lang="en-US" altLang="zh-CN" sz="2600" dirty="0" err="1">
                <a:solidFill>
                  <a:srgbClr val="0070C0"/>
                </a:solidFill>
              </a:rPr>
              <a:t>L.r</a:t>
            </a:r>
            <a:r>
              <a:rPr lang="en-US" altLang="zh-CN" sz="2600" dirty="0">
                <a:solidFill>
                  <a:srgbClr val="0070C0"/>
                </a:solidFill>
              </a:rPr>
              <a:t>[low]; 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</a:pPr>
            <a:r>
              <a:rPr lang="en-US" altLang="zh-CN" sz="2600" b="0" dirty="0" smtClean="0">
                <a:latin typeface="Arial" pitchFamily="34" charset="0"/>
                <a:ea typeface="宋体" pitchFamily="2" charset="-122"/>
              </a:rPr>
              <a:t>   while( low &lt; high ) 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</a:pPr>
            <a:r>
              <a:rPr lang="en-US" altLang="zh-CN" sz="2600" b="0" dirty="0" smtClean="0">
                <a:latin typeface="Arial" pitchFamily="34" charset="0"/>
                <a:ea typeface="宋体" pitchFamily="2" charset="-122"/>
              </a:rPr>
              <a:t>      while(high&gt;low &amp;&amp; </a:t>
            </a:r>
            <a:r>
              <a:rPr lang="en-US" altLang="zh-CN" sz="2600" b="0" dirty="0" err="1" smtClean="0">
                <a:latin typeface="Arial" pitchFamily="34" charset="0"/>
                <a:ea typeface="宋体" pitchFamily="2" charset="-122"/>
              </a:rPr>
              <a:t>L.r</a:t>
            </a:r>
            <a:r>
              <a:rPr lang="en-US" altLang="zh-CN" sz="2600" b="0" dirty="0" smtClean="0">
                <a:latin typeface="Arial" pitchFamily="34" charset="0"/>
                <a:ea typeface="宋体" pitchFamily="2" charset="-122"/>
              </a:rPr>
              <a:t>[high] &gt;=</a:t>
            </a:r>
            <a:r>
              <a:rPr lang="en-US" altLang="zh-CN" sz="2600" b="0" dirty="0" err="1" smtClean="0">
                <a:latin typeface="Arial" pitchFamily="34" charset="0"/>
                <a:ea typeface="宋体" pitchFamily="2" charset="-122"/>
              </a:rPr>
              <a:t>L.r</a:t>
            </a:r>
            <a:r>
              <a:rPr lang="en-US" altLang="zh-CN" sz="2600" b="0" dirty="0" smtClean="0">
                <a:latin typeface="Arial" pitchFamily="34" charset="0"/>
                <a:ea typeface="宋体" pitchFamily="2" charset="-122"/>
              </a:rPr>
              <a:t>[0]) --high;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</a:pPr>
            <a:r>
              <a:rPr lang="en-US" altLang="zh-CN" sz="2600" b="0" dirty="0" smtClean="0">
                <a:latin typeface="Arial" pitchFamily="34" charset="0"/>
                <a:ea typeface="宋体" pitchFamily="2" charset="-122"/>
              </a:rPr>
              <a:t>      a[low] = a[high];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</a:pPr>
            <a:r>
              <a:rPr lang="en-US" altLang="zh-CN" sz="2600" b="0" dirty="0" smtClean="0">
                <a:latin typeface="Arial" pitchFamily="34" charset="0"/>
                <a:ea typeface="宋体" pitchFamily="2" charset="-122"/>
              </a:rPr>
              <a:t>      while(low&lt;high &amp;&amp; </a:t>
            </a:r>
            <a:r>
              <a:rPr lang="en-US" altLang="zh-CN" sz="2600" b="0" dirty="0" err="1" smtClean="0">
                <a:latin typeface="Arial" pitchFamily="34" charset="0"/>
                <a:ea typeface="宋体" pitchFamily="2" charset="-122"/>
              </a:rPr>
              <a:t>L.r</a:t>
            </a:r>
            <a:r>
              <a:rPr lang="en-US" altLang="zh-CN" sz="2600" b="0" dirty="0" smtClean="0">
                <a:latin typeface="Arial" pitchFamily="34" charset="0"/>
                <a:ea typeface="宋体" pitchFamily="2" charset="-122"/>
              </a:rPr>
              <a:t>[low]&lt;=</a:t>
            </a:r>
            <a:r>
              <a:rPr lang="en-US" altLang="zh-CN" sz="2600" b="0" dirty="0" err="1" smtClean="0">
                <a:latin typeface="Arial" pitchFamily="34" charset="0"/>
                <a:ea typeface="宋体" pitchFamily="2" charset="-122"/>
              </a:rPr>
              <a:t>L.r</a:t>
            </a:r>
            <a:r>
              <a:rPr lang="en-US" altLang="zh-CN" sz="2600" b="0" dirty="0" smtClean="0">
                <a:latin typeface="Arial" pitchFamily="34" charset="0"/>
                <a:ea typeface="宋体" pitchFamily="2" charset="-122"/>
              </a:rPr>
              <a:t>[0]) ++low;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</a:pPr>
            <a:r>
              <a:rPr lang="en-US" altLang="zh-CN" sz="2600" b="0" dirty="0" smtClean="0">
                <a:latin typeface="Arial" pitchFamily="34" charset="0"/>
                <a:ea typeface="宋体" pitchFamily="2" charset="-122"/>
              </a:rPr>
              <a:t>      </a:t>
            </a:r>
            <a:r>
              <a:rPr lang="en-US" altLang="zh-CN" sz="2600" b="0" dirty="0" err="1" smtClean="0">
                <a:latin typeface="Arial" pitchFamily="34" charset="0"/>
                <a:ea typeface="宋体" pitchFamily="2" charset="-122"/>
              </a:rPr>
              <a:t>L.r</a:t>
            </a:r>
            <a:r>
              <a:rPr lang="en-US" altLang="zh-CN" sz="2600" b="0" dirty="0" smtClean="0">
                <a:latin typeface="Arial" pitchFamily="34" charset="0"/>
                <a:ea typeface="宋体" pitchFamily="2" charset="-122"/>
              </a:rPr>
              <a:t>[high] = </a:t>
            </a:r>
            <a:r>
              <a:rPr lang="en-US" altLang="zh-CN" sz="2600" b="0" dirty="0" err="1" smtClean="0">
                <a:latin typeface="Arial" pitchFamily="34" charset="0"/>
                <a:ea typeface="宋体" pitchFamily="2" charset="-122"/>
              </a:rPr>
              <a:t>L.r</a:t>
            </a:r>
            <a:r>
              <a:rPr lang="en-US" altLang="zh-CN" sz="2600" b="0" dirty="0" smtClean="0">
                <a:latin typeface="Arial" pitchFamily="34" charset="0"/>
                <a:ea typeface="宋体" pitchFamily="2" charset="-122"/>
              </a:rPr>
              <a:t>[low];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</a:pPr>
            <a:r>
              <a:rPr lang="en-US" altLang="zh-CN" sz="2600" b="0" dirty="0" smtClean="0">
                <a:latin typeface="Arial" pitchFamily="34" charset="0"/>
                <a:ea typeface="宋体" pitchFamily="2" charset="-122"/>
              </a:rPr>
              <a:t>   }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</a:pPr>
            <a:r>
              <a:rPr lang="en-US" altLang="zh-CN" sz="2600" b="0" dirty="0" smtClean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   </a:t>
            </a:r>
            <a:r>
              <a:rPr lang="en-US" altLang="zh-CN" sz="2600" dirty="0" err="1">
                <a:solidFill>
                  <a:srgbClr val="0070C0"/>
                </a:solidFill>
              </a:rPr>
              <a:t>L.r</a:t>
            </a:r>
            <a:r>
              <a:rPr lang="en-US" altLang="zh-CN" sz="2600" dirty="0">
                <a:solidFill>
                  <a:srgbClr val="0070C0"/>
                </a:solidFill>
              </a:rPr>
              <a:t>[low]=</a:t>
            </a:r>
            <a:r>
              <a:rPr lang="en-US" altLang="zh-CN" sz="2600" dirty="0" err="1">
                <a:solidFill>
                  <a:srgbClr val="0070C0"/>
                </a:solidFill>
              </a:rPr>
              <a:t>L.r</a:t>
            </a:r>
            <a:r>
              <a:rPr lang="en-US" altLang="zh-CN" sz="2600" dirty="0">
                <a:solidFill>
                  <a:srgbClr val="0070C0"/>
                </a:solidFill>
              </a:rPr>
              <a:t>[0]; </a:t>
            </a:r>
            <a:r>
              <a:rPr lang="en-US" altLang="zh-CN" sz="2600" b="0" dirty="0" smtClean="0">
                <a:latin typeface="Arial" pitchFamily="34" charset="0"/>
                <a:ea typeface="宋体" pitchFamily="2" charset="-122"/>
              </a:rPr>
              <a:t>return low;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</a:pPr>
            <a:r>
              <a:rPr lang="en-US" altLang="zh-CN" sz="2600" b="0" dirty="0" smtClean="0">
                <a:latin typeface="Arial" pitchFamily="34" charset="0"/>
                <a:ea typeface="宋体" pitchFamily="2" charset="-122"/>
              </a:rPr>
              <a:t>}</a:t>
            </a:r>
            <a:endParaRPr lang="en-US" altLang="zh-CN" sz="2600" b="0" dirty="0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912739" y="2725426"/>
            <a:ext cx="833735" cy="498454"/>
            <a:chOff x="580322" y="4455994"/>
            <a:chExt cx="1112032" cy="886446"/>
          </a:xfrm>
        </p:grpSpPr>
        <p:sp>
          <p:nvSpPr>
            <p:cNvPr id="116" name="流程图: 磁盘 115"/>
            <p:cNvSpPr/>
            <p:nvPr/>
          </p:nvSpPr>
          <p:spPr>
            <a:xfrm>
              <a:off x="580322" y="4455994"/>
              <a:ext cx="1112032" cy="692582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solidFill>
                <a:srgbClr val="076EAD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458">
                <a:defRPr/>
              </a:pPr>
              <a:endParaRPr lang="zh-CN" altLang="en-US" sz="1013" kern="0">
                <a:solidFill>
                  <a:srgbClr val="EAEAEA"/>
                </a:solidFill>
                <a:latin typeface="Times New Roman"/>
              </a:endParaRPr>
            </a:p>
          </p:txBody>
        </p:sp>
        <p:sp>
          <p:nvSpPr>
            <p:cNvPr id="117" name="文本框 16"/>
            <p:cNvSpPr txBox="1"/>
            <p:nvPr/>
          </p:nvSpPr>
          <p:spPr>
            <a:xfrm>
              <a:off x="752403" y="4685851"/>
              <a:ext cx="885883" cy="656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458">
                <a:defRPr/>
              </a:pPr>
              <a:r>
                <a:rPr lang="en-US" altLang="zh-CN" sz="1799" b="1" kern="0" dirty="0">
                  <a:solidFill>
                    <a:srgbClr val="200B5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endParaRPr lang="zh-CN" altLang="en-US" sz="1799" b="1" kern="0" dirty="0">
                <a:solidFill>
                  <a:srgbClr val="200B5B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9" name="下箭头 118"/>
          <p:cNvSpPr/>
          <p:nvPr/>
        </p:nvSpPr>
        <p:spPr>
          <a:xfrm rot="5400000">
            <a:off x="1991146" y="2693620"/>
            <a:ext cx="210083" cy="522470"/>
          </a:xfrm>
          <a:prstGeom prst="downArrow">
            <a:avLst/>
          </a:prstGeom>
          <a:solidFill>
            <a:srgbClr val="0099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6" tIns="34278" rIns="68556" bIns="34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458">
              <a:defRPr/>
            </a:pPr>
            <a:endParaRPr lang="zh-CN" altLang="en-US" sz="1013" kern="0">
              <a:solidFill>
                <a:srgbClr val="EAEAEA"/>
              </a:solidFill>
              <a:latin typeface="Times New Roman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141">
        <p:sndAc>
          <p:stSnd>
            <p:snd r:embed="rId4" name="click.wav"/>
          </p:stSnd>
        </p:sndAc>
      </p:transition>
    </mc:Choice>
    <mc:Fallback>
      <p:transition advTm="4141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00086 0.2916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4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7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93 L -0.59619 0.00834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92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"/>
                            </p:stCondLst>
                            <p:childTnLst>
                              <p:par>
                                <p:cTn id="8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7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250"/>
                            </p:stCondLst>
                            <p:childTnLst>
                              <p:par>
                                <p:cTn id="10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7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96296E-6 L 0.12188 -2.96296E-6 " pathEditMode="relative" rAng="0" ptsTypes="AA">
                                      <p:cBhvr>
                                        <p:cTn id="120" dur="1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0.29167 L 0.48108 -7.40741E-7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24" y="-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428 -1.97531E-6 L -0.59428 0.25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2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2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185 L -0.24167 0.00525 " pathEditMode="relative" rAng="0" ptsTypes="AA">
                                      <p:cBhvr>
                                        <p:cTn id="212" dur="1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154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2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0123 L 0.12361 -0.01142 " pathEditMode="relative" rAng="0" ptsTypes="AA">
                                      <p:cBhvr>
                                        <p:cTn id="222" dur="1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-525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007 0.24568 L -0.47709 0.00741 " pathEditMode="relative" rAng="0" ptsTypes="AA">
                                      <p:cBhvr>
                                        <p:cTn id="239" dur="1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-11914"/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5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66 -0.00123 L 0.12552 0.27655 " pathEditMode="relative" rAng="0" ptsTypes="AA">
                                      <p:cBhvr>
                                        <p:cTn id="273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13889"/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-0.12309 -0.00093 " pathEditMode="relative" rAng="0" ptsTypes="AA">
                                      <p:cBhvr>
                                        <p:cTn id="28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63" y="-62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61 0.27315 L 0.24132 -0.00524 " pathEditMode="relative" rAng="0" ptsTypes="AA">
                                      <p:cBhvr>
                                        <p:cTn id="297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-13920"/>
                                    </p:animMotion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49 0.00216 L 0.12049 0.25216 " pathEditMode="relative" rAng="0" ptsTypes="AA">
                                      <p:cBhvr>
                                        <p:cTn id="32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00031 L -0.12448 0.00031 " pathEditMode="relative" rAng="0" ptsTypes="AA">
                                      <p:cBhvr>
                                        <p:cTn id="332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33" y="31"/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1 0.27685 L 0.23646 -0.00031 " pathEditMode="relative" rAng="0" ptsTypes="AA">
                                      <p:cBhvr>
                                        <p:cTn id="34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8" y="-13642"/>
                                    </p:animMotion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2" grpId="1"/>
      <p:bldP spid="134" grpId="0" animBg="1"/>
      <p:bldP spid="134" grpId="1" animBg="1"/>
      <p:bldP spid="135" grpId="0" animBg="1"/>
      <p:bldP spid="135" grpId="1" animBg="1"/>
      <p:bldP spid="135" grpId="2" animBg="1"/>
      <p:bldP spid="136" grpId="0" animBg="1"/>
      <p:bldP spid="136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2" grpId="2" animBg="1"/>
      <p:bldP spid="143" grpId="0" animBg="1"/>
      <p:bldP spid="143" grpId="1" animBg="1"/>
      <p:bldP spid="143" grpId="2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2" grpId="2" animBg="1"/>
      <p:bldP spid="153" grpId="0" animBg="1"/>
      <p:bldP spid="153" grpId="1" animBg="1"/>
      <p:bldP spid="153" grpId="2" animBg="1"/>
      <p:bldP spid="154" grpId="0" animBg="1"/>
      <p:bldP spid="154" grpId="1" animBg="1"/>
      <p:bldP spid="155" grpId="0" animBg="1"/>
      <p:bldP spid="155" grpId="1" animBg="1"/>
      <p:bldP spid="155" grpId="2" animBg="1"/>
      <p:bldP spid="156" grpId="0" animBg="1"/>
      <p:bldP spid="156" grpId="1" animBg="1"/>
      <p:bldP spid="157" grpId="0" animBg="1"/>
      <p:bldP spid="157" grpId="1" animBg="1"/>
      <p:bldP spid="161" grpId="0" animBg="1"/>
      <p:bldP spid="161" grpId="1" animBg="1"/>
      <p:bldP spid="162" grpId="0" animBg="1"/>
      <p:bldP spid="162" grpId="1" animBg="1"/>
      <p:bldP spid="166" grpId="0" animBg="1"/>
      <p:bldP spid="166" grpId="1" animBg="1"/>
      <p:bldP spid="166" grpId="2" animBg="1"/>
      <p:bldP spid="168" grpId="0" animBg="1"/>
      <p:bldP spid="168" grpId="1" animBg="1"/>
      <p:bldP spid="168" grpId="2" animBg="1"/>
      <p:bldP spid="169" grpId="0" animBg="1"/>
      <p:bldP spid="169" grpId="1" animBg="1"/>
      <p:bldP spid="170" grpId="0" animBg="1"/>
      <p:bldP spid="170" grpId="1" animBg="1"/>
      <p:bldP spid="172" grpId="0" animBg="1"/>
      <p:bldP spid="172" grpId="1" animBg="1"/>
      <p:bldP spid="173" grpId="0" animBg="1"/>
      <p:bldP spid="173" grpId="1" animBg="1"/>
      <p:bldP spid="177" grpId="0" animBg="1"/>
      <p:bldP spid="177" grpId="1" animBg="1"/>
      <p:bldP spid="177" grpId="2" animBg="1"/>
      <p:bldP spid="179" grpId="0" animBg="1"/>
      <p:bldP spid="179" grpId="1" animBg="1"/>
      <p:bldP spid="179" grpId="2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2" grpId="2" animBg="1"/>
      <p:bldP spid="182" grpId="3" animBg="1"/>
      <p:bldP spid="183" grpId="0" animBg="1"/>
      <p:bldP spid="183" grpId="1" animBg="1"/>
      <p:bldP spid="183" grpId="2" animBg="1"/>
      <p:bldP spid="183" grpId="3" animBg="1"/>
      <p:bldP spid="194" grpId="0" uiExpand="1" build="p" bldLvl="2" animBg="1"/>
      <p:bldP spid="119" grpId="0" animBg="1"/>
      <p:bldP spid="119" grpId="1" animBg="1"/>
      <p:bldP spid="119" grpId="2" animBg="1"/>
      <p:bldP spid="119" grpId="3" animBg="1"/>
      <p:bldP spid="119" grpId="4" animBg="1"/>
      <p:bldP spid="119" grpId="5" animBg="1"/>
      <p:bldP spid="119" grpId="6" animBg="1"/>
      <p:bldP spid="119" grpId="7" animBg="1"/>
      <p:bldP spid="119" grpId="8" animBg="1"/>
      <p:bldP spid="119" grpId="9" animBg="1"/>
      <p:bldP spid="119" grpId="10" animBg="1"/>
      <p:bldP spid="119" grpId="1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7.7|1.3|24.8|0.4|12.9|12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7.7|1.3|24.8|0.4|12.9|1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7.7|1.3|24.8|0.4|12.9|12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3.3|9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7.7|1.3|24.8|0.4|12.9|12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3.3|9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3.3|9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heme/theme1.xml><?xml version="1.0" encoding="utf-8"?>
<a:theme xmlns:a="http://schemas.openxmlformats.org/drawingml/2006/main" name="山东科技大学_崔焕庆_程序设计基础 (1)">
  <a:themeElements>
    <a:clrScheme name="崔焕庆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0000"/>
      </a:hlink>
      <a:folHlink>
        <a:srgbClr val="00000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演示文稿1.potx" id="{40D07666-A9C2-497C-9725-7D03DA1BF9C5}" vid="{A57BCED4-476C-4A1C-9598-FFDAA9DF43A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山东科技大学_崔焕庆_程序设计基础 (1)</Template>
  <TotalTime>8661</TotalTime>
  <Words>1082</Words>
  <Application>Microsoft Office PowerPoint</Application>
  <PresentationFormat>全屏显示(16:9)</PresentationFormat>
  <Paragraphs>180</Paragraphs>
  <Slides>14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山东科技大学_崔焕庆_程序设计基础 (1)</vt:lpstr>
      <vt:lpstr>快 速 排 序</vt:lpstr>
      <vt:lpstr> 引入：冒泡排序</vt:lpstr>
      <vt:lpstr> 引入：冒泡排序的优化</vt:lpstr>
      <vt:lpstr>快速排序（Quick Sort）</vt:lpstr>
      <vt:lpstr>快速排序的原理</vt:lpstr>
      <vt:lpstr>PowerPoint 演示文稿</vt:lpstr>
      <vt:lpstr>快速排序的过程</vt:lpstr>
      <vt:lpstr>快速排序（Quick Sort）</vt:lpstr>
      <vt:lpstr>PowerPoint 演示文稿</vt:lpstr>
      <vt:lpstr>PowerPoint 演示文稿</vt:lpstr>
      <vt:lpstr>快速排序（Quick Sort）</vt:lpstr>
      <vt:lpstr>3 总结与推广</vt:lpstr>
      <vt:lpstr>3 总结与推广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ZQT</dc:creator>
  <cp:lastModifiedBy>微软用户</cp:lastModifiedBy>
  <cp:revision>1113</cp:revision>
  <dcterms:created xsi:type="dcterms:W3CDTF">1601-01-01T00:00:00Z</dcterms:created>
  <dcterms:modified xsi:type="dcterms:W3CDTF">2020-11-16T03:13:04Z</dcterms:modified>
</cp:coreProperties>
</file>