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 id="2147483672" r:id="rId2"/>
  </p:sldMasterIdLst>
  <p:notesMasterIdLst>
    <p:notesMasterId r:id="rId43"/>
  </p:notesMasterIdLst>
  <p:sldIdLst>
    <p:sldId id="256" r:id="rId3"/>
    <p:sldId id="280" r:id="rId4"/>
    <p:sldId id="281" r:id="rId5"/>
    <p:sldId id="282" r:id="rId6"/>
    <p:sldId id="283" r:id="rId7"/>
    <p:sldId id="318" r:id="rId8"/>
    <p:sldId id="286" r:id="rId9"/>
    <p:sldId id="287" r:id="rId10"/>
    <p:sldId id="323" r:id="rId11"/>
    <p:sldId id="289" r:id="rId12"/>
    <p:sldId id="290" r:id="rId13"/>
    <p:sldId id="291" r:id="rId14"/>
    <p:sldId id="292" r:id="rId15"/>
    <p:sldId id="324" r:id="rId16"/>
    <p:sldId id="293" r:id="rId17"/>
    <p:sldId id="294" r:id="rId18"/>
    <p:sldId id="295" r:id="rId19"/>
    <p:sldId id="296" r:id="rId20"/>
    <p:sldId id="297" r:id="rId21"/>
    <p:sldId id="298" r:id="rId22"/>
    <p:sldId id="299" r:id="rId23"/>
    <p:sldId id="300" r:id="rId24"/>
    <p:sldId id="301" r:id="rId25"/>
    <p:sldId id="329" r:id="rId26"/>
    <p:sldId id="302" r:id="rId27"/>
    <p:sldId id="303" r:id="rId28"/>
    <p:sldId id="325" r:id="rId29"/>
    <p:sldId id="305" r:id="rId30"/>
    <p:sldId id="322" r:id="rId31"/>
    <p:sldId id="307" r:id="rId32"/>
    <p:sldId id="308" r:id="rId33"/>
    <p:sldId id="309" r:id="rId34"/>
    <p:sldId id="310" r:id="rId35"/>
    <p:sldId id="326" r:id="rId36"/>
    <p:sldId id="312" r:id="rId37"/>
    <p:sldId id="313" r:id="rId38"/>
    <p:sldId id="314" r:id="rId39"/>
    <p:sldId id="317" r:id="rId40"/>
    <p:sldId id="327" r:id="rId41"/>
    <p:sldId id="328"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7"/>
    <p:restoredTop sz="82222" autoAdjust="0"/>
  </p:normalViewPr>
  <p:slideViewPr>
    <p:cSldViewPr snapToGrid="0" snapToObjects="1">
      <p:cViewPr varScale="1">
        <p:scale>
          <a:sx n="95" d="100"/>
          <a:sy n="95" d="100"/>
        </p:scale>
        <p:origin x="11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Verdana"/>
                <a:ea typeface="Verdana"/>
                <a:cs typeface="Verdana"/>
                <a:sym typeface="Verdana"/>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Clr>
                <a:schemeClr val="dk1"/>
              </a:buClr>
              <a:buFont typeface="Arial"/>
              <a:buNone/>
              <a:defRPr sz="1200" b="0" i="0" u="none" strike="noStrike" cap="none">
                <a:solidFill>
                  <a:schemeClr val="dk1"/>
                </a:solidFill>
                <a:latin typeface="Verdana"/>
                <a:ea typeface="Verdana"/>
                <a:cs typeface="Verdana"/>
                <a:sym typeface="Verdana"/>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5613" marR="0" lvl="1" indent="-11112" algn="l" rtl="0">
              <a:spcBef>
                <a:spcPts val="360"/>
              </a:spcBef>
              <a:spcAft>
                <a:spcPts val="0"/>
              </a:spcAft>
              <a:buNone/>
              <a:defRPr sz="1200" b="0" i="0" u="none" strike="noStrike" cap="none">
                <a:solidFill>
                  <a:schemeClr val="dk1"/>
                </a:solidFill>
                <a:latin typeface="Arial"/>
                <a:ea typeface="Arial"/>
                <a:cs typeface="Arial"/>
                <a:sym typeface="Arial"/>
              </a:defRPr>
            </a:lvl2pPr>
            <a:lvl3pPr marL="912813" marR="0" lvl="2" indent="-11112" algn="l" rtl="0">
              <a:spcBef>
                <a:spcPts val="360"/>
              </a:spcBef>
              <a:spcAft>
                <a:spcPts val="0"/>
              </a:spcAft>
              <a:buNone/>
              <a:defRPr sz="1200" b="0" i="0" u="none" strike="noStrike" cap="none">
                <a:solidFill>
                  <a:schemeClr val="dk1"/>
                </a:solidFill>
                <a:latin typeface="Arial"/>
                <a:ea typeface="Arial"/>
                <a:cs typeface="Arial"/>
                <a:sym typeface="Arial"/>
              </a:defRPr>
            </a:lvl3pPr>
            <a:lvl4pPr marL="1370013" marR="0" lvl="3" indent="-11112" algn="l" rtl="0">
              <a:spcBef>
                <a:spcPts val="360"/>
              </a:spcBef>
              <a:spcAft>
                <a:spcPts val="0"/>
              </a:spcAft>
              <a:buNone/>
              <a:defRPr sz="1200" b="0" i="0" u="none" strike="noStrike" cap="none">
                <a:solidFill>
                  <a:schemeClr val="dk1"/>
                </a:solidFill>
                <a:latin typeface="Arial"/>
                <a:ea typeface="Arial"/>
                <a:cs typeface="Arial"/>
                <a:sym typeface="Arial"/>
              </a:defRPr>
            </a:lvl4pPr>
            <a:lvl5pPr marL="1827213" marR="0" lvl="4" indent="-11113"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Verdana"/>
                <a:ea typeface="Verdana"/>
                <a:cs typeface="Verdana"/>
                <a:sym typeface="Verdana"/>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Verdana"/>
                <a:ea typeface="Verdana"/>
                <a:cs typeface="Verdana"/>
                <a:sym typeface="Verdana"/>
              </a:rPr>
              <a:t>‹#›</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617079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zh-CN" altLang="en-US" dirty="0" smtClean="0"/>
              <a:t>各位老师同学</a:t>
            </a:r>
          </a:p>
          <a:p>
            <a:pPr lvl="0">
              <a:spcBef>
                <a:spcPts val="0"/>
              </a:spcBef>
              <a:buNone/>
            </a:pPr>
            <a:r>
              <a:rPr lang="zh-CN" altLang="en-US" dirty="0" smtClean="0"/>
              <a:t>我是汇报人侯放，我的导师是汪小林老师</a:t>
            </a:r>
          </a:p>
          <a:p>
            <a:pPr lvl="0">
              <a:spcBef>
                <a:spcPts val="0"/>
              </a:spcBef>
              <a:buNone/>
            </a:pPr>
            <a:r>
              <a:rPr lang="zh-CN" altLang="en-US" dirty="0" smtClean="0"/>
              <a:t>我汇报的内容是虚拟化环境下基于平均淘汰时间模型的内存工作集预测</a:t>
            </a:r>
            <a:endParaRPr dirty="0"/>
          </a:p>
        </p:txBody>
      </p:sp>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89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图</a:t>
            </a:r>
            <a:r>
              <a:rPr lang="en-US" altLang="zh-CN" sz="1200" b="0" i="0" u="none" strike="noStrike" kern="1200" cap="none" dirty="0" smtClean="0">
                <a:solidFill>
                  <a:schemeClr val="dk1"/>
                </a:solidFill>
                <a:effectLst/>
                <a:latin typeface="Arial"/>
                <a:ea typeface="Arial"/>
                <a:cs typeface="Arial"/>
                <a:sym typeface="Arial"/>
              </a:rPr>
              <a:t>2.1</a:t>
            </a:r>
            <a:r>
              <a:rPr lang="zh-CN" altLang="zh-CN" sz="1200" b="0" i="0" u="none" strike="noStrike" kern="1200" cap="none" dirty="0" smtClean="0">
                <a:solidFill>
                  <a:schemeClr val="dk1"/>
                </a:solidFill>
                <a:effectLst/>
                <a:latin typeface="Arial"/>
                <a:ea typeface="Arial"/>
                <a:cs typeface="Arial"/>
                <a:sym typeface="Arial"/>
              </a:rPr>
              <a:t>是一个失效率曲线的示意图，当缓存大小为</a:t>
            </a:r>
            <a:r>
              <a:rPr lang="en-US" altLang="zh-CN" sz="1200" b="0" i="0" u="none" strike="noStrike" kern="1200" cap="none" dirty="0" smtClean="0">
                <a:solidFill>
                  <a:schemeClr val="dk1"/>
                </a:solidFill>
                <a:effectLst/>
                <a:latin typeface="Arial"/>
                <a:ea typeface="Arial"/>
                <a:cs typeface="Arial"/>
                <a:sym typeface="Arial"/>
              </a:rPr>
              <a:t>1</a:t>
            </a:r>
            <a:r>
              <a:rPr lang="zh-CN" altLang="zh-CN" sz="1200" b="0" i="0" u="none" strike="noStrike" kern="1200" cap="none" dirty="0" smtClean="0">
                <a:solidFill>
                  <a:schemeClr val="dk1"/>
                </a:solidFill>
                <a:effectLst/>
                <a:latin typeface="Arial"/>
                <a:ea typeface="Arial"/>
                <a:cs typeface="Arial"/>
                <a:sym typeface="Arial"/>
              </a:rPr>
              <a:t>的时候失效率为</a:t>
            </a:r>
            <a:r>
              <a:rPr lang="en-US" altLang="zh-CN" sz="1200" b="0" i="0" u="none" strike="noStrike" kern="1200" cap="none" dirty="0" smtClean="0">
                <a:solidFill>
                  <a:schemeClr val="dk1"/>
                </a:solidFill>
                <a:effectLst/>
                <a:latin typeface="Arial"/>
                <a:ea typeface="Arial"/>
                <a:cs typeface="Arial"/>
                <a:sym typeface="Arial"/>
              </a:rPr>
              <a:t>100%</a:t>
            </a:r>
            <a:r>
              <a:rPr lang="zh-CN" altLang="zh-CN" sz="1200" b="0" i="0" u="none" strike="noStrike" kern="1200" cap="none" dirty="0" smtClean="0">
                <a:solidFill>
                  <a:schemeClr val="dk1"/>
                </a:solidFill>
                <a:effectLst/>
                <a:latin typeface="Arial"/>
                <a:ea typeface="Arial"/>
                <a:cs typeface="Arial"/>
                <a:sym typeface="Arial"/>
              </a:rPr>
              <a:t>，随着缓存的增大，失效率降低，有更多的页面在缓存中命中，</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表</a:t>
            </a:r>
            <a:r>
              <a:rPr lang="en-US" altLang="zh-CN" sz="1200" b="0" i="0" u="none" strike="noStrike" kern="1200" cap="none" dirty="0" smtClean="0">
                <a:solidFill>
                  <a:schemeClr val="dk1"/>
                </a:solidFill>
                <a:effectLst/>
                <a:latin typeface="Arial"/>
                <a:ea typeface="Arial"/>
                <a:cs typeface="Arial"/>
                <a:sym typeface="Arial"/>
              </a:rPr>
              <a:t>2.1</a:t>
            </a:r>
            <a:r>
              <a:rPr lang="zh-CN" altLang="zh-CN" sz="1200" b="0" i="0" u="none" strike="noStrike" kern="1200" cap="none" dirty="0" smtClean="0">
                <a:solidFill>
                  <a:schemeClr val="dk1"/>
                </a:solidFill>
                <a:effectLst/>
                <a:latin typeface="Arial"/>
                <a:ea typeface="Arial"/>
                <a:cs typeface="Arial"/>
                <a:sym typeface="Arial"/>
              </a:rPr>
              <a:t>和</a:t>
            </a:r>
            <a:r>
              <a:rPr lang="en-US" altLang="zh-CN" sz="1200" b="0" i="0" u="none" strike="noStrike" kern="1200" cap="none" dirty="0" smtClean="0">
                <a:solidFill>
                  <a:schemeClr val="dk1"/>
                </a:solidFill>
                <a:effectLst/>
                <a:latin typeface="Arial"/>
                <a:ea typeface="Arial"/>
                <a:cs typeface="Arial"/>
                <a:sym typeface="Arial"/>
              </a:rPr>
              <a:t>2.2</a:t>
            </a:r>
            <a:r>
              <a:rPr lang="zh-CN" altLang="zh-CN" sz="1200" b="0" i="0" u="none" strike="noStrike" kern="1200" cap="none" dirty="0" smtClean="0">
                <a:solidFill>
                  <a:schemeClr val="dk1"/>
                </a:solidFill>
                <a:effectLst/>
                <a:latin typeface="Arial"/>
                <a:ea typeface="Arial"/>
                <a:cs typeface="Arial"/>
                <a:sym typeface="Arial"/>
              </a:rPr>
              <a:t>是</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算法执行过程示例，维护一个页面访问的</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栈，每一次访问获得该页面在栈里的位置，</a:t>
            </a:r>
            <a:r>
              <a:rPr lang="zh-CN" altLang="en-US" sz="1200" b="0" i="0" u="none" strike="noStrike" kern="1200" cap="none" dirty="0" smtClean="0">
                <a:solidFill>
                  <a:schemeClr val="dk1"/>
                </a:solidFill>
                <a:effectLst/>
                <a:latin typeface="Arial"/>
                <a:ea typeface="Arial"/>
                <a:cs typeface="Arial"/>
                <a:sym typeface="Arial"/>
              </a:rPr>
              <a:t>称为重用时间，</a:t>
            </a:r>
            <a:r>
              <a:rPr lang="zh-CN" altLang="zh-CN" sz="1200" b="0" i="0" u="none" strike="noStrike" kern="1200" cap="none" dirty="0" smtClean="0">
                <a:solidFill>
                  <a:schemeClr val="dk1"/>
                </a:solidFill>
                <a:effectLst/>
                <a:latin typeface="Arial"/>
                <a:ea typeface="Arial"/>
                <a:cs typeface="Arial"/>
                <a:sym typeface="Arial"/>
              </a:rPr>
              <a:t>更新重用距离分布表，并将该页面移动到</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栈头部。在运行足够长时间之后会得到一个重用距离频率分布表，</a:t>
            </a: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曲线就通过重用距离分布计算。</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10</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1527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算法优化主要有两种手段，一种是优化</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算法模拟的时间，用链表维护</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的代价为</a:t>
            </a:r>
            <a:r>
              <a:rPr lang="en-US" altLang="zh-CN" sz="1200" b="0" i="0" u="none" strike="noStrike" kern="1200" cap="none" dirty="0" smtClean="0">
                <a:solidFill>
                  <a:schemeClr val="dk1"/>
                </a:solidFill>
                <a:effectLst/>
                <a:latin typeface="Arial"/>
                <a:ea typeface="Arial"/>
                <a:cs typeface="Arial"/>
                <a:sym typeface="Arial"/>
              </a:rPr>
              <a:t>O(NM)</a:t>
            </a:r>
            <a:r>
              <a:rPr lang="zh-CN" altLang="zh-CN" sz="1200" b="0" i="0" u="none" strike="noStrike" kern="1200" cap="none" dirty="0" smtClean="0">
                <a:solidFill>
                  <a:schemeClr val="dk1"/>
                </a:solidFill>
                <a:effectLst/>
                <a:latin typeface="Arial"/>
                <a:ea typeface="Arial"/>
                <a:cs typeface="Arial"/>
                <a:sym typeface="Arial"/>
              </a:rPr>
              <a:t>，</a:t>
            </a:r>
            <a:r>
              <a:rPr lang="en-US" altLang="zh-CN" sz="1200" b="0" i="0" u="none" strike="noStrike" kern="1200" cap="none" dirty="0" smtClean="0">
                <a:solidFill>
                  <a:schemeClr val="dk1"/>
                </a:solidFill>
                <a:effectLst/>
                <a:latin typeface="Arial"/>
                <a:ea typeface="Arial"/>
                <a:cs typeface="Arial"/>
                <a:sym typeface="Arial"/>
              </a:rPr>
              <a:t>N</a:t>
            </a:r>
            <a:r>
              <a:rPr lang="zh-CN" altLang="zh-CN" sz="1200" b="0" i="0" u="none" strike="noStrike" kern="1200" cap="none" dirty="0" smtClean="0">
                <a:solidFill>
                  <a:schemeClr val="dk1"/>
                </a:solidFill>
                <a:effectLst/>
                <a:latin typeface="Arial"/>
                <a:ea typeface="Arial"/>
                <a:cs typeface="Arial"/>
                <a:sym typeface="Arial"/>
              </a:rPr>
              <a:t>是页面访问数，</a:t>
            </a:r>
            <a:r>
              <a:rPr lang="en-US" altLang="zh-CN" sz="1200" b="0" i="0" u="none" strike="noStrike" kern="1200" cap="none" dirty="0" smtClean="0">
                <a:solidFill>
                  <a:schemeClr val="dk1"/>
                </a:solidFill>
                <a:effectLst/>
                <a:latin typeface="Arial"/>
                <a:ea typeface="Arial"/>
                <a:cs typeface="Arial"/>
                <a:sym typeface="Arial"/>
              </a:rPr>
              <a:t>M</a:t>
            </a:r>
            <a:r>
              <a:rPr lang="zh-CN" altLang="zh-CN" sz="1200" b="0" i="0" u="none" strike="noStrike" kern="1200" cap="none" dirty="0" smtClean="0">
                <a:solidFill>
                  <a:schemeClr val="dk1"/>
                </a:solidFill>
                <a:effectLst/>
                <a:latin typeface="Arial"/>
                <a:ea typeface="Arial"/>
                <a:cs typeface="Arial"/>
                <a:sym typeface="Arial"/>
              </a:rPr>
              <a:t>是</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栈的深度，</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用平衡树优化的时间复杂度为</a:t>
            </a:r>
            <a:r>
              <a:rPr lang="en-US" altLang="zh-CN" sz="1200" b="0" i="0" u="none" strike="noStrike" kern="1200" cap="none" dirty="0" smtClean="0">
                <a:solidFill>
                  <a:schemeClr val="dk1"/>
                </a:solidFill>
                <a:effectLst/>
                <a:latin typeface="Arial"/>
                <a:ea typeface="Arial"/>
                <a:cs typeface="Arial"/>
                <a:sym typeface="Arial"/>
              </a:rPr>
              <a:t>O(</a:t>
            </a:r>
            <a:r>
              <a:rPr lang="en-US" altLang="zh-CN" sz="1200" b="0" i="0" u="none" strike="noStrike" kern="1200" cap="none" dirty="0" err="1" smtClean="0">
                <a:solidFill>
                  <a:schemeClr val="dk1"/>
                </a:solidFill>
                <a:effectLst/>
                <a:latin typeface="Arial"/>
                <a:ea typeface="Arial"/>
                <a:cs typeface="Arial"/>
                <a:sym typeface="Arial"/>
              </a:rPr>
              <a:t>NlogM</a:t>
            </a:r>
            <a:r>
              <a:rPr lang="en-US" altLang="zh-CN" sz="1200" b="0" i="0" u="none" strike="noStrike" kern="1200" cap="none" dirty="0" smtClean="0">
                <a:solidFill>
                  <a:schemeClr val="dk1"/>
                </a:solidFill>
                <a:effectLst/>
                <a:latin typeface="Arial"/>
                <a:ea typeface="Arial"/>
                <a:cs typeface="Arial"/>
                <a:sym typeface="Arial"/>
              </a:rPr>
              <a:t>)</a:t>
            </a:r>
            <a:r>
              <a:rPr lang="zh-CN" altLang="zh-CN" sz="1200" b="0" i="0" u="none" strike="noStrike" kern="1200" cap="none" dirty="0" smtClean="0">
                <a:solidFill>
                  <a:schemeClr val="dk1"/>
                </a:solidFill>
                <a:effectLst/>
                <a:latin typeface="Arial"/>
                <a:ea typeface="Arial"/>
                <a:cs typeface="Arial"/>
                <a:sym typeface="Arial"/>
              </a:rPr>
              <a:t>。另外一种优化方法针对</a:t>
            </a:r>
            <a:r>
              <a:rPr lang="en-US" altLang="zh-CN" sz="1200" b="0" i="0" u="none" strike="noStrike" kern="1200" cap="none" dirty="0" smtClean="0">
                <a:solidFill>
                  <a:schemeClr val="dk1"/>
                </a:solidFill>
                <a:effectLst/>
                <a:latin typeface="Arial"/>
                <a:ea typeface="Arial"/>
                <a:cs typeface="Arial"/>
                <a:sym typeface="Arial"/>
              </a:rPr>
              <a:t>N</a:t>
            </a:r>
            <a:r>
              <a:rPr lang="zh-CN" altLang="zh-CN" sz="1200" b="0" i="0" u="none" strike="noStrike" kern="1200" cap="none" dirty="0" smtClean="0">
                <a:solidFill>
                  <a:schemeClr val="dk1"/>
                </a:solidFill>
                <a:effectLst/>
                <a:latin typeface="Arial"/>
                <a:ea typeface="Arial"/>
                <a:cs typeface="Arial"/>
                <a:sym typeface="Arial"/>
              </a:rPr>
              <a:t>的优化，通过采样的方法只截获部分页面访问获得近似</a:t>
            </a: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en-US" sz="1200" b="0" i="0" u="none" strike="noStrike" kern="1200" cap="none" dirty="0" smtClean="0">
                <a:solidFill>
                  <a:schemeClr val="dk1"/>
                </a:solidFill>
                <a:effectLst/>
                <a:latin typeface="Arial"/>
                <a:ea typeface="Arial"/>
                <a:cs typeface="Arial"/>
                <a:sym typeface="Arial"/>
              </a:rPr>
              <a:t>这些方法还只是运用在离线计算上，没有用在在线内存预测上来</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9736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另外还有一些别的关于内存工作集预测的方法，</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第一种方法是系统参数法，利用操作系统提供的参数得到内存使用估计值，</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第二种方法是采样标记法，标记一部分页面，一段时间扫描统计标记页面的比例估算内存使用量。</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第三种方法页面截获法可分为软件方法和硬件方法，硬件方法增加额外部件</a:t>
            </a:r>
            <a:r>
              <a:rPr lang="zh-CN" altLang="en-US" sz="1200" b="0" i="0" u="none" strike="noStrike" kern="1200" cap="none" dirty="0" smtClean="0">
                <a:solidFill>
                  <a:schemeClr val="dk1"/>
                </a:solidFill>
                <a:effectLst/>
                <a:latin typeface="Arial"/>
                <a:ea typeface="Arial"/>
                <a:cs typeface="Arial"/>
                <a:sym typeface="Arial"/>
              </a:rPr>
              <a:t>高效地</a:t>
            </a:r>
            <a:r>
              <a:rPr lang="zh-CN" altLang="zh-CN" sz="1200" b="0" i="0" u="none" strike="noStrike" kern="1200" cap="none" dirty="0" smtClean="0">
                <a:solidFill>
                  <a:schemeClr val="dk1"/>
                </a:solidFill>
                <a:effectLst/>
                <a:latin typeface="Arial"/>
                <a:ea typeface="Arial"/>
                <a:cs typeface="Arial"/>
                <a:sym typeface="Arial"/>
              </a:rPr>
              <a:t>截获内存访问，软件方法则是需要人为地对页面</a:t>
            </a:r>
            <a:r>
              <a:rPr lang="zh-CN" altLang="en-US" sz="1200" b="0" i="0" u="none" strike="noStrike" kern="1200" cap="none" dirty="0" smtClean="0">
                <a:solidFill>
                  <a:schemeClr val="dk1"/>
                </a:solidFill>
                <a:effectLst/>
                <a:latin typeface="Arial"/>
                <a:ea typeface="Arial"/>
                <a:cs typeface="Arial"/>
                <a:sym typeface="Arial"/>
              </a:rPr>
              <a:t>的页表项</a:t>
            </a:r>
            <a:r>
              <a:rPr lang="zh-CN" altLang="zh-CN" sz="1200" b="0" i="0" u="none" strike="noStrike" kern="1200" cap="none" dirty="0" smtClean="0">
                <a:solidFill>
                  <a:schemeClr val="dk1"/>
                </a:solidFill>
                <a:effectLst/>
                <a:latin typeface="Arial"/>
                <a:ea typeface="Arial"/>
                <a:cs typeface="Arial"/>
                <a:sym typeface="Arial"/>
              </a:rPr>
              <a:t>进行标记制造页面中断。</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en-US" sz="1200" b="0" i="0" u="none" strike="noStrike" kern="1200" cap="none" dirty="0" smtClean="0">
                <a:solidFill>
                  <a:schemeClr val="dk1"/>
                </a:solidFill>
                <a:effectLst/>
                <a:latin typeface="Arial"/>
                <a:ea typeface="Arial"/>
                <a:cs typeface="Arial"/>
                <a:sym typeface="Arial"/>
              </a:rPr>
              <a:t>两种方法实际都是获得页面访问序列从而通过</a:t>
            </a:r>
            <a:r>
              <a:rPr lang="en-US" altLang="zh-CN" sz="1200" b="0" i="0" u="none" strike="noStrike" kern="1200" cap="none" dirty="0" smtClean="0">
                <a:solidFill>
                  <a:schemeClr val="dk1"/>
                </a:solidFill>
                <a:effectLst/>
                <a:latin typeface="Arial"/>
                <a:ea typeface="Arial"/>
                <a:cs typeface="Arial"/>
                <a:sym typeface="Arial"/>
              </a:rPr>
              <a:t>MRC</a:t>
            </a:r>
            <a:r>
              <a:rPr lang="zh-CN" altLang="en-US" sz="1200" b="0" i="0" u="none" strike="noStrike" kern="1200" cap="none" dirty="0" smtClean="0">
                <a:solidFill>
                  <a:schemeClr val="dk1"/>
                </a:solidFill>
                <a:effectLst/>
                <a:latin typeface="Arial"/>
                <a:ea typeface="Arial"/>
                <a:cs typeface="Arial"/>
                <a:sym typeface="Arial"/>
              </a:rPr>
              <a:t>算法去计算失效率曲线</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56297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比较这几种方法，系统参数和采样标记方法虽然开销不大，但是精度一般，</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页面截获法能够获得页面的访问序列所以精度较高，但是在缺乏特定硬件帮助情况下用缺页中断的方式截获页面访问会增加内存访问的延时，会给应用程序增加额外巨大的开销</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89339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接下来介绍系统的设计与实现，</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我们采用页面截获的方式获得虚拟机的访存序列，在虚拟化环境下截获内存页面方法和裸机上会有所不同，需要首先了解清楚虚拟化中内存虚拟化机制</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在获得访存序列之后需要实现</a:t>
            </a:r>
            <a:r>
              <a:rPr lang="en-US" altLang="zh-CN" sz="1200" b="0" i="0" u="none" strike="noStrike" kern="1200" cap="none" dirty="0" smtClean="0">
                <a:solidFill>
                  <a:schemeClr val="dk1"/>
                </a:solidFill>
                <a:effectLst/>
                <a:latin typeface="Arial"/>
                <a:ea typeface="Arial"/>
                <a:cs typeface="Arial"/>
                <a:sym typeface="Arial"/>
              </a:rPr>
              <a:t>AET</a:t>
            </a:r>
            <a:r>
              <a:rPr lang="zh-CN" altLang="zh-CN" sz="1200" b="0" i="0" u="none" strike="noStrike" kern="1200" cap="none" dirty="0" smtClean="0">
                <a:solidFill>
                  <a:schemeClr val="dk1"/>
                </a:solidFill>
                <a:effectLst/>
                <a:latin typeface="Arial"/>
                <a:ea typeface="Arial"/>
                <a:cs typeface="Arial"/>
                <a:sym typeface="Arial"/>
              </a:rPr>
              <a:t>模型，由于截获内存页面的巨大开销，所以系统还需要大量的优化手段。</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8500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cap="none" dirty="0" smtClean="0">
                <a:solidFill>
                  <a:schemeClr val="dk1"/>
                </a:solidFill>
                <a:effectLst/>
                <a:latin typeface="Arial"/>
                <a:ea typeface="Arial"/>
                <a:cs typeface="Arial"/>
                <a:sym typeface="Arial"/>
              </a:rPr>
              <a:t>我们使用的虚拟化平台是全虚拟化方式，没有借助硬件辅助的帮助，虚拟机模拟了内存访问过程</a:t>
            </a:r>
            <a:endParaRPr lang="zh-CN" altLang="en-US" sz="1200" b="0" i="0" u="none" strike="noStrike" kern="1200" cap="none" dirty="0" smtClean="0">
              <a:solidFill>
                <a:schemeClr val="dk1"/>
              </a:solidFill>
              <a:effectLst/>
              <a:latin typeface="Arial"/>
              <a:ea typeface="Arial"/>
              <a:cs typeface="Arial"/>
              <a:sym typeface="Arial"/>
            </a:endParaRPr>
          </a:p>
          <a:p>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由于在全虚拟化下虚拟机感知不到虚拟器管理器的存在，虚拟机会把虚拟机虚拟地址转换为从零开始的虚拟机物理地址，而实际上多个虚拟机在共享物理内存</a:t>
            </a:r>
            <a:endParaRPr lang="zh-CN" altLang="en-US" sz="1200" b="0" i="0" u="none" strike="noStrike" kern="1200" cap="none" dirty="0" smtClean="0">
              <a:solidFill>
                <a:schemeClr val="dk1"/>
              </a:solidFill>
              <a:effectLst/>
              <a:latin typeface="Arial"/>
              <a:ea typeface="Arial"/>
              <a:cs typeface="Arial"/>
              <a:sym typeface="Arial"/>
            </a:endParaRPr>
          </a:p>
          <a:p>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所以虚拟机物理地址还需要转化为真正的物理地址，影子页表</a:t>
            </a:r>
            <a:r>
              <a:rPr lang="zh-CN" altLang="en-US" sz="1200" b="0" i="0" u="none" strike="noStrike" kern="1200" cap="none" dirty="0" smtClean="0">
                <a:solidFill>
                  <a:schemeClr val="dk1"/>
                </a:solidFill>
                <a:effectLst/>
                <a:latin typeface="Arial"/>
                <a:ea typeface="Arial"/>
                <a:cs typeface="Arial"/>
                <a:sym typeface="Arial"/>
              </a:rPr>
              <a:t>就完成了这一项工作，影子页表顾名思义就是虚拟机页表的一个映射他保存着实际的物理地址</a:t>
            </a:r>
            <a:endParaRPr lang="zh-CN" altLang="en-US" sz="1200" b="0" i="0" u="none" strike="noStrike" kern="1200" cap="none" dirty="0" smtClean="0">
              <a:solidFill>
                <a:schemeClr val="dk1"/>
              </a:solidFill>
              <a:effectLst/>
              <a:latin typeface="Arial"/>
              <a:ea typeface="Arial"/>
              <a:cs typeface="Arial"/>
              <a:sym typeface="Arial"/>
            </a:endParaRPr>
          </a:p>
          <a:p>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当虚拟机加载页表项首地址</a:t>
            </a:r>
            <a:r>
              <a:rPr lang="en-US" altLang="zh-CN" sz="1200" b="0" i="0" u="none" strike="noStrike" kern="1200" cap="none" dirty="0" smtClean="0">
                <a:solidFill>
                  <a:schemeClr val="dk1"/>
                </a:solidFill>
                <a:effectLst/>
                <a:latin typeface="Arial"/>
                <a:ea typeface="Arial"/>
                <a:cs typeface="Arial"/>
                <a:sym typeface="Arial"/>
              </a:rPr>
              <a:t>CR3</a:t>
            </a:r>
            <a:r>
              <a:rPr lang="zh-CN" altLang="zh-CN" sz="1200" b="0" i="0" u="none" strike="noStrike" kern="1200" cap="none" dirty="0" smtClean="0">
                <a:solidFill>
                  <a:schemeClr val="dk1"/>
                </a:solidFill>
                <a:effectLst/>
                <a:latin typeface="Arial"/>
                <a:ea typeface="Arial"/>
                <a:cs typeface="Arial"/>
                <a:sym typeface="Arial"/>
              </a:rPr>
              <a:t>的时候实际上载入</a:t>
            </a:r>
            <a:r>
              <a:rPr lang="en-US" altLang="zh-CN" sz="1200" b="0" i="0" u="none" strike="noStrike" kern="1200" cap="none" dirty="0" smtClean="0">
                <a:solidFill>
                  <a:schemeClr val="dk1"/>
                </a:solidFill>
                <a:effectLst/>
                <a:latin typeface="Arial"/>
                <a:ea typeface="Arial"/>
                <a:cs typeface="Arial"/>
                <a:sym typeface="Arial"/>
              </a:rPr>
              <a:t>CR3</a:t>
            </a:r>
            <a:r>
              <a:rPr lang="zh-CN" altLang="zh-CN" sz="1200" b="0" i="0" u="none" strike="noStrike" kern="1200" cap="none" dirty="0" smtClean="0">
                <a:solidFill>
                  <a:schemeClr val="dk1"/>
                </a:solidFill>
                <a:effectLst/>
                <a:latin typeface="Arial"/>
                <a:ea typeface="Arial"/>
                <a:cs typeface="Arial"/>
                <a:sym typeface="Arial"/>
              </a:rPr>
              <a:t>寄存器的是影子页表首地址，这样虚拟机就能够安全透明地使用物理内存地址。</a:t>
            </a:r>
          </a:p>
          <a:p>
            <a:endParaRPr lang="zh-CN" altLang="zh-CN"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那么影子页表是在何时同步呢，特别是在进程切换的时候影子页表如何更新到对应新的进程？第一种方法是在进程切换的时候将影子页表清空，虚拟机在访问内存时就因为页表项不存在而陷入虚拟机管理器，另一种优化方法是在进程切换时将影子页表项设置为不存在，这样没有被新进程使用的页表项得到保留。</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15</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8289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由影子页表的同步机制我们知道所有的页面首次访问前均会发生一次影子错误，</a:t>
            </a:r>
            <a:r>
              <a:rPr lang="zh-CN" altLang="en-US" sz="1200" b="0" i="0" u="none" strike="noStrike" kern="1200" cap="none" dirty="0" smtClean="0">
                <a:solidFill>
                  <a:schemeClr val="dk1"/>
                </a:solidFill>
                <a:effectLst/>
                <a:latin typeface="Arial"/>
                <a:ea typeface="Arial"/>
                <a:cs typeface="Arial"/>
                <a:sym typeface="Arial"/>
              </a:rPr>
              <a:t>目的是为了更新影子页表项的内容。</a:t>
            </a: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所以我们就能够收集到所有的</a:t>
            </a:r>
            <a:r>
              <a:rPr lang="en-US" altLang="zh-CN" sz="1200" b="0" i="0" u="none" strike="noStrike" kern="1200" cap="none" dirty="0" smtClean="0">
                <a:solidFill>
                  <a:schemeClr val="dk1"/>
                </a:solidFill>
                <a:effectLst/>
                <a:latin typeface="Arial"/>
                <a:ea typeface="Arial"/>
                <a:cs typeface="Arial"/>
                <a:sym typeface="Arial"/>
              </a:rPr>
              <a:t>PTE</a:t>
            </a:r>
            <a:r>
              <a:rPr lang="zh-CN" altLang="zh-CN" sz="1200" b="0" i="0" u="none" strike="noStrike" kern="1200" cap="none" dirty="0" smtClean="0">
                <a:solidFill>
                  <a:schemeClr val="dk1"/>
                </a:solidFill>
                <a:effectLst/>
                <a:latin typeface="Arial"/>
                <a:ea typeface="Arial"/>
                <a:cs typeface="Arial"/>
                <a:sym typeface="Arial"/>
              </a:rPr>
              <a:t>，我们通过置位</a:t>
            </a:r>
            <a:r>
              <a:rPr lang="en-US" altLang="zh-CN" sz="1200" b="0" i="0" u="none" strike="noStrike" kern="1200" cap="none" dirty="0" smtClean="0">
                <a:solidFill>
                  <a:schemeClr val="dk1"/>
                </a:solidFill>
                <a:effectLst/>
                <a:latin typeface="Arial"/>
                <a:ea typeface="Arial"/>
                <a:cs typeface="Arial"/>
                <a:sym typeface="Arial"/>
              </a:rPr>
              <a:t>PTE</a:t>
            </a:r>
            <a:r>
              <a:rPr lang="zh-CN" altLang="zh-CN" sz="1200" b="0" i="0" u="none" strike="noStrike" kern="1200" cap="none" dirty="0" smtClean="0">
                <a:solidFill>
                  <a:schemeClr val="dk1"/>
                </a:solidFill>
                <a:effectLst/>
                <a:latin typeface="Arial"/>
                <a:ea typeface="Arial"/>
                <a:cs typeface="Arial"/>
                <a:sym typeface="Arial"/>
              </a:rPr>
              <a:t>的保留位来使得页面访问发生错误，这种错误称为</a:t>
            </a:r>
            <a:r>
              <a:rPr lang="en-US" altLang="zh-CN" sz="1200" b="0" i="0" u="none" strike="noStrike" kern="1200" cap="none" dirty="0" smtClean="0">
                <a:solidFill>
                  <a:schemeClr val="dk1"/>
                </a:solidFill>
                <a:effectLst/>
                <a:latin typeface="Arial"/>
                <a:ea typeface="Arial"/>
                <a:cs typeface="Arial"/>
                <a:sym typeface="Arial"/>
              </a:rPr>
              <a:t>AET</a:t>
            </a:r>
            <a:r>
              <a:rPr lang="zh-CN" altLang="zh-CN" sz="1200" b="0" i="0" u="none" strike="noStrike" kern="1200" cap="none" dirty="0" smtClean="0">
                <a:solidFill>
                  <a:schemeClr val="dk1"/>
                </a:solidFill>
                <a:effectLst/>
                <a:latin typeface="Arial"/>
                <a:ea typeface="Arial"/>
                <a:cs typeface="Arial"/>
                <a:sym typeface="Arial"/>
              </a:rPr>
              <a:t>错误</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en-US" sz="1200" b="0" i="0" u="none" strike="noStrike" kern="1200" cap="none" dirty="0" smtClean="0">
                <a:solidFill>
                  <a:schemeClr val="dk1"/>
                </a:solidFill>
                <a:effectLst/>
                <a:latin typeface="Arial"/>
                <a:ea typeface="Arial"/>
                <a:cs typeface="Arial"/>
                <a:sym typeface="Arial"/>
              </a:rPr>
              <a:t>有了虚拟机进程正在使用的页面的页表项集合，我们就能够在想要开启监控的时候对所有页表项进行置位，从而获得虚拟机的内存访问</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smtClean="0"/>
          </a:p>
          <a:p>
            <a:r>
              <a:rPr kumimoji="1" lang="zh-CN" altLang="en-US" dirty="0" smtClean="0"/>
              <a:t>接下来就要对获得内存访问序列使用</a:t>
            </a:r>
            <a:r>
              <a:rPr kumimoji="1" lang="en-US" altLang="zh-CN" dirty="0" smtClean="0"/>
              <a:t>AET</a:t>
            </a:r>
            <a:r>
              <a:rPr kumimoji="1" lang="zh-CN" altLang="en-US" dirty="0" smtClean="0"/>
              <a:t>模型去计算</a:t>
            </a:r>
            <a:r>
              <a:rPr kumimoji="1" lang="en-US" altLang="zh-CN" dirty="0" smtClean="0"/>
              <a:t>MRC</a:t>
            </a:r>
            <a:r>
              <a:rPr kumimoji="1" lang="zh-CN" altLang="en-US" dirty="0" smtClean="0"/>
              <a:t>以及估计虚拟机当前工作集</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16</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90329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AET</a:t>
            </a:r>
            <a:r>
              <a:rPr kumimoji="1" lang="zh-CN" altLang="en-US" dirty="0" smtClean="0"/>
              <a:t>的全称是平均淘汰时间</a:t>
            </a:r>
          </a:p>
          <a:p>
            <a:endParaRPr kumimoji="1" lang="zh-CN" altLang="en-US" dirty="0" smtClean="0"/>
          </a:p>
          <a:p>
            <a:r>
              <a:rPr kumimoji="1" lang="zh-CN" altLang="en-US" dirty="0" smtClean="0"/>
              <a:t>用下面一个图去表示缓存淘汰的过程，我们把左边看作缓存的头部，右边看作缓存的尾部，假如一个缓存块</a:t>
            </a:r>
            <a:r>
              <a:rPr kumimoji="1" lang="en-US" altLang="zh-CN" dirty="0" smtClean="0"/>
              <a:t>M</a:t>
            </a:r>
            <a:r>
              <a:rPr kumimoji="1" lang="zh-CN" altLang="en-US" dirty="0" smtClean="0"/>
              <a:t>从最后一次访问到到达当前位置经过了时间</a:t>
            </a:r>
            <a:r>
              <a:rPr kumimoji="1" lang="en-US" altLang="zh-CN" dirty="0" smtClean="0"/>
              <a:t>t</a:t>
            </a:r>
            <a:r>
              <a:rPr kumimoji="1" lang="zh-CN" altLang="en-US" dirty="0" smtClean="0"/>
              <a:t>，那么下一个内存访问</a:t>
            </a:r>
            <a:r>
              <a:rPr kumimoji="1" lang="en-US" altLang="zh-CN" dirty="0" smtClean="0"/>
              <a:t>N1</a:t>
            </a:r>
            <a:r>
              <a:rPr kumimoji="1" lang="zh-CN" altLang="en-US" dirty="0" smtClean="0"/>
              <a:t>如果它的重用时间小于</a:t>
            </a:r>
            <a:r>
              <a:rPr kumimoji="1" lang="en-US" altLang="zh-CN" dirty="0" smtClean="0"/>
              <a:t>t</a:t>
            </a:r>
            <a:r>
              <a:rPr kumimoji="1" lang="zh-CN" altLang="en-US" dirty="0" smtClean="0"/>
              <a:t>，那说明这个缓存块</a:t>
            </a:r>
            <a:r>
              <a:rPr kumimoji="1" lang="en-US" altLang="zh-CN" dirty="0" smtClean="0"/>
              <a:t>N1</a:t>
            </a:r>
            <a:r>
              <a:rPr kumimoji="1" lang="zh-CN" altLang="en-US" dirty="0" smtClean="0"/>
              <a:t>比</a:t>
            </a:r>
            <a:r>
              <a:rPr kumimoji="1" lang="en-US" altLang="zh-CN" dirty="0" smtClean="0"/>
              <a:t>M</a:t>
            </a:r>
            <a:r>
              <a:rPr kumimoji="1" lang="zh-CN" altLang="en-US" dirty="0" smtClean="0"/>
              <a:t>更加靠近缓存的头部，这次访问不会引起</a:t>
            </a:r>
            <a:r>
              <a:rPr kumimoji="1" lang="en-US" altLang="zh-CN" dirty="0" smtClean="0"/>
              <a:t>M</a:t>
            </a:r>
            <a:r>
              <a:rPr kumimoji="1" lang="zh-CN" altLang="en-US" dirty="0" smtClean="0"/>
              <a:t>向缓存尾部移动，相反如果这次访问的重用距离大于</a:t>
            </a:r>
            <a:r>
              <a:rPr kumimoji="1" lang="en-US" altLang="zh-CN" dirty="0" smtClean="0"/>
              <a:t>t</a:t>
            </a:r>
            <a:r>
              <a:rPr kumimoji="1" lang="zh-CN" altLang="en-US" dirty="0" smtClean="0"/>
              <a:t>，那么缓存块</a:t>
            </a:r>
            <a:r>
              <a:rPr kumimoji="1" lang="en-US" altLang="zh-CN" dirty="0" smtClean="0"/>
              <a:t>M</a:t>
            </a:r>
            <a:r>
              <a:rPr kumimoji="1" lang="zh-CN" altLang="en-US" dirty="0" smtClean="0"/>
              <a:t>更加靠近头部，由于</a:t>
            </a:r>
            <a:r>
              <a:rPr kumimoji="1" lang="en-US" altLang="zh-CN" dirty="0" smtClean="0"/>
              <a:t>N2</a:t>
            </a:r>
            <a:r>
              <a:rPr kumimoji="1" lang="zh-CN" altLang="en-US" dirty="0" smtClean="0"/>
              <a:t>被访问之后会被移动到头部，所以</a:t>
            </a:r>
            <a:r>
              <a:rPr kumimoji="1" lang="en-US" altLang="zh-CN" dirty="0" smtClean="0"/>
              <a:t>M</a:t>
            </a:r>
            <a:r>
              <a:rPr kumimoji="1" lang="zh-CN" altLang="en-US" dirty="0" smtClean="0"/>
              <a:t>会像缓存尾部移动。</a:t>
            </a:r>
          </a:p>
          <a:p>
            <a:endParaRPr kumimoji="1" lang="zh-CN" altLang="en-US" dirty="0" smtClean="0"/>
          </a:p>
          <a:p>
            <a:r>
              <a:rPr kumimoji="1" lang="zh-CN" altLang="en-US" dirty="0" smtClean="0"/>
              <a:t>缓存在</a:t>
            </a:r>
            <a:r>
              <a:rPr kumimoji="1" lang="en-US" altLang="zh-CN" dirty="0" smtClean="0"/>
              <a:t>t</a:t>
            </a:r>
            <a:r>
              <a:rPr kumimoji="1" lang="zh-CN" altLang="en-US" dirty="0" smtClean="0"/>
              <a:t>时刻的速度等于下次访问重用时间大于等于</a:t>
            </a:r>
            <a:r>
              <a:rPr kumimoji="1" lang="en-US" altLang="zh-CN" dirty="0" smtClean="0"/>
              <a:t>t</a:t>
            </a:r>
            <a:r>
              <a:rPr kumimoji="1" lang="zh-CN" altLang="en-US" dirty="0" smtClean="0"/>
              <a:t>的比例</a:t>
            </a:r>
          </a:p>
          <a:p>
            <a:endParaRPr kumimoji="1" lang="zh-CN" altLang="en-US" dirty="0" smtClean="0"/>
          </a:p>
          <a:p>
            <a:r>
              <a:rPr kumimoji="1" lang="zh-CN" altLang="en-US" dirty="0" smtClean="0"/>
              <a:t>于是我们得到了下面的积分公式，</a:t>
            </a:r>
            <a:r>
              <a:rPr kumimoji="1" lang="en-US" altLang="zh-CN" dirty="0" smtClean="0"/>
              <a:t>AET(c)</a:t>
            </a:r>
            <a:r>
              <a:rPr kumimoji="1" lang="zh-CN" altLang="en-US" dirty="0" smtClean="0"/>
              <a:t>含义，从缓存块最后一次访问到缓存块被淘汰，对速度进行积分得到的是缓存的大小</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17</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99349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从上面的推导不难发现只要我们知道了重用时间分布，就能够进行积分</a:t>
            </a:r>
          </a:p>
          <a:p>
            <a:endParaRPr kumimoji="1" lang="zh-CN" altLang="en-US" dirty="0" smtClean="0"/>
          </a:p>
          <a:p>
            <a:r>
              <a:rPr kumimoji="1" lang="zh-CN" altLang="en-US" dirty="0" smtClean="0"/>
              <a:t>重用时间。。。。</a:t>
            </a:r>
          </a:p>
          <a:p>
            <a:endParaRPr kumimoji="1" lang="zh-CN" altLang="en-US" dirty="0" smtClean="0"/>
          </a:p>
          <a:p>
            <a:r>
              <a:rPr kumimoji="1" lang="zh-CN" altLang="en-US" dirty="0" smtClean="0"/>
              <a:t>这样通过</a:t>
            </a:r>
            <a:r>
              <a:rPr kumimoji="1" lang="en-US" altLang="zh-CN" dirty="0" smtClean="0"/>
              <a:t>hash</a:t>
            </a:r>
            <a:r>
              <a:rPr kumimoji="1" lang="zh-CN" altLang="en-US" dirty="0" smtClean="0"/>
              <a:t>表就能每次访问重用时间，一段时间过后得到了重用时间分布</a:t>
            </a:r>
          </a:p>
          <a:p>
            <a:endParaRPr kumimoji="1" lang="zh-CN" altLang="en-US" dirty="0" smtClean="0"/>
          </a:p>
          <a:p>
            <a:r>
              <a:rPr kumimoji="1" lang="zh-CN" altLang="en-US" dirty="0" smtClean="0"/>
              <a:t>而重用时间大于缓存淘汰时间这意味着在重用发生之前，缓存块已经被淘汰，这次访问一定会在缓存中失效，所以失效率就是重用时间</a:t>
            </a:r>
            <a:r>
              <a:rPr kumimoji="1" lang="en-US" altLang="zh-CN" dirty="0" smtClean="0"/>
              <a:t>…</a:t>
            </a:r>
            <a:endParaRPr kumimoji="1" lang="zh-CN" altLang="en-US" dirty="0" smtClean="0"/>
          </a:p>
          <a:p>
            <a:endParaRPr kumimoji="1" lang="zh-CN" altLang="en-US" dirty="0" smtClean="0"/>
          </a:p>
          <a:p>
            <a:r>
              <a:rPr kumimoji="1" lang="zh-CN" altLang="en-US" dirty="0" smtClean="0"/>
              <a:t>那我们怎么去计算平均淘汰时间呢？因为我们已知重用时间分布</a:t>
            </a:r>
          </a:p>
          <a:p>
            <a:r>
              <a:rPr kumimoji="1" lang="en-US" altLang="zh-CN" dirty="0" err="1" smtClean="0"/>
              <a:t>fx</a:t>
            </a:r>
            <a:endParaRPr kumimoji="1" lang="zh-CN" altLang="en-US" dirty="0" smtClean="0"/>
          </a:p>
          <a:p>
            <a:r>
              <a:rPr kumimoji="1" lang="en-US" altLang="zh-CN" dirty="0" err="1" smtClean="0"/>
              <a:t>pt</a:t>
            </a:r>
            <a:endParaRPr kumimoji="1" lang="zh-CN" altLang="en-US" dirty="0" smtClean="0"/>
          </a:p>
          <a:p>
            <a:r>
              <a:rPr kumimoji="1" lang="zh-CN" altLang="en-US" dirty="0" smtClean="0"/>
              <a:t>而在将积分离散化之后，对于一个给定的缓存大小</a:t>
            </a:r>
            <a:r>
              <a:rPr kumimoji="1" lang="en-US" altLang="zh-CN" dirty="0" smtClean="0"/>
              <a:t>c</a:t>
            </a:r>
            <a:r>
              <a:rPr kumimoji="1" lang="zh-CN" altLang="en-US" dirty="0" smtClean="0"/>
              <a:t>，不断地对右式进行求和，求和到某一个时刻等于</a:t>
            </a:r>
            <a:r>
              <a:rPr kumimoji="1" lang="en-US" altLang="zh-CN" dirty="0" smtClean="0"/>
              <a:t>c</a:t>
            </a:r>
            <a:r>
              <a:rPr kumimoji="1" lang="zh-CN" altLang="en-US" dirty="0" smtClean="0"/>
              <a:t>了，那么那个时刻就是缓存</a:t>
            </a:r>
            <a:r>
              <a:rPr kumimoji="1" lang="en-US" altLang="zh-CN" dirty="0" smtClean="0"/>
              <a:t>c</a:t>
            </a:r>
            <a:r>
              <a:rPr kumimoji="1" lang="zh-CN" altLang="en-US" dirty="0" smtClean="0"/>
              <a:t>的平均淘汰时间，而失效率就是重用时间大于这个平均淘汰时间的访问的比例</a:t>
            </a:r>
          </a:p>
          <a:p>
            <a:endParaRPr kumimoji="1" lang="zh-CN" altLang="en-US" dirty="0" smtClean="0"/>
          </a:p>
          <a:p>
            <a:r>
              <a:rPr kumimoji="1" lang="zh-CN" altLang="en-US" dirty="0" smtClean="0"/>
              <a:t>通过对所有的缓存大小</a:t>
            </a:r>
            <a:r>
              <a:rPr kumimoji="1" lang="en-US" altLang="zh-CN" dirty="0" smtClean="0"/>
              <a:t>c</a:t>
            </a:r>
            <a:r>
              <a:rPr kumimoji="1" lang="zh-CN" altLang="en-US" dirty="0" smtClean="0"/>
              <a:t>都计算失效率就得到了失效率曲线</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3371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在我们系统中还有一个控制模块，它负责开启系统监控，一旦开启监控就开始不断截获虚拟机的内存访问</a:t>
            </a:r>
          </a:p>
          <a:p>
            <a:endParaRPr kumimoji="1" lang="zh-CN" altLang="en-US" dirty="0" smtClean="0"/>
          </a:p>
          <a:p>
            <a:r>
              <a:rPr kumimoji="1" lang="zh-CN" altLang="en-US" dirty="0" smtClean="0"/>
              <a:t>现在我们的控制模块可以在某个时刻开启对虚拟机内存的跟踪，并且收集访问的重用时间，每隔一段时间利用重用时间分布计算</a:t>
            </a:r>
            <a:r>
              <a:rPr kumimoji="1" lang="en-US" altLang="zh-CN" dirty="0" smtClean="0"/>
              <a:t>MRC</a:t>
            </a:r>
            <a:r>
              <a:rPr kumimoji="1" lang="zh-CN" altLang="en-US" dirty="0" smtClean="0"/>
              <a:t>，估计工作集大小</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7573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报告分为以下五个部分，分别是问题的研究背景，相关研究工作，系统的设计与实现，实验验证，最后是总结与展望</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3822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但是这个原型系统会给虚拟机带来巨大的开销，开销主要是因为每次虚拟机的内存访问都会发生缺页中断，而缺页中断会大大增加内存访问的延时</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20</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75137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热页集的相关概念</a:t>
            </a:r>
          </a:p>
          <a:p>
            <a:endParaRPr kumimoji="1" lang="zh-CN" altLang="en-US" dirty="0" smtClean="0"/>
          </a:p>
          <a:p>
            <a:r>
              <a:rPr kumimoji="1" lang="zh-CN" altLang="en-US" dirty="0" smtClean="0"/>
              <a:t>为什么要加入热页集是因为程序的局部性考虑，一个页通常会有好多连续的内存访问，如果这些内存访问我们只截获一次就能大大降低缺页中断的次数</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07011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对符合一定条件的页表项地址置位，当地址的</a:t>
            </a:r>
            <a:r>
              <a:rPr kumimoji="1" lang="en-US" altLang="zh-CN" dirty="0" smtClean="0"/>
              <a:t>hash</a:t>
            </a:r>
            <a:r>
              <a:rPr kumimoji="1" lang="zh-CN" altLang="en-US" dirty="0" smtClean="0"/>
              <a:t>值满足下式则标记，因此采样率大致为</a:t>
            </a:r>
            <a:r>
              <a:rPr kumimoji="1" lang="en-US" altLang="zh-CN" dirty="0" smtClean="0"/>
              <a:t>p/t</a:t>
            </a:r>
            <a:endParaRPr kumimoji="1" lang="zh-CN" altLang="en-US" dirty="0" smtClean="0"/>
          </a:p>
          <a:p>
            <a:endParaRPr kumimoji="1" lang="zh-CN" altLang="en-US" dirty="0" smtClean="0"/>
          </a:p>
          <a:p>
            <a:endParaRPr kumimoji="1" lang="zh-CN" altLang="en-US" dirty="0" smtClean="0"/>
          </a:p>
          <a:p>
            <a:endParaRPr kumimoji="1" lang="zh-CN" altLang="en-US" dirty="0" smtClean="0"/>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39269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开销。。。</a:t>
            </a:r>
          </a:p>
          <a:p>
            <a:endParaRPr kumimoji="1" lang="zh-CN" altLang="en-US" dirty="0" smtClean="0"/>
          </a:p>
          <a:p>
            <a:r>
              <a:rPr kumimoji="1" lang="zh-CN" altLang="en-US" dirty="0" smtClean="0"/>
              <a:t>访存数 硬件计数器提供 缺页中断数 缺页中断比例</a:t>
            </a:r>
          </a:p>
          <a:p>
            <a:endParaRPr kumimoji="1" lang="zh-CN" altLang="en-US" dirty="0" smtClean="0"/>
          </a:p>
          <a:p>
            <a:r>
              <a:rPr kumimoji="1" lang="zh-CN" altLang="en-US" dirty="0" smtClean="0"/>
              <a:t>缺页中断比例表征系统开销</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84339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我们现在要探讨如何才能更进一步降低开销</a:t>
            </a:r>
          </a:p>
          <a:p>
            <a:endParaRPr kumimoji="1" lang="zh-CN" altLang="en-US" dirty="0" smtClean="0"/>
          </a:p>
          <a:p>
            <a:r>
              <a:rPr kumimoji="1" lang="zh-CN" altLang="en-US" dirty="0" smtClean="0"/>
              <a:t>增大热页集</a:t>
            </a:r>
          </a:p>
          <a:p>
            <a:r>
              <a:rPr kumimoji="1" lang="zh-CN" altLang="en-US" dirty="0" smtClean="0"/>
              <a:t>减小采样率</a:t>
            </a:r>
          </a:p>
          <a:p>
            <a:endParaRPr kumimoji="1" lang="zh-CN" altLang="en-US" dirty="0" smtClean="0"/>
          </a:p>
          <a:p>
            <a:r>
              <a:rPr kumimoji="1" lang="zh-CN" altLang="en-US" dirty="0" smtClean="0"/>
              <a:t>我们对</a:t>
            </a:r>
            <a:r>
              <a:rPr kumimoji="1" lang="en-US" altLang="zh-CN" dirty="0" smtClean="0"/>
              <a:t>gems</a:t>
            </a:r>
            <a:r>
              <a:rPr kumimoji="1" lang="zh-CN" altLang="en-US" dirty="0" smtClean="0"/>
              <a:t>这个程序在不同热页集采样率下的开销进行比较，发现减小采样率对于性能的提升更加显著，提高热页集效果并不显著</a:t>
            </a:r>
          </a:p>
          <a:p>
            <a:endParaRPr kumimoji="1" lang="zh-CN" altLang="en-US" dirty="0" smtClean="0"/>
          </a:p>
          <a:p>
            <a:r>
              <a:rPr kumimoji="1" lang="zh-CN" altLang="en-US" dirty="0" smtClean="0"/>
              <a:t>我认为在开启采样率之后我们监控的页面其实是比较稀疏的，对于程序局部性来说，最近经常访问的页面应该是相邻的或者附近的，稀疏的页面集合相关性不再那么紧密，可能热页集大小为</a:t>
            </a:r>
            <a:r>
              <a:rPr kumimoji="1" lang="en-US" altLang="zh-CN" dirty="0" smtClean="0"/>
              <a:t>64</a:t>
            </a:r>
            <a:r>
              <a:rPr kumimoji="1" lang="zh-CN" altLang="en-US" dirty="0" smtClean="0"/>
              <a:t>已经足够包括因为局部性理论而经常使用到的页面，再增大也不会有更好的结果</a:t>
            </a:r>
          </a:p>
          <a:p>
            <a:endParaRPr kumimoji="1" lang="zh-CN" altLang="en-US" dirty="0" smtClean="0"/>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24109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基于此我们提出了动态采样率的概念</a:t>
            </a:r>
          </a:p>
          <a:p>
            <a:endParaRPr kumimoji="1" lang="zh-CN" altLang="en-US" dirty="0" smtClean="0"/>
          </a:p>
          <a:p>
            <a:r>
              <a:rPr kumimoji="1" lang="zh-CN" altLang="en-US" dirty="0" smtClean="0"/>
              <a:t>采样率低的优点自然是截获的页面数少，开销低，如果采样率过低假如程序本来使用的页面数不多，再加上热页集，可能我们截获不到足够多的页面访问，而</a:t>
            </a:r>
            <a:r>
              <a:rPr kumimoji="1" lang="en-US" altLang="zh-CN" dirty="0" smtClean="0"/>
              <a:t>AET</a:t>
            </a:r>
            <a:r>
              <a:rPr kumimoji="1" lang="zh-CN" altLang="en-US" dirty="0" smtClean="0"/>
              <a:t>是概率模型，如果样本太少会使结果失真</a:t>
            </a:r>
          </a:p>
          <a:p>
            <a:endParaRPr kumimoji="1" lang="zh-CN" altLang="en-US" dirty="0" smtClean="0"/>
          </a:p>
          <a:p>
            <a:r>
              <a:rPr kumimoji="1" lang="zh-CN" altLang="en-US" dirty="0" smtClean="0"/>
              <a:t>相反采样率高。。。</a:t>
            </a:r>
          </a:p>
          <a:p>
            <a:endParaRPr kumimoji="1" lang="zh-CN" altLang="en-US" dirty="0" smtClean="0"/>
          </a:p>
          <a:p>
            <a:r>
              <a:rPr kumimoji="1" lang="zh-CN" altLang="en-US" dirty="0" smtClean="0"/>
              <a:t>图的上半部分是工作集变化曲线图，这个测试程序一共分为</a:t>
            </a:r>
            <a:r>
              <a:rPr kumimoji="1" lang="en-US" altLang="zh-CN" dirty="0" smtClean="0"/>
              <a:t>7</a:t>
            </a:r>
            <a:r>
              <a:rPr kumimoji="1" lang="zh-CN" altLang="en-US" dirty="0" smtClean="0"/>
              <a:t>段，每段的内存使用量是</a:t>
            </a:r>
            <a:r>
              <a:rPr kumimoji="1" lang="en-US" altLang="zh-CN" dirty="0" smtClean="0"/>
              <a:t>100</a:t>
            </a:r>
            <a:r>
              <a:rPr kumimoji="1" lang="zh-CN" altLang="en-US" dirty="0" smtClean="0"/>
              <a:t>、</a:t>
            </a:r>
            <a:r>
              <a:rPr kumimoji="1" lang="en-US" altLang="zh-CN" dirty="0" smtClean="0"/>
              <a:t>300</a:t>
            </a:r>
            <a:r>
              <a:rPr kumimoji="1" lang="zh-CN" altLang="en-US" dirty="0" smtClean="0"/>
              <a:t>、</a:t>
            </a:r>
            <a:r>
              <a:rPr kumimoji="1" lang="en-US" altLang="zh-CN" dirty="0" smtClean="0"/>
              <a:t>500</a:t>
            </a:r>
            <a:r>
              <a:rPr kumimoji="1" lang="zh-CN" altLang="en-US" dirty="0" smtClean="0"/>
              <a:t>、</a:t>
            </a:r>
            <a:r>
              <a:rPr kumimoji="1" lang="en-US" altLang="zh-CN" dirty="0" smtClean="0"/>
              <a:t>700</a:t>
            </a:r>
            <a:r>
              <a:rPr kumimoji="1" lang="zh-CN" altLang="en-US" dirty="0" smtClean="0"/>
              <a:t>、</a:t>
            </a:r>
            <a:r>
              <a:rPr kumimoji="1" lang="en-US" altLang="zh-CN" dirty="0" smtClean="0"/>
              <a:t>500</a:t>
            </a:r>
            <a:r>
              <a:rPr kumimoji="1" lang="zh-CN" altLang="en-US" dirty="0" smtClean="0"/>
              <a:t>、</a:t>
            </a:r>
            <a:r>
              <a:rPr kumimoji="1" lang="en-US" altLang="zh-CN" dirty="0" smtClean="0"/>
              <a:t>300</a:t>
            </a:r>
            <a:r>
              <a:rPr kumimoji="1" lang="zh-CN" altLang="en-US" dirty="0" smtClean="0"/>
              <a:t>、</a:t>
            </a:r>
            <a:r>
              <a:rPr kumimoji="1" lang="en-US" altLang="zh-CN" dirty="0" smtClean="0"/>
              <a:t>100</a:t>
            </a:r>
            <a:r>
              <a:rPr kumimoji="1" lang="zh-CN" altLang="en-US" dirty="0" smtClean="0"/>
              <a:t>，下半部分显示的是采样率的变化，采样率的分母一直在变大意味着采样率一直在减小，当采样率稳定之后并不能预测到程序最后一个阶段的内存大小，这是因为</a:t>
            </a:r>
            <a:r>
              <a:rPr kumimoji="1" lang="en-US" altLang="zh-CN" dirty="0" smtClean="0"/>
              <a:t>100MB</a:t>
            </a:r>
            <a:r>
              <a:rPr kumimoji="1" lang="zh-CN" altLang="en-US" dirty="0" smtClean="0"/>
              <a:t>的页面数乘以采样率已经比热页集要小，所有的页面都是热页，由于我们不对热页进行监控，所以也就无法采集到页面的重用</a:t>
            </a:r>
          </a:p>
          <a:p>
            <a:endParaRPr kumimoji="1" lang="zh-CN" altLang="en-US" dirty="0" smtClean="0"/>
          </a:p>
          <a:p>
            <a:r>
              <a:rPr kumimoji="1" lang="zh-CN" altLang="en-US" dirty="0" smtClean="0"/>
              <a:t>上一页我们提到缺页中断占访存数的比例表征系统开销，</a:t>
            </a:r>
          </a:p>
          <a:p>
            <a:r>
              <a:rPr kumimoji="1" lang="zh-CN" altLang="en-US" dirty="0" smtClean="0"/>
              <a:t>我们通过控制缺页中断比例来控制系统开销，而保证精度则是要控制重用时间的分布，要做到这一点就是要保证一个采样周期内截获的重用次数不会太少，当重用次数太少的时候会适当增大采样率</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25</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18949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定义</a:t>
            </a:r>
          </a:p>
          <a:p>
            <a:endParaRPr kumimoji="1" lang="zh-CN" altLang="en-US" dirty="0" smtClean="0"/>
          </a:p>
          <a:p>
            <a:r>
              <a:rPr kumimoji="1" lang="zh-CN" altLang="en-US" dirty="0" smtClean="0"/>
              <a:t>而实际用到的算法是，如果系统开销较大，那么我们以指数的方式降低采样率，当截获到的重用次数太少时线性增大采样率</a:t>
            </a:r>
          </a:p>
          <a:p>
            <a:endParaRPr kumimoji="1" lang="zh-CN" altLang="en-US" dirty="0" smtClean="0"/>
          </a:p>
          <a:p>
            <a:r>
              <a:rPr kumimoji="1" lang="zh-CN" altLang="en-US" dirty="0" smtClean="0"/>
              <a:t>之所以用指数降低的方式是因为对某些测试程序来说行线性方式还是太慢，因为相比于精度我们还是更希望我们的预测系统不要给虚拟机带来更大的负担</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26</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67674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接下来我们通过实验来验证内存工作集预测系统的可行性，从几个方面来验证</a:t>
            </a:r>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27</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26026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AET</a:t>
            </a:r>
            <a:r>
              <a:rPr kumimoji="1" lang="zh-CN" altLang="en-US" dirty="0" smtClean="0"/>
              <a:t>算法和</a:t>
            </a:r>
            <a:r>
              <a:rPr kumimoji="1" lang="en-US" altLang="zh-CN" dirty="0" smtClean="0"/>
              <a:t>LRU</a:t>
            </a:r>
            <a:r>
              <a:rPr kumimoji="1" lang="zh-CN" altLang="en-US" dirty="0" smtClean="0"/>
              <a:t>的算法我们是通过在截获到内存访问序列之后，我们同时用</a:t>
            </a:r>
            <a:r>
              <a:rPr kumimoji="1" lang="en-US" altLang="zh-CN" dirty="0" smtClean="0"/>
              <a:t>LRU</a:t>
            </a:r>
            <a:r>
              <a:rPr kumimoji="1" lang="zh-CN" altLang="en-US" dirty="0" smtClean="0"/>
              <a:t>算法和</a:t>
            </a:r>
            <a:r>
              <a:rPr kumimoji="1" lang="en-US" altLang="zh-CN" dirty="0" smtClean="0"/>
              <a:t>AET</a:t>
            </a:r>
            <a:r>
              <a:rPr kumimoji="1" lang="zh-CN" altLang="en-US" dirty="0" smtClean="0"/>
              <a:t>算法维护各自数据结构</a:t>
            </a:r>
          </a:p>
          <a:p>
            <a:endParaRPr kumimoji="1" lang="zh-CN" altLang="en-US" dirty="0" smtClean="0"/>
          </a:p>
          <a:p>
            <a:r>
              <a:rPr kumimoji="1" lang="zh-CN" altLang="en-US" dirty="0" smtClean="0"/>
              <a:t>一段时间之后用两种算法得出</a:t>
            </a:r>
            <a:r>
              <a:rPr kumimoji="1" lang="en-US" altLang="zh-CN" dirty="0" smtClean="0"/>
              <a:t>MRC</a:t>
            </a:r>
            <a:r>
              <a:rPr kumimoji="1" lang="zh-CN" altLang="en-US" dirty="0" smtClean="0"/>
              <a:t>，这样做的好处是这都是在线计算，两种算法使用的序列也都是真实的在线访存序列，部分会有偏差，总体上契合度很高</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9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当我们将</a:t>
            </a:r>
            <a:r>
              <a:rPr kumimoji="1" lang="en-US" altLang="zh-CN" dirty="0" smtClean="0"/>
              <a:t>AET</a:t>
            </a:r>
            <a:r>
              <a:rPr kumimoji="1" lang="zh-CN" altLang="en-US" dirty="0" smtClean="0"/>
              <a:t>算法和真是工作集比较时，我们使用的是我们经常使用到的系统指标</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17838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我的工作是在虚拟化平台下内存工作集预测</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所以首先要了解的问题是虚拟化技术是什么？</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对虚拟化技术有一个基本的了解，然后在虚拟化平台上为什么需要</a:t>
            </a:r>
            <a:r>
              <a:rPr lang="zh-CN" altLang="en-US" sz="1200" b="0" i="0" u="none" strike="noStrike" kern="1200" cap="none" dirty="0" smtClean="0">
                <a:solidFill>
                  <a:schemeClr val="dk1"/>
                </a:solidFill>
                <a:effectLst/>
                <a:latin typeface="Arial"/>
                <a:ea typeface="Arial"/>
                <a:cs typeface="Arial"/>
                <a:sym typeface="Arial"/>
              </a:rPr>
              <a:t>内存工作集预测以及怎么去做的问题</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77343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smtClean="0">
                <a:solidFill>
                  <a:schemeClr val="dk1"/>
                </a:solidFill>
                <a:effectLst/>
                <a:latin typeface="Arial"/>
                <a:ea typeface="Arial"/>
                <a:cs typeface="Arial"/>
                <a:sym typeface="Arial"/>
              </a:rPr>
              <a:t>fake</a:t>
            </a:r>
            <a:r>
              <a:rPr lang="zh-CN" altLang="zh-CN" sz="1200" b="0" i="0" u="none" strike="noStrike" kern="1200" cap="none" dirty="0" smtClean="0">
                <a:solidFill>
                  <a:schemeClr val="dk1"/>
                </a:solidFill>
                <a:effectLst/>
                <a:latin typeface="Arial"/>
                <a:ea typeface="Arial"/>
                <a:cs typeface="Arial"/>
                <a:sym typeface="Arial"/>
              </a:rPr>
              <a:t>是我们自己编写的测试程序，它首先会</a:t>
            </a:r>
            <a:r>
              <a:rPr lang="en-US" altLang="zh-CN" sz="1200" b="0" i="0" u="none" strike="noStrike" kern="1200" cap="none" dirty="0" err="1" smtClean="0">
                <a:solidFill>
                  <a:schemeClr val="dk1"/>
                </a:solidFill>
                <a:effectLst/>
                <a:latin typeface="Arial"/>
                <a:ea typeface="Arial"/>
                <a:cs typeface="Arial"/>
                <a:sym typeface="Arial"/>
              </a:rPr>
              <a:t>malloc</a:t>
            </a:r>
            <a:r>
              <a:rPr lang="zh-CN" altLang="zh-CN" sz="1200" b="0" i="0" u="none" strike="noStrike" kern="1200" cap="none" dirty="0" smtClean="0">
                <a:solidFill>
                  <a:schemeClr val="dk1"/>
                </a:solidFill>
                <a:effectLst/>
                <a:latin typeface="Arial"/>
                <a:ea typeface="Arial"/>
                <a:cs typeface="Arial"/>
                <a:sym typeface="Arial"/>
              </a:rPr>
              <a:t>一个</a:t>
            </a:r>
            <a:r>
              <a:rPr lang="en-US" altLang="zh-CN" sz="1200" b="0" i="0" u="none" strike="noStrike" kern="1200" cap="none" dirty="0" smtClean="0">
                <a:solidFill>
                  <a:schemeClr val="dk1"/>
                </a:solidFill>
                <a:effectLst/>
                <a:latin typeface="Arial"/>
                <a:ea typeface="Arial"/>
                <a:cs typeface="Arial"/>
                <a:sym typeface="Arial"/>
              </a:rPr>
              <a:t>g</a:t>
            </a:r>
            <a:r>
              <a:rPr lang="zh-CN" altLang="zh-CN" sz="1200" b="0" i="0" u="none" strike="noStrike" kern="1200" cap="none" dirty="0" smtClean="0">
                <a:solidFill>
                  <a:schemeClr val="dk1"/>
                </a:solidFill>
                <a:effectLst/>
                <a:latin typeface="Arial"/>
                <a:ea typeface="Arial"/>
                <a:cs typeface="Arial"/>
                <a:sym typeface="Arial"/>
              </a:rPr>
              <a:t>的地址空间，它的运行会分为七个阶段，每个阶段扫描固定大小的内存空间</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err="1" smtClean="0">
                <a:solidFill>
                  <a:schemeClr val="dk1"/>
                </a:solidFill>
                <a:effectLst/>
                <a:latin typeface="Arial"/>
                <a:ea typeface="Arial"/>
                <a:cs typeface="Arial"/>
                <a:sym typeface="Arial"/>
              </a:rPr>
              <a:t>memused</a:t>
            </a:r>
            <a:r>
              <a:rPr lang="zh-CN" altLang="zh-CN" sz="1200" b="0" i="0" u="none" strike="noStrike" kern="1200" cap="none" dirty="0" smtClean="0">
                <a:solidFill>
                  <a:schemeClr val="dk1"/>
                </a:solidFill>
                <a:effectLst/>
                <a:latin typeface="Arial"/>
                <a:ea typeface="Arial"/>
                <a:cs typeface="Arial"/>
                <a:sym typeface="Arial"/>
              </a:rPr>
              <a:t>是系统累积很长时间使用的内存数，并不仅仅表明当前正在运行的进程所使用的页面数，所以这个值比当前工作集要偏大</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进程的虚拟内存大小在这里是我们</a:t>
            </a:r>
            <a:r>
              <a:rPr lang="en-US" altLang="zh-CN" sz="1200" b="0" i="0" u="none" strike="noStrike" kern="1200" cap="none" dirty="0" err="1" smtClean="0">
                <a:solidFill>
                  <a:schemeClr val="dk1"/>
                </a:solidFill>
                <a:effectLst/>
                <a:latin typeface="Arial"/>
                <a:ea typeface="Arial"/>
                <a:cs typeface="Arial"/>
                <a:sym typeface="Arial"/>
              </a:rPr>
              <a:t>malloc</a:t>
            </a:r>
            <a:r>
              <a:rPr lang="zh-CN" altLang="zh-CN" sz="1200" b="0" i="0" u="none" strike="noStrike" kern="1200" cap="none" dirty="0" smtClean="0">
                <a:solidFill>
                  <a:schemeClr val="dk1"/>
                </a:solidFill>
                <a:effectLst/>
                <a:latin typeface="Arial"/>
                <a:ea typeface="Arial"/>
                <a:cs typeface="Arial"/>
                <a:sym typeface="Arial"/>
              </a:rPr>
              <a:t>的大小，</a:t>
            </a:r>
            <a:r>
              <a:rPr lang="en-US" altLang="zh-CN" sz="1200" b="0" i="0" u="none" strike="noStrike" kern="1200" cap="none" dirty="0" smtClean="0">
                <a:solidFill>
                  <a:schemeClr val="dk1"/>
                </a:solidFill>
                <a:effectLst/>
                <a:latin typeface="Arial"/>
                <a:ea typeface="Arial"/>
                <a:cs typeface="Arial"/>
                <a:sym typeface="Arial"/>
              </a:rPr>
              <a:t>1</a:t>
            </a:r>
            <a:r>
              <a:rPr lang="zh-CN" altLang="zh-CN" sz="1200" b="0" i="0" u="none" strike="noStrike" kern="1200" cap="none" dirty="0" smtClean="0">
                <a:solidFill>
                  <a:schemeClr val="dk1"/>
                </a:solidFill>
                <a:effectLst/>
                <a:latin typeface="Arial"/>
                <a:ea typeface="Arial"/>
                <a:cs typeface="Arial"/>
                <a:sym typeface="Arial"/>
              </a:rPr>
              <a:t>个</a:t>
            </a:r>
            <a:r>
              <a:rPr lang="en-US" altLang="zh-CN" sz="1200" b="0" i="0" u="none" strike="noStrike" kern="1200" cap="none" dirty="0" smtClean="0">
                <a:solidFill>
                  <a:schemeClr val="dk1"/>
                </a:solidFill>
                <a:effectLst/>
                <a:latin typeface="Arial"/>
                <a:ea typeface="Arial"/>
                <a:cs typeface="Arial"/>
                <a:sym typeface="Arial"/>
              </a:rPr>
              <a:t>g</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而活跃页面数和</a:t>
            </a:r>
            <a:r>
              <a:rPr lang="en-US" altLang="zh-CN" sz="1200" b="0" i="0" u="none" strike="noStrike" kern="1200" cap="none" dirty="0" smtClean="0">
                <a:solidFill>
                  <a:schemeClr val="dk1"/>
                </a:solidFill>
                <a:effectLst/>
                <a:latin typeface="Arial"/>
                <a:ea typeface="Arial"/>
                <a:cs typeface="Arial"/>
                <a:sym typeface="Arial"/>
              </a:rPr>
              <a:t>res</a:t>
            </a:r>
            <a:r>
              <a:rPr lang="zh-CN" altLang="zh-CN" sz="1200" b="0" i="0" u="none" strike="noStrike" kern="1200" cap="none" dirty="0" smtClean="0">
                <a:solidFill>
                  <a:schemeClr val="dk1"/>
                </a:solidFill>
                <a:effectLst/>
                <a:latin typeface="Arial"/>
                <a:ea typeface="Arial"/>
                <a:cs typeface="Arial"/>
                <a:sym typeface="Arial"/>
              </a:rPr>
              <a:t>相对会和实际工作集接近，但是当工作集突然变小时，活跃页面和</a:t>
            </a:r>
            <a:r>
              <a:rPr lang="en-US" altLang="zh-CN" sz="1200" b="0" i="0" u="none" strike="noStrike" kern="1200" cap="none" dirty="0" smtClean="0">
                <a:solidFill>
                  <a:schemeClr val="dk1"/>
                </a:solidFill>
                <a:effectLst/>
                <a:latin typeface="Arial"/>
                <a:ea typeface="Arial"/>
                <a:cs typeface="Arial"/>
                <a:sym typeface="Arial"/>
              </a:rPr>
              <a:t>res</a:t>
            </a:r>
            <a:r>
              <a:rPr lang="zh-CN" altLang="zh-CN" sz="1200" b="0" i="0" u="none" strike="noStrike" kern="1200" cap="none" dirty="0" smtClean="0">
                <a:solidFill>
                  <a:schemeClr val="dk1"/>
                </a:solidFill>
                <a:effectLst/>
                <a:latin typeface="Arial"/>
                <a:ea typeface="Arial"/>
                <a:cs typeface="Arial"/>
                <a:sym typeface="Arial"/>
              </a:rPr>
              <a:t>并不能反应出这一变化，这是因为系统内存充裕，无需回收页面。</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30</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43294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对于</a:t>
            </a:r>
            <a:r>
              <a:rPr lang="en-US" altLang="zh-CN" sz="1200" b="0" i="0" u="none" strike="noStrike" kern="1200" cap="none" dirty="0" smtClean="0">
                <a:solidFill>
                  <a:schemeClr val="dk1"/>
                </a:solidFill>
                <a:effectLst/>
                <a:latin typeface="Arial"/>
                <a:ea typeface="Arial"/>
                <a:cs typeface="Arial"/>
                <a:sym typeface="Arial"/>
              </a:rPr>
              <a:t>spec</a:t>
            </a:r>
            <a:r>
              <a:rPr lang="zh-CN" altLang="zh-CN" sz="1200" b="0" i="0" u="none" strike="noStrike" kern="1200" cap="none" dirty="0" smtClean="0">
                <a:solidFill>
                  <a:schemeClr val="dk1"/>
                </a:solidFill>
                <a:effectLst/>
                <a:latin typeface="Arial"/>
                <a:ea typeface="Arial"/>
                <a:cs typeface="Arial"/>
                <a:sym typeface="Arial"/>
              </a:rPr>
              <a:t>的测试程序来说也有类似结果，通常实际的工作集都会比系统所提供的统计值要小</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19490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由于我们</a:t>
            </a:r>
            <a:r>
              <a:rPr lang="zh-CN" altLang="en-US" sz="1200" b="0" i="0" u="none" strike="noStrike" kern="1200" cap="none" dirty="0" smtClean="0">
                <a:solidFill>
                  <a:schemeClr val="dk1"/>
                </a:solidFill>
                <a:effectLst/>
                <a:latin typeface="Arial"/>
                <a:ea typeface="Arial"/>
                <a:cs typeface="Arial"/>
                <a:sym typeface="Arial"/>
              </a:rPr>
              <a:t>使用</a:t>
            </a:r>
            <a:r>
              <a:rPr lang="zh-CN" altLang="zh-CN" sz="1200" b="0" i="0" u="none" strike="noStrike" kern="1200" cap="none" dirty="0" smtClean="0">
                <a:solidFill>
                  <a:schemeClr val="dk1"/>
                </a:solidFill>
                <a:effectLst/>
                <a:latin typeface="Arial"/>
                <a:ea typeface="Arial"/>
                <a:cs typeface="Arial"/>
                <a:sym typeface="Arial"/>
              </a:rPr>
              <a:t>了</a:t>
            </a:r>
            <a:r>
              <a:rPr lang="zh-CN" altLang="en-US" sz="1200" b="0" i="0" u="none" strike="noStrike" kern="1200" cap="none" dirty="0" smtClean="0">
                <a:solidFill>
                  <a:schemeClr val="dk1"/>
                </a:solidFill>
                <a:effectLst/>
                <a:latin typeface="Arial"/>
                <a:ea typeface="Arial"/>
                <a:cs typeface="Arial"/>
                <a:sym typeface="Arial"/>
              </a:rPr>
              <a:t>动态</a:t>
            </a:r>
            <a:r>
              <a:rPr lang="zh-CN" altLang="zh-CN" sz="1200" b="0" i="0" u="none" strike="noStrike" kern="1200" cap="none" dirty="0" smtClean="0">
                <a:solidFill>
                  <a:schemeClr val="dk1"/>
                </a:solidFill>
                <a:effectLst/>
                <a:latin typeface="Arial"/>
                <a:ea typeface="Arial"/>
                <a:cs typeface="Arial"/>
                <a:sym typeface="Arial"/>
              </a:rPr>
              <a:t>采样</a:t>
            </a:r>
            <a:r>
              <a:rPr lang="zh-CN" altLang="en-US" sz="1200" b="0" i="0" u="none" strike="noStrike" kern="1200" cap="none" dirty="0" smtClean="0">
                <a:solidFill>
                  <a:schemeClr val="dk1"/>
                </a:solidFill>
                <a:effectLst/>
                <a:latin typeface="Arial"/>
                <a:ea typeface="Arial"/>
                <a:cs typeface="Arial"/>
                <a:sym typeface="Arial"/>
              </a:rPr>
              <a:t>率</a:t>
            </a:r>
            <a:r>
              <a:rPr lang="zh-CN" altLang="zh-CN" sz="1200" b="0" i="0" u="none" strike="noStrike" kern="1200" cap="none" dirty="0" smtClean="0">
                <a:solidFill>
                  <a:schemeClr val="dk1"/>
                </a:solidFill>
                <a:effectLst/>
                <a:latin typeface="Arial"/>
                <a:ea typeface="Arial"/>
                <a:cs typeface="Arial"/>
                <a:sym typeface="Arial"/>
              </a:rPr>
              <a:t>来降低开销，为了验证不同采样率下的</a:t>
            </a:r>
            <a:r>
              <a:rPr lang="zh-CN" altLang="en-US" sz="1200" b="0" i="0" u="none" strike="noStrike" kern="1200" cap="none" dirty="0" smtClean="0">
                <a:solidFill>
                  <a:schemeClr val="dk1"/>
                </a:solidFill>
                <a:effectLst/>
                <a:latin typeface="Arial"/>
                <a:ea typeface="Arial"/>
                <a:cs typeface="Arial"/>
                <a:sym typeface="Arial"/>
              </a:rPr>
              <a:t>准确度</a:t>
            </a:r>
            <a:r>
              <a:rPr lang="zh-CN" altLang="zh-CN" sz="1200" b="0" i="0" u="none" strike="noStrike" kern="1200" cap="none" dirty="0" smtClean="0">
                <a:solidFill>
                  <a:schemeClr val="dk1"/>
                </a:solidFill>
                <a:effectLst/>
                <a:latin typeface="Arial"/>
                <a:ea typeface="Arial"/>
                <a:cs typeface="Arial"/>
                <a:sym typeface="Arial"/>
              </a:rPr>
              <a:t>，我们计算了各个测试程序的工作集曲线，这里只展示了两个</a:t>
            </a:r>
            <a:r>
              <a:rPr lang="en-US" altLang="zh-CN" sz="1200" b="0" i="0" u="none" strike="noStrike" kern="1200" cap="none" dirty="0" smtClean="0">
                <a:solidFill>
                  <a:schemeClr val="dk1"/>
                </a:solidFill>
                <a:effectLst/>
                <a:latin typeface="Arial"/>
                <a:ea typeface="Arial"/>
                <a:cs typeface="Arial"/>
                <a:sym typeface="Arial"/>
              </a:rPr>
              <a:t>spec</a:t>
            </a:r>
            <a:r>
              <a:rPr lang="zh-CN" altLang="zh-CN" sz="1200" b="0" i="0" u="none" strike="noStrike" kern="1200" cap="none" dirty="0" smtClean="0">
                <a:solidFill>
                  <a:schemeClr val="dk1"/>
                </a:solidFill>
                <a:effectLst/>
                <a:latin typeface="Arial"/>
                <a:ea typeface="Arial"/>
                <a:cs typeface="Arial"/>
                <a:sym typeface="Arial"/>
              </a:rPr>
              <a:t>测试程序在不同采样率下的工作集变化曲线，通过这个实验我们验证采样在我们在线预测上的可行性。</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6788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u="none" strike="noStrike" kern="1200" cap="none" dirty="0" smtClean="0">
                <a:solidFill>
                  <a:schemeClr val="dk1"/>
                </a:solidFill>
                <a:effectLst/>
                <a:latin typeface="Arial"/>
                <a:ea typeface="Arial"/>
                <a:cs typeface="Arial"/>
                <a:sym typeface="Arial"/>
              </a:rPr>
              <a:t>虚拟化技术分为三类：</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平台虚拟化是针对计算机和操作系统的虚拟化</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资源虚拟化是针对特定的系统资源的虚拟化，比如内存、存储、网络资源等</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应用程序虚拟化包括仿真、模拟、解释技术等。</a:t>
            </a:r>
          </a:p>
          <a:p>
            <a:r>
              <a:rPr lang="en-US" altLang="zh-CN" sz="1200" b="0" i="0" u="none" strike="noStrike" kern="1200" cap="none" dirty="0" smtClean="0">
                <a:solidFill>
                  <a:schemeClr val="dk1"/>
                </a:solidFill>
                <a:effectLst/>
                <a:latin typeface="Arial"/>
                <a:ea typeface="Arial"/>
                <a:cs typeface="Arial"/>
                <a:sym typeface="Arial"/>
              </a:rPr>
              <a:t>4.2</a:t>
            </a:r>
            <a:endParaRPr lang="zh-CN" altLang="zh-CN"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我们通常所说的虚拟化主要是指平台虚拟化技术</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通过使用控制程序也被称为</a:t>
            </a:r>
            <a:r>
              <a:rPr lang="en-US" altLang="zh-CN" sz="1200" b="0" i="0" u="none" strike="noStrike" kern="1200" cap="none" dirty="0" smtClean="0">
                <a:solidFill>
                  <a:schemeClr val="dk1"/>
                </a:solidFill>
                <a:effectLst/>
                <a:latin typeface="Arial"/>
                <a:ea typeface="Arial"/>
                <a:cs typeface="Arial"/>
                <a:sym typeface="Arial"/>
              </a:rPr>
              <a:t> </a:t>
            </a:r>
            <a:r>
              <a:rPr lang="en-US" altLang="zh-CN" sz="1200" b="1" i="0" u="none" strike="noStrike" kern="1200" cap="none" dirty="0" smtClean="0">
                <a:solidFill>
                  <a:schemeClr val="dk1"/>
                </a:solidFill>
                <a:effectLst/>
                <a:latin typeface="Arial"/>
                <a:ea typeface="Arial"/>
                <a:cs typeface="Arial"/>
                <a:sym typeface="Arial"/>
              </a:rPr>
              <a:t>Virtual Machine Monitor</a:t>
            </a:r>
            <a:r>
              <a:rPr lang="en-US" altLang="zh-CN" sz="1200" b="0" i="0" u="none" strike="noStrike" kern="1200" cap="none"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或</a:t>
            </a:r>
            <a:r>
              <a:rPr lang="en-US" altLang="zh-CN" sz="1200" b="0" i="0" u="none" strike="noStrike" kern="1200" cap="none" dirty="0" smtClean="0">
                <a:solidFill>
                  <a:schemeClr val="dk1"/>
                </a:solidFill>
                <a:effectLst/>
                <a:latin typeface="Arial"/>
                <a:ea typeface="Arial"/>
                <a:cs typeface="Arial"/>
                <a:sym typeface="Arial"/>
              </a:rPr>
              <a:t> </a:t>
            </a:r>
            <a:r>
              <a:rPr lang="en-US" altLang="zh-CN" sz="1200" b="1" i="0" u="none" strike="noStrike" kern="1200" cap="none" dirty="0" smtClean="0">
                <a:solidFill>
                  <a:schemeClr val="dk1"/>
                </a:solidFill>
                <a:effectLst/>
                <a:latin typeface="Arial"/>
                <a:ea typeface="Arial"/>
                <a:cs typeface="Arial"/>
                <a:sym typeface="Arial"/>
              </a:rPr>
              <a:t>Hypervisor</a:t>
            </a:r>
            <a:r>
              <a:rPr lang="zh-CN" altLang="zh-CN" sz="1200" b="0" i="0" u="none" strike="noStrike" kern="1200" cap="none" dirty="0" smtClean="0">
                <a:solidFill>
                  <a:schemeClr val="dk1"/>
                </a:solidFill>
                <a:effectLst/>
                <a:latin typeface="Arial"/>
                <a:ea typeface="Arial"/>
                <a:cs typeface="Arial"/>
                <a:sym typeface="Arial"/>
              </a:rPr>
              <a:t>，隐藏特定计算平台的实际物理特性，为用户提供抽象的、统一的、模拟的计算环境（称为</a:t>
            </a:r>
            <a:r>
              <a:rPr lang="zh-CN" altLang="zh-CN" sz="1200" b="1" i="0" u="none" strike="noStrike" kern="1200" cap="none" dirty="0" smtClean="0">
                <a:solidFill>
                  <a:schemeClr val="dk1"/>
                </a:solidFill>
                <a:effectLst/>
                <a:latin typeface="Arial"/>
                <a:ea typeface="Arial"/>
                <a:cs typeface="Arial"/>
                <a:sym typeface="Arial"/>
              </a:rPr>
              <a:t>虚拟机</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虚拟机中运行的操作系统被称为客户机操作系统（</a:t>
            </a:r>
            <a:r>
              <a:rPr lang="en-US" altLang="zh-CN" sz="1200" b="0" i="0" u="none" strike="noStrike" kern="1200" cap="none" dirty="0" smtClean="0">
                <a:solidFill>
                  <a:schemeClr val="dk1"/>
                </a:solidFill>
                <a:effectLst/>
                <a:latin typeface="Arial"/>
                <a:ea typeface="Arial"/>
                <a:cs typeface="Arial"/>
                <a:sym typeface="Arial"/>
              </a:rPr>
              <a:t>Guest OS</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运行虚拟机监控器的操作系统被称为主机操作系统（</a:t>
            </a:r>
            <a:r>
              <a:rPr lang="en-US" altLang="zh-CN" sz="1200" b="0" i="0" u="none" strike="noStrike" kern="1200" cap="none" dirty="0" smtClean="0">
                <a:solidFill>
                  <a:schemeClr val="dk1"/>
                </a:solidFill>
                <a:effectLst/>
                <a:latin typeface="Arial"/>
                <a:ea typeface="Arial"/>
                <a:cs typeface="Arial"/>
                <a:sym typeface="Arial"/>
              </a:rPr>
              <a:t>Host OS</a:t>
            </a:r>
            <a:r>
              <a:rPr lang="zh-CN" altLang="zh-CN" sz="1200" b="0" i="0" u="none" strike="noStrike" kern="1200" cap="none" dirty="0" smtClean="0">
                <a:solidFill>
                  <a:schemeClr val="dk1"/>
                </a:solidFill>
                <a:effectLst/>
                <a:latin typeface="Arial"/>
                <a:ea typeface="Arial"/>
                <a:cs typeface="Arial"/>
                <a:sym typeface="Arial"/>
              </a:rPr>
              <a:t>）</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9037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平台虚拟化细分为三类，</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全虚拟化是指虚拟机模拟了完整的底层硬件，包括处理器、物理内存、时钟、外设等，使得为原始硬件设计的操作系统或其它系统软件完全不做任何修改就可以在虚拟机中运行；</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半虚拟化是一种修改</a:t>
            </a:r>
            <a:r>
              <a:rPr lang="en-US" altLang="zh-CN" sz="1200" b="0" i="0" u="none" strike="noStrike" kern="1200" cap="none" dirty="0" smtClean="0">
                <a:solidFill>
                  <a:schemeClr val="dk1"/>
                </a:solidFill>
                <a:effectLst/>
                <a:latin typeface="Arial"/>
                <a:ea typeface="Arial"/>
                <a:cs typeface="Arial"/>
                <a:sym typeface="Arial"/>
              </a:rPr>
              <a:t> Guest OS </a:t>
            </a:r>
            <a:r>
              <a:rPr lang="zh-CN" altLang="zh-CN" sz="1200" b="0" i="0" u="none" strike="noStrike" kern="1200" cap="none" dirty="0" smtClean="0">
                <a:solidFill>
                  <a:schemeClr val="dk1"/>
                </a:solidFill>
                <a:effectLst/>
                <a:latin typeface="Arial"/>
                <a:ea typeface="Arial"/>
                <a:cs typeface="Arial"/>
                <a:sym typeface="Arial"/>
              </a:rPr>
              <a:t>部分特权代码</a:t>
            </a:r>
            <a:r>
              <a:rPr lang="zh-CN" altLang="en-US" sz="1200" b="0" i="0" u="none" strike="noStrike" kern="1200" cap="none" dirty="0" smtClean="0">
                <a:solidFill>
                  <a:schemeClr val="dk1"/>
                </a:solidFill>
                <a:effectLst/>
                <a:latin typeface="Arial"/>
                <a:ea typeface="Arial"/>
                <a:cs typeface="Arial"/>
                <a:sym typeface="Arial"/>
              </a:rPr>
              <a:t>，</a:t>
            </a:r>
            <a:r>
              <a:rPr lang="zh-CN" altLang="en-US" sz="1200" b="0" i="0" u="none" strike="noStrike" kern="1200" cap="none" dirty="0" smtClean="0">
                <a:solidFill>
                  <a:schemeClr val="dk1"/>
                </a:solidFill>
                <a:effectLst/>
                <a:latin typeface="Arial"/>
                <a:ea typeface="Arial"/>
                <a:cs typeface="Arial"/>
                <a:sym typeface="Arial"/>
              </a:rPr>
              <a:t>不再直接操纵硬件而是访问</a:t>
            </a:r>
            <a:r>
              <a:rPr lang="en-US" altLang="zh-CN" sz="1200" b="0" i="0" u="none" strike="noStrike" kern="1200" cap="none" dirty="0" err="1" smtClean="0">
                <a:solidFill>
                  <a:schemeClr val="dk1"/>
                </a:solidFill>
                <a:effectLst/>
                <a:latin typeface="Arial"/>
                <a:ea typeface="Arial"/>
                <a:cs typeface="Arial"/>
                <a:sym typeface="Arial"/>
              </a:rPr>
              <a:t>vmm</a:t>
            </a:r>
            <a:r>
              <a:rPr lang="zh-CN" altLang="en-US" sz="1200" b="0" i="0" u="none" strike="noStrike" kern="1200" cap="none" dirty="0" smtClean="0">
                <a:solidFill>
                  <a:schemeClr val="dk1"/>
                </a:solidFill>
                <a:effectLst/>
                <a:latin typeface="Arial"/>
                <a:ea typeface="Arial"/>
                <a:cs typeface="Arial"/>
                <a:sym typeface="Arial"/>
              </a:rPr>
              <a:t>提供的接口</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硬件辅助虚拟化是指借助硬件（主要是主机处理器）的支持来实现高效的全虚拟化。</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5</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07606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cap="none" dirty="0" smtClean="0">
                <a:solidFill>
                  <a:schemeClr val="dk1"/>
                </a:solidFill>
                <a:effectLst/>
                <a:latin typeface="Arial"/>
                <a:ea typeface="Arial"/>
                <a:cs typeface="Arial"/>
                <a:sym typeface="Arial"/>
              </a:rPr>
              <a:t>6.1</a:t>
            </a:r>
            <a:r>
              <a:rPr lang="zh-CN" altLang="en-US" sz="1200" b="0" i="0" u="none" strike="noStrike" kern="1200" cap="none"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虚拟化平台下通常在一个物理机上会运行多个虚拟机，而每个虚拟机上运行的工作负载对内存的使用是不断变化着的，</a:t>
            </a:r>
          </a:p>
          <a:p>
            <a:r>
              <a:rPr lang="en-US" altLang="zh-CN" sz="1200" b="0" i="0" u="none" strike="noStrike" kern="1200" cap="none" dirty="0" smtClean="0">
                <a:solidFill>
                  <a:schemeClr val="dk1"/>
                </a:solidFill>
                <a:effectLst/>
                <a:latin typeface="Arial"/>
                <a:ea typeface="Arial"/>
                <a:cs typeface="Arial"/>
                <a:sym typeface="Arial"/>
              </a:rPr>
              <a:t>6.2</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而物理资源的内存总数是有限的，平均分配显然不是一种好的资源分配方式，</a:t>
            </a:r>
            <a:r>
              <a:rPr lang="zh-CN" altLang="en-US" sz="1200" b="0" i="0" u="none" strike="noStrike" kern="1200" cap="none" dirty="0" smtClean="0">
                <a:solidFill>
                  <a:schemeClr val="dk1"/>
                </a:solidFill>
                <a:effectLst/>
                <a:latin typeface="Arial"/>
                <a:ea typeface="Arial"/>
                <a:cs typeface="Arial"/>
                <a:sym typeface="Arial"/>
              </a:rPr>
              <a:t>不同工作负载对内存使用存在波峰和波谷，如果平均分配没有调控机制那么两个虚拟机都会内存不足</a:t>
            </a:r>
            <a:endParaRPr lang="zh-CN" altLang="zh-CN" sz="1200" b="0" i="0" u="none" strike="noStrike" kern="1200" cap="none" dirty="0" smtClean="0">
              <a:solidFill>
                <a:schemeClr val="dk1"/>
              </a:solidFill>
              <a:effectLst/>
              <a:latin typeface="Arial"/>
              <a:ea typeface="Arial"/>
              <a:cs typeface="Arial"/>
              <a:sym typeface="Arial"/>
            </a:endParaRPr>
          </a:p>
          <a:p>
            <a:r>
              <a:rPr lang="en-US" altLang="zh-CN" sz="1200" b="0" i="0" u="none" strike="noStrike" kern="1200" cap="none" dirty="0" smtClean="0">
                <a:solidFill>
                  <a:schemeClr val="dk1"/>
                </a:solidFill>
                <a:effectLst/>
                <a:latin typeface="Arial"/>
                <a:ea typeface="Arial"/>
                <a:cs typeface="Arial"/>
                <a:sym typeface="Arial"/>
              </a:rPr>
              <a:t>6.3</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在</a:t>
            </a:r>
            <a:r>
              <a:rPr lang="zh-CN" altLang="en-US" sz="1200" b="0" i="0" u="none" strike="noStrike" kern="1200" cap="none" dirty="0" smtClean="0">
                <a:solidFill>
                  <a:schemeClr val="dk1"/>
                </a:solidFill>
                <a:effectLst/>
                <a:latin typeface="Arial"/>
                <a:ea typeface="Arial"/>
                <a:cs typeface="Arial"/>
                <a:sym typeface="Arial"/>
              </a:rPr>
              <a:t>现代</a:t>
            </a:r>
            <a:r>
              <a:rPr lang="zh-CN" altLang="zh-CN" sz="1200" b="0" i="0" u="none" strike="noStrike" kern="1200" cap="none" dirty="0" smtClean="0">
                <a:solidFill>
                  <a:schemeClr val="dk1"/>
                </a:solidFill>
                <a:effectLst/>
                <a:latin typeface="Arial"/>
                <a:ea typeface="Arial"/>
                <a:cs typeface="Arial"/>
                <a:sym typeface="Arial"/>
              </a:rPr>
              <a:t>虚拟化平台下，内存的方式都是静态分配，即在虚拟机启动的时候分配固定大小的内存，在超卖情况下分配的内存显然会小于实际购买的内存数</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6</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3091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cap="none" dirty="0" smtClean="0">
                <a:solidFill>
                  <a:schemeClr val="dk1"/>
                </a:solidFill>
                <a:effectLst/>
                <a:latin typeface="Arial"/>
                <a:ea typeface="Arial"/>
                <a:cs typeface="Arial"/>
                <a:sym typeface="Arial"/>
              </a:rPr>
              <a:t>7.1</a:t>
            </a:r>
            <a:r>
              <a:rPr lang="zh-CN" altLang="en-US" sz="1200" b="0" i="0" u="none" strike="noStrike" kern="1200" cap="none"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气球驱动方式是通过在虚拟机里添加气球模块，要减少虚拟机的内存大小则充气，虚拟机管理器回收气球驱动充气用到的页面，要增加虚拟机的内存则放气</a:t>
            </a:r>
          </a:p>
          <a:p>
            <a:r>
              <a:rPr lang="en-US" altLang="zh-CN" sz="1200" b="0" i="0" u="none" strike="noStrike" kern="1200" cap="none" dirty="0" smtClean="0">
                <a:solidFill>
                  <a:schemeClr val="dk1"/>
                </a:solidFill>
                <a:effectLst/>
                <a:latin typeface="Arial"/>
                <a:ea typeface="Arial"/>
                <a:cs typeface="Arial"/>
                <a:sym typeface="Arial"/>
              </a:rPr>
              <a:t>7.2</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远程内存通过将本地的内存页面缓存到远程空闲虚拟机的内存中来释放内存使用压力</a:t>
            </a:r>
          </a:p>
          <a:p>
            <a:r>
              <a:rPr lang="en-US" altLang="zh-CN" sz="1200" b="0" i="0" u="none" strike="noStrike" kern="1200" cap="none" dirty="0" smtClean="0">
                <a:solidFill>
                  <a:schemeClr val="dk1"/>
                </a:solidFill>
                <a:effectLst/>
                <a:latin typeface="Arial"/>
                <a:ea typeface="Arial"/>
                <a:cs typeface="Arial"/>
                <a:sym typeface="Arial"/>
              </a:rPr>
              <a:t>7.3</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当所有虚拟机均面临内存压力的时候就要把内存资源不足的虚拟机迁移到相对空闲物理机上去</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7</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2526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u="none" strike="noStrike" kern="1200" cap="none" dirty="0" smtClean="0">
                <a:solidFill>
                  <a:schemeClr val="dk1"/>
                </a:solidFill>
                <a:effectLst/>
                <a:latin typeface="Arial"/>
                <a:ea typeface="Arial"/>
                <a:cs typeface="Arial"/>
                <a:sym typeface="Arial"/>
              </a:rPr>
              <a:t>有了调度手段，现在还缺乏调度指标，虚拟机内存不足时到底需要多少额外内存，空闲虚拟机目前在使用多少内存有多少内存空闲能够拿出来调度这些问题最终都是虚拟机内存工作集预测准确度问题。</a:t>
            </a:r>
          </a:p>
          <a:p>
            <a:r>
              <a:rPr lang="zh-CN" altLang="zh-CN" sz="1200" b="0" i="0" u="none" strike="noStrike" kern="1200" cap="none" dirty="0" smtClean="0">
                <a:solidFill>
                  <a:schemeClr val="dk1"/>
                </a:solidFill>
                <a:effectLst/>
                <a:latin typeface="Arial"/>
                <a:ea typeface="Arial"/>
                <a:cs typeface="Arial"/>
                <a:sym typeface="Arial"/>
              </a:rPr>
              <a:t>工作集定义为一个进程在</a:t>
            </a:r>
            <a:r>
              <a:rPr lang="en-US" altLang="zh-CN" sz="1200" b="0" i="0" u="none" strike="noStrike" kern="1200" cap="none" dirty="0" smtClean="0">
                <a:solidFill>
                  <a:schemeClr val="dk1"/>
                </a:solidFill>
                <a:effectLst/>
                <a:latin typeface="Arial"/>
                <a:ea typeface="Arial"/>
                <a:cs typeface="Arial"/>
                <a:sym typeface="Arial"/>
              </a:rPr>
              <a:t>t </a:t>
            </a:r>
            <a:r>
              <a:rPr lang="zh-CN" altLang="zh-CN" sz="1200" b="0" i="0" u="none" strike="noStrike" kern="1200" cap="none" dirty="0" smtClean="0">
                <a:solidFill>
                  <a:schemeClr val="dk1"/>
                </a:solidFill>
                <a:effectLst/>
                <a:latin typeface="Arial"/>
                <a:ea typeface="Arial"/>
                <a:cs typeface="Arial"/>
                <a:sym typeface="Arial"/>
              </a:rPr>
              <a:t>时刻的工作集</a:t>
            </a:r>
            <a:r>
              <a:rPr lang="en-US" altLang="zh-CN" sz="1200" b="0" i="0" u="none" strike="noStrike" kern="1200" cap="none" dirty="0" smtClean="0">
                <a:solidFill>
                  <a:schemeClr val="dk1"/>
                </a:solidFill>
                <a:effectLst/>
                <a:latin typeface="Arial"/>
                <a:ea typeface="Arial"/>
                <a:cs typeface="Arial"/>
                <a:sym typeface="Arial"/>
              </a:rPr>
              <a:t>W(t,</a:t>
            </a:r>
            <a:r>
              <a:rPr lang="el-GR" altLang="zh-CN" sz="1200" b="0" i="0" u="none" strike="noStrike" kern="1200" cap="none" dirty="0" smtClean="0">
                <a:solidFill>
                  <a:schemeClr val="dk1"/>
                </a:solidFill>
                <a:effectLst/>
                <a:latin typeface="Arial"/>
                <a:ea typeface="Arial"/>
                <a:cs typeface="Arial"/>
                <a:sym typeface="Arial"/>
              </a:rPr>
              <a:t>τ</a:t>
            </a:r>
            <a:r>
              <a:rPr lang="en-US" altLang="zh-CN" sz="1200" b="0" i="0" u="none" strike="noStrike" kern="1200" cap="none" dirty="0" smtClean="0">
                <a:solidFill>
                  <a:schemeClr val="dk1"/>
                </a:solidFill>
                <a:effectLst/>
                <a:latin typeface="Arial"/>
                <a:ea typeface="Arial"/>
                <a:cs typeface="Arial"/>
                <a:sym typeface="Arial"/>
              </a:rPr>
              <a:t>)</a:t>
            </a:r>
            <a:r>
              <a:rPr lang="zh-CN" altLang="zh-CN" sz="1200" b="0" i="0" u="none" strike="noStrike" kern="1200" cap="none" dirty="0" smtClean="0">
                <a:solidFill>
                  <a:schemeClr val="dk1"/>
                </a:solidFill>
                <a:effectLst/>
                <a:latin typeface="Arial"/>
                <a:ea typeface="Arial"/>
                <a:cs typeface="Arial"/>
                <a:sym typeface="Arial"/>
              </a:rPr>
              <a:t>为进程在</a:t>
            </a:r>
            <a:r>
              <a:rPr lang="en-US" altLang="zh-CN" sz="1200" b="0" i="0" u="none" strike="noStrike" kern="1200" cap="none" dirty="0" smtClean="0">
                <a:solidFill>
                  <a:schemeClr val="dk1"/>
                </a:solidFill>
                <a:effectLst/>
                <a:latin typeface="Arial"/>
                <a:ea typeface="Arial"/>
                <a:cs typeface="Arial"/>
                <a:sym typeface="Arial"/>
              </a:rPr>
              <a:t>(t-</a:t>
            </a:r>
            <a:r>
              <a:rPr lang="el-GR" altLang="zh-CN" sz="1200" b="0" i="0" u="none" strike="noStrike" kern="1200" cap="none" dirty="0" smtClean="0">
                <a:solidFill>
                  <a:schemeClr val="dk1"/>
                </a:solidFill>
                <a:effectLst/>
                <a:latin typeface="Arial"/>
                <a:ea typeface="Arial"/>
                <a:cs typeface="Arial"/>
                <a:sym typeface="Arial"/>
              </a:rPr>
              <a:t> τ</a:t>
            </a:r>
            <a:r>
              <a:rPr lang="en-US" altLang="zh-CN" sz="1200" b="0" i="0" u="none" strike="noStrike" kern="1200" cap="none" dirty="0" smtClean="0">
                <a:solidFill>
                  <a:schemeClr val="dk1"/>
                </a:solidFill>
                <a:effectLst/>
                <a:latin typeface="Arial"/>
                <a:ea typeface="Arial"/>
                <a:cs typeface="Arial"/>
                <a:sym typeface="Arial"/>
              </a:rPr>
              <a:t>,t)</a:t>
            </a:r>
            <a:r>
              <a:rPr lang="zh-CN" altLang="zh-CN" sz="1200" b="0" i="0" u="none" strike="noStrike" kern="1200" cap="none" dirty="0" smtClean="0">
                <a:solidFill>
                  <a:schemeClr val="dk1"/>
                </a:solidFill>
                <a:effectLst/>
                <a:latin typeface="Arial"/>
                <a:ea typeface="Arial"/>
                <a:cs typeface="Arial"/>
                <a:sym typeface="Arial"/>
              </a:rPr>
              <a:t>时间段里访问到的内存大小</a:t>
            </a:r>
          </a:p>
          <a:p>
            <a:r>
              <a:rPr lang="zh-CN" altLang="zh-CN" sz="1200" b="0" i="0" u="none" strike="noStrike" kern="1200" cap="none" dirty="0" smtClean="0">
                <a:solidFill>
                  <a:schemeClr val="dk1"/>
                </a:solidFill>
                <a:effectLst/>
                <a:latin typeface="Arial"/>
                <a:ea typeface="Arial"/>
                <a:cs typeface="Arial"/>
                <a:sym typeface="Arial"/>
              </a:rPr>
              <a:t>通过定义计算工作集的问题是无法刻画内存大小和页面失效率的关系，失效率的含义是在给定内存情况下，页面访问没有在内存中命中所占的比例，所以失效率越高，内存紧缺程度越大，内存访问开销也就越大</a:t>
            </a:r>
            <a:r>
              <a:rPr lang="zh-CN" altLang="en-US" sz="1200" b="0" i="0" u="none" strike="noStrike" kern="1200" cap="none" dirty="0" smtClean="0">
                <a:solidFill>
                  <a:schemeClr val="dk1"/>
                </a:solidFill>
                <a:effectLst/>
                <a:latin typeface="Arial"/>
                <a:ea typeface="Arial"/>
                <a:cs typeface="Arial"/>
                <a:sym typeface="Arial"/>
              </a:rPr>
              <a:t>，</a:t>
            </a:r>
            <a:r>
              <a:rPr lang="zh-CN" altLang="en-US" sz="1200" b="0" i="0" u="none" strike="noStrike" kern="1200" cap="none" dirty="0" smtClean="0">
                <a:solidFill>
                  <a:schemeClr val="dk1"/>
                </a:solidFill>
                <a:effectLst/>
                <a:latin typeface="Arial"/>
                <a:ea typeface="Arial"/>
                <a:cs typeface="Arial"/>
                <a:sym typeface="Arial"/>
              </a:rPr>
              <a:t>显然根据工作集定义的计算方法我们无法得知内存和失效率的关系</a:t>
            </a:r>
            <a:endParaRPr lang="zh-CN" altLang="zh-CN" sz="1200" b="0" i="0" u="none" strike="noStrike" kern="1200" cap="none" dirty="0" smtClean="0">
              <a:solidFill>
                <a:schemeClr val="dk1"/>
              </a:solidFill>
              <a:effectLst/>
              <a:latin typeface="Arial"/>
              <a:ea typeface="Arial"/>
              <a:cs typeface="Arial"/>
              <a:sym typeface="Arial"/>
            </a:endParaRPr>
          </a:p>
          <a:p>
            <a:r>
              <a:rPr lang="en-US" altLang="zh-CN" sz="1200" b="0" i="0" u="none" strike="noStrike" kern="1200" cap="none" dirty="0" smtClean="0">
                <a:solidFill>
                  <a:schemeClr val="dk1"/>
                </a:solidFill>
                <a:effectLst/>
                <a:latin typeface="Arial"/>
                <a:ea typeface="Arial"/>
                <a:cs typeface="Arial"/>
                <a:sym typeface="Arial"/>
              </a:rPr>
              <a:t> </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5565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总结来看，要做到虚拟化动态内存</a:t>
            </a:r>
            <a:r>
              <a:rPr lang="zh-CN" altLang="en-US" sz="1200" b="0" i="0" u="none" strike="noStrike" kern="1200" cap="none" dirty="0" smtClean="0">
                <a:solidFill>
                  <a:schemeClr val="dk1"/>
                </a:solidFill>
                <a:effectLst/>
                <a:latin typeface="Arial"/>
                <a:ea typeface="Arial"/>
                <a:cs typeface="Arial"/>
                <a:sym typeface="Arial"/>
              </a:rPr>
              <a:t>调配</a:t>
            </a:r>
            <a:r>
              <a:rPr lang="zh-CN" altLang="zh-CN" sz="1200" b="0" i="0" u="none" strike="noStrike" kern="1200" cap="none" dirty="0" smtClean="0">
                <a:solidFill>
                  <a:schemeClr val="dk1"/>
                </a:solidFill>
                <a:effectLst/>
                <a:latin typeface="Arial"/>
                <a:ea typeface="Arial"/>
                <a:cs typeface="Arial"/>
                <a:sym typeface="Arial"/>
              </a:rPr>
              <a:t>，对虚拟机的工作集精确预测有很高的要求，</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传统算法时间复杂度较高不适宜在线预测，接下来会介绍相关的对于</a:t>
            </a: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优化的算法以及关于内存工作集预测的一些</a:t>
            </a:r>
            <a:r>
              <a:rPr lang="zh-CN" altLang="en-US" sz="1200" b="0" i="0" u="none" strike="noStrike" kern="1200" cap="none" dirty="0" smtClean="0">
                <a:solidFill>
                  <a:schemeClr val="dk1"/>
                </a:solidFill>
                <a:effectLst/>
                <a:latin typeface="Arial"/>
                <a:ea typeface="Arial"/>
                <a:cs typeface="Arial"/>
                <a:sym typeface="Arial"/>
              </a:rPr>
              <a:t>前人</a:t>
            </a:r>
            <a:r>
              <a:rPr lang="zh-CN" altLang="zh-CN" sz="1200" b="0" i="0" u="none" strike="noStrike" kern="1200" cap="none" dirty="0" smtClean="0">
                <a:solidFill>
                  <a:schemeClr val="dk1"/>
                </a:solidFill>
                <a:effectLst/>
                <a:latin typeface="Arial"/>
                <a:ea typeface="Arial"/>
                <a:cs typeface="Arial"/>
                <a:sym typeface="Arial"/>
              </a:rPr>
              <a:t>研究。</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7553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17"/>
        <p:cNvGrpSpPr/>
        <p:nvPr/>
      </p:nvGrpSpPr>
      <p:grpSpPr>
        <a:xfrm>
          <a:off x="0" y="0"/>
          <a:ext cx="0" cy="0"/>
          <a:chOff x="0" y="0"/>
          <a:chExt cx="0" cy="0"/>
        </a:xfrm>
      </p:grpSpPr>
      <p:sp>
        <p:nvSpPr>
          <p:cNvPr id="18" name="Shape 1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638674" y="2162175"/>
            <a:ext cx="5867400" cy="20002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82" name="Shape 82"/>
          <p:cNvSpPr txBox="1">
            <a:spLocks noGrp="1"/>
          </p:cNvSpPr>
          <p:nvPr>
            <p:ph type="body" idx="1"/>
          </p:nvPr>
        </p:nvSpPr>
        <p:spPr>
          <a:xfrm rot="5400000">
            <a:off x="559593" y="235744"/>
            <a:ext cx="5867400" cy="5853111"/>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3" name="Shape 83"/>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19" name="Shape 119"/>
          <p:cNvSpPr txBox="1">
            <a:spLocks noGrp="1"/>
          </p:cNvSpPr>
          <p:nvPr>
            <p:ph type="body" idx="1"/>
          </p:nvPr>
        </p:nvSpPr>
        <p:spPr>
          <a:xfrm>
            <a:off x="5667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0" name="Shape 120"/>
          <p:cNvSpPr txBox="1">
            <a:spLocks noGrp="1"/>
          </p:cNvSpPr>
          <p:nvPr>
            <p:ph type="body" idx="2"/>
          </p:nvPr>
        </p:nvSpPr>
        <p:spPr>
          <a:xfrm>
            <a:off x="46434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1" name="Shape 121"/>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30237" y="365125"/>
            <a:ext cx="7886700" cy="13255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26" name="Shape 126"/>
          <p:cNvSpPr txBox="1">
            <a:spLocks noGrp="1"/>
          </p:cNvSpPr>
          <p:nvPr>
            <p:ph type="body" idx="1"/>
          </p:nvPr>
        </p:nvSpPr>
        <p:spPr>
          <a:xfrm>
            <a:off x="630237" y="1681163"/>
            <a:ext cx="386873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127" name="Shape 127"/>
          <p:cNvSpPr txBox="1">
            <a:spLocks noGrp="1"/>
          </p:cNvSpPr>
          <p:nvPr>
            <p:ph type="body" idx="2"/>
          </p:nvPr>
        </p:nvSpPr>
        <p:spPr>
          <a:xfrm>
            <a:off x="630237" y="2505075"/>
            <a:ext cx="386873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8" name="Shape 128"/>
          <p:cNvSpPr txBox="1">
            <a:spLocks noGrp="1"/>
          </p:cNvSpPr>
          <p:nvPr>
            <p:ph type="body" idx="3"/>
          </p:nvPr>
        </p:nvSpPr>
        <p:spPr>
          <a:xfrm>
            <a:off x="4629150" y="1681163"/>
            <a:ext cx="388778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129" name="Shape 129"/>
          <p:cNvSpPr txBox="1">
            <a:spLocks noGrp="1"/>
          </p:cNvSpPr>
          <p:nvPr>
            <p:ph type="body" idx="4"/>
          </p:nvPr>
        </p:nvSpPr>
        <p:spPr>
          <a:xfrm>
            <a:off x="4629150" y="2505075"/>
            <a:ext cx="388778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0" name="Shape 130"/>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2" name="Shape 132"/>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35" name="Shape 135"/>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40" name="Shape 140"/>
          <p:cNvSpPr txBox="1">
            <a:spLocks noGrp="1"/>
          </p:cNvSpPr>
          <p:nvPr>
            <p:ph type="body" idx="1"/>
          </p:nvPr>
        </p:nvSpPr>
        <p:spPr>
          <a:xfrm>
            <a:off x="3887787" y="987425"/>
            <a:ext cx="4629150" cy="4873624"/>
          </a:xfrm>
          <a:prstGeom prst="rect">
            <a:avLst/>
          </a:prstGeom>
          <a:noFill/>
          <a:ln>
            <a:noFill/>
          </a:ln>
        </p:spPr>
        <p:txBody>
          <a:bodyPr lIns="91425" tIns="91425" rIns="91425" bIns="91425" anchor="t" anchorCtr="0"/>
          <a:lstStyle>
            <a:lvl1pPr marL="468313" marR="0" lvl="0" indent="-265113" algn="l" rtl="0">
              <a:spcBef>
                <a:spcPts val="640"/>
              </a:spcBef>
              <a:spcAft>
                <a:spcPts val="0"/>
              </a:spcAft>
              <a:buClr>
                <a:schemeClr val="accent2"/>
              </a:buClr>
              <a:buSzPct val="10000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06463" marR="0" lvl="1" indent="-258762"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03338" marR="0" lvl="2" indent="-249237"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1" name="Shape 141"/>
          <p:cNvSpPr txBox="1">
            <a:spLocks noGrp="1"/>
          </p:cNvSpPr>
          <p:nvPr>
            <p:ph type="body" idx="2"/>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42" name="Shape 142"/>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47" name="Shape 147"/>
          <p:cNvSpPr>
            <a:spLocks noGrp="1"/>
          </p:cNvSpPr>
          <p:nvPr>
            <p:ph type="pic" idx="2"/>
          </p:nvPr>
        </p:nvSpPr>
        <p:spPr>
          <a:xfrm>
            <a:off x="3887787" y="987425"/>
            <a:ext cx="4629150" cy="4873624"/>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accent2"/>
              </a:buClr>
              <a:buFont typeface="Noto Sans Symbols"/>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chemeClr val="accent2"/>
              </a:buClr>
              <a:buFont typeface="Noto Sans Symbols"/>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chemeClr val="accent2"/>
              </a:buClr>
              <a:buFont typeface="Noto Sans Symbols"/>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5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8" name="Shape 148"/>
          <p:cNvSpPr txBox="1">
            <a:spLocks noGrp="1"/>
          </p:cNvSpPr>
          <p:nvPr>
            <p:ph type="body" idx="1"/>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49" name="Shape 149"/>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1" name="Shape 151"/>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54" name="Shape 154"/>
          <p:cNvSpPr txBox="1">
            <a:spLocks noGrp="1"/>
          </p:cNvSpPr>
          <p:nvPr>
            <p:ph type="body" idx="1"/>
          </p:nvPr>
        </p:nvSpPr>
        <p:spPr>
          <a:xfrm rot="5400000">
            <a:off x="2166938" y="-304799"/>
            <a:ext cx="4800600" cy="80010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5" name="Shape 155"/>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rot="5400000">
            <a:off x="4638674" y="2162175"/>
            <a:ext cx="5867400" cy="20002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60" name="Shape 160"/>
          <p:cNvSpPr txBox="1">
            <a:spLocks noGrp="1"/>
          </p:cNvSpPr>
          <p:nvPr>
            <p:ph type="body" idx="1"/>
          </p:nvPr>
        </p:nvSpPr>
        <p:spPr>
          <a:xfrm rot="5400000">
            <a:off x="559593" y="235744"/>
            <a:ext cx="5867400" cy="5853111"/>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1" name="Shape 161"/>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2" name="Shape 162"/>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3" name="Shape 163"/>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66" name="Shape 166"/>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7" name="Shape 167"/>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8" name="Shape 168"/>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29" name="Shape 29"/>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23887" y="1709738"/>
            <a:ext cx="7886700" cy="2852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60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35" name="Shape 35"/>
          <p:cNvSpPr txBox="1">
            <a:spLocks noGrp="1"/>
          </p:cNvSpPr>
          <p:nvPr>
            <p:ph type="body" idx="1"/>
          </p:nvPr>
        </p:nvSpPr>
        <p:spPr>
          <a:xfrm>
            <a:off x="623887" y="4589462"/>
            <a:ext cx="7886700" cy="1500187"/>
          </a:xfrm>
          <a:prstGeom prst="rect">
            <a:avLst/>
          </a:prstGeom>
          <a:noFill/>
          <a:ln>
            <a:noFill/>
          </a:ln>
        </p:spPr>
        <p:txBody>
          <a:bodyPr lIns="91425" tIns="91425" rIns="91425" bIns="91425" anchor="t" anchorCtr="0"/>
          <a:lstStyle>
            <a:lvl1pPr marL="0" marR="0" lvl="0" indent="0" algn="l" rtl="0">
              <a:spcBef>
                <a:spcPts val="480"/>
              </a:spcBef>
              <a:spcAft>
                <a:spcPts val="0"/>
              </a:spcAft>
              <a:buClr>
                <a:schemeClr val="accent2"/>
              </a:buClr>
              <a:buFont typeface="Noto Sans Symbols"/>
              <a:buNone/>
              <a:defRPr sz="2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41" name="Shape 41"/>
          <p:cNvSpPr txBox="1">
            <a:spLocks noGrp="1"/>
          </p:cNvSpPr>
          <p:nvPr>
            <p:ph type="body" idx="1"/>
          </p:nvPr>
        </p:nvSpPr>
        <p:spPr>
          <a:xfrm>
            <a:off x="5667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2"/>
          </p:nvPr>
        </p:nvSpPr>
        <p:spPr>
          <a:xfrm>
            <a:off x="46434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30237" y="365125"/>
            <a:ext cx="7886700" cy="13255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630237" y="1681163"/>
            <a:ext cx="386873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body" idx="2"/>
          </p:nvPr>
        </p:nvSpPr>
        <p:spPr>
          <a:xfrm>
            <a:off x="630237" y="2505075"/>
            <a:ext cx="386873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body" idx="3"/>
          </p:nvPr>
        </p:nvSpPr>
        <p:spPr>
          <a:xfrm>
            <a:off x="4629150" y="1681163"/>
            <a:ext cx="388778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4"/>
          </p:nvPr>
        </p:nvSpPr>
        <p:spPr>
          <a:xfrm>
            <a:off x="4629150" y="2505075"/>
            <a:ext cx="388778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57" name="Shape 57"/>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62" name="Shape 62"/>
          <p:cNvSpPr txBox="1">
            <a:spLocks noGrp="1"/>
          </p:cNvSpPr>
          <p:nvPr>
            <p:ph type="body" idx="1"/>
          </p:nvPr>
        </p:nvSpPr>
        <p:spPr>
          <a:xfrm>
            <a:off x="3887787" y="987425"/>
            <a:ext cx="4629150" cy="4873624"/>
          </a:xfrm>
          <a:prstGeom prst="rect">
            <a:avLst/>
          </a:prstGeom>
          <a:noFill/>
          <a:ln>
            <a:noFill/>
          </a:ln>
        </p:spPr>
        <p:txBody>
          <a:bodyPr lIns="91425" tIns="91425" rIns="91425" bIns="91425" anchor="t" anchorCtr="0"/>
          <a:lstStyle>
            <a:lvl1pPr marL="468313" marR="0" lvl="0" indent="-265113" algn="l" rtl="0">
              <a:spcBef>
                <a:spcPts val="640"/>
              </a:spcBef>
              <a:spcAft>
                <a:spcPts val="0"/>
              </a:spcAft>
              <a:buClr>
                <a:schemeClr val="accent2"/>
              </a:buClr>
              <a:buSzPct val="10000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06463" marR="0" lvl="1" indent="-258762"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03338" marR="0" lvl="2" indent="-249237"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body" idx="2"/>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69" name="Shape 69"/>
          <p:cNvSpPr>
            <a:spLocks noGrp="1"/>
          </p:cNvSpPr>
          <p:nvPr>
            <p:ph type="pic" idx="2"/>
          </p:nvPr>
        </p:nvSpPr>
        <p:spPr>
          <a:xfrm>
            <a:off x="3887787" y="987425"/>
            <a:ext cx="4629150" cy="4873624"/>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accent2"/>
              </a:buClr>
              <a:buFont typeface="Noto Sans Symbols"/>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chemeClr val="accent2"/>
              </a:buClr>
              <a:buFont typeface="Noto Sans Symbols"/>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chemeClr val="accent2"/>
              </a:buClr>
              <a:buFont typeface="Noto Sans Symbols"/>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5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body" idx="1"/>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76" name="Shape 76"/>
          <p:cNvSpPr txBox="1">
            <a:spLocks noGrp="1"/>
          </p:cNvSpPr>
          <p:nvPr>
            <p:ph type="body" idx="1"/>
          </p:nvPr>
        </p:nvSpPr>
        <p:spPr>
          <a:xfrm rot="5400000">
            <a:off x="2166938" y="-304799"/>
            <a:ext cx="4800600" cy="80010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theme" Target="../theme/theme2.xml"/><Relationship Id="rId11"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685800" y="2420938"/>
            <a:ext cx="7772400" cy="109537"/>
          </a:xfrm>
          <a:custGeom>
            <a:avLst/>
            <a:gdLst/>
            <a:ahLst/>
            <a:cxnLst/>
            <a:rect l="0" t="0" r="0" b="0"/>
            <a:pathLst>
              <a:path w="120000" h="120000" extrusionOk="0">
                <a:moveTo>
                  <a:pt x="0" y="0"/>
                </a:moveTo>
                <a:lnTo>
                  <a:pt x="74160" y="0"/>
                </a:lnTo>
                <a:lnTo>
                  <a:pt x="74160" y="120000"/>
                </a:lnTo>
                <a:lnTo>
                  <a:pt x="0" y="120000"/>
                </a:lnTo>
                <a:lnTo>
                  <a:pt x="0" y="0"/>
                </a:lnTo>
                <a:close/>
              </a:path>
              <a:path w="120000" h="120000" extrusionOk="0">
                <a:moveTo>
                  <a:pt x="0" y="0"/>
                </a:moveTo>
                <a:lnTo>
                  <a:pt x="120000" y="0"/>
                </a:lnTo>
              </a:path>
            </a:pathLst>
          </a:custGeom>
          <a:solidFill>
            <a:schemeClr val="accent2"/>
          </a:solidFill>
          <a:ln w="9525" cap="flat" cmpd="sng">
            <a:solidFill>
              <a:schemeClr val="accen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pic>
        <p:nvPicPr>
          <p:cNvPr id="11" name="Shape 11" descr="netlab-logo-small-withframe"/>
          <p:cNvPicPr preferRelativeResize="0"/>
          <p:nvPr/>
        </p:nvPicPr>
        <p:blipFill rotWithShape="1">
          <a:blip r:embed="rId12">
            <a:alphaModFix/>
          </a:blip>
          <a:srcRect/>
          <a:stretch/>
        </p:blipFill>
        <p:spPr>
          <a:xfrm>
            <a:off x="609600" y="228600"/>
            <a:ext cx="1758949" cy="1131888"/>
          </a:xfrm>
          <a:prstGeom prst="rect">
            <a:avLst/>
          </a:prstGeom>
          <a:noFill/>
          <a:ln>
            <a:noFill/>
          </a:ln>
        </p:spPr>
      </p:pic>
      <p:sp>
        <p:nvSpPr>
          <p:cNvPr id="12" name="Shape 12"/>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u="none">
                <a:solidFill>
                  <a:schemeClr val="dk1"/>
                </a:solidFill>
                <a:latin typeface="Times New Roman"/>
                <a:ea typeface="Times New Roman"/>
                <a:cs typeface="Times New Roman"/>
                <a:sym typeface="Times New Roman"/>
              </a:rPr>
              <a:t>‹#›</a:t>
            </a:fld>
            <a:endParaRPr lang="en-US" sz="1200" b="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88" name="Shape 88"/>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p:nvPr/>
        </p:nvSpPr>
        <p:spPr>
          <a:xfrm>
            <a:off x="609600" y="1143000"/>
            <a:ext cx="7958137" cy="109537"/>
          </a:xfrm>
          <a:custGeom>
            <a:avLst/>
            <a:gdLst/>
            <a:ahLst/>
            <a:cxnLst/>
            <a:rect l="0" t="0" r="0" b="0"/>
            <a:pathLst>
              <a:path w="120000" h="120000" extrusionOk="0">
                <a:moveTo>
                  <a:pt x="0" y="0"/>
                </a:moveTo>
                <a:lnTo>
                  <a:pt x="70200" y="0"/>
                </a:lnTo>
                <a:lnTo>
                  <a:pt x="70200" y="120000"/>
                </a:lnTo>
                <a:lnTo>
                  <a:pt x="0" y="120000"/>
                </a:lnTo>
                <a:lnTo>
                  <a:pt x="0" y="0"/>
                </a:lnTo>
                <a:close/>
              </a:path>
              <a:path w="120000" h="120000" extrusionOk="0">
                <a:moveTo>
                  <a:pt x="0" y="0"/>
                </a:moveTo>
                <a:lnTo>
                  <a:pt x="120000" y="0"/>
                </a:lnTo>
              </a:path>
            </a:pathLst>
          </a:custGeom>
          <a:solidFill>
            <a:schemeClr val="accent2"/>
          </a:solidFill>
          <a:ln w="9525" cap="flat" cmpd="sng">
            <a:solidFill>
              <a:schemeClr val="accent2"/>
            </a:solidFill>
            <a:prstDash val="solid"/>
            <a:bevel/>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cxnSp>
        <p:nvCxnSpPr>
          <p:cNvPr id="90" name="Shape 90"/>
          <p:cNvCxnSpPr/>
          <p:nvPr/>
        </p:nvCxnSpPr>
        <p:spPr>
          <a:xfrm>
            <a:off x="609600" y="6172200"/>
            <a:ext cx="7924799" cy="0"/>
          </a:xfrm>
          <a:prstGeom prst="straightConnector1">
            <a:avLst/>
          </a:prstGeom>
          <a:noFill/>
          <a:ln w="9525" cap="flat" cmpd="sng">
            <a:solidFill>
              <a:schemeClr val="accent2"/>
            </a:solidFill>
            <a:prstDash val="solid"/>
            <a:round/>
            <a:headEnd type="none" w="med" len="med"/>
            <a:tailEnd type="none" w="med" len="med"/>
          </a:ln>
        </p:spPr>
      </p:cxnSp>
      <p:sp>
        <p:nvSpPr>
          <p:cNvPr id="91" name="Shape 91"/>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pic>
        <p:nvPicPr>
          <p:cNvPr id="94" name="Shape 94" descr="netlab-logo-small-withframe"/>
          <p:cNvPicPr preferRelativeResize="0"/>
          <p:nvPr/>
        </p:nvPicPr>
        <p:blipFill rotWithShape="1">
          <a:blip r:embed="rId11">
            <a:alphaModFix/>
          </a:blip>
          <a:srcRect/>
          <a:stretch/>
        </p:blipFill>
        <p:spPr>
          <a:xfrm>
            <a:off x="8172450" y="6208712"/>
            <a:ext cx="936624" cy="596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1</a:t>
            </a:fld>
            <a:endParaRPr lang="en-US" sz="1200" b="0">
              <a:solidFill>
                <a:schemeClr val="dk1"/>
              </a:solidFill>
              <a:latin typeface="Times New Roman"/>
              <a:ea typeface="Times New Roman"/>
              <a:cs typeface="Times New Roman"/>
              <a:sym typeface="Times New Roman"/>
            </a:endParaRPr>
          </a:p>
        </p:txBody>
      </p:sp>
      <p:sp>
        <p:nvSpPr>
          <p:cNvPr id="174" name="Shape 174"/>
          <p:cNvSpPr txBox="1">
            <a:spLocks noGrp="1"/>
          </p:cNvSpPr>
          <p:nvPr>
            <p:ph type="ctrTitle" idx="4294967295"/>
          </p:nvPr>
        </p:nvSpPr>
        <p:spPr>
          <a:xfrm>
            <a:off x="179388" y="762000"/>
            <a:ext cx="8820149" cy="1371599"/>
          </a:xfrm>
          <a:prstGeom prst="rect">
            <a:avLst/>
          </a:prstGeom>
          <a:noFill/>
          <a:ln>
            <a:noFill/>
          </a:ln>
        </p:spPr>
        <p:txBody>
          <a:bodyPr lIns="91425" tIns="45700" rIns="91425" bIns="45700" anchor="b" anchorCtr="0">
            <a:noAutofit/>
          </a:bodyPr>
          <a:lstStyle/>
          <a:p>
            <a:pPr algn="ctr">
              <a:buSzPct val="25000"/>
            </a:pPr>
            <a:r>
              <a:rPr lang="zh-CN" altLang="zh-CN" sz="4000" dirty="0"/>
              <a:t>虚拟化环境</a:t>
            </a:r>
            <a:r>
              <a:rPr lang="zh-CN" altLang="zh-CN" sz="4000" dirty="0" smtClean="0"/>
              <a:t>下基于</a:t>
            </a:r>
            <a:r>
              <a:rPr lang="zh-CN" altLang="en-US" sz="4000" dirty="0" smtClean="0"/>
              <a:t/>
            </a:r>
            <a:br>
              <a:rPr lang="zh-CN" altLang="en-US" sz="4000" dirty="0" smtClean="0"/>
            </a:br>
            <a:r>
              <a:rPr lang="zh-CN" altLang="zh-CN" sz="4000" dirty="0" smtClean="0"/>
              <a:t>平均淘汰时间</a:t>
            </a:r>
            <a:r>
              <a:rPr lang="zh-CN" altLang="zh-CN" sz="4000" dirty="0"/>
              <a:t>模型的内存工作集</a:t>
            </a:r>
            <a:r>
              <a:rPr lang="zh-CN" altLang="zh-CN" sz="4000" dirty="0" smtClean="0"/>
              <a:t>预测</a:t>
            </a:r>
            <a:endParaRPr sz="4000" b="1" i="0" u="none" strike="noStrike" cap="none" dirty="0">
              <a:solidFill>
                <a:srgbClr val="3333FF"/>
              </a:solidFill>
              <a:latin typeface="Times New Roman"/>
              <a:ea typeface="Times New Roman"/>
              <a:cs typeface="Times New Roman"/>
              <a:sym typeface="Times New Roman"/>
            </a:endParaRPr>
          </a:p>
        </p:txBody>
      </p:sp>
      <p:sp>
        <p:nvSpPr>
          <p:cNvPr id="175" name="Shape 175"/>
          <p:cNvSpPr txBox="1">
            <a:spLocks noGrp="1"/>
          </p:cNvSpPr>
          <p:nvPr>
            <p:ph type="subTitle" idx="4294967295"/>
          </p:nvPr>
        </p:nvSpPr>
        <p:spPr>
          <a:xfrm>
            <a:off x="611187" y="3000375"/>
            <a:ext cx="7993062" cy="3500437"/>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spcAft>
                <a:spcPts val="0"/>
              </a:spcAft>
              <a:buClr>
                <a:schemeClr val="accent2"/>
              </a:buClr>
              <a:buSzPct val="25000"/>
              <a:buFont typeface="Noto Sans Symbols"/>
              <a:buNone/>
            </a:pPr>
            <a:endParaRPr sz="1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accent2"/>
              </a:buClr>
              <a:buSzPct val="25000"/>
              <a:buFont typeface="Noto Sans Symbols"/>
              <a:buNone/>
            </a:pPr>
            <a:r>
              <a:rPr lang="zh-CN" altLang="en-US" sz="2800" b="0" i="0" u="none" strike="noStrike" cap="none" dirty="0" smtClean="0">
                <a:solidFill>
                  <a:schemeClr val="dk1"/>
                </a:solidFill>
                <a:latin typeface="Times New Roman"/>
                <a:ea typeface="Times New Roman"/>
                <a:cs typeface="Times New Roman"/>
                <a:sym typeface="Times New Roman"/>
              </a:rPr>
              <a:t>汇报人：侯放</a:t>
            </a:r>
            <a:endParaRPr lang="zh-CN" altLang="en-US" sz="2800" b="0" i="0" u="none" strike="noStrike" cap="none" dirty="0" smtClean="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accent2"/>
              </a:buClr>
              <a:buSzPct val="25000"/>
              <a:buFont typeface="Noto Sans Symbols"/>
              <a:buNone/>
            </a:pPr>
            <a:r>
              <a:rPr lang="zh-CN" altLang="en-US" sz="2800" b="0" i="0" u="none" strike="noStrike" cap="none" dirty="0" smtClean="0">
                <a:solidFill>
                  <a:schemeClr val="dk1"/>
                </a:solidFill>
                <a:latin typeface="Times New Roman"/>
                <a:ea typeface="Times New Roman"/>
                <a:cs typeface="Times New Roman"/>
                <a:sym typeface="Times New Roman"/>
              </a:rPr>
              <a:t>导师：汪小林 教授</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accent2"/>
              </a:buClr>
              <a:buSzPct val="25000"/>
              <a:buFont typeface="Noto Sans Symbols"/>
              <a:buNone/>
            </a:pPr>
            <a:fld id="{EA0F32D3-AA1C-AC4A-9A7B-E581499B94E1}" type="datetime2">
              <a:rPr lang="en-US" altLang="zh-CN"/>
              <a:t>Saturday, June 3, 2017</a:t>
            </a:fld>
            <a:endParaRPr lang="en-US"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MRC</a:t>
            </a:r>
            <a:r>
              <a:rPr kumimoji="1" lang="zh-CN" altLang="en-US" dirty="0"/>
              <a:t>计算方法的</a:t>
            </a:r>
            <a:r>
              <a:rPr kumimoji="1" lang="zh-CN" altLang="en-US" dirty="0" smtClean="0"/>
              <a:t>优化</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传统计算方法</a:t>
            </a:r>
            <a:endParaRPr kumimoji="1" lang="en-US" altLang="zh-CN" dirty="0" smtClean="0"/>
          </a:p>
          <a:p>
            <a:pPr lvl="1"/>
            <a:r>
              <a:rPr kumimoji="1" lang="en-US" altLang="zh-CN" dirty="0" smtClean="0"/>
              <a:t>LRU</a:t>
            </a:r>
            <a:r>
              <a:rPr kumimoji="1" lang="zh-CN" altLang="en-US" dirty="0" smtClean="0"/>
              <a:t>栈算法</a:t>
            </a:r>
            <a:endParaRPr kumimoji="1" lang="en-US" altLang="zh-CN" dirty="0" smtClean="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10</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7" y="2504574"/>
            <a:ext cx="4324954" cy="359142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389" y="4300287"/>
            <a:ext cx="2000529" cy="962159"/>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022" y="1374083"/>
            <a:ext cx="2993264" cy="2403490"/>
          </a:xfrm>
          <a:prstGeom prst="rect">
            <a:avLst/>
          </a:prstGeom>
        </p:spPr>
      </p:pic>
    </p:spTree>
    <p:extLst>
      <p:ext uri="{BB962C8B-B14F-4D97-AF65-F5344CB8AC3E}">
        <p14:creationId xmlns:p14="http://schemas.microsoft.com/office/powerpoint/2010/main" val="37770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MRC</a:t>
            </a:r>
            <a:r>
              <a:rPr kumimoji="1" lang="zh-CN" altLang="en-US" dirty="0"/>
              <a:t>计算方法的优化</a:t>
            </a:r>
          </a:p>
        </p:txBody>
      </p:sp>
      <p:sp>
        <p:nvSpPr>
          <p:cNvPr id="3" name="文本占位符 2"/>
          <p:cNvSpPr>
            <a:spLocks noGrp="1"/>
          </p:cNvSpPr>
          <p:nvPr>
            <p:ph type="body" idx="1"/>
          </p:nvPr>
        </p:nvSpPr>
        <p:spPr/>
        <p:txBody>
          <a:bodyPr/>
          <a:lstStyle/>
          <a:p>
            <a:r>
              <a:rPr kumimoji="1" lang="en-US" altLang="zh-CN" dirty="0" smtClean="0"/>
              <a:t>MRC</a:t>
            </a:r>
            <a:r>
              <a:rPr kumimoji="1" lang="zh-CN" altLang="en-US" dirty="0" smtClean="0"/>
              <a:t>算法优化</a:t>
            </a:r>
            <a:endParaRPr kumimoji="1" lang="en-US" altLang="zh-CN" dirty="0" smtClean="0"/>
          </a:p>
          <a:p>
            <a:pPr lvl="1"/>
            <a:r>
              <a:rPr kumimoji="1" lang="zh-CN" altLang="en-US" dirty="0" smtClean="0"/>
              <a:t>模拟</a:t>
            </a:r>
            <a:r>
              <a:rPr kumimoji="1" lang="en-US" altLang="zh-CN" dirty="0" smtClean="0"/>
              <a:t>LRU</a:t>
            </a:r>
            <a:r>
              <a:rPr kumimoji="1" lang="zh-CN" altLang="en-US" dirty="0" smtClean="0"/>
              <a:t>队列及替换过程</a:t>
            </a:r>
            <a:endParaRPr kumimoji="1" lang="en-US" altLang="zh-CN" dirty="0" smtClean="0"/>
          </a:p>
          <a:p>
            <a:pPr lvl="2"/>
            <a:r>
              <a:rPr kumimoji="1" lang="zh-CN" altLang="en-US" dirty="0" smtClean="0"/>
              <a:t>链表维护</a:t>
            </a:r>
            <a:r>
              <a:rPr kumimoji="1" lang="en-US" altLang="zh-CN" dirty="0" smtClean="0"/>
              <a:t>LRU</a:t>
            </a:r>
            <a:r>
              <a:rPr kumimoji="1" lang="zh-CN" altLang="en-US" dirty="0" smtClean="0"/>
              <a:t>，时间复杂度</a:t>
            </a:r>
            <a:r>
              <a:rPr kumimoji="1" lang="en-US" altLang="zh-CN" dirty="0" smtClean="0"/>
              <a:t>O(NM)</a:t>
            </a:r>
          </a:p>
          <a:p>
            <a:pPr lvl="2"/>
            <a:r>
              <a:rPr kumimoji="1" lang="zh-CN" altLang="en-US" dirty="0" smtClean="0"/>
              <a:t>平衡树维护</a:t>
            </a:r>
            <a:r>
              <a:rPr kumimoji="1" lang="en-US" altLang="zh-CN" dirty="0" smtClean="0"/>
              <a:t>LRU</a:t>
            </a:r>
            <a:r>
              <a:rPr kumimoji="1" lang="zh-CN" altLang="en-US" dirty="0" smtClean="0"/>
              <a:t>，时间复杂度</a:t>
            </a:r>
            <a:r>
              <a:rPr kumimoji="1" lang="en-US" altLang="zh-CN" dirty="0" smtClean="0"/>
              <a:t>O(</a:t>
            </a:r>
            <a:r>
              <a:rPr kumimoji="1" lang="en-US" altLang="zh-CN" dirty="0" err="1" smtClean="0"/>
              <a:t>NlogM</a:t>
            </a:r>
            <a:r>
              <a:rPr kumimoji="1" lang="en-US" altLang="zh-CN" dirty="0" smtClean="0"/>
              <a:t>)</a:t>
            </a:r>
          </a:p>
          <a:p>
            <a:pPr lvl="1"/>
            <a:r>
              <a:rPr kumimoji="1" lang="zh-CN" altLang="en-US" dirty="0" smtClean="0"/>
              <a:t>引入采样，降低</a:t>
            </a:r>
            <a:r>
              <a:rPr kumimoji="1" lang="en-US" altLang="zh-CN" dirty="0" smtClean="0"/>
              <a:t>N</a:t>
            </a:r>
          </a:p>
          <a:p>
            <a:pPr lvl="2"/>
            <a:r>
              <a:rPr kumimoji="1" lang="en-US" altLang="zh-CN" dirty="0" smtClean="0"/>
              <a:t>Shards</a:t>
            </a:r>
          </a:p>
          <a:p>
            <a:pPr lvl="2"/>
            <a:r>
              <a:rPr kumimoji="1" lang="en-US" altLang="zh-CN" dirty="0" smtClean="0"/>
              <a:t>Counter Stack</a:t>
            </a:r>
          </a:p>
          <a:p>
            <a:pPr lvl="2"/>
            <a:r>
              <a:rPr kumimoji="1" lang="en-US" altLang="zh-CN" dirty="0" smtClean="0"/>
              <a:t>AET</a:t>
            </a:r>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11</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285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内存工作集预测</a:t>
            </a:r>
            <a:r>
              <a:rPr kumimoji="1" lang="zh-CN" altLang="en-US" dirty="0" smtClean="0"/>
              <a:t>方法</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系统参数法</a:t>
            </a:r>
          </a:p>
          <a:p>
            <a:pPr lvl="1"/>
            <a:r>
              <a:rPr kumimoji="1" lang="en-US" altLang="zh-CN" dirty="0" smtClean="0"/>
              <a:t>free</a:t>
            </a:r>
            <a:r>
              <a:rPr kumimoji="1" lang="zh-CN" altLang="en-US" dirty="0" smtClean="0"/>
              <a:t>，</a:t>
            </a:r>
            <a:r>
              <a:rPr kumimoji="1" lang="en-US" altLang="zh-CN" dirty="0" smtClean="0"/>
              <a:t>top</a:t>
            </a:r>
          </a:p>
          <a:p>
            <a:r>
              <a:rPr kumimoji="1" lang="zh-CN" altLang="en-US" dirty="0" smtClean="0"/>
              <a:t>采样标记法</a:t>
            </a:r>
            <a:endParaRPr kumimoji="1" lang="en-US" altLang="zh-CN" dirty="0" smtClean="0"/>
          </a:p>
          <a:p>
            <a:r>
              <a:rPr kumimoji="1" lang="zh-CN" altLang="en-US" dirty="0" smtClean="0"/>
              <a:t>页面截获法</a:t>
            </a:r>
          </a:p>
          <a:p>
            <a:pPr lvl="1"/>
            <a:r>
              <a:rPr kumimoji="1" lang="zh-CN" altLang="en-US" dirty="0" smtClean="0"/>
              <a:t>硬件</a:t>
            </a:r>
          </a:p>
          <a:p>
            <a:pPr lvl="1"/>
            <a:r>
              <a:rPr kumimoji="1" lang="zh-CN" altLang="en-US" dirty="0" smtClean="0"/>
              <a:t>软件</a:t>
            </a:r>
            <a:endParaRPr kumimoji="1" lang="en-US" altLang="zh-CN"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12</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137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内存工作集预测方法</a:t>
            </a:r>
          </a:p>
        </p:txBody>
      </p:sp>
      <p:sp>
        <p:nvSpPr>
          <p:cNvPr id="3" name="文本占位符 2"/>
          <p:cNvSpPr>
            <a:spLocks noGrp="1"/>
          </p:cNvSpPr>
          <p:nvPr>
            <p:ph type="body" idx="1"/>
          </p:nvPr>
        </p:nvSpPr>
        <p:spPr/>
        <p:txBody>
          <a:bodyPr/>
          <a:lstStyle/>
          <a:p>
            <a:r>
              <a:rPr kumimoji="1" lang="zh-CN" altLang="en-US" dirty="0" smtClean="0"/>
              <a:t>几种方法比较</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13</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63" y="1933366"/>
            <a:ext cx="6973273" cy="2991267"/>
          </a:xfrm>
          <a:prstGeom prst="rect">
            <a:avLst/>
          </a:prstGeom>
        </p:spPr>
      </p:pic>
    </p:spTree>
    <p:extLst>
      <p:ext uri="{BB962C8B-B14F-4D97-AF65-F5344CB8AC3E}">
        <p14:creationId xmlns:p14="http://schemas.microsoft.com/office/powerpoint/2010/main" val="1663089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t>相关工作</a:t>
            </a:r>
            <a:endParaRPr kumimoji="1" lang="en-US" altLang="zh-CN" dirty="0" smtClean="0"/>
          </a:p>
          <a:p>
            <a:r>
              <a:rPr kumimoji="1" lang="zh-CN" altLang="en-US" dirty="0" smtClean="0">
                <a:solidFill>
                  <a:srgbClr val="FF0000"/>
                </a:solidFill>
              </a:rPr>
              <a:t>设计与实现</a:t>
            </a:r>
            <a:endParaRPr kumimoji="1" lang="en-US" altLang="zh-CN" dirty="0" smtClean="0">
              <a:solidFill>
                <a:srgbClr val="FF0000"/>
              </a:solidFill>
            </a:endParaRPr>
          </a:p>
          <a:p>
            <a:pPr lvl="1"/>
            <a:r>
              <a:rPr kumimoji="1" lang="zh-CN" altLang="en-US" dirty="0"/>
              <a:t>虚拟化下页面截获</a:t>
            </a:r>
          </a:p>
          <a:p>
            <a:pPr lvl="1"/>
            <a:r>
              <a:rPr kumimoji="1" lang="en-US" altLang="zh-CN" dirty="0"/>
              <a:t>AET</a:t>
            </a:r>
            <a:r>
              <a:rPr kumimoji="1" lang="zh-CN" altLang="en-US" dirty="0"/>
              <a:t>算法及其实现</a:t>
            </a:r>
          </a:p>
          <a:p>
            <a:pPr lvl="1"/>
            <a:r>
              <a:rPr kumimoji="1" lang="zh-CN" altLang="en-US" dirty="0" smtClean="0"/>
              <a:t>系统优化</a:t>
            </a:r>
            <a:endParaRPr kumimoji="1" lang="en-US" altLang="zh-CN" dirty="0" smtClean="0">
              <a:solidFill>
                <a:srgbClr val="FF0000"/>
              </a:solidFill>
            </a:endParaRPr>
          </a:p>
          <a:p>
            <a:r>
              <a:rPr kumimoji="1" lang="zh-CN" altLang="en-US" dirty="0" smtClean="0"/>
              <a:t>实验</a:t>
            </a:r>
            <a:endParaRPr kumimoji="1" lang="en-US" altLang="zh-CN" dirty="0" smtClean="0"/>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14</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6436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设计与实现</a:t>
            </a:r>
          </a:p>
        </p:txBody>
      </p:sp>
      <p:sp>
        <p:nvSpPr>
          <p:cNvPr id="3" name="文本占位符 2"/>
          <p:cNvSpPr>
            <a:spLocks noGrp="1"/>
          </p:cNvSpPr>
          <p:nvPr>
            <p:ph type="body" idx="1"/>
          </p:nvPr>
        </p:nvSpPr>
        <p:spPr/>
        <p:txBody>
          <a:bodyPr/>
          <a:lstStyle/>
          <a:p>
            <a:r>
              <a:rPr kumimoji="1" lang="zh-CN" altLang="en-US" dirty="0" smtClean="0"/>
              <a:t>虚拟化下页面截获</a:t>
            </a:r>
          </a:p>
          <a:p>
            <a:pPr lvl="1"/>
            <a:r>
              <a:rPr kumimoji="1" lang="zh-CN" altLang="en-US" dirty="0" smtClean="0"/>
              <a:t>影子页表同步（进程切换）</a:t>
            </a:r>
          </a:p>
          <a:p>
            <a:pPr lvl="2"/>
            <a:r>
              <a:rPr kumimoji="1" lang="zh-CN" altLang="en-US" dirty="0"/>
              <a:t>方法一：删除并重建</a:t>
            </a:r>
          </a:p>
          <a:p>
            <a:pPr lvl="2"/>
            <a:r>
              <a:rPr kumimoji="1" lang="zh-CN" altLang="en-US" dirty="0"/>
              <a:t>方法二</a:t>
            </a:r>
            <a:r>
              <a:rPr kumimoji="1" lang="zh-CN" altLang="en-US" dirty="0" smtClean="0"/>
              <a:t>：将原来</a:t>
            </a:r>
            <a:r>
              <a:rPr kumimoji="1" lang="zh-CN" altLang="en-US" dirty="0"/>
              <a:t>影子</a:t>
            </a:r>
            <a:r>
              <a:rPr kumimoji="1" lang="zh-CN" altLang="en-US" dirty="0" smtClean="0"/>
              <a:t>页表的页表项置为不存在</a:t>
            </a:r>
            <a:endParaRPr kumimoji="1" lang="zh-CN" altLang="en-US" dirty="0"/>
          </a:p>
          <a:p>
            <a:pPr lvl="3"/>
            <a:r>
              <a:rPr kumimoji="1" lang="zh-CN" altLang="en-US" dirty="0" smtClean="0"/>
              <a:t>不是删除只是标记</a:t>
            </a:r>
          </a:p>
          <a:p>
            <a:pPr lvl="3"/>
            <a:r>
              <a:rPr kumimoji="1" lang="zh-CN" altLang="en-US" dirty="0" smtClean="0"/>
              <a:t>没有被新进程使用到的页表项得到</a:t>
            </a:r>
            <a:r>
              <a:rPr kumimoji="1" lang="zh-CN" altLang="en-US" dirty="0" smtClean="0"/>
              <a:t>保留</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15</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548149"/>
            <a:ext cx="3023986" cy="1907991"/>
          </a:xfrm>
          <a:prstGeom prst="rect">
            <a:avLst/>
          </a:prstGeom>
        </p:spPr>
      </p:pic>
    </p:spTree>
    <p:extLst>
      <p:ext uri="{BB962C8B-B14F-4D97-AF65-F5344CB8AC3E}">
        <p14:creationId xmlns:p14="http://schemas.microsoft.com/office/powerpoint/2010/main" val="177826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设计与实现</a:t>
            </a:r>
          </a:p>
        </p:txBody>
      </p:sp>
      <p:sp>
        <p:nvSpPr>
          <p:cNvPr id="3" name="文本占位符 2"/>
          <p:cNvSpPr>
            <a:spLocks noGrp="1"/>
          </p:cNvSpPr>
          <p:nvPr>
            <p:ph type="body" idx="1"/>
          </p:nvPr>
        </p:nvSpPr>
        <p:spPr/>
        <p:txBody>
          <a:bodyPr/>
          <a:lstStyle/>
          <a:p>
            <a:r>
              <a:rPr kumimoji="1" lang="zh-CN" altLang="en-US" dirty="0"/>
              <a:t>虚拟化下页面</a:t>
            </a:r>
            <a:r>
              <a:rPr kumimoji="1" lang="zh-CN" altLang="en-US" dirty="0" smtClean="0"/>
              <a:t>截获</a:t>
            </a:r>
          </a:p>
          <a:p>
            <a:pPr lvl="1"/>
            <a:r>
              <a:rPr kumimoji="1" lang="zh-CN" altLang="en-US" dirty="0" smtClean="0"/>
              <a:t>影子错误</a:t>
            </a:r>
          </a:p>
          <a:p>
            <a:pPr lvl="2"/>
            <a:r>
              <a:rPr kumimoji="1" lang="zh-CN" altLang="en-US" dirty="0"/>
              <a:t>收集进程</a:t>
            </a:r>
            <a:r>
              <a:rPr kumimoji="1" lang="en-US" altLang="zh-CN" dirty="0"/>
              <a:t>PTE</a:t>
            </a:r>
            <a:endParaRPr kumimoji="1" lang="zh-CN" altLang="en-US" dirty="0"/>
          </a:p>
          <a:p>
            <a:pPr lvl="2"/>
            <a:r>
              <a:rPr kumimoji="1" lang="zh-CN" altLang="en-US" dirty="0"/>
              <a:t>对收集的所有</a:t>
            </a:r>
            <a:r>
              <a:rPr kumimoji="1" lang="en-US" altLang="zh-CN" dirty="0"/>
              <a:t>PTE</a:t>
            </a:r>
            <a:r>
              <a:rPr kumimoji="1" lang="zh-CN" altLang="en-US" dirty="0"/>
              <a:t>进行</a:t>
            </a:r>
            <a:r>
              <a:rPr kumimoji="1" lang="zh-CN" altLang="en-US" dirty="0" smtClean="0"/>
              <a:t>置位（保留位</a:t>
            </a:r>
            <a:r>
              <a:rPr kumimoji="1" lang="en-US" altLang="zh-CN" dirty="0" smtClean="0"/>
              <a:t>51-M</a:t>
            </a:r>
            <a:r>
              <a:rPr kumimoji="1" lang="zh-CN" altLang="en-US" dirty="0" smtClean="0"/>
              <a:t>）</a:t>
            </a:r>
          </a:p>
          <a:p>
            <a:pPr lvl="1"/>
            <a:r>
              <a:rPr kumimoji="1" lang="en-US" altLang="zh-CN" dirty="0" smtClean="0"/>
              <a:t>AET</a:t>
            </a:r>
            <a:r>
              <a:rPr kumimoji="1" lang="zh-CN" altLang="en-US" dirty="0" smtClean="0"/>
              <a:t>错误（置保留位产生的错误）</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16</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720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算法及其</a:t>
            </a:r>
            <a:r>
              <a:rPr kumimoji="1" lang="zh-CN" altLang="en-US" dirty="0" smtClean="0"/>
              <a:t>实现</a:t>
            </a:r>
            <a:endParaRPr kumimoji="1"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kumimoji="1" lang="zh-CN" altLang="en-US" dirty="0" smtClean="0"/>
                  <a:t>原理</a:t>
                </a:r>
              </a:p>
              <a:p>
                <a:pPr lvl="1"/>
                <a:r>
                  <a:rPr kumimoji="1" lang="zh-CN" altLang="en-US" dirty="0" smtClean="0"/>
                  <a:t>淘汰时间</a:t>
                </a:r>
              </a:p>
              <a:p>
                <a:pPr lvl="2"/>
                <a:r>
                  <a:rPr lang="zh-CN" altLang="zh-CN" dirty="0"/>
                  <a:t>缓存块最后一次被</a:t>
                </a:r>
                <a:r>
                  <a:rPr lang="zh-CN" altLang="zh-CN" dirty="0" smtClean="0"/>
                  <a:t>访问至</a:t>
                </a:r>
                <a:r>
                  <a:rPr lang="zh-CN" altLang="zh-CN" dirty="0"/>
                  <a:t>被淘汰的时间 </a:t>
                </a:r>
                <a:endParaRPr kumimoji="1" lang="zh-CN" altLang="en-US" dirty="0" smtClean="0"/>
              </a:p>
              <a:p>
                <a:pPr lvl="1"/>
                <a:r>
                  <a:rPr kumimoji="1" lang="zh-CN" altLang="en-US" dirty="0" smtClean="0"/>
                  <a:t>重用时间</a:t>
                </a:r>
              </a:p>
              <a:p>
                <a:pPr lvl="2"/>
                <a:r>
                  <a:rPr kumimoji="1" lang="zh-CN" altLang="en-US" dirty="0" smtClean="0"/>
                  <a:t>两次对同一地址访问的间隔时间</a:t>
                </a:r>
              </a:p>
              <a:p>
                <a:pPr lvl="2"/>
                <a:r>
                  <a:rPr kumimoji="1" lang="en-US" altLang="zh-CN" dirty="0" smtClean="0"/>
                  <a:t>f(t)</a:t>
                </a:r>
                <a:r>
                  <a:rPr kumimoji="1" lang="zh-CN" altLang="en-US" dirty="0" smtClean="0"/>
                  <a:t>重用时间为</a:t>
                </a:r>
                <a:r>
                  <a:rPr kumimoji="1" lang="en-US" altLang="zh-CN" dirty="0"/>
                  <a:t>t</a:t>
                </a:r>
                <a:r>
                  <a:rPr kumimoji="1" lang="zh-CN" altLang="en-US" dirty="0" smtClean="0"/>
                  <a:t>的访问比例</a:t>
                </a:r>
              </a:p>
              <a:p>
                <a:pPr lvl="2"/>
                <a:r>
                  <a:rPr kumimoji="1" lang="en-US" altLang="zh-CN" dirty="0" smtClean="0"/>
                  <a:t>P(t)</a:t>
                </a:r>
                <a:r>
                  <a:rPr kumimoji="1" lang="zh-CN" altLang="en-US" dirty="0" smtClean="0"/>
                  <a:t>重用时间大于等于</a:t>
                </a:r>
                <a:r>
                  <a:rPr kumimoji="1" lang="en-US" altLang="zh-CN" dirty="0"/>
                  <a:t>t</a:t>
                </a:r>
                <a:r>
                  <a:rPr kumimoji="1" lang="zh-CN" altLang="en-US" dirty="0" smtClean="0"/>
                  <a:t>的访问比例</a:t>
                </a:r>
                <a:r>
                  <a:rPr kumimoji="1" lang="en-US" altLang="zh-CN" dirty="0" smtClean="0"/>
                  <a:t>(=</a:t>
                </a:r>
                <a14:m>
                  <m:oMath xmlns:m="http://schemas.openxmlformats.org/officeDocument/2006/math">
                    <m:nary>
                      <m:naryPr>
                        <m:chr m:val="∑"/>
                        <m:supHide m:val="on"/>
                        <m:ctrlPr>
                          <a:rPr kumimoji="1" lang="en-US" altLang="zh-CN" i="1" smtClean="0">
                            <a:latin typeface="Cambria Math" charset="0"/>
                          </a:rPr>
                        </m:ctrlPr>
                      </m:naryPr>
                      <m:sub>
                        <m:r>
                          <m:rPr>
                            <m:brk m:alnAt="7"/>
                          </m:rPr>
                          <a:rPr kumimoji="1" lang="en-US" altLang="zh-CN" b="0" i="1" smtClean="0">
                            <a:latin typeface="Cambria Math" charset="0"/>
                          </a:rPr>
                          <m:t>𝑥</m:t>
                        </m:r>
                        <m:r>
                          <a:rPr kumimoji="1" lang="en-US" altLang="zh-CN" b="0" i="1" smtClean="0">
                            <a:latin typeface="Cambria Math" charset="0"/>
                          </a:rPr>
                          <m:t>≥</m:t>
                        </m:r>
                        <m:r>
                          <a:rPr kumimoji="1" lang="en-US" altLang="zh-CN" b="0" i="1" smtClean="0">
                            <a:latin typeface="Cambria Math" charset="0"/>
                          </a:rPr>
                          <m:t>𝑡</m:t>
                        </m:r>
                      </m:sub>
                      <m:sup/>
                      <m:e>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m:t>
                        </m:r>
                      </m:e>
                    </m:nary>
                  </m:oMath>
                </a14:m>
                <a:r>
                  <a:rPr kumimoji="1" lang="en-US" altLang="zh-CN" dirty="0" smtClean="0"/>
                  <a:t>)</a:t>
                </a:r>
              </a:p>
              <a:p>
                <a:pPr lvl="2"/>
                <a:r>
                  <a:rPr kumimoji="1" lang="en-US" altLang="zh-CN" dirty="0" smtClean="0"/>
                  <a:t>v(t) = P(t)</a:t>
                </a:r>
                <a:endParaRPr kumimoji="1" lang="zh-CN" altLang="en-US" dirty="0"/>
              </a:p>
              <a:p>
                <a:pPr lvl="1"/>
                <a:r>
                  <a:rPr kumimoji="1" lang="zh-CN" altLang="en-US" dirty="0" smtClean="0"/>
                  <a:t>公式</a:t>
                </a:r>
              </a:p>
              <a:p>
                <a:pPr lvl="2"/>
                <a14:m>
                  <m:oMath xmlns:m="http://schemas.openxmlformats.org/officeDocument/2006/math">
                    <m:nary>
                      <m:naryPr>
                        <m:ctrlPr>
                          <a:rPr kumimoji="1" lang="zh-CN" altLang="en-US" i="1" smtClean="0">
                            <a:latin typeface="Cambria Math" charset="0"/>
                          </a:rPr>
                        </m:ctrlPr>
                      </m:naryPr>
                      <m:sub>
                        <m:r>
                          <m:rPr>
                            <m:brk m:alnAt="23"/>
                          </m:rPr>
                          <a:rPr kumimoji="1" lang="en-US" altLang="zh-CN" b="0" i="1" smtClean="0">
                            <a:latin typeface="Cambria Math" charset="0"/>
                          </a:rPr>
                          <m:t>0</m:t>
                        </m:r>
                      </m:sub>
                      <m:sup>
                        <m:r>
                          <m:rPr>
                            <m:sty m:val="p"/>
                          </m:rPr>
                          <a:rPr kumimoji="1" lang="en-US" altLang="zh-CN" i="1" smtClean="0">
                            <a:latin typeface="Cambria Math" charset="0"/>
                          </a:rPr>
                          <m:t>AET</m:t>
                        </m:r>
                        <m:r>
                          <a:rPr kumimoji="1" lang="en-US" altLang="zh-CN" b="0" i="1" smtClean="0">
                            <a:latin typeface="Cambria Math" charset="0"/>
                          </a:rPr>
                          <m:t>(</m:t>
                        </m:r>
                        <m:r>
                          <a:rPr kumimoji="1" lang="en-US" altLang="zh-CN" b="0" i="1" smtClean="0">
                            <a:latin typeface="Cambria Math" charset="0"/>
                          </a:rPr>
                          <m:t>𝑐</m:t>
                        </m:r>
                        <m:r>
                          <a:rPr kumimoji="1" lang="en-US" altLang="zh-CN" b="0" i="1" smtClean="0">
                            <a:latin typeface="Cambria Math" charset="0"/>
                          </a:rPr>
                          <m:t>)</m:t>
                        </m:r>
                      </m:sup>
                      <m:e>
                        <m:r>
                          <m:rPr>
                            <m:sty m:val="p"/>
                          </m:rPr>
                          <a:rPr kumimoji="1" lang="en-US" altLang="zh-CN" i="1" smtClean="0">
                            <a:latin typeface="Cambria Math" charset="0"/>
                          </a:rPr>
                          <m:t>v</m:t>
                        </m:r>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𝑑𝑡</m:t>
                        </m:r>
                      </m:e>
                    </m:nary>
                  </m:oMath>
                </a14:m>
                <a:r>
                  <a:rPr kumimoji="1" lang="zh-CN" altLang="en-US" dirty="0" smtClean="0"/>
                  <a:t> </a:t>
                </a:r>
                <a:r>
                  <a:rPr kumimoji="1" lang="en-US" altLang="zh-CN" dirty="0" smtClean="0"/>
                  <a:t>=</a:t>
                </a:r>
                <a:r>
                  <a:rPr kumimoji="1" lang="zh-CN" altLang="en-US" dirty="0" smtClean="0"/>
                  <a:t> </a:t>
                </a:r>
                <a14:m>
                  <m:oMath xmlns:m="http://schemas.openxmlformats.org/officeDocument/2006/math">
                    <m:nary>
                      <m:naryPr>
                        <m:ctrlPr>
                          <a:rPr kumimoji="1" lang="zh-CN" altLang="en-US" i="1" smtClean="0">
                            <a:latin typeface="Cambria Math" charset="0"/>
                          </a:rPr>
                        </m:ctrlPr>
                      </m:naryPr>
                      <m:sub>
                        <m:r>
                          <m:rPr>
                            <m:brk m:alnAt="23"/>
                          </m:rPr>
                          <a:rPr kumimoji="1" lang="en-US" altLang="zh-CN" b="0" i="1" smtClean="0">
                            <a:latin typeface="Cambria Math" charset="0"/>
                          </a:rPr>
                          <m:t>0</m:t>
                        </m:r>
                      </m:sub>
                      <m:sup>
                        <m:r>
                          <a:rPr kumimoji="1" lang="en-US" altLang="zh-CN" b="0" i="1" smtClean="0">
                            <a:latin typeface="Cambria Math" charset="0"/>
                          </a:rPr>
                          <m:t>𝐴𝐸𝑇</m:t>
                        </m:r>
                        <m:r>
                          <a:rPr kumimoji="1" lang="en-US" altLang="zh-CN" b="0" i="1" smtClean="0">
                            <a:latin typeface="Cambria Math" charset="0"/>
                          </a:rPr>
                          <m:t>(</m:t>
                        </m:r>
                        <m:r>
                          <a:rPr kumimoji="1" lang="en-US" altLang="zh-CN" b="0" i="1" smtClean="0">
                            <a:latin typeface="Cambria Math" charset="0"/>
                          </a:rPr>
                          <m:t>𝑐</m:t>
                        </m:r>
                        <m:r>
                          <a:rPr kumimoji="1" lang="en-US" altLang="zh-CN" b="0" i="1" smtClean="0">
                            <a:latin typeface="Cambria Math" charset="0"/>
                          </a:rPr>
                          <m:t>)</m:t>
                        </m:r>
                      </m:sup>
                      <m:e>
                        <m:r>
                          <a:rPr kumimoji="1" lang="en-US" altLang="zh-CN" b="0" i="1" smtClean="0">
                            <a:latin typeface="Cambria Math" charset="0"/>
                          </a:rPr>
                          <m:t>𝑃</m:t>
                        </m:r>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𝑑𝑡</m:t>
                        </m:r>
                      </m:e>
                    </m:nary>
                  </m:oMath>
                </a14:m>
                <a:r>
                  <a:rPr kumimoji="1" lang="zh-CN" altLang="en-US" dirty="0" smtClean="0"/>
                  <a:t> </a:t>
                </a:r>
                <a:r>
                  <a:rPr kumimoji="1" lang="en-US" altLang="zh-CN" dirty="0" smtClean="0"/>
                  <a:t>=</a:t>
                </a:r>
                <a:r>
                  <a:rPr kumimoji="1" lang="zh-CN" altLang="en-US" dirty="0" smtClean="0"/>
                  <a:t> </a:t>
                </a:r>
                <a:r>
                  <a:rPr kumimoji="1" lang="en-US" altLang="zh-CN" dirty="0" smtClean="0"/>
                  <a:t>c</a:t>
                </a:r>
                <a:endParaRPr kumimoji="1" lang="zh-CN" altLang="en-US"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a:blip r:embed="rId3"/>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17</a:t>
            </a:fld>
            <a:endParaRPr lang="en-US" sz="1200" b="0">
              <a:solidFill>
                <a:schemeClr val="dk1"/>
              </a:solidFill>
              <a:latin typeface="Times New Roman"/>
              <a:ea typeface="Times New Roman"/>
              <a:cs typeface="Times New Roman"/>
              <a:sym typeface="Times New Roman"/>
            </a:endParaRPr>
          </a:p>
        </p:txBody>
      </p:sp>
      <p:pic>
        <p:nvPicPr>
          <p:cNvPr id="8" name="图片 7"/>
          <p:cNvPicPr>
            <a:picLocks noChangeAspect="1"/>
          </p:cNvPicPr>
          <p:nvPr/>
        </p:nvPicPr>
        <p:blipFill>
          <a:blip r:embed="rId4"/>
          <a:stretch>
            <a:fillRect/>
          </a:stretch>
        </p:blipFill>
        <p:spPr>
          <a:xfrm>
            <a:off x="1799062" y="4165950"/>
            <a:ext cx="5439938" cy="686400"/>
          </a:xfrm>
          <a:prstGeom prst="rect">
            <a:avLst/>
          </a:prstGeom>
        </p:spPr>
      </p:pic>
      <p:pic>
        <p:nvPicPr>
          <p:cNvPr id="9" name="图片 8"/>
          <p:cNvPicPr>
            <a:picLocks noChangeAspect="1"/>
          </p:cNvPicPr>
          <p:nvPr/>
        </p:nvPicPr>
        <p:blipFill>
          <a:blip r:embed="rId5"/>
          <a:stretch>
            <a:fillRect/>
          </a:stretch>
        </p:blipFill>
        <p:spPr>
          <a:xfrm>
            <a:off x="2939821" y="4773691"/>
            <a:ext cx="648975" cy="1105867"/>
          </a:xfrm>
          <a:prstGeom prst="rect">
            <a:avLst/>
          </a:prstGeom>
        </p:spPr>
      </p:pic>
      <p:pic>
        <p:nvPicPr>
          <p:cNvPr id="10" name="图片 9"/>
          <p:cNvPicPr>
            <a:picLocks noChangeAspect="1"/>
          </p:cNvPicPr>
          <p:nvPr/>
        </p:nvPicPr>
        <p:blipFill>
          <a:blip r:embed="rId6"/>
          <a:stretch>
            <a:fillRect/>
          </a:stretch>
        </p:blipFill>
        <p:spPr>
          <a:xfrm>
            <a:off x="4572306" y="4761064"/>
            <a:ext cx="648975" cy="1105867"/>
          </a:xfrm>
          <a:prstGeom prst="rect">
            <a:avLst/>
          </a:prstGeom>
        </p:spPr>
      </p:pic>
    </p:spTree>
    <p:extLst>
      <p:ext uri="{BB962C8B-B14F-4D97-AF65-F5344CB8AC3E}">
        <p14:creationId xmlns:p14="http://schemas.microsoft.com/office/powerpoint/2010/main" val="397196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 calcmode="lin" valueType="num">
                                      <p:cBhvr additive="base">
                                        <p:cTn id="7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 calcmode="lin" valueType="num">
                                      <p:cBhvr additive="base">
                                        <p:cTn id="8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3">
                                            <p:txEl>
                                              <p:pRg st="9" end="9"/>
                                            </p:txEl>
                                          </p:spTgt>
                                        </p:tgtEl>
                                        <p:attrNameLst>
                                          <p:attrName>style.visibility</p:attrName>
                                        </p:attrNameLst>
                                      </p:cBhvr>
                                      <p:to>
                                        <p:strVal val="visible"/>
                                      </p:to>
                                    </p:set>
                                    <p:anim calcmode="lin" valueType="num">
                                      <p:cBhvr additive="base">
                                        <p:cTn id="8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算法及其</a:t>
            </a:r>
            <a:r>
              <a:rPr kumimoji="1" lang="zh-CN" altLang="en-US" dirty="0" smtClean="0"/>
              <a:t>实现</a:t>
            </a:r>
            <a:endParaRPr kumimoji="1"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p:txBody>
              <a:bodyPr/>
              <a:lstStyle/>
              <a:p>
                <a:r>
                  <a:rPr kumimoji="1" lang="zh-CN" altLang="en-US" dirty="0" smtClean="0"/>
                  <a:t>算法实现</a:t>
                </a:r>
              </a:p>
              <a:p>
                <a:pPr lvl="1"/>
                <a:r>
                  <a:rPr kumimoji="1" lang="zh-CN" altLang="en-US" dirty="0" smtClean="0"/>
                  <a:t>重用时间</a:t>
                </a:r>
              </a:p>
              <a:p>
                <a:pPr lvl="2"/>
                <a:r>
                  <a:rPr kumimoji="1" lang="zh-CN" altLang="en-US" dirty="0" smtClean="0"/>
                  <a:t>每一个截获的内存访问作为一个逻辑时间</a:t>
                </a:r>
              </a:p>
              <a:p>
                <a:pPr lvl="2"/>
                <a:r>
                  <a:rPr kumimoji="1" lang="zh-CN" altLang="en-US" dirty="0" smtClean="0"/>
                  <a:t>用</a:t>
                </a:r>
                <a:r>
                  <a:rPr kumimoji="1" lang="en-US" altLang="zh-CN" dirty="0" smtClean="0"/>
                  <a:t>hash</a:t>
                </a:r>
                <a:r>
                  <a:rPr kumimoji="1" lang="zh-CN" altLang="en-US" dirty="0" smtClean="0"/>
                  <a:t>表记录每个内存地址上次访问时间</a:t>
                </a:r>
              </a:p>
              <a:p>
                <a:pPr lvl="1"/>
                <a:r>
                  <a:rPr kumimoji="1" lang="en-US" altLang="zh-CN" dirty="0" smtClean="0"/>
                  <a:t>MRC(c)</a:t>
                </a:r>
                <a:r>
                  <a:rPr kumimoji="1" lang="zh-CN" altLang="en-US" dirty="0" smtClean="0"/>
                  <a:t> </a:t>
                </a:r>
                <a:r>
                  <a:rPr kumimoji="1" lang="en-US" altLang="zh-CN" dirty="0" smtClean="0"/>
                  <a:t>=</a:t>
                </a:r>
                <a:r>
                  <a:rPr kumimoji="1" lang="zh-CN" altLang="en-US" dirty="0" smtClean="0"/>
                  <a:t> </a:t>
                </a:r>
                <a:r>
                  <a:rPr kumimoji="1" lang="en-US" altLang="zh-CN" dirty="0" smtClean="0"/>
                  <a:t>P(AET(c))</a:t>
                </a:r>
                <a:r>
                  <a:rPr kumimoji="1" lang="zh-CN" altLang="en-US" dirty="0" smtClean="0"/>
                  <a:t>（重用时间大于</a:t>
                </a:r>
                <a:r>
                  <a:rPr kumimoji="1" lang="zh-CN" altLang="en-US" dirty="0" smtClean="0"/>
                  <a:t>缓存平均</a:t>
                </a:r>
                <a:r>
                  <a:rPr kumimoji="1" lang="zh-CN" altLang="en-US" dirty="0" smtClean="0"/>
                  <a:t>淘汰时间的比例）</a:t>
                </a:r>
              </a:p>
              <a:p>
                <a:pPr lvl="2"/>
                <a:r>
                  <a:rPr kumimoji="1" lang="en-US" altLang="zh-CN" dirty="0" smtClean="0"/>
                  <a:t>f(x)</a:t>
                </a:r>
                <a:r>
                  <a:rPr kumimoji="1" lang="zh-CN" altLang="en-US" dirty="0" smtClean="0"/>
                  <a:t>重用时间为</a:t>
                </a:r>
                <a:r>
                  <a:rPr kumimoji="1" lang="en-US" altLang="zh-CN" dirty="0" smtClean="0"/>
                  <a:t>x</a:t>
                </a:r>
                <a:r>
                  <a:rPr kumimoji="1" lang="zh-CN" altLang="en-US" dirty="0" smtClean="0"/>
                  <a:t>的比例</a:t>
                </a:r>
              </a:p>
              <a:p>
                <a:pPr lvl="2"/>
                <a:r>
                  <a:rPr kumimoji="1" lang="en-US" altLang="zh-CN" dirty="0" smtClean="0"/>
                  <a:t>P(t)</a:t>
                </a:r>
                <a:r>
                  <a:rPr kumimoji="1" lang="zh-CN" altLang="en-US" dirty="0" smtClean="0"/>
                  <a:t> </a:t>
                </a:r>
                <a:r>
                  <a:rPr kumimoji="1" lang="en-US" altLang="zh-CN" dirty="0" smtClean="0"/>
                  <a:t>=</a:t>
                </a:r>
                <a:r>
                  <a:rPr kumimoji="1" lang="zh-CN" altLang="en-US" dirty="0" smtClean="0"/>
                  <a:t> </a:t>
                </a:r>
                <a14:m>
                  <m:oMath xmlns:m="http://schemas.openxmlformats.org/officeDocument/2006/math">
                    <m:f>
                      <m:fPr>
                        <m:ctrlPr>
                          <a:rPr kumimoji="1" lang="en-US" altLang="zh-CN" i="1" smtClean="0">
                            <a:latin typeface="Cambria Math" charset="0"/>
                          </a:rPr>
                        </m:ctrlPr>
                      </m:fPr>
                      <m:num>
                        <m:nary>
                          <m:naryPr>
                            <m:chr m:val="∑"/>
                            <m:limLoc m:val="subSup"/>
                            <m:ctrlPr>
                              <a:rPr kumimoji="1" lang="en-US" altLang="zh-CN" i="1" smtClean="0">
                                <a:latin typeface="Cambria Math" charset="0"/>
                              </a:rPr>
                            </m:ctrlPr>
                          </m:naryPr>
                          <m:sub>
                            <m:r>
                              <m:rPr>
                                <m:brk m:alnAt="25"/>
                              </m:rPr>
                              <a:rPr kumimoji="1" lang="en-US" altLang="zh-CN" b="0" i="1" smtClean="0">
                                <a:latin typeface="Cambria Math" charset="0"/>
                              </a:rPr>
                              <m:t>𝑥</m:t>
                            </m:r>
                            <m:r>
                              <a:rPr kumimoji="1" lang="en-US" altLang="zh-CN" b="0" i="1" smtClean="0">
                                <a:latin typeface="Cambria Math" charset="0"/>
                              </a:rPr>
                              <m:t>=</m:t>
                            </m:r>
                            <m:r>
                              <a:rPr kumimoji="1" lang="en-US" altLang="zh-CN" b="0" i="1" smtClean="0">
                                <a:latin typeface="Cambria Math" charset="0"/>
                              </a:rPr>
                              <m:t>𝑡</m:t>
                            </m:r>
                          </m:sub>
                          <m:sup>
                            <m:r>
                              <a:rPr kumimoji="1" lang="en-US" altLang="zh-CN" i="1" smtClean="0">
                                <a:latin typeface="Cambria Math" charset="0"/>
                                <a:ea typeface="Cambria Math" charset="0"/>
                                <a:cs typeface="Cambria Math" charset="0"/>
                              </a:rPr>
                              <m:t>∞</m:t>
                            </m:r>
                          </m:sup>
                          <m:e>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m:t>
                            </m:r>
                          </m:e>
                        </m:nary>
                      </m:num>
                      <m:den>
                        <m:nary>
                          <m:naryPr>
                            <m:chr m:val="∑"/>
                            <m:limLoc m:val="subSup"/>
                            <m:ctrlPr>
                              <a:rPr kumimoji="1" lang="en-US" altLang="zh-CN" i="1" smtClean="0">
                                <a:latin typeface="Cambria Math" charset="0"/>
                              </a:rPr>
                            </m:ctrlPr>
                          </m:naryPr>
                          <m:sub>
                            <m:r>
                              <m:rPr>
                                <m:brk m:alnAt="25"/>
                              </m:rPr>
                              <a:rPr kumimoji="1" lang="en-US" altLang="zh-CN" b="0" i="1" smtClean="0">
                                <a:latin typeface="Cambria Math" charset="0"/>
                              </a:rPr>
                              <m:t>𝑥</m:t>
                            </m:r>
                            <m:r>
                              <a:rPr kumimoji="1" lang="en-US" altLang="zh-CN" b="0" i="1" smtClean="0">
                                <a:latin typeface="Cambria Math" charset="0"/>
                              </a:rPr>
                              <m:t>=0</m:t>
                            </m:r>
                          </m:sub>
                          <m:sup>
                            <m:r>
                              <a:rPr kumimoji="1" lang="en-US" altLang="zh-CN" i="1" smtClean="0">
                                <a:latin typeface="Cambria Math" charset="0"/>
                                <a:ea typeface="Cambria Math" charset="0"/>
                                <a:cs typeface="Cambria Math" charset="0"/>
                              </a:rPr>
                              <m:t>∞</m:t>
                            </m:r>
                          </m:sup>
                          <m:e>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m:t>
                            </m:r>
                          </m:e>
                        </m:nary>
                      </m:den>
                    </m:f>
                  </m:oMath>
                </a14:m>
                <a:endParaRPr kumimoji="1" lang="zh-CN" altLang="en-US" dirty="0" smtClean="0"/>
              </a:p>
              <a:p>
                <a:pPr lvl="2"/>
                <a:r>
                  <a:rPr kumimoji="1" lang="en-US" altLang="zh-CN" dirty="0" smtClean="0"/>
                  <a:t>c</a:t>
                </a:r>
                <a:r>
                  <a:rPr kumimoji="1" lang="zh-CN" altLang="en-US" dirty="0" smtClean="0"/>
                  <a:t> </a:t>
                </a:r>
                <a:r>
                  <a:rPr kumimoji="1" lang="en-US" altLang="zh-CN" dirty="0" smtClean="0"/>
                  <a:t>=</a:t>
                </a:r>
                <a:r>
                  <a:rPr kumimoji="1" lang="zh-CN" altLang="en-US" dirty="0"/>
                  <a:t> </a:t>
                </a:r>
                <a14:m>
                  <m:oMath xmlns:m="http://schemas.openxmlformats.org/officeDocument/2006/math">
                    <m:nary>
                      <m:naryPr>
                        <m:ctrlPr>
                          <a:rPr kumimoji="1" lang="zh-CN" altLang="en-US" i="1">
                            <a:latin typeface="Cambria Math" charset="0"/>
                          </a:rPr>
                        </m:ctrlPr>
                      </m:naryPr>
                      <m:sub>
                        <m:r>
                          <a:rPr kumimoji="1" lang="en-US" altLang="zh-CN" b="0" i="1" smtClean="0">
                            <a:latin typeface="Cambria Math" charset="0"/>
                          </a:rPr>
                          <m:t>𝑡</m:t>
                        </m:r>
                        <m:r>
                          <a:rPr kumimoji="1" lang="en-US" altLang="zh-CN" b="0" i="1" smtClean="0">
                            <a:latin typeface="Cambria Math" charset="0"/>
                          </a:rPr>
                          <m:t>= </m:t>
                        </m:r>
                        <m:r>
                          <m:rPr>
                            <m:brk m:alnAt="23"/>
                          </m:rPr>
                          <a:rPr kumimoji="1" lang="en-US" altLang="zh-CN" i="1">
                            <a:latin typeface="Cambria Math" charset="0"/>
                          </a:rPr>
                          <m:t>0</m:t>
                        </m:r>
                      </m:sub>
                      <m:sup>
                        <m:r>
                          <a:rPr kumimoji="1" lang="en-US" altLang="zh-CN" i="1">
                            <a:latin typeface="Cambria Math" charset="0"/>
                          </a:rPr>
                          <m:t>𝐴𝐸𝑇</m:t>
                        </m:r>
                        <m:r>
                          <a:rPr kumimoji="1" lang="en-US" altLang="zh-CN" i="1">
                            <a:latin typeface="Cambria Math" charset="0"/>
                          </a:rPr>
                          <m:t>(</m:t>
                        </m:r>
                        <m:r>
                          <a:rPr kumimoji="1" lang="en-US" altLang="zh-CN" i="1">
                            <a:latin typeface="Cambria Math" charset="0"/>
                          </a:rPr>
                          <m:t>𝑐</m:t>
                        </m:r>
                        <m:r>
                          <a:rPr kumimoji="1" lang="en-US" altLang="zh-CN" i="1">
                            <a:latin typeface="Cambria Math" charset="0"/>
                          </a:rPr>
                          <m:t>)</m:t>
                        </m:r>
                      </m:sup>
                      <m:e>
                        <m:r>
                          <a:rPr kumimoji="1" lang="en-US" altLang="zh-CN" i="1">
                            <a:latin typeface="Cambria Math" charset="0"/>
                          </a:rPr>
                          <m:t>𝑃</m:t>
                        </m:r>
                        <m:d>
                          <m:dPr>
                            <m:ctrlPr>
                              <a:rPr kumimoji="1" lang="en-US" altLang="zh-CN" i="1">
                                <a:latin typeface="Cambria Math" charset="0"/>
                              </a:rPr>
                            </m:ctrlPr>
                          </m:dPr>
                          <m:e>
                            <m:r>
                              <a:rPr kumimoji="1" lang="en-US" altLang="zh-CN" i="1">
                                <a:latin typeface="Cambria Math" charset="0"/>
                              </a:rPr>
                              <m:t>𝑡</m:t>
                            </m:r>
                          </m:e>
                        </m:d>
                        <m:r>
                          <a:rPr kumimoji="1" lang="en-US" altLang="zh-CN" i="1">
                            <a:latin typeface="Cambria Math" charset="0"/>
                          </a:rPr>
                          <m:t>𝑑𝑡</m:t>
                        </m:r>
                      </m:e>
                    </m:nary>
                  </m:oMath>
                </a14:m>
                <a:r>
                  <a:rPr kumimoji="1" lang="zh-CN" altLang="en-US" dirty="0"/>
                  <a:t> </a:t>
                </a:r>
                <a:endParaRPr kumimoji="1" lang="zh-CN" altLang="en-US" dirty="0" smtClean="0"/>
              </a:p>
              <a:p>
                <a:pPr marL="1028700" lvl="2" indent="0">
                  <a:buNone/>
                </a:pPr>
                <a:r>
                  <a:rPr kumimoji="1" lang="zh-CN" altLang="en-US" dirty="0"/>
                  <a:t> </a:t>
                </a:r>
                <a:r>
                  <a:rPr kumimoji="1" lang="zh-CN" altLang="en-US" dirty="0" smtClean="0"/>
                  <a:t>      </a:t>
                </a:r>
                <a:r>
                  <a:rPr kumimoji="1" lang="en-US" altLang="zh-CN" dirty="0" smtClean="0"/>
                  <a:t>=</a:t>
                </a:r>
                <a:r>
                  <a:rPr kumimoji="1" lang="zh-CN" altLang="en-US" dirty="0" smtClean="0"/>
                  <a:t> </a:t>
                </a:r>
                <a14:m>
                  <m:oMath xmlns:m="http://schemas.openxmlformats.org/officeDocument/2006/math">
                    <m:nary>
                      <m:naryPr>
                        <m:chr m:val="∑"/>
                        <m:ctrlPr>
                          <a:rPr kumimoji="1" lang="zh-CN" altLang="en-US" i="1" smtClean="0">
                            <a:latin typeface="Cambria Math" charset="0"/>
                          </a:rPr>
                        </m:ctrlPr>
                      </m:naryPr>
                      <m:sub>
                        <m:r>
                          <m:rPr>
                            <m:brk m:alnAt="23"/>
                          </m:rPr>
                          <a:rPr kumimoji="1" lang="en-US" altLang="zh-CN" b="0" i="1" smtClean="0">
                            <a:latin typeface="Cambria Math" charset="0"/>
                          </a:rPr>
                          <m:t>𝑡</m:t>
                        </m:r>
                        <m:r>
                          <a:rPr kumimoji="1" lang="en-US" altLang="zh-CN" b="0" i="1" smtClean="0">
                            <a:latin typeface="Cambria Math" charset="0"/>
                          </a:rPr>
                          <m:t>=0</m:t>
                        </m:r>
                      </m:sub>
                      <m:sup>
                        <m:r>
                          <a:rPr kumimoji="1" lang="en-US" altLang="zh-CN" b="0" i="1" smtClean="0">
                            <a:latin typeface="Cambria Math" charset="0"/>
                          </a:rPr>
                          <m:t>𝐴𝐸𝑇</m:t>
                        </m:r>
                        <m:r>
                          <a:rPr kumimoji="1" lang="en-US" altLang="zh-CN" b="0" i="1" smtClean="0">
                            <a:latin typeface="Cambria Math" charset="0"/>
                          </a:rPr>
                          <m:t>(</m:t>
                        </m:r>
                        <m:r>
                          <a:rPr kumimoji="1" lang="en-US" altLang="zh-CN" b="0" i="1" smtClean="0">
                            <a:latin typeface="Cambria Math" charset="0"/>
                          </a:rPr>
                          <m:t>𝑐</m:t>
                        </m:r>
                        <m:r>
                          <a:rPr kumimoji="1" lang="en-US" altLang="zh-CN" b="0" i="1" smtClean="0">
                            <a:latin typeface="Cambria Math" charset="0"/>
                          </a:rPr>
                          <m:t>)</m:t>
                        </m:r>
                      </m:sup>
                      <m:e>
                        <m:f>
                          <m:fPr>
                            <m:ctrlPr>
                              <a:rPr kumimoji="1" lang="en-US" altLang="zh-CN" i="1">
                                <a:latin typeface="Cambria Math" charset="0"/>
                              </a:rPr>
                            </m:ctrlPr>
                          </m:fPr>
                          <m:num>
                            <m:nary>
                              <m:naryPr>
                                <m:chr m:val="∑"/>
                                <m:limLoc m:val="subSup"/>
                                <m:ctrlPr>
                                  <a:rPr kumimoji="1" lang="en-US" altLang="zh-CN" i="1">
                                    <a:latin typeface="Cambria Math" charset="0"/>
                                  </a:rPr>
                                </m:ctrlPr>
                              </m:naryPr>
                              <m:sub>
                                <m:r>
                                  <m:rPr>
                                    <m:brk m:alnAt="25"/>
                                  </m:rPr>
                                  <a:rPr kumimoji="1" lang="en-US" altLang="zh-CN" i="1">
                                    <a:latin typeface="Cambria Math" charset="0"/>
                                  </a:rPr>
                                  <m:t>𝑥</m:t>
                                </m:r>
                                <m:r>
                                  <a:rPr kumimoji="1" lang="en-US" altLang="zh-CN" i="1">
                                    <a:latin typeface="Cambria Math" charset="0"/>
                                  </a:rPr>
                                  <m:t>=</m:t>
                                </m:r>
                                <m:r>
                                  <a:rPr kumimoji="1" lang="en-US" altLang="zh-CN" i="1">
                                    <a:latin typeface="Cambria Math" charset="0"/>
                                  </a:rPr>
                                  <m:t>𝑡</m:t>
                                </m:r>
                              </m:sub>
                              <m:sup>
                                <m:r>
                                  <a:rPr kumimoji="1" lang="en-US" altLang="zh-CN" i="1">
                                    <a:latin typeface="Cambria Math" charset="0"/>
                                    <a:ea typeface="Cambria Math" charset="0"/>
                                    <a:cs typeface="Cambria Math" charset="0"/>
                                  </a:rPr>
                                  <m:t>∞</m:t>
                                </m:r>
                              </m:sup>
                              <m:e>
                                <m:r>
                                  <a:rPr kumimoji="1" lang="en-US" altLang="zh-CN" i="1">
                                    <a:latin typeface="Cambria Math" charset="0"/>
                                  </a:rPr>
                                  <m:t>𝑓</m:t>
                                </m:r>
                                <m:r>
                                  <a:rPr kumimoji="1" lang="en-US" altLang="zh-CN" i="1">
                                    <a:latin typeface="Cambria Math" charset="0"/>
                                  </a:rPr>
                                  <m:t>(</m:t>
                                </m:r>
                                <m:r>
                                  <a:rPr kumimoji="1" lang="en-US" altLang="zh-CN" i="1">
                                    <a:latin typeface="Cambria Math" charset="0"/>
                                  </a:rPr>
                                  <m:t>𝑥</m:t>
                                </m:r>
                                <m:r>
                                  <a:rPr kumimoji="1" lang="en-US" altLang="zh-CN" i="1">
                                    <a:latin typeface="Cambria Math" charset="0"/>
                                  </a:rPr>
                                  <m:t>)</m:t>
                                </m:r>
                              </m:e>
                            </m:nary>
                          </m:num>
                          <m:den>
                            <m:nary>
                              <m:naryPr>
                                <m:chr m:val="∑"/>
                                <m:limLoc m:val="subSup"/>
                                <m:ctrlPr>
                                  <a:rPr kumimoji="1" lang="en-US" altLang="zh-CN" i="1">
                                    <a:latin typeface="Cambria Math" charset="0"/>
                                  </a:rPr>
                                </m:ctrlPr>
                              </m:naryPr>
                              <m:sub>
                                <m:r>
                                  <m:rPr>
                                    <m:brk m:alnAt="25"/>
                                  </m:rPr>
                                  <a:rPr kumimoji="1" lang="en-US" altLang="zh-CN" i="1">
                                    <a:latin typeface="Cambria Math" charset="0"/>
                                  </a:rPr>
                                  <m:t>𝑥</m:t>
                                </m:r>
                                <m:r>
                                  <a:rPr kumimoji="1" lang="en-US" altLang="zh-CN" i="1">
                                    <a:latin typeface="Cambria Math" charset="0"/>
                                  </a:rPr>
                                  <m:t>=</m:t>
                                </m:r>
                                <m:r>
                                  <a:rPr kumimoji="1" lang="en-US" altLang="zh-CN" b="0" i="1" smtClean="0">
                                    <a:latin typeface="Cambria Math" charset="0"/>
                                  </a:rPr>
                                  <m:t>0</m:t>
                                </m:r>
                              </m:sub>
                              <m:sup>
                                <m:r>
                                  <a:rPr kumimoji="1" lang="en-US" altLang="zh-CN" i="1">
                                    <a:latin typeface="Cambria Math" charset="0"/>
                                    <a:ea typeface="Cambria Math" charset="0"/>
                                    <a:cs typeface="Cambria Math" charset="0"/>
                                  </a:rPr>
                                  <m:t>∞</m:t>
                                </m:r>
                              </m:sup>
                              <m:e>
                                <m:r>
                                  <a:rPr kumimoji="1" lang="en-US" altLang="zh-CN" i="1">
                                    <a:latin typeface="Cambria Math" charset="0"/>
                                  </a:rPr>
                                  <m:t>𝑓</m:t>
                                </m:r>
                                <m:r>
                                  <a:rPr kumimoji="1" lang="en-US" altLang="zh-CN" i="1">
                                    <a:latin typeface="Cambria Math" charset="0"/>
                                  </a:rPr>
                                  <m:t>(</m:t>
                                </m:r>
                                <m:r>
                                  <a:rPr kumimoji="1" lang="en-US" altLang="zh-CN" i="1">
                                    <a:latin typeface="Cambria Math" charset="0"/>
                                  </a:rPr>
                                  <m:t>𝑥</m:t>
                                </m:r>
                                <m:r>
                                  <a:rPr kumimoji="1" lang="en-US" altLang="zh-CN" i="1">
                                    <a:latin typeface="Cambria Math" charset="0"/>
                                  </a:rPr>
                                  <m:t>)</m:t>
                                </m:r>
                              </m:e>
                            </m:nary>
                          </m:den>
                        </m:f>
                      </m:e>
                    </m:nary>
                  </m:oMath>
                </a14:m>
                <a:endParaRPr kumimoji="1" lang="zh-CN" altLang="en-US" dirty="0"/>
              </a:p>
            </p:txBody>
          </p:sp>
        </mc:Choice>
        <mc:Fallback>
          <p:sp>
            <p:nvSpPr>
              <p:cNvPr id="3" name="文本占位符 2"/>
              <p:cNvSpPr>
                <a:spLocks noGrp="1" noRot="1" noChangeAspect="1" noMove="1" noResize="1" noEditPoints="1" noAdjustHandles="1" noChangeArrowheads="1" noChangeShapeType="1" noTextEdit="1"/>
              </p:cNvSpPr>
              <p:nvPr>
                <p:ph type="body" idx="1"/>
              </p:nvPr>
            </p:nvSpPr>
            <p:spPr>
              <a:blipFill rotWithShape="0">
                <a:blip r:embed="rId3"/>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18</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979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算法及其实现</a:t>
            </a:r>
          </a:p>
        </p:txBody>
      </p:sp>
      <p:sp>
        <p:nvSpPr>
          <p:cNvPr id="3" name="文本占位符 2"/>
          <p:cNvSpPr>
            <a:spLocks noGrp="1"/>
          </p:cNvSpPr>
          <p:nvPr>
            <p:ph type="body" idx="1"/>
          </p:nvPr>
        </p:nvSpPr>
        <p:spPr/>
        <p:txBody>
          <a:bodyPr/>
          <a:lstStyle/>
          <a:p>
            <a:r>
              <a:rPr kumimoji="1" lang="zh-CN" altLang="en-US" dirty="0" smtClean="0"/>
              <a:t>算法实现</a:t>
            </a:r>
          </a:p>
          <a:p>
            <a:pPr lvl="1"/>
            <a:r>
              <a:rPr kumimoji="1" lang="zh-CN" altLang="en-US" dirty="0" smtClean="0"/>
              <a:t>控制模块每隔一段时间间隔计算</a:t>
            </a:r>
            <a:r>
              <a:rPr kumimoji="1" lang="en-US" altLang="zh-CN" dirty="0" smtClean="0"/>
              <a:t>MRC</a:t>
            </a:r>
            <a:r>
              <a:rPr kumimoji="1" lang="zh-CN" altLang="en-US" dirty="0" smtClean="0"/>
              <a:t>，根据</a:t>
            </a:r>
            <a:r>
              <a:rPr kumimoji="1" lang="en-US" altLang="zh-CN" dirty="0" smtClean="0"/>
              <a:t>MRC</a:t>
            </a:r>
            <a:r>
              <a:rPr kumimoji="1" lang="zh-CN" altLang="en-US" dirty="0" smtClean="0"/>
              <a:t>估计工作集大小</a:t>
            </a:r>
          </a:p>
          <a:p>
            <a:pPr lvl="1"/>
            <a:r>
              <a:rPr kumimoji="1" lang="zh-CN" altLang="en-US" dirty="0" smtClean="0"/>
              <a:t>将各个时间段得到的工作集大小汇总得到工作集变化曲线图</a:t>
            </a:r>
          </a:p>
          <a:p>
            <a:pPr lvl="1"/>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19</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4918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solidFill>
                  <a:srgbClr val="FF0000"/>
                </a:solidFill>
              </a:rPr>
              <a:t>研究背景</a:t>
            </a:r>
            <a:endParaRPr kumimoji="1" lang="en-US" altLang="zh-CN" dirty="0" smtClean="0">
              <a:solidFill>
                <a:srgbClr val="FF0000"/>
              </a:solidFill>
            </a:endParaRPr>
          </a:p>
          <a:p>
            <a:r>
              <a:rPr kumimoji="1" lang="zh-CN" altLang="en-US" dirty="0" smtClean="0"/>
              <a:t>相关工作</a:t>
            </a:r>
            <a:endParaRPr kumimoji="1" lang="en-US" altLang="zh-CN" dirty="0" smtClean="0"/>
          </a:p>
          <a:p>
            <a:r>
              <a:rPr kumimoji="1" lang="zh-CN" altLang="en-US" dirty="0" smtClean="0"/>
              <a:t>设计与实现</a:t>
            </a:r>
            <a:endParaRPr kumimoji="1" lang="en-US" altLang="zh-CN" dirty="0" smtClean="0"/>
          </a:p>
          <a:p>
            <a:r>
              <a:rPr kumimoji="1" lang="zh-CN" altLang="en-US" dirty="0" smtClean="0"/>
              <a:t>实验</a:t>
            </a:r>
            <a:endParaRPr kumimoji="1" lang="en-US" altLang="zh-CN" dirty="0" smtClean="0"/>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4656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系统优化</a:t>
            </a:r>
          </a:p>
        </p:txBody>
      </p:sp>
      <p:sp>
        <p:nvSpPr>
          <p:cNvPr id="3" name="文本占位符 2"/>
          <p:cNvSpPr>
            <a:spLocks noGrp="1"/>
          </p:cNvSpPr>
          <p:nvPr>
            <p:ph type="body" idx="1"/>
          </p:nvPr>
        </p:nvSpPr>
        <p:spPr/>
        <p:txBody>
          <a:bodyPr/>
          <a:lstStyle/>
          <a:p>
            <a:r>
              <a:rPr kumimoji="1" lang="zh-CN" altLang="en-US" dirty="0" smtClean="0"/>
              <a:t>热页集</a:t>
            </a:r>
          </a:p>
          <a:p>
            <a:r>
              <a:rPr kumimoji="1" lang="zh-CN" altLang="en-US" dirty="0" smtClean="0"/>
              <a:t>采样</a:t>
            </a:r>
          </a:p>
          <a:p>
            <a:r>
              <a:rPr kumimoji="1" lang="zh-CN" altLang="en-US" dirty="0" smtClean="0"/>
              <a:t>动态采样</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20</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3473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热页集</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概念</a:t>
            </a:r>
          </a:p>
          <a:p>
            <a:pPr lvl="1"/>
            <a:r>
              <a:rPr kumimoji="1" lang="zh-CN" altLang="en-US" dirty="0" smtClean="0"/>
              <a:t>热页：最近访问过的页面</a:t>
            </a:r>
          </a:p>
          <a:p>
            <a:pPr lvl="1"/>
            <a:r>
              <a:rPr kumimoji="1" lang="zh-CN" altLang="en-US" dirty="0" smtClean="0"/>
              <a:t>冷页：很久没有访问的页面</a:t>
            </a:r>
            <a:endParaRPr kumimoji="1" lang="zh-CN" altLang="en-US" dirty="0"/>
          </a:p>
          <a:p>
            <a:r>
              <a:rPr kumimoji="1" lang="zh-CN" altLang="en-US" dirty="0" smtClean="0"/>
              <a:t>过程</a:t>
            </a:r>
          </a:p>
          <a:p>
            <a:pPr lvl="1"/>
            <a:r>
              <a:rPr kumimoji="1" lang="zh-CN" altLang="en-US" dirty="0" smtClean="0"/>
              <a:t>将截获的页面放入热页集，清除保留位，不再跟踪</a:t>
            </a:r>
          </a:p>
          <a:p>
            <a:pPr lvl="1"/>
            <a:r>
              <a:rPr kumimoji="1" lang="zh-CN" altLang="en-US" dirty="0" smtClean="0"/>
              <a:t>热页集用</a:t>
            </a:r>
            <a:r>
              <a:rPr kumimoji="1" lang="en-US" altLang="zh-CN" dirty="0" smtClean="0"/>
              <a:t>FIFO</a:t>
            </a:r>
            <a:r>
              <a:rPr kumimoji="1" lang="zh-CN" altLang="en-US" dirty="0" smtClean="0"/>
              <a:t>环形队列维护</a:t>
            </a:r>
          </a:p>
          <a:p>
            <a:pPr lvl="1"/>
            <a:r>
              <a:rPr kumimoji="1" lang="zh-CN" altLang="en-US" dirty="0" smtClean="0"/>
              <a:t>从热页集剔除出来的页面变为冷页，置保留位，恢复跟踪</a:t>
            </a:r>
            <a:endParaRPr kumimoji="1" lang="zh-CN" altLang="en-US" dirty="0"/>
          </a:p>
          <a:p>
            <a:r>
              <a:rPr kumimoji="1" lang="zh-CN" altLang="en-US" dirty="0" smtClean="0"/>
              <a:t>效果</a:t>
            </a:r>
          </a:p>
          <a:p>
            <a:pPr lvl="1"/>
            <a:r>
              <a:rPr kumimoji="1" lang="zh-CN" altLang="en-US" dirty="0" smtClean="0"/>
              <a:t>最近访问过的页面不再跟踪，减少了大量的页面中断数</a:t>
            </a:r>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21</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504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采样</a:t>
            </a:r>
            <a:endParaRPr kumimoji="1"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kumimoji="1" lang="zh-CN" altLang="en-US" dirty="0" smtClean="0"/>
                  <a:t>方法</a:t>
                </a:r>
              </a:p>
              <a:p>
                <a:pPr lvl="1"/>
                <a:r>
                  <a:rPr kumimoji="1" lang="zh-CN" altLang="en-US" dirty="0" smtClean="0"/>
                  <a:t>对页表项地址采样置位</a:t>
                </a:r>
              </a:p>
              <a:p>
                <a:pPr lvl="2"/>
                <a:r>
                  <a:rPr kumimoji="1" lang="en-US" altLang="zh-CN" dirty="0" smtClean="0"/>
                  <a:t>hash(</a:t>
                </a:r>
                <a:r>
                  <a:rPr kumimoji="1" lang="en-US" altLang="zh-CN" dirty="0" err="1" smtClean="0"/>
                  <a:t>addr</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P</a:t>
                </a:r>
                <a:r>
                  <a:rPr kumimoji="1" lang="zh-CN" altLang="en-US" dirty="0" smtClean="0"/>
                  <a:t> </a:t>
                </a:r>
                <a:r>
                  <a:rPr kumimoji="1" lang="en-US" altLang="zh-CN" dirty="0" smtClean="0"/>
                  <a:t>&lt;</a:t>
                </a:r>
                <a:r>
                  <a:rPr kumimoji="1" lang="zh-CN" altLang="en-US" dirty="0" smtClean="0"/>
                  <a:t> </a:t>
                </a:r>
                <a:r>
                  <a:rPr kumimoji="1" lang="en-US" altLang="zh-CN" dirty="0" smtClean="0"/>
                  <a:t>T</a:t>
                </a:r>
                <a:endParaRPr kumimoji="1" lang="zh-CN" altLang="en-US" dirty="0" smtClean="0"/>
              </a:p>
              <a:p>
                <a:pPr lvl="1"/>
                <a:r>
                  <a:rPr kumimoji="1" lang="zh-CN" altLang="en-US" dirty="0" smtClean="0"/>
                  <a:t>采样率</a:t>
                </a:r>
                <a:r>
                  <a:rPr kumimoji="1" lang="zh-CN" altLang="en-US" dirty="0"/>
                  <a:t>：</a:t>
                </a:r>
                <a14:m>
                  <m:oMath xmlns:m="http://schemas.openxmlformats.org/officeDocument/2006/math">
                    <m:f>
                      <m:fPr>
                        <m:ctrlPr>
                          <a:rPr kumimoji="1" lang="en-US" altLang="zh-CN" i="1" smtClean="0">
                            <a:latin typeface="Cambria Math" charset="0"/>
                          </a:rPr>
                        </m:ctrlPr>
                      </m:fPr>
                      <m:num>
                        <m:r>
                          <m:rPr>
                            <m:sty m:val="p"/>
                          </m:rPr>
                          <a:rPr kumimoji="1" lang="en-US" altLang="zh-CN" i="1" smtClean="0">
                            <a:latin typeface="Cambria Math" charset="0"/>
                          </a:rPr>
                          <m:t>P</m:t>
                        </m:r>
                      </m:num>
                      <m:den>
                        <m:r>
                          <m:rPr>
                            <m:sty m:val="p"/>
                          </m:rPr>
                          <a:rPr kumimoji="1" lang="en-US" altLang="zh-CN" i="1" smtClean="0">
                            <a:latin typeface="Cambria Math" charset="0"/>
                          </a:rPr>
                          <m:t>T</m:t>
                        </m:r>
                      </m:den>
                    </m:f>
                  </m:oMath>
                </a14:m>
                <a:endParaRPr kumimoji="1" lang="zh-CN" altLang="en-US" dirty="0" smtClean="0"/>
              </a:p>
              <a:p>
                <a:r>
                  <a:rPr kumimoji="1" lang="zh-CN" altLang="en-US" dirty="0" smtClean="0"/>
                  <a:t>效果</a:t>
                </a:r>
              </a:p>
              <a:p>
                <a:pPr lvl="1"/>
                <a:r>
                  <a:rPr kumimoji="1" lang="zh-CN" altLang="en-US" dirty="0" smtClean="0"/>
                  <a:t>减少了跟踪的页面集合大小</a:t>
                </a:r>
              </a:p>
              <a:p>
                <a:pPr lvl="1"/>
                <a:r>
                  <a:rPr kumimoji="1" lang="zh-CN" altLang="en-US" dirty="0" smtClean="0"/>
                  <a:t>采样降低了页面真实的重用时间大小，用获得的重用时间除以采样率估计真实重用时间</a:t>
                </a:r>
              </a:p>
              <a:p>
                <a:pPr lvl="1"/>
                <a:endParaRPr kumimoji="1"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a:blip r:embed="rId3"/>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22</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0031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热页集</a:t>
            </a:r>
            <a:r>
              <a:rPr kumimoji="1" lang="en-US" altLang="zh-CN" dirty="0" smtClean="0"/>
              <a:t>+</a:t>
            </a:r>
            <a:r>
              <a:rPr kumimoji="1" lang="zh-CN" altLang="en-US" dirty="0" smtClean="0"/>
              <a:t>采样</a:t>
            </a:r>
            <a:endParaRPr kumimoji="1" lang="zh-CN" altLang="en-US" dirty="0"/>
          </a:p>
        </p:txBody>
      </p:sp>
      <p:sp>
        <p:nvSpPr>
          <p:cNvPr id="3" name="文本占位符 2"/>
          <p:cNvSpPr>
            <a:spLocks noGrp="1"/>
          </p:cNvSpPr>
          <p:nvPr>
            <p:ph type="body" idx="1"/>
          </p:nvPr>
        </p:nvSpPr>
        <p:spPr/>
        <p:txBody>
          <a:bodyPr/>
          <a:lstStyle/>
          <a:p>
            <a:endParaRPr kumimoji="1" lang="zh-CN" altLang="en-US" dirty="0" smtClean="0"/>
          </a:p>
          <a:p>
            <a:endParaRPr kumimoji="1" lang="zh-CN" altLang="en-US" dirty="0"/>
          </a:p>
          <a:p>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23</a:t>
            </a:fld>
            <a:endParaRPr lang="en-US" sz="1200" b="0">
              <a:solidFill>
                <a:schemeClr val="dk1"/>
              </a:solidFill>
              <a:latin typeface="Times New Roman"/>
              <a:ea typeface="Times New Roman"/>
              <a:cs typeface="Times New Roman"/>
              <a:sym typeface="Times New Roman"/>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800"/>
            <a:ext cx="9144000" cy="4452627"/>
          </a:xfrm>
          <a:prstGeom prst="rect">
            <a:avLst/>
          </a:prstGeom>
        </p:spPr>
      </p:pic>
    </p:spTree>
    <p:extLst>
      <p:ext uri="{BB962C8B-B14F-4D97-AF65-F5344CB8AC3E}">
        <p14:creationId xmlns:p14="http://schemas.microsoft.com/office/powerpoint/2010/main" val="193669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如何进一步降低开销</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增大热页集？</a:t>
            </a:r>
          </a:p>
          <a:p>
            <a:r>
              <a:rPr kumimoji="1" lang="zh-CN" altLang="en-US" dirty="0" smtClean="0"/>
              <a:t>降低采样率</a:t>
            </a:r>
            <a:r>
              <a:rPr kumimoji="1" lang="en-US" altLang="zh-CN" dirty="0" smtClean="0"/>
              <a:t>?</a:t>
            </a:r>
            <a:endParaRPr kumimoji="1" lang="zh-CN" altLang="en-US" dirty="0" smtClean="0"/>
          </a:p>
          <a:p>
            <a:r>
              <a:rPr kumimoji="1" lang="en-US" altLang="zh-CN" dirty="0" smtClean="0"/>
              <a:t>gems</a:t>
            </a:r>
            <a:r>
              <a:rPr kumimoji="1" lang="zh-CN" altLang="en-US" dirty="0" smtClean="0"/>
              <a:t>不同热页集采样率下的开销</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24</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187" y="3198813"/>
            <a:ext cx="4610100" cy="2286000"/>
          </a:xfrm>
          <a:prstGeom prst="rect">
            <a:avLst/>
          </a:prstGeom>
        </p:spPr>
      </p:pic>
    </p:spTree>
    <p:extLst>
      <p:ext uri="{BB962C8B-B14F-4D97-AF65-F5344CB8AC3E}">
        <p14:creationId xmlns:p14="http://schemas.microsoft.com/office/powerpoint/2010/main" val="39588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动态采样率</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为什么需要动态采样率</a:t>
            </a:r>
          </a:p>
          <a:p>
            <a:pPr lvl="1"/>
            <a:r>
              <a:rPr kumimoji="1" lang="zh-CN" altLang="en-US" dirty="0" smtClean="0"/>
              <a:t>采样率低</a:t>
            </a:r>
          </a:p>
          <a:p>
            <a:pPr lvl="2"/>
            <a:r>
              <a:rPr kumimoji="1" lang="zh-CN" altLang="en-US" dirty="0" smtClean="0"/>
              <a:t>优点</a:t>
            </a:r>
            <a:r>
              <a:rPr kumimoji="1" lang="zh-CN" altLang="en-US" dirty="0"/>
              <a:t>：</a:t>
            </a:r>
            <a:r>
              <a:rPr kumimoji="1" lang="zh-CN" altLang="en-US" dirty="0" smtClean="0"/>
              <a:t>截获的页面少，开销低</a:t>
            </a:r>
          </a:p>
          <a:p>
            <a:pPr lvl="2"/>
            <a:r>
              <a:rPr kumimoji="1" lang="zh-CN" altLang="en-US" dirty="0" smtClean="0"/>
              <a:t>缺点：采集到的页面太少</a:t>
            </a:r>
            <a:r>
              <a:rPr kumimoji="1" lang="zh-CN" altLang="en-US" dirty="0" smtClean="0"/>
              <a:t>会</a:t>
            </a:r>
            <a:r>
              <a:rPr kumimoji="1" lang="zh-CN" altLang="en-US" dirty="0" smtClean="0"/>
              <a:t>使</a:t>
            </a:r>
            <a:r>
              <a:rPr kumimoji="1" lang="zh-CN" altLang="en-US" dirty="0" smtClean="0"/>
              <a:t>重用</a:t>
            </a:r>
            <a:r>
              <a:rPr kumimoji="1" lang="zh-CN" altLang="en-US" dirty="0" smtClean="0"/>
              <a:t>时间分布失真</a:t>
            </a:r>
            <a:endParaRPr kumimoji="1" lang="zh-CN" altLang="en-US" dirty="0"/>
          </a:p>
          <a:p>
            <a:pPr lvl="1"/>
            <a:r>
              <a:rPr kumimoji="1" lang="zh-CN" altLang="en-US" dirty="0" smtClean="0"/>
              <a:t>采样率高</a:t>
            </a:r>
          </a:p>
          <a:p>
            <a:pPr lvl="2"/>
            <a:r>
              <a:rPr kumimoji="1" lang="zh-CN" altLang="en-US" dirty="0" smtClean="0"/>
              <a:t>优点：</a:t>
            </a:r>
            <a:r>
              <a:rPr kumimoji="1" lang="en-US" altLang="zh-CN" dirty="0" smtClean="0"/>
              <a:t>AET</a:t>
            </a:r>
            <a:r>
              <a:rPr kumimoji="1" lang="zh-CN" altLang="en-US" dirty="0" smtClean="0"/>
              <a:t>算法准确度高</a:t>
            </a:r>
          </a:p>
          <a:p>
            <a:pPr lvl="2"/>
            <a:r>
              <a:rPr kumimoji="1" lang="zh-CN" altLang="en-US" dirty="0" smtClean="0"/>
              <a:t>缺点：开销大</a:t>
            </a:r>
            <a:endParaRPr kumimoji="1" lang="zh-CN" altLang="en-US" dirty="0"/>
          </a:p>
          <a:p>
            <a:r>
              <a:rPr kumimoji="1" lang="zh-CN" altLang="en-US" dirty="0" smtClean="0"/>
              <a:t>如何控制</a:t>
            </a:r>
          </a:p>
          <a:p>
            <a:pPr lvl="1"/>
            <a:r>
              <a:rPr kumimoji="1" lang="zh-CN" altLang="en-US" dirty="0" smtClean="0"/>
              <a:t>通过控制缺页中断比例来控制开销</a:t>
            </a:r>
          </a:p>
          <a:p>
            <a:pPr lvl="1"/>
            <a:r>
              <a:rPr kumimoji="1" lang="zh-CN" altLang="en-US" dirty="0" smtClean="0"/>
              <a:t>通过控制重用时间分布来保证精度（采样周期内截获到的重用次数）</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25</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100" y="3398371"/>
            <a:ext cx="3858860" cy="2697629"/>
          </a:xfrm>
          <a:prstGeom prst="rect">
            <a:avLst/>
          </a:prstGeom>
        </p:spPr>
      </p:pic>
    </p:spTree>
    <p:extLst>
      <p:ext uri="{BB962C8B-B14F-4D97-AF65-F5344CB8AC3E}">
        <p14:creationId xmlns:p14="http://schemas.microsoft.com/office/powerpoint/2010/main" val="346015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动态采样率</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kumimoji="1" lang="zh-CN" altLang="en-US" dirty="0" smtClean="0"/>
                  <a:t>定义</a:t>
                </a:r>
              </a:p>
              <a:p>
                <a:pPr lvl="1"/>
                <a:r>
                  <a:rPr kumimoji="1" lang="en-US" altLang="zh-CN" dirty="0" err="1" smtClean="0"/>
                  <a:t>Sr</a:t>
                </a:r>
                <a:r>
                  <a:rPr kumimoji="1" lang="zh-CN" altLang="en-US" dirty="0" smtClean="0"/>
                  <a:t>：系统所能容忍的缺页中断比例上限</a:t>
                </a:r>
              </a:p>
              <a:p>
                <a:pPr lvl="1"/>
                <a:r>
                  <a:rPr kumimoji="1" lang="en-US" altLang="zh-CN" dirty="0" smtClean="0"/>
                  <a:t>P</a:t>
                </a:r>
                <a:r>
                  <a:rPr kumimoji="1" lang="zh-CN" altLang="en-US" dirty="0" smtClean="0"/>
                  <a:t>：</a:t>
                </a:r>
                <a:r>
                  <a:rPr kumimoji="1" lang="en-US" altLang="zh-CN" dirty="0" smtClean="0"/>
                  <a:t>AET</a:t>
                </a:r>
                <a:r>
                  <a:rPr kumimoji="1" lang="zh-CN" altLang="en-US" dirty="0" smtClean="0"/>
                  <a:t>算法所能容忍的重用次数下限</a:t>
                </a:r>
              </a:p>
              <a:p>
                <a:pPr lvl="1"/>
                <a:r>
                  <a:rPr kumimoji="1" lang="zh-CN" altLang="en-US" dirty="0" smtClean="0"/>
                  <a:t>采样率定义为</a:t>
                </a:r>
                <a:r>
                  <a:rPr kumimoji="1" lang="zh-CN" altLang="en-US" dirty="0"/>
                  <a:t>： </a:t>
                </a:r>
                <a14:m>
                  <m:oMath xmlns:m="http://schemas.openxmlformats.org/officeDocument/2006/math">
                    <m:f>
                      <m:fPr>
                        <m:ctrlPr>
                          <a:rPr kumimoji="1" lang="en-US" altLang="zh-CN" i="1" smtClean="0">
                            <a:latin typeface="Cambria Math" charset="0"/>
                          </a:rPr>
                        </m:ctrlPr>
                      </m:fPr>
                      <m:num>
                        <m:r>
                          <a:rPr kumimoji="1" lang="en-US" altLang="zh-CN" b="0" i="1" smtClean="0">
                            <a:latin typeface="Cambria Math" charset="0"/>
                          </a:rPr>
                          <m:t>1</m:t>
                        </m:r>
                      </m:num>
                      <m:den>
                        <m:r>
                          <m:rPr>
                            <m:sty m:val="p"/>
                          </m:rPr>
                          <a:rPr kumimoji="1" lang="en-US" altLang="zh-CN" i="1" smtClean="0">
                            <a:latin typeface="Cambria Math" charset="0"/>
                          </a:rPr>
                          <m:t>T</m:t>
                        </m:r>
                      </m:den>
                    </m:f>
                  </m:oMath>
                </a14:m>
                <a:endParaRPr kumimoji="1" lang="zh-CN" altLang="en-US" dirty="0" smtClean="0"/>
              </a:p>
              <a:p>
                <a:pPr lvl="1"/>
                <a:r>
                  <a:rPr kumimoji="1" lang="zh-CN" altLang="en-US" dirty="0" smtClean="0"/>
                  <a:t>算法：</a:t>
                </a:r>
              </a:p>
              <a:p>
                <a:pPr lvl="1"/>
                <a:endParaRPr kumimoji="1"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rotWithShape="0">
                <a:blip r:embed="rId3"/>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26</a:t>
            </a:fld>
            <a:endParaRPr lang="en-US" sz="1200" b="0">
              <a:solidFill>
                <a:schemeClr val="dk1"/>
              </a:solidFill>
              <a:latin typeface="Times New Roman"/>
              <a:ea typeface="Times New Roman"/>
              <a:cs typeface="Times New Roman"/>
              <a:sym typeface="Times New Roman"/>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8723" y="3695700"/>
            <a:ext cx="2553056" cy="895475"/>
          </a:xfrm>
          <a:prstGeom prst="rect">
            <a:avLst/>
          </a:prstGeom>
        </p:spPr>
      </p:pic>
    </p:spTree>
    <p:extLst>
      <p:ext uri="{BB962C8B-B14F-4D97-AF65-F5344CB8AC3E}">
        <p14:creationId xmlns:p14="http://schemas.microsoft.com/office/powerpoint/2010/main" val="24607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t>相关工作</a:t>
            </a:r>
            <a:endParaRPr kumimoji="1" lang="en-US" altLang="zh-CN" dirty="0" smtClean="0"/>
          </a:p>
          <a:p>
            <a:r>
              <a:rPr kumimoji="1" lang="zh-CN" altLang="en-US" dirty="0" smtClean="0"/>
              <a:t>设计与实现</a:t>
            </a:r>
            <a:endParaRPr kumimoji="1" lang="en-US" altLang="zh-CN" dirty="0" smtClean="0"/>
          </a:p>
          <a:p>
            <a:r>
              <a:rPr kumimoji="1" lang="zh-CN" altLang="en-US" dirty="0" smtClean="0">
                <a:solidFill>
                  <a:srgbClr val="FF0000"/>
                </a:solidFill>
              </a:rPr>
              <a:t>实验</a:t>
            </a:r>
          </a:p>
          <a:p>
            <a:pPr lvl="1"/>
            <a:r>
              <a:rPr kumimoji="1" lang="en-US" altLang="zh-CN" dirty="0"/>
              <a:t>AET</a:t>
            </a:r>
            <a:r>
              <a:rPr kumimoji="1" lang="zh-CN" altLang="en-US" dirty="0"/>
              <a:t>算法和</a:t>
            </a:r>
            <a:r>
              <a:rPr kumimoji="1" lang="en-US" altLang="zh-CN" dirty="0"/>
              <a:t>LRU</a:t>
            </a:r>
            <a:r>
              <a:rPr kumimoji="1" lang="zh-CN" altLang="en-US" dirty="0"/>
              <a:t>算法精度比较</a:t>
            </a:r>
          </a:p>
          <a:p>
            <a:pPr lvl="1"/>
            <a:r>
              <a:rPr kumimoji="1" lang="en-US" altLang="zh-CN" dirty="0"/>
              <a:t>AET</a:t>
            </a:r>
            <a:r>
              <a:rPr kumimoji="1" lang="zh-CN" altLang="en-US" dirty="0"/>
              <a:t>算法和真实工作集比较</a:t>
            </a:r>
          </a:p>
          <a:p>
            <a:pPr lvl="1"/>
            <a:r>
              <a:rPr kumimoji="1" lang="zh-CN" altLang="en-US" dirty="0"/>
              <a:t>不同采样率下的准确性</a:t>
            </a:r>
          </a:p>
          <a:p>
            <a:pPr lvl="1"/>
            <a:r>
              <a:rPr kumimoji="1" lang="zh-CN" altLang="en-US" dirty="0"/>
              <a:t>开销</a:t>
            </a:r>
            <a:r>
              <a:rPr kumimoji="1" lang="zh-CN" altLang="en-US" dirty="0" smtClean="0"/>
              <a:t>分析</a:t>
            </a:r>
            <a:endParaRPr kumimoji="1" lang="en-US" altLang="zh-CN" dirty="0" smtClean="0">
              <a:solidFill>
                <a:srgbClr val="FF0000"/>
              </a:solidFill>
            </a:endParaRPr>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27</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9068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a:t>
            </a:r>
            <a:r>
              <a:rPr kumimoji="1" lang="en-US" altLang="zh-CN" dirty="0"/>
              <a:t>LRU</a:t>
            </a:r>
            <a:r>
              <a:rPr kumimoji="1" lang="zh-CN" altLang="en-US" dirty="0"/>
              <a:t>算法精度</a:t>
            </a:r>
            <a:r>
              <a:rPr kumimoji="1" lang="zh-CN" altLang="en-US" dirty="0" smtClean="0"/>
              <a:t>比较</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MRC</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28</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918" y="1292225"/>
            <a:ext cx="6362164" cy="5345620"/>
          </a:xfrm>
          <a:prstGeom prst="rect">
            <a:avLst/>
          </a:prstGeom>
        </p:spPr>
      </p:pic>
    </p:spTree>
    <p:extLst>
      <p:ext uri="{BB962C8B-B14F-4D97-AF65-F5344CB8AC3E}">
        <p14:creationId xmlns:p14="http://schemas.microsoft.com/office/powerpoint/2010/main" val="1947096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算法和真实工作集比较</a:t>
            </a:r>
          </a:p>
        </p:txBody>
      </p:sp>
      <p:sp>
        <p:nvSpPr>
          <p:cNvPr id="3" name="文本占位符 2"/>
          <p:cNvSpPr>
            <a:spLocks noGrp="1"/>
          </p:cNvSpPr>
          <p:nvPr>
            <p:ph type="body" idx="1"/>
          </p:nvPr>
        </p:nvSpPr>
        <p:spPr/>
        <p:txBody>
          <a:bodyPr/>
          <a:lstStyle/>
          <a:p>
            <a:r>
              <a:rPr kumimoji="1" lang="zh-CN" altLang="en-US" dirty="0" smtClean="0"/>
              <a:t>比较</a:t>
            </a:r>
            <a:r>
              <a:rPr kumimoji="1" lang="zh-CN" altLang="en-US" dirty="0" smtClean="0"/>
              <a:t>指标</a:t>
            </a:r>
            <a:r>
              <a:rPr lang="en-US" altLang="zh-CN" dirty="0"/>
              <a:t>(/</a:t>
            </a:r>
            <a:r>
              <a:rPr lang="en-US" altLang="zh-CN" dirty="0" err="1"/>
              <a:t>proc</a:t>
            </a:r>
            <a:r>
              <a:rPr lang="en-US" altLang="zh-CN" dirty="0"/>
              <a:t>/</a:t>
            </a:r>
            <a:r>
              <a:rPr lang="en-US" altLang="zh-CN" dirty="0" err="1"/>
              <a:t>meminfo</a:t>
            </a:r>
            <a:r>
              <a:rPr lang="en-US" altLang="zh-CN" dirty="0"/>
              <a:t>)</a:t>
            </a:r>
            <a:endParaRPr kumimoji="1" lang="zh-CN" altLang="en-US" dirty="0" smtClean="0"/>
          </a:p>
          <a:p>
            <a:pPr lvl="1"/>
            <a:r>
              <a:rPr kumimoji="1" lang="en-US" altLang="zh-CN" dirty="0" err="1" smtClean="0"/>
              <a:t>mem_used</a:t>
            </a:r>
            <a:endParaRPr kumimoji="1" lang="zh-CN" altLang="en-US" dirty="0" smtClean="0"/>
          </a:p>
          <a:p>
            <a:pPr lvl="2"/>
            <a:r>
              <a:rPr lang="en-US" altLang="zh-CN" dirty="0" err="1"/>
              <a:t>MemTotal</a:t>
            </a:r>
            <a:r>
              <a:rPr lang="zh-CN" altLang="en-US" dirty="0"/>
              <a:t> </a:t>
            </a:r>
            <a:r>
              <a:rPr lang="en-US" altLang="zh-CN" dirty="0"/>
              <a:t>–</a:t>
            </a:r>
            <a:r>
              <a:rPr lang="zh-CN" altLang="en-US" dirty="0"/>
              <a:t> </a:t>
            </a:r>
            <a:r>
              <a:rPr lang="en-US" altLang="zh-CN" dirty="0" err="1" smtClean="0"/>
              <a:t>MemFree</a:t>
            </a:r>
            <a:endParaRPr kumimoji="1" lang="zh-CN" altLang="en-US" dirty="0" smtClean="0"/>
          </a:p>
          <a:p>
            <a:pPr lvl="1"/>
            <a:r>
              <a:rPr kumimoji="1" lang="en-US" altLang="zh-CN" dirty="0" err="1" smtClean="0"/>
              <a:t>active_page</a:t>
            </a:r>
            <a:endParaRPr kumimoji="1" lang="zh-CN" altLang="en-US" dirty="0" smtClean="0"/>
          </a:p>
          <a:p>
            <a:pPr lvl="2"/>
            <a:r>
              <a:rPr kumimoji="1" lang="zh-CN" altLang="en-US" dirty="0" smtClean="0"/>
              <a:t>活跃页面数</a:t>
            </a:r>
            <a:endParaRPr kumimoji="1" lang="zh-CN" altLang="en-US" dirty="0" smtClean="0"/>
          </a:p>
          <a:p>
            <a:pPr lvl="1"/>
            <a:r>
              <a:rPr kumimoji="1" lang="en-US" altLang="zh-CN" dirty="0" err="1" smtClean="0"/>
              <a:t>virt</a:t>
            </a:r>
            <a:endParaRPr kumimoji="1" lang="zh-CN" altLang="en-US" dirty="0" smtClean="0"/>
          </a:p>
          <a:p>
            <a:pPr lvl="2"/>
            <a:r>
              <a:rPr kumimoji="1" lang="zh-CN" altLang="en-US" dirty="0" smtClean="0"/>
              <a:t>进程虚拟内存总数</a:t>
            </a:r>
            <a:endParaRPr kumimoji="1" lang="zh-CN" altLang="en-US" dirty="0" smtClean="0"/>
          </a:p>
          <a:p>
            <a:pPr lvl="1"/>
            <a:r>
              <a:rPr kumimoji="1" lang="en-US" altLang="zh-CN" dirty="0" smtClean="0"/>
              <a:t>res</a:t>
            </a:r>
            <a:endParaRPr kumimoji="1" lang="zh-CN" altLang="en-US" dirty="0" smtClean="0"/>
          </a:p>
          <a:p>
            <a:pPr lvl="2"/>
            <a:r>
              <a:rPr kumimoji="1" lang="zh-CN" altLang="en-US" dirty="0" smtClean="0"/>
              <a:t>进程正在使用没有被交换的页面总数</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29</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67800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研究背景</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虚拟化技术</a:t>
            </a:r>
            <a:endParaRPr kumimoji="1" lang="en-US" altLang="zh-CN" dirty="0" smtClean="0"/>
          </a:p>
          <a:p>
            <a:pPr lvl="1"/>
            <a:r>
              <a:rPr kumimoji="1" lang="zh-CN" altLang="en-US" dirty="0" smtClean="0"/>
              <a:t>是什么？</a:t>
            </a:r>
            <a:endParaRPr kumimoji="1" lang="en-US" altLang="zh-CN" dirty="0" smtClean="0"/>
          </a:p>
          <a:p>
            <a:r>
              <a:rPr kumimoji="1" lang="zh-CN" altLang="en-US" dirty="0"/>
              <a:t>虚拟</a:t>
            </a:r>
            <a:r>
              <a:rPr kumimoji="1" lang="zh-CN" altLang="en-US" dirty="0" smtClean="0"/>
              <a:t>化</a:t>
            </a:r>
            <a:r>
              <a:rPr kumimoji="1" lang="zh-CN" altLang="en-US" dirty="0" smtClean="0"/>
              <a:t>下</a:t>
            </a:r>
            <a:r>
              <a:rPr kumimoji="1" lang="zh-CN" altLang="en-US" dirty="0" smtClean="0"/>
              <a:t>内存工作集预测</a:t>
            </a:r>
            <a:endParaRPr kumimoji="1" lang="zh-CN" altLang="en-US" dirty="0" smtClean="0"/>
          </a:p>
          <a:p>
            <a:pPr lvl="1"/>
            <a:r>
              <a:rPr kumimoji="1" lang="zh-CN" altLang="en-US" dirty="0" smtClean="0"/>
              <a:t>为什么？</a:t>
            </a:r>
          </a:p>
          <a:p>
            <a:pPr lvl="1"/>
            <a:r>
              <a:rPr kumimoji="1" lang="zh-CN" altLang="en-US" dirty="0" smtClean="0"/>
              <a:t>怎么做？</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722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算法和真实工作集</a:t>
            </a:r>
            <a:r>
              <a:rPr kumimoji="1" lang="zh-CN" altLang="en-US" dirty="0" smtClean="0"/>
              <a:t>比较</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Fake</a:t>
            </a:r>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30</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246" y="1403796"/>
            <a:ext cx="7018028" cy="5276403"/>
          </a:xfrm>
          <a:prstGeom prst="rect">
            <a:avLst/>
          </a:prstGeom>
        </p:spPr>
      </p:pic>
    </p:spTree>
    <p:extLst>
      <p:ext uri="{BB962C8B-B14F-4D97-AF65-F5344CB8AC3E}">
        <p14:creationId xmlns:p14="http://schemas.microsoft.com/office/powerpoint/2010/main" val="4023942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算法和真实工作集比较</a:t>
            </a:r>
          </a:p>
        </p:txBody>
      </p:sp>
      <p:sp>
        <p:nvSpPr>
          <p:cNvPr id="3" name="文本占位符 2"/>
          <p:cNvSpPr>
            <a:spLocks noGrp="1"/>
          </p:cNvSpPr>
          <p:nvPr>
            <p:ph type="body" idx="1"/>
          </p:nvPr>
        </p:nvSpPr>
        <p:spPr/>
        <p:txBody>
          <a:bodyPr/>
          <a:lstStyle/>
          <a:p>
            <a:r>
              <a:rPr kumimoji="1" lang="en-US" altLang="zh-CN" dirty="0" smtClean="0"/>
              <a:t>SPEC</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31</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736" y="1403796"/>
            <a:ext cx="6349533" cy="5454203"/>
          </a:xfrm>
          <a:prstGeom prst="rect">
            <a:avLst/>
          </a:prstGeom>
        </p:spPr>
      </p:pic>
    </p:spTree>
    <p:extLst>
      <p:ext uri="{BB962C8B-B14F-4D97-AF65-F5344CB8AC3E}">
        <p14:creationId xmlns:p14="http://schemas.microsoft.com/office/powerpoint/2010/main" val="2153202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不同采样率下比较</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工作集曲线</a:t>
            </a:r>
          </a:p>
          <a:p>
            <a:pPr lvl="1"/>
            <a:r>
              <a:rPr kumimoji="1" lang="zh-CN" altLang="en-US" dirty="0" smtClean="0"/>
              <a:t>对各个时刻</a:t>
            </a:r>
            <a:r>
              <a:rPr kumimoji="1" lang="en-US" altLang="zh-CN" dirty="0" smtClean="0"/>
              <a:t>MRC</a:t>
            </a:r>
            <a:r>
              <a:rPr kumimoji="1" lang="zh-CN" altLang="en-US" dirty="0" smtClean="0"/>
              <a:t>取失效率为</a:t>
            </a:r>
            <a:r>
              <a:rPr kumimoji="1" lang="en-US" altLang="zh-CN" dirty="0" smtClean="0"/>
              <a:t>5%</a:t>
            </a:r>
            <a:r>
              <a:rPr kumimoji="1" lang="zh-CN" altLang="en-US" dirty="0" smtClean="0"/>
              <a:t>的内存为工作集</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32</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 y="2257425"/>
            <a:ext cx="8839200" cy="3987800"/>
          </a:xfrm>
          <a:prstGeom prst="rect">
            <a:avLst/>
          </a:prstGeom>
        </p:spPr>
      </p:pic>
    </p:spTree>
    <p:extLst>
      <p:ext uri="{BB962C8B-B14F-4D97-AF65-F5344CB8AC3E}">
        <p14:creationId xmlns:p14="http://schemas.microsoft.com/office/powerpoint/2010/main" val="3873305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开销分析</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SPEC</a:t>
            </a:r>
            <a:r>
              <a:rPr kumimoji="1" lang="zh-CN" altLang="en-US" dirty="0" smtClean="0"/>
              <a:t> </a:t>
            </a:r>
            <a:r>
              <a:rPr kumimoji="1" lang="en-US" altLang="zh-CN" dirty="0" smtClean="0"/>
              <a:t>CPU</a:t>
            </a:r>
            <a:r>
              <a:rPr kumimoji="1" lang="zh-CN" altLang="en-US" dirty="0" smtClean="0"/>
              <a:t> </a:t>
            </a:r>
            <a:r>
              <a:rPr kumimoji="1" lang="en-US" altLang="zh-CN" dirty="0" smtClean="0"/>
              <a:t>2006</a:t>
            </a:r>
            <a:endParaRPr kumimoji="1" lang="zh-CN" altLang="en-US" dirty="0" smtClean="0"/>
          </a:p>
          <a:p>
            <a:pPr lvl="1"/>
            <a:r>
              <a:rPr kumimoji="1" lang="zh-CN" altLang="en-US" dirty="0" smtClean="0"/>
              <a:t>无采样</a:t>
            </a:r>
          </a:p>
          <a:p>
            <a:pPr lvl="2"/>
            <a:r>
              <a:rPr kumimoji="1" lang="en-US" altLang="zh-CN" dirty="0"/>
              <a:t>758%</a:t>
            </a:r>
            <a:endParaRPr kumimoji="1" lang="zh-CN" altLang="en-US" dirty="0"/>
          </a:p>
          <a:p>
            <a:pPr lvl="1"/>
            <a:r>
              <a:rPr kumimoji="1" lang="zh-CN" altLang="en-US" dirty="0" smtClean="0"/>
              <a:t>固定采样率 （</a:t>
            </a:r>
            <a:r>
              <a:rPr kumimoji="1" lang="en-US" altLang="zh-CN" dirty="0" smtClean="0"/>
              <a:t>1</a:t>
            </a:r>
            <a:r>
              <a:rPr kumimoji="1" lang="en-US" altLang="zh-CN" dirty="0" smtClean="0"/>
              <a:t>/128</a:t>
            </a:r>
            <a:r>
              <a:rPr kumimoji="1" lang="zh-CN" altLang="en-US" dirty="0" smtClean="0"/>
              <a:t>）</a:t>
            </a:r>
          </a:p>
          <a:p>
            <a:pPr lvl="2"/>
            <a:r>
              <a:rPr kumimoji="1" lang="en-US" altLang="zh-CN" dirty="0" smtClean="0"/>
              <a:t>6.8%</a:t>
            </a:r>
            <a:endParaRPr kumimoji="1" lang="zh-CN" altLang="en-US" dirty="0"/>
          </a:p>
          <a:p>
            <a:pPr lvl="1"/>
            <a:r>
              <a:rPr kumimoji="1" lang="zh-CN" altLang="en-US" dirty="0" smtClean="0"/>
              <a:t>动态采样率 </a:t>
            </a:r>
            <a:r>
              <a:rPr kumimoji="1" lang="zh-CN" altLang="en-US" dirty="0"/>
              <a:t>（</a:t>
            </a:r>
            <a:r>
              <a:rPr kumimoji="1" lang="en-US" altLang="zh-CN" dirty="0" smtClean="0"/>
              <a:t>1</a:t>
            </a:r>
            <a:r>
              <a:rPr kumimoji="1" lang="en-US" altLang="zh-CN" dirty="0" smtClean="0"/>
              <a:t>/128-1/1280</a:t>
            </a:r>
            <a:r>
              <a:rPr kumimoji="1" lang="zh-CN" altLang="en-US" dirty="0" smtClean="0"/>
              <a:t>）</a:t>
            </a:r>
            <a:endParaRPr kumimoji="1" lang="zh-CN" altLang="en-US" dirty="0" smtClean="0"/>
          </a:p>
          <a:p>
            <a:pPr lvl="2"/>
            <a:r>
              <a:rPr kumimoji="1" lang="en-US" altLang="zh-CN" dirty="0" smtClean="0"/>
              <a:t>1.5%</a:t>
            </a:r>
            <a:endParaRPr kumimoji="1" lang="zh-CN" altLang="en-US" dirty="0" smtClean="0"/>
          </a:p>
          <a:p>
            <a:pPr lvl="1"/>
            <a:endParaRPr kumimoji="1" lang="zh-CN" altLang="en-US" dirty="0" smtClean="0"/>
          </a:p>
          <a:p>
            <a:pPr lvl="1"/>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33</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31781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t>相关工作</a:t>
            </a:r>
            <a:endParaRPr kumimoji="1" lang="en-US" altLang="zh-CN" dirty="0" smtClean="0"/>
          </a:p>
          <a:p>
            <a:r>
              <a:rPr kumimoji="1" lang="zh-CN" altLang="en-US" dirty="0" smtClean="0"/>
              <a:t>设计与实现</a:t>
            </a:r>
            <a:endParaRPr kumimoji="1" lang="en-US" altLang="zh-CN" dirty="0" smtClean="0"/>
          </a:p>
          <a:p>
            <a:r>
              <a:rPr kumimoji="1" lang="zh-CN" altLang="en-US" dirty="0" smtClean="0"/>
              <a:t>实验</a:t>
            </a:r>
            <a:endParaRPr kumimoji="1" lang="en-US" altLang="zh-CN" dirty="0" smtClean="0"/>
          </a:p>
          <a:p>
            <a:r>
              <a:rPr kumimoji="1" lang="zh-CN" altLang="en-US" dirty="0" smtClean="0">
                <a:solidFill>
                  <a:srgbClr val="FF0000"/>
                </a:solidFill>
              </a:rPr>
              <a:t>总结与展望</a:t>
            </a:r>
            <a:endParaRPr kumimoji="1" lang="zh-CN" altLang="en-US" dirty="0">
              <a:solidFill>
                <a:srgbClr val="FF0000"/>
              </a:solidFill>
            </a:endParaRPr>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34</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65711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总结与展望</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总结</a:t>
            </a:r>
          </a:p>
          <a:p>
            <a:pPr lvl="1"/>
            <a:r>
              <a:rPr kumimoji="1" lang="zh-CN" altLang="en-US" dirty="0"/>
              <a:t>通过梳理全</a:t>
            </a:r>
            <a:r>
              <a:rPr kumimoji="1" lang="zh-CN" altLang="en-US" dirty="0" smtClean="0"/>
              <a:t>虚拟化</a:t>
            </a:r>
            <a:r>
              <a:rPr kumimoji="1" lang="zh-CN" altLang="en-US" dirty="0" smtClean="0"/>
              <a:t>下</a:t>
            </a:r>
            <a:r>
              <a:rPr kumimoji="1" lang="zh-CN" altLang="en-US" dirty="0" smtClean="0"/>
              <a:t>内存</a:t>
            </a:r>
            <a:r>
              <a:rPr kumimoji="1" lang="zh-CN" altLang="en-US" dirty="0"/>
              <a:t>虚拟化的方式，实现了全虚拟化下内存访问截获</a:t>
            </a:r>
          </a:p>
          <a:p>
            <a:pPr lvl="1"/>
            <a:r>
              <a:rPr kumimoji="1" lang="zh-CN" altLang="en-US" dirty="0"/>
              <a:t>基于平均淘汰时间模型，引入了一种新的内存工作集预测方式</a:t>
            </a:r>
          </a:p>
          <a:p>
            <a:pPr lvl="1"/>
            <a:r>
              <a:rPr kumimoji="1" lang="zh-CN" altLang="en-US" dirty="0"/>
              <a:t>通过实验探究了内存工作集预测原型系统开销所在，运用热页集过滤以及提出动态采样率将开销控制到</a:t>
            </a:r>
            <a:r>
              <a:rPr kumimoji="1" lang="en-US" altLang="zh-CN" dirty="0"/>
              <a:t>2%</a:t>
            </a:r>
            <a:r>
              <a:rPr kumimoji="1" lang="zh-CN" altLang="en-US" dirty="0"/>
              <a:t>以内，使在线预测成为可能</a:t>
            </a:r>
          </a:p>
          <a:p>
            <a:pPr lvl="1"/>
            <a:endParaRPr kumimoji="1" lang="zh-CN" altLang="en-US" dirty="0"/>
          </a:p>
          <a:p>
            <a:pPr lvl="1"/>
            <a:endParaRPr kumimoji="1" lang="zh-CN" altLang="en-US" dirty="0"/>
          </a:p>
          <a:p>
            <a:pPr lvl="1"/>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35</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1544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总结与展望</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展望</a:t>
            </a:r>
          </a:p>
          <a:p>
            <a:pPr lvl="1"/>
            <a:r>
              <a:rPr kumimoji="1" lang="zh-CN" altLang="en-US" dirty="0" smtClean="0"/>
              <a:t>是否能够进一步在保证精度的情况下降低开销</a:t>
            </a:r>
          </a:p>
          <a:p>
            <a:pPr lvl="1"/>
            <a:r>
              <a:rPr kumimoji="1" lang="zh-CN" altLang="en-US" dirty="0" smtClean="0"/>
              <a:t>在硬件级别提供支持实现更高效的内存工作集预测系统</a:t>
            </a:r>
          </a:p>
          <a:p>
            <a:pPr lvl="1"/>
            <a:r>
              <a:rPr kumimoji="1" lang="zh-CN" altLang="en-US" dirty="0" smtClean="0"/>
              <a:t>适应大小页混合的场景</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36</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55902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37</a:t>
            </a:fld>
            <a:endParaRPr lang="en-US" sz="1200" b="0">
              <a:solidFill>
                <a:schemeClr val="dk1"/>
              </a:solidFill>
              <a:latin typeface="Times New Roman"/>
              <a:ea typeface="Times New Roman"/>
              <a:cs typeface="Times New Roman"/>
              <a:sym typeface="Times New Roman"/>
            </a:endParaRPr>
          </a:p>
        </p:txBody>
      </p:sp>
      <p:sp>
        <p:nvSpPr>
          <p:cNvPr id="5" name="文本框 4"/>
          <p:cNvSpPr txBox="1"/>
          <p:nvPr/>
        </p:nvSpPr>
        <p:spPr>
          <a:xfrm>
            <a:off x="1775012" y="2675965"/>
            <a:ext cx="5567082" cy="954107"/>
          </a:xfrm>
          <a:prstGeom prst="rect">
            <a:avLst/>
          </a:prstGeom>
          <a:noFill/>
        </p:spPr>
        <p:txBody>
          <a:bodyPr wrap="square" rtlCol="0">
            <a:spAutoFit/>
          </a:bodyPr>
          <a:lstStyle/>
          <a:p>
            <a:pPr algn="ctr"/>
            <a:r>
              <a:rPr kumimoji="1" lang="zh-CN" altLang="en-US" sz="2800" dirty="0" smtClean="0"/>
              <a:t>希望各位老师提出宝贵意见</a:t>
            </a:r>
          </a:p>
          <a:p>
            <a:pPr algn="ctr"/>
            <a:r>
              <a:rPr kumimoji="1" lang="zh-CN" altLang="en-US" sz="2800" dirty="0" smtClean="0"/>
              <a:t>谢谢</a:t>
            </a:r>
            <a:endParaRPr kumimoji="1" lang="zh-CN" altLang="en-US" sz="2800" dirty="0"/>
          </a:p>
        </p:txBody>
      </p:sp>
    </p:spTree>
    <p:extLst>
      <p:ext uri="{BB962C8B-B14F-4D97-AF65-F5344CB8AC3E}">
        <p14:creationId xmlns:p14="http://schemas.microsoft.com/office/powerpoint/2010/main" val="936807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38</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00692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t>内存虚拟化</a:t>
            </a:r>
            <a:endParaRPr kumimoji="1" lang="en-US" altLang="zh-CN" dirty="0" smtClean="0"/>
          </a:p>
          <a:p>
            <a:pPr lvl="1"/>
            <a:r>
              <a:rPr kumimoji="1" lang="zh-CN" altLang="en-US" dirty="0" smtClean="0"/>
              <a:t>客户机虚拟地址（</a:t>
            </a:r>
            <a:r>
              <a:rPr kumimoji="1" lang="en-US" altLang="zh-CN" dirty="0" smtClean="0"/>
              <a:t>GVA</a:t>
            </a:r>
            <a:r>
              <a:rPr kumimoji="1" lang="zh-CN" altLang="en-US" dirty="0" smtClean="0"/>
              <a:t>）</a:t>
            </a:r>
            <a:endParaRPr kumimoji="1" lang="en-US" altLang="zh-CN" dirty="0" smtClean="0"/>
          </a:p>
          <a:p>
            <a:pPr lvl="1"/>
            <a:r>
              <a:rPr lang="zh-CN" altLang="en-US" dirty="0" smtClean="0"/>
              <a:t>引入</a:t>
            </a:r>
            <a:r>
              <a:rPr lang="zh-CN" altLang="zh-CN" dirty="0" smtClean="0"/>
              <a:t>客户</a:t>
            </a:r>
            <a:r>
              <a:rPr lang="zh-CN" altLang="zh-CN" dirty="0"/>
              <a:t>机物理</a:t>
            </a:r>
            <a:r>
              <a:rPr lang="zh-CN" altLang="zh-CN" dirty="0" smtClean="0"/>
              <a:t>地址空间</a:t>
            </a:r>
            <a:r>
              <a:rPr lang="zh-CN" altLang="en-US" dirty="0" smtClean="0"/>
              <a:t>（</a:t>
            </a:r>
            <a:r>
              <a:rPr lang="en-US" altLang="zh-CN" dirty="0" smtClean="0"/>
              <a:t>GPA</a:t>
            </a:r>
            <a:r>
              <a:rPr lang="zh-CN" altLang="en-US" dirty="0" smtClean="0"/>
              <a:t>）</a:t>
            </a:r>
            <a:endParaRPr lang="en-US" altLang="zh-CN" dirty="0" smtClean="0"/>
          </a:p>
          <a:p>
            <a:pPr lvl="2"/>
            <a:r>
              <a:rPr kumimoji="1" lang="zh-CN" altLang="en-US" dirty="0" smtClean="0"/>
              <a:t>从零开始且连续</a:t>
            </a:r>
            <a:endParaRPr kumimoji="1" lang="en-US" altLang="zh-CN" dirty="0"/>
          </a:p>
          <a:p>
            <a:pPr lvl="1"/>
            <a:r>
              <a:rPr kumimoji="1" lang="zh-CN" altLang="en-US" dirty="0" smtClean="0"/>
              <a:t>宿主机虚拟地址（</a:t>
            </a:r>
            <a:r>
              <a:rPr kumimoji="1" lang="en-US" altLang="zh-CN" dirty="0"/>
              <a:t>H</a:t>
            </a:r>
            <a:r>
              <a:rPr kumimoji="1" lang="en-US" altLang="zh-CN" dirty="0" smtClean="0"/>
              <a:t>VA</a:t>
            </a:r>
            <a:r>
              <a:rPr kumimoji="1" lang="zh-CN" altLang="en-US" dirty="0" smtClean="0"/>
              <a:t>）</a:t>
            </a:r>
            <a:endParaRPr kumimoji="1" lang="en-US" altLang="zh-CN" dirty="0" smtClean="0"/>
          </a:p>
          <a:p>
            <a:pPr lvl="1"/>
            <a:r>
              <a:rPr kumimoji="1" lang="en-US" altLang="zh-CN" dirty="0"/>
              <a:t>GVA</a:t>
            </a:r>
            <a:r>
              <a:rPr kumimoji="1" lang="en-US" altLang="zh-CN" dirty="0">
                <a:sym typeface="Wingdings" panose="05000000000000000000" pitchFamily="2" charset="2"/>
              </a:rPr>
              <a:t>GPA</a:t>
            </a:r>
            <a:r>
              <a:rPr kumimoji="1" lang="en-US" altLang="zh-CN" dirty="0" smtClean="0">
                <a:sym typeface="Wingdings" panose="05000000000000000000" pitchFamily="2" charset="2"/>
              </a:rPr>
              <a:t>MVA</a:t>
            </a:r>
            <a:endParaRPr kumimoji="1" lang="en-US" altLang="zh-CN" dirty="0">
              <a:sym typeface="Wingdings" panose="05000000000000000000" pitchFamily="2" charset="2"/>
            </a:endParaRPr>
          </a:p>
          <a:p>
            <a:pPr lvl="1"/>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39</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711" y="4134257"/>
            <a:ext cx="5153853" cy="1575879"/>
          </a:xfrm>
          <a:prstGeom prst="rect">
            <a:avLst/>
          </a:prstGeom>
        </p:spPr>
      </p:pic>
    </p:spTree>
    <p:extLst>
      <p:ext uri="{BB962C8B-B14F-4D97-AF65-F5344CB8AC3E}">
        <p14:creationId xmlns:p14="http://schemas.microsoft.com/office/powerpoint/2010/main" val="1412401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虚拟化技术</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虚拟化分类</a:t>
            </a:r>
            <a:endParaRPr kumimoji="1" lang="en-US" altLang="zh-CN" dirty="0" smtClean="0"/>
          </a:p>
          <a:p>
            <a:pPr lvl="1"/>
            <a:r>
              <a:rPr lang="zh-CN" altLang="en-US" dirty="0"/>
              <a:t>平台虚拟化</a:t>
            </a:r>
            <a:endParaRPr lang="en-US" altLang="zh-CN" dirty="0"/>
          </a:p>
          <a:p>
            <a:pPr lvl="1"/>
            <a:r>
              <a:rPr lang="zh-CN" altLang="en-US" dirty="0"/>
              <a:t>资源虚拟化</a:t>
            </a:r>
            <a:endParaRPr lang="en-US" altLang="zh-CN" dirty="0"/>
          </a:p>
          <a:p>
            <a:pPr lvl="1"/>
            <a:r>
              <a:rPr lang="zh-CN" altLang="en-US" dirty="0"/>
              <a:t>应用程序虚拟</a:t>
            </a:r>
            <a:r>
              <a:rPr lang="zh-CN" altLang="en-US" dirty="0" smtClean="0"/>
              <a:t>化</a:t>
            </a:r>
            <a:endParaRPr kumimoji="1" lang="en-US" altLang="zh-CN" dirty="0"/>
          </a:p>
          <a:p>
            <a:r>
              <a:rPr kumimoji="1" lang="zh-CN" altLang="en-US" dirty="0" smtClean="0"/>
              <a:t>平台虚拟化</a:t>
            </a:r>
            <a:endParaRPr kumimoji="1" lang="en-US" altLang="zh-CN" dirty="0" smtClean="0"/>
          </a:p>
          <a:p>
            <a:pPr lvl="1"/>
            <a:r>
              <a:rPr lang="en-US" altLang="zh-CN" dirty="0"/>
              <a:t>Virtual Machine </a:t>
            </a:r>
            <a:r>
              <a:rPr lang="en-US" altLang="zh-CN" dirty="0" smtClean="0"/>
              <a:t>Monitor</a:t>
            </a:r>
            <a:r>
              <a:rPr lang="zh-CN" altLang="en-US" dirty="0" smtClean="0"/>
              <a:t>（</a:t>
            </a:r>
            <a:r>
              <a:rPr lang="en-US" altLang="zh-CN" dirty="0" smtClean="0"/>
              <a:t>Hypervisor</a:t>
            </a:r>
            <a:r>
              <a:rPr lang="zh-CN" altLang="en-US" dirty="0" smtClean="0"/>
              <a:t>）</a:t>
            </a:r>
            <a:endParaRPr lang="en-US" altLang="zh-CN" dirty="0" smtClean="0"/>
          </a:p>
          <a:p>
            <a:pPr lvl="1"/>
            <a:r>
              <a:rPr lang="zh-CN" altLang="en-US" dirty="0"/>
              <a:t>虚拟机</a:t>
            </a:r>
            <a:endParaRPr lang="en-US" altLang="zh-CN" dirty="0" smtClean="0"/>
          </a:p>
          <a:p>
            <a:pPr lvl="1"/>
            <a:r>
              <a:rPr lang="en-US" altLang="zh-CN" dirty="0"/>
              <a:t>Guest </a:t>
            </a:r>
            <a:r>
              <a:rPr lang="en-US" altLang="zh-CN" dirty="0" smtClean="0"/>
              <a:t>OS</a:t>
            </a:r>
          </a:p>
          <a:p>
            <a:pPr lvl="1"/>
            <a:r>
              <a:rPr lang="en-US" altLang="zh-CN" dirty="0"/>
              <a:t>Host OS</a:t>
            </a:r>
          </a:p>
          <a:p>
            <a:endParaRPr kumimoji="1" lang="en-US" altLang="zh-CN"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4</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6295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t>内存虚拟化</a:t>
            </a:r>
            <a:endParaRPr kumimoji="1" lang="en-US" altLang="zh-CN" dirty="0" smtClean="0"/>
          </a:p>
          <a:p>
            <a:pPr lvl="1"/>
            <a:r>
              <a:rPr kumimoji="1" lang="zh-CN" altLang="en-US" dirty="0" smtClean="0"/>
              <a:t>影子页表技术</a:t>
            </a:r>
            <a:endParaRPr kumimoji="1" lang="en-US" altLang="zh-CN" dirty="0" smtClean="0"/>
          </a:p>
          <a:p>
            <a:pPr lvl="1"/>
            <a:r>
              <a:rPr kumimoji="1" lang="en-US" altLang="zh-CN" dirty="0" smtClean="0"/>
              <a:t>EPT</a:t>
            </a:r>
            <a:r>
              <a:rPr kumimoji="1" lang="zh-CN" altLang="en-US" dirty="0" smtClean="0"/>
              <a:t>技术</a:t>
            </a:r>
            <a:endParaRPr kumimoji="1" lang="en-US" altLang="zh-CN" dirty="0" smtClean="0"/>
          </a:p>
          <a:p>
            <a:pPr lvl="1"/>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40</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007" y="1295400"/>
            <a:ext cx="3023986" cy="1907991"/>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007" y="3531139"/>
            <a:ext cx="3028552" cy="2572151"/>
          </a:xfrm>
          <a:prstGeom prst="rect">
            <a:avLst/>
          </a:prstGeom>
        </p:spPr>
      </p:pic>
    </p:spTree>
    <p:extLst>
      <p:ext uri="{BB962C8B-B14F-4D97-AF65-F5344CB8AC3E}">
        <p14:creationId xmlns:p14="http://schemas.microsoft.com/office/powerpoint/2010/main" val="706771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虚拟化技术</a:t>
            </a:r>
          </a:p>
        </p:txBody>
      </p:sp>
      <p:sp>
        <p:nvSpPr>
          <p:cNvPr id="3" name="文本占位符 2"/>
          <p:cNvSpPr>
            <a:spLocks noGrp="1"/>
          </p:cNvSpPr>
          <p:nvPr>
            <p:ph type="body" idx="1"/>
          </p:nvPr>
        </p:nvSpPr>
        <p:spPr/>
        <p:txBody>
          <a:bodyPr/>
          <a:lstStyle/>
          <a:p>
            <a:r>
              <a:rPr kumimoji="1" lang="zh-CN" altLang="en-US" dirty="0" smtClean="0"/>
              <a:t>平台虚拟化细分</a:t>
            </a:r>
            <a:endParaRPr kumimoji="1" lang="en-US" altLang="zh-CN" dirty="0" smtClean="0"/>
          </a:p>
          <a:p>
            <a:pPr lvl="1"/>
            <a:r>
              <a:rPr lang="zh-CN" altLang="en-US" dirty="0"/>
              <a:t>全虚拟化（</a:t>
            </a:r>
            <a:r>
              <a:rPr lang="en-US" altLang="zh-CN" dirty="0"/>
              <a:t>Full Virtualization</a:t>
            </a:r>
            <a:r>
              <a:rPr lang="zh-CN" altLang="en-US" dirty="0" smtClean="0"/>
              <a:t>）</a:t>
            </a:r>
            <a:endParaRPr lang="en-US" altLang="zh-CN" dirty="0" smtClean="0"/>
          </a:p>
          <a:p>
            <a:pPr lvl="1"/>
            <a:r>
              <a:rPr lang="zh-CN" altLang="en-US" dirty="0"/>
              <a:t>半</a:t>
            </a:r>
            <a:r>
              <a:rPr lang="zh-CN" altLang="en-US" dirty="0" smtClean="0"/>
              <a:t>虚拟</a:t>
            </a:r>
            <a:r>
              <a:rPr lang="zh-CN" altLang="en-US" dirty="0"/>
              <a:t>化（</a:t>
            </a:r>
            <a:r>
              <a:rPr lang="en-US" altLang="zh-CN" dirty="0" smtClean="0"/>
              <a:t>Para Virtualization</a:t>
            </a:r>
            <a:r>
              <a:rPr lang="zh-CN" altLang="en-US" dirty="0" smtClean="0"/>
              <a:t>）</a:t>
            </a:r>
            <a:endParaRPr lang="en-US" altLang="zh-CN" dirty="0" smtClean="0"/>
          </a:p>
          <a:p>
            <a:pPr lvl="1"/>
            <a:r>
              <a:rPr lang="zh-CN" altLang="en-US" dirty="0"/>
              <a:t>硬件辅助虚拟化（</a:t>
            </a:r>
            <a:r>
              <a:rPr lang="en-US" altLang="zh-CN" dirty="0"/>
              <a:t>Hardware-Assisted Virtualization</a:t>
            </a:r>
            <a:r>
              <a:rPr lang="zh-CN" altLang="en-US" dirty="0"/>
              <a:t>）</a:t>
            </a:r>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5</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8816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sym typeface="Wingdings" panose="05000000000000000000" pitchFamily="2" charset="2"/>
              </a:rPr>
              <a:t>为什么需要内存调度</a:t>
            </a:r>
            <a:endParaRPr kumimoji="1" lang="en-US" altLang="zh-CN" dirty="0" smtClean="0">
              <a:sym typeface="Wingdings" panose="05000000000000000000" pitchFamily="2" charset="2"/>
            </a:endParaRPr>
          </a:p>
          <a:p>
            <a:pPr lvl="1"/>
            <a:r>
              <a:rPr kumimoji="1" lang="zh-CN" altLang="en-US" dirty="0">
                <a:sym typeface="Wingdings" panose="05000000000000000000" pitchFamily="2" charset="2"/>
              </a:rPr>
              <a:t>应用程序的可变性</a:t>
            </a:r>
            <a:endParaRPr kumimoji="1" lang="en-US" altLang="zh-CN" dirty="0" smtClean="0">
              <a:sym typeface="Wingdings" panose="05000000000000000000" pitchFamily="2" charset="2"/>
            </a:endParaRPr>
          </a:p>
          <a:p>
            <a:pPr lvl="1"/>
            <a:r>
              <a:rPr kumimoji="1" lang="zh-CN" altLang="en-US" dirty="0">
                <a:sym typeface="Wingdings" panose="05000000000000000000" pitchFamily="2" charset="2"/>
              </a:rPr>
              <a:t>内存</a:t>
            </a:r>
            <a:r>
              <a:rPr kumimoji="1" lang="zh-CN" altLang="en-US" dirty="0" smtClean="0">
                <a:sym typeface="Wingdings" panose="05000000000000000000" pitchFamily="2" charset="2"/>
              </a:rPr>
              <a:t>资源有限</a:t>
            </a:r>
            <a:endParaRPr kumimoji="1" lang="en-US" altLang="zh-CN" dirty="0" smtClean="0">
              <a:sym typeface="Wingdings" panose="05000000000000000000" pitchFamily="2" charset="2"/>
            </a:endParaRPr>
          </a:p>
          <a:p>
            <a:pPr lvl="1"/>
            <a:r>
              <a:rPr kumimoji="1" lang="zh-CN" altLang="en-US" dirty="0" smtClean="0">
                <a:sym typeface="Wingdings" panose="05000000000000000000" pitchFamily="2" charset="2"/>
              </a:rPr>
              <a:t>内存的静态分配</a:t>
            </a:r>
            <a:endParaRPr kumimoji="1" lang="en-US" altLang="zh-CN" dirty="0" smtClean="0">
              <a:sym typeface="Wingdings" panose="05000000000000000000" pitchFamily="2" charset="2"/>
            </a:endParaRPr>
          </a:p>
          <a:p>
            <a:pPr lvl="1"/>
            <a:endParaRPr kumimoji="1" lang="en-US" altLang="zh-CN" dirty="0">
              <a:sym typeface="Wingdings" panose="05000000000000000000" pitchFamily="2" charset="2"/>
            </a:endParaRPr>
          </a:p>
          <a:p>
            <a:pPr lvl="1"/>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6</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stretch>
            <a:fillRect/>
          </a:stretch>
        </p:blipFill>
        <p:spPr>
          <a:xfrm>
            <a:off x="4428047" y="1494150"/>
            <a:ext cx="4715953" cy="3469722"/>
          </a:xfrm>
          <a:prstGeom prst="rect">
            <a:avLst/>
          </a:prstGeom>
        </p:spPr>
      </p:pic>
    </p:spTree>
    <p:extLst>
      <p:ext uri="{BB962C8B-B14F-4D97-AF65-F5344CB8AC3E}">
        <p14:creationId xmlns:p14="http://schemas.microsoft.com/office/powerpoint/2010/main" val="40578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1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t>虚拟化下动态内存调度方法</a:t>
            </a:r>
            <a:endParaRPr kumimoji="1" lang="en-US" altLang="zh-CN" dirty="0" smtClean="0"/>
          </a:p>
          <a:p>
            <a:pPr lvl="1"/>
            <a:r>
              <a:rPr lang="zh-CN" altLang="zh-CN" dirty="0"/>
              <a:t>气球技术</a:t>
            </a:r>
            <a:r>
              <a:rPr lang="en-US" altLang="zh-CN" dirty="0"/>
              <a:t>(ballooning</a:t>
            </a:r>
            <a:r>
              <a:rPr lang="en-US" altLang="zh-CN" dirty="0" smtClean="0"/>
              <a:t>)</a:t>
            </a:r>
          </a:p>
          <a:p>
            <a:pPr lvl="1"/>
            <a:r>
              <a:rPr lang="zh-CN" altLang="zh-CN" dirty="0"/>
              <a:t>远程</a:t>
            </a:r>
            <a:r>
              <a:rPr lang="zh-CN" altLang="zh-CN" dirty="0" smtClean="0"/>
              <a:t>内存</a:t>
            </a:r>
            <a:endParaRPr lang="en-US" altLang="zh-CN" dirty="0" smtClean="0"/>
          </a:p>
          <a:p>
            <a:pPr lvl="1"/>
            <a:r>
              <a:rPr lang="zh-CN" altLang="zh-CN" dirty="0"/>
              <a:t>虚拟机迁移</a:t>
            </a:r>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7</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5512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a:t>
            </a:r>
            <a:r>
              <a:rPr kumimoji="1" lang="zh-CN" altLang="en-US" dirty="0" smtClean="0"/>
              <a:t>调度的挑战</a:t>
            </a:r>
            <a:endParaRPr kumimoji="1" lang="zh-CN" altLang="en-US" dirty="0"/>
          </a:p>
        </p:txBody>
      </p:sp>
      <p:sp>
        <p:nvSpPr>
          <p:cNvPr id="3" name="文本占位符 2"/>
          <p:cNvSpPr>
            <a:spLocks noGrp="1"/>
          </p:cNvSpPr>
          <p:nvPr>
            <p:ph type="body" idx="1"/>
          </p:nvPr>
        </p:nvSpPr>
        <p:spPr/>
        <p:txBody>
          <a:bodyPr/>
          <a:lstStyle/>
          <a:p>
            <a:r>
              <a:rPr kumimoji="1" lang="zh-CN" altLang="en-US" dirty="0"/>
              <a:t>内存工作集预测的</a:t>
            </a:r>
            <a:r>
              <a:rPr kumimoji="1" lang="zh-CN" altLang="en-US" dirty="0" smtClean="0"/>
              <a:t>准确度</a:t>
            </a:r>
            <a:endParaRPr kumimoji="1" lang="en-US" altLang="zh-CN" dirty="0" smtClean="0"/>
          </a:p>
          <a:p>
            <a:pPr lvl="1"/>
            <a:r>
              <a:rPr kumimoji="1" lang="zh-CN" altLang="en-US" dirty="0" smtClean="0"/>
              <a:t>工作集定义</a:t>
            </a:r>
            <a:endParaRPr kumimoji="1" lang="en-US" altLang="zh-CN" dirty="0" smtClean="0"/>
          </a:p>
          <a:p>
            <a:pPr lvl="2"/>
            <a:r>
              <a:rPr lang="zh-CN" altLang="en-US" dirty="0"/>
              <a:t>一个进程在</a:t>
            </a:r>
            <a:r>
              <a:rPr lang="en-US" altLang="zh-CN" dirty="0"/>
              <a:t>t </a:t>
            </a:r>
            <a:r>
              <a:rPr lang="zh-CN" altLang="en-US" dirty="0"/>
              <a:t>时刻的</a:t>
            </a:r>
            <a:r>
              <a:rPr lang="zh-CN" altLang="en-US" dirty="0" smtClean="0"/>
              <a:t>工作集</a:t>
            </a:r>
            <a:r>
              <a:rPr lang="en-US" altLang="zh-CN" dirty="0" smtClean="0"/>
              <a:t>W(t,</a:t>
            </a:r>
            <a:r>
              <a:rPr lang="el-GR" altLang="zh-CN" dirty="0" smtClean="0"/>
              <a:t>τ</a:t>
            </a:r>
            <a:r>
              <a:rPr lang="en-US" altLang="zh-CN" dirty="0" smtClean="0"/>
              <a:t>)</a:t>
            </a:r>
            <a:r>
              <a:rPr lang="zh-CN" altLang="en-US" dirty="0" smtClean="0"/>
              <a:t>为进程在</a:t>
            </a:r>
            <a:r>
              <a:rPr lang="en-US" altLang="zh-CN" dirty="0" smtClean="0"/>
              <a:t>(t-</a:t>
            </a:r>
            <a:r>
              <a:rPr lang="el-GR" altLang="zh-CN" dirty="0"/>
              <a:t> </a:t>
            </a:r>
            <a:r>
              <a:rPr lang="el-GR" altLang="zh-CN" dirty="0" smtClean="0"/>
              <a:t>τ</a:t>
            </a:r>
            <a:r>
              <a:rPr lang="en-US" altLang="zh-CN" dirty="0" smtClean="0"/>
              <a:t>,t)</a:t>
            </a:r>
            <a:r>
              <a:rPr lang="zh-CN" altLang="en-US" dirty="0" smtClean="0"/>
              <a:t>时间段里访问到的内存大小</a:t>
            </a:r>
            <a:endParaRPr kumimoji="1" lang="en-US" altLang="zh-CN" dirty="0" smtClean="0"/>
          </a:p>
          <a:p>
            <a:pPr lvl="1"/>
            <a:r>
              <a:rPr kumimoji="1" lang="zh-CN" altLang="en-US" dirty="0" smtClean="0"/>
              <a:t>工作集计算方法</a:t>
            </a:r>
            <a:endParaRPr kumimoji="1" lang="en-US" altLang="zh-CN" dirty="0" smtClean="0"/>
          </a:p>
          <a:p>
            <a:pPr lvl="2"/>
            <a:r>
              <a:rPr kumimoji="1" lang="zh-CN" altLang="en-US" dirty="0" smtClean="0"/>
              <a:t>定义计算</a:t>
            </a:r>
            <a:endParaRPr kumimoji="1" lang="en-US" altLang="zh-CN" dirty="0" smtClean="0"/>
          </a:p>
          <a:p>
            <a:pPr lvl="3"/>
            <a:r>
              <a:rPr kumimoji="1" lang="zh-CN" altLang="en-US" dirty="0" smtClean="0"/>
              <a:t>缺点：无法刻画内存大小和失效率的关系</a:t>
            </a:r>
            <a:endParaRPr kumimoji="1" lang="en-US" altLang="zh-CN" dirty="0" smtClean="0"/>
          </a:p>
          <a:p>
            <a:pPr lvl="2"/>
            <a:r>
              <a:rPr kumimoji="1" lang="en-US" altLang="zh-CN" dirty="0" smtClean="0"/>
              <a:t>MRC</a:t>
            </a:r>
            <a:r>
              <a:rPr kumimoji="1" lang="zh-CN" altLang="en-US" dirty="0" smtClean="0"/>
              <a:t>计算（失效率曲线）</a:t>
            </a:r>
            <a:endParaRPr kumimoji="1" lang="en-US" altLang="zh-CN" dirty="0" smtClean="0"/>
          </a:p>
          <a:p>
            <a:pPr lvl="3"/>
            <a:r>
              <a:rPr kumimoji="1" lang="zh-CN" altLang="en-US" dirty="0" smtClean="0"/>
              <a:t>缺点：传统</a:t>
            </a:r>
            <a:r>
              <a:rPr kumimoji="1" lang="en-US" altLang="zh-CN" dirty="0" smtClean="0"/>
              <a:t>LRU</a:t>
            </a:r>
            <a:r>
              <a:rPr kumimoji="1" lang="zh-CN" altLang="en-US" dirty="0" smtClean="0"/>
              <a:t>算法时间开销大，优化后的方法降低一定时间复杂度，实现复杂</a:t>
            </a:r>
            <a:endParaRPr kumimoji="1" lang="en-US" altLang="zh-CN" dirty="0"/>
          </a:p>
          <a:p>
            <a:pPr lvl="1"/>
            <a:endParaRPr kumimoji="1" lang="en-US" altLang="zh-CN" dirty="0"/>
          </a:p>
          <a:p>
            <a:endParaRPr kumimoji="1" lang="en-US" altLang="zh-CN" dirty="0" smtClean="0"/>
          </a:p>
          <a:p>
            <a:pPr lvl="1"/>
            <a:endParaRPr kumimoji="1" lang="en-US" altLang="zh-CN" dirty="0" smtClean="0"/>
          </a:p>
          <a:p>
            <a:pPr lvl="1"/>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8</a:t>
            </a:fld>
            <a:endParaRPr lang="en-US" sz="1200" b="0">
              <a:solidFill>
                <a:schemeClr val="dk1"/>
              </a:solidFill>
              <a:latin typeface="Times New Roman"/>
              <a:ea typeface="Times New Roman"/>
              <a:cs typeface="Times New Roman"/>
              <a:sym typeface="Times New Roman"/>
            </a:endParaRPr>
          </a:p>
        </p:txBody>
      </p:sp>
      <p:sp>
        <p:nvSpPr>
          <p:cNvPr id="5" name="AutoShape 2" descr="W(t, \ta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0333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solidFill>
                  <a:srgbClr val="FF0000"/>
                </a:solidFill>
              </a:rPr>
              <a:t>相关工作</a:t>
            </a:r>
          </a:p>
          <a:p>
            <a:pPr lvl="1"/>
            <a:r>
              <a:rPr kumimoji="1" lang="en-US" altLang="zh-CN" dirty="0"/>
              <a:t>MRC</a:t>
            </a:r>
            <a:r>
              <a:rPr kumimoji="1" lang="zh-CN" altLang="en-US" dirty="0"/>
              <a:t>计算方法的优化</a:t>
            </a:r>
            <a:endParaRPr kumimoji="1" lang="en-US" altLang="zh-CN" dirty="0"/>
          </a:p>
          <a:p>
            <a:pPr lvl="1"/>
            <a:r>
              <a:rPr kumimoji="1" lang="zh-CN" altLang="en-US" dirty="0"/>
              <a:t>内存工作集预测</a:t>
            </a:r>
            <a:r>
              <a:rPr kumimoji="1" lang="zh-CN" altLang="en-US" dirty="0" smtClean="0"/>
              <a:t>方法</a:t>
            </a:r>
            <a:endParaRPr kumimoji="1" lang="en-US" altLang="zh-CN" dirty="0" smtClean="0">
              <a:solidFill>
                <a:srgbClr val="FF0000"/>
              </a:solidFill>
            </a:endParaRPr>
          </a:p>
          <a:p>
            <a:r>
              <a:rPr kumimoji="1" lang="zh-CN" altLang="en-US" dirty="0" smtClean="0"/>
              <a:t>设计与实现</a:t>
            </a:r>
            <a:endParaRPr kumimoji="1" lang="en-US" altLang="zh-CN" dirty="0" smtClean="0"/>
          </a:p>
          <a:p>
            <a:r>
              <a:rPr kumimoji="1" lang="zh-CN" altLang="en-US" dirty="0" smtClean="0"/>
              <a:t>实验</a:t>
            </a:r>
            <a:endParaRPr kumimoji="1" lang="en-US" altLang="zh-CN" dirty="0" smtClean="0"/>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9</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8977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file_2">
  <a:themeElements>
    <a:clrScheme name="Profile_2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9917</TotalTime>
  <Words>4041</Words>
  <Application>Microsoft Macintosh PowerPoint</Application>
  <PresentationFormat>全屏显示(4:3)</PresentationFormat>
  <Paragraphs>453</Paragraphs>
  <Slides>40</Slides>
  <Notes>32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40</vt:i4>
      </vt:variant>
    </vt:vector>
  </HeadingPairs>
  <TitlesOfParts>
    <vt:vector size="48" baseType="lpstr">
      <vt:lpstr>Cambria Math</vt:lpstr>
      <vt:lpstr>Noto Sans Symbols</vt:lpstr>
      <vt:lpstr>Times New Roman</vt:lpstr>
      <vt:lpstr>Verdana</vt:lpstr>
      <vt:lpstr>Wingdings</vt:lpstr>
      <vt:lpstr>Arial</vt:lpstr>
      <vt:lpstr>1_Profile</vt:lpstr>
      <vt:lpstr>Profile_2</vt:lpstr>
      <vt:lpstr>虚拟化环境下基于 平均淘汰时间模型的内存工作集预测</vt:lpstr>
      <vt:lpstr>提纲</vt:lpstr>
      <vt:lpstr>研究背景</vt:lpstr>
      <vt:lpstr>虚拟化技术</vt:lpstr>
      <vt:lpstr>虚拟化技术</vt:lpstr>
      <vt:lpstr>虚拟化下动态内存调度</vt:lpstr>
      <vt:lpstr>虚拟化下动态内存调度</vt:lpstr>
      <vt:lpstr>虚拟化下动态内存调度的挑战</vt:lpstr>
      <vt:lpstr>提纲</vt:lpstr>
      <vt:lpstr>MRC计算方法的优化</vt:lpstr>
      <vt:lpstr>MRC计算方法的优化</vt:lpstr>
      <vt:lpstr>内存工作集预测方法</vt:lpstr>
      <vt:lpstr>内存工作集预测方法</vt:lpstr>
      <vt:lpstr>提纲</vt:lpstr>
      <vt:lpstr>设计与实现</vt:lpstr>
      <vt:lpstr>设计与实现</vt:lpstr>
      <vt:lpstr>AET算法及其实现</vt:lpstr>
      <vt:lpstr>AET算法及其实现</vt:lpstr>
      <vt:lpstr>AET算法及其实现</vt:lpstr>
      <vt:lpstr>系统优化</vt:lpstr>
      <vt:lpstr>热页集</vt:lpstr>
      <vt:lpstr>采样</vt:lpstr>
      <vt:lpstr>热页集+采样</vt:lpstr>
      <vt:lpstr>如何进一步降低开销</vt:lpstr>
      <vt:lpstr>动态采样率</vt:lpstr>
      <vt:lpstr>动态采样率</vt:lpstr>
      <vt:lpstr>提纲</vt:lpstr>
      <vt:lpstr>AET算法和LRU算法精度比较</vt:lpstr>
      <vt:lpstr>AET算法和真实工作集比较</vt:lpstr>
      <vt:lpstr>AET算法和真实工作集比较</vt:lpstr>
      <vt:lpstr>AET算法和真实工作集比较</vt:lpstr>
      <vt:lpstr>不同采样率下比较</vt:lpstr>
      <vt:lpstr>开销分析</vt:lpstr>
      <vt:lpstr>提纲</vt:lpstr>
      <vt:lpstr>总结与展望</vt:lpstr>
      <vt:lpstr>总结与展望</vt:lpstr>
      <vt:lpstr>PowerPoint 演示文稿</vt:lpstr>
      <vt:lpstr>PowerPoint 演示文稿</vt:lpstr>
      <vt:lpstr>虚拟化下动态内存调度</vt:lpstr>
      <vt:lpstr>虚拟化下动态内存调度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PMU在全虚拟化下的实验</dc:title>
  <cp:lastModifiedBy>ying kong</cp:lastModifiedBy>
  <cp:revision>117</cp:revision>
  <dcterms:modified xsi:type="dcterms:W3CDTF">2017-06-05T06:49:48Z</dcterms:modified>
</cp:coreProperties>
</file>