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1" r:id="rId1"/>
    <p:sldMasterId id="2147483672" r:id="rId2"/>
  </p:sldMasterIdLst>
  <p:notesMasterIdLst>
    <p:notesMasterId r:id="rId47"/>
  </p:notesMasterIdLst>
  <p:sldIdLst>
    <p:sldId id="256" r:id="rId3"/>
    <p:sldId id="280" r:id="rId4"/>
    <p:sldId id="281" r:id="rId5"/>
    <p:sldId id="282" r:id="rId6"/>
    <p:sldId id="283" r:id="rId7"/>
    <p:sldId id="318" r:id="rId8"/>
    <p:sldId id="286" r:id="rId9"/>
    <p:sldId id="287" r:id="rId10"/>
    <p:sldId id="323" r:id="rId11"/>
    <p:sldId id="289" r:id="rId12"/>
    <p:sldId id="290" r:id="rId13"/>
    <p:sldId id="291" r:id="rId14"/>
    <p:sldId id="292" r:id="rId15"/>
    <p:sldId id="324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25" r:id="rId28"/>
    <p:sldId id="304" r:id="rId29"/>
    <p:sldId id="305" r:id="rId30"/>
    <p:sldId id="306" r:id="rId31"/>
    <p:sldId id="322" r:id="rId32"/>
    <p:sldId id="307" r:id="rId33"/>
    <p:sldId id="308" r:id="rId34"/>
    <p:sldId id="309" r:id="rId35"/>
    <p:sldId id="310" r:id="rId36"/>
    <p:sldId id="326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27" r:id="rId45"/>
    <p:sldId id="328" r:id="rId4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5207" autoAdjust="0"/>
  </p:normalViewPr>
  <p:slideViewPr>
    <p:cSldViewPr snapToGrid="0" snapToObjects="1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5613" marR="0" lvl="1" indent="-1111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-1111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-11112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-11113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17079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8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9934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638674" y="2162175"/>
            <a:ext cx="5867400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59593" y="235744"/>
            <a:ext cx="586740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6434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65113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5876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4923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 rot="5400000">
            <a:off x="2166938" y="-304799"/>
            <a:ext cx="48006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 rot="5400000">
            <a:off x="4638674" y="2162175"/>
            <a:ext cx="5867400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 rot="5400000">
            <a:off x="559593" y="235744"/>
            <a:ext cx="586740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3887" y="4589462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3437" y="1295400"/>
            <a:ext cx="3924299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30237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30237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65113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58762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49237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5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3887787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30237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5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66938" y="-304799"/>
            <a:ext cx="4800600" cy="80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85800" y="2420938"/>
            <a:ext cx="7772400" cy="109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74160" y="0"/>
                </a:lnTo>
                <a:lnTo>
                  <a:pt x="7416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Shape 11" descr="netlab-logo-small-withfram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228600"/>
            <a:ext cx="1758949" cy="11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571500" y="228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566737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8313" marR="0" lvl="0" indent="-290513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463" marR="0" lvl="1" indent="-284163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03338" marR="0" lvl="2" indent="-27463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92275" marR="0" lvl="3" indent="-26987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92325" marR="0" lvl="4" indent="-2762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/>
          <p:nvPr/>
        </p:nvSpPr>
        <p:spPr>
          <a:xfrm>
            <a:off x="609600" y="1143000"/>
            <a:ext cx="7958137" cy="109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70200" y="0"/>
                </a:lnTo>
                <a:lnTo>
                  <a:pt x="702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  <a:path w="120000" h="120000" extrusionOk="0">
                <a:moveTo>
                  <a:pt x="0" y="0"/>
                </a:moveTo>
                <a:lnTo>
                  <a:pt x="120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Shape 90"/>
          <p:cNvCxnSpPr/>
          <p:nvPr/>
        </p:nvCxnSpPr>
        <p:spPr>
          <a:xfrm>
            <a:off x="609600" y="6172200"/>
            <a:ext cx="7924799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199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6670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5613" marR="0" lvl="1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2813" marR="0" lvl="2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0013" marR="0" lvl="3" indent="1587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7213" marR="0" lvl="4" indent="1586" algn="l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5715000" y="6245225"/>
            <a:ext cx="1524000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Shape 94" descr="netlab-logo-small-withfram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72450" y="6208712"/>
            <a:ext cx="936624" cy="596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ctrTitle" idx="4294967295"/>
          </p:nvPr>
        </p:nvSpPr>
        <p:spPr>
          <a:xfrm>
            <a:off x="179388" y="762000"/>
            <a:ext cx="8820149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SzPct val="25000"/>
            </a:pPr>
            <a:r>
              <a:rPr lang="zh-CN" altLang="zh-CN" sz="4000" dirty="0"/>
              <a:t>虚拟化环境</a:t>
            </a:r>
            <a:r>
              <a:rPr lang="zh-CN" altLang="zh-CN" sz="4000" dirty="0" smtClean="0"/>
              <a:t>下基于</a:t>
            </a: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zh-CN" sz="4000" dirty="0" smtClean="0"/>
              <a:t>平均淘汰时间</a:t>
            </a:r>
            <a:r>
              <a:rPr lang="zh-CN" altLang="zh-CN" sz="4000" dirty="0"/>
              <a:t>模型的内存工作集</a:t>
            </a:r>
            <a:r>
              <a:rPr lang="zh-CN" altLang="zh-CN" sz="4000" dirty="0" smtClean="0"/>
              <a:t>预测</a:t>
            </a:r>
            <a:endParaRPr sz="4000" b="1" i="0" u="none" strike="noStrike" cap="none" dirty="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subTitle" idx="4294967295"/>
          </p:nvPr>
        </p:nvSpPr>
        <p:spPr>
          <a:xfrm>
            <a:off x="611187" y="3000375"/>
            <a:ext cx="7993062" cy="350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Fang</a:t>
            </a:r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fld id="{EA0F32D3-AA1C-AC4A-9A7B-E581499B94E1}" type="datetime2">
              <a:rPr lang="en-US" altLang="zh-CN"/>
              <a:t>Thursday, June 1, 2017</a:t>
            </a:fld>
            <a:endParaRPr lang="en-US"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MRC</a:t>
            </a:r>
            <a:r>
              <a:rPr kumimoji="1" lang="zh-CN" altLang="en-US" dirty="0"/>
              <a:t>计算方法的</a:t>
            </a:r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传统计算方法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栈算法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2504574"/>
            <a:ext cx="4324954" cy="35914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89" y="4300287"/>
            <a:ext cx="2000529" cy="9621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22" y="1374083"/>
            <a:ext cx="2993264" cy="24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8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MRC</a:t>
            </a:r>
            <a:r>
              <a:rPr kumimoji="1" lang="zh-CN" altLang="en-US" dirty="0"/>
              <a:t>计算方法的优化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算法优化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模拟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队列及替换过程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链表维护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，时间复杂度</a:t>
            </a:r>
            <a:r>
              <a:rPr kumimoji="1" lang="en-US" altLang="zh-CN" dirty="0" smtClean="0"/>
              <a:t>O(NM)</a:t>
            </a:r>
          </a:p>
          <a:p>
            <a:pPr lvl="2"/>
            <a:r>
              <a:rPr kumimoji="1" lang="zh-CN" altLang="en-US" dirty="0" smtClean="0"/>
              <a:t>平衡树维护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，时间复杂度</a:t>
            </a:r>
            <a:r>
              <a:rPr kumimoji="1" lang="en-US" altLang="zh-CN" dirty="0" smtClean="0"/>
              <a:t>O(</a:t>
            </a:r>
            <a:r>
              <a:rPr kumimoji="1" lang="en-US" altLang="zh-CN" dirty="0" err="1" smtClean="0"/>
              <a:t>NlogM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引入采样，降低</a:t>
            </a:r>
            <a:r>
              <a:rPr kumimoji="1" lang="en-US" altLang="zh-CN" dirty="0" smtClean="0"/>
              <a:t>N</a:t>
            </a:r>
          </a:p>
          <a:p>
            <a:pPr lvl="2"/>
            <a:r>
              <a:rPr kumimoji="1" lang="en-US" altLang="zh-CN" dirty="0" smtClean="0"/>
              <a:t>Shards</a:t>
            </a:r>
          </a:p>
          <a:p>
            <a:pPr lvl="2"/>
            <a:r>
              <a:rPr kumimoji="1" lang="en-US" altLang="zh-CN" dirty="0" smtClean="0"/>
              <a:t>Counter Stack</a:t>
            </a:r>
          </a:p>
          <a:p>
            <a:pPr lvl="2"/>
            <a:r>
              <a:rPr kumimoji="1" lang="en-US" altLang="zh-CN" dirty="0" smtClean="0"/>
              <a:t>AET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8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内存工作集预测</a:t>
            </a:r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系统参数法</a:t>
            </a:r>
          </a:p>
          <a:p>
            <a:pPr lvl="1"/>
            <a:r>
              <a:rPr kumimoji="1" lang="en-US" altLang="zh-CN" dirty="0" smtClean="0"/>
              <a:t>free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top</a:t>
            </a:r>
          </a:p>
          <a:p>
            <a:r>
              <a:rPr kumimoji="1" lang="zh-CN" altLang="en-US" dirty="0" smtClean="0"/>
              <a:t>采样标记法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页面截获法</a:t>
            </a:r>
          </a:p>
          <a:p>
            <a:pPr lvl="1"/>
            <a:r>
              <a:rPr kumimoji="1" lang="zh-CN" altLang="en-US" dirty="0" smtClean="0"/>
              <a:t>硬件</a:t>
            </a:r>
          </a:p>
          <a:p>
            <a:pPr lvl="1"/>
            <a:r>
              <a:rPr kumimoji="1" lang="zh-CN" altLang="en-US" dirty="0" smtClean="0"/>
              <a:t>软件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137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内存工作集预测方法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几种方法比较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3" y="1933366"/>
            <a:ext cx="697327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设计与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实现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虚拟化下页面截获</a:t>
            </a:r>
          </a:p>
          <a:p>
            <a:pPr lvl="1"/>
            <a:r>
              <a:rPr kumimoji="1" lang="en-US" altLang="zh-CN" dirty="0"/>
              <a:t>AET</a:t>
            </a:r>
            <a:r>
              <a:rPr kumimoji="1" lang="zh-CN" altLang="en-US" dirty="0"/>
              <a:t>算法及其实现</a:t>
            </a:r>
          </a:p>
          <a:p>
            <a:pPr lvl="1"/>
            <a:r>
              <a:rPr kumimoji="1" lang="zh-CN" altLang="en-US" dirty="0" smtClean="0"/>
              <a:t>系统优化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总结与展望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4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设计与实现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虚拟化下页面截获</a:t>
            </a:r>
          </a:p>
          <a:p>
            <a:pPr lvl="1"/>
            <a:r>
              <a:rPr kumimoji="1" lang="zh-CN" altLang="en-US" dirty="0" smtClean="0"/>
              <a:t>影子页表同步（进程切换）</a:t>
            </a:r>
          </a:p>
          <a:p>
            <a:pPr lvl="2"/>
            <a:r>
              <a:rPr kumimoji="1" lang="zh-CN" altLang="en-US" dirty="0"/>
              <a:t>方法一：删除并重建</a:t>
            </a:r>
          </a:p>
          <a:p>
            <a:pPr lvl="2"/>
            <a:r>
              <a:rPr kumimoji="1" lang="zh-CN" altLang="en-US" dirty="0"/>
              <a:t>方法二</a:t>
            </a:r>
            <a:r>
              <a:rPr kumimoji="1" lang="zh-CN" altLang="en-US" dirty="0" smtClean="0"/>
              <a:t>：将原来</a:t>
            </a:r>
            <a:r>
              <a:rPr kumimoji="1" lang="zh-CN" altLang="en-US" dirty="0"/>
              <a:t>影子</a:t>
            </a:r>
            <a:r>
              <a:rPr kumimoji="1" lang="zh-CN" altLang="en-US" dirty="0" smtClean="0"/>
              <a:t>页表的页表项置为不存在</a:t>
            </a:r>
            <a:endParaRPr kumimoji="1" lang="zh-CN" altLang="en-US" dirty="0"/>
          </a:p>
          <a:p>
            <a:pPr lvl="3"/>
            <a:r>
              <a:rPr kumimoji="1" lang="zh-CN" altLang="en-US" dirty="0" smtClean="0"/>
              <a:t>不是删除只是标记</a:t>
            </a:r>
          </a:p>
          <a:p>
            <a:pPr lvl="3"/>
            <a:r>
              <a:rPr kumimoji="1" lang="zh-CN" altLang="en-US" dirty="0" smtClean="0"/>
              <a:t>没有被新进程使用到的页表项得到保留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A/D</a:t>
            </a:r>
            <a:r>
              <a:rPr kumimoji="1" lang="zh-CN" altLang="en-US" dirty="0" smtClean="0"/>
              <a:t>位同步</a:t>
            </a:r>
          </a:p>
          <a:p>
            <a:pPr lvl="2"/>
            <a:r>
              <a:rPr kumimoji="1" lang="zh-CN" altLang="en-US" dirty="0" smtClean="0"/>
              <a:t>写保护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48149"/>
            <a:ext cx="3023986" cy="19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设计与实现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虚拟化下页面</a:t>
            </a:r>
            <a:r>
              <a:rPr kumimoji="1" lang="zh-CN" altLang="en-US" dirty="0" smtClean="0"/>
              <a:t>截获</a:t>
            </a:r>
          </a:p>
          <a:p>
            <a:pPr lvl="1"/>
            <a:r>
              <a:rPr kumimoji="1" lang="zh-CN" altLang="en-US" dirty="0" smtClean="0"/>
              <a:t>影子错误</a:t>
            </a:r>
          </a:p>
          <a:p>
            <a:pPr lvl="2"/>
            <a:r>
              <a:rPr kumimoji="1" lang="zh-CN" altLang="en-US" dirty="0"/>
              <a:t>收集进程</a:t>
            </a:r>
            <a:r>
              <a:rPr kumimoji="1" lang="en-US" altLang="zh-CN" dirty="0"/>
              <a:t>PTE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对收集的所有</a:t>
            </a:r>
            <a:r>
              <a:rPr kumimoji="1" lang="en-US" altLang="zh-CN" dirty="0"/>
              <a:t>PTE</a:t>
            </a:r>
            <a:r>
              <a:rPr kumimoji="1" lang="zh-CN" altLang="en-US" dirty="0"/>
              <a:t>进行</a:t>
            </a:r>
            <a:r>
              <a:rPr kumimoji="1" lang="zh-CN" altLang="en-US" dirty="0" smtClean="0"/>
              <a:t>置位（保留位</a:t>
            </a:r>
            <a:r>
              <a:rPr kumimoji="1" lang="en-US" altLang="zh-CN" dirty="0" smtClean="0"/>
              <a:t>51-M</a:t>
            </a:r>
            <a:r>
              <a:rPr kumimoji="1" lang="zh-CN" altLang="en-US" dirty="0" smtClean="0"/>
              <a:t>）</a:t>
            </a:r>
          </a:p>
          <a:p>
            <a:pPr lvl="1"/>
            <a:r>
              <a:rPr kumimoji="1" lang="en-US" altLang="zh-CN" dirty="0" smtClean="0"/>
              <a:t>AET</a:t>
            </a:r>
            <a:r>
              <a:rPr kumimoji="1" lang="zh-CN" altLang="en-US" dirty="0" smtClean="0"/>
              <a:t>错误（置保留位产生的错误）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2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算法及其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原理</a:t>
                </a:r>
              </a:p>
              <a:p>
                <a:pPr lvl="1"/>
                <a:r>
                  <a:rPr kumimoji="1" lang="zh-CN" altLang="en-US" dirty="0" smtClean="0"/>
                  <a:t>淘汰时间</a:t>
                </a:r>
              </a:p>
              <a:p>
                <a:pPr lvl="2"/>
                <a:r>
                  <a:rPr lang="zh-CN" altLang="zh-CN" dirty="0"/>
                  <a:t>缓存块最后一次被</a:t>
                </a:r>
                <a:r>
                  <a:rPr lang="zh-CN" altLang="zh-CN" dirty="0" smtClean="0"/>
                  <a:t>访问至</a:t>
                </a:r>
                <a:r>
                  <a:rPr lang="zh-CN" altLang="zh-CN" dirty="0"/>
                  <a:t>被淘汰的时间 </a:t>
                </a:r>
                <a:endParaRPr kumimoji="1" lang="zh-CN" altLang="en-US" dirty="0" smtClean="0"/>
              </a:p>
              <a:p>
                <a:pPr lvl="1"/>
                <a:r>
                  <a:rPr kumimoji="1" lang="zh-CN" altLang="en-US" dirty="0" smtClean="0"/>
                  <a:t>重用时间</a:t>
                </a:r>
              </a:p>
              <a:p>
                <a:pPr lvl="2"/>
                <a:r>
                  <a:rPr kumimoji="1" lang="zh-CN" altLang="en-US" dirty="0" smtClean="0"/>
                  <a:t>两次对同一地址访问的间隔时间</a:t>
                </a:r>
              </a:p>
              <a:p>
                <a:pPr lvl="2"/>
                <a:r>
                  <a:rPr kumimoji="1" lang="en-US" altLang="zh-CN" dirty="0" smtClean="0"/>
                  <a:t>f(t)</a:t>
                </a:r>
                <a:r>
                  <a:rPr kumimoji="1" lang="zh-CN" altLang="en-US" dirty="0" smtClean="0"/>
                  <a:t>重用时间为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 smtClean="0"/>
                  <a:t>的访问比例</a:t>
                </a:r>
              </a:p>
              <a:p>
                <a:pPr lvl="2"/>
                <a:r>
                  <a:rPr kumimoji="1" lang="en-US" altLang="zh-CN" dirty="0" smtClean="0"/>
                  <a:t>P(t)</a:t>
                </a:r>
                <a:r>
                  <a:rPr kumimoji="1" lang="zh-CN" altLang="en-US" dirty="0" smtClean="0"/>
                  <a:t>重用时间大于等于</a:t>
                </a:r>
                <a:r>
                  <a:rPr kumimoji="1" lang="en-US" altLang="zh-CN" dirty="0"/>
                  <a:t>t</a:t>
                </a:r>
                <a:r>
                  <a:rPr kumimoji="1" lang="zh-CN" altLang="en-US" dirty="0" smtClean="0"/>
                  <a:t>的访问比例</a:t>
                </a:r>
                <a:r>
                  <a:rPr kumimoji="1" lang="en-US" altLang="zh-CN" dirty="0" smtClean="0"/>
                  <a:t>(=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  <m:sup/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dirty="0" smtClean="0"/>
                  <a:t>)</a:t>
                </a:r>
              </a:p>
              <a:p>
                <a:pPr lvl="2"/>
                <a:r>
                  <a:rPr kumimoji="1" lang="en-US" altLang="zh-CN" dirty="0" smtClean="0"/>
                  <a:t>v(t) = P(t)</a:t>
                </a:r>
                <a:endParaRPr kumimoji="1" lang="zh-CN" altLang="en-US" dirty="0"/>
              </a:p>
              <a:p>
                <a:pPr lvl="1"/>
                <a:r>
                  <a:rPr kumimoji="1" lang="zh-CN" altLang="en-US" dirty="0" smtClean="0"/>
                  <a:t>公式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AET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v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𝐴𝐸𝑇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</a:t>
                </a:r>
                <a:endParaRPr kumimoji="1" lang="zh-CN" altLang="en-US" dirty="0" smtClean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062" y="4165950"/>
            <a:ext cx="5439938" cy="686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821" y="4773691"/>
            <a:ext cx="648975" cy="11058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306" y="4761064"/>
            <a:ext cx="648975" cy="11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算法及其</a:t>
            </a:r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算法实现</a:t>
                </a:r>
              </a:p>
              <a:p>
                <a:pPr lvl="1"/>
                <a:r>
                  <a:rPr kumimoji="1" lang="zh-CN" altLang="en-US" dirty="0" smtClean="0"/>
                  <a:t>重用时间</a:t>
                </a:r>
              </a:p>
              <a:p>
                <a:pPr lvl="2"/>
                <a:r>
                  <a:rPr kumimoji="1" lang="zh-CN" altLang="en-US" dirty="0" smtClean="0"/>
                  <a:t>每一个截获的内存访问作为一个逻辑时间</a:t>
                </a:r>
              </a:p>
              <a:p>
                <a:pPr lvl="2"/>
                <a:r>
                  <a:rPr kumimoji="1" lang="zh-CN" altLang="en-US" dirty="0" smtClean="0"/>
                  <a:t>用</a:t>
                </a:r>
                <a:r>
                  <a:rPr kumimoji="1" lang="en-US" altLang="zh-CN" dirty="0" smtClean="0"/>
                  <a:t>hash</a:t>
                </a:r>
                <a:r>
                  <a:rPr kumimoji="1" lang="zh-CN" altLang="en-US" dirty="0" smtClean="0"/>
                  <a:t>表记录每个内存地址上次访问时间</a:t>
                </a:r>
              </a:p>
              <a:p>
                <a:pPr lvl="1"/>
                <a:r>
                  <a:rPr kumimoji="1" lang="en-US" altLang="zh-CN" dirty="0" smtClean="0"/>
                  <a:t>MRC(c)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P(AET(c))</a:t>
                </a:r>
                <a:r>
                  <a:rPr kumimoji="1" lang="zh-CN" altLang="en-US" dirty="0" smtClean="0"/>
                  <a:t>（重用时间大于缓存大小为</a:t>
                </a:r>
                <a:r>
                  <a:rPr kumimoji="1" lang="en-US" altLang="zh-CN" dirty="0" smtClean="0"/>
                  <a:t>c</a:t>
                </a:r>
                <a:r>
                  <a:rPr kumimoji="1" lang="zh-CN" altLang="en-US" dirty="0" smtClean="0"/>
                  <a:t>的平均淘汰时间的比例）</a:t>
                </a:r>
              </a:p>
              <a:p>
                <a:pPr lvl="2"/>
                <a:r>
                  <a:rPr kumimoji="1" lang="en-US" altLang="zh-CN" dirty="0" smtClean="0"/>
                  <a:t>f(x)</a:t>
                </a:r>
                <a:r>
                  <a:rPr kumimoji="1" lang="zh-CN" altLang="en-US" dirty="0" smtClean="0"/>
                  <a:t>重用时间为</a:t>
                </a:r>
                <a:r>
                  <a:rPr kumimoji="1" lang="en-US" altLang="zh-CN" dirty="0" smtClean="0"/>
                  <a:t>x</a:t>
                </a:r>
                <a:r>
                  <a:rPr kumimoji="1" lang="zh-CN" altLang="en-US" dirty="0" smtClean="0"/>
                  <a:t>的比例</a:t>
                </a:r>
              </a:p>
              <a:p>
                <a:pPr lvl="2"/>
                <a:r>
                  <a:rPr kumimoji="1" lang="en-US" altLang="zh-CN" dirty="0" smtClean="0"/>
                  <a:t>P(t)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sup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𝑓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kumimoji="1" lang="zh-CN" altLang="en-US" dirty="0" smtClean="0"/>
              </a:p>
              <a:p>
                <a:pPr lvl="2"/>
                <a:r>
                  <a:rPr kumimoji="1" lang="en-US" altLang="zh-CN" dirty="0" smtClean="0"/>
                  <a:t>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 </m:t>
                        </m:r>
                        <m:r>
                          <m:rPr>
                            <m:brk m:alnAt="23"/>
                          </m:rPr>
                          <a:rPr kumimoji="1" lang="en-US" altLang="zh-CN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zh-CN" i="1">
                            <a:latin typeface="Cambria Math" charset="0"/>
                          </a:rPr>
                          <m:t>𝐴𝐸𝑇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)</m:t>
                        </m:r>
                      </m:sup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i="1">
                            <a:latin typeface="Cambria Math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kumimoji="1" lang="zh-CN" altLang="en-US" dirty="0"/>
                  <a:t> </a:t>
                </a:r>
                <a:endParaRPr kumimoji="1" lang="zh-CN" altLang="en-US" dirty="0" smtClean="0"/>
              </a:p>
              <a:p>
                <a:pPr marL="1028700" lvl="2" indent="0">
                  <a:buNone/>
                </a:pPr>
                <a:r>
                  <a:rPr kumimoji="1" lang="zh-CN" altLang="en-US" dirty="0"/>
                  <a:t> </a:t>
                </a:r>
                <a:r>
                  <a:rPr kumimoji="1" lang="zh-CN" altLang="en-US" dirty="0" smtClean="0"/>
                  <a:t>     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𝐴𝐸𝑇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𝑐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)</m:t>
                        </m:r>
                      </m:sup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1"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𝑓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97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算法及其实现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算法实现</a:t>
            </a:r>
          </a:p>
          <a:p>
            <a:pPr lvl="1"/>
            <a:r>
              <a:rPr kumimoji="1" lang="zh-CN" altLang="en-US" dirty="0" smtClean="0"/>
              <a:t>控制模块每隔一段时间间隔计算</a:t>
            </a:r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，根据</a:t>
            </a:r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估计工作集大小</a:t>
            </a:r>
          </a:p>
          <a:p>
            <a:pPr lvl="1"/>
            <a:r>
              <a:rPr kumimoji="1" lang="zh-CN" altLang="en-US" dirty="0" smtClean="0"/>
              <a:t>将各个时间段得到的工作集大小汇总得到工作集变化曲线图</a:t>
            </a:r>
          </a:p>
          <a:p>
            <a:pPr lvl="1"/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1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研究背景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总结与展望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46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系统优化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热页集</a:t>
            </a:r>
          </a:p>
          <a:p>
            <a:r>
              <a:rPr kumimoji="1" lang="zh-CN" altLang="en-US" dirty="0" smtClean="0"/>
              <a:t>采样</a:t>
            </a:r>
          </a:p>
          <a:p>
            <a:r>
              <a:rPr kumimoji="1" lang="zh-CN" altLang="en-US" dirty="0" smtClean="0"/>
              <a:t>动态采样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473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热页集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</a:p>
          <a:p>
            <a:pPr lvl="1"/>
            <a:r>
              <a:rPr kumimoji="1" lang="zh-CN" altLang="en-US" dirty="0" smtClean="0"/>
              <a:t>热页：最近访问过的页面</a:t>
            </a:r>
          </a:p>
          <a:p>
            <a:pPr lvl="1"/>
            <a:r>
              <a:rPr kumimoji="1" lang="zh-CN" altLang="en-US" dirty="0" smtClean="0"/>
              <a:t>冷页：很久没有访问的页面</a:t>
            </a:r>
            <a:endParaRPr kumimoji="1" lang="zh-CN" altLang="en-US" dirty="0"/>
          </a:p>
          <a:p>
            <a:r>
              <a:rPr kumimoji="1" lang="zh-CN" altLang="en-US" dirty="0" smtClean="0"/>
              <a:t>过程</a:t>
            </a:r>
          </a:p>
          <a:p>
            <a:pPr lvl="1"/>
            <a:r>
              <a:rPr kumimoji="1" lang="zh-CN" altLang="en-US" dirty="0" smtClean="0"/>
              <a:t>将截获的页面放入热页集，清除保留位，不再跟踪</a:t>
            </a:r>
          </a:p>
          <a:p>
            <a:pPr lvl="1"/>
            <a:r>
              <a:rPr kumimoji="1" lang="zh-CN" altLang="en-US" dirty="0" smtClean="0"/>
              <a:t>热页集用</a:t>
            </a:r>
            <a:r>
              <a:rPr kumimoji="1" lang="en-US" altLang="zh-CN" dirty="0" smtClean="0"/>
              <a:t>FIFO</a:t>
            </a:r>
            <a:r>
              <a:rPr kumimoji="1" lang="zh-CN" altLang="en-US" dirty="0" smtClean="0"/>
              <a:t>环形队列维护</a:t>
            </a:r>
          </a:p>
          <a:p>
            <a:pPr lvl="1"/>
            <a:r>
              <a:rPr kumimoji="1" lang="zh-CN" altLang="en-US" dirty="0" smtClean="0"/>
              <a:t>从热页集剔除出来的页面变为冷页，置保留位，恢复跟踪</a:t>
            </a:r>
            <a:endParaRPr kumimoji="1" lang="zh-CN" altLang="en-US" dirty="0"/>
          </a:p>
          <a:p>
            <a:r>
              <a:rPr kumimoji="1" lang="zh-CN" altLang="en-US" dirty="0" smtClean="0"/>
              <a:t>效果</a:t>
            </a:r>
          </a:p>
          <a:p>
            <a:pPr lvl="1"/>
            <a:r>
              <a:rPr kumimoji="1" lang="zh-CN" altLang="en-US" dirty="0" smtClean="0"/>
              <a:t>最近访问过的页面不再跟踪，减少了大量的页面中断数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045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采样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方法</a:t>
                </a:r>
              </a:p>
              <a:p>
                <a:pPr lvl="1"/>
                <a:r>
                  <a:rPr kumimoji="1" lang="zh-CN" altLang="en-US" dirty="0" smtClean="0"/>
                  <a:t>对</a:t>
                </a:r>
                <a:r>
                  <a:rPr kumimoji="1" lang="zh-CN" altLang="en-US" dirty="0" smtClean="0"/>
                  <a:t>页表项地址</a:t>
                </a:r>
                <a:r>
                  <a:rPr kumimoji="1" lang="zh-CN" altLang="en-US" dirty="0" smtClean="0"/>
                  <a:t>采样置位</a:t>
                </a:r>
              </a:p>
              <a:p>
                <a:pPr lvl="2"/>
                <a:r>
                  <a:rPr kumimoji="1" lang="en-US" altLang="zh-CN" dirty="0" smtClean="0"/>
                  <a:t>hash(</a:t>
                </a:r>
                <a:r>
                  <a:rPr kumimoji="1" lang="en-US" altLang="zh-CN" dirty="0" err="1" smtClean="0"/>
                  <a:t>addr</a:t>
                </a:r>
                <a:r>
                  <a:rPr kumimoji="1" lang="en-US" altLang="zh-CN" dirty="0" smtClean="0"/>
                  <a:t>)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%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&lt;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</a:t>
                </a:r>
                <a:endParaRPr kumimoji="1" lang="zh-CN" altLang="en-US" dirty="0" smtClean="0"/>
              </a:p>
              <a:p>
                <a:pPr lvl="1"/>
                <a:r>
                  <a:rPr kumimoji="1" lang="zh-CN" altLang="en-US" dirty="0" smtClean="0"/>
                  <a:t>采样率</a:t>
                </a:r>
                <a:r>
                  <a:rPr kumimoji="1" lang="zh-CN" altLang="en-US" dirty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T</m:t>
                        </m:r>
                      </m:den>
                    </m:f>
                  </m:oMath>
                </a14:m>
                <a:endParaRPr kumimoji="1" lang="zh-CN" altLang="en-US" dirty="0" smtClean="0"/>
              </a:p>
              <a:p>
                <a:r>
                  <a:rPr kumimoji="1" lang="zh-CN" altLang="en-US" dirty="0" smtClean="0"/>
                  <a:t>效果</a:t>
                </a:r>
              </a:p>
              <a:p>
                <a:pPr lvl="1"/>
                <a:r>
                  <a:rPr kumimoji="1" lang="zh-CN" altLang="en-US" dirty="0" smtClean="0"/>
                  <a:t>减少了跟踪的页面集合大小</a:t>
                </a:r>
              </a:p>
              <a:p>
                <a:pPr lvl="1"/>
                <a:r>
                  <a:rPr kumimoji="1" lang="zh-CN" altLang="en-US" dirty="0" smtClean="0"/>
                  <a:t>采样降低了页面真实的重用时间大小，用获得的重用时间除以采样率估计真实重用时间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031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热页集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采样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动态采样率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为什么需要动态采样率</a:t>
            </a:r>
          </a:p>
          <a:p>
            <a:pPr lvl="1"/>
            <a:r>
              <a:rPr kumimoji="1" lang="zh-CN" altLang="en-US" dirty="0" smtClean="0"/>
              <a:t>采样率低</a:t>
            </a:r>
          </a:p>
          <a:p>
            <a:pPr lvl="2"/>
            <a:r>
              <a:rPr kumimoji="1" lang="zh-CN" altLang="en-US" dirty="0" smtClean="0"/>
              <a:t>优点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截获的页面少，开销低</a:t>
            </a:r>
          </a:p>
          <a:p>
            <a:pPr lvl="2"/>
            <a:r>
              <a:rPr kumimoji="1" lang="zh-CN" altLang="en-US" dirty="0" smtClean="0"/>
              <a:t>缺点：采集到的页面太少会影响重用时间分布失真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采样率高</a:t>
            </a:r>
          </a:p>
          <a:p>
            <a:pPr lvl="2"/>
            <a:r>
              <a:rPr kumimoji="1" lang="zh-CN" altLang="en-US" dirty="0" smtClean="0"/>
              <a:t>优点：</a:t>
            </a:r>
            <a:r>
              <a:rPr kumimoji="1" lang="en-US" altLang="zh-CN" dirty="0" smtClean="0"/>
              <a:t>AET</a:t>
            </a:r>
            <a:r>
              <a:rPr kumimoji="1" lang="zh-CN" altLang="en-US" dirty="0" smtClean="0"/>
              <a:t>算法准确度高</a:t>
            </a:r>
          </a:p>
          <a:p>
            <a:pPr lvl="2"/>
            <a:r>
              <a:rPr kumimoji="1" lang="zh-CN" altLang="en-US" dirty="0" smtClean="0"/>
              <a:t>缺点：开销大</a:t>
            </a:r>
            <a:endParaRPr kumimoji="1" lang="zh-CN" altLang="en-US" dirty="0"/>
          </a:p>
          <a:p>
            <a:r>
              <a:rPr kumimoji="1" lang="zh-CN" altLang="en-US" dirty="0" smtClean="0"/>
              <a:t>如何控制</a:t>
            </a:r>
          </a:p>
          <a:p>
            <a:pPr lvl="1"/>
            <a:r>
              <a:rPr kumimoji="1" lang="zh-CN" altLang="en-US" dirty="0" smtClean="0"/>
              <a:t>通过控制缺页中断比例来控制开销</a:t>
            </a:r>
          </a:p>
          <a:p>
            <a:pPr lvl="1"/>
            <a:r>
              <a:rPr kumimoji="1" lang="zh-CN" altLang="en-US" dirty="0" smtClean="0"/>
              <a:t>通过控制重用时间分布来保证精度（采样周期内截获到的重用次数）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015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动态采样率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 smtClean="0"/>
                  <a:t>定义</a:t>
                </a:r>
              </a:p>
              <a:p>
                <a:pPr lvl="1"/>
                <a:r>
                  <a:rPr kumimoji="1" lang="en-US" altLang="zh-CN" dirty="0" err="1" smtClean="0"/>
                  <a:t>Sr</a:t>
                </a:r>
                <a:r>
                  <a:rPr kumimoji="1" lang="zh-CN" altLang="en-US" dirty="0" smtClean="0"/>
                  <a:t>：系统所能容忍的缺页中断比例上限</a:t>
                </a:r>
              </a:p>
              <a:p>
                <a:pPr lvl="1"/>
                <a:r>
                  <a:rPr kumimoji="1" lang="en-US" altLang="zh-CN" dirty="0" smtClean="0"/>
                  <a:t>P</a:t>
                </a:r>
                <a:r>
                  <a:rPr kumimoji="1" lang="zh-CN" altLang="en-US" dirty="0" smtClean="0"/>
                  <a:t>：</a:t>
                </a:r>
                <a:r>
                  <a:rPr kumimoji="1" lang="en-US" altLang="zh-CN" dirty="0" smtClean="0"/>
                  <a:t>AET</a:t>
                </a:r>
                <a:r>
                  <a:rPr kumimoji="1" lang="zh-CN" altLang="en-US" dirty="0" smtClean="0"/>
                  <a:t>算法所能容忍的重用次数下限</a:t>
                </a:r>
              </a:p>
              <a:p>
                <a:pPr lvl="1"/>
                <a:r>
                  <a:rPr kumimoji="1" lang="zh-CN" altLang="en-US" dirty="0" smtClean="0"/>
                  <a:t>采样率定义为</a:t>
                </a:r>
                <a:r>
                  <a:rPr kumimoji="1" lang="zh-CN" altLang="en-US" dirty="0"/>
                  <a:t>：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charset="0"/>
                          </a:rPr>
                          <m:t>T</m:t>
                        </m:r>
                      </m:den>
                    </m:f>
                  </m:oMath>
                </a14:m>
                <a:endParaRPr kumimoji="1" lang="zh-CN" altLang="en-US" dirty="0" smtClean="0"/>
              </a:p>
              <a:p>
                <a:pPr lvl="1"/>
                <a:r>
                  <a:rPr kumimoji="1" lang="zh-CN" altLang="en-US" dirty="0" smtClean="0"/>
                  <a:t>算法：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23" y="3695700"/>
            <a:ext cx="255305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实验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总结与展望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06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实验效果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AET</a:t>
            </a:r>
            <a:r>
              <a:rPr kumimoji="1" lang="zh-CN" altLang="en-US" dirty="0" smtClean="0"/>
              <a:t>算法和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算法精度比较</a:t>
            </a:r>
          </a:p>
          <a:p>
            <a:r>
              <a:rPr kumimoji="1" lang="en-US" altLang="zh-CN" dirty="0" smtClean="0"/>
              <a:t>AET</a:t>
            </a:r>
            <a:r>
              <a:rPr kumimoji="1" lang="zh-CN" altLang="en-US" dirty="0" smtClean="0"/>
              <a:t>算法和真实工作集比较</a:t>
            </a:r>
          </a:p>
          <a:p>
            <a:r>
              <a:rPr kumimoji="1" lang="zh-CN" altLang="en-US" dirty="0" smtClean="0"/>
              <a:t>不同采样率下的准确性</a:t>
            </a:r>
          </a:p>
          <a:p>
            <a:r>
              <a:rPr kumimoji="1" lang="zh-CN" altLang="en-US" dirty="0" smtClean="0"/>
              <a:t>开销分析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17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</a:t>
            </a:r>
            <a:r>
              <a:rPr kumimoji="1" lang="en-US" altLang="zh-CN" dirty="0"/>
              <a:t>LRU</a:t>
            </a:r>
            <a:r>
              <a:rPr kumimoji="1" lang="zh-CN" altLang="en-US" dirty="0"/>
              <a:t>算法精度</a:t>
            </a:r>
            <a:r>
              <a:rPr kumimoji="1" lang="zh-CN" altLang="en-US" dirty="0" smtClean="0"/>
              <a:t>比较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MRC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18" y="1292225"/>
            <a:ext cx="6362164" cy="53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</a:t>
            </a:r>
            <a:r>
              <a:rPr kumimoji="1" lang="en-US" altLang="zh-CN" dirty="0"/>
              <a:t>LRU</a:t>
            </a:r>
            <a:r>
              <a:rPr kumimoji="1" lang="zh-CN" altLang="en-US" dirty="0"/>
              <a:t>算法精度比较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工作集</a:t>
            </a:r>
          </a:p>
          <a:p>
            <a:pPr marL="177800" indent="0">
              <a:buNone/>
            </a:pPr>
            <a:r>
              <a:rPr kumimoji="1" lang="zh-CN" altLang="en-US" dirty="0" smtClean="0"/>
              <a:t>变化曲线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94" y="1269641"/>
            <a:ext cx="6331678" cy="54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虚拟化技术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是什么？</a:t>
            </a:r>
            <a:endParaRPr kumimoji="1" lang="en-US" altLang="zh-CN" dirty="0" smtClean="0"/>
          </a:p>
          <a:p>
            <a:r>
              <a:rPr kumimoji="1" lang="zh-CN" altLang="en-US" dirty="0"/>
              <a:t>虚拟</a:t>
            </a:r>
            <a:r>
              <a:rPr kumimoji="1" lang="zh-CN" altLang="en-US" dirty="0" smtClean="0"/>
              <a:t>化下动态内存调度</a:t>
            </a:r>
          </a:p>
          <a:p>
            <a:pPr lvl="1"/>
            <a:r>
              <a:rPr kumimoji="1" lang="zh-CN" altLang="en-US" dirty="0" smtClean="0"/>
              <a:t>为什么？</a:t>
            </a:r>
          </a:p>
          <a:p>
            <a:pPr lvl="1"/>
            <a:r>
              <a:rPr kumimoji="1" lang="zh-CN" altLang="en-US" dirty="0" smtClean="0"/>
              <a:t>怎么做？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2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算法和真实工作集比较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比较指标</a:t>
            </a:r>
          </a:p>
          <a:p>
            <a:pPr lvl="1"/>
            <a:r>
              <a:rPr kumimoji="1" lang="en-US" altLang="zh-CN" dirty="0" err="1" smtClean="0"/>
              <a:t>mem_used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active_page</a:t>
            </a:r>
            <a:endParaRPr kumimoji="1" lang="zh-CN" altLang="en-US" dirty="0" smtClean="0"/>
          </a:p>
          <a:p>
            <a:pPr lvl="1"/>
            <a:r>
              <a:rPr kumimoji="1" lang="en-US" altLang="zh-CN" dirty="0" err="1" smtClean="0"/>
              <a:t>virt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res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8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算法和真实工作集</a:t>
            </a:r>
            <a:r>
              <a:rPr kumimoji="1" lang="zh-CN" altLang="en-US" dirty="0" smtClean="0"/>
              <a:t>比较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Fake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246" y="1403796"/>
            <a:ext cx="7018028" cy="527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AET</a:t>
            </a:r>
            <a:r>
              <a:rPr kumimoji="1" lang="zh-CN" altLang="en-US" dirty="0"/>
              <a:t>算法和真实工作集比较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SPEC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36" y="1403796"/>
            <a:ext cx="6349533" cy="54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不同采样率下比较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35100"/>
            <a:ext cx="8839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0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开销分析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SPEC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2006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max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min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average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1781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相关工作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总结与展望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5711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总结与展望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本文的主要贡献</a:t>
            </a:r>
          </a:p>
          <a:p>
            <a:pPr lvl="1"/>
            <a:r>
              <a:rPr kumimoji="1" lang="zh-CN" altLang="en-US" dirty="0" smtClean="0"/>
              <a:t>实现了全虚拟化下内存截获</a:t>
            </a:r>
          </a:p>
          <a:p>
            <a:pPr lvl="1"/>
            <a:r>
              <a:rPr kumimoji="1" lang="zh-CN" altLang="en-US" dirty="0" smtClean="0"/>
              <a:t>将平均淘汰模型引入内存工作集预测上来</a:t>
            </a:r>
          </a:p>
          <a:p>
            <a:pPr lvl="1"/>
            <a:r>
              <a:rPr kumimoji="1" lang="zh-CN" altLang="en-US" dirty="0" smtClean="0"/>
              <a:t>利用热页集和动态采样率将开销降低到</a:t>
            </a:r>
            <a:r>
              <a:rPr kumimoji="1" lang="en-US" altLang="zh-CN" dirty="0" smtClean="0"/>
              <a:t>2%</a:t>
            </a:r>
            <a:r>
              <a:rPr kumimoji="1" lang="zh-CN" altLang="en-US" dirty="0" smtClean="0"/>
              <a:t>以内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289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1544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902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680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虚拟化技术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虚拟化分类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平台虚拟化</a:t>
            </a:r>
            <a:endParaRPr lang="en-US" altLang="zh-CN" dirty="0"/>
          </a:p>
          <a:p>
            <a:pPr lvl="1"/>
            <a:r>
              <a:rPr lang="zh-CN" altLang="en-US" dirty="0"/>
              <a:t>资源虚拟化</a:t>
            </a:r>
            <a:endParaRPr lang="en-US" altLang="zh-CN" dirty="0"/>
          </a:p>
          <a:p>
            <a:pPr lvl="1"/>
            <a:r>
              <a:rPr lang="zh-CN" altLang="en-US" dirty="0"/>
              <a:t>应用程序虚拟</a:t>
            </a:r>
            <a:r>
              <a:rPr lang="zh-CN" altLang="en-US" dirty="0" smtClean="0"/>
              <a:t>化</a:t>
            </a:r>
            <a:endParaRPr kumimoji="1" lang="en-US" altLang="zh-CN" dirty="0"/>
          </a:p>
          <a:p>
            <a:r>
              <a:rPr kumimoji="1" lang="zh-CN" altLang="en-US" dirty="0" smtClean="0"/>
              <a:t>平台虚拟化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Virtual Machine </a:t>
            </a:r>
            <a:r>
              <a:rPr lang="en-US" altLang="zh-CN" dirty="0" smtClean="0"/>
              <a:t>Monitor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Hypervisor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虚拟机</a:t>
            </a:r>
            <a:endParaRPr lang="en-US" altLang="zh-CN" dirty="0" smtClean="0"/>
          </a:p>
          <a:p>
            <a:pPr lvl="1"/>
            <a:r>
              <a:rPr lang="en-US" altLang="zh-CN" dirty="0"/>
              <a:t>Guest </a:t>
            </a:r>
            <a:r>
              <a:rPr lang="en-US" altLang="zh-CN" dirty="0" smtClean="0"/>
              <a:t>OS</a:t>
            </a:r>
          </a:p>
          <a:p>
            <a:pPr lvl="1"/>
            <a:r>
              <a:rPr lang="en-US" altLang="zh-CN" dirty="0"/>
              <a:t>Host OS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29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9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8067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06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内存虚拟化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客户机虚拟地址（</a:t>
            </a:r>
            <a:r>
              <a:rPr kumimoji="1" lang="en-US" altLang="zh-CN" dirty="0" smtClean="0"/>
              <a:t>GVA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引入</a:t>
            </a:r>
            <a:r>
              <a:rPr lang="zh-CN" altLang="zh-CN" dirty="0" smtClean="0"/>
              <a:t>客户</a:t>
            </a:r>
            <a:r>
              <a:rPr lang="zh-CN" altLang="zh-CN" dirty="0"/>
              <a:t>机物理</a:t>
            </a:r>
            <a:r>
              <a:rPr lang="zh-CN" altLang="zh-CN" dirty="0" smtClean="0"/>
              <a:t>地址空间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GPA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kumimoji="1" lang="zh-CN" altLang="en-US" dirty="0" smtClean="0"/>
              <a:t>从零开始且连续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宿主机虚拟地址（</a:t>
            </a:r>
            <a:r>
              <a:rPr kumimoji="1" lang="en-US" altLang="zh-CN" dirty="0"/>
              <a:t>H</a:t>
            </a:r>
            <a:r>
              <a:rPr kumimoji="1" lang="en-US" altLang="zh-CN" dirty="0" smtClean="0"/>
              <a:t>VA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GVA</a:t>
            </a:r>
            <a:r>
              <a:rPr kumimoji="1" lang="en-US" altLang="zh-CN" dirty="0">
                <a:sym typeface="Wingdings" panose="05000000000000000000" pitchFamily="2" charset="2"/>
              </a:rPr>
              <a:t>GPA</a:t>
            </a:r>
            <a:r>
              <a:rPr kumimoji="1" lang="en-US" altLang="zh-CN" dirty="0" smtClean="0">
                <a:sym typeface="Wingdings" panose="05000000000000000000" pitchFamily="2" charset="2"/>
              </a:rPr>
              <a:t>MVA</a:t>
            </a:r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11" y="4134257"/>
            <a:ext cx="5153853" cy="15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内存虚拟化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影子页表技术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EPT</a:t>
            </a:r>
            <a:r>
              <a:rPr kumimoji="1" lang="zh-CN" altLang="en-US" dirty="0" smtClean="0"/>
              <a:t>技术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07" y="1295400"/>
            <a:ext cx="3023986" cy="19079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07" y="3531139"/>
            <a:ext cx="3028552" cy="25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虚拟化技术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平台虚拟化细分</a:t>
            </a:r>
            <a:endParaRPr kumimoji="1" lang="en-US" altLang="zh-CN" dirty="0" smtClean="0"/>
          </a:p>
          <a:p>
            <a:pPr lvl="1"/>
            <a:r>
              <a:rPr lang="zh-CN" altLang="en-US" dirty="0"/>
              <a:t>全虚拟化（</a:t>
            </a:r>
            <a:r>
              <a:rPr lang="en-US" altLang="zh-CN" dirty="0"/>
              <a:t>Full Virtualization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半</a:t>
            </a:r>
            <a:r>
              <a:rPr lang="zh-CN" altLang="en-US" dirty="0" smtClean="0"/>
              <a:t>虚拟</a:t>
            </a:r>
            <a:r>
              <a:rPr lang="zh-CN" altLang="en-US" dirty="0"/>
              <a:t>化（</a:t>
            </a:r>
            <a:r>
              <a:rPr lang="en-US" altLang="zh-CN" dirty="0" smtClean="0"/>
              <a:t>Para Virtualization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硬件辅助虚拟化（</a:t>
            </a:r>
            <a:r>
              <a:rPr lang="en-US" altLang="zh-CN" dirty="0"/>
              <a:t>Hardware-Assisted Virtualization</a:t>
            </a:r>
            <a:r>
              <a:rPr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1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sym typeface="Wingdings" panose="05000000000000000000" pitchFamily="2" charset="2"/>
              </a:rPr>
              <a:t>为什么需要内存调度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>
                <a:sym typeface="Wingdings" panose="05000000000000000000" pitchFamily="2" charset="2"/>
              </a:rPr>
              <a:t>应用程序的可变性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>
                <a:sym typeface="Wingdings" panose="05000000000000000000" pitchFamily="2" charset="2"/>
              </a:rPr>
              <a:t>内存</a:t>
            </a:r>
            <a:r>
              <a:rPr kumimoji="1" lang="zh-CN" altLang="en-US" dirty="0" smtClean="0">
                <a:sym typeface="Wingdings" panose="05000000000000000000" pitchFamily="2" charset="2"/>
              </a:rPr>
              <a:t>资源有限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kumimoji="1" lang="zh-CN" altLang="en-US" dirty="0" smtClean="0">
                <a:sym typeface="Wingdings" panose="05000000000000000000" pitchFamily="2" charset="2"/>
              </a:rPr>
              <a:t>内存的静态分配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pPr lvl="1"/>
            <a:endParaRPr kumimoji="1" lang="en-US" altLang="zh-CN" dirty="0">
              <a:sym typeface="Wingdings" panose="05000000000000000000" pitchFamily="2" charset="2"/>
            </a:endParaRPr>
          </a:p>
          <a:p>
            <a:pPr lvl="1"/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047" y="1494150"/>
            <a:ext cx="4715953" cy="34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虚拟化下动态内存调度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虚拟化下动态内存调度方法</a:t>
            </a:r>
            <a:endParaRPr kumimoji="1" lang="en-US" altLang="zh-CN" dirty="0" smtClean="0"/>
          </a:p>
          <a:p>
            <a:pPr lvl="1"/>
            <a:r>
              <a:rPr lang="zh-CN" altLang="zh-CN" dirty="0"/>
              <a:t>气球技术</a:t>
            </a:r>
            <a:r>
              <a:rPr lang="en-US" altLang="zh-CN" dirty="0"/>
              <a:t>(ballooning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/>
              <a:t>远程</a:t>
            </a:r>
            <a:r>
              <a:rPr lang="zh-CN" altLang="zh-CN" dirty="0" smtClean="0"/>
              <a:t>内存</a:t>
            </a:r>
            <a:endParaRPr lang="en-US" altLang="zh-CN" dirty="0" smtClean="0"/>
          </a:p>
          <a:p>
            <a:pPr lvl="1"/>
            <a:r>
              <a:rPr lang="zh-CN" altLang="zh-CN" dirty="0"/>
              <a:t>虚拟机迁移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51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虚拟化下动态内存</a:t>
            </a:r>
            <a:r>
              <a:rPr kumimoji="1" lang="zh-CN" altLang="en-US" dirty="0" smtClean="0"/>
              <a:t>调度的挑战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内存工作集预测的</a:t>
            </a:r>
            <a:r>
              <a:rPr kumimoji="1" lang="zh-CN" altLang="en-US" dirty="0" smtClean="0"/>
              <a:t>准确度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工作集定义</a:t>
            </a:r>
            <a:endParaRPr kumimoji="1" lang="en-US" altLang="zh-CN" dirty="0" smtClean="0"/>
          </a:p>
          <a:p>
            <a:pPr lvl="2"/>
            <a:r>
              <a:rPr lang="zh-CN" altLang="en-US" dirty="0"/>
              <a:t>一个进程在</a:t>
            </a:r>
            <a:r>
              <a:rPr lang="en-US" altLang="zh-CN" dirty="0"/>
              <a:t>t </a:t>
            </a:r>
            <a:r>
              <a:rPr lang="zh-CN" altLang="en-US" dirty="0"/>
              <a:t>时刻的</a:t>
            </a:r>
            <a:r>
              <a:rPr lang="zh-CN" altLang="en-US" dirty="0" smtClean="0"/>
              <a:t>工作集</a:t>
            </a:r>
            <a:r>
              <a:rPr lang="en-US" altLang="zh-CN" dirty="0" smtClean="0"/>
              <a:t>W(t,</a:t>
            </a:r>
            <a:r>
              <a:rPr lang="el-GR" altLang="zh-CN" dirty="0" smtClean="0"/>
              <a:t>τ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为进程在</a:t>
            </a:r>
            <a:r>
              <a:rPr lang="en-US" altLang="zh-CN" dirty="0" smtClean="0"/>
              <a:t>(t-</a:t>
            </a:r>
            <a:r>
              <a:rPr lang="el-GR" altLang="zh-CN" dirty="0"/>
              <a:t> </a:t>
            </a:r>
            <a:r>
              <a:rPr lang="el-GR" altLang="zh-CN" dirty="0" smtClean="0"/>
              <a:t>τ</a:t>
            </a:r>
            <a:r>
              <a:rPr lang="en-US" altLang="zh-CN" dirty="0" smtClean="0"/>
              <a:t>,t)</a:t>
            </a:r>
            <a:r>
              <a:rPr lang="zh-CN" altLang="en-US" dirty="0" smtClean="0"/>
              <a:t>时间段里访问到的内存大小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工作集计算方法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定义计算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缺点：无法刻画内存大小和失效率的关系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MRC</a:t>
            </a:r>
            <a:r>
              <a:rPr kumimoji="1" lang="zh-CN" altLang="en-US" dirty="0" smtClean="0"/>
              <a:t>计算（失效率曲线）</a:t>
            </a:r>
            <a:endParaRPr kumimoji="1" lang="en-US" altLang="zh-CN" dirty="0" smtClean="0"/>
          </a:p>
          <a:p>
            <a:pPr lvl="3"/>
            <a:r>
              <a:rPr kumimoji="1" lang="zh-CN" altLang="en-US" dirty="0" smtClean="0"/>
              <a:t>缺点：传统</a:t>
            </a:r>
            <a:r>
              <a:rPr kumimoji="1" lang="en-US" altLang="zh-CN" dirty="0" smtClean="0"/>
              <a:t>LRU</a:t>
            </a:r>
            <a:r>
              <a:rPr kumimoji="1" lang="zh-CN" altLang="en-US" dirty="0" smtClean="0"/>
              <a:t>算法时间开销大，优化后的方法降低一定时间复杂度，实现复杂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AutoShape 2" descr="W(t, \tau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3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研究背景</a:t>
            </a:r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rgbClr val="FF0000"/>
                </a:solidFill>
              </a:rPr>
              <a:t>相关工作</a:t>
            </a:r>
          </a:p>
          <a:p>
            <a:pPr lvl="1"/>
            <a:r>
              <a:rPr kumimoji="1" lang="en-US" altLang="zh-CN" dirty="0"/>
              <a:t>MRC</a:t>
            </a:r>
            <a:r>
              <a:rPr kumimoji="1" lang="zh-CN" altLang="en-US" dirty="0"/>
              <a:t>计算方法的优化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内存工作集预测</a:t>
            </a:r>
            <a:r>
              <a:rPr kumimoji="1" lang="zh-CN" altLang="en-US" dirty="0" smtClean="0"/>
              <a:t>方法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设计与实现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总结与展望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9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ile_2">
  <a:themeElements>
    <a:clrScheme name="Profile_2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7409</TotalTime>
  <Words>1010</Words>
  <Application>Microsoft Office PowerPoint</Application>
  <PresentationFormat>全屏显示(4:3)</PresentationFormat>
  <Paragraphs>274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Noto Sans Symbols</vt:lpstr>
      <vt:lpstr>Arial</vt:lpstr>
      <vt:lpstr>Cambria Math</vt:lpstr>
      <vt:lpstr>Times New Roman</vt:lpstr>
      <vt:lpstr>Verdana</vt:lpstr>
      <vt:lpstr>Wingdings</vt:lpstr>
      <vt:lpstr>1_Profile</vt:lpstr>
      <vt:lpstr>Profile_2</vt:lpstr>
      <vt:lpstr>虚拟化环境下基于 平均淘汰时间模型的内存工作集预测</vt:lpstr>
      <vt:lpstr>提纲</vt:lpstr>
      <vt:lpstr>研究背景</vt:lpstr>
      <vt:lpstr>虚拟化技术</vt:lpstr>
      <vt:lpstr>虚拟化技术</vt:lpstr>
      <vt:lpstr>虚拟化下动态内存调度</vt:lpstr>
      <vt:lpstr>虚拟化下动态内存调度</vt:lpstr>
      <vt:lpstr>虚拟化下动态内存调度的挑战</vt:lpstr>
      <vt:lpstr>提纲</vt:lpstr>
      <vt:lpstr>MRC计算方法的优化</vt:lpstr>
      <vt:lpstr>MRC计算方法的优化</vt:lpstr>
      <vt:lpstr>内存工作集预测方法</vt:lpstr>
      <vt:lpstr>内存工作集预测方法</vt:lpstr>
      <vt:lpstr>提纲</vt:lpstr>
      <vt:lpstr>设计与实现</vt:lpstr>
      <vt:lpstr>设计与实现</vt:lpstr>
      <vt:lpstr>AET算法及其实现</vt:lpstr>
      <vt:lpstr>AET算法及其实现</vt:lpstr>
      <vt:lpstr>AET算法及其实现</vt:lpstr>
      <vt:lpstr>系统优化</vt:lpstr>
      <vt:lpstr>热页集</vt:lpstr>
      <vt:lpstr>采样</vt:lpstr>
      <vt:lpstr>热页集+采样</vt:lpstr>
      <vt:lpstr>动态采样率</vt:lpstr>
      <vt:lpstr>动态采样率</vt:lpstr>
      <vt:lpstr>提纲</vt:lpstr>
      <vt:lpstr>实验效果</vt:lpstr>
      <vt:lpstr>AET算法和LRU算法精度比较</vt:lpstr>
      <vt:lpstr>AET算法和LRU算法精度比较</vt:lpstr>
      <vt:lpstr>AET算法和真实工作集比较</vt:lpstr>
      <vt:lpstr>AET算法和真实工作集比较</vt:lpstr>
      <vt:lpstr>AET算法和真实工作集比较</vt:lpstr>
      <vt:lpstr>不同采样率下比较</vt:lpstr>
      <vt:lpstr>开销分析</vt:lpstr>
      <vt:lpstr>提纲</vt:lpstr>
      <vt:lpstr>总结与展望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虚拟化下动态内存调度</vt:lpstr>
      <vt:lpstr>虚拟化下动态内存调度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PMU在全虚拟化下的实验</dc:title>
  <cp:lastModifiedBy>侯放</cp:lastModifiedBy>
  <cp:revision>92</cp:revision>
  <dcterms:modified xsi:type="dcterms:W3CDTF">2017-06-01T08:39:03Z</dcterms:modified>
</cp:coreProperties>
</file>