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44"/>
  </p:notesMasterIdLst>
  <p:sldIdLst>
    <p:sldId id="256" r:id="rId3"/>
    <p:sldId id="280" r:id="rId4"/>
    <p:sldId id="281" r:id="rId5"/>
    <p:sldId id="282" r:id="rId6"/>
    <p:sldId id="283" r:id="rId7"/>
    <p:sldId id="318" r:id="rId8"/>
    <p:sldId id="284" r:id="rId9"/>
    <p:sldId id="285" r:id="rId10"/>
    <p:sldId id="286" r:id="rId11"/>
    <p:sldId id="287" r:id="rId12"/>
    <p:sldId id="31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280" autoAdjust="0"/>
  </p:normalViewPr>
  <p:slideViewPr>
    <p:cSldViewPr snapToGrid="0" snapToObjects="1">
      <p:cViewPr varScale="1">
        <p:scale>
          <a:sx n="98" d="100"/>
          <a:sy n="98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-11113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1707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638674" y="2162175"/>
            <a:ext cx="5867400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59593" y="235744"/>
            <a:ext cx="58674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434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65113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5876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4923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 rot="5400000">
            <a:off x="2166938" y="-3047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4638674" y="2162175"/>
            <a:ext cx="5867400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559593" y="235744"/>
            <a:ext cx="58674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34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65113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5876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4923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66938" y="-3047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85800" y="2420938"/>
            <a:ext cx="7772400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4160" y="0"/>
                </a:lnTo>
                <a:lnTo>
                  <a:pt x="7416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netlab-logo-small-withfram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228600"/>
            <a:ext cx="1758949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600" y="1143000"/>
            <a:ext cx="7958137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609600" y="6172200"/>
            <a:ext cx="792479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Shape 94" descr="netlab-logo-small-withfram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72450" y="6208712"/>
            <a:ext cx="936624" cy="596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ctrTitle" idx="4294967295"/>
          </p:nvPr>
        </p:nvSpPr>
        <p:spPr>
          <a:xfrm>
            <a:off x="179388" y="762000"/>
            <a:ext cx="882014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1" i="0" u="none" strike="noStrike" cap="none" dirty="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611187" y="3000375"/>
            <a:ext cx="7993062" cy="35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Fang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fld id="{EA0F32D3-AA1C-AC4A-9A7B-E581499B94E1}" type="datetime2">
              <a:rPr lang="en-US" altLang="zh-CN"/>
              <a:t>Wednesday, May 24, 2017</a:t>
            </a:fld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</a:t>
            </a:r>
            <a:r>
              <a:rPr kumimoji="1" lang="zh-CN" altLang="en-US" dirty="0" smtClean="0"/>
              <a:t>调度的挑战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内存工作集预测的</a:t>
            </a:r>
            <a:r>
              <a:rPr kumimoji="1" lang="zh-CN" altLang="en-US" dirty="0" smtClean="0"/>
              <a:t>准确度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工作集定义</a:t>
            </a:r>
            <a:endParaRPr kumimoji="1" lang="en-US" altLang="zh-CN" dirty="0" smtClean="0"/>
          </a:p>
          <a:p>
            <a:pPr lvl="2"/>
            <a:r>
              <a:rPr lang="zh-CN" altLang="en-US" dirty="0"/>
              <a:t>一个进程在</a:t>
            </a:r>
            <a:r>
              <a:rPr lang="en-US" altLang="zh-CN" dirty="0"/>
              <a:t>t </a:t>
            </a:r>
            <a:r>
              <a:rPr lang="zh-CN" altLang="en-US" dirty="0"/>
              <a:t>时刻的</a:t>
            </a:r>
            <a:r>
              <a:rPr lang="zh-CN" altLang="en-US" dirty="0" smtClean="0"/>
              <a:t>工作集</a:t>
            </a:r>
            <a:r>
              <a:rPr lang="en-US" altLang="zh-CN" dirty="0" smtClean="0"/>
              <a:t>W(t,</a:t>
            </a:r>
            <a:r>
              <a:rPr lang="el-GR" altLang="zh-CN" dirty="0" smtClean="0"/>
              <a:t>τ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为进程在</a:t>
            </a:r>
            <a:r>
              <a:rPr lang="en-US" altLang="zh-CN" dirty="0" smtClean="0"/>
              <a:t>(t-</a:t>
            </a:r>
            <a:r>
              <a:rPr lang="el-GR" altLang="zh-CN" dirty="0"/>
              <a:t> </a:t>
            </a:r>
            <a:r>
              <a:rPr lang="el-GR" altLang="zh-CN" dirty="0" smtClean="0"/>
              <a:t>τ</a:t>
            </a:r>
            <a:r>
              <a:rPr lang="en-US" altLang="zh-CN" dirty="0" smtClean="0"/>
              <a:t>,t)</a:t>
            </a:r>
            <a:r>
              <a:rPr lang="zh-CN" altLang="en-US" dirty="0" smtClean="0"/>
              <a:t>时间段里访问到的内存大小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工作集计算方法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定义计算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缺点：无法刻画内存大小和性能的关系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计算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缺点：传统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算法时间开销大，优化后的方法降低一定时间复杂度，实现复杂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AutoShape 2" descr="W(t, \tau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3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360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相关工作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计算方法的优化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内存工作集预测方法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758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计算方法的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传统计算方法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栈算法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504574"/>
            <a:ext cx="4324954" cy="3591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89" y="4300287"/>
            <a:ext cx="2000529" cy="9621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22" y="1374083"/>
            <a:ext cx="2993264" cy="24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8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计算方法的优化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算法优化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队列及替换过程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链表维护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O(NM)</a:t>
            </a:r>
          </a:p>
          <a:p>
            <a:pPr lvl="2"/>
            <a:r>
              <a:rPr kumimoji="1" lang="zh-CN" altLang="en-US" dirty="0" smtClean="0"/>
              <a:t>平衡树维护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引入采样，降低</a:t>
            </a:r>
            <a:r>
              <a:rPr kumimoji="1" lang="en-US" altLang="zh-CN" dirty="0" smtClean="0"/>
              <a:t>N</a:t>
            </a:r>
          </a:p>
          <a:p>
            <a:pPr lvl="2"/>
            <a:r>
              <a:rPr kumimoji="1" lang="en-US" altLang="zh-CN" dirty="0" smtClean="0"/>
              <a:t>Shards</a:t>
            </a:r>
          </a:p>
          <a:p>
            <a:pPr lvl="2"/>
            <a:r>
              <a:rPr kumimoji="1" lang="en-US" altLang="zh-CN" dirty="0" smtClean="0"/>
              <a:t>Counter Stack</a:t>
            </a:r>
          </a:p>
          <a:p>
            <a:pPr lvl="2"/>
            <a:r>
              <a:rPr kumimoji="1" lang="en-US" altLang="zh-CN" dirty="0" smtClean="0"/>
              <a:t>AET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5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内存工作集预测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系统参数法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采样标记法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页面截获法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37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内存工作集预测方法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几种方法比较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933366"/>
            <a:ext cx="697327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8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26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0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9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65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979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18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3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458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031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66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5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73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74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0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虚拟化技术</a:t>
            </a:r>
            <a:endParaRPr kumimoji="1" lang="en-US" altLang="zh-CN" dirty="0" smtClean="0"/>
          </a:p>
          <a:p>
            <a:r>
              <a:rPr kumimoji="1" lang="zh-CN" altLang="en-US" dirty="0"/>
              <a:t>虚拟</a:t>
            </a:r>
            <a:r>
              <a:rPr kumimoji="1" lang="zh-CN" altLang="en-US" dirty="0" smtClean="0"/>
              <a:t>化下动态内存调度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22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019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394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202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330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781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899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544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90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6807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93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虚拟化技术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虚拟化分类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平台虚拟化</a:t>
            </a:r>
            <a:endParaRPr lang="en-US" altLang="zh-CN" dirty="0"/>
          </a:p>
          <a:p>
            <a:pPr lvl="1"/>
            <a:r>
              <a:rPr lang="zh-CN" altLang="en-US" dirty="0"/>
              <a:t>资源虚拟化</a:t>
            </a:r>
            <a:endParaRPr lang="en-US" altLang="zh-CN" dirty="0"/>
          </a:p>
          <a:p>
            <a:pPr lvl="1"/>
            <a:r>
              <a:rPr lang="zh-CN" altLang="en-US" dirty="0"/>
              <a:t>应用程序虚拟</a:t>
            </a:r>
            <a:r>
              <a:rPr lang="zh-CN" altLang="en-US" dirty="0" smtClean="0"/>
              <a:t>化</a:t>
            </a:r>
            <a:endParaRPr kumimoji="1" lang="en-US" altLang="zh-CN" dirty="0"/>
          </a:p>
          <a:p>
            <a:r>
              <a:rPr kumimoji="1" lang="zh-CN" altLang="en-US" dirty="0" smtClean="0"/>
              <a:t>平台虚拟化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Virtual Machine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/>
              <a:t>Guest </a:t>
            </a:r>
            <a:r>
              <a:rPr lang="en-US" altLang="zh-CN" dirty="0" smtClean="0"/>
              <a:t>OS</a:t>
            </a:r>
          </a:p>
          <a:p>
            <a:pPr lvl="1"/>
            <a:r>
              <a:rPr lang="en-US" altLang="zh-CN" dirty="0"/>
              <a:t>Host OS</a:t>
            </a:r>
            <a:endParaRPr lang="en-US" altLang="zh-CN" dirty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952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06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6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虚拟化技术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平台虚拟化细分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全虚拟化（</a:t>
            </a:r>
            <a:r>
              <a:rPr lang="en-US" altLang="zh-CN" dirty="0"/>
              <a:t>Full Virtualization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半</a:t>
            </a:r>
            <a:r>
              <a:rPr lang="zh-CN" altLang="en-US" dirty="0" smtClean="0"/>
              <a:t>虚拟</a:t>
            </a:r>
            <a:r>
              <a:rPr lang="zh-CN" altLang="en-US" dirty="0"/>
              <a:t>化（</a:t>
            </a:r>
            <a:r>
              <a:rPr lang="en-US" altLang="zh-CN" dirty="0" smtClean="0"/>
              <a:t>Para Virtualization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硬件辅助虚拟化（</a:t>
            </a:r>
            <a:r>
              <a:rPr lang="en-US" altLang="zh-CN" dirty="0"/>
              <a:t>Hardware-Assisted Virtualization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16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Wingdings" panose="05000000000000000000" pitchFamily="2" charset="2"/>
              </a:rPr>
              <a:t>为什么需要内存调度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应用程序的可变性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内存</a:t>
            </a:r>
            <a:r>
              <a:rPr kumimoji="1" lang="zh-CN" altLang="en-US" dirty="0" smtClean="0">
                <a:sym typeface="Wingdings" panose="05000000000000000000" pitchFamily="2" charset="2"/>
              </a:rPr>
              <a:t>资源有限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 smtClean="0">
                <a:sym typeface="Wingdings" panose="05000000000000000000" pitchFamily="2" charset="2"/>
              </a:rPr>
              <a:t>内存的静态分配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83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内存虚拟化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客户机虚拟地址（</a:t>
            </a:r>
            <a:r>
              <a:rPr kumimoji="1" lang="en-US" altLang="zh-CN" dirty="0" smtClean="0"/>
              <a:t>GVA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引入</a:t>
            </a:r>
            <a:r>
              <a:rPr lang="zh-CN" altLang="zh-CN" dirty="0" smtClean="0"/>
              <a:t>客户</a:t>
            </a:r>
            <a:r>
              <a:rPr lang="zh-CN" altLang="zh-CN" dirty="0"/>
              <a:t>机物理</a:t>
            </a:r>
            <a:r>
              <a:rPr lang="zh-CN" altLang="zh-CN" dirty="0" smtClean="0"/>
              <a:t>地址空间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从零开始且连续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宿主机虚拟地址（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VA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GVA</a:t>
            </a:r>
            <a:r>
              <a:rPr kumimoji="1" lang="en-US" altLang="zh-CN" dirty="0">
                <a:sym typeface="Wingdings" panose="05000000000000000000" pitchFamily="2" charset="2"/>
              </a:rPr>
              <a:t>GPA</a:t>
            </a:r>
            <a:r>
              <a:rPr kumimoji="1" lang="en-US" altLang="zh-CN" dirty="0" smtClean="0">
                <a:sym typeface="Wingdings" panose="05000000000000000000" pitchFamily="2" charset="2"/>
              </a:rPr>
              <a:t>MVA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1" y="4134257"/>
            <a:ext cx="5153853" cy="15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内存虚拟化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影子页表技术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EPT</a:t>
            </a:r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07" y="1295400"/>
            <a:ext cx="3023986" cy="19079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07" y="3531139"/>
            <a:ext cx="3028552" cy="25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3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虚拟话下动态内存调度方法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气球技术</a:t>
            </a:r>
            <a:r>
              <a:rPr lang="en-US" altLang="zh-CN" dirty="0"/>
              <a:t>(ballooning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/>
              <a:t>远程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zh-CN" dirty="0"/>
              <a:t>虚拟机迁移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122188"/>
      </p:ext>
    </p:extLst>
  </p:cSld>
  <p:clrMapOvr>
    <a:masterClrMapping/>
  </p:clrMapOvr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_2">
  <a:themeElements>
    <a:clrScheme name="Profile_2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383</Words>
  <Application>Microsoft Office PowerPoint</Application>
  <PresentationFormat>全屏显示(4:3)</PresentationFormat>
  <Paragraphs>131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Noto Sans Symbols</vt:lpstr>
      <vt:lpstr>Arial</vt:lpstr>
      <vt:lpstr>Times New Roman</vt:lpstr>
      <vt:lpstr>Verdana</vt:lpstr>
      <vt:lpstr>Wingdings</vt:lpstr>
      <vt:lpstr>1_Profile</vt:lpstr>
      <vt:lpstr>Profile_2</vt:lpstr>
      <vt:lpstr>PowerPoint 演示文稿</vt:lpstr>
      <vt:lpstr>提纲</vt:lpstr>
      <vt:lpstr>研究背景</vt:lpstr>
      <vt:lpstr>虚拟化技术</vt:lpstr>
      <vt:lpstr>虚拟化技术</vt:lpstr>
      <vt:lpstr>虚拟化下动态内存调度</vt:lpstr>
      <vt:lpstr>虚拟化下动态内存调度</vt:lpstr>
      <vt:lpstr>虚拟化下动态内存调度</vt:lpstr>
      <vt:lpstr>虚拟化下动态内存调度</vt:lpstr>
      <vt:lpstr>虚拟化下动态内存调度的挑战</vt:lpstr>
      <vt:lpstr>提纲</vt:lpstr>
      <vt:lpstr>相关工作</vt:lpstr>
      <vt:lpstr>MRC计算方法的优化</vt:lpstr>
      <vt:lpstr>MRC计算方法的优化</vt:lpstr>
      <vt:lpstr>内存工作集预测方法</vt:lpstr>
      <vt:lpstr>内存工作集预测方法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PMU在全虚拟化下的实验</dc:title>
  <cp:lastModifiedBy>侯放</cp:lastModifiedBy>
  <cp:revision>41</cp:revision>
  <dcterms:modified xsi:type="dcterms:W3CDTF">2017-05-24T15:54:35Z</dcterms:modified>
</cp:coreProperties>
</file>