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48"/>
  </p:notesMasterIdLst>
  <p:sldIdLst>
    <p:sldId id="256" r:id="rId3"/>
    <p:sldId id="280" r:id="rId4"/>
    <p:sldId id="281" r:id="rId5"/>
    <p:sldId id="282" r:id="rId6"/>
    <p:sldId id="283" r:id="rId7"/>
    <p:sldId id="318" r:id="rId8"/>
    <p:sldId id="286" r:id="rId9"/>
    <p:sldId id="287" r:id="rId10"/>
    <p:sldId id="323" r:id="rId11"/>
    <p:sldId id="289" r:id="rId12"/>
    <p:sldId id="290" r:id="rId13"/>
    <p:sldId id="291" r:id="rId14"/>
    <p:sldId id="292" r:id="rId15"/>
    <p:sldId id="324" r:id="rId16"/>
    <p:sldId id="32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25" r:id="rId29"/>
    <p:sldId id="304" r:id="rId30"/>
    <p:sldId id="305" r:id="rId31"/>
    <p:sldId id="306" r:id="rId32"/>
    <p:sldId id="322" r:id="rId33"/>
    <p:sldId id="307" r:id="rId34"/>
    <p:sldId id="308" r:id="rId35"/>
    <p:sldId id="309" r:id="rId36"/>
    <p:sldId id="310" r:id="rId37"/>
    <p:sldId id="326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27" r:id="rId46"/>
    <p:sldId id="328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5207" autoAdjust="0"/>
  </p:normalViewPr>
  <p:slideViewPr>
    <p:cSldViewPr snapToGrid="0" snapToObjects="1">
      <p:cViewPr varScale="1">
        <p:scale>
          <a:sx n="99" d="100"/>
          <a:sy n="99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-11113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1707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93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638674" y="2162175"/>
            <a:ext cx="5867400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59593" y="235744"/>
            <a:ext cx="58674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434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65113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5876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4923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 rot="5400000">
            <a:off x="2166938" y="-3047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4638674" y="2162175"/>
            <a:ext cx="5867400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559593" y="235744"/>
            <a:ext cx="58674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34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65113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5876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4923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66938" y="-3047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85800" y="2420938"/>
            <a:ext cx="7772400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4160" y="0"/>
                </a:lnTo>
                <a:lnTo>
                  <a:pt x="7416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netlab-logo-small-withfram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228600"/>
            <a:ext cx="1758949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600" y="1143000"/>
            <a:ext cx="7958137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609600" y="6172200"/>
            <a:ext cx="792479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Shape 94" descr="netlab-logo-small-withfram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72450" y="6208712"/>
            <a:ext cx="936624" cy="596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ctrTitle" idx="4294967295"/>
          </p:nvPr>
        </p:nvSpPr>
        <p:spPr>
          <a:xfrm>
            <a:off x="179388" y="762000"/>
            <a:ext cx="882014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SzPct val="25000"/>
            </a:pPr>
            <a:r>
              <a:rPr lang="zh-CN" altLang="zh-CN" sz="4000" dirty="0"/>
              <a:t>虚拟化环境</a:t>
            </a:r>
            <a:r>
              <a:rPr lang="zh-CN" altLang="zh-CN" sz="4000" dirty="0" smtClean="0"/>
              <a:t>下基于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zh-CN" sz="4000" dirty="0" smtClean="0"/>
              <a:t>平均淘汰时间</a:t>
            </a:r>
            <a:r>
              <a:rPr lang="zh-CN" altLang="zh-CN" sz="4000" dirty="0"/>
              <a:t>模型的内存工作集</a:t>
            </a:r>
            <a:r>
              <a:rPr lang="zh-CN" altLang="zh-CN" sz="4000" dirty="0" smtClean="0"/>
              <a:t>预测</a:t>
            </a:r>
            <a:endParaRPr sz="4000" b="1" i="0" u="none" strike="noStrike" cap="none" dirty="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611187" y="3000375"/>
            <a:ext cx="7993062" cy="35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Fang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fld id="{EA0F32D3-AA1C-AC4A-9A7B-E581499B94E1}" type="datetime2">
              <a:rPr lang="en-US" altLang="zh-CN"/>
              <a:t>Wednesday, May 31, 2017</a:t>
            </a:fld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计算方法的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传统计算方法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栈算法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504574"/>
            <a:ext cx="4324954" cy="3591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89" y="4300287"/>
            <a:ext cx="2000529" cy="9621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22" y="1374083"/>
            <a:ext cx="2993264" cy="24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计算方法的优化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算法优化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队列及替换过程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链表维护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O(NM)</a:t>
            </a:r>
          </a:p>
          <a:p>
            <a:pPr lvl="2"/>
            <a:r>
              <a:rPr kumimoji="1" lang="zh-CN" altLang="en-US" dirty="0" smtClean="0"/>
              <a:t>平衡树维护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引入采样，降低</a:t>
            </a:r>
            <a:r>
              <a:rPr kumimoji="1" lang="en-US" altLang="zh-CN" dirty="0" smtClean="0"/>
              <a:t>N</a:t>
            </a:r>
          </a:p>
          <a:p>
            <a:pPr lvl="2"/>
            <a:r>
              <a:rPr kumimoji="1" lang="en-US" altLang="zh-CN" dirty="0" smtClean="0"/>
              <a:t>Shards</a:t>
            </a:r>
          </a:p>
          <a:p>
            <a:pPr lvl="2"/>
            <a:r>
              <a:rPr kumimoji="1" lang="en-US" altLang="zh-CN" dirty="0" smtClean="0"/>
              <a:t>Counter Stack</a:t>
            </a:r>
          </a:p>
          <a:p>
            <a:pPr lvl="2"/>
            <a:r>
              <a:rPr kumimoji="1" lang="en-US" altLang="zh-CN" dirty="0" smtClean="0"/>
              <a:t>AET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内存工作集预测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系统参数</a:t>
            </a:r>
            <a:r>
              <a:rPr kumimoji="1" lang="zh-CN" altLang="en-US" dirty="0" smtClean="0"/>
              <a:t>法</a:t>
            </a:r>
          </a:p>
          <a:p>
            <a:pPr lvl="1"/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top</a:t>
            </a:r>
            <a:endParaRPr kumimoji="1" lang="en-US" altLang="zh-CN" dirty="0" smtClean="0"/>
          </a:p>
          <a:p>
            <a:r>
              <a:rPr kumimoji="1" lang="zh-CN" altLang="en-US" dirty="0" smtClean="0"/>
              <a:t>采样标记法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页面截获</a:t>
            </a:r>
            <a:r>
              <a:rPr kumimoji="1" lang="zh-CN" altLang="en-US" dirty="0" smtClean="0"/>
              <a:t>法</a:t>
            </a:r>
          </a:p>
          <a:p>
            <a:pPr lvl="1"/>
            <a:r>
              <a:rPr kumimoji="1" lang="zh-CN" altLang="en-US" dirty="0" smtClean="0"/>
              <a:t>硬件</a:t>
            </a:r>
          </a:p>
          <a:p>
            <a:pPr lvl="1"/>
            <a:r>
              <a:rPr kumimoji="1" lang="zh-CN" altLang="en-US" dirty="0" smtClean="0"/>
              <a:t>软件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37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内存工作集预测方法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几种方法比较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933366"/>
            <a:ext cx="697327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设计与实现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</a:t>
            </a:r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4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设计与实现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虚拟化下页面截获</a:t>
            </a:r>
          </a:p>
          <a:p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算法及其实现</a:t>
            </a:r>
          </a:p>
          <a:p>
            <a:r>
              <a:rPr kumimoji="1" lang="zh-CN" altLang="en-US" dirty="0" smtClean="0"/>
              <a:t>系统优化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1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设计与实现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虚拟化下页面截获</a:t>
            </a:r>
          </a:p>
          <a:p>
            <a:pPr lvl="1"/>
            <a:r>
              <a:rPr kumimoji="1" lang="zh-CN" altLang="en-US" dirty="0" smtClean="0"/>
              <a:t>影子页表同步（进程切换）</a:t>
            </a:r>
          </a:p>
          <a:p>
            <a:pPr lvl="2"/>
            <a:r>
              <a:rPr kumimoji="1" lang="zh-CN" altLang="en-US" dirty="0"/>
              <a:t>方法一：删除并重建</a:t>
            </a:r>
          </a:p>
          <a:p>
            <a:pPr lvl="2"/>
            <a:r>
              <a:rPr kumimoji="1" lang="zh-CN" altLang="en-US" dirty="0"/>
              <a:t>方法二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将</a:t>
            </a:r>
            <a:r>
              <a:rPr kumimoji="1" lang="zh-CN" altLang="en-US" dirty="0" smtClean="0"/>
              <a:t>原来</a:t>
            </a:r>
            <a:r>
              <a:rPr kumimoji="1" lang="zh-CN" altLang="en-US" dirty="0"/>
              <a:t>影子</a:t>
            </a:r>
            <a:r>
              <a:rPr kumimoji="1" lang="zh-CN" altLang="en-US" dirty="0" smtClean="0"/>
              <a:t>页表</a:t>
            </a:r>
            <a:r>
              <a:rPr kumimoji="1" lang="zh-CN" altLang="en-US" dirty="0" smtClean="0"/>
              <a:t>的页表项置为不存在</a:t>
            </a:r>
            <a:endParaRPr kumimoji="1" lang="zh-CN" altLang="en-US" dirty="0"/>
          </a:p>
          <a:p>
            <a:pPr lvl="3"/>
            <a:r>
              <a:rPr kumimoji="1" lang="zh-CN" altLang="en-US" dirty="0" smtClean="0"/>
              <a:t>不是删除只是标记</a:t>
            </a:r>
          </a:p>
          <a:p>
            <a:pPr lvl="3"/>
            <a:r>
              <a:rPr kumimoji="1" lang="zh-CN" altLang="en-US" dirty="0" smtClean="0"/>
              <a:t>没有被新进程使用到的页表项得到保留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A/D</a:t>
            </a:r>
            <a:r>
              <a:rPr kumimoji="1" lang="zh-CN" altLang="en-US" dirty="0" smtClean="0"/>
              <a:t>位同步</a:t>
            </a:r>
          </a:p>
          <a:p>
            <a:pPr lvl="2"/>
            <a:r>
              <a:rPr kumimoji="1" lang="zh-CN" altLang="en-US" dirty="0" smtClean="0"/>
              <a:t>写保护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设计与实现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虚拟化下页面</a:t>
            </a:r>
            <a:r>
              <a:rPr kumimoji="1" lang="zh-CN" altLang="en-US" dirty="0" smtClean="0"/>
              <a:t>截获</a:t>
            </a:r>
          </a:p>
          <a:p>
            <a:pPr lvl="1"/>
            <a:r>
              <a:rPr kumimoji="1" lang="zh-CN" altLang="en-US" dirty="0" smtClean="0"/>
              <a:t>影子错误</a:t>
            </a:r>
          </a:p>
          <a:p>
            <a:pPr lvl="2"/>
            <a:r>
              <a:rPr kumimoji="1" lang="zh-CN" altLang="en-US" dirty="0"/>
              <a:t>收集进程</a:t>
            </a:r>
            <a:r>
              <a:rPr kumimoji="1" lang="en-US" altLang="zh-CN" dirty="0"/>
              <a:t>PTE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对收集的所有</a:t>
            </a:r>
            <a:r>
              <a:rPr kumimoji="1" lang="en-US" altLang="zh-CN" dirty="0"/>
              <a:t>PTE</a:t>
            </a:r>
            <a:r>
              <a:rPr kumimoji="1" lang="zh-CN" altLang="en-US" dirty="0"/>
              <a:t>进行</a:t>
            </a:r>
            <a:r>
              <a:rPr kumimoji="1" lang="zh-CN" altLang="en-US" dirty="0" smtClean="0"/>
              <a:t>置位（</a:t>
            </a:r>
            <a:r>
              <a:rPr kumimoji="1" lang="zh-CN" altLang="en-US" dirty="0" smtClean="0"/>
              <a:t>保留位</a:t>
            </a:r>
            <a:r>
              <a:rPr kumimoji="1" lang="en-US" altLang="zh-CN" dirty="0" smtClean="0"/>
              <a:t>51-M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错误（置保留位产生的错误）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算法及其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原理</a:t>
                </a:r>
              </a:p>
              <a:p>
                <a:pPr lvl="1"/>
                <a:r>
                  <a:rPr kumimoji="1" lang="zh-CN" altLang="en-US" dirty="0" smtClean="0"/>
                  <a:t>淘汰时间</a:t>
                </a:r>
              </a:p>
              <a:p>
                <a:pPr lvl="2"/>
                <a:r>
                  <a:rPr lang="zh-CN" altLang="zh-CN" dirty="0"/>
                  <a:t>缓存块最后一次被访问到至被淘汰的时间 </a:t>
                </a:r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重用时间</a:t>
                </a:r>
              </a:p>
              <a:p>
                <a:pPr lvl="2"/>
                <a:r>
                  <a:rPr kumimoji="1" lang="zh-CN" altLang="en-US" dirty="0" smtClean="0"/>
                  <a:t>两次对同一地址访问的间隔时间</a:t>
                </a:r>
              </a:p>
              <a:p>
                <a:pPr lvl="2"/>
                <a:r>
                  <a:rPr kumimoji="1" lang="en-US" altLang="zh-CN" dirty="0" smtClean="0"/>
                  <a:t>f(t)</a:t>
                </a:r>
                <a:r>
                  <a:rPr kumimoji="1" lang="zh-CN" altLang="en-US" dirty="0" smtClean="0"/>
                  <a:t>重用时间为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 smtClean="0"/>
                  <a:t>的访问比例</a:t>
                </a:r>
              </a:p>
              <a:p>
                <a:pPr lvl="2"/>
                <a:r>
                  <a:rPr kumimoji="1" lang="en-US" altLang="zh-CN" dirty="0" smtClean="0"/>
                  <a:t>P(t)</a:t>
                </a:r>
                <a:r>
                  <a:rPr kumimoji="1" lang="zh-CN" altLang="en-US" dirty="0" smtClean="0"/>
                  <a:t>重用时间大于等于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 smtClean="0"/>
                  <a:t>的访问比例</a:t>
                </a:r>
                <a:r>
                  <a:rPr kumimoji="1" lang="en-US" altLang="zh-CN" dirty="0" smtClean="0"/>
                  <a:t>(=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 smtClean="0"/>
                  <a:t>)</a:t>
                </a:r>
                <a:endParaRPr kumimoji="1" lang="zh-CN" altLang="en-US" dirty="0"/>
              </a:p>
              <a:p>
                <a:pPr lvl="1"/>
                <a:endParaRPr kumimoji="1" lang="zh-CN" altLang="en-US" dirty="0" smtClean="0"/>
              </a:p>
              <a:p>
                <a:pPr lvl="1"/>
                <a:endParaRPr kumimoji="1" lang="zh-CN" altLang="en-US" dirty="0"/>
              </a:p>
              <a:p>
                <a:pPr lvl="1"/>
                <a:r>
                  <a:rPr kumimoji="1" lang="zh-CN" altLang="en-US" dirty="0" smtClean="0"/>
                  <a:t>公式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AET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v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𝐴𝐸𝑇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</a:t>
                </a:r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9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算法及其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算法实现</a:t>
                </a:r>
              </a:p>
              <a:p>
                <a:pPr lvl="1"/>
                <a:r>
                  <a:rPr kumimoji="1" lang="zh-CN" altLang="en-US" dirty="0" smtClean="0"/>
                  <a:t>重用时间</a:t>
                </a:r>
              </a:p>
              <a:p>
                <a:pPr lvl="2"/>
                <a:r>
                  <a:rPr kumimoji="1" lang="zh-CN" altLang="en-US" dirty="0" smtClean="0"/>
                  <a:t>每一个截获的内存访问作为一个逻辑时间</a:t>
                </a:r>
              </a:p>
              <a:p>
                <a:pPr lvl="2"/>
                <a:r>
                  <a:rPr kumimoji="1" lang="zh-CN" altLang="en-US" dirty="0" smtClean="0"/>
                  <a:t>用</a:t>
                </a:r>
                <a:r>
                  <a:rPr kumimoji="1" lang="en-US" altLang="zh-CN" dirty="0" smtClean="0"/>
                  <a:t>hash</a:t>
                </a:r>
                <a:r>
                  <a:rPr kumimoji="1" lang="zh-CN" altLang="en-US" dirty="0" smtClean="0"/>
                  <a:t>表记录每个内存地址上次访问时间</a:t>
                </a:r>
              </a:p>
              <a:p>
                <a:pPr lvl="1"/>
                <a:r>
                  <a:rPr kumimoji="1" lang="en-US" altLang="zh-CN" dirty="0" smtClean="0"/>
                  <a:t>MRC(c)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P(AET(c))</a:t>
                </a:r>
                <a:r>
                  <a:rPr kumimoji="1" lang="zh-CN" altLang="en-US" dirty="0" smtClean="0"/>
                  <a:t>（重用时间大于缓存大小为</a:t>
                </a:r>
                <a:r>
                  <a:rPr kumimoji="1" lang="en-US" altLang="zh-CN" dirty="0" smtClean="0"/>
                  <a:t>c</a:t>
                </a:r>
                <a:r>
                  <a:rPr kumimoji="1" lang="zh-CN" altLang="en-US" dirty="0" smtClean="0"/>
                  <a:t>的平均淘汰时间的比例）</a:t>
                </a:r>
              </a:p>
              <a:p>
                <a:pPr lvl="2"/>
                <a:r>
                  <a:rPr kumimoji="1" lang="en-US" altLang="zh-CN" dirty="0" smtClean="0"/>
                  <a:t>f(x)</a:t>
                </a:r>
                <a:r>
                  <a:rPr kumimoji="1" lang="zh-CN" altLang="en-US" dirty="0" smtClean="0"/>
                  <a:t>重用时间为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的比例</a:t>
                </a:r>
                <a:endParaRPr kumimoji="1" lang="zh-CN" altLang="en-US" dirty="0" smtClean="0"/>
              </a:p>
              <a:p>
                <a:pPr lvl="2"/>
                <a:r>
                  <a:rPr kumimoji="1" lang="en-US" altLang="zh-CN" dirty="0" smtClean="0"/>
                  <a:t>P(t)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kumimoji="1" lang="zh-CN" altLang="en-US" dirty="0" smtClean="0"/>
              </a:p>
              <a:p>
                <a:pPr lvl="2"/>
                <a:r>
                  <a:rPr kumimoji="1" lang="en-US" altLang="zh-CN" dirty="0" smtClean="0"/>
                  <a:t>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zh-CN" alt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 </m:t>
                        </m:r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𝐴𝐸𝑇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p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dirty="0"/>
                  <a:t> </a:t>
                </a:r>
                <a:endParaRPr kumimoji="1" lang="zh-CN" altLang="en-US" dirty="0" smtClean="0"/>
              </a:p>
              <a:p>
                <a:pPr marL="1028700" lvl="2" indent="0">
                  <a:buNone/>
                </a:pPr>
                <a:r>
                  <a:rPr kumimoji="1" lang="zh-CN" altLang="en-US" dirty="0"/>
                  <a:t> </a:t>
                </a:r>
                <a:r>
                  <a:rPr kumimoji="1" lang="zh-CN" altLang="en-US" dirty="0" smtClean="0"/>
                  <a:t>     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𝐴𝐸𝑇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97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研究背景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</a:t>
            </a:r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算法及其实现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</a:p>
          <a:p>
            <a:pPr lvl="1"/>
            <a:r>
              <a:rPr kumimoji="1" lang="zh-CN" altLang="en-US" dirty="0" smtClean="0"/>
              <a:t>控制模块每隔一段时间间隔计算</a:t>
            </a:r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，根据</a:t>
            </a:r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估计工作集大小</a:t>
            </a:r>
          </a:p>
          <a:p>
            <a:pPr lvl="1"/>
            <a:r>
              <a:rPr kumimoji="1" lang="zh-CN" altLang="en-US" dirty="0" smtClean="0"/>
              <a:t>将各个时间段得到的工作集大小汇总得到工作集变化曲线图</a:t>
            </a:r>
          </a:p>
          <a:p>
            <a:pPr lvl="1"/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18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热页集</a:t>
            </a:r>
          </a:p>
          <a:p>
            <a:r>
              <a:rPr kumimoji="1" lang="zh-CN" altLang="en-US" dirty="0" smtClean="0"/>
              <a:t>采样</a:t>
            </a:r>
          </a:p>
          <a:p>
            <a:r>
              <a:rPr kumimoji="1" lang="zh-CN" altLang="en-US" dirty="0" smtClean="0"/>
              <a:t>动态采样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3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热页集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</a:p>
          <a:p>
            <a:pPr lvl="1"/>
            <a:r>
              <a:rPr kumimoji="1" lang="zh-CN" altLang="en-US" dirty="0" smtClean="0"/>
              <a:t>热页：最近访问过的页面</a:t>
            </a:r>
          </a:p>
          <a:p>
            <a:pPr lvl="1"/>
            <a:r>
              <a:rPr kumimoji="1" lang="zh-CN" altLang="en-US" dirty="0" smtClean="0"/>
              <a:t>冷页：很久没有访问的页面</a:t>
            </a:r>
            <a:endParaRPr kumimoji="1" lang="zh-CN" altLang="en-US" dirty="0"/>
          </a:p>
          <a:p>
            <a:r>
              <a:rPr kumimoji="1" lang="zh-CN" altLang="en-US" dirty="0" smtClean="0"/>
              <a:t>过程</a:t>
            </a:r>
          </a:p>
          <a:p>
            <a:pPr lvl="1"/>
            <a:r>
              <a:rPr kumimoji="1" lang="zh-CN" altLang="en-US" dirty="0" smtClean="0"/>
              <a:t>将截获的页面放入热页集，清除保留位，不再跟踪</a:t>
            </a:r>
          </a:p>
          <a:p>
            <a:pPr lvl="1"/>
            <a:r>
              <a:rPr kumimoji="1" lang="zh-CN" altLang="en-US" dirty="0" smtClean="0"/>
              <a:t>热页集用</a:t>
            </a:r>
            <a:r>
              <a:rPr kumimoji="1" lang="en-US" altLang="zh-CN" dirty="0" smtClean="0"/>
              <a:t>FIFO</a:t>
            </a:r>
            <a:r>
              <a:rPr kumimoji="1" lang="zh-CN" altLang="en-US" dirty="0" smtClean="0"/>
              <a:t>环形队列维护</a:t>
            </a:r>
          </a:p>
          <a:p>
            <a:pPr lvl="1"/>
            <a:r>
              <a:rPr kumimoji="1" lang="zh-CN" altLang="en-US" dirty="0" smtClean="0"/>
              <a:t>从热页集剔除出来的页面变为冷页，置保留位，恢复跟踪</a:t>
            </a:r>
            <a:endParaRPr kumimoji="1" lang="zh-CN" altLang="en-US" dirty="0"/>
          </a:p>
          <a:p>
            <a:r>
              <a:rPr kumimoji="1" lang="zh-CN" altLang="en-US" dirty="0" smtClean="0"/>
              <a:t>效果</a:t>
            </a:r>
          </a:p>
          <a:p>
            <a:pPr lvl="1"/>
            <a:r>
              <a:rPr kumimoji="1" lang="zh-CN" altLang="en-US" dirty="0" smtClean="0"/>
              <a:t>最近访问过的页面不再跟踪，减少了大量的页面中断数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45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采样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方法</a:t>
                </a:r>
              </a:p>
              <a:p>
                <a:pPr lvl="1"/>
                <a:r>
                  <a:rPr kumimoji="1" lang="zh-CN" altLang="en-US" dirty="0" smtClean="0"/>
                  <a:t>对页表地址采样置位</a:t>
                </a:r>
              </a:p>
              <a:p>
                <a:pPr lvl="2"/>
                <a:r>
                  <a:rPr kumimoji="1" lang="en-US" altLang="zh-CN" dirty="0" smtClean="0"/>
                  <a:t>hash(</a:t>
                </a:r>
                <a:r>
                  <a:rPr kumimoji="1" lang="en-US" altLang="zh-CN" dirty="0" err="1" smtClean="0"/>
                  <a:t>addr</a:t>
                </a:r>
                <a:r>
                  <a:rPr kumimoji="1" lang="en-US" altLang="zh-CN" dirty="0" smtClean="0"/>
                  <a:t>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%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&lt;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</a:t>
                </a:r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采样率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T</m:t>
                        </m:r>
                      </m:den>
                    </m:f>
                  </m:oMath>
                </a14:m>
                <a:endParaRPr kumimoji="1" lang="zh-CN" altLang="en-US" dirty="0" smtClean="0"/>
              </a:p>
              <a:p>
                <a:r>
                  <a:rPr kumimoji="1" lang="zh-CN" altLang="en-US" dirty="0" smtClean="0"/>
                  <a:t>效果</a:t>
                </a:r>
              </a:p>
              <a:p>
                <a:pPr lvl="1"/>
                <a:r>
                  <a:rPr kumimoji="1" lang="zh-CN" altLang="en-US" dirty="0" smtClean="0"/>
                  <a:t>减少了跟踪的页面集合大小</a:t>
                </a:r>
              </a:p>
              <a:p>
                <a:pPr lvl="1"/>
                <a:r>
                  <a:rPr kumimoji="1" lang="zh-CN" altLang="en-US" dirty="0" smtClean="0"/>
                  <a:t>采样降低了页面真实的重用时间大小，用获得的重用时间除以采样率估计真实重用时间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031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热页集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采样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动态采样率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为什么需要动态采样率</a:t>
            </a:r>
          </a:p>
          <a:p>
            <a:pPr lvl="1"/>
            <a:r>
              <a:rPr kumimoji="1" lang="zh-CN" altLang="en-US" dirty="0" smtClean="0"/>
              <a:t>采样率低</a:t>
            </a:r>
          </a:p>
          <a:p>
            <a:pPr lvl="2"/>
            <a:r>
              <a:rPr kumimoji="1" lang="zh-CN" altLang="en-US" dirty="0" smtClean="0"/>
              <a:t>优点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截获的页面少，开销低</a:t>
            </a:r>
          </a:p>
          <a:p>
            <a:pPr lvl="2"/>
            <a:r>
              <a:rPr kumimoji="1" lang="zh-CN" altLang="en-US" dirty="0" smtClean="0"/>
              <a:t>缺点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采集到的页面太少会影响重用时间分布失真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采样率高</a:t>
            </a:r>
          </a:p>
          <a:p>
            <a:pPr lvl="2"/>
            <a:r>
              <a:rPr kumimoji="1" lang="zh-CN" altLang="en-US" dirty="0" smtClean="0"/>
              <a:t>优点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算法准确度高</a:t>
            </a:r>
          </a:p>
          <a:p>
            <a:pPr lvl="2"/>
            <a:r>
              <a:rPr kumimoji="1" lang="zh-CN" altLang="en-US" dirty="0" smtClean="0"/>
              <a:t>缺点：开销大</a:t>
            </a:r>
            <a:endParaRPr kumimoji="1" lang="zh-CN" altLang="en-US" dirty="0"/>
          </a:p>
          <a:p>
            <a:r>
              <a:rPr kumimoji="1" lang="zh-CN" altLang="en-US" dirty="0" smtClean="0"/>
              <a:t>如何控制</a:t>
            </a:r>
          </a:p>
          <a:p>
            <a:pPr lvl="1"/>
            <a:r>
              <a:rPr kumimoji="1" lang="zh-CN" altLang="en-US" dirty="0" smtClean="0"/>
              <a:t>通过控制缺页中断比例来控制开销</a:t>
            </a:r>
          </a:p>
          <a:p>
            <a:pPr lvl="1"/>
            <a:r>
              <a:rPr kumimoji="1" lang="zh-CN" altLang="en-US" dirty="0" smtClean="0"/>
              <a:t>通过控制重用时间分布来保证精度（采样周期内截获到的重用次数）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5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动态采样率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定义</a:t>
                </a:r>
              </a:p>
              <a:p>
                <a:pPr lvl="1"/>
                <a:r>
                  <a:rPr kumimoji="1" lang="en-US" altLang="zh-CN" dirty="0" err="1" smtClean="0"/>
                  <a:t>Sr</a:t>
                </a:r>
                <a:r>
                  <a:rPr kumimoji="1" lang="zh-CN" altLang="en-US" dirty="0" smtClean="0"/>
                  <a:t>：系统所能容忍的缺页中断比例上限</a:t>
                </a:r>
              </a:p>
              <a:p>
                <a:pPr lvl="1"/>
                <a:r>
                  <a:rPr kumimoji="1" lang="en-US" altLang="zh-CN" dirty="0" smtClean="0"/>
                  <a:t>P</a:t>
                </a:r>
                <a:r>
                  <a:rPr kumimoji="1" lang="zh-CN" altLang="en-US" dirty="0" smtClean="0"/>
                  <a:t>：</a:t>
                </a:r>
                <a:r>
                  <a:rPr kumimoji="1" lang="en-US" altLang="zh-CN" dirty="0" smtClean="0"/>
                  <a:t>AET</a:t>
                </a:r>
                <a:r>
                  <a:rPr kumimoji="1" lang="zh-CN" altLang="en-US" dirty="0" smtClean="0"/>
                  <a:t>算法所能容忍的重用次数下限</a:t>
                </a:r>
              </a:p>
              <a:p>
                <a:pPr lvl="1"/>
                <a:r>
                  <a:rPr kumimoji="1" lang="zh-CN" altLang="en-US" dirty="0" smtClean="0"/>
                  <a:t>采样率定义为</a:t>
                </a:r>
                <a:r>
                  <a:rPr kumimoji="1" lang="zh-CN" altLang="en-US" dirty="0"/>
                  <a:t>：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T</m:t>
                        </m:r>
                      </m:den>
                    </m:f>
                  </m:oMath>
                </a14:m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算法：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3888346"/>
            <a:ext cx="4546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</a:t>
            </a:r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06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实验效果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算法和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算法精度比较</a:t>
            </a:r>
          </a:p>
          <a:p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算法和真实工作集比较</a:t>
            </a:r>
          </a:p>
          <a:p>
            <a:r>
              <a:rPr kumimoji="1" lang="zh-CN" altLang="en-US" dirty="0" smtClean="0"/>
              <a:t>不同采样率下的准确性</a:t>
            </a:r>
          </a:p>
          <a:p>
            <a:r>
              <a:rPr kumimoji="1" lang="zh-CN" altLang="en-US" dirty="0" smtClean="0"/>
              <a:t>开销分析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74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</a:t>
            </a:r>
            <a:r>
              <a:rPr kumimoji="1" lang="en-US" altLang="zh-CN" dirty="0"/>
              <a:t>LRU</a:t>
            </a:r>
            <a:r>
              <a:rPr kumimoji="1" lang="zh-CN" altLang="en-US" dirty="0"/>
              <a:t>算法精度</a:t>
            </a:r>
            <a:r>
              <a:rPr kumimoji="1" lang="zh-CN" altLang="en-US" dirty="0" smtClean="0"/>
              <a:t>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18" y="1292225"/>
            <a:ext cx="6362164" cy="53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</a:t>
            </a:r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是什么？</a:t>
            </a:r>
            <a:endParaRPr kumimoji="1" lang="en-US" altLang="zh-CN" dirty="0" smtClean="0"/>
          </a:p>
          <a:p>
            <a:r>
              <a:rPr kumimoji="1" lang="zh-CN" altLang="en-US" dirty="0"/>
              <a:t>虚拟</a:t>
            </a:r>
            <a:r>
              <a:rPr kumimoji="1" lang="zh-CN" altLang="en-US" dirty="0" smtClean="0"/>
              <a:t>化下动态内存</a:t>
            </a:r>
            <a:r>
              <a:rPr kumimoji="1" lang="zh-CN" altLang="en-US" dirty="0" smtClean="0"/>
              <a:t>调度</a:t>
            </a:r>
          </a:p>
          <a:p>
            <a:pPr lvl="1"/>
            <a:r>
              <a:rPr kumimoji="1" lang="zh-CN" altLang="en-US" dirty="0" smtClean="0"/>
              <a:t>为什么？</a:t>
            </a:r>
          </a:p>
          <a:p>
            <a:pPr lvl="1"/>
            <a:r>
              <a:rPr kumimoji="1" lang="zh-CN" altLang="en-US" dirty="0" smtClean="0"/>
              <a:t>怎么做？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2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</a:t>
            </a:r>
            <a:r>
              <a:rPr kumimoji="1" lang="en-US" altLang="zh-CN" dirty="0"/>
              <a:t>LRU</a:t>
            </a:r>
            <a:r>
              <a:rPr kumimoji="1" lang="zh-CN" altLang="en-US" dirty="0"/>
              <a:t>算法精度比较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工作集</a:t>
            </a:r>
          </a:p>
          <a:p>
            <a:pPr marL="177800" indent="0">
              <a:buNone/>
            </a:pPr>
            <a:r>
              <a:rPr kumimoji="1" lang="zh-CN" altLang="en-US" dirty="0" smtClean="0"/>
              <a:t>变化曲线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94" y="1269641"/>
            <a:ext cx="6331678" cy="54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算法和真实工作集比较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比较指标</a:t>
            </a:r>
          </a:p>
          <a:p>
            <a:pPr lvl="1"/>
            <a:r>
              <a:rPr kumimoji="1" lang="en-US" altLang="zh-CN" dirty="0" err="1" smtClean="0"/>
              <a:t>mem_used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active_page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virt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80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算法和真实工作集</a:t>
            </a:r>
            <a:r>
              <a:rPr kumimoji="1" lang="zh-CN" altLang="en-US" dirty="0" smtClean="0"/>
              <a:t>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</a:t>
            </a:r>
            <a:r>
              <a:rPr kumimoji="1" lang="en-US" altLang="zh-CN" dirty="0" smtClean="0"/>
              <a:t>ake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46" y="1403796"/>
            <a:ext cx="7018028" cy="52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2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算法和真实工作集比较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SPEC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36" y="1403796"/>
            <a:ext cx="6349533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02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不同采样率下比较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5100"/>
            <a:ext cx="8839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5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开销分析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SPEC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2006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max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min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average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781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</a:t>
            </a:r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711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本文的主要贡献</a:t>
            </a:r>
          </a:p>
          <a:p>
            <a:pPr lvl="1"/>
            <a:r>
              <a:rPr kumimoji="1" lang="zh-CN" altLang="en-US" dirty="0" smtClean="0"/>
              <a:t>实现了全虚拟化下内存截获</a:t>
            </a:r>
          </a:p>
          <a:p>
            <a:pPr lvl="1"/>
            <a:r>
              <a:rPr kumimoji="1" lang="zh-CN" altLang="en-US" dirty="0" smtClean="0"/>
              <a:t>将平均淘汰模型引入内存工作集预测上来</a:t>
            </a:r>
          </a:p>
          <a:p>
            <a:pPr lvl="1"/>
            <a:r>
              <a:rPr kumimoji="1" lang="zh-CN" altLang="en-US" dirty="0" smtClean="0"/>
              <a:t>利用热页集和动态采样率将开销降低到</a:t>
            </a:r>
            <a:r>
              <a:rPr kumimoji="1" lang="en-US" altLang="zh-CN" dirty="0" smtClean="0"/>
              <a:t>2%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89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544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90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虚拟化技术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虚拟化分类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平台虚拟化</a:t>
            </a:r>
            <a:endParaRPr lang="en-US" altLang="zh-CN" dirty="0"/>
          </a:p>
          <a:p>
            <a:pPr lvl="1"/>
            <a:r>
              <a:rPr lang="zh-CN" altLang="en-US" dirty="0"/>
              <a:t>资源虚拟化</a:t>
            </a:r>
            <a:endParaRPr lang="en-US" altLang="zh-CN" dirty="0"/>
          </a:p>
          <a:p>
            <a:pPr lvl="1"/>
            <a:r>
              <a:rPr lang="zh-CN" altLang="en-US" dirty="0"/>
              <a:t>应用程序虚拟</a:t>
            </a:r>
            <a:r>
              <a:rPr lang="zh-CN" altLang="en-US" dirty="0" smtClean="0"/>
              <a:t>化</a:t>
            </a:r>
            <a:endParaRPr kumimoji="1" lang="en-US" altLang="zh-CN" dirty="0"/>
          </a:p>
          <a:p>
            <a:r>
              <a:rPr kumimoji="1" lang="zh-CN" altLang="en-US" dirty="0" smtClean="0"/>
              <a:t>平台虚拟化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Virtual Machine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/>
              <a:t>Guest </a:t>
            </a:r>
            <a:r>
              <a:rPr lang="en-US" altLang="zh-CN" dirty="0" smtClean="0"/>
              <a:t>OS</a:t>
            </a:r>
          </a:p>
          <a:p>
            <a:pPr lvl="1"/>
            <a:r>
              <a:rPr lang="en-US" altLang="zh-CN" dirty="0"/>
              <a:t>Host OS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9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6807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9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067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6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内存虚拟化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客户机虚拟地址（</a:t>
            </a:r>
            <a:r>
              <a:rPr kumimoji="1" lang="en-US" altLang="zh-CN" dirty="0" smtClean="0"/>
              <a:t>GVA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引入</a:t>
            </a:r>
            <a:r>
              <a:rPr lang="zh-CN" altLang="zh-CN" dirty="0" smtClean="0"/>
              <a:t>客户</a:t>
            </a:r>
            <a:r>
              <a:rPr lang="zh-CN" altLang="zh-CN" dirty="0"/>
              <a:t>机物理</a:t>
            </a:r>
            <a:r>
              <a:rPr lang="zh-CN" altLang="zh-CN" dirty="0" smtClean="0"/>
              <a:t>地址空间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从零开始且连续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宿主机虚拟地址（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VA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GVA</a:t>
            </a:r>
            <a:r>
              <a:rPr kumimoji="1" lang="en-US" altLang="zh-CN" dirty="0">
                <a:sym typeface="Wingdings" panose="05000000000000000000" pitchFamily="2" charset="2"/>
              </a:rPr>
              <a:t>GPA</a:t>
            </a:r>
            <a:r>
              <a:rPr kumimoji="1" lang="en-US" altLang="zh-CN" dirty="0" smtClean="0">
                <a:sym typeface="Wingdings" panose="05000000000000000000" pitchFamily="2" charset="2"/>
              </a:rPr>
              <a:t>MVA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1" y="4134257"/>
            <a:ext cx="5153853" cy="15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内存虚拟化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影子页表技术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EPT</a:t>
            </a:r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07" y="1295400"/>
            <a:ext cx="3023986" cy="19079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07" y="3531139"/>
            <a:ext cx="3028552" cy="25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平台虚拟化细分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全虚拟化（</a:t>
            </a:r>
            <a:r>
              <a:rPr lang="en-US" altLang="zh-CN" dirty="0"/>
              <a:t>Full Virtualization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半</a:t>
            </a:r>
            <a:r>
              <a:rPr lang="zh-CN" altLang="en-US" dirty="0" smtClean="0"/>
              <a:t>虚拟</a:t>
            </a:r>
            <a:r>
              <a:rPr lang="zh-CN" altLang="en-US" dirty="0"/>
              <a:t>化（</a:t>
            </a:r>
            <a:r>
              <a:rPr lang="en-US" altLang="zh-CN" dirty="0" smtClean="0"/>
              <a:t>Para Virtualization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硬件辅助虚拟化（</a:t>
            </a:r>
            <a:r>
              <a:rPr lang="en-US" altLang="zh-CN" dirty="0"/>
              <a:t>Hardware-Assisted Virtualization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1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Wingdings" panose="05000000000000000000" pitchFamily="2" charset="2"/>
              </a:rPr>
              <a:t>为什么需要内存调度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应用程序的可变性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内存</a:t>
            </a:r>
            <a:r>
              <a:rPr kumimoji="1" lang="zh-CN" altLang="en-US" dirty="0" smtClean="0">
                <a:sym typeface="Wingdings" panose="05000000000000000000" pitchFamily="2" charset="2"/>
              </a:rPr>
              <a:t>资源有限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 smtClean="0">
                <a:sym typeface="Wingdings" panose="05000000000000000000" pitchFamily="2" charset="2"/>
              </a:rPr>
              <a:t>内存的静态分配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47" y="1494150"/>
            <a:ext cx="4715953" cy="34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</a:t>
            </a:r>
            <a:r>
              <a:rPr kumimoji="1" lang="zh-CN" altLang="en-US" dirty="0" smtClean="0"/>
              <a:t>化</a:t>
            </a:r>
            <a:r>
              <a:rPr kumimoji="1" lang="zh-CN" altLang="en-US" dirty="0" smtClean="0"/>
              <a:t>下</a:t>
            </a:r>
            <a:r>
              <a:rPr kumimoji="1" lang="zh-CN" altLang="en-US" dirty="0" smtClean="0"/>
              <a:t>动态内存调度方法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气球技术</a:t>
            </a:r>
            <a:r>
              <a:rPr lang="en-US" altLang="zh-CN" dirty="0"/>
              <a:t>(ballooning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/>
              <a:t>远程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zh-CN" dirty="0"/>
              <a:t>虚拟机迁移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</a:t>
            </a:r>
            <a:r>
              <a:rPr kumimoji="1" lang="zh-CN" altLang="en-US" dirty="0" smtClean="0"/>
              <a:t>调度的挑战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内存工作集预测的</a:t>
            </a:r>
            <a:r>
              <a:rPr kumimoji="1" lang="zh-CN" altLang="en-US" dirty="0" smtClean="0"/>
              <a:t>准确度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工作集定义</a:t>
            </a:r>
            <a:endParaRPr kumimoji="1" lang="en-US" altLang="zh-CN" dirty="0" smtClean="0"/>
          </a:p>
          <a:p>
            <a:pPr lvl="2"/>
            <a:r>
              <a:rPr lang="zh-CN" altLang="en-US" dirty="0"/>
              <a:t>一个进程在</a:t>
            </a:r>
            <a:r>
              <a:rPr lang="en-US" altLang="zh-CN" dirty="0"/>
              <a:t>t </a:t>
            </a:r>
            <a:r>
              <a:rPr lang="zh-CN" altLang="en-US" dirty="0"/>
              <a:t>时刻的</a:t>
            </a:r>
            <a:r>
              <a:rPr lang="zh-CN" altLang="en-US" dirty="0" smtClean="0"/>
              <a:t>工作集</a:t>
            </a:r>
            <a:r>
              <a:rPr lang="en-US" altLang="zh-CN" dirty="0" smtClean="0"/>
              <a:t>W(t,</a:t>
            </a:r>
            <a:r>
              <a:rPr lang="el-GR" altLang="zh-CN" dirty="0" smtClean="0"/>
              <a:t>τ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为进程在</a:t>
            </a:r>
            <a:r>
              <a:rPr lang="en-US" altLang="zh-CN" dirty="0" smtClean="0"/>
              <a:t>(t-</a:t>
            </a:r>
            <a:r>
              <a:rPr lang="el-GR" altLang="zh-CN" dirty="0"/>
              <a:t> </a:t>
            </a:r>
            <a:r>
              <a:rPr lang="el-GR" altLang="zh-CN" dirty="0" smtClean="0"/>
              <a:t>τ</a:t>
            </a:r>
            <a:r>
              <a:rPr lang="en-US" altLang="zh-CN" dirty="0" smtClean="0"/>
              <a:t>,t)</a:t>
            </a:r>
            <a:r>
              <a:rPr lang="zh-CN" altLang="en-US" dirty="0" smtClean="0"/>
              <a:t>时间段里访问到的内存大小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工作集计算方法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定义计算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缺点：无法刻画内存大小</a:t>
            </a:r>
            <a:r>
              <a:rPr kumimoji="1" lang="zh-CN" altLang="en-US" dirty="0" smtClean="0"/>
              <a:t>和</a:t>
            </a:r>
            <a:r>
              <a:rPr kumimoji="1" lang="zh-CN" altLang="en-US" dirty="0" smtClean="0"/>
              <a:t>失效率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计算（</a:t>
            </a:r>
            <a:r>
              <a:rPr kumimoji="1" lang="zh-CN" altLang="en-US" dirty="0" smtClean="0"/>
              <a:t>失效率曲线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缺点：传统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算法时间开销大，优化后的方法降低一定时间复杂度，实现复杂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AutoShape 2" descr="W(t, \tau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相关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工作</a:t>
            </a:r>
          </a:p>
          <a:p>
            <a:pPr lvl="1"/>
            <a:r>
              <a:rPr kumimoji="1" lang="en-US" altLang="zh-CN" dirty="0"/>
              <a:t>MRC</a:t>
            </a:r>
            <a:r>
              <a:rPr kumimoji="1" lang="zh-CN" altLang="en-US" dirty="0"/>
              <a:t>计算方法的优化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内存工作集预测</a:t>
            </a:r>
            <a:r>
              <a:rPr kumimoji="1" lang="zh-CN" altLang="en-US" dirty="0" smtClean="0"/>
              <a:t>方法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</a:t>
            </a:r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_2">
  <a:themeElements>
    <a:clrScheme name="Profile_2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1019</Words>
  <Application>Microsoft Macintosh PowerPoint</Application>
  <PresentationFormat>全屏显示(4:3)</PresentationFormat>
  <Paragraphs>277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Cambria Math</vt:lpstr>
      <vt:lpstr>Noto Sans Symbols</vt:lpstr>
      <vt:lpstr>Times New Roman</vt:lpstr>
      <vt:lpstr>Verdana</vt:lpstr>
      <vt:lpstr>Wingdings</vt:lpstr>
      <vt:lpstr>Arial</vt:lpstr>
      <vt:lpstr>1_Profile</vt:lpstr>
      <vt:lpstr>Profile_2</vt:lpstr>
      <vt:lpstr>虚拟化环境下基于 平均淘汰时间模型的内存工作集预测</vt:lpstr>
      <vt:lpstr>提纲</vt:lpstr>
      <vt:lpstr>研究背景</vt:lpstr>
      <vt:lpstr>虚拟化技术</vt:lpstr>
      <vt:lpstr>虚拟化技术</vt:lpstr>
      <vt:lpstr>虚拟化下动态内存调度</vt:lpstr>
      <vt:lpstr>虚拟化下动态内存调度</vt:lpstr>
      <vt:lpstr>虚拟化下动态内存调度的挑战</vt:lpstr>
      <vt:lpstr>提纲</vt:lpstr>
      <vt:lpstr>MRC计算方法的优化</vt:lpstr>
      <vt:lpstr>MRC计算方法的优化</vt:lpstr>
      <vt:lpstr>内存工作集预测方法</vt:lpstr>
      <vt:lpstr>内存工作集预测方法</vt:lpstr>
      <vt:lpstr>提纲</vt:lpstr>
      <vt:lpstr>设计与实现</vt:lpstr>
      <vt:lpstr>设计与实现</vt:lpstr>
      <vt:lpstr>设计与实现</vt:lpstr>
      <vt:lpstr>AET算法及其实现</vt:lpstr>
      <vt:lpstr>AET算法及其实现</vt:lpstr>
      <vt:lpstr>AET算法及其实现</vt:lpstr>
      <vt:lpstr>系统优化</vt:lpstr>
      <vt:lpstr>热页集</vt:lpstr>
      <vt:lpstr>采样</vt:lpstr>
      <vt:lpstr>热页集+采样</vt:lpstr>
      <vt:lpstr>动态采样率</vt:lpstr>
      <vt:lpstr>动态采样率</vt:lpstr>
      <vt:lpstr>提纲</vt:lpstr>
      <vt:lpstr>实验效果</vt:lpstr>
      <vt:lpstr>AET算法和LRU算法精度比较</vt:lpstr>
      <vt:lpstr>AET算法和LRU算法精度比较</vt:lpstr>
      <vt:lpstr>AET算法和真实工作集比较</vt:lpstr>
      <vt:lpstr>AET算法和真实工作集比较</vt:lpstr>
      <vt:lpstr>AET算法和真实工作集比较</vt:lpstr>
      <vt:lpstr>不同采样率下比较</vt:lpstr>
      <vt:lpstr>开销分析</vt:lpstr>
      <vt:lpstr>提纲</vt:lpstr>
      <vt:lpstr>总结与展望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虚拟化下动态内存调度</vt:lpstr>
      <vt:lpstr>虚拟化下动态内存调度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PMU在全虚拟化下的实验</dc:title>
  <cp:lastModifiedBy>ying kong</cp:lastModifiedBy>
  <cp:revision>80</cp:revision>
  <dcterms:modified xsi:type="dcterms:W3CDTF">2017-05-31T15:26:33Z</dcterms:modified>
</cp:coreProperties>
</file>