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4.xml" ContentType="application/vnd.openxmlformats-officedocument.themeOverride+xml"/>
  <Override PartName="/ppt/notesSlides/notesSlide9.xml" ContentType="application/vnd.openxmlformats-officedocument.presentationml.notesSlide+xml"/>
  <Override PartName="/ppt/theme/themeOverride5.xml" ContentType="application/vnd.openxmlformats-officedocument.themeOverride+xml"/>
  <Override PartName="/ppt/notesSlides/notesSlide10.xml" ContentType="application/vnd.openxmlformats-officedocument.presentationml.notesSlide+xml"/>
  <Override PartName="/ppt/theme/themeOverride6.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heme/themeOverride7.xml" ContentType="application/vnd.openxmlformats-officedocument.themeOverr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4211" r:id="rId2"/>
  </p:sldMasterIdLst>
  <p:notesMasterIdLst>
    <p:notesMasterId r:id="rId47"/>
  </p:notesMasterIdLst>
  <p:handoutMasterIdLst>
    <p:handoutMasterId r:id="rId48"/>
  </p:handoutMasterIdLst>
  <p:sldIdLst>
    <p:sldId id="256" r:id="rId3"/>
    <p:sldId id="835" r:id="rId4"/>
    <p:sldId id="846" r:id="rId5"/>
    <p:sldId id="662" r:id="rId6"/>
    <p:sldId id="757" r:id="rId7"/>
    <p:sldId id="836" r:id="rId8"/>
    <p:sldId id="839" r:id="rId9"/>
    <p:sldId id="844" r:id="rId10"/>
    <p:sldId id="806" r:id="rId11"/>
    <p:sldId id="805" r:id="rId12"/>
    <p:sldId id="843" r:id="rId13"/>
    <p:sldId id="751" r:id="rId14"/>
    <p:sldId id="829" r:id="rId15"/>
    <p:sldId id="802" r:id="rId16"/>
    <p:sldId id="770" r:id="rId17"/>
    <p:sldId id="771" r:id="rId18"/>
    <p:sldId id="787" r:id="rId19"/>
    <p:sldId id="803" r:id="rId20"/>
    <p:sldId id="788" r:id="rId21"/>
    <p:sldId id="840" r:id="rId22"/>
    <p:sldId id="772" r:id="rId23"/>
    <p:sldId id="773" r:id="rId24"/>
    <p:sldId id="808" r:id="rId25"/>
    <p:sldId id="811" r:id="rId26"/>
    <p:sldId id="812" r:id="rId27"/>
    <p:sldId id="809" r:id="rId28"/>
    <p:sldId id="813" r:id="rId29"/>
    <p:sldId id="814" r:id="rId30"/>
    <p:sldId id="810" r:id="rId31"/>
    <p:sldId id="847" r:id="rId32"/>
    <p:sldId id="833" r:id="rId33"/>
    <p:sldId id="841" r:id="rId34"/>
    <p:sldId id="845" r:id="rId35"/>
    <p:sldId id="830" r:id="rId36"/>
    <p:sldId id="752" r:id="rId37"/>
    <p:sldId id="673" r:id="rId38"/>
    <p:sldId id="821" r:id="rId39"/>
    <p:sldId id="823" r:id="rId40"/>
    <p:sldId id="824" r:id="rId41"/>
    <p:sldId id="818" r:id="rId42"/>
    <p:sldId id="842" r:id="rId43"/>
    <p:sldId id="763" r:id="rId44"/>
    <p:sldId id="800" r:id="rId45"/>
    <p:sldId id="828" r:id="rId46"/>
  </p:sldIdLst>
  <p:sldSz cx="9144000" cy="6858000" type="screen4x3"/>
  <p:notesSz cx="9947275" cy="6858000"/>
  <p:defaultTextStyle>
    <a:defPPr>
      <a:defRPr lang="zh-CN"/>
    </a:defPPr>
    <a:lvl1pPr algn="l" rtl="0" eaLnBrk="0" fontAlgn="base" hangingPunct="0">
      <a:spcBef>
        <a:spcPct val="0"/>
      </a:spcBef>
      <a:spcAft>
        <a:spcPct val="0"/>
      </a:spcAft>
      <a:defRPr sz="1600" b="1" kern="1200">
        <a:solidFill>
          <a:schemeClr val="tx1"/>
        </a:solidFill>
        <a:latin typeface="Arial" charset="0"/>
        <a:ea typeface="宋体" charset="-122"/>
        <a:cs typeface="+mn-cs"/>
      </a:defRPr>
    </a:lvl1pPr>
    <a:lvl2pPr marL="455613" indent="1588" algn="l" rtl="0" eaLnBrk="0" fontAlgn="base" hangingPunct="0">
      <a:spcBef>
        <a:spcPct val="0"/>
      </a:spcBef>
      <a:spcAft>
        <a:spcPct val="0"/>
      </a:spcAft>
      <a:defRPr sz="1600" b="1" kern="1200">
        <a:solidFill>
          <a:schemeClr val="tx1"/>
        </a:solidFill>
        <a:latin typeface="Arial" charset="0"/>
        <a:ea typeface="宋体" charset="-122"/>
        <a:cs typeface="+mn-cs"/>
      </a:defRPr>
    </a:lvl2pPr>
    <a:lvl3pPr marL="912813" indent="1588" algn="l" rtl="0" eaLnBrk="0" fontAlgn="base" hangingPunct="0">
      <a:spcBef>
        <a:spcPct val="0"/>
      </a:spcBef>
      <a:spcAft>
        <a:spcPct val="0"/>
      </a:spcAft>
      <a:defRPr sz="1600" b="1" kern="1200">
        <a:solidFill>
          <a:schemeClr val="tx1"/>
        </a:solidFill>
        <a:latin typeface="Arial" charset="0"/>
        <a:ea typeface="宋体" charset="-122"/>
        <a:cs typeface="+mn-cs"/>
      </a:defRPr>
    </a:lvl3pPr>
    <a:lvl4pPr marL="1370013" indent="1588" algn="l" rtl="0" eaLnBrk="0" fontAlgn="base" hangingPunct="0">
      <a:spcBef>
        <a:spcPct val="0"/>
      </a:spcBef>
      <a:spcAft>
        <a:spcPct val="0"/>
      </a:spcAft>
      <a:defRPr sz="1600" b="1" kern="1200">
        <a:solidFill>
          <a:schemeClr val="tx1"/>
        </a:solidFill>
        <a:latin typeface="Arial" charset="0"/>
        <a:ea typeface="宋体" charset="-122"/>
        <a:cs typeface="+mn-cs"/>
      </a:defRPr>
    </a:lvl4pPr>
    <a:lvl5pPr marL="1827213" indent="1588" algn="l" rtl="0" eaLnBrk="0" fontAlgn="base" hangingPunct="0">
      <a:spcBef>
        <a:spcPct val="0"/>
      </a:spcBef>
      <a:spcAft>
        <a:spcPct val="0"/>
      </a:spcAft>
      <a:defRPr sz="1600" b="1" kern="1200">
        <a:solidFill>
          <a:schemeClr val="tx1"/>
        </a:solidFill>
        <a:latin typeface="Arial" charset="0"/>
        <a:ea typeface="宋体" charset="-122"/>
        <a:cs typeface="+mn-cs"/>
      </a:defRPr>
    </a:lvl5pPr>
    <a:lvl6pPr marL="2286000" algn="l" defTabSz="914400" rtl="0" eaLnBrk="1" latinLnBrk="0" hangingPunct="1">
      <a:defRPr sz="1600" b="1" kern="1200">
        <a:solidFill>
          <a:schemeClr val="tx1"/>
        </a:solidFill>
        <a:latin typeface="Arial" charset="0"/>
        <a:ea typeface="宋体" charset="-122"/>
        <a:cs typeface="+mn-cs"/>
      </a:defRPr>
    </a:lvl6pPr>
    <a:lvl7pPr marL="2743200" algn="l" defTabSz="914400" rtl="0" eaLnBrk="1" latinLnBrk="0" hangingPunct="1">
      <a:defRPr sz="1600" b="1" kern="1200">
        <a:solidFill>
          <a:schemeClr val="tx1"/>
        </a:solidFill>
        <a:latin typeface="Arial" charset="0"/>
        <a:ea typeface="宋体" charset="-122"/>
        <a:cs typeface="+mn-cs"/>
      </a:defRPr>
    </a:lvl7pPr>
    <a:lvl8pPr marL="3200400" algn="l" defTabSz="914400" rtl="0" eaLnBrk="1" latinLnBrk="0" hangingPunct="1">
      <a:defRPr sz="1600" b="1" kern="1200">
        <a:solidFill>
          <a:schemeClr val="tx1"/>
        </a:solidFill>
        <a:latin typeface="Arial" charset="0"/>
        <a:ea typeface="宋体" charset="-122"/>
        <a:cs typeface="+mn-cs"/>
      </a:defRPr>
    </a:lvl8pPr>
    <a:lvl9pPr marL="3657600" algn="l" defTabSz="914400" rtl="0" eaLnBrk="1" latinLnBrk="0" hangingPunct="1">
      <a:defRPr sz="1600" b="1"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58">
          <p15:clr>
            <a:srgbClr val="A4A3A4"/>
          </p15:clr>
        </p15:guide>
        <p15:guide id="2" pos="287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3333FF"/>
    <a:srgbClr val="FF0000"/>
    <a:srgbClr val="009900"/>
    <a:srgbClr val="FFFFFF"/>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36"/>
    <p:restoredTop sz="90583"/>
  </p:normalViewPr>
  <p:slideViewPr>
    <p:cSldViewPr>
      <p:cViewPr varScale="1">
        <p:scale>
          <a:sx n="116" d="100"/>
          <a:sy n="116" d="100"/>
        </p:scale>
        <p:origin x="1224" y="184"/>
      </p:cViewPr>
      <p:guideLst>
        <p:guide orient="horz" pos="2158"/>
        <p:guide pos="2877"/>
      </p:guideLst>
    </p:cSldViewPr>
  </p:slideViewPr>
  <p:outlineViewPr>
    <p:cViewPr>
      <p:scale>
        <a:sx n="33" d="100"/>
        <a:sy n="33" d="100"/>
      </p:scale>
      <p:origin x="0" y="0"/>
    </p:cViewPr>
  </p:outlineViewPr>
  <p:notesTextViewPr>
    <p:cViewPr>
      <p:scale>
        <a:sx n="1" d="1"/>
        <a:sy n="1" d="1"/>
      </p:scale>
      <p:origin x="0" y="0"/>
    </p:cViewPr>
  </p:notesTextViewPr>
  <p:sorterViewPr>
    <p:cViewPr>
      <p:scale>
        <a:sx n="148" d="100"/>
        <a:sy n="148" d="100"/>
      </p:scale>
      <p:origin x="0" y="0"/>
    </p:cViewPr>
  </p:sorterViewPr>
  <p:notesViewPr>
    <p:cSldViewPr>
      <p:cViewPr varScale="1">
        <p:scale>
          <a:sx n="130" d="100"/>
          <a:sy n="130" d="100"/>
        </p:scale>
        <p:origin x="1712" y="176"/>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4.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esProps" Target="presProp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10063" cy="344488"/>
          </a:xfrm>
          <a:prstGeom prst="rect">
            <a:avLst/>
          </a:prstGeom>
        </p:spPr>
        <p:txBody>
          <a:bodyPr vert="horz" lIns="91440" tIns="45720" rIns="91440" bIns="45720" rtlCol="0"/>
          <a:lstStyle>
            <a:lvl1pPr algn="l">
              <a:defRPr kumimoji="1" sz="1200"/>
            </a:lvl1pPr>
          </a:lstStyle>
          <a:p>
            <a:pPr>
              <a:defRPr/>
            </a:pPr>
            <a:endParaRPr lang="zh-CN" altLang="en-US"/>
          </a:p>
        </p:txBody>
      </p:sp>
      <p:sp>
        <p:nvSpPr>
          <p:cNvPr id="3" name="日期占位符 2"/>
          <p:cNvSpPr>
            <a:spLocks noGrp="1"/>
          </p:cNvSpPr>
          <p:nvPr>
            <p:ph type="dt" sz="quarter" idx="1"/>
          </p:nvPr>
        </p:nvSpPr>
        <p:spPr>
          <a:xfrm>
            <a:off x="5634038" y="0"/>
            <a:ext cx="4311650" cy="344488"/>
          </a:xfrm>
          <a:prstGeom prst="rect">
            <a:avLst/>
          </a:prstGeom>
        </p:spPr>
        <p:txBody>
          <a:bodyPr vert="horz" lIns="91440" tIns="45720" rIns="91440" bIns="45720" rtlCol="0"/>
          <a:lstStyle>
            <a:lvl1pPr algn="r">
              <a:defRPr kumimoji="1" sz="1200"/>
            </a:lvl1pPr>
          </a:lstStyle>
          <a:p>
            <a:pPr>
              <a:defRPr/>
            </a:pPr>
            <a:fld id="{2F2F8FBB-A800-E44C-99F0-2CA39318966D}" type="datetimeFigureOut">
              <a:rPr lang="zh-CN" altLang="en-US"/>
              <a:pPr>
                <a:defRPr/>
              </a:pPr>
              <a:t>2017/5/31</a:t>
            </a:fld>
            <a:endParaRPr lang="zh-CN" altLang="en-US"/>
          </a:p>
        </p:txBody>
      </p:sp>
      <p:sp>
        <p:nvSpPr>
          <p:cNvPr id="4" name="页脚占位符 3"/>
          <p:cNvSpPr>
            <a:spLocks noGrp="1"/>
          </p:cNvSpPr>
          <p:nvPr>
            <p:ph type="ftr" sz="quarter" idx="2"/>
          </p:nvPr>
        </p:nvSpPr>
        <p:spPr>
          <a:xfrm>
            <a:off x="0" y="6513513"/>
            <a:ext cx="4310063" cy="344487"/>
          </a:xfrm>
          <a:prstGeom prst="rect">
            <a:avLst/>
          </a:prstGeom>
        </p:spPr>
        <p:txBody>
          <a:bodyPr vert="horz" lIns="91440" tIns="45720" rIns="91440" bIns="45720" rtlCol="0" anchor="b"/>
          <a:lstStyle>
            <a:lvl1pPr algn="l">
              <a:defRPr kumimoji="1" sz="1200"/>
            </a:lvl1pPr>
          </a:lstStyle>
          <a:p>
            <a:pPr>
              <a:defRPr/>
            </a:pPr>
            <a:endParaRPr lang="zh-CN" altLang="en-US"/>
          </a:p>
        </p:txBody>
      </p:sp>
      <p:sp>
        <p:nvSpPr>
          <p:cNvPr id="5" name="幻灯片编号占位符 4"/>
          <p:cNvSpPr>
            <a:spLocks noGrp="1"/>
          </p:cNvSpPr>
          <p:nvPr>
            <p:ph type="sldNum" sz="quarter" idx="3"/>
          </p:nvPr>
        </p:nvSpPr>
        <p:spPr>
          <a:xfrm>
            <a:off x="5634038" y="6513513"/>
            <a:ext cx="4311650" cy="344487"/>
          </a:xfrm>
          <a:prstGeom prst="rect">
            <a:avLst/>
          </a:prstGeom>
        </p:spPr>
        <p:txBody>
          <a:bodyPr vert="horz" lIns="91440" tIns="45720" rIns="91440" bIns="45720" rtlCol="0" anchor="b"/>
          <a:lstStyle>
            <a:lvl1pPr algn="r">
              <a:defRPr kumimoji="1" sz="1200"/>
            </a:lvl1pPr>
          </a:lstStyle>
          <a:p>
            <a:pPr>
              <a:defRPr/>
            </a:pPr>
            <a:fld id="{0686C3D8-ECDE-9447-AF9D-C7CB663170FF}" type="slidenum">
              <a:rPr lang="zh-CN" altLang="en-US"/>
              <a:pPr>
                <a:defRPr/>
              </a:pPr>
              <a:t>‹#›</a:t>
            </a:fld>
            <a:endParaRPr lang="zh-CN" altLang="en-US"/>
          </a:p>
        </p:txBody>
      </p:sp>
    </p:spTree>
    <p:extLst>
      <p:ext uri="{BB962C8B-B14F-4D97-AF65-F5344CB8AC3E}">
        <p14:creationId xmlns:p14="http://schemas.microsoft.com/office/powerpoint/2010/main" val="8036125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3100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Verdana" panose="020B0604030504040204" pitchFamily="34" charset="0"/>
                <a:ea typeface="宋体" panose="02010600030101010101" pitchFamily="2" charset="-122"/>
              </a:defRPr>
            </a:lvl1pPr>
          </a:lstStyle>
          <a:p>
            <a:pPr>
              <a:defRPr/>
            </a:pPr>
            <a:endParaRPr lang="en-US"/>
          </a:p>
        </p:txBody>
      </p:sp>
      <p:sp>
        <p:nvSpPr>
          <p:cNvPr id="3075" name="Rectangle 3"/>
          <p:cNvSpPr>
            <a:spLocks noGrp="1" noChangeArrowheads="1"/>
          </p:cNvSpPr>
          <p:nvPr>
            <p:ph type="dt" idx="1"/>
          </p:nvPr>
        </p:nvSpPr>
        <p:spPr bwMode="auto">
          <a:xfrm>
            <a:off x="5637213" y="0"/>
            <a:ext cx="431006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Verdana" panose="020B0604030504040204" pitchFamily="34" charset="0"/>
                <a:ea typeface="宋体" panose="02010600030101010101" pitchFamily="2" charset="-122"/>
              </a:defRPr>
            </a:lvl1pPr>
          </a:lstStyle>
          <a:p>
            <a:pPr>
              <a:defRPr/>
            </a:pPr>
            <a:endParaRPr lang="en-US"/>
          </a:p>
        </p:txBody>
      </p:sp>
      <p:sp>
        <p:nvSpPr>
          <p:cNvPr id="25604" name="Rectangle 4"/>
          <p:cNvSpPr>
            <a:spLocks noGrp="1" noRot="1" noChangeAspect="1" noChangeArrowheads="1"/>
          </p:cNvSpPr>
          <p:nvPr>
            <p:ph type="sldImg" idx="2"/>
          </p:nvPr>
        </p:nvSpPr>
        <p:spPr bwMode="auto">
          <a:xfrm>
            <a:off x="3257550" y="514350"/>
            <a:ext cx="34290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3077" name="Rectangle 5"/>
          <p:cNvSpPr>
            <a:spLocks noGrp="1" noChangeArrowheads="1"/>
          </p:cNvSpPr>
          <p:nvPr>
            <p:ph type="body" sz="quarter" idx="3"/>
          </p:nvPr>
        </p:nvSpPr>
        <p:spPr bwMode="auto">
          <a:xfrm>
            <a:off x="1323975" y="3257550"/>
            <a:ext cx="729615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6515100"/>
            <a:ext cx="43100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Verdana" panose="020B0604030504040204" pitchFamily="34" charset="0"/>
                <a:ea typeface="宋体" panose="02010600030101010101" pitchFamily="2" charset="-122"/>
              </a:defRPr>
            </a:lvl1pPr>
          </a:lstStyle>
          <a:p>
            <a:pPr>
              <a:defRPr/>
            </a:pPr>
            <a:endParaRPr lang="en-US"/>
          </a:p>
        </p:txBody>
      </p:sp>
      <p:sp>
        <p:nvSpPr>
          <p:cNvPr id="3079" name="Rectangle 7"/>
          <p:cNvSpPr>
            <a:spLocks noGrp="1" noChangeArrowheads="1"/>
          </p:cNvSpPr>
          <p:nvPr>
            <p:ph type="sldNum" sz="quarter" idx="5"/>
          </p:nvPr>
        </p:nvSpPr>
        <p:spPr bwMode="auto">
          <a:xfrm>
            <a:off x="5637213" y="6515100"/>
            <a:ext cx="431006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atin typeface="Verdana" panose="020B0604030504040204" pitchFamily="34" charset="0"/>
                <a:ea typeface="宋体" panose="02010600030101010101" pitchFamily="2" charset="-122"/>
              </a:defRPr>
            </a:lvl1pPr>
          </a:lstStyle>
          <a:p>
            <a:pPr>
              <a:defRPr/>
            </a:pPr>
            <a:fld id="{D9C1F6BE-E33E-D746-99EE-C7B122DB19FC}" type="slidenum">
              <a:rPr lang="en-US"/>
              <a:pPr>
                <a:defRPr/>
              </a:pPr>
              <a:t>‹#›</a:t>
            </a:fld>
            <a:endParaRPr lang="en-US"/>
          </a:p>
        </p:txBody>
      </p:sp>
    </p:spTree>
    <p:extLst>
      <p:ext uri="{BB962C8B-B14F-4D97-AF65-F5344CB8AC3E}">
        <p14:creationId xmlns:p14="http://schemas.microsoft.com/office/powerpoint/2010/main" val="9971896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5613"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2813"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0013"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7213"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hemeOverride" Target="../theme/themeOverride6.xml"/><Relationship Id="rId2" Type="http://schemas.openxmlformats.org/officeDocument/2006/relationships/notesMaster" Target="../notesMasters/notesMaster1.xml"/><Relationship Id="rId3"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themeOverride" Target="../theme/themeOverride7.xml"/><Relationship Id="rId2" Type="http://schemas.openxmlformats.org/officeDocument/2006/relationships/notesMaster" Target="../notesMasters/notesMaster1.xml"/><Relationship Id="rId3"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notesMaster" Target="../notesMasters/notesMaster1.xml"/><Relationship Id="rId3"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themeOverride" Target="../theme/themeOverride5.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extLst>
            <a:ext uri="{909E8E84-426E-40DD-AFC4-6F175D3DCCD1}">
              <a14:hiddenFill xmlns:a14="http://schemas.microsoft.com/office/drawing/2010/main">
                <a:solidFill>
                  <a:schemeClr val="accent1"/>
                </a:solidFill>
              </a14:hiddenFill>
            </a:ext>
          </a:extLst>
        </p:spPr>
      </p:sp>
      <p:sp>
        <p:nvSpPr>
          <p:cNvPr id="28675"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Lst>
        </p:spPr>
        <p:txBody>
          <a:bodyPr/>
          <a:lstStyle/>
          <a:p>
            <a:r>
              <a:rPr lang="zh-CN" altLang="en-US" dirty="0" smtClean="0">
                <a:latin typeface="Arial" charset="0"/>
                <a:ea typeface="宋体" charset="-122"/>
              </a:rPr>
              <a:t>各位老师和同学，大家上午好。</a:t>
            </a:r>
            <a:endParaRPr lang="en-US" altLang="zh-CN" dirty="0" smtClean="0">
              <a:latin typeface="Arial" charset="0"/>
              <a:ea typeface="宋体" charset="-122"/>
            </a:endParaRPr>
          </a:p>
          <a:p>
            <a:endParaRPr lang="en-US" altLang="zh-CN" dirty="0" smtClean="0">
              <a:latin typeface="Arial" charset="0"/>
              <a:ea typeface="宋体" charset="-122"/>
            </a:endParaRPr>
          </a:p>
          <a:p>
            <a:r>
              <a:rPr lang="zh-CN" altLang="en-US" dirty="0" smtClean="0">
                <a:latin typeface="Arial" charset="0"/>
                <a:ea typeface="宋体" charset="-122"/>
              </a:rPr>
              <a:t>我是王志钢，导师是罗英伟教授。</a:t>
            </a:r>
            <a:endParaRPr lang="en-US" altLang="zh-CN" dirty="0" smtClean="0">
              <a:latin typeface="Arial" charset="0"/>
              <a:ea typeface="宋体" charset="-122"/>
            </a:endParaRPr>
          </a:p>
          <a:p>
            <a:endParaRPr lang="en-US" altLang="zh-CN" dirty="0" smtClean="0">
              <a:latin typeface="Arial" charset="0"/>
              <a:ea typeface="宋体" charset="-122"/>
            </a:endParaRPr>
          </a:p>
          <a:p>
            <a:r>
              <a:rPr lang="zh-CN" altLang="en-US" dirty="0" smtClean="0">
                <a:latin typeface="Arial" charset="0"/>
                <a:ea typeface="宋体" charset="-122"/>
              </a:rPr>
              <a:t>我</a:t>
            </a:r>
            <a:r>
              <a:rPr lang="zh-CN" altLang="en-US" dirty="0">
                <a:latin typeface="Arial" charset="0"/>
                <a:ea typeface="宋体" charset="-122"/>
              </a:rPr>
              <a:t>要汇报</a:t>
            </a:r>
            <a:r>
              <a:rPr lang="zh-CN" altLang="en-US" dirty="0" smtClean="0">
                <a:latin typeface="Arial" charset="0"/>
                <a:ea typeface="宋体" charset="-122"/>
              </a:rPr>
              <a:t>的题目是  </a:t>
            </a:r>
            <a:r>
              <a:rPr lang="zh-CN" altLang="en-US" b="1" dirty="0" smtClean="0">
                <a:solidFill>
                  <a:srgbClr val="3333FF"/>
                </a:solidFill>
                <a:latin typeface="FangSong" charset="-122"/>
                <a:ea typeface="FangSong" charset="-122"/>
                <a:cs typeface="FangSong" charset="-122"/>
              </a:rPr>
              <a:t>虚拟化数据中心内存管理关键技术研究</a:t>
            </a:r>
            <a:endParaRPr lang="zh-CN" altLang="en-US" dirty="0">
              <a:latin typeface="Arial" charset="0"/>
              <a:ea typeface="宋体" charset="-122"/>
            </a:endParaRPr>
          </a:p>
        </p:txBody>
      </p:sp>
    </p:spTree>
    <p:extLst>
      <p:ext uri="{BB962C8B-B14F-4D97-AF65-F5344CB8AC3E}">
        <p14:creationId xmlns:p14="http://schemas.microsoft.com/office/powerpoint/2010/main" val="791858428"/>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p:sp>
      <p:sp>
        <p:nvSpPr>
          <p:cNvPr id="48131" name="备注占位符 2"/>
          <p:cNvSpPr>
            <a:spLocks noGrp="1" noChangeArrowheads="1"/>
          </p:cNvSpPr>
          <p:nvPr>
            <p:ph type="body" idx="1"/>
          </p:nvPr>
        </p:nvSpPr>
        <p:spPr>
          <a:noFill/>
        </p:spPr>
        <p:txBody>
          <a:bodyPr/>
          <a:lstStyle/>
          <a:p>
            <a:r>
              <a:rPr lang="zh-CN" altLang="en-US" dirty="0" smtClean="0">
                <a:latin typeface="宋体" charset="-122"/>
                <a:ea typeface="宋体" charset="-122"/>
              </a:rPr>
              <a:t>原型系统中，我们在 </a:t>
            </a:r>
            <a:r>
              <a:rPr lang="en-US" altLang="zh-CN" dirty="0" smtClean="0">
                <a:latin typeface="宋体" charset="-122"/>
                <a:ea typeface="宋体" charset="-122"/>
              </a:rPr>
              <a:t>Xen </a:t>
            </a:r>
            <a:r>
              <a:rPr lang="zh-CN" altLang="en-US" dirty="0" smtClean="0">
                <a:latin typeface="宋体" charset="-122"/>
                <a:ea typeface="宋体" charset="-122"/>
              </a:rPr>
              <a:t>的内核空间维护了⼀套数据结构。对每个虚拟机，我们使⽤⼀个双向链表来模拟先⼊先出队列，⽤于存储机器地址和访存历史信息，同时使 ⽤⼀个数组来记录不同重⽤距离上的计数。</a:t>
            </a:r>
            <a:endParaRPr lang="en-US" altLang="zh-CN" dirty="0" smtClean="0">
              <a:latin typeface="宋体" charset="-122"/>
              <a:ea typeface="宋体" charset="-122"/>
            </a:endParaRPr>
          </a:p>
          <a:p>
            <a:pPr marL="171450" indent="-171450">
              <a:buFontTx/>
              <a:buChar char="-"/>
            </a:pPr>
            <a:r>
              <a:rPr lang="zh-CN" altLang="en-US" dirty="0" smtClean="0">
                <a:latin typeface="宋体" charset="-122"/>
                <a:ea typeface="宋体" charset="-122"/>
              </a:rPr>
              <a:t>每次有新的内存页⾯访问被俘获后，都以 其机器地址为键值在双向链表中搜索，如图 </a:t>
            </a:r>
            <a:r>
              <a:rPr lang="en-US" altLang="zh-CN" dirty="0" smtClean="0">
                <a:latin typeface="宋体" charset="-122"/>
                <a:ea typeface="宋体" charset="-122"/>
              </a:rPr>
              <a:t>3.2</a:t>
            </a:r>
            <a:r>
              <a:rPr lang="zh-CN" altLang="en-US" dirty="0" smtClean="0">
                <a:latin typeface="宋体" charset="-122"/>
                <a:ea typeface="宋体" charset="-122"/>
              </a:rPr>
              <a:t>所⽰，⼦图 </a:t>
            </a:r>
            <a:r>
              <a:rPr lang="en-US" altLang="zh-CN" dirty="0" smtClean="0">
                <a:latin typeface="宋体" charset="-122"/>
                <a:ea typeface="宋体" charset="-122"/>
              </a:rPr>
              <a:t>(a) </a:t>
            </a:r>
            <a:r>
              <a:rPr lang="zh-CN" altLang="en-US" dirty="0" smtClean="0">
                <a:latin typeface="宋体" charset="-122"/>
                <a:ea typeface="宋体" charset="-122"/>
              </a:rPr>
              <a:t>描述了当在双向链表中 没有找到时，则把新的地址插⼊在链表的表头，并把重⽤距离为 </a:t>
            </a:r>
            <a:r>
              <a:rPr lang="en-US" altLang="zh-CN" dirty="0" smtClean="0">
                <a:latin typeface="宋体" charset="-122"/>
                <a:ea typeface="宋体" charset="-122"/>
              </a:rPr>
              <a:t>1 </a:t>
            </a:r>
            <a:r>
              <a:rPr lang="zh-CN" altLang="en-US" dirty="0" smtClean="0">
                <a:latin typeface="宋体" charset="-122"/>
                <a:ea typeface="宋体" charset="-122"/>
              </a:rPr>
              <a:t>的节点计数加 </a:t>
            </a:r>
            <a:r>
              <a:rPr lang="en-US" altLang="zh-CN" dirty="0" smtClean="0">
                <a:latin typeface="宋体" charset="-122"/>
                <a:ea typeface="宋体" charset="-122"/>
              </a:rPr>
              <a:t>1</a:t>
            </a:r>
            <a:r>
              <a:rPr lang="zh-CN" altLang="en-US" dirty="0" smtClean="0">
                <a:latin typeface="宋体" charset="-122"/>
                <a:ea typeface="宋体" charset="-122"/>
              </a:rPr>
              <a:t>； </a:t>
            </a:r>
            <a:endParaRPr lang="en-US" altLang="zh-CN" dirty="0" smtClean="0">
              <a:latin typeface="宋体" charset="-122"/>
              <a:ea typeface="宋体" charset="-122"/>
            </a:endParaRPr>
          </a:p>
          <a:p>
            <a:pPr marL="171450" indent="-171450">
              <a:buFontTx/>
              <a:buChar char="-"/>
            </a:pPr>
            <a:endParaRPr lang="en-US" altLang="zh-CN" dirty="0" smtClean="0">
              <a:latin typeface="宋体" charset="-122"/>
              <a:ea typeface="宋体" charset="-122"/>
            </a:endParaRPr>
          </a:p>
          <a:p>
            <a:pPr marL="171450" indent="-171450">
              <a:buFontTx/>
              <a:buChar char="-"/>
            </a:pPr>
            <a:r>
              <a:rPr lang="zh-CN" altLang="en-US" dirty="0" smtClean="0">
                <a:latin typeface="宋体" charset="-122"/>
                <a:ea typeface="宋体" charset="-122"/>
              </a:rPr>
              <a:t>如果找到了，如⼦图（</a:t>
            </a:r>
            <a:r>
              <a:rPr lang="en-US" altLang="zh-CN" dirty="0" smtClean="0">
                <a:latin typeface="宋体" charset="-122"/>
                <a:ea typeface="宋体" charset="-122"/>
              </a:rPr>
              <a:t>b</a:t>
            </a:r>
            <a:r>
              <a:rPr lang="zh-CN" altLang="en-US" dirty="0" smtClean="0">
                <a:latin typeface="宋体" charset="-122"/>
                <a:ea typeface="宋体" charset="-122"/>
              </a:rPr>
              <a:t>）所⽰，则把相应节点到表头的距离作为重⽤距离，对应的重 ⽤距离的计数加 </a:t>
            </a:r>
            <a:r>
              <a:rPr lang="en-US" altLang="zh-CN" dirty="0" smtClean="0">
                <a:latin typeface="宋体" charset="-122"/>
                <a:ea typeface="宋体" charset="-122"/>
              </a:rPr>
              <a:t>1</a:t>
            </a:r>
            <a:r>
              <a:rPr lang="zh-CN" altLang="en-US" dirty="0" smtClean="0">
                <a:latin typeface="宋体" charset="-122"/>
                <a:ea typeface="宋体" charset="-122"/>
              </a:rPr>
              <a:t>，并把该节点移动到表头。我们维护了虚拟机中所有的访存地址和重⽤距离信息，在需要查询内存访问情况的时候就可以通过这些信息构建内存访问信 息。</a:t>
            </a:r>
            <a:endParaRPr lang="zh-CN" altLang="en-US" dirty="0">
              <a:latin typeface="Arial" charset="0"/>
              <a:ea typeface="宋体" charset="-122"/>
            </a:endParaRPr>
          </a:p>
        </p:txBody>
      </p:sp>
      <p:sp>
        <p:nvSpPr>
          <p:cNvPr id="48132" name="灯片编号占位符 3"/>
          <p:cNvSpPr txBox="1">
            <a:spLocks noGrp="1" noChangeArrowheads="1"/>
          </p:cNvSpPr>
          <p:nvPr/>
        </p:nvSpPr>
        <p:spPr bwMode="auto">
          <a:xfrm>
            <a:off x="5637213" y="6515100"/>
            <a:ext cx="431006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eaLnBrk="1" hangingPunct="1">
              <a:buFont typeface="Arial" charset="0"/>
              <a:buNone/>
            </a:pPr>
            <a:fld id="{13398430-CAB5-2B46-B260-71587FEFA4DC}" type="slidenum">
              <a:rPr lang="en-US" altLang="zh-CN" sz="1200">
                <a:latin typeface="Verdana" charset="0"/>
              </a:rPr>
              <a:pPr algn="r" eaLnBrk="1" hangingPunct="1">
                <a:buFont typeface="Arial" charset="0"/>
                <a:buNone/>
              </a:pPr>
              <a:t>10</a:t>
            </a:fld>
            <a:endParaRPr lang="en-US" altLang="zh-CN" sz="1200">
              <a:latin typeface="Verdana" charset="0"/>
            </a:endParaRPr>
          </a:p>
        </p:txBody>
      </p:sp>
    </p:spTree>
    <p:extLst>
      <p:ext uri="{BB962C8B-B14F-4D97-AF65-F5344CB8AC3E}">
        <p14:creationId xmlns:p14="http://schemas.microsoft.com/office/powerpoint/2010/main" val="1128657882"/>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t>
            </a:r>
            <a:r>
              <a:rPr kumimoji="1" lang="zh-CN" altLang="en-US" dirty="0" smtClean="0"/>
              <a:t> 在进行内存跟踪和预测中，最基础的工作就是获取实际发生的内存访问地址，而这个操作系统并没有直接提供，因此需要操作系统进行相应的改造。</a:t>
            </a:r>
            <a:endParaRPr kumimoji="1" lang="en-US" altLang="zh-CN" dirty="0" smtClean="0"/>
          </a:p>
          <a:p>
            <a:pPr marL="171450" indent="-171450">
              <a:buFontTx/>
              <a:buChar char="-"/>
            </a:pPr>
            <a:r>
              <a:rPr kumimoji="1" lang="zh-CN" altLang="en-US" dirty="0" smtClean="0"/>
              <a:t>我们的实现方式是设置页表项的权限位，访存时因为权限不够发生</a:t>
            </a:r>
            <a:r>
              <a:rPr kumimoji="1" lang="en-US" altLang="zh-CN" dirty="0" err="1" smtClean="0"/>
              <a:t>pageFault</a:t>
            </a:r>
            <a:r>
              <a:rPr kumimoji="1" lang="zh-CN" altLang="en-US" dirty="0" smtClean="0"/>
              <a:t>，在处理</a:t>
            </a:r>
            <a:r>
              <a:rPr kumimoji="1" lang="en-US" altLang="zh-CN" dirty="0" err="1" smtClean="0"/>
              <a:t>pageFault</a:t>
            </a:r>
            <a:r>
              <a:rPr kumimoji="1" lang="zh-CN" altLang="en-US" dirty="0" smtClean="0"/>
              <a:t>的时候提取出页面的地址</a:t>
            </a:r>
            <a:endParaRPr kumimoji="1" lang="en-US" altLang="zh-CN" dirty="0" smtClean="0"/>
          </a:p>
          <a:p>
            <a:pPr marL="171450" marR="0" lvl="1" indent="-171450" algn="l" defTabSz="914400" rtl="0" eaLnBrk="0" fontAlgn="base" latinLnBrk="0" hangingPunct="0">
              <a:lnSpc>
                <a:spcPct val="100000"/>
              </a:lnSpc>
              <a:spcBef>
                <a:spcPct val="30000"/>
              </a:spcBef>
              <a:spcAft>
                <a:spcPct val="0"/>
              </a:spcAft>
              <a:buClrTx/>
              <a:buSzTx/>
              <a:buFontTx/>
              <a:buChar char="-"/>
              <a:tabLst/>
              <a:defRPr/>
            </a:pPr>
            <a:r>
              <a:rPr kumimoji="1" lang="zh-CN" altLang="en-US" dirty="0" smtClean="0"/>
              <a:t>该方法的优点是不需要额外的硬件，且准确率高，但是缺点是开销非常高：</a:t>
            </a:r>
            <a:r>
              <a:rPr lang="zh-CN" altLang="en-US" dirty="0" smtClean="0"/>
              <a:t>每一次访存操作都会引起</a:t>
            </a:r>
            <a:r>
              <a:rPr lang="en-US" altLang="zh-CN" dirty="0" err="1" smtClean="0"/>
              <a:t>PageFault</a:t>
            </a:r>
            <a:r>
              <a:rPr lang="zh-CN" altLang="en-US" dirty="0" smtClean="0"/>
              <a:t>，处理一次</a:t>
            </a:r>
            <a:r>
              <a:rPr lang="en-US" altLang="zh-CN" dirty="0" err="1" smtClean="0"/>
              <a:t>PageFault</a:t>
            </a:r>
            <a:r>
              <a:rPr lang="zh-CN" altLang="en-US" dirty="0" smtClean="0"/>
              <a:t>的开销是正常访存的</a:t>
            </a:r>
            <a:r>
              <a:rPr lang="en-US" altLang="zh-CN" dirty="0" smtClean="0">
                <a:solidFill>
                  <a:srgbClr val="FF0000"/>
                </a:solidFill>
              </a:rPr>
              <a:t>40</a:t>
            </a:r>
            <a:r>
              <a:rPr lang="zh-CN" altLang="en-US" dirty="0" smtClean="0">
                <a:solidFill>
                  <a:srgbClr val="FF0000"/>
                </a:solidFill>
              </a:rPr>
              <a:t>～</a:t>
            </a:r>
            <a:r>
              <a:rPr lang="en-US" altLang="zh-CN" dirty="0" smtClean="0">
                <a:solidFill>
                  <a:srgbClr val="FF0000"/>
                </a:solidFill>
              </a:rPr>
              <a:t>60</a:t>
            </a:r>
            <a:r>
              <a:rPr lang="zh-CN" altLang="en-US" dirty="0" smtClean="0"/>
              <a:t>倍</a:t>
            </a:r>
            <a:endParaRPr lang="en-US" altLang="zh-CN" dirty="0" smtClean="0"/>
          </a:p>
          <a:p>
            <a:pPr marL="171450" marR="0" lvl="1" indent="-171450" algn="l" defTabSz="914400" rtl="0" eaLnBrk="0" fontAlgn="base" latinLnBrk="0" hangingPunct="0">
              <a:lnSpc>
                <a:spcPct val="100000"/>
              </a:lnSpc>
              <a:spcBef>
                <a:spcPct val="30000"/>
              </a:spcBef>
              <a:spcAft>
                <a:spcPct val="0"/>
              </a:spcAft>
              <a:buClrTx/>
              <a:buSzTx/>
              <a:buFontTx/>
              <a:buChar char="-"/>
              <a:tabLst/>
              <a:defRPr/>
            </a:pPr>
            <a:r>
              <a:rPr lang="zh-CN" altLang="en-US" dirty="0" smtClean="0"/>
              <a:t>对内存的跟踪开销的进行分析可以发现影响开销的有三个因子：</a:t>
            </a:r>
            <a:endParaRPr lang="en-US" altLang="zh-CN" dirty="0" smtClean="0"/>
          </a:p>
          <a:p>
            <a:pPr marL="628650" marR="0" lvl="2" indent="-171450" algn="l" defTabSz="914400" rtl="0" eaLnBrk="0" fontAlgn="base" latinLnBrk="0" hangingPunct="0">
              <a:lnSpc>
                <a:spcPct val="100000"/>
              </a:lnSpc>
              <a:spcBef>
                <a:spcPct val="30000"/>
              </a:spcBef>
              <a:spcAft>
                <a:spcPct val="0"/>
              </a:spcAft>
              <a:buClrTx/>
              <a:buSzTx/>
              <a:buFontTx/>
              <a:buChar char="-"/>
              <a:tabLst/>
              <a:defRPr/>
            </a:pPr>
            <a:r>
              <a:rPr lang="zh-CN" altLang="en-US" dirty="0" smtClean="0"/>
              <a:t>处理</a:t>
            </a:r>
            <a:r>
              <a:rPr lang="en-US" altLang="zh-CN" dirty="0" err="1" smtClean="0"/>
              <a:t>PageFault</a:t>
            </a:r>
            <a:r>
              <a:rPr lang="zh-CN" altLang="en-US" dirty="0" smtClean="0"/>
              <a:t>的开销是系统决定的，基本上无法优化</a:t>
            </a:r>
            <a:endParaRPr lang="en-US" altLang="zh-CN" dirty="0" smtClean="0"/>
          </a:p>
          <a:p>
            <a:pPr marL="628650" marR="0" lvl="2" indent="-171450" algn="l" defTabSz="914400" rtl="0" eaLnBrk="0" fontAlgn="base" latinLnBrk="0" hangingPunct="0">
              <a:lnSpc>
                <a:spcPct val="100000"/>
              </a:lnSpc>
              <a:spcBef>
                <a:spcPct val="30000"/>
              </a:spcBef>
              <a:spcAft>
                <a:spcPct val="0"/>
              </a:spcAft>
              <a:buClrTx/>
              <a:buSzTx/>
              <a:buFontTx/>
              <a:buChar char="-"/>
              <a:tabLst/>
              <a:defRPr/>
            </a:pPr>
            <a:r>
              <a:rPr lang="zh-CN" altLang="en-US" dirty="0" smtClean="0"/>
              <a:t>维护开销是由数据规模和处理算法决定的</a:t>
            </a:r>
            <a:endParaRPr lang="en-US" altLang="zh-CN" dirty="0" smtClean="0"/>
          </a:p>
          <a:p>
            <a:pPr marL="628650" marR="0" lvl="2" indent="-171450" algn="l" defTabSz="914400" rtl="0" eaLnBrk="0" fontAlgn="base" latinLnBrk="0" hangingPunct="0">
              <a:lnSpc>
                <a:spcPct val="100000"/>
              </a:lnSpc>
              <a:spcBef>
                <a:spcPct val="30000"/>
              </a:spcBef>
              <a:spcAft>
                <a:spcPct val="0"/>
              </a:spcAft>
              <a:buClrTx/>
              <a:buSzTx/>
              <a:buFontTx/>
              <a:buChar char="-"/>
              <a:tabLst/>
              <a:defRPr/>
            </a:pPr>
            <a:r>
              <a:rPr lang="zh-CN" altLang="en-US" dirty="0" smtClean="0"/>
              <a:t>优化空间最大的是内存页面俘获的次数</a:t>
            </a:r>
            <a:endParaRPr lang="en-US" altLang="zh-CN" dirty="0" smtClean="0"/>
          </a:p>
          <a:p>
            <a:pPr marL="171450" indent="-171450">
              <a:buFontTx/>
              <a:buChar char="-"/>
            </a:pPr>
            <a:endParaRPr kumimoji="1" lang="zh-CN" altLang="en-US" dirty="0"/>
          </a:p>
        </p:txBody>
      </p:sp>
      <p:sp>
        <p:nvSpPr>
          <p:cNvPr id="4" name="幻灯片编号占位符 3"/>
          <p:cNvSpPr>
            <a:spLocks noGrp="1"/>
          </p:cNvSpPr>
          <p:nvPr>
            <p:ph type="sldNum" sz="quarter" idx="10"/>
          </p:nvPr>
        </p:nvSpPr>
        <p:spPr/>
        <p:txBody>
          <a:bodyPr/>
          <a:lstStyle/>
          <a:p>
            <a:pPr>
              <a:defRPr/>
            </a:pPr>
            <a:fld id="{D9C1F6BE-E33E-D746-99EE-C7B122DB19FC}" type="slidenum">
              <a:rPr lang="en-US" smtClean="0"/>
              <a:pPr>
                <a:defRPr/>
              </a:pPr>
              <a:t>11</a:t>
            </a:fld>
            <a:endParaRPr lang="en-US"/>
          </a:p>
        </p:txBody>
      </p:sp>
    </p:spTree>
    <p:extLst>
      <p:ext uri="{BB962C8B-B14F-4D97-AF65-F5344CB8AC3E}">
        <p14:creationId xmlns:p14="http://schemas.microsoft.com/office/powerpoint/2010/main" val="1801913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优化策略</a:t>
            </a:r>
          </a:p>
          <a:p>
            <a:pPr lvl="1"/>
            <a:r>
              <a:rPr lang="zh-CN" altLang="en-US" dirty="0" smtClean="0"/>
              <a:t>存储性能的优化（降低维护开销）</a:t>
            </a:r>
            <a:endParaRPr lang="en-US" altLang="zh-CN" dirty="0" smtClean="0"/>
          </a:p>
          <a:p>
            <a:pPr lvl="2"/>
            <a:r>
              <a:rPr lang="zh-CN" altLang="en-US" dirty="0" smtClean="0"/>
              <a:t>传统</a:t>
            </a:r>
            <a:r>
              <a:rPr lang="en-US" altLang="zh-CN" dirty="0" smtClean="0"/>
              <a:t>LRU</a:t>
            </a:r>
            <a:r>
              <a:rPr lang="zh-CN" altLang="en-US" dirty="0" smtClean="0"/>
              <a:t>算法中使用双向链表，时间复杂度为</a:t>
            </a:r>
            <a:r>
              <a:rPr lang="en-US" altLang="zh-CN" dirty="0" smtClean="0"/>
              <a:t>O(N)</a:t>
            </a:r>
            <a:endParaRPr lang="zh-CN" altLang="en-US" dirty="0" smtClean="0"/>
          </a:p>
          <a:p>
            <a:pPr lvl="2"/>
            <a:r>
              <a:rPr lang="zh-CN" altLang="en-US" dirty="0" smtClean="0"/>
              <a:t>改用二叉平衡树存储，降低到O(log N)</a:t>
            </a:r>
          </a:p>
          <a:p>
            <a:pPr lvl="1"/>
            <a:r>
              <a:rPr lang="zh-CN" altLang="en-US" dirty="0" smtClean="0"/>
              <a:t>跟踪粒度优化（减少陷入次数）</a:t>
            </a:r>
            <a:endParaRPr lang="en-US" altLang="zh-CN" dirty="0" smtClean="0"/>
          </a:p>
          <a:p>
            <a:pPr lvl="2"/>
            <a:r>
              <a:rPr lang="zh-CN" altLang="en-US" dirty="0" smtClean="0"/>
              <a:t>根据</a:t>
            </a:r>
            <a:r>
              <a:rPr lang="en-US" altLang="zh-CN" dirty="0" smtClean="0"/>
              <a:t>WSS</a:t>
            </a:r>
            <a:r>
              <a:rPr lang="zh-CN" altLang="en-US" dirty="0" smtClean="0"/>
              <a:t>选择粒度</a:t>
            </a:r>
            <a:endParaRPr lang="en-US" altLang="zh-CN" dirty="0" smtClean="0"/>
          </a:p>
          <a:p>
            <a:pPr lvl="1"/>
            <a:r>
              <a:rPr lang="zh-CN" altLang="en-US" dirty="0" smtClean="0"/>
              <a:t>动态热页集（减少陷入次数）</a:t>
            </a:r>
            <a:endParaRPr lang="en-US" altLang="zh-CN" dirty="0" smtClean="0"/>
          </a:p>
          <a:p>
            <a:pPr lvl="2"/>
            <a:r>
              <a:rPr lang="zh-CN" altLang="en-US" dirty="0" smtClean="0"/>
              <a:t>把频繁访问的页面放到热页集中，暂时停止跟踪这些页。</a:t>
            </a:r>
          </a:p>
          <a:p>
            <a:pPr lvl="2"/>
            <a:r>
              <a:rPr lang="zh-CN" altLang="en-US" dirty="0" smtClean="0"/>
              <a:t>有效降低</a:t>
            </a:r>
            <a:r>
              <a:rPr lang="en-US" altLang="zh-CN" dirty="0" err="1" smtClean="0"/>
              <a:t>PageFault</a:t>
            </a:r>
            <a:r>
              <a:rPr lang="zh-CN" altLang="en-US" dirty="0" smtClean="0"/>
              <a:t>的次数。</a:t>
            </a:r>
          </a:p>
          <a:p>
            <a:pPr lvl="1"/>
            <a:r>
              <a:rPr lang="zh-CN" altLang="en-US" dirty="0" smtClean="0"/>
              <a:t>间歇式监控（减少陷入次数）</a:t>
            </a:r>
            <a:endParaRPr lang="en-US" altLang="zh-CN" dirty="0" smtClean="0"/>
          </a:p>
          <a:p>
            <a:pPr lvl="2"/>
            <a:r>
              <a:rPr lang="zh-CN" altLang="en-US" dirty="0" smtClean="0"/>
              <a:t>程序行为具有周期性（</a:t>
            </a:r>
            <a:r>
              <a:rPr lang="en-US" altLang="zh-CN" dirty="0" smtClean="0"/>
              <a:t>Phase</a:t>
            </a:r>
            <a:r>
              <a:rPr lang="zh-CN" altLang="en-US" dirty="0" smtClean="0"/>
              <a:t>）</a:t>
            </a:r>
          </a:p>
          <a:p>
            <a:pPr lvl="2"/>
            <a:r>
              <a:rPr lang="zh-CN" altLang="en-US" dirty="0" smtClean="0"/>
              <a:t>在系统行为稳定时关闭监控</a:t>
            </a:r>
            <a:endParaRPr lang="en-US" altLang="zh-CN" dirty="0" smtClean="0"/>
          </a:p>
          <a:p>
            <a:pPr lvl="3"/>
            <a:r>
              <a:rPr lang="zh-CN" altLang="en-US" dirty="0" smtClean="0"/>
              <a:t>监控</a:t>
            </a:r>
            <a:r>
              <a:rPr lang="en-US" altLang="zh-CN" dirty="0" smtClean="0"/>
              <a:t>DTLB Miss</a:t>
            </a:r>
            <a:r>
              <a:rPr lang="zh-CN" altLang="en-US" dirty="0" smtClean="0"/>
              <a:t>等关键硬件事件</a:t>
            </a:r>
          </a:p>
          <a:p>
            <a:endParaRPr kumimoji="1" lang="zh-CN" altLang="en-US" dirty="0"/>
          </a:p>
        </p:txBody>
      </p:sp>
      <p:sp>
        <p:nvSpPr>
          <p:cNvPr id="4" name="幻灯片编号占位符 3"/>
          <p:cNvSpPr>
            <a:spLocks noGrp="1"/>
          </p:cNvSpPr>
          <p:nvPr>
            <p:ph type="sldNum" sz="quarter" idx="10"/>
          </p:nvPr>
        </p:nvSpPr>
        <p:spPr/>
        <p:txBody>
          <a:bodyPr/>
          <a:lstStyle/>
          <a:p>
            <a:pPr>
              <a:defRPr/>
            </a:pPr>
            <a:fld id="{D9C1F6BE-E33E-D746-99EE-C7B122DB19FC}" type="slidenum">
              <a:rPr lang="en-US" smtClean="0"/>
              <a:pPr>
                <a:defRPr/>
              </a:pPr>
              <a:t>12</a:t>
            </a:fld>
            <a:endParaRPr lang="en-US"/>
          </a:p>
        </p:txBody>
      </p:sp>
    </p:spTree>
    <p:extLst>
      <p:ext uri="{BB962C8B-B14F-4D97-AF65-F5344CB8AC3E}">
        <p14:creationId xmlns:p14="http://schemas.microsoft.com/office/powerpoint/2010/main" val="1363844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1"/>
          <p:cNvSpPr>
            <a:spLocks noGrp="1" noRot="1" noChangeAspect="1" noTextEdit="1"/>
          </p:cNvSpPr>
          <p:nvPr>
            <p:ph type="sldImg"/>
          </p:nvPr>
        </p:nvSpPr>
        <p:spPr/>
      </p:sp>
      <p:sp>
        <p:nvSpPr>
          <p:cNvPr id="60418" name="备注占位符 2"/>
          <p:cNvSpPr>
            <a:spLocks noGrp="1"/>
          </p:cNvSpPr>
          <p:nvPr>
            <p:ph type="body" idx="1"/>
          </p:nvPr>
        </p:nvSpPr>
        <p:spPr>
          <a:noFill/>
        </p:spPr>
        <p:txBody>
          <a:bodyPr/>
          <a:lstStyle/>
          <a:p>
            <a:endParaRPr kumimoji="1" lang="zh-CN" altLang="en-US" dirty="0">
              <a:latin typeface="Arial" charset="0"/>
              <a:ea typeface="宋体" charset="-122"/>
            </a:endParaRPr>
          </a:p>
        </p:txBody>
      </p:sp>
      <p:sp>
        <p:nvSpPr>
          <p:cNvPr id="60419" name="幻灯片编号占位符 3"/>
          <p:cNvSpPr>
            <a:spLocks noGrp="1"/>
          </p:cNvSpPr>
          <p:nvPr>
            <p:ph type="sldNum" sz="quarter" idx="5"/>
          </p:nvPr>
        </p:nvSpPr>
        <p:spPr>
          <a:noFill/>
        </p:spPr>
        <p:txBody>
          <a:bodyPr/>
          <a:lstStyle/>
          <a:p>
            <a:pPr>
              <a:buFont typeface="Arial" charset="0"/>
              <a:buNone/>
            </a:pPr>
            <a:fld id="{14D202C1-8E93-F14D-9CDF-D59C36FA9B89}" type="slidenum">
              <a:rPr lang="en-US" altLang="zh-CN">
                <a:latin typeface="Verdana" charset="0"/>
                <a:ea typeface="宋体" charset="-122"/>
              </a:rPr>
              <a:pPr>
                <a:buFont typeface="Arial" charset="0"/>
                <a:buNone/>
              </a:pPr>
              <a:t>13</a:t>
            </a:fld>
            <a:endParaRPr lang="en-US" altLang="zh-CN">
              <a:latin typeface="Verdana" charset="0"/>
              <a:ea typeface="宋体" charset="-122"/>
            </a:endParaRPr>
          </a:p>
        </p:txBody>
      </p:sp>
    </p:spTree>
    <p:extLst>
      <p:ext uri="{BB962C8B-B14F-4D97-AF65-F5344CB8AC3E}">
        <p14:creationId xmlns:p14="http://schemas.microsoft.com/office/powerpoint/2010/main" val="1079285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1"/>
          <p:cNvSpPr>
            <a:spLocks noGrp="1" noRot="1" noChangeAspect="1" noTextEdit="1"/>
          </p:cNvSpPr>
          <p:nvPr>
            <p:ph type="sldImg"/>
          </p:nvPr>
        </p:nvSpPr>
        <p:spPr/>
      </p:sp>
      <p:sp>
        <p:nvSpPr>
          <p:cNvPr id="60418" name="备注占位符 2"/>
          <p:cNvSpPr>
            <a:spLocks noGrp="1"/>
          </p:cNvSpPr>
          <p:nvPr>
            <p:ph type="body" idx="1"/>
          </p:nvPr>
        </p:nvSpPr>
        <p:spPr>
          <a:noFill/>
        </p:spPr>
        <p:txBody>
          <a:bodyPr/>
          <a:lstStyle/>
          <a:p>
            <a:endParaRPr kumimoji="1" lang="zh-CN" altLang="en-US" dirty="0">
              <a:latin typeface="Arial" charset="0"/>
              <a:ea typeface="宋体" charset="-122"/>
            </a:endParaRPr>
          </a:p>
        </p:txBody>
      </p:sp>
      <p:sp>
        <p:nvSpPr>
          <p:cNvPr id="60419" name="幻灯片编号占位符 3"/>
          <p:cNvSpPr>
            <a:spLocks noGrp="1"/>
          </p:cNvSpPr>
          <p:nvPr>
            <p:ph type="sldNum" sz="quarter" idx="5"/>
          </p:nvPr>
        </p:nvSpPr>
        <p:spPr>
          <a:noFill/>
        </p:spPr>
        <p:txBody>
          <a:bodyPr/>
          <a:lstStyle/>
          <a:p>
            <a:pPr>
              <a:buFont typeface="Arial" charset="0"/>
              <a:buNone/>
            </a:pPr>
            <a:fld id="{14D202C1-8E93-F14D-9CDF-D59C36FA9B89}" type="slidenum">
              <a:rPr lang="en-US" altLang="zh-CN">
                <a:latin typeface="Verdana" charset="0"/>
                <a:ea typeface="宋体" charset="-122"/>
              </a:rPr>
              <a:pPr>
                <a:buFont typeface="Arial" charset="0"/>
                <a:buNone/>
              </a:pPr>
              <a:t>14</a:t>
            </a:fld>
            <a:endParaRPr lang="en-US" altLang="zh-CN">
              <a:latin typeface="Verdana" charset="0"/>
              <a:ea typeface="宋体" charset="-122"/>
            </a:endParaRPr>
          </a:p>
        </p:txBody>
      </p:sp>
    </p:spTree>
    <p:extLst>
      <p:ext uri="{BB962C8B-B14F-4D97-AF65-F5344CB8AC3E}">
        <p14:creationId xmlns:p14="http://schemas.microsoft.com/office/powerpoint/2010/main" val="1712624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1"/>
          <p:cNvSpPr>
            <a:spLocks noGrp="1" noRot="1" noChangeAspect="1" noTextEdit="1"/>
          </p:cNvSpPr>
          <p:nvPr>
            <p:ph type="sldImg"/>
          </p:nvPr>
        </p:nvSpPr>
        <p:spPr/>
      </p:sp>
      <p:sp>
        <p:nvSpPr>
          <p:cNvPr id="60418" name="备注占位符 2"/>
          <p:cNvSpPr>
            <a:spLocks noGrp="1"/>
          </p:cNvSpPr>
          <p:nvPr>
            <p:ph type="body" idx="1"/>
          </p:nvPr>
        </p:nvSpPr>
        <p:spPr>
          <a:noFill/>
        </p:spPr>
        <p:txBody>
          <a:bodyPr/>
          <a:lstStyle/>
          <a:p>
            <a:endParaRPr kumimoji="1" lang="zh-CN" altLang="en-US">
              <a:latin typeface="Arial" charset="0"/>
              <a:ea typeface="宋体" charset="-122"/>
            </a:endParaRPr>
          </a:p>
        </p:txBody>
      </p:sp>
      <p:sp>
        <p:nvSpPr>
          <p:cNvPr id="60419" name="幻灯片编号占位符 3"/>
          <p:cNvSpPr>
            <a:spLocks noGrp="1"/>
          </p:cNvSpPr>
          <p:nvPr>
            <p:ph type="sldNum" sz="quarter" idx="5"/>
          </p:nvPr>
        </p:nvSpPr>
        <p:spPr>
          <a:noFill/>
        </p:spPr>
        <p:txBody>
          <a:bodyPr/>
          <a:lstStyle/>
          <a:p>
            <a:pPr>
              <a:buFont typeface="Arial" charset="0"/>
              <a:buNone/>
            </a:pPr>
            <a:fld id="{14D202C1-8E93-F14D-9CDF-D59C36FA9B89}" type="slidenum">
              <a:rPr lang="en-US" altLang="zh-CN">
                <a:latin typeface="Verdana" charset="0"/>
                <a:ea typeface="宋体" charset="-122"/>
              </a:rPr>
              <a:pPr>
                <a:buFont typeface="Arial" charset="0"/>
                <a:buNone/>
              </a:pPr>
              <a:t>15</a:t>
            </a:fld>
            <a:endParaRPr lang="en-US" altLang="zh-CN">
              <a:latin typeface="Verdana" charset="0"/>
              <a:ea typeface="宋体" charset="-122"/>
            </a:endParaRPr>
          </a:p>
        </p:txBody>
      </p:sp>
    </p:spTree>
    <p:extLst>
      <p:ext uri="{BB962C8B-B14F-4D97-AF65-F5344CB8AC3E}">
        <p14:creationId xmlns:p14="http://schemas.microsoft.com/office/powerpoint/2010/main" val="1853694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p:cNvSpPr>
            <a:spLocks noGrp="1" noRot="1" noChangeAspect="1" noTextEdit="1"/>
          </p:cNvSpPr>
          <p:nvPr>
            <p:ph type="sldImg"/>
          </p:nvPr>
        </p:nvSpPr>
        <p:spPr/>
      </p:sp>
      <p:sp>
        <p:nvSpPr>
          <p:cNvPr id="62466" name="备注占位符 2"/>
          <p:cNvSpPr>
            <a:spLocks noGrp="1"/>
          </p:cNvSpPr>
          <p:nvPr>
            <p:ph type="body" idx="1"/>
          </p:nvPr>
        </p:nvSpPr>
        <p:spPr>
          <a:noFill/>
        </p:spPr>
        <p:txBody>
          <a:bodyPr/>
          <a:lstStyle/>
          <a:p>
            <a:pPr lvl="1"/>
            <a:r>
              <a:rPr lang="zh-CN" altLang="zh-CN" dirty="0">
                <a:latin typeface="Arial" charset="0"/>
                <a:ea typeface="宋体" charset="-122"/>
              </a:rPr>
              <a:t>在周期内，程序的访存行为相对稳定。因此我们可以在稳定的程序周期内，临时关闭内存跟踪</a:t>
            </a:r>
            <a:endParaRPr lang="en-US" altLang="zh-CN" dirty="0">
              <a:latin typeface="Arial" charset="0"/>
              <a:ea typeface="宋体" charset="-122"/>
            </a:endParaRPr>
          </a:p>
          <a:p>
            <a:pPr lvl="1"/>
            <a:r>
              <a:rPr lang="zh-CN" altLang="zh-CN" dirty="0">
                <a:latin typeface="Arial" charset="0"/>
                <a:ea typeface="宋体" charset="-122"/>
              </a:rPr>
              <a:t>内存工作集发生突变时，就立刻开启内存跟踪，从而有效</a:t>
            </a:r>
            <a:r>
              <a:rPr lang="zh-CN" altLang="en-US" dirty="0">
                <a:latin typeface="Arial" charset="0"/>
                <a:ea typeface="宋体" charset="-122"/>
              </a:rPr>
              <a:t>减少</a:t>
            </a:r>
            <a:r>
              <a:rPr lang="zh-CN" altLang="zh-CN" dirty="0">
                <a:latin typeface="Arial" charset="0"/>
                <a:ea typeface="宋体" charset="-122"/>
              </a:rPr>
              <a:t>监控系统开启的时间</a:t>
            </a:r>
            <a:r>
              <a:rPr lang="zh-CN" altLang="en-US" dirty="0">
                <a:latin typeface="Arial" charset="0"/>
                <a:ea typeface="宋体" charset="-122"/>
              </a:rPr>
              <a:t>，降低</a:t>
            </a:r>
            <a:r>
              <a:rPr lang="zh-CN" altLang="zh-CN" dirty="0">
                <a:latin typeface="Arial" charset="0"/>
                <a:ea typeface="宋体" charset="-122"/>
              </a:rPr>
              <a:t>系统开销。</a:t>
            </a:r>
            <a:endParaRPr lang="en-US" altLang="zh-CN" dirty="0">
              <a:latin typeface="Arial" charset="0"/>
              <a:ea typeface="宋体" charset="-122"/>
            </a:endParaRPr>
          </a:p>
          <a:p>
            <a:endParaRPr kumimoji="1" lang="zh-CN" altLang="en-US" dirty="0">
              <a:latin typeface="Arial" charset="0"/>
              <a:ea typeface="宋体" charset="-122"/>
            </a:endParaRPr>
          </a:p>
        </p:txBody>
      </p:sp>
      <p:sp>
        <p:nvSpPr>
          <p:cNvPr id="62467" name="幻灯片编号占位符 3"/>
          <p:cNvSpPr>
            <a:spLocks noGrp="1"/>
          </p:cNvSpPr>
          <p:nvPr>
            <p:ph type="sldNum" sz="quarter" idx="5"/>
          </p:nvPr>
        </p:nvSpPr>
        <p:spPr>
          <a:noFill/>
        </p:spPr>
        <p:txBody>
          <a:bodyPr/>
          <a:lstStyle/>
          <a:p>
            <a:pPr>
              <a:buFont typeface="Arial" charset="0"/>
              <a:buNone/>
            </a:pPr>
            <a:fld id="{E2D713E3-D16E-6E4B-B26E-32D53069B357}" type="slidenum">
              <a:rPr lang="en-US" altLang="zh-CN">
                <a:latin typeface="Verdana" charset="0"/>
                <a:ea typeface="宋体" charset="-122"/>
              </a:rPr>
              <a:pPr>
                <a:buFont typeface="Arial" charset="0"/>
                <a:buNone/>
              </a:pPr>
              <a:t>16</a:t>
            </a:fld>
            <a:endParaRPr lang="en-US" altLang="zh-CN">
              <a:latin typeface="Verdana" charset="0"/>
              <a:ea typeface="宋体" charset="-122"/>
            </a:endParaRPr>
          </a:p>
        </p:txBody>
      </p:sp>
    </p:spTree>
    <p:extLst>
      <p:ext uri="{BB962C8B-B14F-4D97-AF65-F5344CB8AC3E}">
        <p14:creationId xmlns:p14="http://schemas.microsoft.com/office/powerpoint/2010/main" val="1492530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D9C1F6BE-E33E-D746-99EE-C7B122DB19FC}" type="slidenum">
              <a:rPr lang="en-US" smtClean="0"/>
              <a:pPr>
                <a:defRPr/>
              </a:pPr>
              <a:t>17</a:t>
            </a:fld>
            <a:endParaRPr lang="en-US"/>
          </a:p>
        </p:txBody>
      </p:sp>
    </p:spTree>
    <p:extLst>
      <p:ext uri="{BB962C8B-B14F-4D97-AF65-F5344CB8AC3E}">
        <p14:creationId xmlns:p14="http://schemas.microsoft.com/office/powerpoint/2010/main" val="667084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1"/>
          <p:cNvSpPr>
            <a:spLocks noGrp="1" noRot="1" noChangeAspect="1" noTextEdit="1"/>
          </p:cNvSpPr>
          <p:nvPr>
            <p:ph type="sldImg"/>
          </p:nvPr>
        </p:nvSpPr>
        <p:spPr/>
      </p:sp>
      <p:sp>
        <p:nvSpPr>
          <p:cNvPr id="60418" name="备注占位符 2"/>
          <p:cNvSpPr>
            <a:spLocks noGrp="1"/>
          </p:cNvSpPr>
          <p:nvPr>
            <p:ph type="body" idx="1"/>
          </p:nvPr>
        </p:nvSpPr>
        <p:spPr>
          <a:noFill/>
        </p:spPr>
        <p:txBody>
          <a:bodyPr/>
          <a:lstStyle/>
          <a:p>
            <a:endParaRPr kumimoji="1" lang="zh-CN" altLang="en-US">
              <a:latin typeface="Arial" charset="0"/>
              <a:ea typeface="宋体" charset="-122"/>
            </a:endParaRPr>
          </a:p>
        </p:txBody>
      </p:sp>
      <p:sp>
        <p:nvSpPr>
          <p:cNvPr id="60419" name="幻灯片编号占位符 3"/>
          <p:cNvSpPr>
            <a:spLocks noGrp="1"/>
          </p:cNvSpPr>
          <p:nvPr>
            <p:ph type="sldNum" sz="quarter" idx="5"/>
          </p:nvPr>
        </p:nvSpPr>
        <p:spPr>
          <a:noFill/>
        </p:spPr>
        <p:txBody>
          <a:bodyPr/>
          <a:lstStyle/>
          <a:p>
            <a:pPr>
              <a:buFont typeface="Arial" charset="0"/>
              <a:buNone/>
            </a:pPr>
            <a:fld id="{14D202C1-8E93-F14D-9CDF-D59C36FA9B89}" type="slidenum">
              <a:rPr lang="en-US" altLang="zh-CN">
                <a:latin typeface="Verdana" charset="0"/>
                <a:ea typeface="宋体" charset="-122"/>
              </a:rPr>
              <a:pPr>
                <a:buFont typeface="Arial" charset="0"/>
                <a:buNone/>
              </a:pPr>
              <a:t>18</a:t>
            </a:fld>
            <a:endParaRPr lang="en-US" altLang="zh-CN">
              <a:latin typeface="Verdana" charset="0"/>
              <a:ea typeface="宋体" charset="-122"/>
            </a:endParaRPr>
          </a:p>
        </p:txBody>
      </p:sp>
    </p:spTree>
    <p:extLst>
      <p:ext uri="{BB962C8B-B14F-4D97-AF65-F5344CB8AC3E}">
        <p14:creationId xmlns:p14="http://schemas.microsoft.com/office/powerpoint/2010/main" val="1316317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幻灯片图像占位符 1"/>
          <p:cNvSpPr>
            <a:spLocks noGrp="1" noRot="1" noChangeAspect="1" noTextEdit="1"/>
          </p:cNvSpPr>
          <p:nvPr>
            <p:ph type="sldImg"/>
          </p:nvPr>
        </p:nvSpPr>
        <p:spPr/>
      </p:sp>
      <p:sp>
        <p:nvSpPr>
          <p:cNvPr id="58370" name="备注占位符 2"/>
          <p:cNvSpPr>
            <a:spLocks noGrp="1"/>
          </p:cNvSpPr>
          <p:nvPr>
            <p:ph type="body" idx="1"/>
          </p:nvPr>
        </p:nvSpPr>
        <p:spPr>
          <a:noFill/>
        </p:spPr>
        <p:txBody>
          <a:bodyPr/>
          <a:lstStyle/>
          <a:p>
            <a:endParaRPr kumimoji="1" lang="zh-CN" altLang="en-US" dirty="0">
              <a:latin typeface="Arial" charset="0"/>
              <a:ea typeface="宋体" charset="-122"/>
            </a:endParaRPr>
          </a:p>
        </p:txBody>
      </p:sp>
      <p:sp>
        <p:nvSpPr>
          <p:cNvPr id="58371" name="幻灯片编号占位符 3"/>
          <p:cNvSpPr>
            <a:spLocks noGrp="1"/>
          </p:cNvSpPr>
          <p:nvPr>
            <p:ph type="sldNum" sz="quarter" idx="5"/>
          </p:nvPr>
        </p:nvSpPr>
        <p:spPr>
          <a:noFill/>
        </p:spPr>
        <p:txBody>
          <a:bodyPr/>
          <a:lstStyle/>
          <a:p>
            <a:pPr>
              <a:buFont typeface="Arial" charset="0"/>
              <a:buNone/>
            </a:pPr>
            <a:fld id="{90B5AD04-1C16-3F48-BD61-56E1360E2596}" type="slidenum">
              <a:rPr lang="en-US" altLang="zh-CN">
                <a:latin typeface="Verdana" charset="0"/>
                <a:ea typeface="宋体" charset="-122"/>
              </a:rPr>
              <a:pPr>
                <a:buFont typeface="Arial" charset="0"/>
                <a:buNone/>
              </a:pPr>
              <a:t>19</a:t>
            </a:fld>
            <a:endParaRPr lang="en-US" altLang="zh-CN">
              <a:latin typeface="Verdana" charset="0"/>
              <a:ea typeface="宋体" charset="-122"/>
            </a:endParaRPr>
          </a:p>
        </p:txBody>
      </p:sp>
    </p:spTree>
    <p:extLst>
      <p:ext uri="{BB962C8B-B14F-4D97-AF65-F5344CB8AC3E}">
        <p14:creationId xmlns:p14="http://schemas.microsoft.com/office/powerpoint/2010/main" val="463543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noTextEdit="1"/>
          </p:cNvSpPr>
          <p:nvPr>
            <p:ph type="sldImg"/>
          </p:nvPr>
        </p:nvSpPr>
        <p:spPr/>
      </p:sp>
      <p:sp>
        <p:nvSpPr>
          <p:cNvPr id="30722" name="备注占位符 2"/>
          <p:cNvSpPr>
            <a:spLocks noGrp="1"/>
          </p:cNvSpPr>
          <p:nvPr>
            <p:ph type="body" idx="1"/>
          </p:nvPr>
        </p:nvSpPr>
        <p:spPr>
          <a:noFill/>
        </p:spPr>
        <p:txBody>
          <a:bodyPr/>
          <a:lstStyle/>
          <a:p>
            <a:r>
              <a:rPr lang="zh-CN" altLang="en-US" dirty="0" smtClean="0">
                <a:latin typeface="Arial" charset="0"/>
                <a:ea typeface="宋体" charset="-122"/>
              </a:rPr>
              <a:t>本报</a:t>
            </a:r>
            <a:r>
              <a:rPr lang="zh-CN" altLang="en-US" dirty="0">
                <a:latin typeface="Arial" charset="0"/>
                <a:ea typeface="宋体" charset="-122"/>
              </a:rPr>
              <a:t>告包含以下几个</a:t>
            </a:r>
            <a:r>
              <a:rPr lang="zh-CN" altLang="en-US" dirty="0" smtClean="0">
                <a:latin typeface="Arial" charset="0"/>
                <a:ea typeface="宋体" charset="-122"/>
              </a:rPr>
              <a:t>部分：</a:t>
            </a:r>
            <a:endParaRPr lang="en-US" altLang="zh-CN" dirty="0" smtClean="0">
              <a:latin typeface="Arial" charset="0"/>
              <a:ea typeface="宋体" charset="-122"/>
            </a:endParaRPr>
          </a:p>
          <a:p>
            <a:pPr marL="171450" indent="-171450">
              <a:buFontTx/>
              <a:buChar char="-"/>
            </a:pPr>
            <a:r>
              <a:rPr lang="zh-CN" altLang="en-US" baseline="0" dirty="0" smtClean="0">
                <a:latin typeface="Arial" charset="0"/>
                <a:ea typeface="宋体" charset="-122"/>
              </a:rPr>
              <a:t>首先是研究的背景和动机；</a:t>
            </a:r>
            <a:endParaRPr lang="en-US" altLang="zh-CN" baseline="0" dirty="0" smtClean="0">
              <a:latin typeface="Arial" charset="0"/>
              <a:ea typeface="宋体" charset="-122"/>
            </a:endParaRPr>
          </a:p>
          <a:p>
            <a:pPr marL="171450" indent="-171450">
              <a:buFontTx/>
              <a:buChar char="-"/>
            </a:pPr>
            <a:r>
              <a:rPr lang="zh-CN" altLang="en-US" baseline="0" dirty="0" smtClean="0">
                <a:latin typeface="Arial" charset="0"/>
                <a:ea typeface="宋体" charset="-122"/>
              </a:rPr>
              <a:t>接下来是</a:t>
            </a:r>
            <a:r>
              <a:rPr lang="en-US" altLang="zh-CN" baseline="0" dirty="0" smtClean="0">
                <a:latin typeface="Arial" charset="0"/>
                <a:ea typeface="宋体" charset="-122"/>
              </a:rPr>
              <a:t>3</a:t>
            </a:r>
            <a:r>
              <a:rPr lang="zh-CN" altLang="en-US" baseline="0" dirty="0" smtClean="0">
                <a:latin typeface="Arial" charset="0"/>
                <a:ea typeface="宋体" charset="-122"/>
              </a:rPr>
              <a:t>个主要的研究点</a:t>
            </a:r>
            <a:r>
              <a:rPr lang="en-US" altLang="zh-CN" baseline="0" dirty="0" smtClean="0">
                <a:latin typeface="Arial" charset="0"/>
                <a:ea typeface="宋体" charset="-122"/>
              </a:rPr>
              <a:t>;</a:t>
            </a:r>
          </a:p>
          <a:p>
            <a:pPr marL="171450" indent="-171450">
              <a:buFontTx/>
              <a:buChar char="-"/>
            </a:pPr>
            <a:r>
              <a:rPr lang="zh-CN" altLang="en-US" baseline="0" dirty="0" smtClean="0">
                <a:latin typeface="Arial" charset="0"/>
                <a:ea typeface="宋体" charset="-122"/>
              </a:rPr>
              <a:t>最后的是对研究工作的总结和展望；</a:t>
            </a:r>
            <a:endParaRPr lang="en-US" altLang="zh-CN" baseline="0" dirty="0" smtClean="0">
              <a:latin typeface="Arial" charset="0"/>
              <a:ea typeface="宋体" charset="-122"/>
            </a:endParaRPr>
          </a:p>
          <a:p>
            <a:pPr marL="171450" indent="-171450">
              <a:buFontTx/>
              <a:buChar char="-"/>
            </a:pPr>
            <a:endParaRPr lang="zh-CN" altLang="en-US" dirty="0">
              <a:latin typeface="Arial" charset="0"/>
              <a:ea typeface="宋体" charset="-122"/>
            </a:endParaRPr>
          </a:p>
        </p:txBody>
      </p:sp>
      <p:sp>
        <p:nvSpPr>
          <p:cNvPr id="30723" name="灯片编号占位符 3"/>
          <p:cNvSpPr>
            <a:spLocks noGrp="1"/>
          </p:cNvSpPr>
          <p:nvPr>
            <p:ph type="sldNum" sz="quarter" idx="5"/>
          </p:nvPr>
        </p:nvSpPr>
        <p:spPr>
          <a:noFill/>
        </p:spPr>
        <p:txBody>
          <a:bodyPr/>
          <a:lstStyle/>
          <a:p>
            <a:pPr>
              <a:buFont typeface="Arial" charset="0"/>
              <a:buNone/>
            </a:pPr>
            <a:fld id="{72DBD56E-C363-7044-A5C7-7835DFAB4886}" type="slidenum">
              <a:rPr lang="zh-CN" altLang="en-US">
                <a:latin typeface="Verdana" charset="0"/>
                <a:ea typeface="宋体" charset="-122"/>
              </a:rPr>
              <a:pPr>
                <a:buFont typeface="Arial" charset="0"/>
                <a:buNone/>
              </a:pPr>
              <a:t>2</a:t>
            </a:fld>
            <a:endParaRPr lang="zh-CN" altLang="en-US">
              <a:latin typeface="Verdana" charset="0"/>
              <a:ea typeface="宋体" charset="-122"/>
            </a:endParaRPr>
          </a:p>
        </p:txBody>
      </p:sp>
    </p:spTree>
    <p:extLst>
      <p:ext uri="{BB962C8B-B14F-4D97-AF65-F5344CB8AC3E}">
        <p14:creationId xmlns:p14="http://schemas.microsoft.com/office/powerpoint/2010/main" val="37069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noTextEdit="1"/>
          </p:cNvSpPr>
          <p:nvPr>
            <p:ph type="sldImg"/>
          </p:nvPr>
        </p:nvSpPr>
        <p:spPr/>
      </p:sp>
      <p:sp>
        <p:nvSpPr>
          <p:cNvPr id="30722" name="备注占位符 2"/>
          <p:cNvSpPr>
            <a:spLocks noGrp="1"/>
          </p:cNvSpPr>
          <p:nvPr>
            <p:ph type="body" idx="1"/>
          </p:nvPr>
        </p:nvSpPr>
        <p:spPr>
          <a:noFill/>
        </p:spPr>
        <p:txBody>
          <a:bodyPr/>
          <a:lstStyle/>
          <a:p>
            <a:r>
              <a:rPr lang="zh-CN" altLang="en-US" dirty="0">
                <a:latin typeface="Arial" charset="0"/>
                <a:ea typeface="宋体" charset="-122"/>
              </a:rPr>
              <a:t>这是本次报告包含以下几个部分</a:t>
            </a:r>
          </a:p>
        </p:txBody>
      </p:sp>
      <p:sp>
        <p:nvSpPr>
          <p:cNvPr id="30723" name="灯片编号占位符 3"/>
          <p:cNvSpPr>
            <a:spLocks noGrp="1"/>
          </p:cNvSpPr>
          <p:nvPr>
            <p:ph type="sldNum" sz="quarter" idx="5"/>
          </p:nvPr>
        </p:nvSpPr>
        <p:spPr>
          <a:noFill/>
        </p:spPr>
        <p:txBody>
          <a:bodyPr/>
          <a:lstStyle/>
          <a:p>
            <a:pPr>
              <a:buFont typeface="Arial" charset="0"/>
              <a:buNone/>
            </a:pPr>
            <a:fld id="{72DBD56E-C363-7044-A5C7-7835DFAB4886}" type="slidenum">
              <a:rPr lang="zh-CN" altLang="en-US">
                <a:latin typeface="Verdana" charset="0"/>
                <a:ea typeface="宋体" charset="-122"/>
              </a:rPr>
              <a:pPr>
                <a:buFont typeface="Arial" charset="0"/>
                <a:buNone/>
              </a:pPr>
              <a:t>20</a:t>
            </a:fld>
            <a:endParaRPr lang="zh-CN" altLang="en-US">
              <a:latin typeface="Verdana" charset="0"/>
              <a:ea typeface="宋体" charset="-122"/>
            </a:endParaRPr>
          </a:p>
        </p:txBody>
      </p:sp>
    </p:spTree>
    <p:extLst>
      <p:ext uri="{BB962C8B-B14F-4D97-AF65-F5344CB8AC3E}">
        <p14:creationId xmlns:p14="http://schemas.microsoft.com/office/powerpoint/2010/main" val="1516250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noTextEdit="1"/>
          </p:cNvSpPr>
          <p:nvPr>
            <p:ph type="sldImg"/>
          </p:nvPr>
        </p:nvSpPr>
        <p:spPr/>
      </p:sp>
      <p:sp>
        <p:nvSpPr>
          <p:cNvPr id="67586" name="备注占位符 2"/>
          <p:cNvSpPr>
            <a:spLocks noGrp="1"/>
          </p:cNvSpPr>
          <p:nvPr>
            <p:ph type="body" idx="1"/>
          </p:nvPr>
        </p:nvSpPr>
        <p:spPr>
          <a:noFill/>
        </p:spPr>
        <p:txBody>
          <a:bodyPr/>
          <a:lstStyle/>
          <a:p>
            <a:r>
              <a:rPr kumimoji="1" lang="en-US" altLang="zh-CN" dirty="0" smtClean="0">
                <a:latin typeface="Arial" charset="0"/>
                <a:ea typeface="宋体" charset="-122"/>
              </a:rPr>
              <a:t>AET</a:t>
            </a:r>
            <a:r>
              <a:rPr kumimoji="1" lang="zh-CN" altLang="en-US" dirty="0" smtClean="0">
                <a:latin typeface="Arial" charset="0"/>
                <a:ea typeface="宋体" charset="-122"/>
              </a:rPr>
              <a:t>（</a:t>
            </a:r>
            <a:r>
              <a:rPr kumimoji="1" lang="en-US" altLang="zh-CN" dirty="0" smtClean="0">
                <a:latin typeface="Arial" charset="0"/>
                <a:ea typeface="宋体" charset="-122"/>
              </a:rPr>
              <a:t>c</a:t>
            </a:r>
            <a:r>
              <a:rPr kumimoji="1" lang="zh-CN" altLang="en-US" dirty="0" smtClean="0">
                <a:latin typeface="Arial" charset="0"/>
                <a:ea typeface="宋体" charset="-122"/>
              </a:rPr>
              <a:t>）</a:t>
            </a:r>
            <a:r>
              <a:rPr kumimoji="1" lang="en-US" altLang="zh-CN" dirty="0" smtClean="0">
                <a:latin typeface="Arial" charset="0"/>
                <a:ea typeface="宋体" charset="-122"/>
              </a:rPr>
              <a:t> </a:t>
            </a:r>
            <a:r>
              <a:rPr kumimoji="1" lang="zh-CN" altLang="en-US" dirty="0" smtClean="0">
                <a:latin typeface="Arial" charset="0"/>
                <a:ea typeface="宋体" charset="-122"/>
              </a:rPr>
              <a:t>表示大小为 </a:t>
            </a:r>
            <a:r>
              <a:rPr kumimoji="1" lang="en-US" altLang="zh-CN" dirty="0" smtClean="0">
                <a:latin typeface="Arial" charset="0"/>
                <a:ea typeface="宋体" charset="-122"/>
              </a:rPr>
              <a:t>c </a:t>
            </a:r>
            <a:r>
              <a:rPr kumimoji="1" lang="zh-CN" altLang="en-US" dirty="0" smtClean="0">
                <a:latin typeface="Arial" charset="0"/>
                <a:ea typeface="宋体" charset="-122"/>
              </a:rPr>
              <a:t>的缓存中所有数据被淘汰所需的平均时间；</a:t>
            </a:r>
            <a:endParaRPr kumimoji="1" lang="en-US" altLang="zh-CN" dirty="0" smtClean="0">
              <a:latin typeface="Arial" charset="0"/>
              <a:ea typeface="宋体" charset="-122"/>
            </a:endParaRPr>
          </a:p>
          <a:p>
            <a:r>
              <a:rPr kumimoji="1" lang="en-US" altLang="zh-CN" dirty="0" smtClean="0">
                <a:latin typeface="Arial" charset="0"/>
                <a:ea typeface="宋体" charset="-122"/>
              </a:rPr>
              <a:t>Tm </a:t>
            </a:r>
            <a:r>
              <a:rPr kumimoji="1" lang="zh-CN" altLang="en-US" dirty="0" smtClean="0">
                <a:latin typeface="Arial" charset="0"/>
                <a:ea typeface="宋体" charset="-122"/>
              </a:rPr>
              <a:t>表示（在数据被淘汰过程中）数据块 到达位置</a:t>
            </a:r>
            <a:r>
              <a:rPr kumimoji="1" lang="zh-CN" altLang="en-US" baseline="0" dirty="0" smtClean="0">
                <a:latin typeface="Arial" charset="0"/>
                <a:ea typeface="宋体" charset="-122"/>
              </a:rPr>
              <a:t> </a:t>
            </a:r>
            <a:r>
              <a:rPr kumimoji="1" lang="en-US" altLang="zh-CN" dirty="0" smtClean="0">
                <a:latin typeface="Arial" charset="0"/>
                <a:ea typeface="宋体" charset="-122"/>
              </a:rPr>
              <a:t>m </a:t>
            </a:r>
            <a:r>
              <a:rPr kumimoji="1" lang="zh-CN" altLang="en-US" dirty="0" smtClean="0">
                <a:latin typeface="Arial" charset="0"/>
                <a:ea typeface="宋体" charset="-122"/>
              </a:rPr>
              <a:t>的平均达到时间</a:t>
            </a:r>
            <a:r>
              <a:rPr kumimoji="1" lang="en-US" altLang="zh-CN" dirty="0" smtClean="0">
                <a:latin typeface="Arial" charset="0"/>
                <a:ea typeface="宋体" charset="-122"/>
              </a:rPr>
              <a:t>,</a:t>
            </a:r>
          </a:p>
          <a:p>
            <a:r>
              <a:rPr kumimoji="1" lang="zh-CN" altLang="mr-IN" dirty="0" smtClean="0">
                <a:latin typeface="Arial" charset="0"/>
                <a:ea typeface="宋体" charset="-122"/>
              </a:rPr>
              <a:t>显然 </a:t>
            </a:r>
            <a:r>
              <a:rPr kumimoji="1" lang="mr-IN" altLang="zh-CN" dirty="0" err="1" smtClean="0">
                <a:latin typeface="Arial" charset="0"/>
                <a:ea typeface="宋体" charset="-122"/>
              </a:rPr>
              <a:t>T</a:t>
            </a:r>
            <a:r>
              <a:rPr kumimoji="1" lang="mr-IN" altLang="zh-CN" dirty="0" smtClean="0">
                <a:latin typeface="Arial" charset="0"/>
                <a:ea typeface="宋体" charset="-122"/>
              </a:rPr>
              <a:t> 0 = 0</a:t>
            </a:r>
            <a:r>
              <a:rPr kumimoji="1" lang="zh-CN" altLang="mr-IN" dirty="0" smtClean="0">
                <a:latin typeface="Arial" charset="0"/>
                <a:ea typeface="宋体" charset="-122"/>
              </a:rPr>
              <a:t>，且 </a:t>
            </a:r>
            <a:r>
              <a:rPr kumimoji="1" lang="mr-IN" altLang="zh-CN" dirty="0" smtClean="0">
                <a:latin typeface="Arial" charset="0"/>
                <a:ea typeface="宋体" charset="-122"/>
              </a:rPr>
              <a:t>AET</a:t>
            </a:r>
            <a:r>
              <a:rPr kumimoji="1" lang="zh-CN" altLang="en-US" dirty="0" smtClean="0">
                <a:latin typeface="Arial" charset="0"/>
                <a:ea typeface="宋体" charset="-122"/>
              </a:rPr>
              <a:t>（</a:t>
            </a:r>
            <a:r>
              <a:rPr kumimoji="1" lang="mr-IN" altLang="zh-CN" dirty="0" err="1" smtClean="0">
                <a:latin typeface="Arial" charset="0"/>
                <a:ea typeface="宋体" charset="-122"/>
              </a:rPr>
              <a:t>c</a:t>
            </a:r>
            <a:r>
              <a:rPr kumimoji="1" lang="zh-CN" altLang="en-US" dirty="0" smtClean="0">
                <a:latin typeface="Arial" charset="0"/>
                <a:ea typeface="宋体" charset="-122"/>
              </a:rPr>
              <a:t>）</a:t>
            </a:r>
            <a:r>
              <a:rPr kumimoji="1" lang="mr-IN" altLang="zh-CN" dirty="0" smtClean="0">
                <a:latin typeface="Arial" charset="0"/>
                <a:ea typeface="宋体" charset="-122"/>
              </a:rPr>
              <a:t> = </a:t>
            </a:r>
            <a:r>
              <a:rPr kumimoji="1" lang="mr-IN" altLang="zh-CN" dirty="0" err="1" smtClean="0">
                <a:latin typeface="Arial" charset="0"/>
                <a:ea typeface="宋体" charset="-122"/>
              </a:rPr>
              <a:t>T</a:t>
            </a:r>
            <a:r>
              <a:rPr kumimoji="1" lang="zh-CN" altLang="en-US" dirty="0" smtClean="0">
                <a:latin typeface="Arial" charset="0"/>
                <a:ea typeface="宋体" charset="-122"/>
              </a:rPr>
              <a:t>（</a:t>
            </a:r>
            <a:r>
              <a:rPr kumimoji="1" lang="mr-IN" altLang="zh-CN" dirty="0" err="1" smtClean="0">
                <a:latin typeface="Arial" charset="0"/>
                <a:ea typeface="宋体" charset="-122"/>
              </a:rPr>
              <a:t>c</a:t>
            </a:r>
            <a:r>
              <a:rPr kumimoji="1" lang="zh-CN" altLang="en-US" dirty="0" smtClean="0">
                <a:latin typeface="Arial" charset="0"/>
                <a:ea typeface="宋体" charset="-122"/>
              </a:rPr>
              <a:t>）</a:t>
            </a:r>
            <a:endParaRPr kumimoji="1" lang="en-US" altLang="zh-CN" dirty="0" smtClean="0">
              <a:latin typeface="Arial" charset="0"/>
              <a:ea typeface="宋体" charset="-122"/>
            </a:endParaRPr>
          </a:p>
          <a:p>
            <a:r>
              <a:rPr kumimoji="1" lang="zh-CN" altLang="en-US" dirty="0" smtClean="0">
                <a:latin typeface="Arial" charset="0"/>
                <a:ea typeface="宋体" charset="-122"/>
              </a:rPr>
              <a:t>用 </a:t>
            </a:r>
            <a:r>
              <a:rPr kumimoji="1" lang="en-US" altLang="zh-CN" dirty="0" smtClean="0">
                <a:latin typeface="Arial" charset="0"/>
                <a:ea typeface="宋体" charset="-122"/>
              </a:rPr>
              <a:t>f(t) </a:t>
            </a:r>
            <a:r>
              <a:rPr kumimoji="1" lang="zh-CN" altLang="en-US" dirty="0" smtClean="0">
                <a:latin typeface="Arial" charset="0"/>
                <a:ea typeface="宋体" charset="-122"/>
              </a:rPr>
              <a:t>表示重用时间为 </a:t>
            </a:r>
            <a:r>
              <a:rPr kumimoji="1" lang="en-US" altLang="zh-CN" dirty="0" smtClean="0">
                <a:latin typeface="Arial" charset="0"/>
                <a:ea typeface="宋体" charset="-122"/>
              </a:rPr>
              <a:t>t </a:t>
            </a:r>
            <a:r>
              <a:rPr kumimoji="1" lang="zh-CN" altLang="en-US" dirty="0" smtClean="0">
                <a:latin typeface="Arial" charset="0"/>
                <a:ea typeface="宋体" charset="-122"/>
              </a:rPr>
              <a:t>的重用访问所占的比例</a:t>
            </a:r>
            <a:endParaRPr kumimoji="1" lang="zh-CN" altLang="en-US" dirty="0">
              <a:latin typeface="Arial" charset="0"/>
              <a:ea typeface="宋体" charset="-122"/>
            </a:endParaRPr>
          </a:p>
        </p:txBody>
      </p:sp>
      <p:sp>
        <p:nvSpPr>
          <p:cNvPr id="67587" name="幻灯片编号占位符 3"/>
          <p:cNvSpPr>
            <a:spLocks noGrp="1"/>
          </p:cNvSpPr>
          <p:nvPr>
            <p:ph type="sldNum" sz="quarter" idx="5"/>
          </p:nvPr>
        </p:nvSpPr>
        <p:spPr>
          <a:noFill/>
        </p:spPr>
        <p:txBody>
          <a:bodyPr/>
          <a:lstStyle/>
          <a:p>
            <a:pPr>
              <a:buFont typeface="Arial" charset="0"/>
              <a:buNone/>
            </a:pPr>
            <a:fld id="{62606E17-2144-9C46-81E3-EC5E9DE5F24E}" type="slidenum">
              <a:rPr lang="en-US" altLang="zh-CN">
                <a:latin typeface="Verdana" charset="0"/>
                <a:ea typeface="宋体" charset="-122"/>
              </a:rPr>
              <a:pPr>
                <a:buFont typeface="Arial" charset="0"/>
                <a:buNone/>
              </a:pPr>
              <a:t>21</a:t>
            </a:fld>
            <a:endParaRPr lang="en-US" altLang="zh-CN">
              <a:latin typeface="Verdana" charset="0"/>
              <a:ea typeface="宋体" charset="-122"/>
            </a:endParaRPr>
          </a:p>
        </p:txBody>
      </p:sp>
    </p:spTree>
    <p:extLst>
      <p:ext uri="{BB962C8B-B14F-4D97-AF65-F5344CB8AC3E}">
        <p14:creationId xmlns:p14="http://schemas.microsoft.com/office/powerpoint/2010/main" val="611318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p:cNvSpPr>
            <a:spLocks noGrp="1" noRot="1" noChangeAspect="1" noTextEdit="1"/>
          </p:cNvSpPr>
          <p:nvPr>
            <p:ph type="sldImg"/>
          </p:nvPr>
        </p:nvSpPr>
        <p:spPr/>
      </p:sp>
      <p:sp>
        <p:nvSpPr>
          <p:cNvPr id="69634" name="备注占位符 2"/>
          <p:cNvSpPr>
            <a:spLocks noGrp="1"/>
          </p:cNvSpPr>
          <p:nvPr>
            <p:ph type="body" idx="1"/>
          </p:nvPr>
        </p:nvSpPr>
        <p:spPr>
          <a:noFill/>
        </p:spPr>
        <p:txBody>
          <a:bodyPr/>
          <a:lstStyle/>
          <a:p>
            <a:r>
              <a:rPr kumimoji="1" lang="zh-CN" altLang="en-US" dirty="0" smtClean="0">
                <a:latin typeface="Arial" charset="0"/>
                <a:ea typeface="宋体" charset="-122"/>
              </a:rPr>
              <a:t>为了解释引入平均淘汰时间方法的原因，我们继续回到处理内存跟踪的公式上来：</a:t>
            </a:r>
            <a:endParaRPr kumimoji="1" lang="en-US" altLang="zh-CN" dirty="0" smtClean="0">
              <a:latin typeface="Arial" charset="0"/>
              <a:ea typeface="宋体" charset="-122"/>
            </a:endParaRPr>
          </a:p>
          <a:p>
            <a:r>
              <a:rPr kumimoji="1" lang="en-US" altLang="zh-CN" dirty="0" smtClean="0">
                <a:latin typeface="Arial" charset="0"/>
                <a:ea typeface="宋体" charset="-122"/>
              </a:rPr>
              <a:t>-</a:t>
            </a:r>
            <a:r>
              <a:rPr kumimoji="1" lang="zh-CN" altLang="en-US" dirty="0" smtClean="0">
                <a:latin typeface="Arial" charset="0"/>
                <a:ea typeface="宋体" charset="-122"/>
              </a:rPr>
              <a:t> 降低内存开销最有效的方法是降低页面俘获的次数</a:t>
            </a:r>
            <a:endParaRPr kumimoji="1" lang="en-US" altLang="zh-CN" dirty="0" smtClean="0">
              <a:latin typeface="Arial" charset="0"/>
              <a:ea typeface="宋体" charset="-122"/>
            </a:endParaRPr>
          </a:p>
          <a:p>
            <a:pPr marL="171450" indent="-171450">
              <a:buFontTx/>
              <a:buChar char="-"/>
            </a:pPr>
            <a:r>
              <a:rPr kumimoji="1" lang="zh-CN" altLang="en-US" baseline="0" dirty="0" smtClean="0">
                <a:latin typeface="Arial" charset="0"/>
                <a:ea typeface="宋体" charset="-122"/>
              </a:rPr>
              <a:t>在基于</a:t>
            </a:r>
            <a:r>
              <a:rPr kumimoji="1" lang="en-US" altLang="zh-CN" baseline="0" dirty="0" smtClean="0">
                <a:latin typeface="Arial" charset="0"/>
                <a:ea typeface="宋体" charset="-122"/>
              </a:rPr>
              <a:t>LRU</a:t>
            </a:r>
            <a:r>
              <a:rPr kumimoji="1" lang="zh-CN" altLang="en-US" baseline="0" dirty="0" smtClean="0">
                <a:latin typeface="Arial" charset="0"/>
                <a:ea typeface="宋体" charset="-122"/>
              </a:rPr>
              <a:t>的方法中，我们引入了多种优化措施，但是这些优化措施会导致响应的精度损失，这阻碍了进一步优化。</a:t>
            </a:r>
            <a:endParaRPr kumimoji="1" lang="en-US" altLang="zh-CN" baseline="0" dirty="0" smtClean="0">
              <a:latin typeface="Arial" charset="0"/>
              <a:ea typeface="宋体" charset="-122"/>
            </a:endParaRPr>
          </a:p>
          <a:p>
            <a:pPr marL="171450" indent="-171450">
              <a:buFontTx/>
              <a:buChar char="-"/>
            </a:pPr>
            <a:r>
              <a:rPr kumimoji="1" lang="en-US" altLang="zh-CN" baseline="0" dirty="0" smtClean="0">
                <a:latin typeface="Arial" charset="0"/>
                <a:ea typeface="宋体" charset="-122"/>
              </a:rPr>
              <a:t>AET</a:t>
            </a:r>
            <a:r>
              <a:rPr kumimoji="1" lang="zh-CN" altLang="en-US" baseline="0" dirty="0" smtClean="0">
                <a:latin typeface="Arial" charset="0"/>
                <a:ea typeface="宋体" charset="-122"/>
              </a:rPr>
              <a:t>依赖的是重用时间分布，这是一个概率分布，采样不会改变</a:t>
            </a:r>
            <a:r>
              <a:rPr kumimoji="1" lang="en-US" altLang="zh-CN" baseline="0" dirty="0" smtClean="0">
                <a:latin typeface="Arial" charset="0"/>
                <a:ea typeface="宋体" charset="-122"/>
              </a:rPr>
              <a:t>RTD</a:t>
            </a:r>
          </a:p>
        </p:txBody>
      </p:sp>
      <p:sp>
        <p:nvSpPr>
          <p:cNvPr id="69635" name="幻灯片编号占位符 3"/>
          <p:cNvSpPr>
            <a:spLocks noGrp="1"/>
          </p:cNvSpPr>
          <p:nvPr>
            <p:ph type="sldNum" sz="quarter" idx="5"/>
          </p:nvPr>
        </p:nvSpPr>
        <p:spPr>
          <a:noFill/>
        </p:spPr>
        <p:txBody>
          <a:bodyPr/>
          <a:lstStyle/>
          <a:p>
            <a:pPr>
              <a:buFont typeface="Arial" charset="0"/>
              <a:buNone/>
            </a:pPr>
            <a:fld id="{6EB58776-661A-6F48-AAD8-47AD2F93EC33}" type="slidenum">
              <a:rPr lang="en-US" altLang="zh-CN">
                <a:latin typeface="Verdana" charset="0"/>
                <a:ea typeface="宋体" charset="-122"/>
              </a:rPr>
              <a:pPr>
                <a:buFont typeface="Arial" charset="0"/>
                <a:buNone/>
              </a:pPr>
              <a:t>22</a:t>
            </a:fld>
            <a:endParaRPr lang="en-US" altLang="zh-CN">
              <a:latin typeface="Verdana" charset="0"/>
              <a:ea typeface="宋体" charset="-122"/>
            </a:endParaRPr>
          </a:p>
        </p:txBody>
      </p:sp>
    </p:spTree>
    <p:extLst>
      <p:ext uri="{BB962C8B-B14F-4D97-AF65-F5344CB8AC3E}">
        <p14:creationId xmlns:p14="http://schemas.microsoft.com/office/powerpoint/2010/main" val="8711866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noTextEdit="1"/>
          </p:cNvSpPr>
          <p:nvPr>
            <p:ph type="sldImg"/>
          </p:nvPr>
        </p:nvSpPr>
        <p:spPr/>
      </p:sp>
      <p:sp>
        <p:nvSpPr>
          <p:cNvPr id="75778" name="备注占位符 2"/>
          <p:cNvSpPr>
            <a:spLocks noGrp="1"/>
          </p:cNvSpPr>
          <p:nvPr>
            <p:ph type="body" idx="1"/>
          </p:nvPr>
        </p:nvSpPr>
        <p:spPr>
          <a:noFill/>
        </p:spPr>
        <p:txBody>
          <a:bodyPr/>
          <a:lstStyle/>
          <a:p>
            <a:pPr marL="0" lvl="1"/>
            <a:r>
              <a:rPr lang="zh-CN" altLang="en-US" dirty="0">
                <a:latin typeface="Arial" charset="0"/>
                <a:ea typeface="宋体" charset="-122"/>
              </a:rPr>
              <a:t>由于在</a:t>
            </a:r>
            <a:r>
              <a:rPr lang="en-US" altLang="zh-CN" dirty="0" err="1">
                <a:latin typeface="Arial" charset="0"/>
                <a:ea typeface="宋体" charset="-122"/>
              </a:rPr>
              <a:t>page_fault</a:t>
            </a:r>
            <a:r>
              <a:rPr lang="zh-CN" altLang="en-US" dirty="0">
                <a:latin typeface="Arial" charset="0"/>
                <a:ea typeface="宋体" charset="-122"/>
              </a:rPr>
              <a:t>处理后我们要恢复页面权限位</a:t>
            </a:r>
            <a:r>
              <a:rPr lang="zh-CN" altLang="en-US" dirty="0" smtClean="0">
                <a:latin typeface="Arial" charset="0"/>
                <a:ea typeface="宋体" charset="-122"/>
              </a:rPr>
              <a:t>，</a:t>
            </a:r>
            <a:endParaRPr lang="en-US" altLang="zh-CN" dirty="0" smtClean="0">
              <a:latin typeface="Arial" charset="0"/>
              <a:ea typeface="宋体" charset="-122"/>
            </a:endParaRPr>
          </a:p>
          <a:p>
            <a:pPr marL="0" lvl="1"/>
            <a:endParaRPr lang="en-US" altLang="zh-CN" dirty="0" smtClean="0">
              <a:latin typeface="Arial" charset="0"/>
              <a:ea typeface="宋体" charset="-122"/>
            </a:endParaRPr>
          </a:p>
          <a:p>
            <a:pPr marL="0" lvl="1"/>
            <a:r>
              <a:rPr lang="zh-CN" altLang="en-US" dirty="0" smtClean="0">
                <a:latin typeface="Arial" charset="0"/>
                <a:ea typeface="宋体" charset="-122"/>
              </a:rPr>
              <a:t>当</a:t>
            </a:r>
            <a:r>
              <a:rPr lang="zh-CN" altLang="en-US" dirty="0">
                <a:latin typeface="Arial" charset="0"/>
                <a:ea typeface="宋体" charset="-122"/>
              </a:rPr>
              <a:t>新来的地址将上次</a:t>
            </a:r>
            <a:r>
              <a:rPr lang="en-US" altLang="zh-CN" dirty="0" err="1">
                <a:latin typeface="Arial" charset="0"/>
                <a:ea typeface="宋体" charset="-122"/>
              </a:rPr>
              <a:t>page_fault</a:t>
            </a:r>
            <a:r>
              <a:rPr lang="zh-CN" altLang="en-US" dirty="0">
                <a:latin typeface="Arial" charset="0"/>
                <a:ea typeface="宋体" charset="-122"/>
              </a:rPr>
              <a:t>地址从热页集挤出来时候恢复置位重新开始跟踪</a:t>
            </a:r>
            <a:endParaRPr lang="en-US" altLang="zh-CN" dirty="0">
              <a:latin typeface="Arial" charset="0"/>
              <a:ea typeface="宋体" charset="-122"/>
            </a:endParaRPr>
          </a:p>
          <a:p>
            <a:endParaRPr kumimoji="1" lang="en-US" altLang="zh-CN" dirty="0" smtClean="0">
              <a:latin typeface="Arial" charset="0"/>
              <a:ea typeface="宋体" charset="-122"/>
            </a:endParaRPr>
          </a:p>
          <a:p>
            <a:r>
              <a:rPr lang="zh-CN" altLang="en-US" dirty="0" smtClean="0"/>
              <a:t>以免频繁俘获引起过度的开销；通过热页集过滤的页面地址被过滤后，</a:t>
            </a:r>
            <a:endParaRPr kumimoji="1" lang="zh-CN" altLang="en-US" dirty="0">
              <a:latin typeface="Arial" charset="0"/>
              <a:ea typeface="宋体" charset="-122"/>
            </a:endParaRPr>
          </a:p>
        </p:txBody>
      </p:sp>
      <p:sp>
        <p:nvSpPr>
          <p:cNvPr id="75779" name="幻灯片编号占位符 3"/>
          <p:cNvSpPr>
            <a:spLocks noGrp="1"/>
          </p:cNvSpPr>
          <p:nvPr>
            <p:ph type="sldNum" sz="quarter" idx="5"/>
          </p:nvPr>
        </p:nvSpPr>
        <p:spPr>
          <a:noFill/>
        </p:spPr>
        <p:txBody>
          <a:bodyPr/>
          <a:lstStyle/>
          <a:p>
            <a:pPr>
              <a:buFont typeface="Arial" charset="0"/>
              <a:buNone/>
            </a:pPr>
            <a:fld id="{D1A13FFD-B5FF-264A-962A-4C83FC866F95}" type="slidenum">
              <a:rPr lang="en-US" altLang="zh-CN">
                <a:latin typeface="Verdana" charset="0"/>
                <a:ea typeface="宋体" charset="-122"/>
              </a:rPr>
              <a:pPr>
                <a:buFont typeface="Arial" charset="0"/>
                <a:buNone/>
              </a:pPr>
              <a:t>23</a:t>
            </a:fld>
            <a:endParaRPr lang="en-US" altLang="zh-CN">
              <a:latin typeface="Verdana" charset="0"/>
              <a:ea typeface="宋体" charset="-122"/>
            </a:endParaRPr>
          </a:p>
        </p:txBody>
      </p:sp>
    </p:spTree>
    <p:extLst>
      <p:ext uri="{BB962C8B-B14F-4D97-AF65-F5344CB8AC3E}">
        <p14:creationId xmlns:p14="http://schemas.microsoft.com/office/powerpoint/2010/main" val="15538293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noTextEdit="1"/>
          </p:cNvSpPr>
          <p:nvPr>
            <p:ph type="sldImg"/>
          </p:nvPr>
        </p:nvSpPr>
        <p:spPr/>
      </p:sp>
      <p:sp>
        <p:nvSpPr>
          <p:cNvPr id="75778" name="备注占位符 2"/>
          <p:cNvSpPr>
            <a:spLocks noGrp="1"/>
          </p:cNvSpPr>
          <p:nvPr>
            <p:ph type="body" idx="1"/>
          </p:nvPr>
        </p:nvSpPr>
        <p:spPr>
          <a:noFill/>
        </p:spPr>
        <p:txBody>
          <a:bodyPr/>
          <a:lstStyle/>
          <a:p>
            <a:pPr marL="171450" lvl="1" indent="-171450">
              <a:buFontTx/>
              <a:buChar char="-"/>
            </a:pPr>
            <a:r>
              <a:rPr lang="zh-CN" altLang="en-US" dirty="0" smtClean="0"/>
              <a:t>基于</a:t>
            </a:r>
            <a:r>
              <a:rPr lang="en-US" altLang="zh-CN" dirty="0" smtClean="0"/>
              <a:t>AET</a:t>
            </a:r>
            <a:r>
              <a:rPr lang="zh-CN" altLang="en-US" dirty="0" smtClean="0"/>
              <a:t>的内存跟踪需要计算逻辑重用时间；</a:t>
            </a:r>
            <a:endParaRPr lang="en-US" altLang="zh-CN" dirty="0" smtClean="0"/>
          </a:p>
          <a:p>
            <a:pPr marL="171450" lvl="1" indent="-171450">
              <a:buFontTx/>
              <a:buChar char="-"/>
            </a:pPr>
            <a:r>
              <a:rPr lang="zh-CN" altLang="en-US" dirty="0" smtClean="0"/>
              <a:t>引入采样后，重用时间不容易精确获得，因此需需要一个基准来刻画逻辑重用时间；</a:t>
            </a:r>
            <a:endParaRPr lang="en-US" altLang="zh-CN" dirty="0" smtClean="0"/>
          </a:p>
          <a:p>
            <a:pPr marL="171450" lvl="1" indent="-171450">
              <a:buFontTx/>
              <a:buChar char="-"/>
            </a:pPr>
            <a:r>
              <a:rPr lang="zh-CN" altLang="en-US" dirty="0" smtClean="0"/>
              <a:t>在具体的硬件事件选择上，我们选择了 </a:t>
            </a:r>
            <a:r>
              <a:rPr lang="en-US" altLang="zh-CN" dirty="0" smtClean="0"/>
              <a:t>CPU </a:t>
            </a:r>
            <a:r>
              <a:rPr lang="zh-CN" altLang="en-US" dirty="0" smtClean="0"/>
              <a:t>的 </a:t>
            </a:r>
            <a:r>
              <a:rPr lang="en-US" altLang="zh-CN" dirty="0" smtClean="0"/>
              <a:t>PMU </a:t>
            </a:r>
            <a:r>
              <a:rPr lang="zh-CN" altLang="en-US" dirty="0" smtClean="0"/>
              <a:t>硬件中跟内存访问强相关的 事件进行了比较：在 </a:t>
            </a:r>
            <a:r>
              <a:rPr lang="en-US" altLang="zh-CN" dirty="0" smtClean="0"/>
              <a:t>AET </a:t>
            </a:r>
            <a:r>
              <a:rPr lang="zh-CN" altLang="en-US" dirty="0" smtClean="0"/>
              <a:t>的 </a:t>
            </a:r>
            <a:r>
              <a:rPr lang="en-US" altLang="zh-CN" dirty="0" smtClean="0"/>
              <a:t>100% </a:t>
            </a:r>
            <a:r>
              <a:rPr lang="zh-CN" altLang="en-US" dirty="0" smtClean="0"/>
              <a:t>采样中，使用不同的硬件事件来计算逻辑重用时间， 并与 </a:t>
            </a:r>
            <a:r>
              <a:rPr lang="en-US" altLang="zh-CN" dirty="0" smtClean="0"/>
              <a:t>Pin </a:t>
            </a:r>
            <a:r>
              <a:rPr lang="zh-CN" altLang="en-US" dirty="0" smtClean="0"/>
              <a:t>全采样下 </a:t>
            </a:r>
            <a:r>
              <a:rPr lang="en-US" altLang="zh-CN" dirty="0" smtClean="0"/>
              <a:t>LRU </a:t>
            </a:r>
            <a:r>
              <a:rPr lang="zh-CN" altLang="en-US" dirty="0" smtClean="0"/>
              <a:t>的基准结果进行了比较。从表</a:t>
            </a:r>
            <a:r>
              <a:rPr lang="en-US" altLang="zh-CN" dirty="0" smtClean="0"/>
              <a:t>4.1</a:t>
            </a:r>
            <a:r>
              <a:rPr lang="zh-CN" altLang="en-US" dirty="0" smtClean="0"/>
              <a:t>中可以发现，</a:t>
            </a:r>
            <a:r>
              <a:rPr lang="en-US" altLang="zh-CN" dirty="0" smtClean="0"/>
              <a:t>Memory access </a:t>
            </a:r>
            <a:r>
              <a:rPr lang="zh-CN" altLang="en-US" dirty="0" smtClean="0"/>
              <a:t>是耦合的最好的硬件事件。</a:t>
            </a:r>
            <a:endParaRPr lang="en-US" altLang="zh-CN" dirty="0" smtClean="0"/>
          </a:p>
          <a:p>
            <a:pPr marL="171450" lvl="1" indent="-171450">
              <a:buFontTx/>
              <a:buChar char="-"/>
            </a:pPr>
            <a:r>
              <a:rPr kumimoji="1" lang="zh-CN" altLang="en-US" dirty="0" smtClean="0">
                <a:latin typeface="Arial" charset="0"/>
                <a:ea typeface="宋体" charset="-122"/>
              </a:rPr>
              <a:t>同时，我们对热页集队列增加了一个计数器，计数器的值是线性增长的；</a:t>
            </a:r>
            <a:endParaRPr kumimoji="1" lang="zh-CN" altLang="en-US" dirty="0">
              <a:latin typeface="Arial" charset="0"/>
              <a:ea typeface="宋体" charset="-122"/>
            </a:endParaRPr>
          </a:p>
        </p:txBody>
      </p:sp>
      <p:sp>
        <p:nvSpPr>
          <p:cNvPr id="75779" name="幻灯片编号占位符 3"/>
          <p:cNvSpPr>
            <a:spLocks noGrp="1"/>
          </p:cNvSpPr>
          <p:nvPr>
            <p:ph type="sldNum" sz="quarter" idx="5"/>
          </p:nvPr>
        </p:nvSpPr>
        <p:spPr>
          <a:noFill/>
        </p:spPr>
        <p:txBody>
          <a:bodyPr/>
          <a:lstStyle/>
          <a:p>
            <a:pPr>
              <a:buFont typeface="Arial" charset="0"/>
              <a:buNone/>
            </a:pPr>
            <a:fld id="{D1A13FFD-B5FF-264A-962A-4C83FC866F95}" type="slidenum">
              <a:rPr lang="en-US" altLang="zh-CN">
                <a:latin typeface="Verdana" charset="0"/>
                <a:ea typeface="宋体" charset="-122"/>
              </a:rPr>
              <a:pPr>
                <a:buFont typeface="Arial" charset="0"/>
                <a:buNone/>
              </a:pPr>
              <a:t>24</a:t>
            </a:fld>
            <a:endParaRPr lang="en-US" altLang="zh-CN">
              <a:latin typeface="Verdana" charset="0"/>
              <a:ea typeface="宋体" charset="-122"/>
            </a:endParaRPr>
          </a:p>
        </p:txBody>
      </p:sp>
    </p:spTree>
    <p:extLst>
      <p:ext uri="{BB962C8B-B14F-4D97-AF65-F5344CB8AC3E}">
        <p14:creationId xmlns:p14="http://schemas.microsoft.com/office/powerpoint/2010/main" val="894085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noTextEdit="1"/>
          </p:cNvSpPr>
          <p:nvPr>
            <p:ph type="sldImg"/>
          </p:nvPr>
        </p:nvSpPr>
        <p:spPr/>
      </p:sp>
      <p:sp>
        <p:nvSpPr>
          <p:cNvPr id="75778" name="备注占位符 2"/>
          <p:cNvSpPr>
            <a:spLocks noGrp="1"/>
          </p:cNvSpPr>
          <p:nvPr>
            <p:ph type="body" idx="1"/>
          </p:nvPr>
        </p:nvSpPr>
        <p:spPr>
          <a:noFill/>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这是因为对于页内连续访问，无法截获页内的连续访问。体现在重用时间分布上就是重用时间小的分布明显偏低，从而导致绘制的</a:t>
            </a:r>
            <a:r>
              <a:rPr lang="en-US" altLang="zh-CN" dirty="0" smtClean="0"/>
              <a:t>RTH</a:t>
            </a:r>
            <a:r>
              <a:rPr lang="zh-CN" altLang="en-US" dirty="0" smtClean="0"/>
              <a:t>中，重用距离小的集合的计数比预期的少很多。</a:t>
            </a:r>
            <a:endParaRPr lang="en-US" altLang="zh-CN" dirty="0" smtClean="0"/>
          </a:p>
          <a:p>
            <a:pPr marL="171450" marR="0" lvl="1" indent="-171450" algn="l" defTabSz="914400" rtl="0" eaLnBrk="0" fontAlgn="base" latinLnBrk="0" hangingPunct="0">
              <a:lnSpc>
                <a:spcPct val="100000"/>
              </a:lnSpc>
              <a:spcBef>
                <a:spcPct val="30000"/>
              </a:spcBef>
              <a:spcAft>
                <a:spcPct val="0"/>
              </a:spcAft>
              <a:buClrTx/>
              <a:buSzTx/>
              <a:buFontTx/>
              <a:buChar char="-"/>
              <a:tabLst/>
              <a:defRPr/>
            </a:pPr>
            <a:r>
              <a:rPr lang="zh-CN" altLang="en-US" dirty="0" smtClean="0">
                <a:latin typeface="+mn-ea"/>
              </a:rPr>
              <a:t>对被热队列中挤出的页面置位可以保持内存跟踪的持续性。</a:t>
            </a:r>
            <a:endParaRPr lang="en-US" altLang="zh-CN" dirty="0" smtClean="0">
              <a:latin typeface="+mn-ea"/>
            </a:endParaRPr>
          </a:p>
          <a:p>
            <a:pPr marL="171450" marR="0" lvl="1" indent="-171450" algn="l" defTabSz="914400" rtl="0" eaLnBrk="0" fontAlgn="base" latinLnBrk="0" hangingPunct="0">
              <a:lnSpc>
                <a:spcPct val="100000"/>
              </a:lnSpc>
              <a:spcBef>
                <a:spcPct val="30000"/>
              </a:spcBef>
              <a:spcAft>
                <a:spcPct val="0"/>
              </a:spcAft>
              <a:buClrTx/>
              <a:buSzTx/>
              <a:buFontTx/>
              <a:buChar char="-"/>
              <a:tabLst/>
              <a:defRPr/>
            </a:pPr>
            <a:r>
              <a:rPr lang="zh-CN" altLang="en-US" dirty="0" smtClean="0">
                <a:latin typeface="+mn-ea"/>
              </a:rPr>
              <a:t>该页面被再次访问后，其重用距离会被热页集放大，整个 </a:t>
            </a:r>
            <a:r>
              <a:rPr lang="en-US" altLang="zh-CN" dirty="0" smtClean="0">
                <a:latin typeface="+mn-ea"/>
              </a:rPr>
              <a:t>RTH </a:t>
            </a:r>
            <a:r>
              <a:rPr lang="zh-CN" altLang="en-US" dirty="0" smtClean="0">
                <a:latin typeface="+mn-ea"/>
              </a:rPr>
              <a:t>相当于整体右移了热页集的大小。</a:t>
            </a:r>
            <a:endParaRPr lang="en-US" altLang="zh-CN" dirty="0" smtClean="0">
              <a:latin typeface="+mn-ea"/>
            </a:endParaRPr>
          </a:p>
          <a:p>
            <a:pPr marL="171450" marR="0" lvl="1" indent="-171450" algn="l" defTabSz="914400" rtl="0" eaLnBrk="0" fontAlgn="base" latinLnBrk="0" hangingPunct="0">
              <a:lnSpc>
                <a:spcPct val="100000"/>
              </a:lnSpc>
              <a:spcBef>
                <a:spcPct val="30000"/>
              </a:spcBef>
              <a:spcAft>
                <a:spcPct val="0"/>
              </a:spcAft>
              <a:buClrTx/>
              <a:buSzTx/>
              <a:buFontTx/>
              <a:buChar char="-"/>
              <a:tabLst/>
              <a:defRPr/>
            </a:pPr>
            <a:r>
              <a:rPr lang="zh-CN" altLang="en-US" dirty="0" smtClean="0">
                <a:latin typeface="+mn-ea"/>
              </a:rPr>
              <a:t>引入热页集作用</a:t>
            </a:r>
            <a:endParaRPr lang="en-US" altLang="zh-CN" dirty="0" smtClean="0">
              <a:latin typeface="+mn-ea"/>
            </a:endParaRPr>
          </a:p>
          <a:p>
            <a:pPr marL="628650" marR="0" lvl="2" indent="-171450" algn="l" defTabSz="914400" rtl="0" eaLnBrk="0" fontAlgn="base" latinLnBrk="0" hangingPunct="0">
              <a:lnSpc>
                <a:spcPct val="100000"/>
              </a:lnSpc>
              <a:spcBef>
                <a:spcPct val="30000"/>
              </a:spcBef>
              <a:spcAft>
                <a:spcPct val="0"/>
              </a:spcAft>
              <a:buClrTx/>
              <a:buSzTx/>
              <a:buFontTx/>
              <a:buChar char="-"/>
              <a:tabLst/>
              <a:defRPr/>
            </a:pPr>
            <a:r>
              <a:rPr lang="zh-CN" altLang="en-US" dirty="0" smtClean="0">
                <a:latin typeface="+mn-ea"/>
              </a:rPr>
              <a:t>降低开销；</a:t>
            </a:r>
            <a:endParaRPr lang="en-US" altLang="zh-CN" dirty="0" smtClean="0">
              <a:latin typeface="+mn-ea"/>
            </a:endParaRPr>
          </a:p>
          <a:p>
            <a:pPr marL="628650" marR="0" lvl="2" indent="-171450" algn="l" defTabSz="914400" rtl="0" eaLnBrk="0" fontAlgn="base" latinLnBrk="0" hangingPunct="0">
              <a:lnSpc>
                <a:spcPct val="100000"/>
              </a:lnSpc>
              <a:spcBef>
                <a:spcPct val="30000"/>
              </a:spcBef>
              <a:spcAft>
                <a:spcPct val="0"/>
              </a:spcAft>
              <a:buClrTx/>
              <a:buSzTx/>
              <a:buFontTx/>
              <a:buChar char="-"/>
              <a:tabLst/>
              <a:defRPr/>
            </a:pPr>
            <a:r>
              <a:rPr lang="zh-CN" altLang="en-US" dirty="0" smtClean="0">
                <a:latin typeface="+mn-ea"/>
              </a:rPr>
              <a:t>补偿短距离的丢失；</a:t>
            </a:r>
            <a:endParaRPr lang="en-US" altLang="zh-CN" dirty="0" smtClean="0">
              <a:latin typeface="+mn-ea"/>
            </a:endParaRP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endParaRPr kumimoji="1" lang="zh-CN" altLang="en-US" dirty="0">
              <a:latin typeface="Arial" charset="0"/>
              <a:ea typeface="宋体" charset="-122"/>
            </a:endParaRPr>
          </a:p>
        </p:txBody>
      </p:sp>
      <p:sp>
        <p:nvSpPr>
          <p:cNvPr id="75779" name="幻灯片编号占位符 3"/>
          <p:cNvSpPr>
            <a:spLocks noGrp="1"/>
          </p:cNvSpPr>
          <p:nvPr>
            <p:ph type="sldNum" sz="quarter" idx="5"/>
          </p:nvPr>
        </p:nvSpPr>
        <p:spPr>
          <a:noFill/>
        </p:spPr>
        <p:txBody>
          <a:bodyPr/>
          <a:lstStyle/>
          <a:p>
            <a:pPr>
              <a:buFont typeface="Arial" charset="0"/>
              <a:buNone/>
            </a:pPr>
            <a:fld id="{D1A13FFD-B5FF-264A-962A-4C83FC866F95}" type="slidenum">
              <a:rPr lang="en-US" altLang="zh-CN">
                <a:latin typeface="Verdana" charset="0"/>
                <a:ea typeface="宋体" charset="-122"/>
              </a:rPr>
              <a:pPr>
                <a:buFont typeface="Arial" charset="0"/>
                <a:buNone/>
              </a:pPr>
              <a:t>25</a:t>
            </a:fld>
            <a:endParaRPr lang="en-US" altLang="zh-CN">
              <a:latin typeface="Verdana" charset="0"/>
              <a:ea typeface="宋体" charset="-122"/>
            </a:endParaRPr>
          </a:p>
        </p:txBody>
      </p:sp>
    </p:spTree>
    <p:extLst>
      <p:ext uri="{BB962C8B-B14F-4D97-AF65-F5344CB8AC3E}">
        <p14:creationId xmlns:p14="http://schemas.microsoft.com/office/powerpoint/2010/main" val="2681974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noTextEdit="1"/>
          </p:cNvSpPr>
          <p:nvPr>
            <p:ph type="sldImg"/>
          </p:nvPr>
        </p:nvSpPr>
        <p:spPr/>
      </p:sp>
      <p:sp>
        <p:nvSpPr>
          <p:cNvPr id="75778" name="备注占位符 2"/>
          <p:cNvSpPr>
            <a:spLocks noGrp="1"/>
          </p:cNvSpPr>
          <p:nvPr>
            <p:ph type="body" idx="1"/>
          </p:nvPr>
        </p:nvSpPr>
        <p:spPr>
          <a:noFill/>
        </p:spPr>
        <p:txBody>
          <a:bodyPr/>
          <a:lstStyle/>
          <a:p>
            <a:pPr marL="865188" lvl="2" indent="-468313"/>
            <a:r>
              <a:rPr lang="en-US" altLang="zh-CN" dirty="0" smtClean="0"/>
              <a:t>-</a:t>
            </a:r>
            <a:r>
              <a:rPr lang="zh-CN" altLang="en-US" dirty="0" smtClean="0"/>
              <a:t> </a:t>
            </a:r>
            <a:r>
              <a:rPr lang="en-US" altLang="zh-CN" dirty="0" smtClean="0"/>
              <a:t>	AET</a:t>
            </a:r>
            <a:r>
              <a:rPr lang="zh-CN" altLang="en-US" dirty="0" smtClean="0"/>
              <a:t>依赖的重用时间分布，这是一个概率分布；</a:t>
            </a:r>
            <a:endParaRPr lang="en-US" altLang="zh-CN" dirty="0" smtClean="0"/>
          </a:p>
          <a:p>
            <a:pPr marL="865188" lvl="2" indent="-468313">
              <a:buFontTx/>
              <a:buChar char="-"/>
            </a:pPr>
            <a:r>
              <a:rPr lang="zh-CN" altLang="en-US" dirty="0" smtClean="0"/>
              <a:t>采样对这个概率分布改变很小；</a:t>
            </a:r>
            <a:endParaRPr lang="en-US" altLang="zh-CN" dirty="0" smtClean="0"/>
          </a:p>
          <a:p>
            <a:pPr marL="865188" lvl="2" indent="-468313">
              <a:buFontTx/>
              <a:buChar char="-"/>
            </a:pPr>
            <a:r>
              <a:rPr lang="zh-CN" altLang="en-US" dirty="0" smtClean="0"/>
              <a:t>因此通过采样来降低内存俘获频度；</a:t>
            </a:r>
            <a:endParaRPr lang="en-US" altLang="zh-CN" dirty="0" smtClean="0"/>
          </a:p>
          <a:p>
            <a:pPr marL="865188" lvl="2" indent="-468313">
              <a:buFontTx/>
              <a:buChar char="-"/>
            </a:pPr>
            <a:endParaRPr lang="en-US" altLang="zh-CN" dirty="0" smtClean="0"/>
          </a:p>
          <a:p>
            <a:pPr marL="865188" lvl="2" indent="-468313">
              <a:buFontTx/>
              <a:buChar char="-"/>
            </a:pPr>
            <a:r>
              <a:rPr lang="en-US" altLang="zh-CN" dirty="0" smtClean="0"/>
              <a:t>Shards</a:t>
            </a:r>
            <a:r>
              <a:rPr lang="zh-CN" altLang="en-US" dirty="0" smtClean="0"/>
              <a:t>实现了一个集合采样，但是随机采样效果更好，需要根据操作系统访存的特性进行适应性的改造，使得内存子集合的选取尽量随机化。</a:t>
            </a:r>
            <a:endParaRPr lang="en-US" altLang="zh-CN" dirty="0" smtClean="0"/>
          </a:p>
          <a:p>
            <a:pPr marL="865188" lvl="2" indent="-468313"/>
            <a:endParaRPr lang="en-US" altLang="zh-CN" dirty="0" smtClean="0"/>
          </a:p>
          <a:p>
            <a:pPr marL="865188" lvl="2" indent="-468313"/>
            <a:r>
              <a:rPr lang="zh-CN" altLang="en-US" dirty="0" smtClean="0"/>
              <a:t>在页表访问的过程中，在遍历页面的过程中，我们记录了二级页项的地址</a:t>
            </a:r>
            <a:endParaRPr lang="en-US" altLang="zh-CN" dirty="0" smtClean="0"/>
          </a:p>
          <a:p>
            <a:pPr marL="865188" lvl="2" indent="-468313">
              <a:buFontTx/>
              <a:buChar char="-"/>
            </a:pPr>
            <a:r>
              <a:rPr lang="zh-CN" altLang="en-US" dirty="0" smtClean="0"/>
              <a:t>如果采样率大于于</a:t>
            </a:r>
            <a:r>
              <a:rPr lang="en-US" altLang="zh-CN" dirty="0" smtClean="0"/>
              <a:t>1/512</a:t>
            </a:r>
            <a:r>
              <a:rPr lang="zh-CN" altLang="en-US" dirty="0" smtClean="0"/>
              <a:t>，就直接在该二级页表项对应的 </a:t>
            </a:r>
            <a:r>
              <a:rPr lang="en-US" altLang="zh-CN" dirty="0" smtClean="0"/>
              <a:t>PTE </a:t>
            </a:r>
            <a:r>
              <a:rPr lang="zh-CN" altLang="en-US" dirty="0" smtClean="0"/>
              <a:t>中 直接随机选取一个 </a:t>
            </a:r>
            <a:r>
              <a:rPr lang="en-US" altLang="zh-CN" dirty="0" smtClean="0"/>
              <a:t>PTE</a:t>
            </a:r>
            <a:r>
              <a:rPr lang="zh-CN" altLang="en-US" dirty="0" smtClean="0"/>
              <a:t>；</a:t>
            </a:r>
            <a:endParaRPr lang="en-US" altLang="zh-CN" dirty="0" smtClean="0"/>
          </a:p>
          <a:p>
            <a:pPr marL="865188" lvl="2" indent="-468313">
              <a:buFontTx/>
              <a:buChar char="-"/>
            </a:pPr>
            <a:r>
              <a:rPr lang="zh-CN" altLang="en-US" dirty="0" smtClean="0"/>
              <a:t>如果采样率小于 </a:t>
            </a:r>
            <a:r>
              <a:rPr lang="en-US" altLang="zh-CN" dirty="0" smtClean="0"/>
              <a:t>1/512</a:t>
            </a:r>
            <a:r>
              <a:rPr lang="zh-CN" altLang="en-US" dirty="0" smtClean="0"/>
              <a:t>，则先随机选一个二级页表项，然后 再在其对应的页表项中随机选取 </a:t>
            </a:r>
            <a:r>
              <a:rPr lang="en-US" altLang="zh-CN" dirty="0" smtClean="0"/>
              <a:t>PTE</a:t>
            </a:r>
            <a:r>
              <a:rPr lang="zh-CN" altLang="en-US" dirty="0" smtClean="0"/>
              <a:t>。</a:t>
            </a:r>
            <a:endParaRPr lang="en-US" altLang="zh-CN" dirty="0" smtClean="0"/>
          </a:p>
          <a:p>
            <a:pPr marL="865188" lvl="2" indent="-468313">
              <a:buFontTx/>
              <a:buChar char="-"/>
            </a:pPr>
            <a:r>
              <a:rPr lang="zh-CN" altLang="en-US" dirty="0" smtClean="0"/>
              <a:t>我们记录下我们希望采样置位的页面</a:t>
            </a:r>
            <a:r>
              <a:rPr lang="en-US" altLang="zh-CN" dirty="0" smtClean="0"/>
              <a:t>, </a:t>
            </a:r>
            <a:r>
              <a:rPr lang="zh-CN" altLang="en-US" dirty="0" smtClean="0"/>
              <a:t>在 </a:t>
            </a:r>
            <a:r>
              <a:rPr lang="en-US" altLang="zh-CN" dirty="0" err="1" smtClean="0"/>
              <a:t>vmExit</a:t>
            </a:r>
            <a:r>
              <a:rPr lang="en-US" altLang="zh-CN" dirty="0" smtClean="0"/>
              <a:t> </a:t>
            </a:r>
            <a:r>
              <a:rPr lang="zh-CN" altLang="en-US" dirty="0" smtClean="0"/>
              <a:t>里面加一个定时器，每隔 </a:t>
            </a:r>
            <a:r>
              <a:rPr lang="en-US" altLang="zh-CN" dirty="0" smtClean="0"/>
              <a:t>100ms</a:t>
            </a:r>
            <a:r>
              <a:rPr lang="zh-CN" altLang="en-US" dirty="0" smtClean="0"/>
              <a:t>，对记录下来的需要置位的所有页面进行置位，</a:t>
            </a:r>
            <a:endParaRPr lang="en-US" altLang="zh-CN" dirty="0" smtClean="0"/>
          </a:p>
        </p:txBody>
      </p:sp>
      <p:sp>
        <p:nvSpPr>
          <p:cNvPr id="75779" name="幻灯片编号占位符 3"/>
          <p:cNvSpPr>
            <a:spLocks noGrp="1"/>
          </p:cNvSpPr>
          <p:nvPr>
            <p:ph type="sldNum" sz="quarter" idx="5"/>
          </p:nvPr>
        </p:nvSpPr>
        <p:spPr>
          <a:noFill/>
        </p:spPr>
        <p:txBody>
          <a:bodyPr/>
          <a:lstStyle/>
          <a:p>
            <a:pPr>
              <a:buFont typeface="Arial" charset="0"/>
              <a:buNone/>
            </a:pPr>
            <a:fld id="{D1A13FFD-B5FF-264A-962A-4C83FC866F95}" type="slidenum">
              <a:rPr lang="en-US" altLang="zh-CN">
                <a:latin typeface="Verdana" charset="0"/>
                <a:ea typeface="宋体" charset="-122"/>
              </a:rPr>
              <a:pPr>
                <a:buFont typeface="Arial" charset="0"/>
                <a:buNone/>
              </a:pPr>
              <a:t>26</a:t>
            </a:fld>
            <a:endParaRPr lang="en-US" altLang="zh-CN">
              <a:latin typeface="Verdana" charset="0"/>
              <a:ea typeface="宋体" charset="-122"/>
            </a:endParaRPr>
          </a:p>
        </p:txBody>
      </p:sp>
    </p:spTree>
    <p:extLst>
      <p:ext uri="{BB962C8B-B14F-4D97-AF65-F5344CB8AC3E}">
        <p14:creationId xmlns:p14="http://schemas.microsoft.com/office/powerpoint/2010/main" val="19155797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noTextEdit="1"/>
          </p:cNvSpPr>
          <p:nvPr>
            <p:ph type="sldImg"/>
          </p:nvPr>
        </p:nvSpPr>
        <p:spPr/>
      </p:sp>
      <p:sp>
        <p:nvSpPr>
          <p:cNvPr id="75778" name="备注占位符 2"/>
          <p:cNvSpPr>
            <a:spLocks noGrp="1"/>
          </p:cNvSpPr>
          <p:nvPr>
            <p:ph type="body" idx="1"/>
          </p:nvPr>
        </p:nvSpPr>
        <p:spPr>
          <a:noFill/>
        </p:spPr>
        <p:txBody>
          <a:bodyPr/>
          <a:lstStyle/>
          <a:p>
            <a:r>
              <a:rPr kumimoji="1" lang="en-US" altLang="zh-CN" dirty="0" smtClean="0">
                <a:latin typeface="Arial" charset="0"/>
                <a:ea typeface="宋体" charset="-122"/>
              </a:rPr>
              <a:t>429.mcf</a:t>
            </a:r>
            <a:endParaRPr kumimoji="1" lang="zh-CN" altLang="en-US" dirty="0">
              <a:latin typeface="Arial" charset="0"/>
              <a:ea typeface="宋体" charset="-122"/>
            </a:endParaRPr>
          </a:p>
        </p:txBody>
      </p:sp>
      <p:sp>
        <p:nvSpPr>
          <p:cNvPr id="75779" name="幻灯片编号占位符 3"/>
          <p:cNvSpPr>
            <a:spLocks noGrp="1"/>
          </p:cNvSpPr>
          <p:nvPr>
            <p:ph type="sldNum" sz="quarter" idx="5"/>
          </p:nvPr>
        </p:nvSpPr>
        <p:spPr>
          <a:noFill/>
        </p:spPr>
        <p:txBody>
          <a:bodyPr/>
          <a:lstStyle/>
          <a:p>
            <a:pPr>
              <a:buFont typeface="Arial" charset="0"/>
              <a:buNone/>
            </a:pPr>
            <a:fld id="{D1A13FFD-B5FF-264A-962A-4C83FC866F95}" type="slidenum">
              <a:rPr lang="en-US" altLang="zh-CN">
                <a:latin typeface="Verdana" charset="0"/>
                <a:ea typeface="宋体" charset="-122"/>
              </a:rPr>
              <a:pPr>
                <a:buFont typeface="Arial" charset="0"/>
                <a:buNone/>
              </a:pPr>
              <a:t>27</a:t>
            </a:fld>
            <a:endParaRPr lang="en-US" altLang="zh-CN">
              <a:latin typeface="Verdana" charset="0"/>
              <a:ea typeface="宋体" charset="-122"/>
            </a:endParaRPr>
          </a:p>
        </p:txBody>
      </p:sp>
    </p:spTree>
    <p:extLst>
      <p:ext uri="{BB962C8B-B14F-4D97-AF65-F5344CB8AC3E}">
        <p14:creationId xmlns:p14="http://schemas.microsoft.com/office/powerpoint/2010/main" val="39768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noTextEdit="1"/>
          </p:cNvSpPr>
          <p:nvPr>
            <p:ph type="sldImg"/>
          </p:nvPr>
        </p:nvSpPr>
        <p:spPr/>
      </p:sp>
      <p:sp>
        <p:nvSpPr>
          <p:cNvPr id="75778" name="备注占位符 2"/>
          <p:cNvSpPr>
            <a:spLocks noGrp="1"/>
          </p:cNvSpPr>
          <p:nvPr>
            <p:ph type="body" idx="1"/>
          </p:nvPr>
        </p:nvSpPr>
        <p:spPr>
          <a:noFill/>
        </p:spPr>
        <p:txBody>
          <a:bodyPr/>
          <a:lstStyle/>
          <a:p>
            <a:r>
              <a:rPr kumimoji="1" lang="en-US" altLang="zh-CN" dirty="0" smtClean="0">
                <a:latin typeface="Arial" charset="0"/>
                <a:ea typeface="宋体" charset="-122"/>
              </a:rPr>
              <a:t>433.milc</a:t>
            </a:r>
            <a:endParaRPr kumimoji="1" lang="zh-CN" altLang="en-US" dirty="0">
              <a:latin typeface="Arial" charset="0"/>
              <a:ea typeface="宋体" charset="-122"/>
            </a:endParaRPr>
          </a:p>
        </p:txBody>
      </p:sp>
      <p:sp>
        <p:nvSpPr>
          <p:cNvPr id="75779" name="幻灯片编号占位符 3"/>
          <p:cNvSpPr>
            <a:spLocks noGrp="1"/>
          </p:cNvSpPr>
          <p:nvPr>
            <p:ph type="sldNum" sz="quarter" idx="5"/>
          </p:nvPr>
        </p:nvSpPr>
        <p:spPr>
          <a:noFill/>
        </p:spPr>
        <p:txBody>
          <a:bodyPr/>
          <a:lstStyle/>
          <a:p>
            <a:pPr>
              <a:buFont typeface="Arial" charset="0"/>
              <a:buNone/>
            </a:pPr>
            <a:fld id="{D1A13FFD-B5FF-264A-962A-4C83FC866F95}" type="slidenum">
              <a:rPr lang="en-US" altLang="zh-CN">
                <a:latin typeface="Verdana" charset="0"/>
                <a:ea typeface="宋体" charset="-122"/>
              </a:rPr>
              <a:pPr>
                <a:buFont typeface="Arial" charset="0"/>
                <a:buNone/>
              </a:pPr>
              <a:t>28</a:t>
            </a:fld>
            <a:endParaRPr lang="en-US" altLang="zh-CN">
              <a:latin typeface="Verdana" charset="0"/>
              <a:ea typeface="宋体" charset="-122"/>
            </a:endParaRPr>
          </a:p>
        </p:txBody>
      </p:sp>
    </p:spTree>
    <p:extLst>
      <p:ext uri="{BB962C8B-B14F-4D97-AF65-F5344CB8AC3E}">
        <p14:creationId xmlns:p14="http://schemas.microsoft.com/office/powerpoint/2010/main" val="882966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noTextEdit="1"/>
          </p:cNvSpPr>
          <p:nvPr>
            <p:ph type="sldImg"/>
          </p:nvPr>
        </p:nvSpPr>
        <p:spPr/>
      </p:sp>
      <p:sp>
        <p:nvSpPr>
          <p:cNvPr id="75778" name="备注占位符 2"/>
          <p:cNvSpPr>
            <a:spLocks noGrp="1"/>
          </p:cNvSpPr>
          <p:nvPr>
            <p:ph type="body" idx="1"/>
          </p:nvPr>
        </p:nvSpPr>
        <p:spPr>
          <a:noFill/>
        </p:spPr>
        <p:txBody>
          <a:bodyPr/>
          <a:lstStyle/>
          <a:p>
            <a:pPr marL="468313" marR="0" lvl="1" indent="-468313" algn="l" defTabSz="914400" rtl="0" eaLnBrk="0" fontAlgn="base" latinLnBrk="0" hangingPunct="0">
              <a:lnSpc>
                <a:spcPct val="100000"/>
              </a:lnSpc>
              <a:spcBef>
                <a:spcPct val="30000"/>
              </a:spcBef>
              <a:spcAft>
                <a:spcPct val="0"/>
              </a:spcAft>
              <a:buClrTx/>
              <a:buSzTx/>
              <a:buFontTx/>
              <a:buNone/>
              <a:tabLst/>
              <a:defRPr/>
            </a:pPr>
            <a:r>
              <a:rPr lang="en-US" altLang="zh-CN" dirty="0" smtClean="0"/>
              <a:t>- </a:t>
            </a:r>
            <a:r>
              <a:rPr lang="zh-CN" altLang="en-US" dirty="0" smtClean="0"/>
              <a:t>    但是引⼊采样机制后，热页集的效率会被成倍采样放⼤；</a:t>
            </a:r>
            <a:endParaRPr lang="en-US" altLang="zh-CN" dirty="0" smtClean="0"/>
          </a:p>
          <a:p>
            <a:pPr marL="468313" marR="0" lvl="1" indent="-468313" algn="l" defTabSz="914400" rtl="0" eaLnBrk="0" fontAlgn="base" latinLnBrk="0" hangingPunct="0">
              <a:lnSpc>
                <a:spcPct val="100000"/>
              </a:lnSpc>
              <a:spcBef>
                <a:spcPct val="30000"/>
              </a:spcBef>
              <a:spcAft>
                <a:spcPct val="0"/>
              </a:spcAft>
              <a:buClrTx/>
              <a:buSzTx/>
              <a:buFontTx/>
              <a:buChar char="-"/>
              <a:tabLst/>
              <a:defRPr/>
            </a:pPr>
            <a:r>
              <a:rPr lang="zh-CN" altLang="en-US" dirty="0" smtClean="0"/>
              <a:t>调整热页集和采样率都可以影响到开销和精度，这是一个双变量模型</a:t>
            </a:r>
            <a:endParaRPr lang="en-US" altLang="zh-CN" dirty="0" smtClean="0"/>
          </a:p>
          <a:p>
            <a:pPr marL="468313" marR="0" lvl="1" indent="-468313" algn="l" defTabSz="914400" rtl="0" eaLnBrk="0" fontAlgn="base" latinLnBrk="0" hangingPunct="0">
              <a:lnSpc>
                <a:spcPct val="100000"/>
              </a:lnSpc>
              <a:spcBef>
                <a:spcPct val="30000"/>
              </a:spcBef>
              <a:spcAft>
                <a:spcPct val="0"/>
              </a:spcAft>
              <a:buClrTx/>
              <a:buSzTx/>
              <a:buFontTx/>
              <a:buChar char="-"/>
              <a:tabLst/>
              <a:defRPr/>
            </a:pPr>
            <a:r>
              <a:rPr lang="zh-CN" altLang="en-US" dirty="0" smtClean="0"/>
              <a:t>从表格里可以看到，部分测试程序对热页集不敏感，但是对采样率的调整会有非常明显的作用</a:t>
            </a:r>
            <a:endParaRPr lang="en-US" altLang="zh-CN" dirty="0" smtClean="0"/>
          </a:p>
          <a:p>
            <a:pPr marL="468313" marR="0" lvl="1" indent="-468313" algn="l" defTabSz="914400" rtl="0" eaLnBrk="0" fontAlgn="base" latinLnBrk="0" hangingPunct="0">
              <a:lnSpc>
                <a:spcPct val="100000"/>
              </a:lnSpc>
              <a:spcBef>
                <a:spcPct val="30000"/>
              </a:spcBef>
              <a:spcAft>
                <a:spcPct val="0"/>
              </a:spcAft>
              <a:buClrTx/>
              <a:buSzTx/>
              <a:buFontTx/>
              <a:buChar char="-"/>
              <a:tabLst/>
              <a:defRPr/>
            </a:pPr>
            <a:r>
              <a:rPr lang="zh-CN" altLang="en-US" dirty="0" smtClean="0"/>
              <a:t>因此我们采取控制变量法，固定热页集，调整采样率</a:t>
            </a:r>
            <a:endParaRPr lang="en-US" altLang="zh-CN" dirty="0" smtClean="0"/>
          </a:p>
          <a:p>
            <a:pPr marL="468313" marR="0" lvl="1" indent="-468313" algn="l" defTabSz="914400" rtl="0" eaLnBrk="0" fontAlgn="base" latinLnBrk="0" hangingPunct="0">
              <a:lnSpc>
                <a:spcPct val="100000"/>
              </a:lnSpc>
              <a:spcBef>
                <a:spcPct val="30000"/>
              </a:spcBef>
              <a:spcAft>
                <a:spcPct val="0"/>
              </a:spcAft>
              <a:buClrTx/>
              <a:buSzTx/>
              <a:buFontTx/>
              <a:buChar char="-"/>
              <a:tabLst/>
              <a:defRPr/>
            </a:pPr>
            <a:r>
              <a:rPr lang="zh-CN" altLang="en-US" dirty="0" smtClean="0"/>
              <a:t>不同的工作负载在不同的阶段性质也不一样，因此会动态调整采样率</a:t>
            </a:r>
            <a:endParaRPr lang="en-US" altLang="zh-CN" dirty="0" smtClean="0"/>
          </a:p>
        </p:txBody>
      </p:sp>
      <p:sp>
        <p:nvSpPr>
          <p:cNvPr id="75779" name="幻灯片编号占位符 3"/>
          <p:cNvSpPr>
            <a:spLocks noGrp="1"/>
          </p:cNvSpPr>
          <p:nvPr>
            <p:ph type="sldNum" sz="quarter" idx="5"/>
          </p:nvPr>
        </p:nvSpPr>
        <p:spPr>
          <a:noFill/>
        </p:spPr>
        <p:txBody>
          <a:bodyPr/>
          <a:lstStyle/>
          <a:p>
            <a:pPr>
              <a:buFont typeface="Arial" charset="0"/>
              <a:buNone/>
            </a:pPr>
            <a:fld id="{D1A13FFD-B5FF-264A-962A-4C83FC866F95}" type="slidenum">
              <a:rPr lang="en-US" altLang="zh-CN">
                <a:latin typeface="Verdana" charset="0"/>
                <a:ea typeface="宋体" charset="-122"/>
              </a:rPr>
              <a:pPr>
                <a:buFont typeface="Arial" charset="0"/>
                <a:buNone/>
              </a:pPr>
              <a:t>29</a:t>
            </a:fld>
            <a:endParaRPr lang="en-US" altLang="zh-CN">
              <a:latin typeface="Verdana" charset="0"/>
              <a:ea typeface="宋体" charset="-122"/>
            </a:endParaRPr>
          </a:p>
        </p:txBody>
      </p:sp>
    </p:spTree>
    <p:extLst>
      <p:ext uri="{BB962C8B-B14F-4D97-AF65-F5344CB8AC3E}">
        <p14:creationId xmlns:p14="http://schemas.microsoft.com/office/powerpoint/2010/main" val="418700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noChangeArrowheads="1"/>
          </p:cNvSpPr>
          <p:nvPr>
            <p:ph type="body" idx="1"/>
          </p:nvPr>
        </p:nvSpPr>
        <p:spPr>
          <a:noFill/>
        </p:spPr>
        <p:txBody>
          <a:bodyPr/>
          <a:lstStyle/>
          <a:p>
            <a:r>
              <a:rPr lang="zh-CN" altLang="en-US" dirty="0" smtClean="0">
                <a:latin typeface="Arial" charset="0"/>
                <a:ea typeface="宋体" charset="-122"/>
              </a:rPr>
              <a:t>随着软硬件技术的高速发展，计算持续往云端迁移，虚拟化技术成为数据中心的支撑性技术。</a:t>
            </a:r>
            <a:endParaRPr lang="en-US" altLang="zh-CN" dirty="0" smtClean="0">
              <a:latin typeface="Arial" charset="0"/>
              <a:ea typeface="宋体" charset="-122"/>
            </a:endParaRPr>
          </a:p>
          <a:p>
            <a:endParaRPr lang="en-US" altLang="zh-CN" dirty="0" smtClean="0">
              <a:latin typeface="Arial" charset="0"/>
              <a:ea typeface="宋体"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latin typeface="Arial" charset="0"/>
                <a:ea typeface="宋体" charset="-122"/>
              </a:rPr>
              <a:t>而在虚拟化环境中，内存虚拟化是非常重要的一个组成部分。</a:t>
            </a:r>
            <a:r>
              <a:rPr lang="zh-CN" altLang="en-US" dirty="0" smtClean="0">
                <a:latin typeface="+mn-ea"/>
              </a:rPr>
              <a:t>系统资源的复用，CPU是分时复用，内存是“独占式”复用。</a:t>
            </a:r>
            <a:endParaRPr lang="en-US" altLang="zh-CN" dirty="0" smtClean="0">
              <a:latin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latin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latin typeface="+mn-ea"/>
              </a:rPr>
              <a:t>云计算的使用者需要按需购买资源；数据中心也希望按需对虚拟机进行资源分配。</a:t>
            </a:r>
            <a:endParaRPr lang="en-US" altLang="zh-CN" dirty="0" smtClean="0">
              <a:latin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2400" dirty="0" smtClean="0">
              <a:latin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2400" dirty="0" smtClean="0">
                <a:latin typeface="+mn-ea"/>
              </a:rPr>
              <a:t>	</a:t>
            </a:r>
          </a:p>
        </p:txBody>
      </p:sp>
      <p:sp>
        <p:nvSpPr>
          <p:cNvPr id="43012" name="灯片编号占位符 3"/>
          <p:cNvSpPr txBox="1">
            <a:spLocks noGrp="1" noChangeArrowheads="1"/>
          </p:cNvSpPr>
          <p:nvPr/>
        </p:nvSpPr>
        <p:spPr bwMode="auto">
          <a:xfrm>
            <a:off x="5637213" y="6515100"/>
            <a:ext cx="431006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eaLnBrk="1" hangingPunct="1">
              <a:buFont typeface="Arial" charset="0"/>
              <a:buNone/>
            </a:pPr>
            <a:fld id="{940E1FD4-1412-9A4F-AFCE-1607B953F3AB}" type="slidenum">
              <a:rPr lang="en-US" altLang="zh-CN" sz="1200">
                <a:latin typeface="Verdana" charset="0"/>
              </a:rPr>
              <a:pPr algn="r" eaLnBrk="1" hangingPunct="1">
                <a:buFont typeface="Arial" charset="0"/>
                <a:buNone/>
              </a:pPr>
              <a:t>3</a:t>
            </a:fld>
            <a:endParaRPr lang="en-US" altLang="zh-CN" sz="1200">
              <a:latin typeface="Verdana" charset="0"/>
            </a:endParaRPr>
          </a:p>
        </p:txBody>
      </p:sp>
    </p:spTree>
    <p:extLst>
      <p:ext uri="{BB962C8B-B14F-4D97-AF65-F5344CB8AC3E}">
        <p14:creationId xmlns:p14="http://schemas.microsoft.com/office/powerpoint/2010/main" val="566892791"/>
      </p:ext>
    </p:extLst>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noTextEdit="1"/>
          </p:cNvSpPr>
          <p:nvPr>
            <p:ph type="sldImg"/>
          </p:nvPr>
        </p:nvSpPr>
        <p:spPr/>
      </p:sp>
      <p:sp>
        <p:nvSpPr>
          <p:cNvPr id="75778" name="备注占位符 2"/>
          <p:cNvSpPr>
            <a:spLocks noGrp="1"/>
          </p:cNvSpPr>
          <p:nvPr>
            <p:ph type="body" idx="1"/>
          </p:nvPr>
        </p:nvSpPr>
        <p:spPr>
          <a:noFill/>
        </p:spPr>
        <p:txBody>
          <a:bodyPr/>
          <a:lstStyle/>
          <a:p>
            <a:pPr marL="468313" lvl="1" indent="-468313">
              <a:buFont typeface="Wingdings" charset="2"/>
              <a:buChar char="o"/>
            </a:pPr>
            <a:r>
              <a:rPr lang="zh-CN" altLang="en-US" dirty="0" smtClean="0"/>
              <a:t>在内存跟踪中， 虚拟机的内存使用信息来自于对该虚拟机页面的采样俘获。 </a:t>
            </a:r>
            <a:endParaRPr lang="en-US" altLang="zh-CN" dirty="0" smtClean="0"/>
          </a:p>
          <a:p>
            <a:pPr marL="468313" lvl="1" indent="-468313">
              <a:buFont typeface="Wingdings" charset="2"/>
              <a:buChar char="o"/>
            </a:pPr>
            <a:r>
              <a:rPr lang="zh-CN" altLang="en-US" dirty="0" smtClean="0"/>
              <a:t>我们引入了</a:t>
            </a:r>
            <a:r>
              <a:rPr lang="en-US" altLang="zh-CN" dirty="0" err="1" smtClean="0"/>
              <a:t>PageFaultRate</a:t>
            </a:r>
            <a:r>
              <a:rPr lang="zh-CN" altLang="en-US" dirty="0" smtClean="0"/>
              <a:t>来评估内存发生</a:t>
            </a:r>
            <a:r>
              <a:rPr lang="en-US" altLang="zh-CN" dirty="0" err="1" smtClean="0"/>
              <a:t>PageFault</a:t>
            </a:r>
            <a:r>
              <a:rPr lang="zh-CN" altLang="en-US" dirty="0" smtClean="0"/>
              <a:t>的比率，；</a:t>
            </a:r>
            <a:endParaRPr lang="en-US" altLang="zh-CN" dirty="0" smtClean="0"/>
          </a:p>
          <a:p>
            <a:pPr marL="468313" lvl="1" indent="-468313">
              <a:buFont typeface="Wingdings" charset="2"/>
              <a:buChar char="o"/>
            </a:pPr>
            <a:r>
              <a:rPr lang="en-US" altLang="zh-CN" dirty="0" err="1" smtClean="0"/>
              <a:t>PageFaultRate</a:t>
            </a:r>
            <a:r>
              <a:rPr lang="zh-CN" altLang="en-US" dirty="0" smtClean="0"/>
              <a:t>需要小于一定的阈值才能限制住单位时间内的 </a:t>
            </a:r>
            <a:r>
              <a:rPr lang="en-US" altLang="zh-CN" dirty="0" err="1" smtClean="0"/>
              <a:t>PageFault</a:t>
            </a:r>
            <a:r>
              <a:rPr lang="en-US" altLang="zh-CN" dirty="0" smtClean="0"/>
              <a:t> </a:t>
            </a:r>
            <a:r>
              <a:rPr lang="zh-CN" altLang="en-US" dirty="0" smtClean="0"/>
              <a:t>数量，以保证开销控制在可以接受的范围内。</a:t>
            </a:r>
            <a:endParaRPr lang="en-US" altLang="zh-CN" dirty="0" smtClean="0"/>
          </a:p>
          <a:p>
            <a:pPr marL="468313" lvl="1" indent="-468313">
              <a:buFont typeface="Wingdings" charset="2"/>
              <a:buChar char="o"/>
            </a:pPr>
            <a:r>
              <a:rPr lang="zh-CN" altLang="en-US" dirty="0" smtClean="0"/>
              <a:t>但是在如果采样率过小，会导致跟踪精度变差，甚至会无法跟踪到实时的内存工作集， 因此我们通过内存工作集作为反馈输入对采样率进行调整。令 </a:t>
            </a:r>
            <a:r>
              <a:rPr lang="en-US" altLang="zh-CN" dirty="0" smtClean="0"/>
              <a:t>WSS </a:t>
            </a:r>
            <a:r>
              <a:rPr lang="zh-CN" altLang="en-US" dirty="0" smtClean="0"/>
              <a:t>为当前跟踪到的工 作集大小，如果 </a:t>
            </a:r>
            <a:r>
              <a:rPr lang="en-US" altLang="zh-CN" dirty="0" smtClean="0"/>
              <a:t>WSS  </a:t>
            </a:r>
            <a:r>
              <a:rPr lang="en-US" altLang="zh-CN" dirty="0" err="1" smtClean="0"/>
              <a:t>SimpleRate</a:t>
            </a:r>
            <a:r>
              <a:rPr lang="en-US" altLang="zh-CN" dirty="0" smtClean="0"/>
              <a:t> &lt; HSS</a:t>
            </a:r>
            <a:r>
              <a:rPr lang="zh-CN" altLang="en-US" dirty="0" smtClean="0"/>
              <a:t>，则需要增大采样率 </a:t>
            </a:r>
            <a:r>
              <a:rPr lang="en-US" altLang="zh-CN" dirty="0" err="1" smtClean="0"/>
              <a:t>SimplingRate</a:t>
            </a:r>
            <a:endParaRPr lang="en-US" altLang="zh-CN" dirty="0" smtClean="0"/>
          </a:p>
          <a:p>
            <a:pPr marL="468313" lvl="1" indent="-468313">
              <a:buFont typeface="Wingdings" charset="2"/>
              <a:buChar char="o"/>
            </a:pPr>
            <a:r>
              <a:rPr lang="zh-CN" altLang="en-US" dirty="0" smtClean="0"/>
              <a:t>但是对对部分程序， 线性的调整太慢了，因此我们使⽤指数指数级增加，线性减小</a:t>
            </a:r>
            <a:endParaRPr lang="en-US" altLang="zh-CN" dirty="0" smtClean="0"/>
          </a:p>
        </p:txBody>
      </p:sp>
      <p:sp>
        <p:nvSpPr>
          <p:cNvPr id="75779" name="幻灯片编号占位符 3"/>
          <p:cNvSpPr>
            <a:spLocks noGrp="1"/>
          </p:cNvSpPr>
          <p:nvPr>
            <p:ph type="sldNum" sz="quarter" idx="5"/>
          </p:nvPr>
        </p:nvSpPr>
        <p:spPr>
          <a:noFill/>
        </p:spPr>
        <p:txBody>
          <a:bodyPr/>
          <a:lstStyle/>
          <a:p>
            <a:pPr>
              <a:buFont typeface="Arial" charset="0"/>
              <a:buNone/>
            </a:pPr>
            <a:fld id="{D1A13FFD-B5FF-264A-962A-4C83FC866F95}" type="slidenum">
              <a:rPr lang="en-US" altLang="zh-CN">
                <a:latin typeface="Verdana" charset="0"/>
                <a:ea typeface="宋体" charset="-122"/>
              </a:rPr>
              <a:pPr>
                <a:buFont typeface="Arial" charset="0"/>
                <a:buNone/>
              </a:pPr>
              <a:t>30</a:t>
            </a:fld>
            <a:endParaRPr lang="en-US" altLang="zh-CN">
              <a:latin typeface="Verdana" charset="0"/>
              <a:ea typeface="宋体" charset="-122"/>
            </a:endParaRPr>
          </a:p>
        </p:txBody>
      </p:sp>
    </p:spTree>
    <p:extLst>
      <p:ext uri="{BB962C8B-B14F-4D97-AF65-F5344CB8AC3E}">
        <p14:creationId xmlns:p14="http://schemas.microsoft.com/office/powerpoint/2010/main" val="9529622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noTextEdit="1"/>
          </p:cNvSpPr>
          <p:nvPr>
            <p:ph type="sldImg"/>
          </p:nvPr>
        </p:nvSpPr>
        <p:spPr/>
      </p:sp>
      <p:sp>
        <p:nvSpPr>
          <p:cNvPr id="75778" name="备注占位符 2"/>
          <p:cNvSpPr>
            <a:spLocks noGrp="1"/>
          </p:cNvSpPr>
          <p:nvPr>
            <p:ph type="body" idx="1"/>
          </p:nvPr>
        </p:nvSpPr>
        <p:spPr>
          <a:noFill/>
        </p:spPr>
        <p:txBody>
          <a:bodyPr/>
          <a:lstStyle/>
          <a:p>
            <a:r>
              <a:rPr kumimoji="1" lang="en-US" altLang="zh-CN" dirty="0" smtClean="0">
                <a:latin typeface="Arial" charset="0"/>
                <a:ea typeface="宋体" charset="-122"/>
              </a:rPr>
              <a:t>Xen</a:t>
            </a:r>
            <a:r>
              <a:rPr kumimoji="1" lang="zh-CN" altLang="en-US" dirty="0" smtClean="0">
                <a:latin typeface="Arial" charset="0"/>
                <a:ea typeface="宋体" charset="-122"/>
              </a:rPr>
              <a:t>内核的空间是非常宝贵的</a:t>
            </a:r>
            <a:endParaRPr kumimoji="1" lang="zh-CN" altLang="en-US" dirty="0">
              <a:latin typeface="Arial" charset="0"/>
              <a:ea typeface="宋体" charset="-122"/>
            </a:endParaRPr>
          </a:p>
        </p:txBody>
      </p:sp>
      <p:sp>
        <p:nvSpPr>
          <p:cNvPr id="75779" name="幻灯片编号占位符 3"/>
          <p:cNvSpPr>
            <a:spLocks noGrp="1"/>
          </p:cNvSpPr>
          <p:nvPr>
            <p:ph type="sldNum" sz="quarter" idx="5"/>
          </p:nvPr>
        </p:nvSpPr>
        <p:spPr>
          <a:noFill/>
        </p:spPr>
        <p:txBody>
          <a:bodyPr/>
          <a:lstStyle/>
          <a:p>
            <a:pPr>
              <a:buFont typeface="Arial" charset="0"/>
              <a:buNone/>
            </a:pPr>
            <a:fld id="{D1A13FFD-B5FF-264A-962A-4C83FC866F95}" type="slidenum">
              <a:rPr lang="en-US" altLang="zh-CN">
                <a:latin typeface="Verdana" charset="0"/>
                <a:ea typeface="宋体" charset="-122"/>
              </a:rPr>
              <a:pPr>
                <a:buFont typeface="Arial" charset="0"/>
                <a:buNone/>
              </a:pPr>
              <a:t>31</a:t>
            </a:fld>
            <a:endParaRPr lang="en-US" altLang="zh-CN">
              <a:latin typeface="Verdana" charset="0"/>
              <a:ea typeface="宋体" charset="-122"/>
            </a:endParaRPr>
          </a:p>
        </p:txBody>
      </p:sp>
    </p:spTree>
    <p:extLst>
      <p:ext uri="{BB962C8B-B14F-4D97-AF65-F5344CB8AC3E}">
        <p14:creationId xmlns:p14="http://schemas.microsoft.com/office/powerpoint/2010/main" val="10468932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noTextEdit="1"/>
          </p:cNvSpPr>
          <p:nvPr>
            <p:ph type="sldImg"/>
          </p:nvPr>
        </p:nvSpPr>
        <p:spPr/>
      </p:sp>
      <p:sp>
        <p:nvSpPr>
          <p:cNvPr id="30722" name="备注占位符 2"/>
          <p:cNvSpPr>
            <a:spLocks noGrp="1"/>
          </p:cNvSpPr>
          <p:nvPr>
            <p:ph type="body" idx="1"/>
          </p:nvPr>
        </p:nvSpPr>
        <p:spPr>
          <a:noFill/>
        </p:spPr>
        <p:txBody>
          <a:bodyPr/>
          <a:lstStyle/>
          <a:p>
            <a:endParaRPr lang="zh-CN" altLang="en-US" dirty="0">
              <a:latin typeface="Arial" charset="0"/>
              <a:ea typeface="宋体" charset="-122"/>
            </a:endParaRPr>
          </a:p>
        </p:txBody>
      </p:sp>
      <p:sp>
        <p:nvSpPr>
          <p:cNvPr id="30723" name="灯片编号占位符 3"/>
          <p:cNvSpPr>
            <a:spLocks noGrp="1"/>
          </p:cNvSpPr>
          <p:nvPr>
            <p:ph type="sldNum" sz="quarter" idx="5"/>
          </p:nvPr>
        </p:nvSpPr>
        <p:spPr>
          <a:noFill/>
        </p:spPr>
        <p:txBody>
          <a:bodyPr/>
          <a:lstStyle/>
          <a:p>
            <a:pPr>
              <a:buFont typeface="Arial" charset="0"/>
              <a:buNone/>
            </a:pPr>
            <a:fld id="{72DBD56E-C363-7044-A5C7-7835DFAB4886}" type="slidenum">
              <a:rPr lang="zh-CN" altLang="en-US">
                <a:latin typeface="Verdana" charset="0"/>
                <a:ea typeface="宋体" charset="-122"/>
              </a:rPr>
              <a:pPr>
                <a:buFont typeface="Arial" charset="0"/>
                <a:buNone/>
              </a:pPr>
              <a:t>32</a:t>
            </a:fld>
            <a:endParaRPr lang="zh-CN" altLang="en-US">
              <a:latin typeface="Verdana" charset="0"/>
              <a:ea typeface="宋体" charset="-122"/>
            </a:endParaRPr>
          </a:p>
        </p:txBody>
      </p:sp>
    </p:spTree>
    <p:extLst>
      <p:ext uri="{BB962C8B-B14F-4D97-AF65-F5344CB8AC3E}">
        <p14:creationId xmlns:p14="http://schemas.microsoft.com/office/powerpoint/2010/main" val="16861938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extLst>
            <a:ext uri="{909E8E84-426E-40DD-AFC4-6F175D3DCCD1}">
              <a14:hiddenFill xmlns:a14="http://schemas.microsoft.com/office/drawing/2010/main">
                <a:solidFill>
                  <a:schemeClr val="accent1"/>
                </a:solidFill>
              </a14:hiddenFill>
            </a:ext>
          </a:extLst>
        </p:spPr>
      </p:sp>
      <p:sp>
        <p:nvSpPr>
          <p:cNvPr id="38915"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Lst>
        </p:spPr>
        <p:txBody>
          <a:bodyPr/>
          <a:lstStyle/>
          <a:p>
            <a:r>
              <a:rPr lang="zh-CN" altLang="zh-CN" dirty="0" smtClean="0">
                <a:latin typeface="Arial" charset="0"/>
                <a:ea typeface="宋体" charset="-122"/>
              </a:rPr>
              <a:t> </a:t>
            </a:r>
            <a:endParaRPr lang="zh-CN" altLang="en-US" dirty="0">
              <a:latin typeface="Arial" charset="0"/>
              <a:ea typeface="宋体" charset="-122"/>
            </a:endParaRPr>
          </a:p>
        </p:txBody>
      </p:sp>
    </p:spTree>
    <p:extLst>
      <p:ext uri="{BB962C8B-B14F-4D97-AF65-F5344CB8AC3E}">
        <p14:creationId xmlns:p14="http://schemas.microsoft.com/office/powerpoint/2010/main" val="1971579317"/>
      </p:ext>
    </p:extLst>
  </p:cSld>
  <p:clrMapOvr>
    <a:overrideClrMapping bg1="lt1" tx1="dk1" bg2="lt2" tx2="dk2" accent1="accent1" accent2="accent2" accent3="accent3" accent4="accent4" accent5="accent5" accent6="accent6" hlink="hlink" folHlink="folHlink"/>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noTextEdit="1"/>
          </p:cNvSpPr>
          <p:nvPr>
            <p:ph type="sldImg"/>
          </p:nvPr>
        </p:nvSpPr>
        <p:spPr/>
      </p:sp>
      <p:sp>
        <p:nvSpPr>
          <p:cNvPr id="75778" name="备注占位符 2"/>
          <p:cNvSpPr>
            <a:spLocks noGrp="1"/>
          </p:cNvSpPr>
          <p:nvPr>
            <p:ph type="body" idx="1"/>
          </p:nvPr>
        </p:nvSpPr>
        <p:spPr>
          <a:noFill/>
        </p:spPr>
        <p:txBody>
          <a:bodyPr/>
          <a:lstStyle/>
          <a:p>
            <a:endParaRPr kumimoji="1" lang="zh-CN" altLang="en-US" dirty="0">
              <a:latin typeface="Arial" charset="0"/>
              <a:ea typeface="宋体" charset="-122"/>
            </a:endParaRPr>
          </a:p>
        </p:txBody>
      </p:sp>
      <p:sp>
        <p:nvSpPr>
          <p:cNvPr id="75779" name="幻灯片编号占位符 3"/>
          <p:cNvSpPr>
            <a:spLocks noGrp="1"/>
          </p:cNvSpPr>
          <p:nvPr>
            <p:ph type="sldNum" sz="quarter" idx="5"/>
          </p:nvPr>
        </p:nvSpPr>
        <p:spPr>
          <a:noFill/>
        </p:spPr>
        <p:txBody>
          <a:bodyPr/>
          <a:lstStyle/>
          <a:p>
            <a:pPr>
              <a:buFont typeface="Arial" charset="0"/>
              <a:buNone/>
            </a:pPr>
            <a:fld id="{D1A13FFD-B5FF-264A-962A-4C83FC866F95}" type="slidenum">
              <a:rPr lang="en-US" altLang="zh-CN">
                <a:latin typeface="Verdana" charset="0"/>
                <a:ea typeface="宋体" charset="-122"/>
              </a:rPr>
              <a:pPr>
                <a:buFont typeface="Arial" charset="0"/>
                <a:buNone/>
              </a:pPr>
              <a:t>34</a:t>
            </a:fld>
            <a:endParaRPr lang="en-US" altLang="zh-CN">
              <a:latin typeface="Verdana" charset="0"/>
              <a:ea typeface="宋体" charset="-122"/>
            </a:endParaRPr>
          </a:p>
        </p:txBody>
      </p:sp>
    </p:spTree>
    <p:extLst>
      <p:ext uri="{BB962C8B-B14F-4D97-AF65-F5344CB8AC3E}">
        <p14:creationId xmlns:p14="http://schemas.microsoft.com/office/powerpoint/2010/main" val="17221261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p:cNvSpPr>
            <a:spLocks noGrp="1" noRot="1" noChangeAspect="1" noTextEdit="1"/>
          </p:cNvSpPr>
          <p:nvPr>
            <p:ph type="sldImg"/>
          </p:nvPr>
        </p:nvSpPr>
        <p:spPr/>
      </p:sp>
      <p:sp>
        <p:nvSpPr>
          <p:cNvPr id="79874" name="备注占位符 2"/>
          <p:cNvSpPr>
            <a:spLocks noGrp="1"/>
          </p:cNvSpPr>
          <p:nvPr>
            <p:ph type="body" idx="1"/>
          </p:nvPr>
        </p:nvSpPr>
        <p:spPr>
          <a:noFill/>
        </p:spPr>
        <p:txBody>
          <a:bodyPr/>
          <a:lstStyle/>
          <a:p>
            <a:r>
              <a:rPr lang="zh-CN" altLang="en-US" sz="1900">
                <a:latin typeface="Arial" charset="0"/>
                <a:ea typeface="宋体" charset="-122"/>
              </a:rPr>
              <a:t>目标</a:t>
            </a:r>
            <a:endParaRPr lang="en-US" altLang="zh-CN" sz="1900">
              <a:latin typeface="Arial" charset="0"/>
              <a:ea typeface="宋体" charset="-122"/>
            </a:endParaRPr>
          </a:p>
          <a:p>
            <a:pPr lvl="1"/>
            <a:r>
              <a:rPr lang="zh-CN" altLang="en-US" sz="1500">
                <a:latin typeface="Arial" charset="0"/>
                <a:ea typeface="宋体" charset="-122"/>
              </a:rPr>
              <a:t>实现内存的按需分配</a:t>
            </a:r>
            <a:endParaRPr lang="en-US" altLang="zh-CN" sz="1500">
              <a:latin typeface="Arial" charset="0"/>
              <a:ea typeface="宋体" charset="-122"/>
            </a:endParaRPr>
          </a:p>
          <a:p>
            <a:r>
              <a:rPr lang="zh-CN" altLang="en-US" sz="1900">
                <a:latin typeface="Arial" charset="0"/>
                <a:ea typeface="宋体" charset="-122"/>
              </a:rPr>
              <a:t>过程</a:t>
            </a:r>
            <a:r>
              <a:rPr lang="en-US" altLang="zh-CN" sz="1900">
                <a:latin typeface="Arial" charset="0"/>
                <a:ea typeface="宋体" charset="-122"/>
              </a:rPr>
              <a:t>			</a:t>
            </a:r>
          </a:p>
          <a:p>
            <a:pPr lvl="1"/>
            <a:r>
              <a:rPr lang="en-US" altLang="zh-CN" sz="1900">
                <a:latin typeface="Arial" charset="0"/>
                <a:ea typeface="宋体" charset="-122"/>
              </a:rPr>
              <a:t>VMM </a:t>
            </a:r>
            <a:r>
              <a:rPr lang="zh-CN" altLang="en-US" sz="1900">
                <a:latin typeface="Arial" charset="0"/>
                <a:ea typeface="宋体" charset="-122"/>
              </a:rPr>
              <a:t>监控内存的使用情况</a:t>
            </a:r>
            <a:endParaRPr lang="en-US" altLang="zh-CN" sz="1900">
              <a:latin typeface="Arial" charset="0"/>
              <a:ea typeface="宋体" charset="-122"/>
            </a:endParaRPr>
          </a:p>
          <a:p>
            <a:pPr lvl="1"/>
            <a:r>
              <a:rPr lang="zh-CN" altLang="en-US" sz="1900">
                <a:latin typeface="Arial" charset="0"/>
                <a:ea typeface="宋体" charset="-122"/>
              </a:rPr>
              <a:t>本地内存调控器根据跟踪情况实时调整内存</a:t>
            </a:r>
            <a:endParaRPr lang="en-US" altLang="zh-CN" sz="1900">
              <a:latin typeface="Arial" charset="0"/>
              <a:ea typeface="宋体" charset="-122"/>
            </a:endParaRPr>
          </a:p>
          <a:p>
            <a:endParaRPr kumimoji="1" lang="zh-CN" altLang="en-US">
              <a:latin typeface="Arial" charset="0"/>
              <a:ea typeface="宋体" charset="-122"/>
            </a:endParaRPr>
          </a:p>
        </p:txBody>
      </p:sp>
      <p:sp>
        <p:nvSpPr>
          <p:cNvPr id="79875" name="幻灯片编号占位符 3"/>
          <p:cNvSpPr>
            <a:spLocks noGrp="1"/>
          </p:cNvSpPr>
          <p:nvPr>
            <p:ph type="sldNum" sz="quarter" idx="5"/>
          </p:nvPr>
        </p:nvSpPr>
        <p:spPr>
          <a:noFill/>
        </p:spPr>
        <p:txBody>
          <a:bodyPr/>
          <a:lstStyle/>
          <a:p>
            <a:pPr>
              <a:buFont typeface="Arial" charset="0"/>
              <a:buNone/>
            </a:pPr>
            <a:fld id="{B1721416-54A9-C242-9E37-2B0A93D43C7F}" type="slidenum">
              <a:rPr lang="en-US" altLang="zh-CN">
                <a:latin typeface="Verdana" charset="0"/>
                <a:ea typeface="宋体" charset="-122"/>
              </a:rPr>
              <a:pPr>
                <a:buFont typeface="Arial" charset="0"/>
                <a:buNone/>
              </a:pPr>
              <a:t>35</a:t>
            </a:fld>
            <a:endParaRPr lang="en-US" altLang="zh-CN">
              <a:latin typeface="Verdana" charset="0"/>
              <a:ea typeface="宋体" charset="-122"/>
            </a:endParaRPr>
          </a:p>
        </p:txBody>
      </p:sp>
    </p:spTree>
    <p:extLst>
      <p:ext uri="{BB962C8B-B14F-4D97-AF65-F5344CB8AC3E}">
        <p14:creationId xmlns:p14="http://schemas.microsoft.com/office/powerpoint/2010/main" val="9582224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幻灯片图像占位符 1"/>
          <p:cNvSpPr>
            <a:spLocks noGrp="1" noRot="1" noChangeAspect="1" noTextEdit="1"/>
          </p:cNvSpPr>
          <p:nvPr>
            <p:ph type="sldImg"/>
          </p:nvPr>
        </p:nvSpPr>
        <p:spPr/>
      </p:sp>
      <p:sp>
        <p:nvSpPr>
          <p:cNvPr id="62466" name="备注占位符 2"/>
          <p:cNvSpPr>
            <a:spLocks noGrp="1"/>
          </p:cNvSpPr>
          <p:nvPr>
            <p:ph type="body" idx="1"/>
          </p:nvPr>
        </p:nvSpPr>
        <p:spPr/>
        <p:txBody>
          <a:bodyPr/>
          <a:lstStyle/>
          <a:p>
            <a:pPr>
              <a:defRPr/>
            </a:pPr>
            <a:r>
              <a:rPr lang="zh-CN" altLang="en-US" dirty="0">
                <a:latin typeface="Arial" charset="0"/>
                <a:ea typeface="宋体" charset="-122"/>
              </a:rPr>
              <a:t>－ </a:t>
            </a:r>
            <a:r>
              <a:rPr lang="zh-CN" altLang="zh-CN" dirty="0">
                <a:latin typeface="Arial" charset="0"/>
                <a:ea typeface="宋体" charset="-122"/>
              </a:rPr>
              <a:t>保证虚拟机既不会过度占用系统内存，又能保证其基本性能；</a:t>
            </a:r>
            <a:endParaRPr lang="en-US" altLang="zh-CN" dirty="0">
              <a:latin typeface="Arial" charset="0"/>
              <a:ea typeface="宋体" charset="-122"/>
            </a:endParaRPr>
          </a:p>
          <a:p>
            <a:pPr>
              <a:defRPr/>
            </a:pPr>
            <a:r>
              <a:rPr lang="zh-CN" altLang="en-US" dirty="0">
                <a:latin typeface="Arial" charset="0"/>
                <a:ea typeface="宋体" charset="-122"/>
              </a:rPr>
              <a:t>－ </a:t>
            </a:r>
            <a:r>
              <a:rPr lang="zh-CN" altLang="zh-CN" dirty="0">
                <a:latin typeface="Arial" charset="0"/>
                <a:ea typeface="宋体" charset="-122"/>
              </a:rPr>
              <a:t>因为</a:t>
            </a:r>
            <a:r>
              <a:rPr lang="en-US" altLang="zh-CN" dirty="0">
                <a:latin typeface="Arial" charset="0"/>
                <a:ea typeface="宋体" charset="-122"/>
              </a:rPr>
              <a:t>Balloon</a:t>
            </a:r>
            <a:r>
              <a:rPr lang="zh-CN" altLang="zh-CN" dirty="0">
                <a:latin typeface="Arial" charset="0"/>
                <a:ea typeface="宋体" charset="-122"/>
              </a:rPr>
              <a:t>驱动需要一定的时间来充气</a:t>
            </a:r>
            <a:r>
              <a:rPr lang="en-US" altLang="zh-CN" dirty="0">
                <a:latin typeface="Arial" charset="0"/>
                <a:ea typeface="宋体" charset="-122"/>
              </a:rPr>
              <a:t>/</a:t>
            </a:r>
            <a:r>
              <a:rPr lang="zh-CN" altLang="zh-CN" dirty="0">
                <a:latin typeface="Arial" charset="0"/>
                <a:ea typeface="宋体" charset="-122"/>
              </a:rPr>
              <a:t>放气，而且内存的线性调整有助保持性能的稳定且不引起颠簸</a:t>
            </a:r>
            <a:endParaRPr lang="en-US" altLang="zh-CN" dirty="0">
              <a:latin typeface="Arial" charset="0"/>
              <a:ea typeface="宋体" charset="-122"/>
            </a:endParaRPr>
          </a:p>
          <a:p>
            <a:pPr>
              <a:defRPr/>
            </a:pPr>
            <a:endParaRPr kumimoji="1" lang="en-US" altLang="zh-CN" dirty="0">
              <a:latin typeface="Arial" charset="0"/>
              <a:ea typeface="宋体" charset="-122"/>
            </a:endParaRPr>
          </a:p>
          <a:p>
            <a:pPr marL="0" lvl="1">
              <a:defRPr/>
            </a:pPr>
            <a:r>
              <a:rPr lang="zh-CN" altLang="zh-CN" dirty="0">
                <a:latin typeface="Arial" charset="0"/>
                <a:ea typeface="宋体" charset="-122"/>
              </a:rPr>
              <a:t>因此在虚拟机的个数增加到一定程度时，需要对调配算法进行优化，以求在合理时间内求出可行解</a:t>
            </a:r>
            <a:r>
              <a:rPr lang="zh-CN" altLang="zh-CN" dirty="0" smtClean="0">
                <a:latin typeface="Arial" charset="0"/>
                <a:ea typeface="宋体" charset="-122"/>
              </a:rPr>
              <a:t>。</a:t>
            </a:r>
            <a:endParaRPr lang="en-US" altLang="zh-CN" dirty="0" smtClean="0">
              <a:latin typeface="Arial" charset="0"/>
              <a:ea typeface="宋体" charset="-122"/>
            </a:endParaRPr>
          </a:p>
          <a:p>
            <a:pPr marL="0" lvl="1">
              <a:defRPr/>
            </a:pPr>
            <a:endParaRPr lang="en-US" altLang="zh-CN" dirty="0" smtClean="0">
              <a:latin typeface="Arial" charset="0"/>
              <a:ea typeface="宋体" charset="-122"/>
            </a:endParaRPr>
          </a:p>
        </p:txBody>
      </p:sp>
      <p:sp>
        <p:nvSpPr>
          <p:cNvPr id="83971" name="幻灯片编号占位符 3"/>
          <p:cNvSpPr>
            <a:spLocks noGrp="1"/>
          </p:cNvSpPr>
          <p:nvPr>
            <p:ph type="sldNum" sz="quarter" idx="5"/>
          </p:nvPr>
        </p:nvSpPr>
        <p:spPr>
          <a:noFill/>
        </p:spPr>
        <p:txBody>
          <a:bodyPr/>
          <a:lstStyle/>
          <a:p>
            <a:pPr>
              <a:buFont typeface="Arial" charset="0"/>
              <a:buNone/>
            </a:pPr>
            <a:fld id="{705B64C1-7036-C148-9746-F4CE127F8FE2}" type="slidenum">
              <a:rPr lang="en-US" altLang="zh-CN">
                <a:latin typeface="Verdana" charset="0"/>
                <a:ea typeface="宋体" charset="-122"/>
              </a:rPr>
              <a:pPr>
                <a:buFont typeface="Arial" charset="0"/>
                <a:buNone/>
              </a:pPr>
              <a:t>36</a:t>
            </a:fld>
            <a:endParaRPr lang="en-US" altLang="zh-CN">
              <a:latin typeface="Verdana" charset="0"/>
              <a:ea typeface="宋体" charset="-122"/>
            </a:endParaRPr>
          </a:p>
        </p:txBody>
      </p:sp>
    </p:spTree>
    <p:extLst>
      <p:ext uri="{BB962C8B-B14F-4D97-AF65-F5344CB8AC3E}">
        <p14:creationId xmlns:p14="http://schemas.microsoft.com/office/powerpoint/2010/main" val="11624891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noTextEdit="1"/>
          </p:cNvSpPr>
          <p:nvPr>
            <p:ph type="sldImg"/>
          </p:nvPr>
        </p:nvSpPr>
        <p:spPr/>
      </p:sp>
      <p:sp>
        <p:nvSpPr>
          <p:cNvPr id="75778" name="备注占位符 2"/>
          <p:cNvSpPr>
            <a:spLocks noGrp="1"/>
          </p:cNvSpPr>
          <p:nvPr>
            <p:ph type="body" idx="1"/>
          </p:nvPr>
        </p:nvSpPr>
        <p:spPr>
          <a:noFill/>
        </p:spPr>
        <p:txBody>
          <a:bodyPr/>
          <a:lstStyle/>
          <a:p>
            <a:r>
              <a:rPr kumimoji="1" lang="zh-CN" altLang="en-US" dirty="0" smtClean="0">
                <a:latin typeface="Arial" charset="0"/>
                <a:ea typeface="宋体" charset="-122"/>
              </a:rPr>
              <a:t>在 </a:t>
            </a:r>
            <a:r>
              <a:rPr kumimoji="1" lang="en-US" altLang="zh-CN" dirty="0" smtClean="0">
                <a:latin typeface="Arial" charset="0"/>
                <a:ea typeface="宋体" charset="-122"/>
              </a:rPr>
              <a:t>4 </a:t>
            </a:r>
            <a:r>
              <a:rPr kumimoji="1" lang="zh-CN" altLang="en-US" dirty="0" smtClean="0">
                <a:latin typeface="Arial" charset="0"/>
                <a:ea typeface="宋体" charset="-122"/>
              </a:rPr>
              <a:t>个虚拟机的测试中， 两个算法都可以在采样间隔内求出调度方案，而且两个算法的时间开销相差不大。</a:t>
            </a:r>
            <a:endParaRPr kumimoji="1" lang="en-US" altLang="zh-CN" dirty="0" smtClean="0">
              <a:latin typeface="Arial" charset="0"/>
              <a:ea typeface="宋体" charset="-122"/>
            </a:endParaRPr>
          </a:p>
          <a:p>
            <a:endParaRPr kumimoji="1" lang="en-US" altLang="zh-CN" dirty="0" smtClean="0">
              <a:latin typeface="Arial" charset="0"/>
              <a:ea typeface="宋体" charset="-122"/>
            </a:endParaRPr>
          </a:p>
          <a:p>
            <a:r>
              <a:rPr kumimoji="1" lang="zh-CN" altLang="en-US" dirty="0" smtClean="0">
                <a:latin typeface="Arial" charset="0"/>
                <a:ea typeface="宋体" charset="-122"/>
              </a:rPr>
              <a:t>而 在 </a:t>
            </a:r>
            <a:r>
              <a:rPr kumimoji="1" lang="en-US" altLang="zh-CN" dirty="0" smtClean="0">
                <a:latin typeface="Arial" charset="0"/>
                <a:ea typeface="宋体" charset="-122"/>
              </a:rPr>
              <a:t>16 </a:t>
            </a:r>
            <a:r>
              <a:rPr kumimoji="1" lang="zh-CN" altLang="en-US" dirty="0" smtClean="0">
                <a:latin typeface="Arial" charset="0"/>
                <a:ea typeface="宋体" charset="-122"/>
              </a:rPr>
              <a:t>个虚拟机的的测试中，暴力枚举算法已经无法在合理的时间算出可行解，而动态 规划算法的开销仍然在可控制的区间内。</a:t>
            </a:r>
            <a:endParaRPr kumimoji="1" lang="zh-CN" altLang="en-US" dirty="0">
              <a:latin typeface="Arial" charset="0"/>
              <a:ea typeface="宋体" charset="-122"/>
            </a:endParaRPr>
          </a:p>
        </p:txBody>
      </p:sp>
      <p:sp>
        <p:nvSpPr>
          <p:cNvPr id="75779" name="幻灯片编号占位符 3"/>
          <p:cNvSpPr>
            <a:spLocks noGrp="1"/>
          </p:cNvSpPr>
          <p:nvPr>
            <p:ph type="sldNum" sz="quarter" idx="5"/>
          </p:nvPr>
        </p:nvSpPr>
        <p:spPr>
          <a:noFill/>
        </p:spPr>
        <p:txBody>
          <a:bodyPr/>
          <a:lstStyle/>
          <a:p>
            <a:pPr>
              <a:buFont typeface="Arial" charset="0"/>
              <a:buNone/>
            </a:pPr>
            <a:fld id="{D1A13FFD-B5FF-264A-962A-4C83FC866F95}" type="slidenum">
              <a:rPr lang="en-US" altLang="zh-CN">
                <a:latin typeface="Verdana" charset="0"/>
                <a:ea typeface="宋体" charset="-122"/>
              </a:rPr>
              <a:pPr>
                <a:buFont typeface="Arial" charset="0"/>
                <a:buNone/>
              </a:pPr>
              <a:t>37</a:t>
            </a:fld>
            <a:endParaRPr lang="en-US" altLang="zh-CN">
              <a:latin typeface="Verdana" charset="0"/>
              <a:ea typeface="宋体" charset="-122"/>
            </a:endParaRPr>
          </a:p>
        </p:txBody>
      </p:sp>
    </p:spTree>
    <p:extLst>
      <p:ext uri="{BB962C8B-B14F-4D97-AF65-F5344CB8AC3E}">
        <p14:creationId xmlns:p14="http://schemas.microsoft.com/office/powerpoint/2010/main" val="15517263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noTextEdit="1"/>
          </p:cNvSpPr>
          <p:nvPr>
            <p:ph type="sldImg"/>
          </p:nvPr>
        </p:nvSpPr>
        <p:spPr/>
      </p:sp>
      <p:sp>
        <p:nvSpPr>
          <p:cNvPr id="75778" name="备注占位符 2"/>
          <p:cNvSpPr>
            <a:spLocks noGrp="1"/>
          </p:cNvSpPr>
          <p:nvPr>
            <p:ph type="body" idx="1"/>
          </p:nvPr>
        </p:nvSpPr>
        <p:spPr>
          <a:noFill/>
        </p:spPr>
        <p:txBody>
          <a:bodyPr/>
          <a:lstStyle/>
          <a:p>
            <a:r>
              <a:rPr kumimoji="1" lang="en-US" altLang="zh-CN" dirty="0" smtClean="0">
                <a:latin typeface="Arial" charset="0"/>
                <a:ea typeface="宋体" charset="-122"/>
              </a:rPr>
              <a:t>Graph Analytics </a:t>
            </a:r>
            <a:r>
              <a:rPr kumimoji="1" lang="zh-CN" altLang="en-US" dirty="0" smtClean="0">
                <a:latin typeface="Arial" charset="0"/>
                <a:ea typeface="宋体" charset="-122"/>
              </a:rPr>
              <a:t>和 </a:t>
            </a:r>
            <a:r>
              <a:rPr kumimoji="1" lang="en-US" altLang="zh-CN" dirty="0" smtClean="0">
                <a:latin typeface="Arial" charset="0"/>
                <a:ea typeface="宋体" charset="-122"/>
              </a:rPr>
              <a:t>Data Analytics</a:t>
            </a:r>
            <a:r>
              <a:rPr kumimoji="1" lang="zh-CN" altLang="en-US" dirty="0" smtClean="0">
                <a:latin typeface="Arial" charset="0"/>
                <a:ea typeface="宋体" charset="-122"/>
              </a:rPr>
              <a:t>。</a:t>
            </a:r>
            <a:endParaRPr kumimoji="1" lang="en-US" altLang="zh-CN" dirty="0" smtClean="0">
              <a:latin typeface="Arial" charset="0"/>
              <a:ea typeface="宋体" charset="-122"/>
            </a:endParaRPr>
          </a:p>
          <a:p>
            <a:endParaRPr kumimoji="1" lang="en-US" altLang="zh-CN" dirty="0" smtClean="0">
              <a:latin typeface="Arial" charset="0"/>
              <a:ea typeface="宋体" charset="-122"/>
            </a:endParaRPr>
          </a:p>
          <a:p>
            <a:r>
              <a:rPr kumimoji="1" lang="zh-CN" altLang="en-US" dirty="0" smtClean="0">
                <a:latin typeface="Arial" charset="0"/>
                <a:ea typeface="宋体" charset="-122"/>
              </a:rPr>
              <a:t>初始化的时候，每个虚拟机都分配了 </a:t>
            </a:r>
            <a:r>
              <a:rPr kumimoji="1" lang="en-US" altLang="zh-CN" dirty="0" smtClean="0">
                <a:latin typeface="Arial" charset="0"/>
                <a:ea typeface="宋体" charset="-122"/>
              </a:rPr>
              <a:t>1800MB </a:t>
            </a:r>
            <a:r>
              <a:rPr kumimoji="1" lang="zh-CN" altLang="en-US" dirty="0" smtClean="0">
                <a:latin typeface="Arial" charset="0"/>
                <a:ea typeface="宋体" charset="-122"/>
              </a:rPr>
              <a:t>的内存</a:t>
            </a:r>
            <a:endParaRPr kumimoji="1" lang="en-US" altLang="zh-CN" dirty="0" smtClean="0">
              <a:latin typeface="Arial" charset="0"/>
              <a:ea typeface="宋体" charset="-122"/>
            </a:endParaRPr>
          </a:p>
          <a:p>
            <a:endParaRPr kumimoji="1" lang="en-US" altLang="zh-CN" dirty="0" smtClean="0">
              <a:latin typeface="Arial" charset="0"/>
              <a:ea typeface="宋体" charset="-122"/>
            </a:endParaRPr>
          </a:p>
          <a:p>
            <a:r>
              <a:rPr kumimoji="1" lang="zh-CN" altLang="en-US" dirty="0" smtClean="0">
                <a:latin typeface="Arial" charset="0"/>
                <a:ea typeface="宋体" charset="-122"/>
              </a:rPr>
              <a:t>显示了两个程序的运行状态。从图中可以看到，间 歇式监控机制准确的检测到了程序的阶段性，并在大部分不需要监控的时候关闭了监控。</a:t>
            </a:r>
            <a:endParaRPr kumimoji="1" lang="zh-CN" altLang="en-US" dirty="0">
              <a:latin typeface="Arial" charset="0"/>
              <a:ea typeface="宋体" charset="-122"/>
            </a:endParaRPr>
          </a:p>
        </p:txBody>
      </p:sp>
      <p:sp>
        <p:nvSpPr>
          <p:cNvPr id="75779" name="幻灯片编号占位符 3"/>
          <p:cNvSpPr>
            <a:spLocks noGrp="1"/>
          </p:cNvSpPr>
          <p:nvPr>
            <p:ph type="sldNum" sz="quarter" idx="5"/>
          </p:nvPr>
        </p:nvSpPr>
        <p:spPr>
          <a:noFill/>
        </p:spPr>
        <p:txBody>
          <a:bodyPr/>
          <a:lstStyle/>
          <a:p>
            <a:pPr>
              <a:buFont typeface="Arial" charset="0"/>
              <a:buNone/>
            </a:pPr>
            <a:fld id="{D1A13FFD-B5FF-264A-962A-4C83FC866F95}" type="slidenum">
              <a:rPr lang="en-US" altLang="zh-CN">
                <a:latin typeface="Verdana" charset="0"/>
                <a:ea typeface="宋体" charset="-122"/>
              </a:rPr>
              <a:pPr>
                <a:buFont typeface="Arial" charset="0"/>
                <a:buNone/>
              </a:pPr>
              <a:t>38</a:t>
            </a:fld>
            <a:endParaRPr lang="en-US" altLang="zh-CN">
              <a:latin typeface="Verdana" charset="0"/>
              <a:ea typeface="宋体" charset="-122"/>
            </a:endParaRPr>
          </a:p>
        </p:txBody>
      </p:sp>
    </p:spTree>
    <p:extLst>
      <p:ext uri="{BB962C8B-B14F-4D97-AF65-F5344CB8AC3E}">
        <p14:creationId xmlns:p14="http://schemas.microsoft.com/office/powerpoint/2010/main" val="17285032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noTextEdit="1"/>
          </p:cNvSpPr>
          <p:nvPr>
            <p:ph type="sldImg"/>
          </p:nvPr>
        </p:nvSpPr>
        <p:spPr/>
      </p:sp>
      <p:sp>
        <p:nvSpPr>
          <p:cNvPr id="75778" name="备注占位符 2"/>
          <p:cNvSpPr>
            <a:spLocks noGrp="1"/>
          </p:cNvSpPr>
          <p:nvPr>
            <p:ph type="body" idx="1"/>
          </p:nvPr>
        </p:nvSpPr>
        <p:spPr>
          <a:noFill/>
        </p:spPr>
        <p:txBody>
          <a:bodyPr/>
          <a:lstStyle/>
          <a:p>
            <a:pPr marL="0" lvl="1"/>
            <a:r>
              <a:rPr lang="zh-CN" altLang="en-US" dirty="0" smtClean="0">
                <a:latin typeface="Arial" charset="0"/>
                <a:ea typeface="宋体" charset="-122"/>
              </a:rPr>
              <a:t>展示了 </a:t>
            </a:r>
            <a:r>
              <a:rPr lang="en-US" altLang="zh-CN" dirty="0" smtClean="0">
                <a:latin typeface="Arial" charset="0"/>
                <a:ea typeface="宋体" charset="-122"/>
              </a:rPr>
              <a:t>Graph Analytics </a:t>
            </a:r>
            <a:r>
              <a:rPr lang="zh-CN" altLang="en-US" dirty="0" smtClean="0">
                <a:latin typeface="Arial" charset="0"/>
                <a:ea typeface="宋体" charset="-122"/>
              </a:rPr>
              <a:t>之间竞争内存的场景。在测试中，每个虚拟机的初始 内存设置为 </a:t>
            </a:r>
            <a:r>
              <a:rPr lang="en-US" altLang="zh-CN" dirty="0" smtClean="0">
                <a:latin typeface="Arial" charset="0"/>
                <a:ea typeface="宋体" charset="-122"/>
              </a:rPr>
              <a:t>1800 MB</a:t>
            </a:r>
            <a:r>
              <a:rPr lang="zh-CN" altLang="en-US" dirty="0" smtClean="0">
                <a:latin typeface="Arial" charset="0"/>
                <a:ea typeface="宋体" charset="-122"/>
              </a:rPr>
              <a:t>，</a:t>
            </a:r>
            <a:r>
              <a:rPr lang="en-US" altLang="zh-CN" dirty="0" smtClean="0">
                <a:latin typeface="Arial" charset="0"/>
                <a:ea typeface="宋体" charset="-122"/>
              </a:rPr>
              <a:t>VM1 </a:t>
            </a:r>
            <a:r>
              <a:rPr lang="zh-CN" altLang="en-US" dirty="0" smtClean="0">
                <a:latin typeface="Arial" charset="0"/>
                <a:ea typeface="宋体" charset="-122"/>
              </a:rPr>
              <a:t>中的 </a:t>
            </a:r>
            <a:r>
              <a:rPr lang="en-US" altLang="zh-CN" dirty="0" smtClean="0">
                <a:latin typeface="Arial" charset="0"/>
                <a:ea typeface="宋体" charset="-122"/>
              </a:rPr>
              <a:t>Graph Analytics </a:t>
            </a:r>
            <a:r>
              <a:rPr lang="zh-CN" altLang="en-US" dirty="0" smtClean="0">
                <a:latin typeface="Arial" charset="0"/>
                <a:ea typeface="宋体" charset="-122"/>
              </a:rPr>
              <a:t>先启动，</a:t>
            </a:r>
            <a:r>
              <a:rPr lang="en-US" altLang="zh-CN" dirty="0" smtClean="0">
                <a:latin typeface="Arial" charset="0"/>
                <a:ea typeface="宋体" charset="-122"/>
              </a:rPr>
              <a:t>VM2 </a:t>
            </a:r>
            <a:r>
              <a:rPr lang="zh-CN" altLang="en-US" dirty="0" smtClean="0">
                <a:latin typeface="Arial" charset="0"/>
                <a:ea typeface="宋体" charset="-122"/>
              </a:rPr>
              <a:t>的 </a:t>
            </a:r>
            <a:r>
              <a:rPr lang="en-US" altLang="zh-CN" dirty="0" smtClean="0">
                <a:latin typeface="Arial" charset="0"/>
                <a:ea typeface="宋体" charset="-122"/>
              </a:rPr>
              <a:t>Graph Analytics </a:t>
            </a:r>
            <a:r>
              <a:rPr lang="zh-CN" altLang="en-US" dirty="0" smtClean="0">
                <a:latin typeface="Arial" charset="0"/>
                <a:ea typeface="宋体" charset="-122"/>
              </a:rPr>
              <a:t>则 在 </a:t>
            </a:r>
            <a:r>
              <a:rPr lang="en-US" altLang="zh-CN" dirty="0" smtClean="0">
                <a:latin typeface="Arial" charset="0"/>
                <a:ea typeface="宋体" charset="-122"/>
              </a:rPr>
              <a:t>70 </a:t>
            </a:r>
            <a:r>
              <a:rPr lang="zh-CN" altLang="en-US" dirty="0" smtClean="0">
                <a:latin typeface="Arial" charset="0"/>
                <a:ea typeface="宋体" charset="-122"/>
              </a:rPr>
              <a:t>秒之后启动，</a:t>
            </a:r>
            <a:endParaRPr kumimoji="1" lang="zh-CN" altLang="en-US" dirty="0">
              <a:latin typeface="Arial" charset="0"/>
              <a:ea typeface="宋体" charset="-122"/>
            </a:endParaRPr>
          </a:p>
        </p:txBody>
      </p:sp>
      <p:sp>
        <p:nvSpPr>
          <p:cNvPr id="75779" name="幻灯片编号占位符 3"/>
          <p:cNvSpPr>
            <a:spLocks noGrp="1"/>
          </p:cNvSpPr>
          <p:nvPr>
            <p:ph type="sldNum" sz="quarter" idx="5"/>
          </p:nvPr>
        </p:nvSpPr>
        <p:spPr>
          <a:noFill/>
        </p:spPr>
        <p:txBody>
          <a:bodyPr/>
          <a:lstStyle/>
          <a:p>
            <a:pPr>
              <a:buFont typeface="Arial" charset="0"/>
              <a:buNone/>
            </a:pPr>
            <a:fld id="{D1A13FFD-B5FF-264A-962A-4C83FC866F95}" type="slidenum">
              <a:rPr lang="en-US" altLang="zh-CN">
                <a:latin typeface="Verdana" charset="0"/>
                <a:ea typeface="宋体" charset="-122"/>
              </a:rPr>
              <a:pPr>
                <a:buFont typeface="Arial" charset="0"/>
                <a:buNone/>
              </a:pPr>
              <a:t>39</a:t>
            </a:fld>
            <a:endParaRPr lang="en-US" altLang="zh-CN">
              <a:latin typeface="Verdana" charset="0"/>
              <a:ea typeface="宋体" charset="-122"/>
            </a:endParaRPr>
          </a:p>
        </p:txBody>
      </p:sp>
    </p:spTree>
    <p:extLst>
      <p:ext uri="{BB962C8B-B14F-4D97-AF65-F5344CB8AC3E}">
        <p14:creationId xmlns:p14="http://schemas.microsoft.com/office/powerpoint/2010/main" val="379845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extLst>
            <a:ext uri="{909E8E84-426E-40DD-AFC4-6F175D3DCCD1}">
              <a14:hiddenFill xmlns:a14="http://schemas.microsoft.com/office/drawing/2010/main">
                <a:solidFill>
                  <a:schemeClr val="accent1"/>
                </a:solidFill>
              </a14:hiddenFill>
            </a:ext>
          </a:extLst>
        </p:spPr>
      </p:sp>
      <p:sp>
        <p:nvSpPr>
          <p:cNvPr id="32771"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Lst>
        </p:spPr>
        <p:txBody>
          <a:bodyPr/>
          <a:lstStyle/>
          <a:p>
            <a:r>
              <a:rPr lang="zh-CN" altLang="en-US" dirty="0">
                <a:latin typeface="Arial" charset="0"/>
                <a:ea typeface="宋体" charset="-122"/>
              </a:rPr>
              <a:t>本课题的研究是基于数据中心里这么一个需求展开的。</a:t>
            </a:r>
            <a:endParaRPr lang="en-US" altLang="zh-CN" dirty="0">
              <a:latin typeface="Arial" charset="0"/>
              <a:ea typeface="宋体" charset="-122"/>
            </a:endParaRPr>
          </a:p>
          <a:p>
            <a:pPr marL="0" lvl="2"/>
            <a:endParaRPr lang="en-US" altLang="zh-CN" sz="2800" dirty="0" smtClean="0">
              <a:latin typeface="Arial" charset="0"/>
              <a:ea typeface="宋体" charset="-122"/>
            </a:endParaRPr>
          </a:p>
          <a:p>
            <a:pPr marL="0" lvl="2"/>
            <a:endParaRPr lang="en-US" altLang="zh-CN" sz="2800" dirty="0" smtClean="0">
              <a:latin typeface="Arial" charset="0"/>
              <a:ea typeface="宋体" charset="-122"/>
            </a:endParaRPr>
          </a:p>
          <a:p>
            <a:pPr marL="0" marR="0" lvl="2" indent="0" algn="l" defTabSz="914400" rtl="0" eaLnBrk="0" fontAlgn="base" latinLnBrk="0" hangingPunct="0">
              <a:lnSpc>
                <a:spcPct val="100000"/>
              </a:lnSpc>
              <a:spcBef>
                <a:spcPct val="30000"/>
              </a:spcBef>
              <a:spcAft>
                <a:spcPct val="0"/>
              </a:spcAft>
              <a:buClrTx/>
              <a:buSzTx/>
              <a:buFontTx/>
              <a:buNone/>
              <a:tabLst/>
              <a:defRPr/>
            </a:pPr>
            <a:r>
              <a:rPr lang="zh-CN" altLang="en-US" sz="2800" dirty="0" smtClean="0">
                <a:latin typeface="Arial" charset="0"/>
                <a:ea typeface="宋体" charset="-122"/>
              </a:rPr>
              <a:t>真实⼯作负载的内存往往是动态变化的。</a:t>
            </a:r>
            <a:endParaRPr lang="en-US" altLang="zh-CN" sz="2800" dirty="0" smtClean="0">
              <a:latin typeface="Arial" charset="0"/>
              <a:ea typeface="宋体" charset="-122"/>
            </a:endParaRPr>
          </a:p>
          <a:p>
            <a:pPr marL="457200" marR="0" lvl="2" indent="-457200" algn="l" defTabSz="914400" rtl="0" eaLnBrk="0" fontAlgn="base" latinLnBrk="0" hangingPunct="0">
              <a:lnSpc>
                <a:spcPct val="100000"/>
              </a:lnSpc>
              <a:spcBef>
                <a:spcPct val="30000"/>
              </a:spcBef>
              <a:spcAft>
                <a:spcPct val="0"/>
              </a:spcAft>
              <a:buClrTx/>
              <a:buSzTx/>
              <a:buFontTx/>
              <a:buChar char="-"/>
              <a:tabLst/>
              <a:defRPr/>
            </a:pPr>
            <a:r>
              <a:rPr lang="zh-CN" altLang="en-US" sz="2800" dirty="0" smtClean="0">
                <a:latin typeface="Arial" charset="0"/>
                <a:ea typeface="宋体" charset="-122"/>
              </a:rPr>
              <a:t>我们在⼀台物理内存为 </a:t>
            </a:r>
            <a:r>
              <a:rPr lang="en-US" altLang="zh-CN" sz="2800" dirty="0" smtClean="0">
                <a:latin typeface="Arial" charset="0"/>
                <a:ea typeface="宋体" charset="-122"/>
              </a:rPr>
              <a:t>600MB </a:t>
            </a:r>
            <a:r>
              <a:rPr lang="zh-CN" altLang="en-US" sz="2800" dirty="0" smtClean="0">
                <a:latin typeface="Arial" charset="0"/>
                <a:ea typeface="宋体" charset="-122"/>
              </a:rPr>
              <a:t>的机器上同时运⾏了两个虚拟机，每个虚拟机中都运⾏着真实的⼯作负载，其内存使⽤情况如图所⽰</a:t>
            </a:r>
            <a:endParaRPr lang="en-US" altLang="zh-CN" sz="2800" dirty="0" smtClean="0">
              <a:latin typeface="Arial" charset="0"/>
              <a:ea typeface="宋体" charset="-122"/>
            </a:endParaRPr>
          </a:p>
          <a:p>
            <a:pPr marL="457200" marR="0" lvl="2" indent="-457200" algn="l" defTabSz="914400" rtl="0" eaLnBrk="0" fontAlgn="base" latinLnBrk="0" hangingPunct="0">
              <a:lnSpc>
                <a:spcPct val="100000"/>
              </a:lnSpc>
              <a:spcBef>
                <a:spcPct val="30000"/>
              </a:spcBef>
              <a:spcAft>
                <a:spcPct val="0"/>
              </a:spcAft>
              <a:buClrTx/>
              <a:buSzTx/>
              <a:buFontTx/>
              <a:buChar char="-"/>
              <a:tabLst/>
              <a:defRPr/>
            </a:pPr>
            <a:r>
              <a:rPr lang="zh-CN" altLang="en-US" sz="2800" dirty="0" smtClean="0">
                <a:latin typeface="Arial" charset="0"/>
                <a:ea typeface="宋体" charset="-122"/>
              </a:rPr>
              <a:t>如果对内存进⾏平均分配，每个虚拟机器只能分配到 </a:t>
            </a:r>
            <a:r>
              <a:rPr lang="en-US" altLang="zh-CN" sz="2800" dirty="0" smtClean="0">
                <a:latin typeface="Arial" charset="0"/>
                <a:ea typeface="宋体" charset="-122"/>
              </a:rPr>
              <a:t>300MB</a:t>
            </a:r>
            <a:r>
              <a:rPr lang="zh-CN" altLang="en-US" sz="2800" dirty="0" smtClean="0">
                <a:latin typeface="Arial" charset="0"/>
                <a:ea typeface="宋体" charset="-122"/>
              </a:rPr>
              <a:t>，但 是每个虚拟机最⼤峰值内存都逼近 </a:t>
            </a:r>
            <a:r>
              <a:rPr lang="en-US" altLang="zh-CN" sz="2800" dirty="0" smtClean="0">
                <a:latin typeface="Arial" charset="0"/>
                <a:ea typeface="宋体" charset="-122"/>
              </a:rPr>
              <a:t>500MB</a:t>
            </a:r>
            <a:r>
              <a:rPr lang="zh-CN" altLang="en-US" sz="2800" dirty="0" smtClean="0">
                <a:latin typeface="Arial" charset="0"/>
                <a:ea typeface="宋体" charset="-122"/>
              </a:rPr>
              <a:t>，因此两个虚拟机都会因内存不⾜⽽产⽣性能损失；</a:t>
            </a:r>
            <a:endParaRPr lang="en-US" altLang="zh-CN" sz="2800" dirty="0" smtClean="0">
              <a:latin typeface="Arial" charset="0"/>
              <a:ea typeface="宋体" charset="-122"/>
            </a:endParaRPr>
          </a:p>
          <a:p>
            <a:pPr marL="457200" marR="0" lvl="2" indent="-457200" algn="l" defTabSz="914400" rtl="0" eaLnBrk="0" fontAlgn="base" latinLnBrk="0" hangingPunct="0">
              <a:lnSpc>
                <a:spcPct val="100000"/>
              </a:lnSpc>
              <a:spcBef>
                <a:spcPct val="30000"/>
              </a:spcBef>
              <a:spcAft>
                <a:spcPct val="0"/>
              </a:spcAft>
              <a:buClrTx/>
              <a:buSzTx/>
              <a:buFontTx/>
              <a:buChar char="-"/>
              <a:tabLst/>
              <a:defRPr/>
            </a:pPr>
            <a:r>
              <a:rPr lang="zh-CN" altLang="en-US" sz="2800" dirty="0" smtClean="0">
                <a:latin typeface="Arial" charset="0"/>
                <a:ea typeface="宋体" charset="-122"/>
              </a:rPr>
              <a:t>但是从图中可以看出两个虚拟机在运⾏过程中的实时内存需求之和不超过</a:t>
            </a:r>
            <a:r>
              <a:rPr lang="en-US" altLang="zh-CN" sz="2800" dirty="0" smtClean="0">
                <a:latin typeface="Arial" charset="0"/>
                <a:ea typeface="宋体" charset="-122"/>
              </a:rPr>
              <a:t>600MB</a:t>
            </a:r>
            <a:r>
              <a:rPr lang="zh-CN" altLang="en-US" sz="2800" dirty="0" smtClean="0">
                <a:latin typeface="Arial" charset="0"/>
                <a:ea typeface="宋体" charset="-122"/>
              </a:rPr>
              <a:t>，如果能实现内存动态按需调配，就能让两个虚拟机同时运⾏在只有 </a:t>
            </a:r>
            <a:r>
              <a:rPr lang="en-US" altLang="zh-CN" sz="2800" dirty="0" smtClean="0">
                <a:latin typeface="Arial" charset="0"/>
                <a:ea typeface="宋体" charset="-122"/>
              </a:rPr>
              <a:t>600MB</a:t>
            </a:r>
            <a:r>
              <a:rPr lang="zh-CN" altLang="en-US" sz="2800" dirty="0" smtClean="0">
                <a:latin typeface="Arial" charset="0"/>
                <a:ea typeface="宋体" charset="-122"/>
              </a:rPr>
              <a:t>内的物理机器上，且不会因内存不⾜⽽导致性能损失。</a:t>
            </a:r>
            <a:endParaRPr lang="en-US" altLang="zh-CN" sz="2800" dirty="0" smtClean="0">
              <a:latin typeface="Arial" charset="0"/>
              <a:ea typeface="宋体" charset="-122"/>
            </a:endParaRPr>
          </a:p>
          <a:p>
            <a:pPr marL="0" lvl="2"/>
            <a:endParaRPr lang="en-US" altLang="zh-CN" sz="2800" dirty="0" smtClean="0">
              <a:latin typeface="Arial" charset="0"/>
              <a:ea typeface="宋体" charset="-122"/>
            </a:endParaRPr>
          </a:p>
          <a:p>
            <a:endParaRPr lang="en-US" altLang="zh-CN" dirty="0" smtClean="0">
              <a:latin typeface="Arial" charset="0"/>
              <a:ea typeface="宋体" charset="-122"/>
            </a:endParaRPr>
          </a:p>
          <a:p>
            <a:endParaRPr lang="en-US" altLang="zh-CN" dirty="0" smtClean="0">
              <a:latin typeface="Arial" charset="0"/>
              <a:ea typeface="宋体" charset="-122"/>
            </a:endParaRPr>
          </a:p>
        </p:txBody>
      </p:sp>
    </p:spTree>
    <p:extLst>
      <p:ext uri="{BB962C8B-B14F-4D97-AF65-F5344CB8AC3E}">
        <p14:creationId xmlns:p14="http://schemas.microsoft.com/office/powerpoint/2010/main" val="304179590"/>
      </p:ext>
    </p:extLst>
  </p:cSld>
  <p:clrMapOvr>
    <a:overrideClrMapping bg1="lt1" tx1="dk1" bg2="lt2" tx2="dk2" accent1="accent1" accent2="accent2" accent3="accent3" accent4="accent4" accent5="accent5" accent6="accent6" hlink="hlink" folHlink="folHlink"/>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noTextEdit="1"/>
          </p:cNvSpPr>
          <p:nvPr>
            <p:ph type="sldImg"/>
          </p:nvPr>
        </p:nvSpPr>
        <p:spPr/>
      </p:sp>
      <p:sp>
        <p:nvSpPr>
          <p:cNvPr id="75778" name="备注占位符 2"/>
          <p:cNvSpPr>
            <a:spLocks noGrp="1"/>
          </p:cNvSpPr>
          <p:nvPr>
            <p:ph type="body" idx="1"/>
          </p:nvPr>
        </p:nvSpPr>
        <p:spPr>
          <a:noFill/>
        </p:spPr>
        <p:txBody>
          <a:bodyPr/>
          <a:lstStyle/>
          <a:p>
            <a:endParaRPr kumimoji="1" lang="zh-CN" altLang="en-US" dirty="0">
              <a:latin typeface="Arial" charset="0"/>
              <a:ea typeface="宋体" charset="-122"/>
            </a:endParaRPr>
          </a:p>
        </p:txBody>
      </p:sp>
      <p:sp>
        <p:nvSpPr>
          <p:cNvPr id="75779" name="幻灯片编号占位符 3"/>
          <p:cNvSpPr>
            <a:spLocks noGrp="1"/>
          </p:cNvSpPr>
          <p:nvPr>
            <p:ph type="sldNum" sz="quarter" idx="5"/>
          </p:nvPr>
        </p:nvSpPr>
        <p:spPr>
          <a:noFill/>
        </p:spPr>
        <p:txBody>
          <a:bodyPr/>
          <a:lstStyle/>
          <a:p>
            <a:pPr>
              <a:buFont typeface="Arial" charset="0"/>
              <a:buNone/>
            </a:pPr>
            <a:fld id="{D1A13FFD-B5FF-264A-962A-4C83FC866F95}" type="slidenum">
              <a:rPr lang="en-US" altLang="zh-CN">
                <a:latin typeface="Verdana" charset="0"/>
                <a:ea typeface="宋体" charset="-122"/>
              </a:rPr>
              <a:pPr>
                <a:buFont typeface="Arial" charset="0"/>
                <a:buNone/>
              </a:pPr>
              <a:t>40</a:t>
            </a:fld>
            <a:endParaRPr lang="en-US" altLang="zh-CN">
              <a:latin typeface="Verdana" charset="0"/>
              <a:ea typeface="宋体" charset="-122"/>
            </a:endParaRPr>
          </a:p>
        </p:txBody>
      </p:sp>
    </p:spTree>
    <p:extLst>
      <p:ext uri="{BB962C8B-B14F-4D97-AF65-F5344CB8AC3E}">
        <p14:creationId xmlns:p14="http://schemas.microsoft.com/office/powerpoint/2010/main" val="4813179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noTextEdit="1"/>
          </p:cNvSpPr>
          <p:nvPr>
            <p:ph type="sldImg"/>
          </p:nvPr>
        </p:nvSpPr>
        <p:spPr/>
      </p:sp>
      <p:sp>
        <p:nvSpPr>
          <p:cNvPr id="30722" name="备注占位符 2"/>
          <p:cNvSpPr>
            <a:spLocks noGrp="1"/>
          </p:cNvSpPr>
          <p:nvPr>
            <p:ph type="body" idx="1"/>
          </p:nvPr>
        </p:nvSpPr>
        <p:spPr>
          <a:noFill/>
        </p:spPr>
        <p:txBody>
          <a:bodyPr/>
          <a:lstStyle/>
          <a:p>
            <a:r>
              <a:rPr lang="zh-CN" altLang="en-US" dirty="0">
                <a:latin typeface="Arial" charset="0"/>
                <a:ea typeface="宋体" charset="-122"/>
              </a:rPr>
              <a:t>这是本次报告包含以下几个部分</a:t>
            </a:r>
          </a:p>
        </p:txBody>
      </p:sp>
      <p:sp>
        <p:nvSpPr>
          <p:cNvPr id="30723" name="灯片编号占位符 3"/>
          <p:cNvSpPr>
            <a:spLocks noGrp="1"/>
          </p:cNvSpPr>
          <p:nvPr>
            <p:ph type="sldNum" sz="quarter" idx="5"/>
          </p:nvPr>
        </p:nvSpPr>
        <p:spPr>
          <a:noFill/>
        </p:spPr>
        <p:txBody>
          <a:bodyPr/>
          <a:lstStyle/>
          <a:p>
            <a:pPr>
              <a:buFont typeface="Arial" charset="0"/>
              <a:buNone/>
            </a:pPr>
            <a:fld id="{72DBD56E-C363-7044-A5C7-7835DFAB4886}" type="slidenum">
              <a:rPr lang="zh-CN" altLang="en-US">
                <a:latin typeface="Verdana" charset="0"/>
                <a:ea typeface="宋体" charset="-122"/>
              </a:rPr>
              <a:pPr>
                <a:buFont typeface="Arial" charset="0"/>
                <a:buNone/>
              </a:pPr>
              <a:t>41</a:t>
            </a:fld>
            <a:endParaRPr lang="zh-CN" altLang="en-US">
              <a:latin typeface="Verdana" charset="0"/>
              <a:ea typeface="宋体" charset="-122"/>
            </a:endParaRPr>
          </a:p>
        </p:txBody>
      </p:sp>
    </p:spTree>
    <p:extLst>
      <p:ext uri="{BB962C8B-B14F-4D97-AF65-F5344CB8AC3E}">
        <p14:creationId xmlns:p14="http://schemas.microsoft.com/office/powerpoint/2010/main" val="11192741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latin typeface="+mn-ea"/>
              </a:rPr>
              <a:t>内存工作集的实时准确跟踪是进行内存按需调配的工作基础，我们 对传统的内存工作集跟踪方法进行了扩展和优化，使之能在虚拟机的层级上进行 内存工作集的跟踪；而本文引入的有效的优化措施可以在精度和开销之间获得一 个合适平衡点，使得内存工作集的在线跟踪成为可能。</a:t>
            </a:r>
            <a:endParaRPr lang="en-US" altLang="zh-CN" dirty="0" smtClean="0">
              <a:latin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latin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latin typeface="+mn-ea"/>
              </a:rPr>
              <a:t>平均淘汰时间的方法需要输入完 整的访存序列作为工作基础，本文根据操作系统的特性，使用系统硬件事件作为 逻辑时间间隔，利用平均淘汰时间理论的特性，通过采样的方法，降低了内存页 面俘获的频度，并降低了维护的数据结构的规模，从而降低内存跟踪的开销。</a:t>
            </a:r>
            <a:endParaRPr lang="en-US" altLang="zh-CN" dirty="0" smtClean="0">
              <a:latin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latin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内存调配的目 标是在内存有限的场景下，以虚拟机实际的内存需求为依据进行内存再分配，使</a:t>
            </a:r>
            <a:r>
              <a:rPr lang="en-US" altLang="zh-CN" dirty="0" smtClean="0"/>
              <a:t>7 </a:t>
            </a:r>
            <a:r>
              <a:rPr lang="zh-CN" altLang="en-US" dirty="0" smtClean="0"/>
              <a:t>北京大学博士研究生学位论文系统的内存资源能够最大化利用。在关注内存调控算法效果的同时，我们也需要 关注算法的效率。内存调配算法的本质是在可行的调配方案中寻找最优解，在虚 拟机个数少的时候，本文使用了基于枚举的算法，能快速求解出内存调配方案； 当虚拟机的个数增长时，调配算法的时间复杂度会呈指数级增长，而通过引入动 态规划算法，可以让调配算法引入的开销基本上可以忽略不计，而枚举算法在 </a:t>
            </a:r>
            <a:r>
              <a:rPr lang="en-US" altLang="zh-CN" dirty="0" smtClean="0"/>
              <a:t>16 </a:t>
            </a:r>
            <a:r>
              <a:rPr lang="zh-CN" altLang="en-US" dirty="0" smtClean="0"/>
              <a:t>个虚拟机的场景下基本上无法在合理的时间内计算出可行解。</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超量提交是一个很有价值的内存应用场景：商业化数据中心 都往往通过内存超卖来实现经济效益的最大化。虽然内存的需求是波动变化的， 但是在超量提交下，会经常出现内存整体需求超出实际物理内存的场景，这需要 对内存调配算法进行大量的调整，实时根据虚拟机群的内存使用状态调整内存调 整策略，甚至牺牲个别的虚拟机来达到系统整体性能的最大化。实验表明，我们 的内存调配算法在超量提交的场景下也能获得良好的性能加速效果。</a:t>
            </a:r>
            <a:endParaRPr lang="zh-CN" altLang="zh-CN" sz="110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Linux </a:t>
            </a:r>
            <a:r>
              <a:rPr lang="zh-CN" altLang="en-US" dirty="0" smtClean="0"/>
              <a:t>和 </a:t>
            </a:r>
            <a:r>
              <a:rPr lang="en-US" altLang="zh-CN" dirty="0" smtClean="0"/>
              <a:t>Xen </a:t>
            </a:r>
            <a:r>
              <a:rPr lang="zh-CN" altLang="en-US" dirty="0" smtClean="0"/>
              <a:t>系统在无法直接 为内存页面的跟踪提供支持，我们修改了 </a:t>
            </a:r>
            <a:r>
              <a:rPr lang="en-US" altLang="zh-CN" dirty="0" smtClean="0"/>
              <a:t>Linux </a:t>
            </a:r>
            <a:r>
              <a:rPr lang="zh-CN" altLang="en-US" dirty="0" smtClean="0"/>
              <a:t>系统的页面系统，并在 </a:t>
            </a:r>
            <a:r>
              <a:rPr lang="en-US" altLang="zh-CN" dirty="0" smtClean="0"/>
              <a:t>Xen </a:t>
            </a:r>
            <a:r>
              <a:rPr lang="zh-CN" altLang="en-US" dirty="0" smtClean="0"/>
              <a:t>空间 里时实现了内存工作集跟踪和内存调配系统，为系统的工业化应用准备好了技术 基础。</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1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100" dirty="0" smtClean="0"/>
              <a:t>随着内存硬件技术和软件的发展，应用程序的内存工作集有越 来越大的趋势，而可伸缩的大型工业应用程序也逐渐成为主流。大工作集的应用 程序在内存工作集的跟踪上呈现出不同特征，在跟踪粒度的调整、热页集的调整 反馈机制等相关的优化可以让我们的内存工作集跟踪系统能适应可伸缩的大型 应用程序。</a:t>
            </a:r>
            <a:endParaRPr lang="en-US" altLang="zh-CN" sz="110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10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latin typeface="+mn-ea"/>
            </a:endParaRPr>
          </a:p>
          <a:p>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pPr>
              <a:defRPr/>
            </a:pPr>
            <a:fld id="{D9C1F6BE-E33E-D746-99EE-C7B122DB19FC}" type="slidenum">
              <a:rPr lang="en-US" smtClean="0"/>
              <a:pPr>
                <a:defRPr/>
              </a:pPr>
              <a:t>42</a:t>
            </a:fld>
            <a:endParaRPr lang="en-US"/>
          </a:p>
        </p:txBody>
      </p:sp>
    </p:spTree>
    <p:extLst>
      <p:ext uri="{BB962C8B-B14F-4D97-AF65-F5344CB8AC3E}">
        <p14:creationId xmlns:p14="http://schemas.microsoft.com/office/powerpoint/2010/main" val="408330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幻灯片图像占位符 1"/>
          <p:cNvSpPr>
            <a:spLocks noGrp="1" noRot="1" noChangeAspect="1" noTextEdit="1"/>
          </p:cNvSpPr>
          <p:nvPr>
            <p:ph type="sldImg"/>
          </p:nvPr>
        </p:nvSpPr>
        <p:spPr/>
      </p:sp>
      <p:sp>
        <p:nvSpPr>
          <p:cNvPr id="96258" name="备注占位符 2"/>
          <p:cNvSpPr>
            <a:spLocks noGrp="1"/>
          </p:cNvSpPr>
          <p:nvPr>
            <p:ph type="body" idx="1"/>
          </p:nvPr>
        </p:nvSpPr>
        <p:spPr>
          <a:noFill/>
        </p:spPr>
        <p:txBody>
          <a:bodyPr/>
          <a:lstStyle/>
          <a:p>
            <a:r>
              <a:rPr kumimoji="1" lang="zh-CN" altLang="en-US" dirty="0" smtClean="0">
                <a:latin typeface="Arial" charset="0"/>
                <a:ea typeface="宋体" charset="-122"/>
              </a:rPr>
              <a:t>进一步降低内存跟踪系统的开销，提高内存跟踪的精度。在本文陈述的工作中， 我们引入了大量的优化措施，在保证跟踪精度的前提下降低了系统开销。在将来的工 作中，我们需要进一步梳理开销和精度之间的关系，在优化降低开销的同时，引入反 馈和校正机制，对系统中各种实验性参数进行适应性的调整，提升跟踪精度。</a:t>
            </a:r>
            <a:endParaRPr kumimoji="1" lang="en-US" altLang="zh-CN" dirty="0" smtClean="0">
              <a:latin typeface="Arial" charset="0"/>
              <a:ea typeface="宋体" charset="-122"/>
            </a:endParaRPr>
          </a:p>
          <a:p>
            <a:endParaRPr kumimoji="1" lang="en-US" altLang="zh-CN" dirty="0" smtClean="0">
              <a:latin typeface="Arial" charset="0"/>
              <a:ea typeface="宋体" charset="-122"/>
            </a:endParaRPr>
          </a:p>
          <a:p>
            <a:r>
              <a:rPr kumimoji="1" lang="zh-CN" altLang="en-US" dirty="0" smtClean="0">
                <a:latin typeface="Arial" charset="0"/>
                <a:ea typeface="宋体" charset="-122"/>
              </a:rPr>
              <a:t>对内存跟踪系统做进一步的扩展，使之能够在应用在缓存需求的预测上，并为缓 存的划分提供依据。缓存也是非常重要的计算资源，通过识别应用程序的性质和其对 缓存的需求并按需划分能有效提升缓存利用效率。而在缓存的预测上，其跟各种存储相关的硬件事件也有非常紧密的数量关系。在准确跟踪内存的同时，我们需要把跟踪 系统进一步扩展，使之能够跟踪和预测缓存需求；并在此基础上，分析内存调整和缓 存调整之间的协同效应，在不同层次上跟踪和调整存储资源，让缓存和内存高效的协 同工作。</a:t>
            </a:r>
            <a:endParaRPr kumimoji="1" lang="en-US" altLang="zh-CN" dirty="0" smtClean="0">
              <a:latin typeface="Arial" charset="0"/>
              <a:ea typeface="宋体" charset="-122"/>
            </a:endParaRPr>
          </a:p>
          <a:p>
            <a:endParaRPr kumimoji="1" lang="en-US" altLang="zh-CN" dirty="0" smtClean="0">
              <a:latin typeface="Arial" charset="0"/>
              <a:ea typeface="宋体" charset="-122"/>
            </a:endParaRPr>
          </a:p>
          <a:p>
            <a:r>
              <a:rPr kumimoji="1" lang="zh-CN" altLang="en-US" dirty="0" smtClean="0">
                <a:latin typeface="Arial" charset="0"/>
                <a:ea typeface="宋体" charset="-122"/>
              </a:rPr>
              <a:t>在大页环境下支持内存跟踪系统。大页机制把连续的小页整合成大页，通过减少 页框的操作次降低了降低了 </a:t>
            </a:r>
            <a:r>
              <a:rPr kumimoji="1" lang="en-US" altLang="zh-CN" dirty="0" err="1" smtClean="0">
                <a:latin typeface="Arial" charset="0"/>
                <a:ea typeface="宋体" charset="-122"/>
              </a:rPr>
              <a:t>Pagefault</a:t>
            </a:r>
            <a:r>
              <a:rPr kumimoji="1" lang="en-US" altLang="zh-CN" dirty="0" smtClean="0">
                <a:latin typeface="Arial" charset="0"/>
                <a:ea typeface="宋体" charset="-122"/>
              </a:rPr>
              <a:t> </a:t>
            </a:r>
            <a:r>
              <a:rPr kumimoji="1" lang="zh-CN" altLang="en-US" dirty="0" smtClean="0">
                <a:latin typeface="Arial" charset="0"/>
                <a:ea typeface="宋体" charset="-122"/>
              </a:rPr>
              <a:t>和 </a:t>
            </a:r>
            <a:r>
              <a:rPr kumimoji="1" lang="en-US" altLang="zh-CN" dirty="0" smtClean="0">
                <a:latin typeface="Arial" charset="0"/>
                <a:ea typeface="宋体" charset="-122"/>
              </a:rPr>
              <a:t>TLB </a:t>
            </a:r>
            <a:r>
              <a:rPr kumimoji="1" lang="zh-CN" altLang="en-US" dirty="0" smtClean="0">
                <a:latin typeface="Arial" charset="0"/>
                <a:ea typeface="宋体" charset="-122"/>
              </a:rPr>
              <a:t>操作的次数，从而在页表的层次降低页面 操作开销，因此大页使用的越来越广泛，在大工作集的程序中效果更加明显。但是大 页机制显然增加了页面跟踪的粒度，内存跟踪在大页环境下对部分页面的错判会显著 放大内存的跟踪误差。我们在实验中发现，大页的跟踪有有很多跟小页系统不一致的 特征，其主要原因也大页机制本身的特性引入的。因此在将来的工作中，我们需要考 虑大页的影响，对跟踪机制、策略和参数，进行大量的实验、调整和优化，以适应使用 了大页机制的系统。</a:t>
            </a:r>
            <a:endParaRPr kumimoji="1" lang="en-US" altLang="zh-CN" dirty="0" smtClean="0">
              <a:latin typeface="Arial" charset="0"/>
              <a:ea typeface="宋体" charset="-122"/>
            </a:endParaRPr>
          </a:p>
          <a:p>
            <a:endParaRPr kumimoji="1" lang="en-US" altLang="zh-CN" dirty="0" smtClean="0">
              <a:latin typeface="Arial" charset="0"/>
              <a:ea typeface="宋体" charset="-122"/>
            </a:endParaRPr>
          </a:p>
          <a:p>
            <a:r>
              <a:rPr kumimoji="1" lang="zh-CN" altLang="en-US" dirty="0" smtClean="0">
                <a:latin typeface="Arial" charset="0"/>
                <a:ea typeface="宋体" charset="-122"/>
              </a:rPr>
              <a:t>基于平均淘汰时间的方案能通过采样降低内存采样的频度，从而降低了内存跟踪 的开销。基于平均淘汰时间的跟踪仍然是基于软件的页面俘获，在将来的工作中，需 要考虑引入硬件级的支持，以进一步降低获取和维护内存地址的开销。一方面是把地 址跟踪跟 </a:t>
            </a:r>
            <a:r>
              <a:rPr kumimoji="1" lang="en-US" altLang="zh-CN" dirty="0" smtClean="0">
                <a:latin typeface="Arial" charset="0"/>
                <a:ea typeface="宋体" charset="-122"/>
              </a:rPr>
              <a:t>TLB </a:t>
            </a:r>
            <a:r>
              <a:rPr kumimoji="1" lang="zh-CN" altLang="en-US" dirty="0" smtClean="0">
                <a:latin typeface="Arial" charset="0"/>
                <a:ea typeface="宋体" charset="-122"/>
              </a:rPr>
              <a:t>结合起来：增加 </a:t>
            </a:r>
            <a:r>
              <a:rPr kumimoji="1" lang="en-US" altLang="zh-CN" dirty="0" smtClean="0">
                <a:latin typeface="Arial" charset="0"/>
                <a:ea typeface="宋体" charset="-122"/>
              </a:rPr>
              <a:t>TLB </a:t>
            </a:r>
            <a:r>
              <a:rPr kumimoji="1" lang="zh-CN" altLang="en-US" dirty="0" smtClean="0">
                <a:latin typeface="Arial" charset="0"/>
                <a:ea typeface="宋体" charset="-122"/>
              </a:rPr>
              <a:t>旁路缓存，同时在页表和热页系统上进行修改，用 硬件的辅助来降低页面跟踪成本；另外一方面是借助 </a:t>
            </a:r>
            <a:r>
              <a:rPr kumimoji="1" lang="en-US" altLang="zh-CN" dirty="0" smtClean="0">
                <a:latin typeface="Arial" charset="0"/>
                <a:ea typeface="宋体" charset="-122"/>
              </a:rPr>
              <a:t>Intel 2015 </a:t>
            </a:r>
            <a:r>
              <a:rPr kumimoji="1" lang="zh-CN" altLang="en-US" dirty="0" smtClean="0">
                <a:latin typeface="Arial" charset="0"/>
                <a:ea typeface="宋体" charset="-122"/>
              </a:rPr>
              <a:t>年之后的 </a:t>
            </a:r>
            <a:r>
              <a:rPr kumimoji="1" lang="en-US" altLang="zh-CN" dirty="0" smtClean="0">
                <a:latin typeface="Arial" charset="0"/>
                <a:ea typeface="宋体" charset="-122"/>
              </a:rPr>
              <a:t>CPU </a:t>
            </a:r>
            <a:r>
              <a:rPr kumimoji="1" lang="zh-CN" altLang="en-US" dirty="0" smtClean="0">
                <a:latin typeface="Arial" charset="0"/>
                <a:ea typeface="宋体" charset="-122"/>
              </a:rPr>
              <a:t>所提供 的 </a:t>
            </a:r>
            <a:r>
              <a:rPr kumimoji="1" lang="en-US" altLang="zh-CN" dirty="0" smtClean="0">
                <a:latin typeface="Arial" charset="0"/>
                <a:ea typeface="宋体" charset="-122"/>
              </a:rPr>
              <a:t>PML </a:t>
            </a:r>
            <a:r>
              <a:rPr kumimoji="1" lang="zh-CN" altLang="en-US" dirty="0" smtClean="0">
                <a:latin typeface="Arial" charset="0"/>
                <a:ea typeface="宋体" charset="-122"/>
              </a:rPr>
              <a:t>组件，以硬件级别的的低开销获取写地址的序列，通过硬件的辅助以更低的开 销获取重用时间的分布。</a:t>
            </a:r>
            <a:endParaRPr kumimoji="1" lang="en-US" altLang="zh-CN" dirty="0" smtClean="0">
              <a:latin typeface="Arial" charset="0"/>
              <a:ea typeface="宋体" charset="-122"/>
            </a:endParaRPr>
          </a:p>
          <a:p>
            <a:endParaRPr kumimoji="1" lang="en-US" altLang="zh-CN" dirty="0" smtClean="0">
              <a:latin typeface="Arial" charset="0"/>
              <a:ea typeface="宋体" charset="-122"/>
            </a:endParaRPr>
          </a:p>
          <a:p>
            <a:r>
              <a:rPr kumimoji="1" lang="zh-CN" altLang="en-US" dirty="0" smtClean="0">
                <a:latin typeface="Arial" charset="0"/>
                <a:ea typeface="宋体" charset="-122"/>
              </a:rPr>
              <a:t>进一步完善单机环境下的内存调配机制和算法。我们原型系统中实现的内存调配 机制能够快速求解出最佳的内存调度方案，并使用了气球驱动在虚拟机之间进行内存 调配。但是在虚拟化环境下还有 </a:t>
            </a:r>
            <a:r>
              <a:rPr kumimoji="1" lang="en-US" altLang="zh-CN" dirty="0" smtClean="0">
                <a:latin typeface="Arial" charset="0"/>
                <a:ea typeface="宋体" charset="-122"/>
              </a:rPr>
              <a:t>Transcendent Memory </a:t>
            </a:r>
            <a:r>
              <a:rPr kumimoji="1" lang="zh-CN" altLang="en-US" dirty="0" smtClean="0">
                <a:latin typeface="Arial" charset="0"/>
                <a:ea typeface="宋体" charset="-122"/>
              </a:rPr>
              <a:t>等机制可以用来进行虚拟机之间 内存调配。在将来的工作中，我们需要深入分析各种内存调配机制之间的区别和优劣， 并尝试把多种调配机制组合起来，按照节点的负载和状态择优选用，以提高内存调配 的效率。</a:t>
            </a:r>
            <a:endParaRPr kumimoji="1" lang="en-US" altLang="zh-CN" dirty="0" smtClean="0">
              <a:latin typeface="Arial" charset="0"/>
              <a:ea typeface="宋体" charset="-122"/>
            </a:endParaRPr>
          </a:p>
          <a:p>
            <a:endParaRPr kumimoji="1" lang="en-US" altLang="zh-CN" dirty="0" smtClean="0">
              <a:latin typeface="Arial" charset="0"/>
              <a:ea typeface="宋体" charset="-122"/>
            </a:endParaRPr>
          </a:p>
          <a:p>
            <a:r>
              <a:rPr kumimoji="1" lang="zh-CN" altLang="en-US" dirty="0" smtClean="0">
                <a:latin typeface="Arial" charset="0"/>
                <a:ea typeface="宋体" charset="-122"/>
              </a:rPr>
              <a:t>实现多机环境下的内存池机制。首先我们需要进一步完善远程内存的机制，以提 供物理节点之间的轻量的内存调配机制，进而通过内存池统筹数据中心的内存资源分 配：优先在节点内实现内存资源调配，如果单机内存过载，综合数据中心的内存资源 负载状态和和单机的内存过载状态，选用合理的多机内存调配机制，如果短期过载则 使用轻量的远程内存机制，预测长期过载则启用虚拟机迁移机制，从而实现全局内存 资源的最优化配置。</a:t>
            </a:r>
            <a:endParaRPr kumimoji="1" lang="en-US" altLang="zh-CN" dirty="0" smtClean="0">
              <a:latin typeface="Arial" charset="0"/>
              <a:ea typeface="宋体" charset="-122"/>
            </a:endParaRPr>
          </a:p>
          <a:p>
            <a:endParaRPr kumimoji="1" lang="en-US" altLang="zh-CN" dirty="0" smtClean="0">
              <a:latin typeface="Arial" charset="0"/>
              <a:ea typeface="宋体" charset="-122"/>
            </a:endParaRPr>
          </a:p>
          <a:p>
            <a:r>
              <a:rPr kumimoji="1" lang="zh-CN" altLang="en-US" dirty="0" smtClean="0">
                <a:latin typeface="Arial" charset="0"/>
                <a:ea typeface="宋体" charset="-122"/>
              </a:rPr>
              <a:t>进一步的，我们需要深入分析远程内存和虚拟机迁移的机制，并使两者有机结合 起来：远程内存和虚拟机迁移都在本地节点和远程节点之间进行负载均衡，如果远程</a:t>
            </a:r>
            <a:r>
              <a:rPr kumimoji="1" lang="en-US" altLang="zh-CN" dirty="0" smtClean="0">
                <a:latin typeface="Arial" charset="0"/>
                <a:ea typeface="宋体" charset="-122"/>
              </a:rPr>
              <a:t>79 </a:t>
            </a:r>
            <a:r>
              <a:rPr kumimoji="1" lang="zh-CN" altLang="en-US" dirty="0" smtClean="0">
                <a:latin typeface="Arial" charset="0"/>
                <a:ea typeface="宋体" charset="-122"/>
              </a:rPr>
              <a:t>北京大学博士研究生学位论文内存和虚拟机迁移的目的节点相同，而且虚拟机迁移的过程中能利用之前远程内存机 制存放在目的节点上的内存页面，则可以有效加快虚拟机迁移的速度，且不会浪费在 使用远程内存时已经复制到远程节点的内存页面。</a:t>
            </a:r>
            <a:endParaRPr kumimoji="1" lang="zh-CN" altLang="en-US" dirty="0">
              <a:latin typeface="Arial" charset="0"/>
              <a:ea typeface="宋体" charset="-122"/>
            </a:endParaRPr>
          </a:p>
        </p:txBody>
      </p:sp>
      <p:sp>
        <p:nvSpPr>
          <p:cNvPr id="96259" name="幻灯片编号占位符 3"/>
          <p:cNvSpPr>
            <a:spLocks noGrp="1"/>
          </p:cNvSpPr>
          <p:nvPr>
            <p:ph type="sldNum" sz="quarter" idx="5"/>
          </p:nvPr>
        </p:nvSpPr>
        <p:spPr>
          <a:noFill/>
        </p:spPr>
        <p:txBody>
          <a:bodyPr/>
          <a:lstStyle/>
          <a:p>
            <a:pPr>
              <a:buFont typeface="Arial" charset="0"/>
              <a:buNone/>
            </a:pPr>
            <a:fld id="{0520285D-A8B6-584B-AF8B-C05B87A47A34}" type="slidenum">
              <a:rPr lang="en-US" altLang="zh-CN">
                <a:latin typeface="Verdana" charset="0"/>
                <a:ea typeface="宋体" charset="-122"/>
              </a:rPr>
              <a:pPr>
                <a:buFont typeface="Arial" charset="0"/>
                <a:buNone/>
              </a:pPr>
              <a:t>43</a:t>
            </a:fld>
            <a:endParaRPr lang="en-US" altLang="zh-CN">
              <a:latin typeface="Verdana" charset="0"/>
              <a:ea typeface="宋体" charset="-122"/>
            </a:endParaRPr>
          </a:p>
        </p:txBody>
      </p:sp>
    </p:spTree>
    <p:extLst>
      <p:ext uri="{BB962C8B-B14F-4D97-AF65-F5344CB8AC3E}">
        <p14:creationId xmlns:p14="http://schemas.microsoft.com/office/powerpoint/2010/main" val="4427334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D9C1F6BE-E33E-D746-99EE-C7B122DB19FC}" type="slidenum">
              <a:rPr lang="en-US" smtClean="0"/>
              <a:pPr>
                <a:defRPr/>
              </a:pPr>
              <a:t>44</a:t>
            </a:fld>
            <a:endParaRPr lang="en-US"/>
          </a:p>
        </p:txBody>
      </p:sp>
    </p:spTree>
    <p:extLst>
      <p:ext uri="{BB962C8B-B14F-4D97-AF65-F5344CB8AC3E}">
        <p14:creationId xmlns:p14="http://schemas.microsoft.com/office/powerpoint/2010/main" val="1825007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noTextEdit="1"/>
          </p:cNvSpPr>
          <p:nvPr>
            <p:ph type="sldImg"/>
          </p:nvPr>
        </p:nvSpPr>
        <p:spPr/>
      </p:sp>
      <p:sp>
        <p:nvSpPr>
          <p:cNvPr id="34818" name="备注占位符 2"/>
          <p:cNvSpPr>
            <a:spLocks noGrp="1"/>
          </p:cNvSpPr>
          <p:nvPr>
            <p:ph type="body" idx="1"/>
          </p:nvPr>
        </p:nvSpPr>
        <p:spPr>
          <a:noFill/>
        </p:spPr>
        <p:txBody>
          <a:bodyPr/>
          <a:lstStyle/>
          <a:p>
            <a:r>
              <a:rPr kumimoji="1" lang="zh-CN" altLang="en-US" dirty="0" smtClean="0">
                <a:latin typeface="Arial" charset="0"/>
                <a:ea typeface="宋体" charset="-122"/>
              </a:rPr>
              <a:t>为了让数据中心的内存使用效率更高，实现内存的按需分配，我们需要着眼于两个问题：</a:t>
            </a:r>
            <a:endParaRPr kumimoji="1" lang="en-US" altLang="zh-CN" dirty="0" smtClean="0">
              <a:latin typeface="Arial" charset="0"/>
              <a:ea typeface="宋体" charset="-122"/>
            </a:endParaRPr>
          </a:p>
          <a:p>
            <a:r>
              <a:rPr kumimoji="1" lang="zh-CN" altLang="en-US" dirty="0" smtClean="0">
                <a:latin typeface="Arial" charset="0"/>
                <a:ea typeface="宋体" charset="-122"/>
              </a:rPr>
              <a:t>第一个问题是：虚拟机需要多少内存。</a:t>
            </a:r>
            <a:endParaRPr kumimoji="1" lang="en-US" altLang="zh-CN" dirty="0" smtClean="0">
              <a:latin typeface="Arial" charset="0"/>
              <a:ea typeface="宋体" charset="-122"/>
            </a:endParaRPr>
          </a:p>
          <a:p>
            <a:pPr marL="171450" indent="-171450">
              <a:buFontTx/>
              <a:buChar char="-"/>
            </a:pPr>
            <a:r>
              <a:rPr kumimoji="1" lang="zh-CN" altLang="en-US" dirty="0" smtClean="0">
                <a:latin typeface="Arial" charset="0"/>
                <a:ea typeface="宋体" charset="-122"/>
              </a:rPr>
              <a:t>虚拟机的系统会实时汇报系统的内存资源的使用情况，但是操作系统都是自私的，都会尽量多占内存；</a:t>
            </a:r>
            <a:endParaRPr kumimoji="1" lang="en-US" altLang="zh-CN" dirty="0" smtClean="0">
              <a:latin typeface="Arial" charset="0"/>
              <a:ea typeface="宋体" charset="-122"/>
            </a:endParaRPr>
          </a:p>
          <a:p>
            <a:pPr marL="171450" indent="-171450">
              <a:buFontTx/>
              <a:buChar char="-"/>
            </a:pPr>
            <a:r>
              <a:rPr kumimoji="1" lang="zh-CN" altLang="en-US" dirty="0" smtClean="0">
                <a:latin typeface="Arial" charset="0"/>
                <a:ea typeface="宋体" charset="-122"/>
              </a:rPr>
              <a:t>因此我们对虚拟机管理器和操作系统的内存子系统进行改造，以实时准确的获取虚拟机的内存使用情况；</a:t>
            </a:r>
            <a:endParaRPr kumimoji="1" lang="en-US" altLang="zh-CN" dirty="0" smtClean="0">
              <a:latin typeface="Arial" charset="0"/>
              <a:ea typeface="宋体" charset="-122"/>
            </a:endParaRPr>
          </a:p>
          <a:p>
            <a:pPr marL="171450" indent="-171450">
              <a:buFontTx/>
              <a:buChar char="-"/>
            </a:pPr>
            <a:r>
              <a:rPr kumimoji="1" lang="zh-CN" altLang="en-US" dirty="0" smtClean="0">
                <a:latin typeface="Arial" charset="0"/>
                <a:ea typeface="宋体" charset="-122"/>
              </a:rPr>
              <a:t>这就是内存的跟踪与预测</a:t>
            </a:r>
            <a:endParaRPr kumimoji="1" lang="en-US" altLang="zh-CN" dirty="0" smtClean="0">
              <a:latin typeface="Arial" charset="0"/>
              <a:ea typeface="宋体" charset="-122"/>
            </a:endParaRPr>
          </a:p>
          <a:p>
            <a:endParaRPr kumimoji="1" lang="en-US" altLang="zh-CN" dirty="0" smtClean="0">
              <a:latin typeface="Arial" charset="0"/>
              <a:ea typeface="宋体" charset="-122"/>
            </a:endParaRPr>
          </a:p>
          <a:p>
            <a:r>
              <a:rPr kumimoji="1" lang="zh-CN" altLang="en-US" dirty="0" smtClean="0">
                <a:latin typeface="Arial" charset="0"/>
                <a:ea typeface="宋体" charset="-122"/>
              </a:rPr>
              <a:t>第二个问题是：给虚拟机多少内存。</a:t>
            </a:r>
            <a:endParaRPr kumimoji="1" lang="en-US" altLang="zh-CN" dirty="0" smtClean="0">
              <a:latin typeface="Arial" charset="0"/>
              <a:ea typeface="宋体" charset="-122"/>
            </a:endParaRPr>
          </a:p>
          <a:p>
            <a:pPr marL="171450" indent="-171450">
              <a:buFontTx/>
              <a:buChar char="-"/>
            </a:pPr>
            <a:r>
              <a:rPr kumimoji="1" lang="zh-CN" altLang="en-US" baseline="0" dirty="0" smtClean="0">
                <a:latin typeface="Arial" charset="0"/>
                <a:ea typeface="宋体" charset="-122"/>
              </a:rPr>
              <a:t>物理节点上的内存是竞争的关系；</a:t>
            </a:r>
            <a:endParaRPr kumimoji="1" lang="en-US" altLang="zh-CN" baseline="0" dirty="0" smtClean="0">
              <a:latin typeface="Arial" charset="0"/>
              <a:ea typeface="宋体" charset="-122"/>
            </a:endParaRPr>
          </a:p>
          <a:p>
            <a:pPr marL="171450" indent="-171450">
              <a:buFontTx/>
              <a:buChar char="-"/>
            </a:pPr>
            <a:r>
              <a:rPr kumimoji="1" lang="zh-CN" altLang="en-US" baseline="0" dirty="0" smtClean="0">
                <a:latin typeface="Arial" charset="0"/>
                <a:ea typeface="宋体" charset="-122"/>
              </a:rPr>
              <a:t>我们需要给出一个内存调度方案，使得全局的性能最大化；</a:t>
            </a:r>
            <a:endParaRPr kumimoji="1" lang="en-US" altLang="zh-CN" baseline="0" dirty="0" smtClean="0">
              <a:latin typeface="Arial" charset="0"/>
              <a:ea typeface="宋体" charset="-122"/>
            </a:endParaRPr>
          </a:p>
          <a:p>
            <a:pPr marL="171450" indent="-171450">
              <a:buFontTx/>
              <a:buChar char="-"/>
            </a:pPr>
            <a:r>
              <a:rPr kumimoji="1" lang="zh-CN" altLang="en-US" baseline="0" dirty="0" smtClean="0">
                <a:latin typeface="Arial" charset="0"/>
                <a:ea typeface="宋体" charset="-122"/>
              </a:rPr>
              <a:t>这就是内存的调配</a:t>
            </a:r>
            <a:endParaRPr kumimoji="1" lang="en-US" altLang="zh-CN" dirty="0" smtClean="0">
              <a:latin typeface="Arial" charset="0"/>
              <a:ea typeface="宋体" charset="-122"/>
            </a:endParaRPr>
          </a:p>
        </p:txBody>
      </p:sp>
      <p:sp>
        <p:nvSpPr>
          <p:cNvPr id="34819" name="幻灯片编号占位符 3"/>
          <p:cNvSpPr>
            <a:spLocks noGrp="1"/>
          </p:cNvSpPr>
          <p:nvPr>
            <p:ph type="sldNum" sz="quarter" idx="5"/>
          </p:nvPr>
        </p:nvSpPr>
        <p:spPr>
          <a:noFill/>
        </p:spPr>
        <p:txBody>
          <a:bodyPr/>
          <a:lstStyle/>
          <a:p>
            <a:pPr>
              <a:buFont typeface="Arial" charset="0"/>
              <a:buNone/>
            </a:pPr>
            <a:fld id="{D5D969FD-6EB2-2641-A81C-3060F3FEE5E9}" type="slidenum">
              <a:rPr lang="en-US" altLang="zh-CN">
                <a:latin typeface="Verdana" charset="0"/>
                <a:ea typeface="宋体" charset="-122"/>
              </a:rPr>
              <a:pPr>
                <a:buFont typeface="Arial" charset="0"/>
                <a:buNone/>
              </a:pPr>
              <a:t>5</a:t>
            </a:fld>
            <a:endParaRPr lang="en-US" altLang="zh-CN">
              <a:latin typeface="Verdana" charset="0"/>
              <a:ea typeface="宋体" charset="-122"/>
            </a:endParaRPr>
          </a:p>
        </p:txBody>
      </p:sp>
    </p:spTree>
    <p:extLst>
      <p:ext uri="{BB962C8B-B14F-4D97-AF65-F5344CB8AC3E}">
        <p14:creationId xmlns:p14="http://schemas.microsoft.com/office/powerpoint/2010/main" val="1335289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虚拟化环境下的内存管理需要按需实时调配，能有效提升内存的使用效率，本文的主要研究内容都是基于这个研究目标展开的，主要分为两个方向和三个部分。</a:t>
            </a:r>
            <a:endParaRPr kumimoji="1" lang="en-US" altLang="zh-CN" dirty="0" smtClean="0"/>
          </a:p>
          <a:p>
            <a:endParaRPr kumimoji="1" lang="en-US" altLang="zh-CN" dirty="0" smtClean="0"/>
          </a:p>
          <a:p>
            <a:r>
              <a:rPr kumimoji="1" lang="zh-CN" altLang="en-US" dirty="0" smtClean="0"/>
              <a:t>首先是基于平均重用距离理论对虚拟机的真实内存需求进行低开销高精度的跟踪， 建立了虚拟机的内存使用量和内存性能之间的数量关系；</a:t>
            </a:r>
            <a:endParaRPr kumimoji="1" lang="en-US" altLang="zh-CN" dirty="0" smtClean="0"/>
          </a:p>
          <a:p>
            <a:endParaRPr kumimoji="1" lang="en-US" altLang="zh-CN" dirty="0" smtClean="0"/>
          </a:p>
          <a:p>
            <a:r>
              <a:rPr kumimoji="1" lang="zh-CN" altLang="en-US" dirty="0" smtClean="0"/>
              <a:t>然后，在内存跟踪的工作中， 我们引入了基于平均淘汰时间的内存跟踪预测机制</a:t>
            </a:r>
            <a:r>
              <a:rPr kumimoji="1" lang="en-US" altLang="zh-CN" dirty="0" smtClean="0"/>
              <a:t>, </a:t>
            </a:r>
            <a:r>
              <a:rPr kumimoji="1" lang="zh-CN" altLang="en-US" dirty="0" smtClean="0"/>
              <a:t>在理论上提供对采样的支持，通过采样大幅降低内存页面俘获的频度以有效降低内存跟踪开销。</a:t>
            </a:r>
            <a:endParaRPr kumimoji="1" lang="en-US" altLang="zh-CN" dirty="0" smtClean="0"/>
          </a:p>
          <a:p>
            <a:endParaRPr kumimoji="1" lang="en-US" altLang="zh-CN" dirty="0" smtClean="0"/>
          </a:p>
          <a:p>
            <a:r>
              <a:rPr kumimoji="1" lang="zh-CN" altLang="en-US" dirty="0" smtClean="0"/>
              <a:t>最后，依据内存跟踪的结果，实时计算出使得全局内存失效率最小的内存调配方案，进行内存动态调配以提升内存利用率。</a:t>
            </a:r>
            <a:endParaRPr kumimoji="1" lang="zh-CN" altLang="en-US" dirty="0"/>
          </a:p>
        </p:txBody>
      </p:sp>
      <p:sp>
        <p:nvSpPr>
          <p:cNvPr id="4" name="幻灯片编号占位符 3"/>
          <p:cNvSpPr>
            <a:spLocks noGrp="1"/>
          </p:cNvSpPr>
          <p:nvPr>
            <p:ph type="sldNum" sz="quarter" idx="10"/>
          </p:nvPr>
        </p:nvSpPr>
        <p:spPr/>
        <p:txBody>
          <a:bodyPr/>
          <a:lstStyle/>
          <a:p>
            <a:pPr>
              <a:defRPr/>
            </a:pPr>
            <a:fld id="{D9C1F6BE-E33E-D746-99EE-C7B122DB19FC}" type="slidenum">
              <a:rPr lang="en-US" smtClean="0"/>
              <a:pPr>
                <a:defRPr/>
              </a:pPr>
              <a:t>6</a:t>
            </a:fld>
            <a:endParaRPr lang="en-US"/>
          </a:p>
        </p:txBody>
      </p:sp>
    </p:spTree>
    <p:extLst>
      <p:ext uri="{BB962C8B-B14F-4D97-AF65-F5344CB8AC3E}">
        <p14:creationId xmlns:p14="http://schemas.microsoft.com/office/powerpoint/2010/main" val="550566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noTextEdit="1"/>
          </p:cNvSpPr>
          <p:nvPr>
            <p:ph type="sldImg"/>
          </p:nvPr>
        </p:nvSpPr>
        <p:spPr/>
      </p:sp>
      <p:sp>
        <p:nvSpPr>
          <p:cNvPr id="30722" name="备注占位符 2"/>
          <p:cNvSpPr>
            <a:spLocks noGrp="1"/>
          </p:cNvSpPr>
          <p:nvPr>
            <p:ph type="body" idx="1"/>
          </p:nvPr>
        </p:nvSpPr>
        <p:spPr>
          <a:noFill/>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latin typeface="Arial" charset="0"/>
                <a:ea typeface="宋体" charset="-122"/>
              </a:rPr>
              <a:t>接下来，我们介绍的是“</a:t>
            </a:r>
            <a:r>
              <a:rPr lang="zh-CN" altLang="en-US" sz="3200" b="1" dirty="0" smtClean="0">
                <a:solidFill>
                  <a:srgbClr val="3333FF"/>
                </a:solidFill>
              </a:rPr>
              <a:t>基于页面重用距离的内存工作集预测</a:t>
            </a:r>
            <a:r>
              <a:rPr lang="zh-CN" altLang="en-US" dirty="0" smtClean="0">
                <a:latin typeface="Arial" charset="0"/>
                <a:ea typeface="宋体" charset="-122"/>
              </a:rPr>
              <a:t>”</a:t>
            </a:r>
            <a:endParaRPr lang="zh-CN" altLang="en-US" dirty="0">
              <a:latin typeface="Arial" charset="0"/>
              <a:ea typeface="宋体" charset="-122"/>
            </a:endParaRPr>
          </a:p>
        </p:txBody>
      </p:sp>
      <p:sp>
        <p:nvSpPr>
          <p:cNvPr id="30723" name="灯片编号占位符 3"/>
          <p:cNvSpPr>
            <a:spLocks noGrp="1"/>
          </p:cNvSpPr>
          <p:nvPr>
            <p:ph type="sldNum" sz="quarter" idx="5"/>
          </p:nvPr>
        </p:nvSpPr>
        <p:spPr>
          <a:noFill/>
        </p:spPr>
        <p:txBody>
          <a:bodyPr/>
          <a:lstStyle/>
          <a:p>
            <a:pPr>
              <a:buFont typeface="Arial" charset="0"/>
              <a:buNone/>
            </a:pPr>
            <a:fld id="{72DBD56E-C363-7044-A5C7-7835DFAB4886}" type="slidenum">
              <a:rPr lang="zh-CN" altLang="en-US">
                <a:latin typeface="Verdana" charset="0"/>
                <a:ea typeface="宋体" charset="-122"/>
              </a:rPr>
              <a:pPr>
                <a:buFont typeface="Arial" charset="0"/>
                <a:buNone/>
              </a:pPr>
              <a:t>7</a:t>
            </a:fld>
            <a:endParaRPr lang="zh-CN" altLang="en-US">
              <a:latin typeface="Verdana" charset="0"/>
              <a:ea typeface="宋体" charset="-122"/>
            </a:endParaRPr>
          </a:p>
        </p:txBody>
      </p:sp>
    </p:spTree>
    <p:extLst>
      <p:ext uri="{BB962C8B-B14F-4D97-AF65-F5344CB8AC3E}">
        <p14:creationId xmlns:p14="http://schemas.microsoft.com/office/powerpoint/2010/main" val="832269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extLst>
            <a:ext uri="{909E8E84-426E-40DD-AFC4-6F175D3DCCD1}">
              <a14:hiddenFill xmlns:a14="http://schemas.microsoft.com/office/drawing/2010/main">
                <a:solidFill>
                  <a:schemeClr val="accent1"/>
                </a:solidFill>
              </a14:hiddenFill>
            </a:ext>
          </a:extLst>
        </p:spPr>
      </p:sp>
      <p:sp>
        <p:nvSpPr>
          <p:cNvPr id="36867"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FAA26D3D-D897-4be2-8F04-BA451C77F1D7}">
              <ma14:placeholderFlag xmlns:ma14="http://schemas.microsoft.com/office/mac/drawingml/2011/main" val="1"/>
            </a:ext>
          </a:extLst>
        </p:spPr>
        <p:txBody>
          <a:bodyPr/>
          <a:lstStyle/>
          <a:p>
            <a:pPr marL="171450" indent="-171450">
              <a:buFontTx/>
              <a:buChar char="-"/>
            </a:pPr>
            <a:r>
              <a:rPr lang="zh-CN" altLang="en-US" baseline="0" dirty="0" smtClean="0">
                <a:latin typeface="Arial" charset="0"/>
                <a:ea typeface="宋体" charset="-122"/>
              </a:rPr>
              <a:t>内存的跟踪与预测是内存按需动态调配的工作基础。</a:t>
            </a:r>
            <a:endParaRPr lang="en-US" altLang="zh-CN" baseline="0" dirty="0" smtClean="0">
              <a:latin typeface="Arial" charset="0"/>
              <a:ea typeface="宋体" charset="-122"/>
            </a:endParaRPr>
          </a:p>
          <a:p>
            <a:pPr marL="171450" indent="-171450">
              <a:buFontTx/>
              <a:buChar char="-"/>
            </a:pPr>
            <a:r>
              <a:rPr lang="zh-CN" altLang="en-US" baseline="0" dirty="0" smtClean="0">
                <a:latin typeface="Arial" charset="0"/>
                <a:ea typeface="宋体" charset="-122"/>
              </a:rPr>
              <a:t>虚拟机的的内存需求随工作负载变化，且在不同阶段需求也会变化</a:t>
            </a:r>
            <a:endParaRPr lang="en-US" altLang="zh-CN" baseline="0" dirty="0" smtClean="0">
              <a:latin typeface="Arial" charset="0"/>
              <a:ea typeface="宋体" charset="-122"/>
            </a:endParaRPr>
          </a:p>
          <a:p>
            <a:pPr marL="171450" indent="-171450">
              <a:buFontTx/>
              <a:buChar char="-"/>
            </a:pPr>
            <a:r>
              <a:rPr lang="zh-CN" altLang="en-US" dirty="0" smtClean="0">
                <a:latin typeface="Arial" charset="0"/>
                <a:ea typeface="宋体" charset="-122"/>
              </a:rPr>
              <a:t>内存跟踪的需求是实时、高效、准确，这也是进行内存跟踪的基本需求。</a:t>
            </a:r>
            <a:endParaRPr lang="zh-CN" altLang="en-US" dirty="0">
              <a:latin typeface="Arial" charset="0"/>
              <a:ea typeface="宋体" charset="-122"/>
            </a:endParaRPr>
          </a:p>
        </p:txBody>
      </p:sp>
    </p:spTree>
    <p:extLst>
      <p:ext uri="{BB962C8B-B14F-4D97-AF65-F5344CB8AC3E}">
        <p14:creationId xmlns:p14="http://schemas.microsoft.com/office/powerpoint/2010/main" val="341133488"/>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p:sp>
      <p:sp>
        <p:nvSpPr>
          <p:cNvPr id="45059" name="备注占位符 2"/>
          <p:cNvSpPr>
            <a:spLocks noGrp="1" noChangeArrowheads="1"/>
          </p:cNvSpPr>
          <p:nvPr>
            <p:ph type="body" idx="1"/>
          </p:nvPr>
        </p:nvSpPr>
        <p:spPr>
          <a:noFill/>
        </p:spPr>
        <p:txBody>
          <a:bodyPr/>
          <a:lstStyle/>
          <a:p>
            <a:pPr marL="0" lvl="1"/>
            <a:r>
              <a:rPr lang="zh-CN" altLang="en-US" sz="2000" dirty="0" smtClean="0">
                <a:latin typeface="宋体" charset="-122"/>
                <a:ea typeface="宋体" charset="-122"/>
              </a:rPr>
              <a:t>首先我们解释两个基本的概念：</a:t>
            </a:r>
            <a:endParaRPr lang="en-US" altLang="zh-CN" sz="2000" dirty="0" smtClean="0">
              <a:latin typeface="宋体" charset="-122"/>
              <a:ea typeface="宋体" charset="-122"/>
            </a:endParaRPr>
          </a:p>
          <a:p>
            <a:pPr marL="342900" lvl="1" indent="-342900">
              <a:buFontTx/>
              <a:buChar char="-"/>
            </a:pPr>
            <a:r>
              <a:rPr lang="zh-CN" altLang="en-US" sz="2000" dirty="0" smtClean="0">
                <a:latin typeface="宋体" charset="-122"/>
                <a:ea typeface="宋体" charset="-122"/>
              </a:rPr>
              <a:t>内存工作集：最初的概念指的是单位时间内程序或者虚拟机访问的页面集合，代表虚拟机真实内存需求。</a:t>
            </a:r>
            <a:endParaRPr lang="en-US" altLang="zh-CN" sz="2000" dirty="0" smtClean="0">
              <a:latin typeface="宋体" charset="-122"/>
              <a:ea typeface="宋体" charset="-122"/>
            </a:endParaRPr>
          </a:p>
          <a:p>
            <a:pPr marL="342900" lvl="1" indent="-342900">
              <a:buFontTx/>
              <a:buChar char="-"/>
            </a:pPr>
            <a:endParaRPr lang="en-US" altLang="zh-CN" sz="2000" dirty="0" smtClean="0">
              <a:latin typeface="宋体" charset="-122"/>
              <a:ea typeface="宋体" charset="-122"/>
            </a:endParaRPr>
          </a:p>
          <a:p>
            <a:pPr marL="0" lvl="1"/>
            <a:r>
              <a:rPr lang="en-US" altLang="zh-CN" sz="2000" dirty="0" smtClean="0">
                <a:latin typeface="宋体" charset="-122"/>
                <a:ea typeface="宋体" charset="-122"/>
              </a:rPr>
              <a:t>-</a:t>
            </a:r>
            <a:r>
              <a:rPr lang="zh-CN" altLang="en-US" sz="2000" dirty="0" smtClean="0">
                <a:latin typeface="宋体" charset="-122"/>
                <a:ea typeface="宋体" charset="-122"/>
              </a:rPr>
              <a:t> </a:t>
            </a:r>
            <a:r>
              <a:rPr lang="en-US" altLang="zh-CN" sz="2000" dirty="0" smtClean="0">
                <a:latin typeface="宋体" charset="-122"/>
                <a:ea typeface="宋体" charset="-122"/>
              </a:rPr>
              <a:t>MRC</a:t>
            </a:r>
            <a:r>
              <a:rPr lang="zh-CN" altLang="en-US" sz="2000" dirty="0" smtClean="0">
                <a:latin typeface="宋体" charset="-122"/>
                <a:ea typeface="宋体" charset="-122"/>
              </a:rPr>
              <a:t>以</a:t>
            </a:r>
            <a:r>
              <a:rPr lang="zh-CN" altLang="en-US" sz="2000" dirty="0">
                <a:latin typeface="宋体" charset="-122"/>
                <a:ea typeface="宋体" charset="-122"/>
              </a:rPr>
              <a:t>用来度量程序性能和内存大小之间的</a:t>
            </a:r>
            <a:r>
              <a:rPr lang="zh-CN" altLang="en-US" sz="2000" dirty="0" smtClean="0">
                <a:latin typeface="宋体" charset="-122"/>
                <a:ea typeface="宋体" charset="-122"/>
              </a:rPr>
              <a:t>关系，描述的是在不同内存下对应的内存是效率</a:t>
            </a:r>
            <a:endParaRPr lang="en-US" altLang="zh-CN" sz="2000" dirty="0" smtClean="0">
              <a:latin typeface="宋体" charset="-122"/>
              <a:ea typeface="宋体" charset="-122"/>
            </a:endParaRPr>
          </a:p>
          <a:p>
            <a:pPr marL="0" lvl="1"/>
            <a:r>
              <a:rPr lang="zh-CN" altLang="en-US" sz="2000" baseline="0" dirty="0" smtClean="0">
                <a:latin typeface="宋体" charset="-122"/>
                <a:ea typeface="宋体" charset="-122"/>
              </a:rPr>
              <a:t>   </a:t>
            </a:r>
            <a:r>
              <a:rPr lang="en-US" altLang="zh-CN" sz="2000" dirty="0" smtClean="0">
                <a:latin typeface="宋体" charset="-122"/>
                <a:ea typeface="宋体" charset="-122"/>
              </a:rPr>
              <a:t>-</a:t>
            </a:r>
            <a:r>
              <a:rPr lang="zh-CN" altLang="en-US" sz="2000" dirty="0" smtClean="0">
                <a:latin typeface="宋体" charset="-122"/>
                <a:ea typeface="宋体" charset="-122"/>
              </a:rPr>
              <a:t> 根据</a:t>
            </a:r>
            <a:r>
              <a:rPr lang="zh-CN" altLang="en-US" sz="2000" dirty="0">
                <a:latin typeface="宋体" charset="-122"/>
                <a:ea typeface="宋体" charset="-122"/>
              </a:rPr>
              <a:t>程序的</a:t>
            </a:r>
            <a:r>
              <a:rPr lang="en-US" altLang="zh-CN" sz="2000" dirty="0">
                <a:latin typeface="宋体" charset="-122"/>
                <a:ea typeface="宋体" charset="-122"/>
              </a:rPr>
              <a:t>MRC</a:t>
            </a:r>
            <a:r>
              <a:rPr lang="zh-CN" altLang="en-US" sz="2000" dirty="0">
                <a:latin typeface="宋体" charset="-122"/>
                <a:ea typeface="宋体" charset="-122"/>
              </a:rPr>
              <a:t>，我们可以将它的</a:t>
            </a:r>
            <a:r>
              <a:rPr lang="en-US" altLang="zh-CN" sz="2000" dirty="0">
                <a:latin typeface="宋体" charset="-122"/>
                <a:ea typeface="宋体" charset="-122"/>
              </a:rPr>
              <a:t>WSS</a:t>
            </a:r>
            <a:r>
              <a:rPr lang="zh-CN" altLang="en-US" sz="2000" dirty="0">
                <a:latin typeface="宋体" charset="-122"/>
                <a:ea typeface="宋体" charset="-122"/>
              </a:rPr>
              <a:t>重新理解为：在页面失效率不显著影响程序性能的范围内，应用程序所需要的物理内存</a:t>
            </a:r>
            <a:r>
              <a:rPr lang="zh-CN" altLang="en-US" sz="2000" dirty="0" smtClean="0">
                <a:latin typeface="宋体" charset="-122"/>
                <a:ea typeface="宋体" charset="-122"/>
              </a:rPr>
              <a:t>。</a:t>
            </a:r>
            <a:endParaRPr lang="en-US" altLang="zh-CN" sz="2000" dirty="0" smtClean="0">
              <a:latin typeface="宋体" charset="-122"/>
              <a:ea typeface="宋体" charset="-122"/>
            </a:endParaRPr>
          </a:p>
          <a:p>
            <a:pPr marL="0" lvl="1"/>
            <a:r>
              <a:rPr lang="zh-CN" altLang="en-US" sz="2000" dirty="0" smtClean="0">
                <a:latin typeface="宋体" charset="-122"/>
                <a:ea typeface="宋体" charset="-122"/>
              </a:rPr>
              <a:t>   </a:t>
            </a:r>
            <a:r>
              <a:rPr lang="en-US" altLang="zh-CN" sz="2000" dirty="0" smtClean="0">
                <a:latin typeface="宋体" charset="-122"/>
                <a:ea typeface="宋体" charset="-122"/>
              </a:rPr>
              <a:t>-</a:t>
            </a:r>
            <a:r>
              <a:rPr lang="zh-CN" altLang="en-US" sz="2000" dirty="0" smtClean="0">
                <a:latin typeface="宋体" charset="-122"/>
                <a:ea typeface="宋体" charset="-122"/>
              </a:rPr>
              <a:t> 如在图例中国年的，积分面积为</a:t>
            </a:r>
            <a:r>
              <a:rPr lang="en-US" altLang="zh-CN" sz="2000" dirty="0" smtClean="0">
                <a:latin typeface="宋体" charset="-122"/>
                <a:ea typeface="宋体" charset="-122"/>
              </a:rPr>
              <a:t>95%</a:t>
            </a:r>
            <a:r>
              <a:rPr lang="zh-CN" altLang="en-US" sz="2000" dirty="0" smtClean="0">
                <a:latin typeface="宋体" charset="-122"/>
                <a:ea typeface="宋体" charset="-122"/>
              </a:rPr>
              <a:t>时，对应的页面数量为</a:t>
            </a:r>
            <a:r>
              <a:rPr lang="en-US" altLang="zh-CN" sz="2000" dirty="0" smtClean="0">
                <a:latin typeface="宋体" charset="-122"/>
                <a:ea typeface="宋体" charset="-122"/>
              </a:rPr>
              <a:t>6</a:t>
            </a:r>
            <a:r>
              <a:rPr lang="zh-CN" altLang="en-US" sz="2000" dirty="0" smtClean="0">
                <a:latin typeface="宋体" charset="-122"/>
                <a:ea typeface="宋体" charset="-122"/>
              </a:rPr>
              <a:t>，那么我们就可以估算出内存工作集的大小为</a:t>
            </a:r>
            <a:r>
              <a:rPr lang="en-US" altLang="zh-CN" sz="2000" dirty="0" smtClean="0">
                <a:latin typeface="宋体" charset="-122"/>
                <a:ea typeface="宋体" charset="-122"/>
              </a:rPr>
              <a:t>6</a:t>
            </a:r>
            <a:r>
              <a:rPr lang="zh-CN" altLang="en-US" sz="2000" dirty="0" smtClean="0">
                <a:latin typeface="宋体" charset="-122"/>
                <a:ea typeface="宋体" charset="-122"/>
              </a:rPr>
              <a:t>个页面</a:t>
            </a:r>
            <a:endParaRPr lang="en-US" altLang="zh-CN" sz="2000" dirty="0" smtClean="0">
              <a:latin typeface="宋体" charset="-122"/>
              <a:ea typeface="宋体" charset="-122"/>
            </a:endParaRPr>
          </a:p>
          <a:p>
            <a:pPr marL="0" lvl="1"/>
            <a:r>
              <a:rPr lang="zh-CN" altLang="en-US" sz="2000" dirty="0" smtClean="0">
                <a:latin typeface="宋体" charset="-122"/>
                <a:ea typeface="宋体" charset="-122"/>
              </a:rPr>
              <a:t>   </a:t>
            </a:r>
            <a:r>
              <a:rPr lang="en-US" altLang="zh-CN" sz="2000" dirty="0" smtClean="0">
                <a:latin typeface="宋体" charset="-122"/>
                <a:ea typeface="宋体" charset="-122"/>
              </a:rPr>
              <a:t>-</a:t>
            </a:r>
            <a:r>
              <a:rPr lang="zh-CN" altLang="en-US" sz="2000" dirty="0" smtClean="0">
                <a:latin typeface="宋体" charset="-122"/>
                <a:ea typeface="宋体" charset="-122"/>
              </a:rPr>
              <a:t> 因此内存跟踪和预测的目的就是实时绘制出内存失效率曲线。</a:t>
            </a:r>
            <a:endParaRPr lang="en-US" altLang="zh-CN" sz="2000" dirty="0">
              <a:latin typeface="宋体" charset="-122"/>
              <a:ea typeface="宋体" charset="-122"/>
            </a:endParaRPr>
          </a:p>
          <a:p>
            <a:endParaRPr lang="zh-CN" altLang="en-US" dirty="0">
              <a:latin typeface="Arial" charset="0"/>
              <a:ea typeface="宋体" charset="-122"/>
            </a:endParaRPr>
          </a:p>
        </p:txBody>
      </p:sp>
      <p:sp>
        <p:nvSpPr>
          <p:cNvPr id="45060" name="灯片编号占位符 3"/>
          <p:cNvSpPr txBox="1">
            <a:spLocks noGrp="1" noChangeArrowheads="1"/>
          </p:cNvSpPr>
          <p:nvPr/>
        </p:nvSpPr>
        <p:spPr bwMode="auto">
          <a:xfrm>
            <a:off x="5637213" y="6515100"/>
            <a:ext cx="431006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eaLnBrk="1" hangingPunct="1">
              <a:buFont typeface="Arial" charset="0"/>
              <a:buNone/>
            </a:pPr>
            <a:fld id="{C3B2905D-B9AA-7A4F-A240-A7BAA2468C59}" type="slidenum">
              <a:rPr lang="en-US" altLang="zh-CN" sz="1200">
                <a:latin typeface="Verdana" charset="0"/>
              </a:rPr>
              <a:pPr algn="r" eaLnBrk="1" hangingPunct="1">
                <a:buFont typeface="Arial" charset="0"/>
                <a:buNone/>
              </a:pPr>
              <a:t>9</a:t>
            </a:fld>
            <a:endParaRPr lang="en-US" altLang="zh-CN" sz="1200">
              <a:latin typeface="Verdana" charset="0"/>
            </a:endParaRPr>
          </a:p>
        </p:txBody>
      </p:sp>
    </p:spTree>
    <p:extLst>
      <p:ext uri="{BB962C8B-B14F-4D97-AF65-F5344CB8AC3E}">
        <p14:creationId xmlns:p14="http://schemas.microsoft.com/office/powerpoint/2010/main" val="674053732"/>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Rectangle 6"/>
          <p:cNvSpPr>
            <a:spLocks noGrp="1" noChangeArrowheads="1"/>
          </p:cNvSpPr>
          <p:nvPr>
            <p:ph type="dt" sz="half" idx="10"/>
          </p:nvPr>
        </p:nvSpPr>
        <p:spPr>
          <a:ln/>
        </p:spPr>
        <p:txBody>
          <a:bodyPr/>
          <a:lstStyle>
            <a:lvl1pPr>
              <a:defRPr/>
            </a:lvl1pPr>
          </a:lstStyle>
          <a:p>
            <a:pPr>
              <a:defRPr/>
            </a:pPr>
            <a:fld id="{D0E0ADEC-ACF8-144B-82F8-2A34C44C92C0}" type="datetime1">
              <a:rPr lang="zh-CN" altLang="en-US"/>
              <a:pPr>
                <a:defRPr/>
              </a:pPr>
              <a:t>2017/5/31</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http://ncis.pku.edu.cn</a:t>
            </a:r>
          </a:p>
        </p:txBody>
      </p:sp>
      <p:sp>
        <p:nvSpPr>
          <p:cNvPr id="6" name="Rectangle 8"/>
          <p:cNvSpPr>
            <a:spLocks noGrp="1" noChangeArrowheads="1"/>
          </p:cNvSpPr>
          <p:nvPr>
            <p:ph type="sldNum" sz="quarter" idx="12"/>
          </p:nvPr>
        </p:nvSpPr>
        <p:spPr>
          <a:ln/>
        </p:spPr>
        <p:txBody>
          <a:bodyPr/>
          <a:lstStyle>
            <a:lvl1pPr>
              <a:defRPr/>
            </a:lvl1pPr>
          </a:lstStyle>
          <a:p>
            <a:pPr>
              <a:defRPr/>
            </a:pPr>
            <a:fld id="{B46C384D-5443-3F46-B45A-5D6969EB0A16}" type="slidenum">
              <a:rPr lang="en-US"/>
              <a:pPr>
                <a:defRPr/>
              </a:pPr>
              <a:t>‹#›</a:t>
            </a:fld>
            <a:endParaRPr lang="en-US"/>
          </a:p>
        </p:txBody>
      </p:sp>
    </p:spTree>
    <p:extLst>
      <p:ext uri="{BB962C8B-B14F-4D97-AF65-F5344CB8AC3E}">
        <p14:creationId xmlns:p14="http://schemas.microsoft.com/office/powerpoint/2010/main" val="1815248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8888C9B7-5CB7-904F-A4EE-DE55BAC9D950}" type="datetime1">
              <a:rPr lang="zh-CN" altLang="en-US"/>
              <a:pPr>
                <a:defRPr/>
              </a:pPr>
              <a:t>2017/5/31</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http://ncis.pku.edu.cn</a:t>
            </a:r>
          </a:p>
        </p:txBody>
      </p:sp>
      <p:sp>
        <p:nvSpPr>
          <p:cNvPr id="6" name="Rectangle 8"/>
          <p:cNvSpPr>
            <a:spLocks noGrp="1" noChangeArrowheads="1"/>
          </p:cNvSpPr>
          <p:nvPr>
            <p:ph type="sldNum" sz="quarter" idx="12"/>
          </p:nvPr>
        </p:nvSpPr>
        <p:spPr>
          <a:ln/>
        </p:spPr>
        <p:txBody>
          <a:bodyPr/>
          <a:lstStyle>
            <a:lvl1pPr>
              <a:defRPr/>
            </a:lvl1pPr>
          </a:lstStyle>
          <a:p>
            <a:pPr>
              <a:defRPr/>
            </a:pPr>
            <a:fld id="{6E1BAF84-41E1-F84B-8442-269E11E6C2AD}" type="slidenum">
              <a:rPr lang="en-US"/>
              <a:pPr>
                <a:defRPr/>
              </a:pPr>
              <a:t>‹#›</a:t>
            </a:fld>
            <a:endParaRPr lang="en-US"/>
          </a:p>
        </p:txBody>
      </p:sp>
    </p:spTree>
    <p:extLst>
      <p:ext uri="{BB962C8B-B14F-4D97-AF65-F5344CB8AC3E}">
        <p14:creationId xmlns:p14="http://schemas.microsoft.com/office/powerpoint/2010/main" val="425674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28600"/>
            <a:ext cx="2000250"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228600"/>
            <a:ext cx="5853112"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FA971732-BDFA-7442-9DA2-D8231190FEEE}" type="datetime1">
              <a:rPr lang="zh-CN" altLang="en-US"/>
              <a:pPr>
                <a:defRPr/>
              </a:pPr>
              <a:t>2017/5/31</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http://ncis.pku.edu.cn</a:t>
            </a:r>
          </a:p>
        </p:txBody>
      </p:sp>
      <p:sp>
        <p:nvSpPr>
          <p:cNvPr id="6" name="Rectangle 8"/>
          <p:cNvSpPr>
            <a:spLocks noGrp="1" noChangeArrowheads="1"/>
          </p:cNvSpPr>
          <p:nvPr>
            <p:ph type="sldNum" sz="quarter" idx="12"/>
          </p:nvPr>
        </p:nvSpPr>
        <p:spPr>
          <a:ln/>
        </p:spPr>
        <p:txBody>
          <a:bodyPr/>
          <a:lstStyle>
            <a:lvl1pPr>
              <a:defRPr/>
            </a:lvl1pPr>
          </a:lstStyle>
          <a:p>
            <a:pPr>
              <a:defRPr/>
            </a:pPr>
            <a:fld id="{8FA4509F-700E-7843-9AE4-1B7888147B62}" type="slidenum">
              <a:rPr lang="en-US"/>
              <a:pPr>
                <a:defRPr/>
              </a:pPr>
              <a:t>‹#›</a:t>
            </a:fld>
            <a:endParaRPr lang="en-US"/>
          </a:p>
        </p:txBody>
      </p:sp>
    </p:spTree>
    <p:extLst>
      <p:ext uri="{BB962C8B-B14F-4D97-AF65-F5344CB8AC3E}">
        <p14:creationId xmlns:p14="http://schemas.microsoft.com/office/powerpoint/2010/main" val="1048839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C07336B3-2AC2-9F4B-BBE8-1978206AF988}" type="datetime1">
              <a:rPr lang="zh-CN" altLang="en-US"/>
              <a:pPr>
                <a:defRPr/>
              </a:pPr>
              <a:t>2017/5/31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http://ncis.pku.edu.cn</a:t>
            </a:r>
          </a:p>
        </p:txBody>
      </p:sp>
      <p:sp>
        <p:nvSpPr>
          <p:cNvPr id="6" name="Rectangle 6"/>
          <p:cNvSpPr>
            <a:spLocks noGrp="1" noChangeArrowheads="1"/>
          </p:cNvSpPr>
          <p:nvPr>
            <p:ph type="sldNum" sz="quarter" idx="12"/>
          </p:nvPr>
        </p:nvSpPr>
        <p:spPr>
          <a:ln/>
        </p:spPr>
        <p:txBody>
          <a:bodyPr/>
          <a:lstStyle>
            <a:lvl1pPr>
              <a:defRPr/>
            </a:lvl1pPr>
          </a:lstStyle>
          <a:p>
            <a:pPr>
              <a:defRPr/>
            </a:pPr>
            <a:fld id="{3A843AD8-40E1-954C-8D17-225E58BA9AAA}" type="slidenum">
              <a:rPr lang="en-US"/>
              <a:pPr>
                <a:defRPr/>
              </a:pPr>
              <a:t>‹#›</a:t>
            </a:fld>
            <a:endParaRPr lang="en-US"/>
          </a:p>
        </p:txBody>
      </p:sp>
    </p:spTree>
    <p:extLst>
      <p:ext uri="{BB962C8B-B14F-4D97-AF65-F5344CB8AC3E}">
        <p14:creationId xmlns:p14="http://schemas.microsoft.com/office/powerpoint/2010/main" val="1302273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2400">
                <a:latin typeface="FangSong" charset="-122"/>
                <a:ea typeface="FangSong" charset="-122"/>
                <a:cs typeface="FangSong" charset="-122"/>
              </a:defRPr>
            </a:lvl1pPr>
            <a:lvl2pPr>
              <a:defRPr>
                <a:latin typeface="FangSong" charset="-122"/>
                <a:ea typeface="FangSong" charset="-122"/>
                <a:cs typeface="FangSong" charset="-122"/>
              </a:defRPr>
            </a:lvl2pPr>
            <a:lvl3pPr>
              <a:defRPr>
                <a:latin typeface="FangSong" charset="-122"/>
                <a:ea typeface="FangSong" charset="-122"/>
                <a:cs typeface="FangSong" charset="-122"/>
              </a:defRPr>
            </a:lvl3pPr>
            <a:lvl4pPr>
              <a:defRPr>
                <a:latin typeface="FangSong" charset="-122"/>
                <a:ea typeface="FangSong" charset="-122"/>
                <a:cs typeface="FangSong" charset="-122"/>
              </a:defRPr>
            </a:lvl4pPr>
            <a:lvl5pPr>
              <a:defRPr>
                <a:latin typeface="FangSong" charset="-122"/>
                <a:ea typeface="FangSong" charset="-122"/>
                <a:cs typeface="FangSong"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fld id="{C74DD120-A680-6E45-B368-5339941DC922}" type="datetime1">
              <a:rPr lang="zh-CN" altLang="en-US"/>
              <a:pPr>
                <a:defRPr/>
              </a:pPr>
              <a:t>2017/5/31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http://ncis.pku.edu.cn</a:t>
            </a:r>
          </a:p>
        </p:txBody>
      </p:sp>
      <p:sp>
        <p:nvSpPr>
          <p:cNvPr id="6" name="Rectangle 6"/>
          <p:cNvSpPr>
            <a:spLocks noGrp="1" noChangeArrowheads="1"/>
          </p:cNvSpPr>
          <p:nvPr>
            <p:ph type="sldNum" sz="quarter" idx="12"/>
          </p:nvPr>
        </p:nvSpPr>
        <p:spPr>
          <a:ln/>
        </p:spPr>
        <p:txBody>
          <a:bodyPr/>
          <a:lstStyle>
            <a:lvl1pPr>
              <a:defRPr/>
            </a:lvl1pPr>
          </a:lstStyle>
          <a:p>
            <a:pPr>
              <a:defRPr/>
            </a:pPr>
            <a:fld id="{15B074CD-25FF-4E4F-9A7B-BD33C8822E6E}" type="slidenum">
              <a:rPr lang="en-US"/>
              <a:pPr>
                <a:defRPr/>
              </a:pPr>
              <a:t>‹#›</a:t>
            </a:fld>
            <a:endParaRPr lang="en-US"/>
          </a:p>
        </p:txBody>
      </p:sp>
    </p:spTree>
    <p:extLst>
      <p:ext uri="{BB962C8B-B14F-4D97-AF65-F5344CB8AC3E}">
        <p14:creationId xmlns:p14="http://schemas.microsoft.com/office/powerpoint/2010/main" val="155619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281299CC-9104-5D48-9937-6DF5D70273AF}" type="datetime1">
              <a:rPr lang="zh-CN" altLang="en-US"/>
              <a:pPr>
                <a:defRPr/>
              </a:pPr>
              <a:t>2017/5/31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http://ncis.pku.edu.cn</a:t>
            </a:r>
          </a:p>
        </p:txBody>
      </p:sp>
      <p:sp>
        <p:nvSpPr>
          <p:cNvPr id="6" name="Rectangle 6"/>
          <p:cNvSpPr>
            <a:spLocks noGrp="1" noChangeArrowheads="1"/>
          </p:cNvSpPr>
          <p:nvPr>
            <p:ph type="sldNum" sz="quarter" idx="12"/>
          </p:nvPr>
        </p:nvSpPr>
        <p:spPr>
          <a:ln/>
        </p:spPr>
        <p:txBody>
          <a:bodyPr/>
          <a:lstStyle>
            <a:lvl1pPr>
              <a:defRPr/>
            </a:lvl1pPr>
          </a:lstStyle>
          <a:p>
            <a:pPr>
              <a:defRPr/>
            </a:pPr>
            <a:fld id="{5A18098E-EA66-AA43-9EEC-BC01CE16086D}" type="slidenum">
              <a:rPr lang="en-US"/>
              <a:pPr>
                <a:defRPr/>
              </a:pPr>
              <a:t>‹#›</a:t>
            </a:fld>
            <a:endParaRPr lang="en-US"/>
          </a:p>
        </p:txBody>
      </p:sp>
    </p:spTree>
    <p:extLst>
      <p:ext uri="{BB962C8B-B14F-4D97-AF65-F5344CB8AC3E}">
        <p14:creationId xmlns:p14="http://schemas.microsoft.com/office/powerpoint/2010/main" val="2010027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295400"/>
            <a:ext cx="3924300" cy="48006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3438" y="1295400"/>
            <a:ext cx="39243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D935FC51-9AEF-C044-8618-B23FB76DDBDE}" type="datetime1">
              <a:rPr lang="zh-CN" altLang="en-US"/>
              <a:pPr>
                <a:defRPr/>
              </a:pPr>
              <a:t>2017/5/31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http://ncis.pku.edu.cn</a:t>
            </a:r>
          </a:p>
        </p:txBody>
      </p:sp>
      <p:sp>
        <p:nvSpPr>
          <p:cNvPr id="7" name="Rectangle 6"/>
          <p:cNvSpPr>
            <a:spLocks noGrp="1" noChangeArrowheads="1"/>
          </p:cNvSpPr>
          <p:nvPr>
            <p:ph type="sldNum" sz="quarter" idx="12"/>
          </p:nvPr>
        </p:nvSpPr>
        <p:spPr>
          <a:ln/>
        </p:spPr>
        <p:txBody>
          <a:bodyPr/>
          <a:lstStyle>
            <a:lvl1pPr>
              <a:defRPr/>
            </a:lvl1pPr>
          </a:lstStyle>
          <a:p>
            <a:pPr>
              <a:defRPr/>
            </a:pPr>
            <a:fld id="{A8F8E85F-99B2-5B42-80DB-25826F3AB51C}" type="slidenum">
              <a:rPr lang="en-US"/>
              <a:pPr>
                <a:defRPr/>
              </a:pPr>
              <a:t>‹#›</a:t>
            </a:fld>
            <a:endParaRPr lang="en-US"/>
          </a:p>
        </p:txBody>
      </p:sp>
    </p:spTree>
    <p:extLst>
      <p:ext uri="{BB962C8B-B14F-4D97-AF65-F5344CB8AC3E}">
        <p14:creationId xmlns:p14="http://schemas.microsoft.com/office/powerpoint/2010/main" val="461697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2ACA2420-4881-D145-8236-BD65C37FDB94}" type="datetime1">
              <a:rPr lang="zh-CN" altLang="en-US"/>
              <a:pPr>
                <a:defRPr/>
              </a:pPr>
              <a:t>2017/5/31</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http://ncis.pku.edu.cn</a:t>
            </a:r>
          </a:p>
        </p:txBody>
      </p:sp>
      <p:sp>
        <p:nvSpPr>
          <p:cNvPr id="9" name="Rectangle 6"/>
          <p:cNvSpPr>
            <a:spLocks noGrp="1" noChangeArrowheads="1"/>
          </p:cNvSpPr>
          <p:nvPr>
            <p:ph type="sldNum" sz="quarter" idx="12"/>
          </p:nvPr>
        </p:nvSpPr>
        <p:spPr>
          <a:ln/>
        </p:spPr>
        <p:txBody>
          <a:bodyPr/>
          <a:lstStyle>
            <a:lvl1pPr>
              <a:defRPr/>
            </a:lvl1pPr>
          </a:lstStyle>
          <a:p>
            <a:pPr>
              <a:defRPr/>
            </a:pPr>
            <a:fld id="{1B233297-0459-3F4C-911E-D4B1A3627F38}" type="slidenum">
              <a:rPr lang="en-US"/>
              <a:pPr>
                <a:defRPr/>
              </a:pPr>
              <a:t>‹#›</a:t>
            </a:fld>
            <a:endParaRPr lang="en-US"/>
          </a:p>
        </p:txBody>
      </p:sp>
    </p:spTree>
    <p:extLst>
      <p:ext uri="{BB962C8B-B14F-4D97-AF65-F5344CB8AC3E}">
        <p14:creationId xmlns:p14="http://schemas.microsoft.com/office/powerpoint/2010/main" val="895818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1BBD0FA5-B782-EC41-9804-E06144A72798}" type="datetime1">
              <a:rPr lang="zh-CN" altLang="en-US"/>
              <a:pPr>
                <a:defRPr/>
              </a:pPr>
              <a:t>2017/5/31</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http://ncis.pku.edu.cn</a:t>
            </a:r>
          </a:p>
        </p:txBody>
      </p:sp>
      <p:sp>
        <p:nvSpPr>
          <p:cNvPr id="5" name="Rectangle 6"/>
          <p:cNvSpPr>
            <a:spLocks noGrp="1" noChangeArrowheads="1"/>
          </p:cNvSpPr>
          <p:nvPr>
            <p:ph type="sldNum" sz="quarter" idx="12"/>
          </p:nvPr>
        </p:nvSpPr>
        <p:spPr>
          <a:ln/>
        </p:spPr>
        <p:txBody>
          <a:bodyPr/>
          <a:lstStyle>
            <a:lvl1pPr>
              <a:defRPr/>
            </a:lvl1pPr>
          </a:lstStyle>
          <a:p>
            <a:pPr>
              <a:defRPr/>
            </a:pPr>
            <a:fld id="{E91E288C-E237-A145-B4AD-4EEDFB980535}" type="slidenum">
              <a:rPr lang="en-US"/>
              <a:pPr>
                <a:defRPr/>
              </a:pPr>
              <a:t>‹#›</a:t>
            </a:fld>
            <a:endParaRPr lang="en-US"/>
          </a:p>
        </p:txBody>
      </p:sp>
    </p:spTree>
    <p:extLst>
      <p:ext uri="{BB962C8B-B14F-4D97-AF65-F5344CB8AC3E}">
        <p14:creationId xmlns:p14="http://schemas.microsoft.com/office/powerpoint/2010/main" val="20436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007C434-5EA3-924B-AC6A-BC74C63B131A}" type="datetime1">
              <a:rPr lang="zh-CN" altLang="en-US"/>
              <a:pPr>
                <a:defRPr/>
              </a:pPr>
              <a:t>2017/5/31</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http://ncis.pku.edu.cn</a:t>
            </a:r>
          </a:p>
        </p:txBody>
      </p:sp>
      <p:sp>
        <p:nvSpPr>
          <p:cNvPr id="4" name="Rectangle 6"/>
          <p:cNvSpPr>
            <a:spLocks noGrp="1" noChangeArrowheads="1"/>
          </p:cNvSpPr>
          <p:nvPr>
            <p:ph type="sldNum" sz="quarter" idx="12"/>
          </p:nvPr>
        </p:nvSpPr>
        <p:spPr>
          <a:ln/>
        </p:spPr>
        <p:txBody>
          <a:bodyPr/>
          <a:lstStyle>
            <a:lvl1pPr>
              <a:defRPr/>
            </a:lvl1pPr>
          </a:lstStyle>
          <a:p>
            <a:pPr>
              <a:defRPr/>
            </a:pPr>
            <a:fld id="{EA71EB79-387A-5D43-8007-D1EE3C11F93C}" type="slidenum">
              <a:rPr lang="en-US"/>
              <a:pPr>
                <a:defRPr/>
              </a:pPr>
              <a:t>‹#›</a:t>
            </a:fld>
            <a:endParaRPr lang="en-US"/>
          </a:p>
        </p:txBody>
      </p:sp>
    </p:spTree>
    <p:extLst>
      <p:ext uri="{BB962C8B-B14F-4D97-AF65-F5344CB8AC3E}">
        <p14:creationId xmlns:p14="http://schemas.microsoft.com/office/powerpoint/2010/main" val="2031347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8AE737B9-E1C1-E24A-A9BB-49B82C88C60B}" type="datetime1">
              <a:rPr lang="zh-CN" altLang="en-US"/>
              <a:pPr>
                <a:defRPr/>
              </a:pPr>
              <a:t>2017/5/31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http://ncis.pku.edu.cn</a:t>
            </a:r>
          </a:p>
        </p:txBody>
      </p:sp>
      <p:sp>
        <p:nvSpPr>
          <p:cNvPr id="7" name="Rectangle 6"/>
          <p:cNvSpPr>
            <a:spLocks noGrp="1" noChangeArrowheads="1"/>
          </p:cNvSpPr>
          <p:nvPr>
            <p:ph type="sldNum" sz="quarter" idx="12"/>
          </p:nvPr>
        </p:nvSpPr>
        <p:spPr>
          <a:ln/>
        </p:spPr>
        <p:txBody>
          <a:bodyPr/>
          <a:lstStyle>
            <a:lvl1pPr>
              <a:defRPr/>
            </a:lvl1pPr>
          </a:lstStyle>
          <a:p>
            <a:pPr>
              <a:defRPr/>
            </a:pPr>
            <a:fld id="{07FDF771-4D46-544B-BADA-1A13D4EAAA62}" type="slidenum">
              <a:rPr lang="en-US"/>
              <a:pPr>
                <a:defRPr/>
              </a:pPr>
              <a:t>‹#›</a:t>
            </a:fld>
            <a:endParaRPr lang="en-US"/>
          </a:p>
        </p:txBody>
      </p:sp>
    </p:spTree>
    <p:extLst>
      <p:ext uri="{BB962C8B-B14F-4D97-AF65-F5344CB8AC3E}">
        <p14:creationId xmlns:p14="http://schemas.microsoft.com/office/powerpoint/2010/main" val="15915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2400"/>
            </a:lvl1pPr>
            <a:lvl2pPr>
              <a:defRPr sz="2000"/>
            </a:lvl2pPr>
            <a:lvl3pPr>
              <a:defRPr sz="2000"/>
            </a:lvl3pPr>
            <a:lvl4pPr>
              <a:defRPr sz="2000"/>
            </a:lvl4pPr>
            <a:lvl5pPr>
              <a:defRPr sz="20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dt" sz="half" idx="10"/>
          </p:nvPr>
        </p:nvSpPr>
        <p:spPr>
          <a:ln/>
        </p:spPr>
        <p:txBody>
          <a:bodyPr/>
          <a:lstStyle>
            <a:lvl1pPr>
              <a:defRPr/>
            </a:lvl1pPr>
          </a:lstStyle>
          <a:p>
            <a:pPr>
              <a:defRPr/>
            </a:pPr>
            <a:fld id="{0F5F2C7B-4913-134D-B500-526E28043F22}" type="datetime1">
              <a:rPr lang="zh-CN" altLang="en-US"/>
              <a:pPr>
                <a:defRPr/>
              </a:pPr>
              <a:t>2017/5/31</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http://ncis.pku.edu.cn</a:t>
            </a:r>
          </a:p>
        </p:txBody>
      </p:sp>
      <p:sp>
        <p:nvSpPr>
          <p:cNvPr id="6" name="Rectangle 8"/>
          <p:cNvSpPr>
            <a:spLocks noGrp="1" noChangeArrowheads="1"/>
          </p:cNvSpPr>
          <p:nvPr>
            <p:ph type="sldNum" sz="quarter" idx="12"/>
          </p:nvPr>
        </p:nvSpPr>
        <p:spPr>
          <a:ln/>
        </p:spPr>
        <p:txBody>
          <a:bodyPr/>
          <a:lstStyle>
            <a:lvl1pPr>
              <a:defRPr/>
            </a:lvl1pPr>
          </a:lstStyle>
          <a:p>
            <a:pPr>
              <a:defRPr/>
            </a:pPr>
            <a:fld id="{D4CC5264-59F3-8040-93DD-7522710BDD08}" type="slidenum">
              <a:rPr lang="en-US"/>
              <a:pPr>
                <a:defRPr/>
              </a:pPr>
              <a:t>‹#›</a:t>
            </a:fld>
            <a:endParaRPr lang="en-US"/>
          </a:p>
        </p:txBody>
      </p:sp>
    </p:spTree>
    <p:extLst>
      <p:ext uri="{BB962C8B-B14F-4D97-AF65-F5344CB8AC3E}">
        <p14:creationId xmlns:p14="http://schemas.microsoft.com/office/powerpoint/2010/main" val="17334385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81939CA9-FB59-0D46-AAD0-4BDCDA133538}" type="datetime1">
              <a:rPr lang="zh-CN" altLang="en-US"/>
              <a:pPr>
                <a:defRPr/>
              </a:pPr>
              <a:t>2017/5/31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http://ncis.pku.edu.cn</a:t>
            </a:r>
          </a:p>
        </p:txBody>
      </p:sp>
      <p:sp>
        <p:nvSpPr>
          <p:cNvPr id="7" name="Rectangle 6"/>
          <p:cNvSpPr>
            <a:spLocks noGrp="1" noChangeArrowheads="1"/>
          </p:cNvSpPr>
          <p:nvPr>
            <p:ph type="sldNum" sz="quarter" idx="12"/>
          </p:nvPr>
        </p:nvSpPr>
        <p:spPr>
          <a:ln/>
        </p:spPr>
        <p:txBody>
          <a:bodyPr/>
          <a:lstStyle>
            <a:lvl1pPr>
              <a:defRPr/>
            </a:lvl1pPr>
          </a:lstStyle>
          <a:p>
            <a:pPr>
              <a:defRPr/>
            </a:pPr>
            <a:fld id="{D0C42F78-C18E-4F45-B4C0-9F4E08061F6B}" type="slidenum">
              <a:rPr lang="en-US"/>
              <a:pPr>
                <a:defRPr/>
              </a:pPr>
              <a:t>‹#›</a:t>
            </a:fld>
            <a:endParaRPr lang="en-US"/>
          </a:p>
        </p:txBody>
      </p:sp>
    </p:spTree>
    <p:extLst>
      <p:ext uri="{BB962C8B-B14F-4D97-AF65-F5344CB8AC3E}">
        <p14:creationId xmlns:p14="http://schemas.microsoft.com/office/powerpoint/2010/main" val="12494478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6B58B553-9865-EA45-BE26-58AF3C526E09}" type="datetime1">
              <a:rPr lang="zh-CN" altLang="en-US"/>
              <a:pPr>
                <a:defRPr/>
              </a:pPr>
              <a:t>2017/5/31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http://ncis.pku.edu.cn</a:t>
            </a:r>
          </a:p>
        </p:txBody>
      </p:sp>
      <p:sp>
        <p:nvSpPr>
          <p:cNvPr id="6" name="Rectangle 6"/>
          <p:cNvSpPr>
            <a:spLocks noGrp="1" noChangeArrowheads="1"/>
          </p:cNvSpPr>
          <p:nvPr>
            <p:ph type="sldNum" sz="quarter" idx="12"/>
          </p:nvPr>
        </p:nvSpPr>
        <p:spPr>
          <a:ln/>
        </p:spPr>
        <p:txBody>
          <a:bodyPr/>
          <a:lstStyle>
            <a:lvl1pPr>
              <a:defRPr/>
            </a:lvl1pPr>
          </a:lstStyle>
          <a:p>
            <a:pPr>
              <a:defRPr/>
            </a:pPr>
            <a:fld id="{4268B4F3-0BE5-E944-80A5-8572E7645012}" type="slidenum">
              <a:rPr lang="en-US"/>
              <a:pPr>
                <a:defRPr/>
              </a:pPr>
              <a:t>‹#›</a:t>
            </a:fld>
            <a:endParaRPr lang="en-US"/>
          </a:p>
        </p:txBody>
      </p:sp>
    </p:spTree>
    <p:extLst>
      <p:ext uri="{BB962C8B-B14F-4D97-AF65-F5344CB8AC3E}">
        <p14:creationId xmlns:p14="http://schemas.microsoft.com/office/powerpoint/2010/main" val="1374696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28600"/>
            <a:ext cx="2000250"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228600"/>
            <a:ext cx="5853112"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071272BF-E7C6-B74C-B40E-DFC3257D552A}" type="datetime1">
              <a:rPr lang="zh-CN" altLang="en-US"/>
              <a:pPr>
                <a:defRPr/>
              </a:pPr>
              <a:t>2017/5/31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http://ncis.pku.edu.cn</a:t>
            </a:r>
          </a:p>
        </p:txBody>
      </p:sp>
      <p:sp>
        <p:nvSpPr>
          <p:cNvPr id="6" name="Rectangle 6"/>
          <p:cNvSpPr>
            <a:spLocks noGrp="1" noChangeArrowheads="1"/>
          </p:cNvSpPr>
          <p:nvPr>
            <p:ph type="sldNum" sz="quarter" idx="12"/>
          </p:nvPr>
        </p:nvSpPr>
        <p:spPr>
          <a:ln/>
        </p:spPr>
        <p:txBody>
          <a:bodyPr/>
          <a:lstStyle>
            <a:lvl1pPr>
              <a:defRPr/>
            </a:lvl1pPr>
          </a:lstStyle>
          <a:p>
            <a:pPr>
              <a:defRPr/>
            </a:pPr>
            <a:fld id="{D3CF4D52-27BD-CD4F-8917-7FDC30ADA055}" type="slidenum">
              <a:rPr lang="en-US"/>
              <a:pPr>
                <a:defRPr/>
              </a:pPr>
              <a:t>‹#›</a:t>
            </a:fld>
            <a:endParaRPr lang="en-US"/>
          </a:p>
        </p:txBody>
      </p:sp>
    </p:spTree>
    <p:extLst>
      <p:ext uri="{BB962C8B-B14F-4D97-AF65-F5344CB8AC3E}">
        <p14:creationId xmlns:p14="http://schemas.microsoft.com/office/powerpoint/2010/main" val="1888160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8BB6C306-4AA0-D147-ADD5-E094ABB5300C}" type="datetime1">
              <a:rPr lang="zh-CN" altLang="en-US"/>
              <a:pPr>
                <a:defRPr/>
              </a:pPr>
              <a:t>2017/5/31</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http://ncis.pku.edu.cn</a:t>
            </a:r>
          </a:p>
        </p:txBody>
      </p:sp>
      <p:sp>
        <p:nvSpPr>
          <p:cNvPr id="6" name="Rectangle 8"/>
          <p:cNvSpPr>
            <a:spLocks noGrp="1" noChangeArrowheads="1"/>
          </p:cNvSpPr>
          <p:nvPr>
            <p:ph type="sldNum" sz="quarter" idx="12"/>
          </p:nvPr>
        </p:nvSpPr>
        <p:spPr>
          <a:ln/>
        </p:spPr>
        <p:txBody>
          <a:bodyPr/>
          <a:lstStyle>
            <a:lvl1pPr>
              <a:defRPr/>
            </a:lvl1pPr>
          </a:lstStyle>
          <a:p>
            <a:pPr>
              <a:defRPr/>
            </a:pPr>
            <a:fld id="{F3128357-D3F8-4848-AFAB-88C5E4D7DDC6}" type="slidenum">
              <a:rPr lang="en-US"/>
              <a:pPr>
                <a:defRPr/>
              </a:pPr>
              <a:t>‹#›</a:t>
            </a:fld>
            <a:endParaRPr lang="en-US"/>
          </a:p>
        </p:txBody>
      </p:sp>
    </p:spTree>
    <p:extLst>
      <p:ext uri="{BB962C8B-B14F-4D97-AF65-F5344CB8AC3E}">
        <p14:creationId xmlns:p14="http://schemas.microsoft.com/office/powerpoint/2010/main" val="1138201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295400"/>
            <a:ext cx="3924300" cy="48006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3438" y="1295400"/>
            <a:ext cx="3924300" cy="48006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6"/>
          <p:cNvSpPr>
            <a:spLocks noGrp="1" noChangeArrowheads="1"/>
          </p:cNvSpPr>
          <p:nvPr>
            <p:ph type="dt" sz="half" idx="10"/>
          </p:nvPr>
        </p:nvSpPr>
        <p:spPr>
          <a:ln/>
        </p:spPr>
        <p:txBody>
          <a:bodyPr/>
          <a:lstStyle>
            <a:lvl1pPr>
              <a:defRPr/>
            </a:lvl1pPr>
          </a:lstStyle>
          <a:p>
            <a:pPr>
              <a:defRPr/>
            </a:pPr>
            <a:fld id="{B58F7F5B-4E98-3344-8BEA-F8F7B7AAF4C5}" type="datetime1">
              <a:rPr lang="zh-CN" altLang="en-US"/>
              <a:pPr>
                <a:defRPr/>
              </a:pPr>
              <a:t>2017/5/31</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http://ncis.pku.edu.cn</a:t>
            </a:r>
          </a:p>
        </p:txBody>
      </p:sp>
      <p:sp>
        <p:nvSpPr>
          <p:cNvPr id="7" name="Rectangle 8"/>
          <p:cNvSpPr>
            <a:spLocks noGrp="1" noChangeArrowheads="1"/>
          </p:cNvSpPr>
          <p:nvPr>
            <p:ph type="sldNum" sz="quarter" idx="12"/>
          </p:nvPr>
        </p:nvSpPr>
        <p:spPr>
          <a:ln/>
        </p:spPr>
        <p:txBody>
          <a:bodyPr/>
          <a:lstStyle>
            <a:lvl1pPr>
              <a:defRPr/>
            </a:lvl1pPr>
          </a:lstStyle>
          <a:p>
            <a:pPr>
              <a:defRPr/>
            </a:pPr>
            <a:fld id="{23264BC4-3088-8242-902F-1E94F6B568E7}" type="slidenum">
              <a:rPr lang="en-US"/>
              <a:pPr>
                <a:defRPr/>
              </a:pPr>
              <a:t>‹#›</a:t>
            </a:fld>
            <a:endParaRPr lang="en-US"/>
          </a:p>
        </p:txBody>
      </p:sp>
    </p:spTree>
    <p:extLst>
      <p:ext uri="{BB962C8B-B14F-4D97-AF65-F5344CB8AC3E}">
        <p14:creationId xmlns:p14="http://schemas.microsoft.com/office/powerpoint/2010/main" val="211914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atin typeface="FangSong" charset="-122"/>
                <a:ea typeface="FangSong" charset="-122"/>
                <a:cs typeface="FangSong"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lvl1pPr>
              <a:defRPr sz="2000">
                <a:latin typeface="FangSong" charset="-122"/>
                <a:ea typeface="FangSong" charset="-122"/>
                <a:cs typeface="FangSong" charset="-122"/>
              </a:defRPr>
            </a:lvl1pPr>
            <a:lvl2pPr>
              <a:defRPr>
                <a:latin typeface="FangSong" charset="-122"/>
                <a:ea typeface="FangSong" charset="-122"/>
                <a:cs typeface="FangSong" charset="-122"/>
              </a:defRPr>
            </a:lvl2pPr>
            <a:lvl3pPr>
              <a:defRPr>
                <a:latin typeface="FangSong" charset="-122"/>
                <a:ea typeface="FangSong" charset="-122"/>
                <a:cs typeface="FangSong" charset="-122"/>
              </a:defRPr>
            </a:lvl3pPr>
            <a:lvl4pPr>
              <a:defRPr>
                <a:latin typeface="FangSong" charset="-122"/>
                <a:ea typeface="FangSong" charset="-122"/>
                <a:cs typeface="FangSong" charset="-122"/>
              </a:defRPr>
            </a:lvl4pPr>
            <a:lvl5pPr>
              <a:defRPr>
                <a:latin typeface="FangSong" charset="-122"/>
                <a:ea typeface="FangSong" charset="-122"/>
                <a:cs typeface="FangSong"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atin typeface="FangSong" charset="-122"/>
                <a:ea typeface="FangSong" charset="-122"/>
                <a:cs typeface="FangSong"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lvl1pPr>
              <a:defRPr sz="2000">
                <a:latin typeface="FangSong" charset="-122"/>
                <a:ea typeface="FangSong" charset="-122"/>
                <a:cs typeface="FangSong" charset="-122"/>
              </a:defRPr>
            </a:lvl1pPr>
            <a:lvl2pPr>
              <a:defRPr sz="2000">
                <a:latin typeface="FangSong" charset="-122"/>
                <a:ea typeface="FangSong" charset="-122"/>
                <a:cs typeface="FangSong" charset="-122"/>
              </a:defRPr>
            </a:lvl2pPr>
            <a:lvl3pPr>
              <a:defRPr sz="2000">
                <a:latin typeface="FangSong" charset="-122"/>
                <a:ea typeface="FangSong" charset="-122"/>
                <a:cs typeface="FangSong" charset="-122"/>
              </a:defRPr>
            </a:lvl3pPr>
            <a:lvl4pPr>
              <a:defRPr sz="2000">
                <a:latin typeface="FangSong" charset="-122"/>
                <a:ea typeface="FangSong" charset="-122"/>
                <a:cs typeface="FangSong" charset="-122"/>
              </a:defRPr>
            </a:lvl4pPr>
            <a:lvl5pPr>
              <a:defRPr sz="2000">
                <a:latin typeface="FangSong" charset="-122"/>
                <a:ea typeface="FangSong" charset="-122"/>
                <a:cs typeface="FangSong"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Rectangle 6"/>
          <p:cNvSpPr>
            <a:spLocks noGrp="1" noChangeArrowheads="1"/>
          </p:cNvSpPr>
          <p:nvPr>
            <p:ph type="dt" sz="half" idx="10"/>
          </p:nvPr>
        </p:nvSpPr>
        <p:spPr>
          <a:ln/>
        </p:spPr>
        <p:txBody>
          <a:bodyPr/>
          <a:lstStyle>
            <a:lvl1pPr>
              <a:defRPr/>
            </a:lvl1pPr>
          </a:lstStyle>
          <a:p>
            <a:pPr>
              <a:defRPr/>
            </a:pPr>
            <a:fld id="{891F36BA-F42B-FE46-B114-DC1446533103}" type="datetime1">
              <a:rPr lang="zh-CN" altLang="en-US"/>
              <a:pPr>
                <a:defRPr/>
              </a:pPr>
              <a:t>2017/5/31</a:t>
            </a:fld>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http://ncis.pku.edu.cn</a:t>
            </a:r>
          </a:p>
        </p:txBody>
      </p:sp>
      <p:sp>
        <p:nvSpPr>
          <p:cNvPr id="9" name="Rectangle 8"/>
          <p:cNvSpPr>
            <a:spLocks noGrp="1" noChangeArrowheads="1"/>
          </p:cNvSpPr>
          <p:nvPr>
            <p:ph type="sldNum" sz="quarter" idx="12"/>
          </p:nvPr>
        </p:nvSpPr>
        <p:spPr>
          <a:ln/>
        </p:spPr>
        <p:txBody>
          <a:bodyPr/>
          <a:lstStyle>
            <a:lvl1pPr>
              <a:defRPr/>
            </a:lvl1pPr>
          </a:lstStyle>
          <a:p>
            <a:pPr>
              <a:defRPr/>
            </a:pPr>
            <a:fld id="{109AA2A7-8D3C-0549-B46E-C2DF01990FDD}" type="slidenum">
              <a:rPr lang="en-US"/>
              <a:pPr>
                <a:defRPr/>
              </a:pPr>
              <a:t>‹#›</a:t>
            </a:fld>
            <a:endParaRPr lang="en-US"/>
          </a:p>
        </p:txBody>
      </p:sp>
    </p:spTree>
    <p:extLst>
      <p:ext uri="{BB962C8B-B14F-4D97-AF65-F5344CB8AC3E}">
        <p14:creationId xmlns:p14="http://schemas.microsoft.com/office/powerpoint/2010/main" val="451679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FangSong" charset="-122"/>
                <a:ea typeface="FangSong" charset="-122"/>
                <a:cs typeface="FangSong" charset="-122"/>
              </a:defRPr>
            </a:lvl1pPr>
          </a:lstStyle>
          <a:p>
            <a:r>
              <a:rPr lang="zh-CN" altLang="en-US" dirty="0" smtClean="0"/>
              <a:t>单击此处编辑母版标题样式</a:t>
            </a:r>
            <a:endParaRPr lang="zh-CN" altLang="en-US" dirty="0"/>
          </a:p>
        </p:txBody>
      </p:sp>
      <p:sp>
        <p:nvSpPr>
          <p:cNvPr id="3" name="Rectangle 6"/>
          <p:cNvSpPr>
            <a:spLocks noGrp="1" noChangeArrowheads="1"/>
          </p:cNvSpPr>
          <p:nvPr>
            <p:ph type="dt" sz="half" idx="10"/>
          </p:nvPr>
        </p:nvSpPr>
        <p:spPr>
          <a:ln/>
        </p:spPr>
        <p:txBody>
          <a:bodyPr/>
          <a:lstStyle>
            <a:lvl1pPr>
              <a:defRPr/>
            </a:lvl1pPr>
          </a:lstStyle>
          <a:p>
            <a:pPr>
              <a:defRPr/>
            </a:pPr>
            <a:fld id="{B818BAC6-1C47-D748-A15F-AED4EF32125C}" type="datetime1">
              <a:rPr lang="zh-CN" altLang="en-US"/>
              <a:pPr>
                <a:defRPr/>
              </a:pPr>
              <a:t>2017/5/31</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http://ncis.pku.edu.cn</a:t>
            </a:r>
          </a:p>
        </p:txBody>
      </p:sp>
      <p:sp>
        <p:nvSpPr>
          <p:cNvPr id="5" name="Rectangle 8"/>
          <p:cNvSpPr>
            <a:spLocks noGrp="1" noChangeArrowheads="1"/>
          </p:cNvSpPr>
          <p:nvPr>
            <p:ph type="sldNum" sz="quarter" idx="12"/>
          </p:nvPr>
        </p:nvSpPr>
        <p:spPr>
          <a:ln/>
        </p:spPr>
        <p:txBody>
          <a:bodyPr/>
          <a:lstStyle>
            <a:lvl1pPr>
              <a:defRPr/>
            </a:lvl1pPr>
          </a:lstStyle>
          <a:p>
            <a:pPr>
              <a:defRPr/>
            </a:pPr>
            <a:fld id="{832B9F59-A79B-904C-BBD1-1A375BFC3FAF}" type="slidenum">
              <a:rPr lang="en-US"/>
              <a:pPr>
                <a:defRPr/>
              </a:pPr>
              <a:t>‹#›</a:t>
            </a:fld>
            <a:endParaRPr lang="en-US"/>
          </a:p>
        </p:txBody>
      </p:sp>
    </p:spTree>
    <p:extLst>
      <p:ext uri="{BB962C8B-B14F-4D97-AF65-F5344CB8AC3E}">
        <p14:creationId xmlns:p14="http://schemas.microsoft.com/office/powerpoint/2010/main" val="15118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195E09F8-12C6-8740-8D96-6F47D991F8BF}" type="datetime1">
              <a:rPr lang="zh-CN" altLang="en-US"/>
              <a:pPr>
                <a:defRPr/>
              </a:pPr>
              <a:t>2017/5/31</a:t>
            </a:fld>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http://ncis.pku.edu.cn</a:t>
            </a:r>
          </a:p>
        </p:txBody>
      </p:sp>
      <p:sp>
        <p:nvSpPr>
          <p:cNvPr id="4" name="Rectangle 8"/>
          <p:cNvSpPr>
            <a:spLocks noGrp="1" noChangeArrowheads="1"/>
          </p:cNvSpPr>
          <p:nvPr>
            <p:ph type="sldNum" sz="quarter" idx="12"/>
          </p:nvPr>
        </p:nvSpPr>
        <p:spPr>
          <a:ln/>
        </p:spPr>
        <p:txBody>
          <a:bodyPr/>
          <a:lstStyle>
            <a:lvl1pPr>
              <a:defRPr/>
            </a:lvl1pPr>
          </a:lstStyle>
          <a:p>
            <a:pPr>
              <a:defRPr/>
            </a:pPr>
            <a:fld id="{0DD6A5E1-E18E-5745-898C-DC9D2F66CE44}" type="slidenum">
              <a:rPr lang="en-US"/>
              <a:pPr>
                <a:defRPr/>
              </a:pPr>
              <a:t>‹#›</a:t>
            </a:fld>
            <a:endParaRPr lang="en-US"/>
          </a:p>
        </p:txBody>
      </p:sp>
    </p:spTree>
    <p:extLst>
      <p:ext uri="{BB962C8B-B14F-4D97-AF65-F5344CB8AC3E}">
        <p14:creationId xmlns:p14="http://schemas.microsoft.com/office/powerpoint/2010/main" val="68535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887788" y="987425"/>
            <a:ext cx="4629150" cy="4873625"/>
          </a:xfrm>
        </p:spPr>
        <p:txBody>
          <a:bodyPr/>
          <a:lstStyle>
            <a:lvl1pPr>
              <a:defRPr sz="24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B5DB74AC-6237-0F41-9FB0-D438A42CE57D}" type="datetime1">
              <a:rPr lang="zh-CN" altLang="en-US"/>
              <a:pPr>
                <a:defRPr/>
              </a:pPr>
              <a:t>2017/5/31</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http://ncis.pku.edu.cn</a:t>
            </a:r>
          </a:p>
        </p:txBody>
      </p:sp>
      <p:sp>
        <p:nvSpPr>
          <p:cNvPr id="7" name="Rectangle 8"/>
          <p:cNvSpPr>
            <a:spLocks noGrp="1" noChangeArrowheads="1"/>
          </p:cNvSpPr>
          <p:nvPr>
            <p:ph type="sldNum" sz="quarter" idx="12"/>
          </p:nvPr>
        </p:nvSpPr>
        <p:spPr>
          <a:ln/>
        </p:spPr>
        <p:txBody>
          <a:bodyPr/>
          <a:lstStyle>
            <a:lvl1pPr>
              <a:defRPr/>
            </a:lvl1pPr>
          </a:lstStyle>
          <a:p>
            <a:pPr>
              <a:defRPr/>
            </a:pPr>
            <a:fld id="{0F24814A-32A3-CD4E-8820-91FFA97AA537}" type="slidenum">
              <a:rPr lang="en-US"/>
              <a:pPr>
                <a:defRPr/>
              </a:pPr>
              <a:t>‹#›</a:t>
            </a:fld>
            <a:endParaRPr lang="en-US"/>
          </a:p>
        </p:txBody>
      </p:sp>
    </p:spTree>
    <p:extLst>
      <p:ext uri="{BB962C8B-B14F-4D97-AF65-F5344CB8AC3E}">
        <p14:creationId xmlns:p14="http://schemas.microsoft.com/office/powerpoint/2010/main" val="184598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dirty="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0D8C2ABD-CBC7-BF4E-964E-854192C72152}" type="datetime1">
              <a:rPr lang="zh-CN" altLang="en-US"/>
              <a:pPr>
                <a:defRPr/>
              </a:pPr>
              <a:t>2017/5/31</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http://ncis.pku.edu.cn</a:t>
            </a:r>
          </a:p>
        </p:txBody>
      </p:sp>
      <p:sp>
        <p:nvSpPr>
          <p:cNvPr id="7" name="Rectangle 8"/>
          <p:cNvSpPr>
            <a:spLocks noGrp="1" noChangeArrowheads="1"/>
          </p:cNvSpPr>
          <p:nvPr>
            <p:ph type="sldNum" sz="quarter" idx="12"/>
          </p:nvPr>
        </p:nvSpPr>
        <p:spPr>
          <a:ln/>
        </p:spPr>
        <p:txBody>
          <a:bodyPr/>
          <a:lstStyle>
            <a:lvl1pPr>
              <a:defRPr/>
            </a:lvl1pPr>
          </a:lstStyle>
          <a:p>
            <a:pPr>
              <a:defRPr/>
            </a:pPr>
            <a:fld id="{C0F83D82-4BFD-BA4A-AC10-5FE749795E73}" type="slidenum">
              <a:rPr lang="en-US"/>
              <a:pPr>
                <a:defRPr/>
              </a:pPr>
              <a:t>‹#›</a:t>
            </a:fld>
            <a:endParaRPr lang="en-US"/>
          </a:p>
        </p:txBody>
      </p:sp>
    </p:spTree>
    <p:extLst>
      <p:ext uri="{BB962C8B-B14F-4D97-AF65-F5344CB8AC3E}">
        <p14:creationId xmlns:p14="http://schemas.microsoft.com/office/powerpoint/2010/main" val="7048221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1500" y="228600"/>
            <a:ext cx="8001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8" tIns="45715" rIns="91428" bIns="45715" numCol="1" anchor="b" anchorCtr="0" compatLnSpc="1">
            <a:prstTxWarp prst="textNoShape">
              <a:avLst/>
            </a:prstTxWarp>
          </a:bodyPr>
          <a:lstStyle/>
          <a:p>
            <a:pPr lvl="0"/>
            <a:r>
              <a:rPr lang="zh-CN" altLang="zh-CN" dirty="0"/>
              <a:t>Click to edit Master title style</a:t>
            </a:r>
          </a:p>
        </p:txBody>
      </p:sp>
      <p:sp>
        <p:nvSpPr>
          <p:cNvPr id="1027" name="Rectangle 3"/>
          <p:cNvSpPr>
            <a:spLocks noGrp="1" noChangeArrowheads="1"/>
          </p:cNvSpPr>
          <p:nvPr>
            <p:ph type="body" idx="1"/>
          </p:nvPr>
        </p:nvSpPr>
        <p:spPr bwMode="auto">
          <a:xfrm>
            <a:off x="566738" y="1295400"/>
            <a:ext cx="8001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8" tIns="45715" rIns="91428" bIns="45715" numCol="1" anchor="t" anchorCtr="0" compatLnSpc="1">
            <a:prstTxWarp prst="textNoShape">
              <a:avLst/>
            </a:prstTxWarp>
          </a:bodyPr>
          <a:lstStyle/>
          <a:p>
            <a:pPr lvl="0"/>
            <a:r>
              <a:rPr lang="zh-CN" altLang="zh-CN" dirty="0"/>
              <a:t>Click to edit Master text styles</a:t>
            </a:r>
          </a:p>
          <a:p>
            <a:pPr lvl="1"/>
            <a:r>
              <a:rPr lang="zh-CN" altLang="zh-CN" dirty="0"/>
              <a:t>Second level</a:t>
            </a:r>
          </a:p>
          <a:p>
            <a:pPr lvl="2"/>
            <a:r>
              <a:rPr lang="zh-CN" altLang="zh-CN" dirty="0"/>
              <a:t>Third level</a:t>
            </a:r>
          </a:p>
          <a:p>
            <a:pPr lvl="3"/>
            <a:r>
              <a:rPr lang="zh-CN" altLang="zh-CN" dirty="0"/>
              <a:t>Fourth level</a:t>
            </a:r>
          </a:p>
          <a:p>
            <a:pPr lvl="4"/>
            <a:r>
              <a:rPr lang="zh-CN" altLang="zh-CN" dirty="0"/>
              <a:t>Fifth level</a:t>
            </a:r>
          </a:p>
        </p:txBody>
      </p:sp>
      <p:sp>
        <p:nvSpPr>
          <p:cNvPr id="1028" name="AutoShape 4"/>
          <p:cNvSpPr>
            <a:spLocks/>
          </p:cNvSpPr>
          <p:nvPr/>
        </p:nvSpPr>
        <p:spPr bwMode="auto">
          <a:xfrm>
            <a:off x="609600" y="1143000"/>
            <a:ext cx="7958138"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0 w 1000"/>
              <a:gd name="T11" fmla="*/ 0 h 1000"/>
              <a:gd name="T12" fmla="*/ 2147483646 w 1000"/>
              <a:gd name="T13" fmla="*/ 0 h 1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mpd="sng">
            <a:solidFill>
              <a:schemeClr val="accent2"/>
            </a:solidFill>
            <a:round/>
            <a:headEnd/>
            <a:tailEnd/>
          </a:ln>
        </p:spPr>
        <p:txBody>
          <a:bodyPr lIns="91428" tIns="45715" rIns="91428" bIns="45715"/>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lIns="91428" tIns="45715" rIns="91428" bIns="45715"/>
          <a:lstStyle/>
          <a:p>
            <a:endParaRPr lang="zh-CN" altLang="en-US"/>
          </a:p>
        </p:txBody>
      </p:sp>
      <p:sp>
        <p:nvSpPr>
          <p:cNvPr id="1030" name="Rectangle 6"/>
          <p:cNvSpPr>
            <a:spLocks noGrp="1" noChangeArrowheads="1"/>
          </p:cNvSpPr>
          <p:nvPr>
            <p:ph type="dt" sz="half" idx="2"/>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5" rIns="91428" bIns="45715" numCol="1" anchor="t" anchorCtr="0" compatLnSpc="1">
            <a:prstTxWarp prst="textNoShape">
              <a:avLst/>
            </a:prstTxWarp>
          </a:bodyPr>
          <a:lstStyle>
            <a:lvl1pPr eaLnBrk="1" hangingPunct="1">
              <a:buFont typeface="Arial" panose="020B0604020202020204" pitchFamily="34" charset="0"/>
              <a:buNone/>
              <a:defRPr sz="1200">
                <a:latin typeface="+mn-lt"/>
                <a:ea typeface="+mn-ea"/>
              </a:defRPr>
            </a:lvl1pPr>
          </a:lstStyle>
          <a:p>
            <a:pPr>
              <a:defRPr/>
            </a:pPr>
            <a:fld id="{D84E9DEF-266D-A54F-B488-FE26C8843997}" type="datetime1">
              <a:rPr lang="zh-CN" altLang="en-US"/>
              <a:pPr>
                <a:defRPr/>
              </a:pPr>
              <a:t>2017/5/31</a:t>
            </a:fld>
            <a:endParaRPr lang="en-US"/>
          </a:p>
        </p:txBody>
      </p:sp>
      <p:sp>
        <p:nvSpPr>
          <p:cNvPr id="1031" name="Rectangle 7"/>
          <p:cNvSpPr>
            <a:spLocks noGrp="1" noChangeArrowheads="1"/>
          </p:cNvSpPr>
          <p:nvPr>
            <p:ph type="ftr" sz="quarter" idx="3"/>
          </p:nvPr>
        </p:nvSpPr>
        <p:spPr bwMode="auto">
          <a:xfrm>
            <a:off x="26670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5" rIns="91428" bIns="45715" numCol="1" anchor="t" anchorCtr="0" compatLnSpc="1">
            <a:prstTxWarp prst="textNoShape">
              <a:avLst/>
            </a:prstTxWarp>
          </a:bodyPr>
          <a:lstStyle>
            <a:lvl1pPr algn="ctr" eaLnBrk="1" hangingPunct="1">
              <a:buFont typeface="Arial" panose="020B0604020202020204" pitchFamily="34" charset="0"/>
              <a:buNone/>
              <a:defRPr sz="1200">
                <a:latin typeface="+mn-lt"/>
                <a:ea typeface="+mn-ea"/>
              </a:defRPr>
            </a:lvl1pPr>
          </a:lstStyle>
          <a:p>
            <a:pPr>
              <a:defRPr/>
            </a:pPr>
            <a:r>
              <a:rPr lang="en-US"/>
              <a:t>http://ncis.pku.edu.cn</a:t>
            </a:r>
          </a:p>
        </p:txBody>
      </p:sp>
      <p:sp>
        <p:nvSpPr>
          <p:cNvPr id="1032" name="Rectangle 8"/>
          <p:cNvSpPr>
            <a:spLocks noGrp="1" noChangeArrowheads="1"/>
          </p:cNvSpPr>
          <p:nvPr>
            <p:ph type="sldNum" sz="quarter" idx="4"/>
          </p:nvPr>
        </p:nvSpPr>
        <p:spPr bwMode="auto">
          <a:xfrm>
            <a:off x="5715000" y="6245225"/>
            <a:ext cx="152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5" rIns="91428" bIns="45715" numCol="1" anchor="t" anchorCtr="0" compatLnSpc="1">
            <a:prstTxWarp prst="textNoShape">
              <a:avLst/>
            </a:prstTxWarp>
          </a:bodyPr>
          <a:lstStyle>
            <a:lvl1pPr algn="r" eaLnBrk="1" hangingPunct="1">
              <a:buFont typeface="Arial" panose="020B0604020202020204" pitchFamily="34" charset="0"/>
              <a:buNone/>
              <a:defRPr sz="1200">
                <a:latin typeface="+mn-lt"/>
                <a:ea typeface="+mn-ea"/>
              </a:defRPr>
            </a:lvl1pPr>
          </a:lstStyle>
          <a:p>
            <a:pPr>
              <a:defRPr/>
            </a:pPr>
            <a:fld id="{0CD9E75B-B254-5649-97E5-7711B833A06B}" type="slidenum">
              <a:rPr lang="en-US"/>
              <a:pPr>
                <a:defRPr/>
              </a:pPr>
              <a:t>‹#›</a:t>
            </a:fld>
            <a:endParaRPr lang="en-US"/>
          </a:p>
        </p:txBody>
      </p:sp>
      <p:pic>
        <p:nvPicPr>
          <p:cNvPr id="1033" name="Picture 13" descr="netlab-logo-small-withframe"/>
          <p:cNvPicPr>
            <a:picLocks noChangeAspect="1" noChangeArrowheads="1"/>
          </p:cNvPicPr>
          <p:nvPr/>
        </p:nvPicPr>
        <p:blipFill>
          <a:blip r:embed="rId1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8172450" y="6208713"/>
            <a:ext cx="9366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12" r:id="rId1"/>
    <p:sldLayoutId id="2147484213" r:id="rId2"/>
    <p:sldLayoutId id="2147484214" r:id="rId3"/>
    <p:sldLayoutId id="2147484215" r:id="rId4"/>
    <p:sldLayoutId id="2147484216" r:id="rId5"/>
    <p:sldLayoutId id="2147484217" r:id="rId6"/>
    <p:sldLayoutId id="2147484218" r:id="rId7"/>
    <p:sldLayoutId id="2147484219" r:id="rId8"/>
    <p:sldLayoutId id="2147484220" r:id="rId9"/>
    <p:sldLayoutId id="2147484221" r:id="rId10"/>
    <p:sldLayoutId id="2147484222" r:id="rId11"/>
  </p:sldLayoutIdLst>
  <p:txStyles>
    <p:titleStyle>
      <a:lvl1pPr algn="l" rtl="0" eaLnBrk="0" fontAlgn="base" hangingPunct="0">
        <a:spcBef>
          <a:spcPct val="0"/>
        </a:spcBef>
        <a:spcAft>
          <a:spcPct val="0"/>
        </a:spcAft>
        <a:defRPr sz="3600" kern="1200">
          <a:solidFill>
            <a:schemeClr val="tx2"/>
          </a:solidFill>
          <a:latin typeface="FangSong" charset="-122"/>
          <a:ea typeface="FangSong" charset="-122"/>
          <a:cs typeface="FangSong" charset="-122"/>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黑体" panose="02010609060101010101" pitchFamily="49" charset="-122"/>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黑体" panose="02010609060101010101" pitchFamily="49" charset="-122"/>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黑体" panose="02010609060101010101" pitchFamily="49" charset="-122"/>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黑体" panose="02010609060101010101" pitchFamily="49" charset="-122"/>
        </a:defRPr>
      </a:lvl5pPr>
      <a:lvl6pPr marL="457200" algn="l" rtl="0" eaLnBrk="0" fontAlgn="base" hangingPunct="0">
        <a:spcBef>
          <a:spcPct val="0"/>
        </a:spcBef>
        <a:spcAft>
          <a:spcPct val="0"/>
        </a:spcAft>
        <a:defRPr sz="3600">
          <a:solidFill>
            <a:schemeClr val="tx2"/>
          </a:solidFill>
          <a:latin typeface="Times New Roman" panose="02020603050405020304" pitchFamily="18" charset="0"/>
          <a:ea typeface="黑体" panose="02010609060101010101" pitchFamily="49" charset="-122"/>
        </a:defRPr>
      </a:lvl6pPr>
      <a:lvl7pPr marL="914400" algn="l" rtl="0" eaLnBrk="0" fontAlgn="base" hangingPunct="0">
        <a:spcBef>
          <a:spcPct val="0"/>
        </a:spcBef>
        <a:spcAft>
          <a:spcPct val="0"/>
        </a:spcAft>
        <a:defRPr sz="3600">
          <a:solidFill>
            <a:schemeClr val="tx2"/>
          </a:solidFill>
          <a:latin typeface="Times New Roman" panose="02020603050405020304" pitchFamily="18" charset="0"/>
          <a:ea typeface="黑体" panose="02010609060101010101" pitchFamily="49" charset="-122"/>
        </a:defRPr>
      </a:lvl7pPr>
      <a:lvl8pPr marL="1371600" algn="l" rtl="0" eaLnBrk="0" fontAlgn="base" hangingPunct="0">
        <a:spcBef>
          <a:spcPct val="0"/>
        </a:spcBef>
        <a:spcAft>
          <a:spcPct val="0"/>
        </a:spcAft>
        <a:defRPr sz="3600">
          <a:solidFill>
            <a:schemeClr val="tx2"/>
          </a:solidFill>
          <a:latin typeface="Times New Roman" panose="02020603050405020304" pitchFamily="18" charset="0"/>
          <a:ea typeface="黑体" panose="02010609060101010101" pitchFamily="49" charset="-122"/>
        </a:defRPr>
      </a:lvl8pPr>
      <a:lvl9pPr marL="1828800" algn="l" rtl="0" eaLnBrk="0" fontAlgn="base" hangingPunct="0">
        <a:spcBef>
          <a:spcPct val="0"/>
        </a:spcBef>
        <a:spcAft>
          <a:spcPct val="0"/>
        </a:spcAft>
        <a:defRPr sz="3600">
          <a:solidFill>
            <a:schemeClr val="tx2"/>
          </a:solidFill>
          <a:latin typeface="Times New Roman" panose="02020603050405020304" pitchFamily="18" charset="0"/>
          <a:ea typeface="黑体" panose="02010609060101010101" pitchFamily="49" charset="-122"/>
        </a:defRPr>
      </a:lvl9pPr>
    </p:titleStyle>
    <p:bodyStyle>
      <a:lvl1pPr marL="468313" indent="-468313" algn="l" rtl="0" eaLnBrk="0" fontAlgn="base" hangingPunct="0">
        <a:spcBef>
          <a:spcPct val="20000"/>
        </a:spcBef>
        <a:spcAft>
          <a:spcPct val="0"/>
        </a:spcAft>
        <a:buClr>
          <a:schemeClr val="accent2"/>
        </a:buClr>
        <a:buFont typeface="Wingdings" charset="2"/>
        <a:buChar char="o"/>
        <a:defRPr sz="2400" kern="1200">
          <a:solidFill>
            <a:schemeClr val="tx1"/>
          </a:solidFill>
          <a:latin typeface="FangSong" charset="-122"/>
          <a:ea typeface="FangSong" charset="-122"/>
          <a:cs typeface="FangSong" charset="-122"/>
        </a:defRPr>
      </a:lvl1pPr>
      <a:lvl2pPr marL="906463" indent="-434975" algn="l" rtl="0" eaLnBrk="0" fontAlgn="base" hangingPunct="0">
        <a:spcBef>
          <a:spcPct val="20000"/>
        </a:spcBef>
        <a:spcAft>
          <a:spcPct val="0"/>
        </a:spcAft>
        <a:buClr>
          <a:schemeClr val="accent2"/>
        </a:buClr>
        <a:buFont typeface="Wingdings" charset="2"/>
        <a:buChar char="n"/>
        <a:defRPr sz="2000" kern="1200">
          <a:solidFill>
            <a:schemeClr val="tx1"/>
          </a:solidFill>
          <a:latin typeface="FangSong" charset="-122"/>
          <a:ea typeface="FangSong" charset="-122"/>
          <a:cs typeface="FangSong" charset="-122"/>
        </a:defRPr>
      </a:lvl2pPr>
      <a:lvl3pPr marL="1303338" indent="-393700" algn="l" rtl="0" eaLnBrk="0" fontAlgn="base" hangingPunct="0">
        <a:spcBef>
          <a:spcPct val="20000"/>
        </a:spcBef>
        <a:spcAft>
          <a:spcPct val="0"/>
        </a:spcAft>
        <a:buClr>
          <a:schemeClr val="accent2"/>
        </a:buClr>
        <a:buFont typeface="Wingdings" charset="2"/>
        <a:buChar char="o"/>
        <a:defRPr sz="2000" kern="1200">
          <a:solidFill>
            <a:schemeClr val="tx1"/>
          </a:solidFill>
          <a:latin typeface="FangSong" charset="-122"/>
          <a:ea typeface="FangSong" charset="-122"/>
          <a:cs typeface="FangSong" charset="-122"/>
        </a:defRPr>
      </a:lvl3pPr>
      <a:lvl4pPr marL="1692275" indent="-385763" algn="l" rtl="0" eaLnBrk="0" fontAlgn="base" hangingPunct="0">
        <a:spcBef>
          <a:spcPct val="20000"/>
        </a:spcBef>
        <a:spcAft>
          <a:spcPct val="0"/>
        </a:spcAft>
        <a:buClr>
          <a:schemeClr val="accent2"/>
        </a:buClr>
        <a:buFont typeface="Wingdings" charset="2"/>
        <a:buChar char="n"/>
        <a:defRPr sz="2000" kern="1200">
          <a:solidFill>
            <a:schemeClr val="tx1"/>
          </a:solidFill>
          <a:latin typeface="FangSong" charset="-122"/>
          <a:ea typeface="FangSong" charset="-122"/>
          <a:cs typeface="FangSong" charset="-122"/>
        </a:defRPr>
      </a:lvl4pPr>
      <a:lvl5pPr marL="2092325" indent="-396875" algn="l" rtl="0" eaLnBrk="0" fontAlgn="base" hangingPunct="0">
        <a:spcBef>
          <a:spcPct val="25000"/>
        </a:spcBef>
        <a:spcAft>
          <a:spcPct val="0"/>
        </a:spcAft>
        <a:buClr>
          <a:schemeClr val="accent2"/>
        </a:buClr>
        <a:buFont typeface="Wingdings" charset="2"/>
        <a:buChar char="§"/>
        <a:defRPr sz="2000" kern="1200">
          <a:solidFill>
            <a:schemeClr val="tx1"/>
          </a:solidFill>
          <a:latin typeface="FangSong" charset="-122"/>
          <a:ea typeface="FangSong" charset="-122"/>
          <a:cs typeface="FangSong"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314" name="AutoShape 7"/>
          <p:cNvSpPr>
            <a:spLocks/>
          </p:cNvSpPr>
          <p:nvPr/>
        </p:nvSpPr>
        <p:spPr bwMode="auto">
          <a:xfrm>
            <a:off x="685800" y="2420938"/>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0 w 1000"/>
              <a:gd name="T11" fmla="*/ 0 h 1000"/>
              <a:gd name="T12" fmla="*/ 2147483646 w 1000"/>
              <a:gd name="T13" fmla="*/ 0 h 1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mpd="sng">
            <a:solidFill>
              <a:schemeClr val="accent2"/>
            </a:solidFill>
            <a:round/>
            <a:headEnd/>
            <a:tailEnd/>
          </a:ln>
        </p:spPr>
        <p:txBody>
          <a:bodyPr lIns="91428" tIns="45715" rIns="91428" bIns="45715"/>
          <a:lstStyle/>
          <a:p>
            <a:endParaRPr lang="zh-CN" altLang="en-US"/>
          </a:p>
        </p:txBody>
      </p:sp>
      <p:pic>
        <p:nvPicPr>
          <p:cNvPr id="13315" name="Picture 10" descr="netlab-logo-small-withframe"/>
          <p:cNvPicPr>
            <a:picLocks noChangeAspect="1" noChangeArrowheads="1"/>
          </p:cNvPicPr>
          <p:nvPr/>
        </p:nvPicPr>
        <p:blipFill>
          <a:blip r:embed="rId1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609600" y="228600"/>
            <a:ext cx="175895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Rectangle 2"/>
          <p:cNvSpPr>
            <a:spLocks noGrp="1" noChangeArrowheads="1"/>
          </p:cNvSpPr>
          <p:nvPr>
            <p:ph type="title"/>
          </p:nvPr>
        </p:nvSpPr>
        <p:spPr bwMode="auto">
          <a:xfrm>
            <a:off x="571500" y="228600"/>
            <a:ext cx="8001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8" tIns="45715" rIns="91428" bIns="45715" numCol="1" anchor="b" anchorCtr="0" compatLnSpc="1">
            <a:prstTxWarp prst="textNoShape">
              <a:avLst/>
            </a:prstTxWarp>
          </a:bodyPr>
          <a:lstStyle/>
          <a:p>
            <a:pPr lvl="0"/>
            <a:r>
              <a:rPr lang="zh-CN" altLang="zh-CN"/>
              <a:t>Click to edit Master title style</a:t>
            </a:r>
          </a:p>
        </p:txBody>
      </p:sp>
      <p:sp>
        <p:nvSpPr>
          <p:cNvPr id="13317" name="Rectangle 3"/>
          <p:cNvSpPr>
            <a:spLocks noGrp="1" noChangeArrowheads="1"/>
          </p:cNvSpPr>
          <p:nvPr>
            <p:ph type="body" idx="1"/>
          </p:nvPr>
        </p:nvSpPr>
        <p:spPr bwMode="auto">
          <a:xfrm>
            <a:off x="566738" y="1295400"/>
            <a:ext cx="8001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8" tIns="45715" rIns="91428" bIns="45715" numCol="1" anchor="t" anchorCtr="0" compatLnSpc="1">
            <a:prstTxWarp prst="textNoShape">
              <a:avLst/>
            </a:prstTxWarp>
          </a:bodyPr>
          <a:lstStyle/>
          <a:p>
            <a:pPr lvl="0"/>
            <a:r>
              <a:rPr lang="zh-CN" altLang="zh-CN" dirty="0"/>
              <a:t>Click to edit Master text styles</a:t>
            </a:r>
          </a:p>
          <a:p>
            <a:pPr lvl="1"/>
            <a:r>
              <a:rPr lang="zh-CN" altLang="zh-CN" dirty="0"/>
              <a:t>Second level</a:t>
            </a:r>
          </a:p>
          <a:p>
            <a:pPr lvl="2"/>
            <a:r>
              <a:rPr lang="zh-CN" altLang="zh-CN" dirty="0"/>
              <a:t>Third level</a:t>
            </a:r>
          </a:p>
          <a:p>
            <a:pPr lvl="3"/>
            <a:r>
              <a:rPr lang="zh-CN" altLang="zh-CN" dirty="0"/>
              <a:t>Fourth level</a:t>
            </a:r>
          </a:p>
          <a:p>
            <a:pPr lvl="4"/>
            <a:r>
              <a:rPr lang="zh-CN" altLang="zh-CN" dirty="0"/>
              <a:t>Fifth level</a:t>
            </a:r>
          </a:p>
        </p:txBody>
      </p:sp>
      <p:sp>
        <p:nvSpPr>
          <p:cNvPr id="2054"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5" rIns="91428" bIns="45715" numCol="1" anchor="t" anchorCtr="0" compatLnSpc="1">
            <a:prstTxWarp prst="textNoShape">
              <a:avLst/>
            </a:prstTxWarp>
          </a:bodyPr>
          <a:lstStyle>
            <a:lvl1pPr eaLnBrk="1" hangingPunct="1">
              <a:buFont typeface="Arial" panose="020B0604020202020204" pitchFamily="34" charset="0"/>
              <a:buNone/>
              <a:defRPr sz="1200">
                <a:latin typeface="+mn-lt"/>
                <a:ea typeface="+mn-ea"/>
              </a:defRPr>
            </a:lvl1pPr>
          </a:lstStyle>
          <a:p>
            <a:pPr>
              <a:defRPr/>
            </a:pPr>
            <a:fld id="{2089380D-2B42-694C-B4FB-56F98710FC81}" type="datetime1">
              <a:rPr lang="zh-CN" altLang="en-US"/>
              <a:pPr>
                <a:defRPr/>
              </a:pPr>
              <a:t>2017/5/31</a:t>
            </a:fld>
            <a:endParaRPr lang="en-US"/>
          </a:p>
        </p:txBody>
      </p:sp>
      <p:sp>
        <p:nvSpPr>
          <p:cNvPr id="2055"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5" rIns="91428" bIns="45715" numCol="1" anchor="t" anchorCtr="0" compatLnSpc="1">
            <a:prstTxWarp prst="textNoShape">
              <a:avLst/>
            </a:prstTxWarp>
          </a:bodyPr>
          <a:lstStyle>
            <a:lvl1pPr algn="ctr" eaLnBrk="1" hangingPunct="1">
              <a:buFont typeface="Arial" panose="020B0604020202020204" pitchFamily="34" charset="0"/>
              <a:buNone/>
              <a:defRPr sz="1200">
                <a:latin typeface="+mn-lt"/>
                <a:ea typeface="+mn-ea"/>
              </a:defRPr>
            </a:lvl1pPr>
          </a:lstStyle>
          <a:p>
            <a:pPr>
              <a:defRPr/>
            </a:pPr>
            <a:r>
              <a:rPr lang="en-US"/>
              <a:t>http://ncis.pku.edu.cn</a:t>
            </a:r>
          </a:p>
        </p:txBody>
      </p:sp>
      <p:sp>
        <p:nvSpPr>
          <p:cNvPr id="2056"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5" rIns="91428" bIns="45715" numCol="1" anchor="t" anchorCtr="0" compatLnSpc="1">
            <a:prstTxWarp prst="textNoShape">
              <a:avLst/>
            </a:prstTxWarp>
          </a:bodyPr>
          <a:lstStyle>
            <a:lvl1pPr algn="r" eaLnBrk="1" hangingPunct="1">
              <a:buFont typeface="Arial" panose="020B0604020202020204" pitchFamily="34" charset="0"/>
              <a:buNone/>
              <a:defRPr sz="1200">
                <a:latin typeface="+mn-lt"/>
                <a:ea typeface="+mn-ea"/>
              </a:defRPr>
            </a:lvl1pPr>
          </a:lstStyle>
          <a:p>
            <a:pPr>
              <a:defRPr/>
            </a:pPr>
            <a:fld id="{0F208C06-8745-C545-8154-C6BF9CEA766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23" r:id="rId1"/>
    <p:sldLayoutId id="2147484224" r:id="rId2"/>
    <p:sldLayoutId id="2147484225" r:id="rId3"/>
    <p:sldLayoutId id="2147484226" r:id="rId4"/>
    <p:sldLayoutId id="2147484227" r:id="rId5"/>
    <p:sldLayoutId id="2147484228" r:id="rId6"/>
    <p:sldLayoutId id="2147484229" r:id="rId7"/>
    <p:sldLayoutId id="2147484230" r:id="rId8"/>
    <p:sldLayoutId id="2147484231" r:id="rId9"/>
    <p:sldLayoutId id="2147484232" r:id="rId10"/>
    <p:sldLayoutId id="2147484233" r:id="rId11"/>
  </p:sldLayoutIdLst>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imes New Roman" panose="02020603050405020304" pitchFamily="18" charset="0"/>
          <a:ea typeface="黑体" panose="02010609060101010101" pitchFamily="49" charset="-122"/>
        </a:defRPr>
      </a:lvl2pPr>
      <a:lvl3pPr algn="l" rtl="0" eaLnBrk="0" fontAlgn="base" hangingPunct="0">
        <a:spcBef>
          <a:spcPct val="0"/>
        </a:spcBef>
        <a:spcAft>
          <a:spcPct val="0"/>
        </a:spcAft>
        <a:defRPr sz="3600">
          <a:solidFill>
            <a:schemeClr val="tx2"/>
          </a:solidFill>
          <a:latin typeface="Times New Roman" panose="02020603050405020304" pitchFamily="18" charset="0"/>
          <a:ea typeface="黑体" panose="02010609060101010101" pitchFamily="49" charset="-122"/>
        </a:defRPr>
      </a:lvl3pPr>
      <a:lvl4pPr algn="l" rtl="0" eaLnBrk="0" fontAlgn="base" hangingPunct="0">
        <a:spcBef>
          <a:spcPct val="0"/>
        </a:spcBef>
        <a:spcAft>
          <a:spcPct val="0"/>
        </a:spcAft>
        <a:defRPr sz="3600">
          <a:solidFill>
            <a:schemeClr val="tx2"/>
          </a:solidFill>
          <a:latin typeface="Times New Roman" panose="02020603050405020304" pitchFamily="18" charset="0"/>
          <a:ea typeface="黑体" panose="02010609060101010101" pitchFamily="49" charset="-122"/>
        </a:defRPr>
      </a:lvl4pPr>
      <a:lvl5pPr algn="l" rtl="0" eaLnBrk="0" fontAlgn="base" hangingPunct="0">
        <a:spcBef>
          <a:spcPct val="0"/>
        </a:spcBef>
        <a:spcAft>
          <a:spcPct val="0"/>
        </a:spcAft>
        <a:defRPr sz="3600">
          <a:solidFill>
            <a:schemeClr val="tx2"/>
          </a:solidFill>
          <a:latin typeface="Times New Roman" panose="02020603050405020304" pitchFamily="18" charset="0"/>
          <a:ea typeface="黑体" panose="02010609060101010101" pitchFamily="49" charset="-122"/>
        </a:defRPr>
      </a:lvl5pPr>
      <a:lvl6pPr marL="457200" algn="l" rtl="0" eaLnBrk="0" fontAlgn="base" hangingPunct="0">
        <a:spcBef>
          <a:spcPct val="0"/>
        </a:spcBef>
        <a:spcAft>
          <a:spcPct val="0"/>
        </a:spcAft>
        <a:defRPr sz="3600">
          <a:solidFill>
            <a:schemeClr val="tx2"/>
          </a:solidFill>
          <a:latin typeface="Times New Roman" panose="02020603050405020304" pitchFamily="18" charset="0"/>
          <a:ea typeface="黑体" panose="02010609060101010101" pitchFamily="49" charset="-122"/>
        </a:defRPr>
      </a:lvl6pPr>
      <a:lvl7pPr marL="914400" algn="l" rtl="0" eaLnBrk="0" fontAlgn="base" hangingPunct="0">
        <a:spcBef>
          <a:spcPct val="0"/>
        </a:spcBef>
        <a:spcAft>
          <a:spcPct val="0"/>
        </a:spcAft>
        <a:defRPr sz="3600">
          <a:solidFill>
            <a:schemeClr val="tx2"/>
          </a:solidFill>
          <a:latin typeface="Times New Roman" panose="02020603050405020304" pitchFamily="18" charset="0"/>
          <a:ea typeface="黑体" panose="02010609060101010101" pitchFamily="49" charset="-122"/>
        </a:defRPr>
      </a:lvl7pPr>
      <a:lvl8pPr marL="1371600" algn="l" rtl="0" eaLnBrk="0" fontAlgn="base" hangingPunct="0">
        <a:spcBef>
          <a:spcPct val="0"/>
        </a:spcBef>
        <a:spcAft>
          <a:spcPct val="0"/>
        </a:spcAft>
        <a:defRPr sz="3600">
          <a:solidFill>
            <a:schemeClr val="tx2"/>
          </a:solidFill>
          <a:latin typeface="Times New Roman" panose="02020603050405020304" pitchFamily="18" charset="0"/>
          <a:ea typeface="黑体" panose="02010609060101010101" pitchFamily="49" charset="-122"/>
        </a:defRPr>
      </a:lvl8pPr>
      <a:lvl9pPr marL="1828800" algn="l" rtl="0" eaLnBrk="0" fontAlgn="base" hangingPunct="0">
        <a:spcBef>
          <a:spcPct val="0"/>
        </a:spcBef>
        <a:spcAft>
          <a:spcPct val="0"/>
        </a:spcAft>
        <a:defRPr sz="3600">
          <a:solidFill>
            <a:schemeClr val="tx2"/>
          </a:solidFill>
          <a:latin typeface="Times New Roman" panose="02020603050405020304" pitchFamily="18" charset="0"/>
          <a:ea typeface="黑体" panose="02010609060101010101" pitchFamily="49" charset="-122"/>
        </a:defRPr>
      </a:lvl9pPr>
    </p:titleStyle>
    <p:bodyStyle>
      <a:lvl1pPr marL="468313" indent="-468313" algn="l" rtl="0" eaLnBrk="0" fontAlgn="base" hangingPunct="0">
        <a:spcBef>
          <a:spcPct val="20000"/>
        </a:spcBef>
        <a:spcAft>
          <a:spcPct val="0"/>
        </a:spcAft>
        <a:buClr>
          <a:schemeClr val="accent2"/>
        </a:buClr>
        <a:buFont typeface="Wingdings" charset="2"/>
        <a:buChar char="o"/>
        <a:defRPr sz="2800" kern="1200">
          <a:solidFill>
            <a:schemeClr val="tx1"/>
          </a:solidFill>
          <a:latin typeface="+mn-lt"/>
          <a:ea typeface="+mn-ea"/>
          <a:cs typeface="+mn-cs"/>
        </a:defRPr>
      </a:lvl1pPr>
      <a:lvl2pPr marL="906463" indent="-434975" algn="l" rtl="0" eaLnBrk="0" fontAlgn="base" hangingPunct="0">
        <a:spcBef>
          <a:spcPct val="20000"/>
        </a:spcBef>
        <a:spcAft>
          <a:spcPct val="0"/>
        </a:spcAft>
        <a:buClr>
          <a:schemeClr val="accent2"/>
        </a:buClr>
        <a:buFont typeface="Wingdings" charset="2"/>
        <a:buChar char="n"/>
        <a:defRPr sz="2400" kern="1200">
          <a:solidFill>
            <a:schemeClr val="tx1"/>
          </a:solidFill>
          <a:latin typeface="+mn-lt"/>
          <a:ea typeface="+mn-ea"/>
          <a:cs typeface="+mn-cs"/>
        </a:defRPr>
      </a:lvl2pPr>
      <a:lvl3pPr marL="1303338" indent="-393700" algn="l" rtl="0" eaLnBrk="0" fontAlgn="base" hangingPunct="0">
        <a:spcBef>
          <a:spcPct val="20000"/>
        </a:spcBef>
        <a:spcAft>
          <a:spcPct val="0"/>
        </a:spcAft>
        <a:buClr>
          <a:schemeClr val="accent2"/>
        </a:buClr>
        <a:buFont typeface="Wingdings" charset="2"/>
        <a:buChar char="o"/>
        <a:defRPr sz="2000" kern="1200">
          <a:solidFill>
            <a:schemeClr val="tx1"/>
          </a:solidFill>
          <a:latin typeface="+mn-lt"/>
          <a:ea typeface="+mn-ea"/>
          <a:cs typeface="+mn-cs"/>
        </a:defRPr>
      </a:lvl3pPr>
      <a:lvl4pPr marL="1692275" indent="-385763" algn="l" rtl="0" eaLnBrk="0" fontAlgn="base" hangingPunct="0">
        <a:spcBef>
          <a:spcPct val="20000"/>
        </a:spcBef>
        <a:spcAft>
          <a:spcPct val="0"/>
        </a:spcAft>
        <a:buClr>
          <a:schemeClr val="accent2"/>
        </a:buClr>
        <a:buFont typeface="Wingdings" charset="2"/>
        <a:buChar char="n"/>
        <a:defRPr sz="2000" kern="1200">
          <a:solidFill>
            <a:schemeClr val="tx1"/>
          </a:solidFill>
          <a:latin typeface="+mn-lt"/>
          <a:ea typeface="+mn-ea"/>
          <a:cs typeface="+mn-cs"/>
        </a:defRPr>
      </a:lvl4pPr>
      <a:lvl5pPr marL="2092325" indent="-396875" algn="l" rtl="0" eaLnBrk="0" fontAlgn="base" hangingPunct="0">
        <a:spcBef>
          <a:spcPct val="25000"/>
        </a:spcBef>
        <a:spcAft>
          <a:spcPct val="0"/>
        </a:spcAft>
        <a:buClr>
          <a:schemeClr val="accent2"/>
        </a:buClr>
        <a:buFont typeface="Wingdings"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4" Type="http://schemas.openxmlformats.org/officeDocument/2006/relationships/image" Target="../media/image4.tiff"/><Relationship Id="rId5" Type="http://schemas.openxmlformats.org/officeDocument/2006/relationships/image" Target="../media/image5.tiff"/><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ctrTitle" idx="4294967295"/>
          </p:nvPr>
        </p:nvSpPr>
        <p:spPr>
          <a:xfrm>
            <a:off x="260350" y="1515112"/>
            <a:ext cx="8694738" cy="796330"/>
          </a:xfrm>
        </p:spPr>
        <p:txBody>
          <a:bodyPr/>
          <a:lstStyle/>
          <a:p>
            <a:pPr algn="ctr" eaLnBrk="1" hangingPunct="1"/>
            <a:r>
              <a:rPr lang="zh-CN" altLang="en-US" b="1" dirty="0" smtClean="0">
                <a:solidFill>
                  <a:srgbClr val="3333FF"/>
                </a:solidFill>
                <a:latin typeface="FangSong" charset="-122"/>
                <a:ea typeface="FangSong" charset="-122"/>
                <a:cs typeface="FangSong" charset="-122"/>
              </a:rPr>
              <a:t>虚拟化数据中心内存管理关键技术研究</a:t>
            </a:r>
            <a:endParaRPr lang="zh-CN" altLang="en-US" b="1" dirty="0">
              <a:solidFill>
                <a:srgbClr val="3333FF"/>
              </a:solidFill>
              <a:latin typeface="FangSong" charset="-122"/>
              <a:ea typeface="FangSong" charset="-122"/>
              <a:cs typeface="FangSong" charset="-122"/>
            </a:endParaRPr>
          </a:p>
        </p:txBody>
      </p:sp>
      <p:sp>
        <p:nvSpPr>
          <p:cNvPr id="27650" name="Rectangle 3"/>
          <p:cNvSpPr>
            <a:spLocks noGrp="1" noChangeArrowheads="1"/>
          </p:cNvSpPr>
          <p:nvPr>
            <p:ph type="subTitle" idx="4294967295"/>
          </p:nvPr>
        </p:nvSpPr>
        <p:spPr>
          <a:xfrm>
            <a:off x="611188" y="3000375"/>
            <a:ext cx="7993062" cy="3500438"/>
          </a:xfrm>
        </p:spPr>
        <p:txBody>
          <a:bodyPr/>
          <a:lstStyle/>
          <a:p>
            <a:pPr marL="0" indent="0" algn="ctr" eaLnBrk="1" hangingPunct="1">
              <a:lnSpc>
                <a:spcPct val="150000"/>
              </a:lnSpc>
              <a:spcBef>
                <a:spcPct val="0"/>
              </a:spcBef>
              <a:buFont typeface="Wingdings" charset="2"/>
              <a:buNone/>
            </a:pPr>
            <a:endParaRPr lang="zh-CN" altLang="zh-CN" sz="1000" dirty="0"/>
          </a:p>
          <a:p>
            <a:pPr marL="0" indent="0" algn="ctr" eaLnBrk="1" hangingPunct="1">
              <a:lnSpc>
                <a:spcPct val="150000"/>
              </a:lnSpc>
              <a:spcBef>
                <a:spcPct val="0"/>
              </a:spcBef>
              <a:buFont typeface="Wingdings" charset="2"/>
              <a:buNone/>
            </a:pPr>
            <a:endParaRPr lang="zh-CN" altLang="zh-CN" dirty="0"/>
          </a:p>
          <a:p>
            <a:pPr marL="0" indent="0" algn="ctr" eaLnBrk="1" hangingPunct="1">
              <a:lnSpc>
                <a:spcPct val="150000"/>
              </a:lnSpc>
              <a:spcBef>
                <a:spcPct val="0"/>
              </a:spcBef>
              <a:buFont typeface="Wingdings" charset="2"/>
              <a:buNone/>
            </a:pPr>
            <a:r>
              <a:rPr lang="zh-CN" altLang="zh-CN" dirty="0"/>
              <a:t>  </a:t>
            </a:r>
            <a:endParaRPr lang="zh-CN" altLang="zh-CN" sz="2000" dirty="0"/>
          </a:p>
        </p:txBody>
      </p:sp>
      <p:sp>
        <p:nvSpPr>
          <p:cNvPr id="27651" name="文本框 1"/>
          <p:cNvSpPr txBox="1">
            <a:spLocks noChangeArrowheads="1"/>
          </p:cNvSpPr>
          <p:nvPr/>
        </p:nvSpPr>
        <p:spPr bwMode="auto">
          <a:xfrm>
            <a:off x="2339975" y="3644900"/>
            <a:ext cx="55451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3600" dirty="0">
                <a:latin typeface="FangSong" charset="-122"/>
                <a:ea typeface="FangSong" charset="-122"/>
                <a:cs typeface="FangSong" charset="-122"/>
              </a:rPr>
              <a:t>汇报人：王志钢</a:t>
            </a:r>
            <a:endParaRPr kumimoji="1" lang="en-US" altLang="zh-CN" sz="3600" dirty="0">
              <a:latin typeface="FangSong" charset="-122"/>
              <a:ea typeface="FangSong" charset="-122"/>
              <a:cs typeface="FangSong" charset="-122"/>
            </a:endParaRPr>
          </a:p>
          <a:p>
            <a:r>
              <a:rPr kumimoji="1" lang="zh-CN" altLang="en-US" sz="3600" dirty="0">
                <a:latin typeface="FangSong" charset="-122"/>
                <a:ea typeface="FangSong" charset="-122"/>
                <a:cs typeface="FangSong" charset="-122"/>
              </a:rPr>
              <a:t>导  </a:t>
            </a:r>
            <a:r>
              <a:rPr kumimoji="1" lang="zh-CN" altLang="en-US" sz="3600" dirty="0" smtClean="0">
                <a:latin typeface="FangSong" charset="-122"/>
                <a:ea typeface="FangSong" charset="-122"/>
                <a:cs typeface="FangSong" charset="-122"/>
              </a:rPr>
              <a:t>师：罗英伟 </a:t>
            </a:r>
            <a:r>
              <a:rPr kumimoji="1" lang="zh-CN" altLang="en-US" sz="2400" dirty="0">
                <a:latin typeface="FangSong" charset="-122"/>
                <a:ea typeface="FangSong" charset="-122"/>
                <a:cs typeface="FangSong" charset="-122"/>
              </a:rPr>
              <a:t>教授</a:t>
            </a:r>
          </a:p>
        </p:txBody>
      </p:sp>
    </p:spTree>
  </p:cSld>
  <p:clrMapOvr>
    <a:masterClrMapping/>
  </p:clrMapOvr>
  <p:transition advTm="1612"/>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idx="4294967295"/>
          </p:nvPr>
        </p:nvSpPr>
        <p:spPr/>
        <p:txBody>
          <a:bodyPr/>
          <a:lstStyle/>
          <a:p>
            <a:r>
              <a:rPr lang="zh-CN" altLang="en-US" dirty="0"/>
              <a:t>基于页面重用距离的内存工作集预测</a:t>
            </a:r>
            <a:endParaRPr lang="zh-CN" altLang="zh-CN" dirty="0"/>
          </a:p>
        </p:txBody>
      </p:sp>
      <p:pic>
        <p:nvPicPr>
          <p:cNvPr id="2" name="图片 1"/>
          <p:cNvPicPr>
            <a:picLocks noChangeAspect="1"/>
          </p:cNvPicPr>
          <p:nvPr/>
        </p:nvPicPr>
        <p:blipFill>
          <a:blip r:embed="rId3"/>
          <a:stretch>
            <a:fillRect/>
          </a:stretch>
        </p:blipFill>
        <p:spPr>
          <a:xfrm>
            <a:off x="527386" y="1943768"/>
            <a:ext cx="8197390" cy="4205928"/>
          </a:xfrm>
          <a:prstGeom prst="rect">
            <a:avLst/>
          </a:prstGeom>
        </p:spPr>
      </p:pic>
      <p:sp>
        <p:nvSpPr>
          <p:cNvPr id="4" name="内容占位符 2"/>
          <p:cNvSpPr txBox="1">
            <a:spLocks/>
          </p:cNvSpPr>
          <p:nvPr/>
        </p:nvSpPr>
        <p:spPr bwMode="auto">
          <a:xfrm>
            <a:off x="567940" y="1412776"/>
            <a:ext cx="7632848" cy="530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8" tIns="45715" rIns="91428" bIns="45715" numCol="1" anchor="t" anchorCtr="0" compatLnSpc="1">
            <a:prstTxWarp prst="textNoShape">
              <a:avLst/>
            </a:prstTxWarp>
          </a:bodyPr>
          <a:lstStyle>
            <a:lvl1pPr marL="468313" indent="-468313" algn="l" rtl="0" eaLnBrk="0" fontAlgn="base" hangingPunct="0">
              <a:spcBef>
                <a:spcPct val="20000"/>
              </a:spcBef>
              <a:spcAft>
                <a:spcPct val="0"/>
              </a:spcAft>
              <a:buClr>
                <a:schemeClr val="accent2"/>
              </a:buClr>
              <a:buFont typeface="Wingdings" charset="2"/>
              <a:buChar char="o"/>
              <a:defRPr sz="2400" kern="1200">
                <a:solidFill>
                  <a:schemeClr val="tx1"/>
                </a:solidFill>
                <a:latin typeface="FangSong" charset="-122"/>
                <a:ea typeface="FangSong" charset="-122"/>
                <a:cs typeface="FangSong" charset="-122"/>
              </a:defRPr>
            </a:lvl1pPr>
            <a:lvl2pPr marL="906463" indent="-434975" algn="l" rtl="0" eaLnBrk="0" fontAlgn="base" hangingPunct="0">
              <a:spcBef>
                <a:spcPct val="20000"/>
              </a:spcBef>
              <a:spcAft>
                <a:spcPct val="0"/>
              </a:spcAft>
              <a:buClr>
                <a:schemeClr val="accent2"/>
              </a:buClr>
              <a:buFont typeface="Wingdings" charset="2"/>
              <a:buChar char="n"/>
              <a:defRPr sz="2000" kern="1200">
                <a:solidFill>
                  <a:schemeClr val="tx1"/>
                </a:solidFill>
                <a:latin typeface="FangSong" charset="-122"/>
                <a:ea typeface="FangSong" charset="-122"/>
                <a:cs typeface="FangSong" charset="-122"/>
              </a:defRPr>
            </a:lvl2pPr>
            <a:lvl3pPr marL="1303338" indent="-393700" algn="l" rtl="0" eaLnBrk="0" fontAlgn="base" hangingPunct="0">
              <a:spcBef>
                <a:spcPct val="20000"/>
              </a:spcBef>
              <a:spcAft>
                <a:spcPct val="0"/>
              </a:spcAft>
              <a:buClr>
                <a:schemeClr val="accent2"/>
              </a:buClr>
              <a:buFont typeface="Wingdings" charset="2"/>
              <a:buChar char="o"/>
              <a:defRPr sz="2000" kern="1200">
                <a:solidFill>
                  <a:schemeClr val="tx1"/>
                </a:solidFill>
                <a:latin typeface="FangSong" charset="-122"/>
                <a:ea typeface="FangSong" charset="-122"/>
                <a:cs typeface="FangSong" charset="-122"/>
              </a:defRPr>
            </a:lvl3pPr>
            <a:lvl4pPr marL="1692275" indent="-385763" algn="l" rtl="0" eaLnBrk="0" fontAlgn="base" hangingPunct="0">
              <a:spcBef>
                <a:spcPct val="20000"/>
              </a:spcBef>
              <a:spcAft>
                <a:spcPct val="0"/>
              </a:spcAft>
              <a:buClr>
                <a:schemeClr val="accent2"/>
              </a:buClr>
              <a:buFont typeface="Wingdings" charset="2"/>
              <a:buChar char="n"/>
              <a:defRPr sz="2000" kern="1200">
                <a:solidFill>
                  <a:schemeClr val="tx1"/>
                </a:solidFill>
                <a:latin typeface="FangSong" charset="-122"/>
                <a:ea typeface="FangSong" charset="-122"/>
                <a:cs typeface="FangSong" charset="-122"/>
              </a:defRPr>
            </a:lvl4pPr>
            <a:lvl5pPr marL="2092325" indent="-396875" algn="l" rtl="0" eaLnBrk="0" fontAlgn="base" hangingPunct="0">
              <a:spcBef>
                <a:spcPct val="25000"/>
              </a:spcBef>
              <a:spcAft>
                <a:spcPct val="0"/>
              </a:spcAft>
              <a:buClr>
                <a:schemeClr val="accent2"/>
              </a:buClr>
              <a:buFont typeface="Wingdings" charset="2"/>
              <a:buChar char="§"/>
              <a:defRPr sz="2000" kern="1200">
                <a:solidFill>
                  <a:schemeClr val="tx1"/>
                </a:solidFill>
                <a:latin typeface="FangSong" charset="-122"/>
                <a:ea typeface="FangSong" charset="-122"/>
                <a:cs typeface="FangSong"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b="0" dirty="0" smtClean="0"/>
              <a:t>MRC</a:t>
            </a:r>
            <a:r>
              <a:rPr lang="zh-CN" altLang="en-US" b="0" dirty="0" smtClean="0"/>
              <a:t>的计算：对</a:t>
            </a:r>
            <a:r>
              <a:rPr lang="zh-CN" altLang="en-US" dirty="0" smtClean="0"/>
              <a:t>每个地址</a:t>
            </a:r>
            <a:r>
              <a:rPr lang="zh-CN" altLang="en-US" b="0" dirty="0" smtClean="0"/>
              <a:t>计算并存储重用距离。</a:t>
            </a:r>
          </a:p>
          <a:p>
            <a:pPr lvl="1">
              <a:defRPr/>
            </a:pPr>
            <a:endParaRPr lang="zh-CN" altLang="en-US" sz="1200" b="0" dirty="0" smtClean="0">
              <a:latin typeface="+mn-ea"/>
            </a:endParaRPr>
          </a:p>
          <a:p>
            <a:pPr lvl="1">
              <a:defRPr/>
            </a:pPr>
            <a:endParaRPr lang="zh-CN" altLang="en-US" b="0" dirty="0">
              <a:latin typeface="+mn-ea"/>
            </a:endParaRPr>
          </a:p>
        </p:txBody>
      </p:sp>
    </p:spTree>
    <p:extLst>
      <p:ext uri="{BB962C8B-B14F-4D97-AF65-F5344CB8AC3E}">
        <p14:creationId xmlns:p14="http://schemas.microsoft.com/office/powerpoint/2010/main" val="1980934589"/>
      </p:ext>
    </p:extLst>
  </p:cSld>
  <p:clrMapOvr>
    <a:masterClrMapping/>
  </p:clrMapOvr>
  <p:transition advTm="46051"/>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idx="4294967295"/>
          </p:nvPr>
        </p:nvSpPr>
        <p:spPr/>
        <p:txBody>
          <a:bodyPr/>
          <a:lstStyle/>
          <a:p>
            <a:r>
              <a:rPr lang="zh-CN" altLang="en-US" sz="3200" dirty="0" smtClean="0"/>
              <a:t>内存跟踪的开销分析</a:t>
            </a:r>
            <a:endParaRPr lang="zh-CN" altLang="zh-CN" sz="3200" dirty="0"/>
          </a:p>
        </p:txBody>
      </p:sp>
      <p:sp>
        <p:nvSpPr>
          <p:cNvPr id="55298" name="内容占位符 2"/>
          <p:cNvSpPr>
            <a:spLocks noGrp="1"/>
          </p:cNvSpPr>
          <p:nvPr>
            <p:ph idx="4294967295"/>
          </p:nvPr>
        </p:nvSpPr>
        <p:spPr>
          <a:xfrm>
            <a:off x="622300" y="1628775"/>
            <a:ext cx="7921625" cy="3051959"/>
          </a:xfrm>
        </p:spPr>
        <p:txBody>
          <a:bodyPr/>
          <a:lstStyle/>
          <a:p>
            <a:pPr>
              <a:lnSpc>
                <a:spcPct val="90000"/>
              </a:lnSpc>
            </a:pPr>
            <a:r>
              <a:rPr lang="zh-CN" altLang="en-US" dirty="0"/>
              <a:t>机制（</a:t>
            </a:r>
            <a:r>
              <a:rPr lang="en-US" altLang="zh-CN" dirty="0"/>
              <a:t>Fake Page Fault</a:t>
            </a:r>
            <a:r>
              <a:rPr lang="zh-CN" altLang="en-US" dirty="0"/>
              <a:t>）</a:t>
            </a:r>
          </a:p>
          <a:p>
            <a:pPr lvl="1">
              <a:lnSpc>
                <a:spcPct val="90000"/>
              </a:lnSpc>
            </a:pPr>
            <a:r>
              <a:rPr lang="zh-CN" altLang="en-US" dirty="0"/>
              <a:t>虚拟机初始化时把所有page的权限置成系统位</a:t>
            </a:r>
          </a:p>
          <a:p>
            <a:pPr lvl="1">
              <a:lnSpc>
                <a:spcPct val="90000"/>
              </a:lnSpc>
            </a:pPr>
            <a:r>
              <a:rPr lang="zh-CN" altLang="en-US" dirty="0"/>
              <a:t>发生访存时，因权限不够而发生pagefault</a:t>
            </a:r>
          </a:p>
          <a:p>
            <a:pPr lvl="1">
              <a:lnSpc>
                <a:spcPct val="90000"/>
              </a:lnSpc>
            </a:pPr>
            <a:r>
              <a:rPr lang="zh-CN" altLang="en-US" dirty="0"/>
              <a:t>通过fake pagefault抓取</a:t>
            </a:r>
            <a:r>
              <a:rPr lang="zh-CN" altLang="en-US" b="1" dirty="0"/>
              <a:t>全部</a:t>
            </a:r>
            <a:r>
              <a:rPr lang="zh-CN" altLang="en-US" dirty="0"/>
              <a:t>访存地址</a:t>
            </a:r>
            <a:endParaRPr lang="en-US" altLang="zh-CN" dirty="0"/>
          </a:p>
          <a:p>
            <a:pPr lvl="1">
              <a:lnSpc>
                <a:spcPct val="90000"/>
              </a:lnSpc>
            </a:pPr>
            <a:r>
              <a:rPr lang="zh-CN" altLang="en-US" dirty="0"/>
              <a:t>通过LRU算法绘制失效率</a:t>
            </a:r>
            <a:r>
              <a:rPr lang="zh-CN" altLang="en-US" dirty="0" smtClean="0"/>
              <a:t>曲线，</a:t>
            </a:r>
            <a:r>
              <a:rPr lang="zh-CN" altLang="en-US" dirty="0"/>
              <a:t>从而计算出WSS</a:t>
            </a:r>
          </a:p>
          <a:p>
            <a:pPr>
              <a:lnSpc>
                <a:spcPct val="90000"/>
              </a:lnSpc>
            </a:pPr>
            <a:r>
              <a:rPr lang="zh-CN" altLang="en-US" dirty="0"/>
              <a:t>问题：</a:t>
            </a:r>
            <a:r>
              <a:rPr lang="zh-CN" altLang="en-US" b="1" dirty="0"/>
              <a:t>开销</a:t>
            </a:r>
            <a:endParaRPr lang="en-US" altLang="zh-CN" b="1" dirty="0"/>
          </a:p>
          <a:p>
            <a:pPr lvl="1">
              <a:lnSpc>
                <a:spcPct val="90000"/>
              </a:lnSpc>
            </a:pPr>
            <a:r>
              <a:rPr lang="zh-CN" altLang="en-US" dirty="0"/>
              <a:t>每一次访存操作都会引起</a:t>
            </a:r>
            <a:r>
              <a:rPr lang="en-US" altLang="zh-CN" dirty="0" err="1" smtClean="0"/>
              <a:t>PageFault</a:t>
            </a:r>
            <a:endParaRPr lang="en-US" altLang="zh-CN" dirty="0" smtClean="0"/>
          </a:p>
          <a:p>
            <a:pPr lvl="1">
              <a:lnSpc>
                <a:spcPct val="90000"/>
              </a:lnSpc>
            </a:pPr>
            <a:r>
              <a:rPr lang="zh-CN" altLang="en-US" dirty="0" smtClean="0"/>
              <a:t>处理一次</a:t>
            </a:r>
            <a:r>
              <a:rPr lang="en-US" altLang="zh-CN" dirty="0" err="1" smtClean="0"/>
              <a:t>PageFault</a:t>
            </a:r>
            <a:r>
              <a:rPr lang="zh-CN" altLang="en-US" dirty="0" smtClean="0"/>
              <a:t>的开销是正常访存的</a:t>
            </a:r>
            <a:r>
              <a:rPr lang="en-US" altLang="zh-CN" dirty="0" smtClean="0">
                <a:solidFill>
                  <a:srgbClr val="FF0000"/>
                </a:solidFill>
              </a:rPr>
              <a:t>40</a:t>
            </a:r>
            <a:r>
              <a:rPr lang="zh-CN" altLang="en-US" dirty="0" smtClean="0">
                <a:solidFill>
                  <a:srgbClr val="FF0000"/>
                </a:solidFill>
              </a:rPr>
              <a:t>～</a:t>
            </a:r>
            <a:r>
              <a:rPr lang="en-US" altLang="zh-CN" dirty="0">
                <a:solidFill>
                  <a:srgbClr val="FF0000"/>
                </a:solidFill>
              </a:rPr>
              <a:t>6</a:t>
            </a:r>
            <a:r>
              <a:rPr lang="en-US" altLang="zh-CN" dirty="0" smtClean="0">
                <a:solidFill>
                  <a:srgbClr val="FF0000"/>
                </a:solidFill>
              </a:rPr>
              <a:t>0</a:t>
            </a:r>
            <a:r>
              <a:rPr lang="zh-CN" altLang="en-US" dirty="0" smtClean="0"/>
              <a:t>倍。</a:t>
            </a:r>
            <a:endParaRPr lang="en-US" altLang="zh-CN" dirty="0"/>
          </a:p>
          <a:p>
            <a:pPr lvl="1">
              <a:lnSpc>
                <a:spcPct val="90000"/>
              </a:lnSpc>
            </a:pPr>
            <a:endParaRPr lang="en-US" altLang="zh-CN" dirty="0"/>
          </a:p>
        </p:txBody>
      </p:sp>
      <p:sp>
        <p:nvSpPr>
          <p:cNvPr id="55299"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eaLnBrk="1" hangingPunct="1">
              <a:spcBef>
                <a:spcPct val="0"/>
              </a:spcBef>
              <a:buClrTx/>
              <a:buFont typeface="Arial" charset="0"/>
              <a:buNone/>
            </a:pPr>
            <a:fld id="{2F25CA2B-B6D3-8F41-83C6-26722124FDBD}" type="datetime1">
              <a:rPr lang="zh-CN" altLang="en-US" sz="1200" b="0"/>
              <a:pPr eaLnBrk="1" hangingPunct="1">
                <a:spcBef>
                  <a:spcPct val="0"/>
                </a:spcBef>
                <a:buClrTx/>
                <a:buFont typeface="Arial" charset="0"/>
                <a:buNone/>
              </a:pPr>
              <a:t>2017/5/31</a:t>
            </a:fld>
            <a:endParaRPr lang="en-US" altLang="zh-CN" sz="1200" b="0"/>
          </a:p>
        </p:txBody>
      </p:sp>
      <p:sp>
        <p:nvSpPr>
          <p:cNvPr id="55300" name="页脚占位符 4"/>
          <p:cNvSpPr txBox="1">
            <a:spLocks noGrp="1" noChangeArrowheads="1"/>
          </p:cNvSpPr>
          <p:nvPr/>
        </p:nvSpPr>
        <p:spPr bwMode="auto">
          <a:xfrm>
            <a:off x="26670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lgn="ctr" eaLnBrk="1" hangingPunct="1">
              <a:spcBef>
                <a:spcPct val="0"/>
              </a:spcBef>
              <a:buClrTx/>
              <a:buFont typeface="Arial" charset="0"/>
              <a:buNone/>
            </a:pPr>
            <a:r>
              <a:rPr lang="en-US" altLang="zh-CN" sz="1200" b="0"/>
              <a:t>http://ncis.pku.edu.cn</a:t>
            </a:r>
          </a:p>
        </p:txBody>
      </p:sp>
      <p:sp>
        <p:nvSpPr>
          <p:cNvPr id="55301" name="灯片编号占位符 5"/>
          <p:cNvSpPr txBox="1">
            <a:spLocks noGrp="1" noChangeArrowheads="1"/>
          </p:cNvSpPr>
          <p:nvPr/>
        </p:nvSpPr>
        <p:spPr bwMode="auto">
          <a:xfrm>
            <a:off x="5715000" y="6245225"/>
            <a:ext cx="152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lgn="r" eaLnBrk="1" hangingPunct="1">
              <a:spcBef>
                <a:spcPct val="0"/>
              </a:spcBef>
              <a:buClrTx/>
              <a:buFont typeface="Arial" charset="0"/>
              <a:buNone/>
            </a:pPr>
            <a:fld id="{AFFDD194-6B6A-6C45-86C5-D962BD269DC2}" type="slidenum">
              <a:rPr lang="en-US" altLang="zh-CN" sz="1200" b="0"/>
              <a:pPr algn="r" eaLnBrk="1" hangingPunct="1">
                <a:spcBef>
                  <a:spcPct val="0"/>
                </a:spcBef>
                <a:buClrTx/>
                <a:buFont typeface="Arial" charset="0"/>
                <a:buNone/>
              </a:pPr>
              <a:t>11</a:t>
            </a:fld>
            <a:endParaRPr lang="en-US" altLang="zh-CN" sz="1200" b="0"/>
          </a:p>
        </p:txBody>
      </p:sp>
      <p:sp>
        <p:nvSpPr>
          <p:cNvPr id="9" name="圆角矩形 8"/>
          <p:cNvSpPr/>
          <p:nvPr/>
        </p:nvSpPr>
        <p:spPr>
          <a:xfrm>
            <a:off x="39042" y="4975063"/>
            <a:ext cx="1512168" cy="973941"/>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跟踪</a:t>
            </a:r>
            <a:endParaRPr lang="en-US" altLang="zh-CN" sz="3200" b="0" dirty="0">
              <a:latin typeface="微软雅黑" panose="020B0503020204020204" pitchFamily="34" charset="-122"/>
              <a:ea typeface="微软雅黑" panose="020B0503020204020204" pitchFamily="34" charset="-122"/>
            </a:endParaRPr>
          </a:p>
          <a:p>
            <a:pPr algn="ctr" eaLnBrk="1" hangingPunct="1"/>
            <a:r>
              <a:rPr lang="zh-CN" altLang="en-US" sz="3200" b="0" dirty="0">
                <a:latin typeface="微软雅黑" panose="020B0503020204020204" pitchFamily="34" charset="-122"/>
                <a:ea typeface="微软雅黑" panose="020B0503020204020204" pitchFamily="34" charset="-122"/>
              </a:rPr>
              <a:t>开销</a:t>
            </a:r>
          </a:p>
        </p:txBody>
      </p:sp>
      <p:sp>
        <p:nvSpPr>
          <p:cNvPr id="10" name="圆角矩形 9"/>
          <p:cNvSpPr/>
          <p:nvPr/>
        </p:nvSpPr>
        <p:spPr>
          <a:xfrm>
            <a:off x="2502683" y="4962007"/>
            <a:ext cx="2232248" cy="973941"/>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b="0" dirty="0" err="1" smtClean="0">
                <a:latin typeface="微软雅黑" panose="020B0503020204020204" pitchFamily="34" charset="-122"/>
                <a:ea typeface="微软雅黑" panose="020B0503020204020204" pitchFamily="34" charset="-122"/>
              </a:rPr>
              <a:t>PageFault</a:t>
            </a:r>
            <a:endParaRPr lang="en-US" altLang="zh-CN" sz="3200" b="0" dirty="0" smtClean="0">
              <a:latin typeface="微软雅黑" panose="020B0503020204020204" pitchFamily="34" charset="-122"/>
              <a:ea typeface="微软雅黑" panose="020B0503020204020204" pitchFamily="34" charset="-122"/>
            </a:endParaRPr>
          </a:p>
          <a:p>
            <a:pPr algn="ctr"/>
            <a:r>
              <a:rPr lang="zh-CN" altLang="en-US" sz="3200" b="0" dirty="0" smtClean="0">
                <a:latin typeface="微软雅黑" panose="020B0503020204020204" pitchFamily="34" charset="-122"/>
                <a:ea typeface="微软雅黑" panose="020B0503020204020204" pitchFamily="34" charset="-122"/>
              </a:rPr>
              <a:t>开销</a:t>
            </a:r>
            <a:endParaRPr lang="zh-CN" altLang="en-US" sz="3200" b="0" dirty="0">
              <a:latin typeface="微软雅黑" panose="020B0503020204020204" pitchFamily="34" charset="-122"/>
              <a:ea typeface="微软雅黑" panose="020B0503020204020204" pitchFamily="34" charset="-122"/>
            </a:endParaRPr>
          </a:p>
        </p:txBody>
      </p:sp>
      <p:sp>
        <p:nvSpPr>
          <p:cNvPr id="11" name="圆角矩形 10"/>
          <p:cNvSpPr/>
          <p:nvPr/>
        </p:nvSpPr>
        <p:spPr>
          <a:xfrm>
            <a:off x="5292585" y="4948782"/>
            <a:ext cx="1398402" cy="973941"/>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维护开销</a:t>
            </a:r>
          </a:p>
        </p:txBody>
      </p:sp>
      <p:sp>
        <p:nvSpPr>
          <p:cNvPr id="12" name="圆角矩形 11"/>
          <p:cNvSpPr/>
          <p:nvPr/>
        </p:nvSpPr>
        <p:spPr>
          <a:xfrm>
            <a:off x="7706952" y="4940740"/>
            <a:ext cx="1224136" cy="973941"/>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陷入</a:t>
            </a:r>
            <a:endParaRPr lang="en-US" altLang="zh-CN" sz="3200" b="0" dirty="0">
              <a:latin typeface="微软雅黑" panose="020B0503020204020204" pitchFamily="34" charset="-122"/>
              <a:ea typeface="微软雅黑" panose="020B0503020204020204" pitchFamily="34" charset="-122"/>
            </a:endParaRPr>
          </a:p>
          <a:p>
            <a:pPr algn="ctr" eaLnBrk="1" hangingPunct="1"/>
            <a:r>
              <a:rPr lang="zh-CN" altLang="en-US" sz="3200" b="0" dirty="0">
                <a:latin typeface="微软雅黑" panose="020B0503020204020204" pitchFamily="34" charset="-122"/>
                <a:ea typeface="微软雅黑" panose="020B0503020204020204" pitchFamily="34" charset="-122"/>
              </a:rPr>
              <a:t>次数</a:t>
            </a:r>
          </a:p>
        </p:txBody>
      </p:sp>
      <p:sp>
        <p:nvSpPr>
          <p:cNvPr id="13" name="圆角矩形 12"/>
          <p:cNvSpPr/>
          <p:nvPr/>
        </p:nvSpPr>
        <p:spPr>
          <a:xfrm>
            <a:off x="1645847" y="4990011"/>
            <a:ext cx="352948" cy="972253"/>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en-US" altLang="zh-CN" sz="3200" b="0" dirty="0">
                <a:latin typeface="微软雅黑" panose="020B0503020204020204" pitchFamily="34" charset="-122"/>
                <a:ea typeface="微软雅黑" panose="020B0503020204020204" pitchFamily="34" charset="-122"/>
              </a:rPr>
              <a:t>=</a:t>
            </a:r>
            <a:endParaRPr lang="zh-CN" altLang="en-US" sz="3200" b="0" dirty="0">
              <a:latin typeface="微软雅黑" panose="020B0503020204020204" pitchFamily="34" charset="-122"/>
              <a:ea typeface="微软雅黑" panose="020B0503020204020204" pitchFamily="34" charset="-122"/>
            </a:endParaRPr>
          </a:p>
        </p:txBody>
      </p:sp>
      <p:sp>
        <p:nvSpPr>
          <p:cNvPr id="14" name="圆角矩形 13"/>
          <p:cNvSpPr/>
          <p:nvPr/>
        </p:nvSpPr>
        <p:spPr>
          <a:xfrm>
            <a:off x="2047738" y="4972751"/>
            <a:ext cx="352948" cy="972253"/>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a:t>
            </a:r>
          </a:p>
        </p:txBody>
      </p:sp>
      <p:sp>
        <p:nvSpPr>
          <p:cNvPr id="15" name="圆角矩形 14"/>
          <p:cNvSpPr/>
          <p:nvPr/>
        </p:nvSpPr>
        <p:spPr>
          <a:xfrm>
            <a:off x="4841750" y="4962007"/>
            <a:ext cx="352948" cy="972253"/>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en-US" altLang="zh-CN" sz="3200" b="0" dirty="0">
                <a:latin typeface="微软雅黑" panose="020B0503020204020204" pitchFamily="34" charset="-122"/>
                <a:ea typeface="微软雅黑" panose="020B0503020204020204" pitchFamily="34" charset="-122"/>
              </a:rPr>
              <a:t>+</a:t>
            </a:r>
            <a:endParaRPr lang="zh-CN" altLang="en-US" sz="3200" b="0" dirty="0">
              <a:latin typeface="微软雅黑" panose="020B0503020204020204" pitchFamily="34" charset="-122"/>
              <a:ea typeface="微软雅黑" panose="020B0503020204020204" pitchFamily="34" charset="-122"/>
            </a:endParaRPr>
          </a:p>
        </p:txBody>
      </p:sp>
      <p:sp>
        <p:nvSpPr>
          <p:cNvPr id="16" name="圆角矩形 15"/>
          <p:cNvSpPr/>
          <p:nvPr/>
        </p:nvSpPr>
        <p:spPr>
          <a:xfrm>
            <a:off x="6803260" y="4948782"/>
            <a:ext cx="352948" cy="972253"/>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a:t>
            </a:r>
          </a:p>
        </p:txBody>
      </p:sp>
      <p:sp>
        <p:nvSpPr>
          <p:cNvPr id="17" name="圆角矩形 16"/>
          <p:cNvSpPr/>
          <p:nvPr/>
        </p:nvSpPr>
        <p:spPr>
          <a:xfrm>
            <a:off x="7241731" y="4948781"/>
            <a:ext cx="352948" cy="972253"/>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747548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idx="4294967295"/>
          </p:nvPr>
        </p:nvSpPr>
        <p:spPr/>
        <p:txBody>
          <a:bodyPr/>
          <a:lstStyle/>
          <a:p>
            <a:r>
              <a:rPr lang="zh-CN" altLang="en-US" dirty="0" smtClean="0"/>
              <a:t>开销</a:t>
            </a:r>
            <a:r>
              <a:rPr lang="zh-CN" altLang="zh-CN" dirty="0" smtClean="0"/>
              <a:t>的</a:t>
            </a:r>
            <a:r>
              <a:rPr lang="zh-CN" altLang="zh-CN" dirty="0"/>
              <a:t>优化</a:t>
            </a:r>
          </a:p>
        </p:txBody>
      </p:sp>
      <p:sp>
        <p:nvSpPr>
          <p:cNvPr id="56322" name="Rectangle 3"/>
          <p:cNvSpPr>
            <a:spLocks noGrp="1" noChangeArrowheads="1"/>
          </p:cNvSpPr>
          <p:nvPr>
            <p:ph type="body" idx="4294967295"/>
          </p:nvPr>
        </p:nvSpPr>
        <p:spPr>
          <a:xfrm>
            <a:off x="467544" y="2656493"/>
            <a:ext cx="8001000" cy="3518195"/>
          </a:xfrm>
        </p:spPr>
        <p:txBody>
          <a:bodyPr/>
          <a:lstStyle/>
          <a:p>
            <a:r>
              <a:rPr lang="zh-CN" altLang="en-US" dirty="0" smtClean="0"/>
              <a:t>原型系统的开销</a:t>
            </a:r>
            <a:endParaRPr lang="en-US" altLang="zh-CN" dirty="0" smtClean="0"/>
          </a:p>
          <a:p>
            <a:pPr lvl="1"/>
            <a:r>
              <a:rPr lang="zh-CN" altLang="en-US" dirty="0" smtClean="0"/>
              <a:t>平均开销为</a:t>
            </a:r>
            <a:r>
              <a:rPr lang="en-US" altLang="zh-CN" dirty="0" smtClean="0"/>
              <a:t>758%</a:t>
            </a:r>
            <a:r>
              <a:rPr lang="zh-CN" altLang="en-US" dirty="0" smtClean="0"/>
              <a:t>，基本上</a:t>
            </a:r>
            <a:r>
              <a:rPr lang="zh-CN" altLang="en-US" b="1" dirty="0" smtClean="0"/>
              <a:t>无法用于在线跟踪</a:t>
            </a:r>
            <a:r>
              <a:rPr lang="zh-CN" altLang="en-US" dirty="0" smtClean="0"/>
              <a:t>。</a:t>
            </a:r>
            <a:endParaRPr lang="en-US" altLang="zh-CN" dirty="0" smtClean="0"/>
          </a:p>
          <a:p>
            <a:pPr lvl="1"/>
            <a:r>
              <a:rPr lang="zh-CN" altLang="en-US" dirty="0" smtClean="0"/>
              <a:t>部分大工作集应用程序的开销达到了</a:t>
            </a:r>
            <a:r>
              <a:rPr lang="en-US" altLang="zh-CN" dirty="0" smtClean="0"/>
              <a:t>60</a:t>
            </a:r>
            <a:r>
              <a:rPr lang="zh-CN" altLang="en-US" dirty="0" smtClean="0"/>
              <a:t>倍。</a:t>
            </a:r>
            <a:endParaRPr lang="en-US" altLang="zh-CN" dirty="0" smtClean="0"/>
          </a:p>
          <a:p>
            <a:pPr lvl="1"/>
            <a:r>
              <a:rPr lang="zh-CN" altLang="en-US" dirty="0" smtClean="0"/>
              <a:t>每次</a:t>
            </a:r>
            <a:r>
              <a:rPr lang="en-US" altLang="zh-CN" dirty="0" err="1" smtClean="0"/>
              <a:t>PageFault</a:t>
            </a:r>
            <a:r>
              <a:rPr lang="zh-CN" altLang="en-US" dirty="0" smtClean="0"/>
              <a:t>的开销由操作系统决定。</a:t>
            </a:r>
            <a:endParaRPr lang="en-US" altLang="zh-CN" dirty="0" smtClean="0"/>
          </a:p>
          <a:p>
            <a:r>
              <a:rPr lang="zh-CN" altLang="en-US" dirty="0" smtClean="0"/>
              <a:t>优化策略</a:t>
            </a:r>
            <a:endParaRPr lang="zh-CN" altLang="en-US" dirty="0"/>
          </a:p>
          <a:p>
            <a:pPr lvl="1"/>
            <a:r>
              <a:rPr lang="zh-CN" altLang="en-US" dirty="0"/>
              <a:t>存储性能的优化（降低维护开销）</a:t>
            </a:r>
            <a:endParaRPr lang="en-US" altLang="zh-CN" dirty="0"/>
          </a:p>
          <a:p>
            <a:pPr lvl="1"/>
            <a:r>
              <a:rPr lang="zh-CN" altLang="en-US" dirty="0" smtClean="0"/>
              <a:t>跟踪</a:t>
            </a:r>
            <a:r>
              <a:rPr lang="zh-CN" altLang="en-US" dirty="0"/>
              <a:t>粒度</a:t>
            </a:r>
            <a:r>
              <a:rPr lang="zh-CN" altLang="en-US" dirty="0" smtClean="0"/>
              <a:t>优化  （</a:t>
            </a:r>
            <a:r>
              <a:rPr lang="zh-CN" altLang="en-US" dirty="0"/>
              <a:t>减少陷入</a:t>
            </a:r>
            <a:r>
              <a:rPr lang="zh-CN" altLang="en-US" dirty="0" smtClean="0"/>
              <a:t>次数，降低维护开销）</a:t>
            </a:r>
            <a:endParaRPr lang="en-US" altLang="zh-CN" dirty="0" smtClean="0"/>
          </a:p>
          <a:p>
            <a:pPr lvl="1"/>
            <a:r>
              <a:rPr lang="zh-CN" altLang="en-US" dirty="0" smtClean="0"/>
              <a:t>动态</a:t>
            </a:r>
            <a:r>
              <a:rPr lang="zh-CN" altLang="en-US" dirty="0"/>
              <a:t>热页</a:t>
            </a:r>
            <a:r>
              <a:rPr lang="zh-CN" altLang="en-US" dirty="0" smtClean="0"/>
              <a:t>集    （</a:t>
            </a:r>
            <a:r>
              <a:rPr lang="zh-CN" altLang="en-US" dirty="0"/>
              <a:t>减少陷入次数）</a:t>
            </a:r>
            <a:endParaRPr lang="en-US" altLang="zh-CN" dirty="0"/>
          </a:p>
          <a:p>
            <a:pPr lvl="1"/>
            <a:r>
              <a:rPr lang="zh-CN" altLang="en-US" dirty="0" smtClean="0"/>
              <a:t>间歇式跟踪    （</a:t>
            </a:r>
            <a:r>
              <a:rPr lang="zh-CN" altLang="en-US" dirty="0"/>
              <a:t>减少陷入次数</a:t>
            </a:r>
            <a:r>
              <a:rPr lang="zh-CN" altLang="en-US" dirty="0" smtClean="0"/>
              <a:t>）</a:t>
            </a:r>
            <a:endParaRPr lang="en-US" altLang="zh-CN" dirty="0"/>
          </a:p>
        </p:txBody>
      </p:sp>
      <p:sp>
        <p:nvSpPr>
          <p:cNvPr id="13" name="圆角矩形 12"/>
          <p:cNvSpPr/>
          <p:nvPr/>
        </p:nvSpPr>
        <p:spPr>
          <a:xfrm>
            <a:off x="107504" y="1447099"/>
            <a:ext cx="1512168" cy="973941"/>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跟踪</a:t>
            </a:r>
            <a:endParaRPr lang="en-US" altLang="zh-CN" sz="3200" b="0" dirty="0">
              <a:latin typeface="微软雅黑" panose="020B0503020204020204" pitchFamily="34" charset="-122"/>
              <a:ea typeface="微软雅黑" panose="020B0503020204020204" pitchFamily="34" charset="-122"/>
            </a:endParaRPr>
          </a:p>
          <a:p>
            <a:pPr algn="ctr" eaLnBrk="1" hangingPunct="1"/>
            <a:r>
              <a:rPr lang="zh-CN" altLang="en-US" sz="3200" b="0" dirty="0">
                <a:latin typeface="微软雅黑" panose="020B0503020204020204" pitchFamily="34" charset="-122"/>
                <a:ea typeface="微软雅黑" panose="020B0503020204020204" pitchFamily="34" charset="-122"/>
              </a:rPr>
              <a:t>开销</a:t>
            </a:r>
          </a:p>
        </p:txBody>
      </p:sp>
      <p:sp>
        <p:nvSpPr>
          <p:cNvPr id="14" name="圆角矩形 13"/>
          <p:cNvSpPr/>
          <p:nvPr/>
        </p:nvSpPr>
        <p:spPr>
          <a:xfrm>
            <a:off x="2571145" y="1434043"/>
            <a:ext cx="2232248" cy="973941"/>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b="0" dirty="0" err="1" smtClean="0">
                <a:latin typeface="微软雅黑" panose="020B0503020204020204" pitchFamily="34" charset="-122"/>
                <a:ea typeface="微软雅黑" panose="020B0503020204020204" pitchFamily="34" charset="-122"/>
              </a:rPr>
              <a:t>PageFault</a:t>
            </a:r>
            <a:endParaRPr lang="en-US" altLang="zh-CN" sz="3200" b="0" dirty="0" smtClean="0">
              <a:latin typeface="微软雅黑" panose="020B0503020204020204" pitchFamily="34" charset="-122"/>
              <a:ea typeface="微软雅黑" panose="020B0503020204020204" pitchFamily="34" charset="-122"/>
            </a:endParaRPr>
          </a:p>
          <a:p>
            <a:pPr algn="ctr"/>
            <a:r>
              <a:rPr lang="zh-CN" altLang="en-US" sz="3200" b="0" dirty="0" smtClean="0">
                <a:latin typeface="微软雅黑" panose="020B0503020204020204" pitchFamily="34" charset="-122"/>
                <a:ea typeface="微软雅黑" panose="020B0503020204020204" pitchFamily="34" charset="-122"/>
              </a:rPr>
              <a:t>开销</a:t>
            </a:r>
            <a:endParaRPr lang="zh-CN" altLang="en-US" sz="3200" b="0" dirty="0">
              <a:latin typeface="微软雅黑" panose="020B0503020204020204" pitchFamily="34" charset="-122"/>
              <a:ea typeface="微软雅黑" panose="020B0503020204020204" pitchFamily="34" charset="-122"/>
            </a:endParaRPr>
          </a:p>
        </p:txBody>
      </p:sp>
      <p:sp>
        <p:nvSpPr>
          <p:cNvPr id="15" name="圆角矩形 14"/>
          <p:cNvSpPr/>
          <p:nvPr/>
        </p:nvSpPr>
        <p:spPr>
          <a:xfrm>
            <a:off x="5361047" y="1420818"/>
            <a:ext cx="1398402" cy="973941"/>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维护开销</a:t>
            </a:r>
          </a:p>
        </p:txBody>
      </p:sp>
      <p:sp>
        <p:nvSpPr>
          <p:cNvPr id="16" name="圆角矩形 15"/>
          <p:cNvSpPr/>
          <p:nvPr/>
        </p:nvSpPr>
        <p:spPr>
          <a:xfrm>
            <a:off x="7775414" y="1412776"/>
            <a:ext cx="1224136" cy="973941"/>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陷入</a:t>
            </a:r>
            <a:endParaRPr lang="en-US" altLang="zh-CN" sz="3200" b="0" dirty="0">
              <a:latin typeface="微软雅黑" panose="020B0503020204020204" pitchFamily="34" charset="-122"/>
              <a:ea typeface="微软雅黑" panose="020B0503020204020204" pitchFamily="34" charset="-122"/>
            </a:endParaRPr>
          </a:p>
          <a:p>
            <a:pPr algn="ctr" eaLnBrk="1" hangingPunct="1"/>
            <a:r>
              <a:rPr lang="zh-CN" altLang="en-US" sz="3200" b="0" dirty="0">
                <a:latin typeface="微软雅黑" panose="020B0503020204020204" pitchFamily="34" charset="-122"/>
                <a:ea typeface="微软雅黑" panose="020B0503020204020204" pitchFamily="34" charset="-122"/>
              </a:rPr>
              <a:t>次数</a:t>
            </a:r>
          </a:p>
        </p:txBody>
      </p:sp>
      <p:sp>
        <p:nvSpPr>
          <p:cNvPr id="17" name="圆角矩形 16"/>
          <p:cNvSpPr/>
          <p:nvPr/>
        </p:nvSpPr>
        <p:spPr>
          <a:xfrm>
            <a:off x="1714309" y="1462047"/>
            <a:ext cx="352948" cy="972253"/>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en-US" altLang="zh-CN" sz="3200" b="0" dirty="0">
                <a:latin typeface="微软雅黑" panose="020B0503020204020204" pitchFamily="34" charset="-122"/>
                <a:ea typeface="微软雅黑" panose="020B0503020204020204" pitchFamily="34" charset="-122"/>
              </a:rPr>
              <a:t>=</a:t>
            </a:r>
            <a:endParaRPr lang="zh-CN" altLang="en-US" sz="3200" b="0" dirty="0">
              <a:latin typeface="微软雅黑" panose="020B0503020204020204" pitchFamily="34" charset="-122"/>
              <a:ea typeface="微软雅黑" panose="020B0503020204020204" pitchFamily="34" charset="-122"/>
            </a:endParaRPr>
          </a:p>
        </p:txBody>
      </p:sp>
      <p:sp>
        <p:nvSpPr>
          <p:cNvPr id="18" name="圆角矩形 17"/>
          <p:cNvSpPr/>
          <p:nvPr/>
        </p:nvSpPr>
        <p:spPr>
          <a:xfrm>
            <a:off x="2116200" y="1444787"/>
            <a:ext cx="352948" cy="972253"/>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a:t>
            </a:r>
          </a:p>
        </p:txBody>
      </p:sp>
      <p:sp>
        <p:nvSpPr>
          <p:cNvPr id="19" name="圆角矩形 18"/>
          <p:cNvSpPr/>
          <p:nvPr/>
        </p:nvSpPr>
        <p:spPr>
          <a:xfrm>
            <a:off x="4910212" y="1434043"/>
            <a:ext cx="352948" cy="972253"/>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en-US" altLang="zh-CN" sz="3200" b="0" dirty="0">
                <a:latin typeface="微软雅黑" panose="020B0503020204020204" pitchFamily="34" charset="-122"/>
                <a:ea typeface="微软雅黑" panose="020B0503020204020204" pitchFamily="34" charset="-122"/>
              </a:rPr>
              <a:t>+</a:t>
            </a:r>
            <a:endParaRPr lang="zh-CN" altLang="en-US" sz="3200" b="0" dirty="0">
              <a:latin typeface="微软雅黑" panose="020B0503020204020204" pitchFamily="34" charset="-122"/>
              <a:ea typeface="微软雅黑" panose="020B0503020204020204" pitchFamily="34" charset="-122"/>
            </a:endParaRPr>
          </a:p>
        </p:txBody>
      </p:sp>
      <p:sp>
        <p:nvSpPr>
          <p:cNvPr id="20" name="圆角矩形 19"/>
          <p:cNvSpPr/>
          <p:nvPr/>
        </p:nvSpPr>
        <p:spPr>
          <a:xfrm>
            <a:off x="6871722" y="1420818"/>
            <a:ext cx="352948" cy="972253"/>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a:t>
            </a:r>
          </a:p>
        </p:txBody>
      </p:sp>
      <p:sp>
        <p:nvSpPr>
          <p:cNvPr id="21" name="圆角矩形 20"/>
          <p:cNvSpPr/>
          <p:nvPr/>
        </p:nvSpPr>
        <p:spPr>
          <a:xfrm>
            <a:off x="7310193" y="1420817"/>
            <a:ext cx="352948" cy="972253"/>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idx="4294967295"/>
          </p:nvPr>
        </p:nvSpPr>
        <p:spPr/>
        <p:txBody>
          <a:bodyPr/>
          <a:lstStyle/>
          <a:p>
            <a:pPr marL="342900" indent="-342900"/>
            <a:r>
              <a:rPr lang="zh-CN" altLang="en-US" dirty="0" smtClean="0"/>
              <a:t>存储结构优化</a:t>
            </a:r>
            <a:endParaRPr lang="en-US" altLang="zh-CN" dirty="0"/>
          </a:p>
        </p:txBody>
      </p:sp>
      <p:sp>
        <p:nvSpPr>
          <p:cNvPr id="8195" name="Rectangle 3"/>
          <p:cNvSpPr>
            <a:spLocks noGrp="1" noChangeArrowheads="1"/>
          </p:cNvSpPr>
          <p:nvPr>
            <p:ph type="body" idx="4294967295"/>
          </p:nvPr>
        </p:nvSpPr>
        <p:spPr>
          <a:xfrm>
            <a:off x="566738" y="1295400"/>
            <a:ext cx="8001000" cy="4725988"/>
          </a:xfrm>
        </p:spPr>
        <p:txBody>
          <a:bodyPr/>
          <a:lstStyle/>
          <a:p>
            <a:pPr>
              <a:defRPr/>
            </a:pPr>
            <a:r>
              <a:rPr lang="zh-CN" altLang="en-US" dirty="0" smtClean="0"/>
              <a:t>传统的</a:t>
            </a:r>
            <a:r>
              <a:rPr lang="en-US" altLang="zh-CN" dirty="0" smtClean="0"/>
              <a:t>LRU</a:t>
            </a:r>
            <a:r>
              <a:rPr lang="zh-CN" altLang="en-US" dirty="0" smtClean="0"/>
              <a:t>使用栈或者双向链表</a:t>
            </a:r>
            <a:endParaRPr lang="en-US" altLang="zh-CN" dirty="0" smtClean="0"/>
          </a:p>
          <a:p>
            <a:pPr lvl="1">
              <a:defRPr/>
            </a:pPr>
            <a:r>
              <a:rPr lang="zh-CN" altLang="en-US" dirty="0" smtClean="0"/>
              <a:t>时间复杂度</a:t>
            </a:r>
            <a:r>
              <a:rPr lang="en-US" altLang="zh-CN" dirty="0" smtClean="0"/>
              <a:t>O</a:t>
            </a:r>
            <a:r>
              <a:rPr lang="zh-CN" altLang="en-US" dirty="0" smtClean="0"/>
              <a:t>（</a:t>
            </a:r>
            <a:r>
              <a:rPr lang="en-US" altLang="zh-CN" dirty="0" smtClean="0"/>
              <a:t>N</a:t>
            </a:r>
            <a:r>
              <a:rPr lang="zh-CN" altLang="en-US" dirty="0" smtClean="0"/>
              <a:t>）</a:t>
            </a:r>
            <a:endParaRPr lang="en-US" altLang="zh-CN" dirty="0" smtClean="0"/>
          </a:p>
          <a:p>
            <a:pPr>
              <a:defRPr/>
            </a:pPr>
            <a:r>
              <a:rPr lang="zh-CN" altLang="en-US" dirty="0" smtClean="0"/>
              <a:t>主要开销</a:t>
            </a:r>
            <a:endParaRPr lang="en-US" altLang="zh-CN" dirty="0" smtClean="0"/>
          </a:p>
          <a:p>
            <a:pPr lvl="1">
              <a:defRPr/>
            </a:pPr>
            <a:r>
              <a:rPr lang="zh-CN" altLang="en-US" dirty="0"/>
              <a:t>内存直方图</a:t>
            </a:r>
            <a:r>
              <a:rPr lang="zh-CN" altLang="en-US" dirty="0" smtClean="0"/>
              <a:t>的插入和搜索</a:t>
            </a:r>
            <a:endParaRPr lang="en-US" altLang="zh-CN" dirty="0"/>
          </a:p>
          <a:p>
            <a:pPr lvl="1">
              <a:defRPr/>
            </a:pPr>
            <a:r>
              <a:rPr lang="zh-CN" altLang="en-US" dirty="0"/>
              <a:t>程序局部性不好的时候，时间开销急剧上升</a:t>
            </a:r>
            <a:endParaRPr lang="en-US" altLang="zh-CN" dirty="0"/>
          </a:p>
          <a:p>
            <a:pPr>
              <a:defRPr/>
            </a:pPr>
            <a:r>
              <a:rPr lang="zh-CN" altLang="en-US" dirty="0" smtClean="0"/>
              <a:t>解决方案</a:t>
            </a:r>
            <a:endParaRPr lang="en-US" altLang="zh-CN" dirty="0" smtClean="0"/>
          </a:p>
          <a:p>
            <a:pPr lvl="1">
              <a:defRPr/>
            </a:pPr>
            <a:r>
              <a:rPr lang="zh-CN" altLang="en-US" dirty="0"/>
              <a:t>在</a:t>
            </a:r>
            <a:r>
              <a:rPr lang="en-US" altLang="zh-CN" dirty="0"/>
              <a:t>Xen</a:t>
            </a:r>
            <a:r>
              <a:rPr lang="zh-CN" altLang="en-US" dirty="0"/>
              <a:t>内核空间引入二叉平衡树</a:t>
            </a:r>
            <a:endParaRPr lang="en-US" altLang="zh-CN" dirty="0"/>
          </a:p>
          <a:p>
            <a:pPr lvl="1">
              <a:defRPr/>
            </a:pPr>
            <a:r>
              <a:rPr lang="zh-CN" altLang="en-US" dirty="0"/>
              <a:t>时间复杂度</a:t>
            </a:r>
            <a:r>
              <a:rPr lang="en-US" altLang="zh-CN" dirty="0"/>
              <a:t>O</a:t>
            </a:r>
            <a:r>
              <a:rPr lang="zh-CN" altLang="en-US" dirty="0"/>
              <a:t>（</a:t>
            </a:r>
            <a:r>
              <a:rPr lang="en-US" altLang="zh-CN" dirty="0"/>
              <a:t>log</a:t>
            </a:r>
            <a:r>
              <a:rPr lang="zh-CN" altLang="en-US" dirty="0"/>
              <a:t>（</a:t>
            </a:r>
            <a:r>
              <a:rPr lang="en-US" altLang="zh-CN" dirty="0"/>
              <a:t>N)</a:t>
            </a:r>
            <a:r>
              <a:rPr lang="zh-CN" altLang="en-US" dirty="0" smtClean="0"/>
              <a:t>）</a:t>
            </a:r>
            <a:endParaRPr lang="en-US" altLang="zh-CN" dirty="0" smtClean="0"/>
          </a:p>
          <a:p>
            <a:pPr lvl="1">
              <a:defRPr/>
            </a:pPr>
            <a:r>
              <a:rPr lang="zh-CN" altLang="en-US" dirty="0" smtClean="0"/>
              <a:t>降低每次维护的开销</a:t>
            </a:r>
            <a:endParaRPr lang="en-US" altLang="zh-CN" dirty="0"/>
          </a:p>
          <a:p>
            <a:pPr lvl="1">
              <a:defRPr/>
            </a:pPr>
            <a:endParaRPr lang="en-US" altLang="zh-CN" dirty="0"/>
          </a:p>
        </p:txBody>
      </p:sp>
      <p:sp>
        <p:nvSpPr>
          <p:cNvPr id="4" name="圆角矩形 3"/>
          <p:cNvSpPr/>
          <p:nvPr/>
        </p:nvSpPr>
        <p:spPr>
          <a:xfrm>
            <a:off x="39042" y="4975063"/>
            <a:ext cx="1512168" cy="973941"/>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跟踪</a:t>
            </a:r>
            <a:endParaRPr lang="en-US" altLang="zh-CN" sz="3200" b="0" dirty="0">
              <a:latin typeface="微软雅黑" panose="020B0503020204020204" pitchFamily="34" charset="-122"/>
              <a:ea typeface="微软雅黑" panose="020B0503020204020204" pitchFamily="34" charset="-122"/>
            </a:endParaRPr>
          </a:p>
          <a:p>
            <a:pPr algn="ctr" eaLnBrk="1" hangingPunct="1"/>
            <a:r>
              <a:rPr lang="zh-CN" altLang="en-US" sz="3200" b="0" dirty="0">
                <a:latin typeface="微软雅黑" panose="020B0503020204020204" pitchFamily="34" charset="-122"/>
                <a:ea typeface="微软雅黑" panose="020B0503020204020204" pitchFamily="34" charset="-122"/>
              </a:rPr>
              <a:t>开销</a:t>
            </a:r>
          </a:p>
        </p:txBody>
      </p:sp>
      <p:sp>
        <p:nvSpPr>
          <p:cNvPr id="5" name="圆角矩形 4"/>
          <p:cNvSpPr/>
          <p:nvPr/>
        </p:nvSpPr>
        <p:spPr>
          <a:xfrm>
            <a:off x="2502683" y="4962007"/>
            <a:ext cx="2232248" cy="973941"/>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b="0" dirty="0" err="1" smtClean="0">
                <a:latin typeface="微软雅黑" panose="020B0503020204020204" pitchFamily="34" charset="-122"/>
                <a:ea typeface="微软雅黑" panose="020B0503020204020204" pitchFamily="34" charset="-122"/>
              </a:rPr>
              <a:t>PageFault</a:t>
            </a:r>
            <a:endParaRPr lang="en-US" altLang="zh-CN" sz="3200" b="0" dirty="0" smtClean="0">
              <a:latin typeface="微软雅黑" panose="020B0503020204020204" pitchFamily="34" charset="-122"/>
              <a:ea typeface="微软雅黑" panose="020B0503020204020204" pitchFamily="34" charset="-122"/>
            </a:endParaRPr>
          </a:p>
          <a:p>
            <a:pPr algn="ctr"/>
            <a:r>
              <a:rPr lang="zh-CN" altLang="en-US" sz="3200" b="0" dirty="0" smtClean="0">
                <a:latin typeface="微软雅黑" panose="020B0503020204020204" pitchFamily="34" charset="-122"/>
                <a:ea typeface="微软雅黑" panose="020B0503020204020204" pitchFamily="34" charset="-122"/>
              </a:rPr>
              <a:t>开销</a:t>
            </a:r>
            <a:endParaRPr lang="zh-CN" altLang="en-US" sz="3200" b="0" dirty="0">
              <a:latin typeface="微软雅黑" panose="020B0503020204020204" pitchFamily="34" charset="-122"/>
              <a:ea typeface="微软雅黑" panose="020B0503020204020204" pitchFamily="34" charset="-122"/>
            </a:endParaRPr>
          </a:p>
        </p:txBody>
      </p:sp>
      <p:sp>
        <p:nvSpPr>
          <p:cNvPr id="6" name="圆角矩形 5"/>
          <p:cNvSpPr/>
          <p:nvPr/>
        </p:nvSpPr>
        <p:spPr>
          <a:xfrm>
            <a:off x="5292585" y="4948782"/>
            <a:ext cx="1398402" cy="973941"/>
          </a:xfrm>
          <a:prstGeom prst="roundRect">
            <a:avLst/>
          </a:prstGeom>
          <a:solidFill>
            <a:srgbClr val="7030A0"/>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600" b="0" dirty="0">
                <a:latin typeface="微软雅黑" panose="020B0503020204020204" pitchFamily="34" charset="-122"/>
                <a:ea typeface="微软雅黑" panose="020B0503020204020204" pitchFamily="34" charset="-122"/>
              </a:rPr>
              <a:t>维护开销</a:t>
            </a:r>
          </a:p>
        </p:txBody>
      </p:sp>
      <p:sp>
        <p:nvSpPr>
          <p:cNvPr id="7" name="圆角矩形 6"/>
          <p:cNvSpPr/>
          <p:nvPr/>
        </p:nvSpPr>
        <p:spPr>
          <a:xfrm>
            <a:off x="7706952" y="4940740"/>
            <a:ext cx="1224136" cy="973941"/>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陷入</a:t>
            </a:r>
            <a:endParaRPr lang="en-US" altLang="zh-CN" sz="3200" b="0" dirty="0">
              <a:latin typeface="微软雅黑" panose="020B0503020204020204" pitchFamily="34" charset="-122"/>
              <a:ea typeface="微软雅黑" panose="020B0503020204020204" pitchFamily="34" charset="-122"/>
            </a:endParaRPr>
          </a:p>
          <a:p>
            <a:pPr algn="ctr" eaLnBrk="1" hangingPunct="1"/>
            <a:r>
              <a:rPr lang="zh-CN" altLang="en-US" sz="3200" b="0" dirty="0">
                <a:latin typeface="微软雅黑" panose="020B0503020204020204" pitchFamily="34" charset="-122"/>
                <a:ea typeface="微软雅黑" panose="020B0503020204020204" pitchFamily="34" charset="-122"/>
              </a:rPr>
              <a:t>次数</a:t>
            </a:r>
          </a:p>
        </p:txBody>
      </p:sp>
      <p:sp>
        <p:nvSpPr>
          <p:cNvPr id="8" name="圆角矩形 7"/>
          <p:cNvSpPr/>
          <p:nvPr/>
        </p:nvSpPr>
        <p:spPr>
          <a:xfrm>
            <a:off x="1645847" y="4990011"/>
            <a:ext cx="352948" cy="972253"/>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en-US" altLang="zh-CN" sz="3200" b="0" dirty="0">
                <a:latin typeface="微软雅黑" panose="020B0503020204020204" pitchFamily="34" charset="-122"/>
                <a:ea typeface="微软雅黑" panose="020B0503020204020204" pitchFamily="34" charset="-122"/>
              </a:rPr>
              <a:t>=</a:t>
            </a:r>
            <a:endParaRPr lang="zh-CN" altLang="en-US" sz="3200" b="0" dirty="0">
              <a:latin typeface="微软雅黑" panose="020B0503020204020204" pitchFamily="34" charset="-122"/>
              <a:ea typeface="微软雅黑" panose="020B0503020204020204" pitchFamily="34" charset="-122"/>
            </a:endParaRPr>
          </a:p>
        </p:txBody>
      </p:sp>
      <p:sp>
        <p:nvSpPr>
          <p:cNvPr id="9" name="圆角矩形 8"/>
          <p:cNvSpPr/>
          <p:nvPr/>
        </p:nvSpPr>
        <p:spPr>
          <a:xfrm>
            <a:off x="2047738" y="4972751"/>
            <a:ext cx="352948" cy="972253"/>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a:t>
            </a:r>
          </a:p>
        </p:txBody>
      </p:sp>
      <p:sp>
        <p:nvSpPr>
          <p:cNvPr id="10" name="圆角矩形 9"/>
          <p:cNvSpPr/>
          <p:nvPr/>
        </p:nvSpPr>
        <p:spPr>
          <a:xfrm>
            <a:off x="4841750" y="4962007"/>
            <a:ext cx="352948" cy="972253"/>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en-US" altLang="zh-CN" sz="3200" b="0" dirty="0">
                <a:latin typeface="微软雅黑" panose="020B0503020204020204" pitchFamily="34" charset="-122"/>
                <a:ea typeface="微软雅黑" panose="020B0503020204020204" pitchFamily="34" charset="-122"/>
              </a:rPr>
              <a:t>+</a:t>
            </a:r>
            <a:endParaRPr lang="zh-CN" altLang="en-US" sz="3200" b="0" dirty="0">
              <a:latin typeface="微软雅黑" panose="020B0503020204020204" pitchFamily="34" charset="-122"/>
              <a:ea typeface="微软雅黑" panose="020B0503020204020204" pitchFamily="34" charset="-122"/>
            </a:endParaRPr>
          </a:p>
        </p:txBody>
      </p:sp>
      <p:sp>
        <p:nvSpPr>
          <p:cNvPr id="11" name="圆角矩形 10"/>
          <p:cNvSpPr/>
          <p:nvPr/>
        </p:nvSpPr>
        <p:spPr>
          <a:xfrm>
            <a:off x="6803260" y="4948782"/>
            <a:ext cx="352948" cy="972253"/>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a:t>
            </a:r>
          </a:p>
        </p:txBody>
      </p:sp>
      <p:sp>
        <p:nvSpPr>
          <p:cNvPr id="12" name="圆角矩形 11"/>
          <p:cNvSpPr/>
          <p:nvPr/>
        </p:nvSpPr>
        <p:spPr>
          <a:xfrm>
            <a:off x="7241731" y="4948781"/>
            <a:ext cx="352948" cy="972253"/>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47386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idx="4294967295"/>
          </p:nvPr>
        </p:nvSpPr>
        <p:spPr/>
        <p:txBody>
          <a:bodyPr/>
          <a:lstStyle/>
          <a:p>
            <a:pPr marL="342900" indent="-342900"/>
            <a:r>
              <a:rPr lang="zh-CN" altLang="en-US" dirty="0" smtClean="0"/>
              <a:t>跟踪粒度优化</a:t>
            </a:r>
            <a:endParaRPr lang="en-US" altLang="zh-CN" dirty="0"/>
          </a:p>
        </p:txBody>
      </p:sp>
      <p:sp>
        <p:nvSpPr>
          <p:cNvPr id="8195" name="Rectangle 3"/>
          <p:cNvSpPr>
            <a:spLocks noGrp="1" noChangeArrowheads="1"/>
          </p:cNvSpPr>
          <p:nvPr>
            <p:ph type="body" idx="4294967295"/>
          </p:nvPr>
        </p:nvSpPr>
        <p:spPr>
          <a:xfrm>
            <a:off x="566738" y="1295400"/>
            <a:ext cx="8001000" cy="4725988"/>
          </a:xfrm>
        </p:spPr>
        <p:txBody>
          <a:bodyPr/>
          <a:lstStyle/>
          <a:p>
            <a:pPr>
              <a:defRPr/>
            </a:pPr>
            <a:r>
              <a:rPr lang="zh-CN" altLang="en-US" dirty="0" smtClean="0"/>
              <a:t>对</a:t>
            </a:r>
            <a:r>
              <a:rPr lang="zh-CN" altLang="en-US" dirty="0"/>
              <a:t>每个跟踪单位我们都需要分别存储</a:t>
            </a:r>
            <a:r>
              <a:rPr lang="zh-CN" altLang="en-US" dirty="0" smtClean="0"/>
              <a:t>和维护</a:t>
            </a:r>
            <a:endParaRPr lang="en-US" altLang="zh-CN" dirty="0" smtClean="0"/>
          </a:p>
          <a:p>
            <a:pPr lvl="1">
              <a:defRPr/>
            </a:pPr>
            <a:r>
              <a:rPr lang="zh-CN" altLang="en-US" dirty="0" smtClean="0"/>
              <a:t>空间开销（存储、检索</a:t>
            </a:r>
            <a:r>
              <a:rPr lang="zh-CN" altLang="en-US" sz="1800" dirty="0" smtClean="0"/>
              <a:t>）</a:t>
            </a:r>
            <a:endParaRPr lang="en-US" altLang="zh-CN" sz="1800" dirty="0" smtClean="0"/>
          </a:p>
          <a:p>
            <a:pPr lvl="1">
              <a:defRPr/>
            </a:pPr>
            <a:r>
              <a:rPr lang="zh-CN" altLang="en-US" dirty="0"/>
              <a:t>时间开销（</a:t>
            </a:r>
            <a:r>
              <a:rPr lang="en-US" altLang="zh-CN" dirty="0" err="1"/>
              <a:t>PageFault</a:t>
            </a:r>
            <a:r>
              <a:rPr lang="zh-CN" altLang="en-US" dirty="0"/>
              <a:t>，存储检索）</a:t>
            </a:r>
            <a:endParaRPr lang="en-US" altLang="zh-CN" dirty="0"/>
          </a:p>
          <a:p>
            <a:pPr>
              <a:defRPr/>
            </a:pPr>
            <a:r>
              <a:rPr lang="zh-CN" altLang="en-US" sz="2200" dirty="0" smtClean="0"/>
              <a:t>页面的聚合性</a:t>
            </a:r>
            <a:endParaRPr lang="en-US" altLang="zh-CN" sz="1800" dirty="0"/>
          </a:p>
          <a:p>
            <a:pPr lvl="1">
              <a:defRPr/>
            </a:pPr>
            <a:r>
              <a:rPr lang="zh-CN" altLang="en-US" dirty="0"/>
              <a:t>内存的局部性</a:t>
            </a:r>
            <a:endParaRPr lang="en-US" altLang="zh-CN" dirty="0"/>
          </a:p>
          <a:p>
            <a:pPr lvl="1">
              <a:defRPr/>
            </a:pPr>
            <a:r>
              <a:rPr lang="zh-CN" altLang="en-US" dirty="0" smtClean="0"/>
              <a:t>页面访问往往是连续的</a:t>
            </a:r>
            <a:endParaRPr lang="en-US" altLang="zh-CN" dirty="0"/>
          </a:p>
          <a:p>
            <a:pPr>
              <a:defRPr/>
            </a:pPr>
            <a:r>
              <a:rPr lang="zh-CN" altLang="en-US" sz="2200" dirty="0" smtClean="0"/>
              <a:t>解决方案</a:t>
            </a:r>
            <a:endParaRPr lang="en-US" altLang="zh-CN" sz="2200" dirty="0" smtClean="0"/>
          </a:p>
          <a:p>
            <a:pPr lvl="1">
              <a:defRPr/>
            </a:pPr>
            <a:r>
              <a:rPr lang="zh-CN" altLang="en-US" dirty="0" smtClean="0"/>
              <a:t>相邻</a:t>
            </a:r>
            <a:r>
              <a:rPr lang="zh-CN" altLang="en-US" dirty="0"/>
              <a:t>的页面</a:t>
            </a:r>
            <a:r>
              <a:rPr lang="zh-CN" altLang="en-US" dirty="0" smtClean="0"/>
              <a:t>聚合起来</a:t>
            </a:r>
            <a:endParaRPr lang="en-US" altLang="zh-CN" dirty="0" smtClean="0"/>
          </a:p>
          <a:p>
            <a:pPr lvl="1">
              <a:defRPr/>
            </a:pPr>
            <a:r>
              <a:rPr lang="zh-CN" altLang="en-US" dirty="0" smtClean="0"/>
              <a:t>增大跟踪</a:t>
            </a:r>
            <a:r>
              <a:rPr lang="zh-CN" altLang="en-US" dirty="0"/>
              <a:t>粒度</a:t>
            </a:r>
            <a:endParaRPr lang="en-US" altLang="zh-CN" dirty="0"/>
          </a:p>
          <a:p>
            <a:pPr lvl="1">
              <a:defRPr/>
            </a:pPr>
            <a:r>
              <a:rPr lang="zh-CN" altLang="en-US" dirty="0" smtClean="0"/>
              <a:t>随</a:t>
            </a:r>
            <a:r>
              <a:rPr lang="zh-CN" altLang="en-US" dirty="0"/>
              <a:t>工作集的大小动态</a:t>
            </a:r>
            <a:r>
              <a:rPr lang="zh-CN" altLang="en-US" dirty="0" smtClean="0"/>
              <a:t>变化</a:t>
            </a:r>
            <a:endParaRPr lang="en-US" altLang="zh-CN" dirty="0"/>
          </a:p>
        </p:txBody>
      </p:sp>
      <p:pic>
        <p:nvPicPr>
          <p:cNvPr id="3" name="图片 2"/>
          <p:cNvPicPr>
            <a:picLocks noChangeAspect="1"/>
          </p:cNvPicPr>
          <p:nvPr/>
        </p:nvPicPr>
        <p:blipFill>
          <a:blip r:embed="rId3"/>
          <a:stretch>
            <a:fillRect/>
          </a:stretch>
        </p:blipFill>
        <p:spPr>
          <a:xfrm>
            <a:off x="4788024" y="1484784"/>
            <a:ext cx="4645215" cy="3154941"/>
          </a:xfrm>
          <a:prstGeom prst="rect">
            <a:avLst/>
          </a:prstGeom>
        </p:spPr>
      </p:pic>
      <p:sp>
        <p:nvSpPr>
          <p:cNvPr id="5" name="圆角矩形 4"/>
          <p:cNvSpPr/>
          <p:nvPr/>
        </p:nvSpPr>
        <p:spPr>
          <a:xfrm>
            <a:off x="0" y="5263523"/>
            <a:ext cx="1551210" cy="863820"/>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跟踪</a:t>
            </a:r>
            <a:endParaRPr lang="en-US" altLang="zh-CN" sz="3200" b="0" dirty="0">
              <a:latin typeface="微软雅黑" panose="020B0503020204020204" pitchFamily="34" charset="-122"/>
              <a:ea typeface="微软雅黑" panose="020B0503020204020204" pitchFamily="34" charset="-122"/>
            </a:endParaRPr>
          </a:p>
          <a:p>
            <a:pPr algn="ctr" eaLnBrk="1" hangingPunct="1"/>
            <a:r>
              <a:rPr lang="zh-CN" altLang="en-US" sz="3200" b="0" dirty="0">
                <a:latin typeface="微软雅黑" panose="020B0503020204020204" pitchFamily="34" charset="-122"/>
                <a:ea typeface="微软雅黑" panose="020B0503020204020204" pitchFamily="34" charset="-122"/>
              </a:rPr>
              <a:t>开销</a:t>
            </a:r>
          </a:p>
        </p:txBody>
      </p:sp>
      <p:sp>
        <p:nvSpPr>
          <p:cNvPr id="6" name="圆角矩形 5"/>
          <p:cNvSpPr/>
          <p:nvPr/>
        </p:nvSpPr>
        <p:spPr>
          <a:xfrm>
            <a:off x="2445050" y="5250467"/>
            <a:ext cx="2289881" cy="863820"/>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b="0" dirty="0" err="1" smtClean="0">
                <a:latin typeface="微软雅黑" panose="020B0503020204020204" pitchFamily="34" charset="-122"/>
                <a:ea typeface="微软雅黑" panose="020B0503020204020204" pitchFamily="34" charset="-122"/>
              </a:rPr>
              <a:t>PageFault</a:t>
            </a:r>
            <a:endParaRPr lang="en-US" altLang="zh-CN" sz="3200" b="0" dirty="0" smtClean="0">
              <a:latin typeface="微软雅黑" panose="020B0503020204020204" pitchFamily="34" charset="-122"/>
              <a:ea typeface="微软雅黑" panose="020B0503020204020204" pitchFamily="34" charset="-122"/>
            </a:endParaRPr>
          </a:p>
          <a:p>
            <a:pPr algn="ctr"/>
            <a:r>
              <a:rPr lang="zh-CN" altLang="en-US" sz="3200" b="0" dirty="0" smtClean="0">
                <a:latin typeface="微软雅黑" panose="020B0503020204020204" pitchFamily="34" charset="-122"/>
                <a:ea typeface="微软雅黑" panose="020B0503020204020204" pitchFamily="34" charset="-122"/>
              </a:rPr>
              <a:t>开销</a:t>
            </a:r>
            <a:endParaRPr lang="zh-CN" altLang="en-US" sz="3200" b="0" dirty="0">
              <a:latin typeface="微软雅黑" panose="020B0503020204020204" pitchFamily="34" charset="-122"/>
              <a:ea typeface="微软雅黑" panose="020B0503020204020204" pitchFamily="34" charset="-122"/>
            </a:endParaRPr>
          </a:p>
        </p:txBody>
      </p:sp>
      <p:sp>
        <p:nvSpPr>
          <p:cNvPr id="7" name="圆角矩形 6"/>
          <p:cNvSpPr/>
          <p:nvPr/>
        </p:nvSpPr>
        <p:spPr>
          <a:xfrm>
            <a:off x="5256480" y="5237242"/>
            <a:ext cx="1434507" cy="863820"/>
          </a:xfrm>
          <a:prstGeom prst="roundRect">
            <a:avLst/>
          </a:prstGeom>
          <a:solidFill>
            <a:srgbClr val="7030A0"/>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维护开销</a:t>
            </a:r>
          </a:p>
        </p:txBody>
      </p:sp>
      <p:sp>
        <p:nvSpPr>
          <p:cNvPr id="8" name="圆角矩形 7"/>
          <p:cNvSpPr/>
          <p:nvPr/>
        </p:nvSpPr>
        <p:spPr>
          <a:xfrm>
            <a:off x="7675347" y="5229200"/>
            <a:ext cx="1255741" cy="863820"/>
          </a:xfrm>
          <a:prstGeom prst="roundRect">
            <a:avLst/>
          </a:prstGeom>
          <a:solidFill>
            <a:srgbClr val="7030A0"/>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陷入</a:t>
            </a:r>
            <a:endParaRPr lang="en-US" altLang="zh-CN" sz="3200" b="0" dirty="0">
              <a:latin typeface="微软雅黑" panose="020B0503020204020204" pitchFamily="34" charset="-122"/>
              <a:ea typeface="微软雅黑" panose="020B0503020204020204" pitchFamily="34" charset="-122"/>
            </a:endParaRPr>
          </a:p>
          <a:p>
            <a:pPr algn="ctr" eaLnBrk="1" hangingPunct="1"/>
            <a:r>
              <a:rPr lang="zh-CN" altLang="en-US" sz="3200" b="0" dirty="0">
                <a:latin typeface="微软雅黑" panose="020B0503020204020204" pitchFamily="34" charset="-122"/>
                <a:ea typeface="微软雅黑" panose="020B0503020204020204" pitchFamily="34" charset="-122"/>
              </a:rPr>
              <a:t>次数</a:t>
            </a:r>
          </a:p>
        </p:txBody>
      </p:sp>
      <p:sp>
        <p:nvSpPr>
          <p:cNvPr id="9" name="圆角矩形 8"/>
          <p:cNvSpPr/>
          <p:nvPr/>
        </p:nvSpPr>
        <p:spPr>
          <a:xfrm>
            <a:off x="1636734" y="5278280"/>
            <a:ext cx="362061" cy="862323"/>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en-US" altLang="zh-CN" sz="3200" b="0" dirty="0">
                <a:latin typeface="微软雅黑" panose="020B0503020204020204" pitchFamily="34" charset="-122"/>
                <a:ea typeface="微软雅黑" panose="020B0503020204020204" pitchFamily="34" charset="-122"/>
              </a:rPr>
              <a:t>=</a:t>
            </a:r>
            <a:endParaRPr lang="zh-CN" altLang="en-US" sz="3200" b="0" dirty="0">
              <a:latin typeface="微软雅黑" panose="020B0503020204020204" pitchFamily="34" charset="-122"/>
              <a:ea typeface="微软雅黑" panose="020B0503020204020204" pitchFamily="34" charset="-122"/>
            </a:endParaRPr>
          </a:p>
        </p:txBody>
      </p:sp>
      <p:sp>
        <p:nvSpPr>
          <p:cNvPr id="10" name="圆角矩形 9"/>
          <p:cNvSpPr/>
          <p:nvPr/>
        </p:nvSpPr>
        <p:spPr>
          <a:xfrm>
            <a:off x="2038625" y="5261020"/>
            <a:ext cx="362061" cy="862323"/>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a:t>
            </a:r>
          </a:p>
        </p:txBody>
      </p:sp>
      <p:sp>
        <p:nvSpPr>
          <p:cNvPr id="11" name="圆角矩形 10"/>
          <p:cNvSpPr/>
          <p:nvPr/>
        </p:nvSpPr>
        <p:spPr>
          <a:xfrm>
            <a:off x="4832637" y="5250276"/>
            <a:ext cx="362061" cy="862323"/>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en-US" altLang="zh-CN" sz="3200" b="0" dirty="0">
                <a:latin typeface="微软雅黑" panose="020B0503020204020204" pitchFamily="34" charset="-122"/>
                <a:ea typeface="微软雅黑" panose="020B0503020204020204" pitchFamily="34" charset="-122"/>
              </a:rPr>
              <a:t>+</a:t>
            </a:r>
            <a:endParaRPr lang="zh-CN" altLang="en-US" sz="3200" b="0" dirty="0">
              <a:latin typeface="微软雅黑" panose="020B0503020204020204" pitchFamily="34" charset="-122"/>
              <a:ea typeface="微软雅黑" panose="020B0503020204020204" pitchFamily="34" charset="-122"/>
            </a:endParaRPr>
          </a:p>
        </p:txBody>
      </p:sp>
      <p:sp>
        <p:nvSpPr>
          <p:cNvPr id="12" name="圆角矩形 11"/>
          <p:cNvSpPr/>
          <p:nvPr/>
        </p:nvSpPr>
        <p:spPr>
          <a:xfrm>
            <a:off x="6794147" y="5237051"/>
            <a:ext cx="362061" cy="862323"/>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a:t>
            </a:r>
          </a:p>
        </p:txBody>
      </p:sp>
      <p:sp>
        <p:nvSpPr>
          <p:cNvPr id="13" name="圆角矩形 12"/>
          <p:cNvSpPr/>
          <p:nvPr/>
        </p:nvSpPr>
        <p:spPr>
          <a:xfrm>
            <a:off x="7232618" y="5237050"/>
            <a:ext cx="362061" cy="862323"/>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73679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idx="4294967295"/>
          </p:nvPr>
        </p:nvSpPr>
        <p:spPr/>
        <p:txBody>
          <a:bodyPr/>
          <a:lstStyle/>
          <a:p>
            <a:pPr marL="342900" indent="-342900"/>
            <a:r>
              <a:rPr lang="zh-CN" altLang="en-US"/>
              <a:t>动态热页集</a:t>
            </a:r>
            <a:endParaRPr lang="en-US" altLang="zh-CN"/>
          </a:p>
        </p:txBody>
      </p:sp>
      <p:sp>
        <p:nvSpPr>
          <p:cNvPr id="8195" name="Rectangle 3"/>
          <p:cNvSpPr>
            <a:spLocks noGrp="1" noChangeArrowheads="1"/>
          </p:cNvSpPr>
          <p:nvPr>
            <p:ph type="body" idx="4294967295"/>
          </p:nvPr>
        </p:nvSpPr>
        <p:spPr>
          <a:xfrm>
            <a:off x="566738" y="1295400"/>
            <a:ext cx="8001000" cy="4725988"/>
          </a:xfrm>
        </p:spPr>
        <p:txBody>
          <a:bodyPr/>
          <a:lstStyle/>
          <a:p>
            <a:pPr>
              <a:defRPr/>
            </a:pPr>
            <a:r>
              <a:rPr lang="zh-CN" altLang="en-US" sz="2400" dirty="0" smtClean="0">
                <a:latin typeface="+mn-ea"/>
              </a:rPr>
              <a:t>策略：根据程序局部性原理，</a:t>
            </a:r>
            <a:r>
              <a:rPr lang="zh-CN" altLang="zh-CN" sz="2400" dirty="0" smtClean="0">
                <a:latin typeface="+mn-ea"/>
              </a:rPr>
              <a:t>降低</a:t>
            </a:r>
            <a:r>
              <a:rPr lang="zh-CN" altLang="zh-CN" sz="2400" dirty="0">
                <a:latin typeface="+mn-ea"/>
              </a:rPr>
              <a:t>“非必要”的内存页面</a:t>
            </a:r>
            <a:r>
              <a:rPr lang="zh-CN" altLang="zh-CN" sz="2400" dirty="0" smtClean="0">
                <a:latin typeface="+mn-ea"/>
              </a:rPr>
              <a:t>俘获</a:t>
            </a:r>
            <a:endParaRPr lang="en-US" altLang="zh-CN" sz="2400" dirty="0" smtClean="0">
              <a:latin typeface="+mn-ea"/>
            </a:endParaRPr>
          </a:p>
          <a:p>
            <a:pPr>
              <a:defRPr/>
            </a:pPr>
            <a:r>
              <a:rPr lang="zh-CN" altLang="en-US" sz="2400" dirty="0" smtClean="0">
                <a:latin typeface="+mn-ea"/>
              </a:rPr>
              <a:t>内存页面的类型划分</a:t>
            </a:r>
            <a:endParaRPr lang="en-US" altLang="zh-CN" sz="2400" dirty="0" smtClean="0">
              <a:latin typeface="+mn-ea"/>
            </a:endParaRPr>
          </a:p>
          <a:p>
            <a:pPr lvl="1">
              <a:defRPr/>
            </a:pPr>
            <a:r>
              <a:rPr lang="zh-CN" altLang="en-US" sz="2000" dirty="0" smtClean="0">
                <a:latin typeface="+mn-ea"/>
              </a:rPr>
              <a:t>热页：小部分被频繁访问的页面</a:t>
            </a:r>
            <a:endParaRPr lang="en-US" altLang="zh-CN" sz="2000" dirty="0" smtClean="0">
              <a:latin typeface="+mn-ea"/>
            </a:endParaRPr>
          </a:p>
          <a:p>
            <a:pPr lvl="1">
              <a:defRPr/>
            </a:pPr>
            <a:r>
              <a:rPr lang="zh-CN" altLang="en-US" sz="2000" dirty="0" smtClean="0">
                <a:latin typeface="+mn-ea"/>
              </a:rPr>
              <a:t>冷页：短期内没有被访问过的页面；</a:t>
            </a:r>
            <a:endParaRPr lang="en-US" altLang="zh-CN" sz="2000" dirty="0" smtClean="0">
              <a:latin typeface="+mn-ea"/>
            </a:endParaRPr>
          </a:p>
          <a:p>
            <a:pPr lvl="1">
              <a:defRPr/>
            </a:pPr>
            <a:r>
              <a:rPr lang="zh-CN" altLang="en-US" sz="2000" dirty="0" smtClean="0">
                <a:latin typeface="+mn-ea"/>
              </a:rPr>
              <a:t>页面初始化时候，所有页面都被标记为冷页；</a:t>
            </a:r>
            <a:endParaRPr lang="en-US" altLang="zh-CN" sz="2000" dirty="0" smtClean="0">
              <a:latin typeface="+mn-ea"/>
            </a:endParaRPr>
          </a:p>
          <a:p>
            <a:pPr lvl="1">
              <a:defRPr/>
            </a:pPr>
            <a:r>
              <a:rPr lang="zh-CN" altLang="en-US" sz="2000" dirty="0" smtClean="0">
                <a:latin typeface="+mn-ea"/>
              </a:rPr>
              <a:t>一个</a:t>
            </a:r>
            <a:r>
              <a:rPr lang="zh-CN" altLang="zh-CN" sz="2000" dirty="0" smtClean="0">
                <a:latin typeface="+mn-ea"/>
              </a:rPr>
              <a:t>冷页</a:t>
            </a:r>
            <a:r>
              <a:rPr lang="zh-CN" altLang="zh-CN" sz="2000" dirty="0">
                <a:latin typeface="+mn-ea"/>
              </a:rPr>
              <a:t>被俘获的时候</a:t>
            </a:r>
            <a:r>
              <a:rPr lang="zh-CN" altLang="zh-CN" sz="2000" dirty="0" smtClean="0">
                <a:latin typeface="+mn-ea"/>
              </a:rPr>
              <a:t>，记录该</a:t>
            </a:r>
            <a:r>
              <a:rPr lang="zh-CN" altLang="zh-CN" sz="2000" dirty="0">
                <a:latin typeface="+mn-ea"/>
              </a:rPr>
              <a:t>页面的地址并把它移到热页</a:t>
            </a:r>
            <a:r>
              <a:rPr lang="zh-CN" altLang="zh-CN" sz="2000" dirty="0" smtClean="0">
                <a:latin typeface="+mn-ea"/>
              </a:rPr>
              <a:t>集</a:t>
            </a:r>
            <a:endParaRPr lang="zh-CN" altLang="zh-CN" sz="2000" dirty="0">
              <a:latin typeface="+mn-ea"/>
            </a:endParaRPr>
          </a:p>
          <a:p>
            <a:pPr>
              <a:defRPr/>
            </a:pPr>
            <a:r>
              <a:rPr lang="zh-CN" altLang="zh-CN" sz="2400" dirty="0" smtClean="0"/>
              <a:t>应用</a:t>
            </a:r>
            <a:r>
              <a:rPr lang="zh-CN" altLang="zh-CN" sz="2400" dirty="0"/>
              <a:t>程序的工作集大小和访</a:t>
            </a:r>
            <a:r>
              <a:rPr lang="zh-CN" altLang="zh-CN" sz="2400" dirty="0" smtClean="0"/>
              <a:t>存特性</a:t>
            </a:r>
            <a:r>
              <a:rPr lang="zh-CN" altLang="en-US" sz="2400" dirty="0" smtClean="0"/>
              <a:t>有差别</a:t>
            </a:r>
            <a:endParaRPr lang="en-US" altLang="zh-CN" sz="2400" dirty="0" smtClean="0"/>
          </a:p>
          <a:p>
            <a:pPr lvl="1">
              <a:defRPr/>
            </a:pPr>
            <a:r>
              <a:rPr lang="zh-CN" altLang="en-US" sz="1800" dirty="0" smtClean="0"/>
              <a:t>小工作集或者局部性好的程序需要小的热页集</a:t>
            </a:r>
            <a:endParaRPr lang="en-US" altLang="zh-CN" sz="1800" dirty="0" smtClean="0"/>
          </a:p>
          <a:p>
            <a:pPr lvl="1">
              <a:defRPr/>
            </a:pPr>
            <a:r>
              <a:rPr lang="zh-CN" altLang="en-US" sz="1800" dirty="0" smtClean="0"/>
              <a:t>大工作集或者局部性差的程序需要大的热页集</a:t>
            </a:r>
            <a:endParaRPr lang="en-US" altLang="zh-CN" sz="1800" dirty="0" smtClean="0"/>
          </a:p>
          <a:p>
            <a:pPr>
              <a:defRPr/>
            </a:pPr>
            <a:r>
              <a:rPr lang="zh-CN" altLang="en-US" sz="2400" dirty="0" smtClean="0"/>
              <a:t>热页集的大小和跟踪的精度之间的量化</a:t>
            </a:r>
            <a:endParaRPr lang="en-US" altLang="zh-CN" sz="2200" dirty="0" smtClean="0"/>
          </a:p>
        </p:txBody>
      </p:sp>
      <p:sp>
        <p:nvSpPr>
          <p:cNvPr id="2" name="云形 1"/>
          <p:cNvSpPr/>
          <p:nvPr/>
        </p:nvSpPr>
        <p:spPr bwMode="auto">
          <a:xfrm>
            <a:off x="6588125" y="4941888"/>
            <a:ext cx="1871663" cy="936625"/>
          </a:xfrm>
          <a:prstGeom prst="clou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anose="020B0604020202020204" pitchFamily="34" charset="0"/>
              <a:buNone/>
              <a:defRPr/>
            </a:pPr>
            <a:r>
              <a:rPr lang="zh-CN" altLang="en-US" dirty="0">
                <a:latin typeface="Arial" panose="020B0604020202020204" pitchFamily="34" charset="0"/>
                <a:ea typeface="宋体" panose="02010600030101010101" pitchFamily="2" charset="-122"/>
              </a:rPr>
              <a:t>动态调整热页集</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idx="4294967295"/>
          </p:nvPr>
        </p:nvSpPr>
        <p:spPr/>
        <p:txBody>
          <a:bodyPr/>
          <a:lstStyle/>
          <a:p>
            <a:pPr marL="342900" indent="-342900"/>
            <a:r>
              <a:rPr lang="zh-CN" altLang="en-US" dirty="0"/>
              <a:t>间</a:t>
            </a:r>
            <a:r>
              <a:rPr lang="zh-CN" altLang="en-US" dirty="0" smtClean="0"/>
              <a:t>歇式跟踪</a:t>
            </a:r>
            <a:endParaRPr lang="en-US" altLang="zh-CN" dirty="0"/>
          </a:p>
        </p:txBody>
      </p:sp>
      <p:sp>
        <p:nvSpPr>
          <p:cNvPr id="61442" name="Rectangle 3"/>
          <p:cNvSpPr>
            <a:spLocks noGrp="1" noChangeArrowheads="1"/>
          </p:cNvSpPr>
          <p:nvPr>
            <p:ph type="body" idx="4294967295"/>
          </p:nvPr>
        </p:nvSpPr>
        <p:spPr>
          <a:xfrm>
            <a:off x="0" y="1844824"/>
            <a:ext cx="4067944" cy="1296144"/>
          </a:xfrm>
        </p:spPr>
        <p:txBody>
          <a:bodyPr/>
          <a:lstStyle/>
          <a:p>
            <a:r>
              <a:rPr lang="zh-CN" altLang="zh-CN" sz="2000" dirty="0"/>
              <a:t>应用程序的内存访问特性</a:t>
            </a:r>
            <a:r>
              <a:rPr lang="zh-CN" altLang="en-US" sz="2000" dirty="0"/>
              <a:t>有</a:t>
            </a:r>
            <a:r>
              <a:rPr lang="zh-CN" altLang="zh-CN" sz="2000" dirty="0"/>
              <a:t>周期性</a:t>
            </a:r>
            <a:r>
              <a:rPr lang="zh-CN" altLang="zh-CN" sz="2000" dirty="0" smtClean="0"/>
              <a:t>行为</a:t>
            </a:r>
            <a:endParaRPr lang="en-US" altLang="zh-CN" sz="2000" dirty="0" smtClean="0"/>
          </a:p>
          <a:p>
            <a:r>
              <a:rPr lang="zh-CN" altLang="en-US" sz="2000" dirty="0" smtClean="0"/>
              <a:t>在程序稳定的时候暂时关闭跟踪</a:t>
            </a:r>
            <a:endParaRPr lang="en-US" altLang="zh-CN" sz="2000" dirty="0" smtClean="0"/>
          </a:p>
          <a:p>
            <a:endParaRPr lang="en-US" altLang="zh-CN" sz="2000" dirty="0"/>
          </a:p>
        </p:txBody>
      </p:sp>
      <p:pic>
        <p:nvPicPr>
          <p:cNvPr id="2" name="图片 1"/>
          <p:cNvPicPr>
            <a:picLocks noChangeAspect="1"/>
          </p:cNvPicPr>
          <p:nvPr/>
        </p:nvPicPr>
        <p:blipFill>
          <a:blip r:embed="rId3"/>
          <a:stretch>
            <a:fillRect/>
          </a:stretch>
        </p:blipFill>
        <p:spPr>
          <a:xfrm>
            <a:off x="4091428" y="1556792"/>
            <a:ext cx="5076055" cy="2952328"/>
          </a:xfrm>
          <a:prstGeom prst="rect">
            <a:avLst/>
          </a:prstGeom>
        </p:spPr>
      </p:pic>
      <p:sp>
        <p:nvSpPr>
          <p:cNvPr id="6" name="Rectangle 3"/>
          <p:cNvSpPr txBox="1">
            <a:spLocks noChangeArrowheads="1"/>
          </p:cNvSpPr>
          <p:nvPr/>
        </p:nvSpPr>
        <p:spPr bwMode="auto">
          <a:xfrm>
            <a:off x="0" y="4225106"/>
            <a:ext cx="80010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8" tIns="45715" rIns="91428" bIns="45715" numCol="1" anchor="t" anchorCtr="0" compatLnSpc="1">
            <a:prstTxWarp prst="textNoShape">
              <a:avLst/>
            </a:prstTxWarp>
          </a:bodyPr>
          <a:lstStyle>
            <a:lvl1pPr marL="468313" indent="-468313" algn="l" rtl="0" eaLnBrk="0" fontAlgn="base" hangingPunct="0">
              <a:spcBef>
                <a:spcPct val="20000"/>
              </a:spcBef>
              <a:spcAft>
                <a:spcPct val="0"/>
              </a:spcAft>
              <a:buClr>
                <a:schemeClr val="accent2"/>
              </a:buClr>
              <a:buFont typeface="Wingdings" charset="2"/>
              <a:buChar char="o"/>
              <a:defRPr sz="2400" kern="1200">
                <a:solidFill>
                  <a:schemeClr val="tx1"/>
                </a:solidFill>
                <a:latin typeface="FangSong" charset="-122"/>
                <a:ea typeface="FangSong" charset="-122"/>
                <a:cs typeface="FangSong" charset="-122"/>
              </a:defRPr>
            </a:lvl1pPr>
            <a:lvl2pPr marL="906463" indent="-434975" algn="l" rtl="0" eaLnBrk="0" fontAlgn="base" hangingPunct="0">
              <a:spcBef>
                <a:spcPct val="20000"/>
              </a:spcBef>
              <a:spcAft>
                <a:spcPct val="0"/>
              </a:spcAft>
              <a:buClr>
                <a:schemeClr val="accent2"/>
              </a:buClr>
              <a:buFont typeface="Wingdings" charset="2"/>
              <a:buChar char="n"/>
              <a:defRPr sz="2000" kern="1200">
                <a:solidFill>
                  <a:schemeClr val="tx1"/>
                </a:solidFill>
                <a:latin typeface="FangSong" charset="-122"/>
                <a:ea typeface="FangSong" charset="-122"/>
                <a:cs typeface="FangSong" charset="-122"/>
              </a:defRPr>
            </a:lvl2pPr>
            <a:lvl3pPr marL="1303338" indent="-393700" algn="l" rtl="0" eaLnBrk="0" fontAlgn="base" hangingPunct="0">
              <a:spcBef>
                <a:spcPct val="20000"/>
              </a:spcBef>
              <a:spcAft>
                <a:spcPct val="0"/>
              </a:spcAft>
              <a:buClr>
                <a:schemeClr val="accent2"/>
              </a:buClr>
              <a:buFont typeface="Wingdings" charset="2"/>
              <a:buChar char="o"/>
              <a:defRPr sz="2000" kern="1200">
                <a:solidFill>
                  <a:schemeClr val="tx1"/>
                </a:solidFill>
                <a:latin typeface="FangSong" charset="-122"/>
                <a:ea typeface="FangSong" charset="-122"/>
                <a:cs typeface="FangSong" charset="-122"/>
              </a:defRPr>
            </a:lvl3pPr>
            <a:lvl4pPr marL="1692275" indent="-385763" algn="l" rtl="0" eaLnBrk="0" fontAlgn="base" hangingPunct="0">
              <a:spcBef>
                <a:spcPct val="20000"/>
              </a:spcBef>
              <a:spcAft>
                <a:spcPct val="0"/>
              </a:spcAft>
              <a:buClr>
                <a:schemeClr val="accent2"/>
              </a:buClr>
              <a:buFont typeface="Wingdings" charset="2"/>
              <a:buChar char="n"/>
              <a:defRPr sz="2000" kern="1200">
                <a:solidFill>
                  <a:schemeClr val="tx1"/>
                </a:solidFill>
                <a:latin typeface="FangSong" charset="-122"/>
                <a:ea typeface="FangSong" charset="-122"/>
                <a:cs typeface="FangSong" charset="-122"/>
              </a:defRPr>
            </a:lvl4pPr>
            <a:lvl5pPr marL="2092325" indent="-396875" algn="l" rtl="0" eaLnBrk="0" fontAlgn="base" hangingPunct="0">
              <a:spcBef>
                <a:spcPct val="25000"/>
              </a:spcBef>
              <a:spcAft>
                <a:spcPct val="0"/>
              </a:spcAft>
              <a:buClr>
                <a:schemeClr val="accent2"/>
              </a:buClr>
              <a:buFont typeface="Wingdings" charset="2"/>
              <a:buChar char="§"/>
              <a:defRPr sz="2000" kern="1200">
                <a:solidFill>
                  <a:schemeClr val="tx1"/>
                </a:solidFill>
                <a:latin typeface="FangSong" charset="-122"/>
                <a:ea typeface="FangSong" charset="-122"/>
                <a:cs typeface="FangSong"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000" b="0" dirty="0" smtClean="0"/>
              <a:t>间歇式</a:t>
            </a:r>
            <a:r>
              <a:rPr lang="zh-CN" altLang="en-US" sz="2000" b="0" dirty="0" smtClean="0"/>
              <a:t>跟踪</a:t>
            </a:r>
            <a:endParaRPr lang="en-US" altLang="zh-CN" sz="2000" b="0" dirty="0" smtClean="0"/>
          </a:p>
          <a:p>
            <a:pPr lvl="1"/>
            <a:r>
              <a:rPr lang="zh-CN" altLang="zh-CN" b="0" dirty="0" smtClean="0"/>
              <a:t>硬件事件的选择 </a:t>
            </a:r>
            <a:endParaRPr lang="en-US" altLang="zh-CN" b="0" dirty="0" smtClean="0"/>
          </a:p>
          <a:p>
            <a:pPr lvl="1"/>
            <a:r>
              <a:rPr lang="zh-CN" altLang="en-US" b="0" dirty="0" smtClean="0"/>
              <a:t>用</a:t>
            </a:r>
            <a:r>
              <a:rPr lang="zh-CN" altLang="zh-CN" b="0" dirty="0" smtClean="0"/>
              <a:t>硬件事件来确定程序周期的变化。 </a:t>
            </a:r>
            <a:endParaRPr lang="en-US" altLang="zh-CN" b="0" dirty="0" smtClean="0"/>
          </a:p>
          <a:p>
            <a:pPr lvl="1"/>
            <a:r>
              <a:rPr lang="zh-CN" altLang="en-US" b="0" dirty="0" smtClean="0"/>
              <a:t>动态调整监控的“松紧”：跟踪</a:t>
            </a:r>
            <a:r>
              <a:rPr lang="zh-CN" altLang="zh-CN" b="0" dirty="0" smtClean="0"/>
              <a:t>阈值的选择。 </a:t>
            </a:r>
          </a:p>
          <a:p>
            <a:pPr lvl="1"/>
            <a:endParaRPr lang="zh-CN" altLang="en-US" b="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txBox="1">
            <a:spLocks noChangeArrowheads="1"/>
          </p:cNvSpPr>
          <p:nvPr/>
        </p:nvSpPr>
        <p:spPr bwMode="auto">
          <a:xfrm>
            <a:off x="571500" y="228600"/>
            <a:ext cx="8001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1428" tIns="45715" rIns="91428" bIns="45715" anchor="b"/>
          <a:lstStyle>
            <a:lvl1pPr marL="342900" indent="-342900">
              <a:spcBef>
                <a:spcPct val="20000"/>
              </a:spcBef>
              <a:buClr>
                <a:schemeClr val="accent2"/>
              </a:buClr>
              <a:buFont typeface="Wingdings" charset="2"/>
              <a:buChar char="o"/>
              <a:defRPr sz="2800">
                <a:solidFill>
                  <a:schemeClr val="tx1"/>
                </a:solidFill>
                <a:latin typeface="Times New Roman" charset="0"/>
                <a:ea typeface="黑体" charset="-122"/>
              </a:defRPr>
            </a:lvl1pPr>
            <a:lvl2pPr marL="906463" indent="-434975">
              <a:spcBef>
                <a:spcPct val="20000"/>
              </a:spcBef>
              <a:buClr>
                <a:schemeClr val="accent2"/>
              </a:buClr>
              <a:buFont typeface="Wingdings" charset="2"/>
              <a:buChar char="n"/>
              <a:defRPr sz="2400">
                <a:solidFill>
                  <a:schemeClr val="tx1"/>
                </a:solidFill>
                <a:latin typeface="Times New Roman" charset="0"/>
                <a:ea typeface="黑体" charset="-122"/>
              </a:defRPr>
            </a:lvl2pPr>
            <a:lvl3pPr marL="1303338" indent="-393700">
              <a:spcBef>
                <a:spcPct val="20000"/>
              </a:spcBef>
              <a:buClr>
                <a:schemeClr val="accent2"/>
              </a:buClr>
              <a:buFont typeface="Wingdings" charset="2"/>
              <a:buChar char="o"/>
              <a:defRPr sz="2000">
                <a:solidFill>
                  <a:schemeClr val="tx1"/>
                </a:solidFill>
                <a:latin typeface="Times New Roman" charset="0"/>
                <a:ea typeface="黑体" charset="-122"/>
              </a:defRPr>
            </a:lvl3pPr>
            <a:lvl4pPr marL="1692275" indent="-385763">
              <a:spcBef>
                <a:spcPct val="20000"/>
              </a:spcBef>
              <a:buClr>
                <a:schemeClr val="accent2"/>
              </a:buClr>
              <a:buFont typeface="Wingdings" charset="2"/>
              <a:buChar char="n"/>
              <a:defRPr sz="2000">
                <a:solidFill>
                  <a:schemeClr val="tx1"/>
                </a:solidFill>
                <a:latin typeface="Times New Roman" charset="0"/>
                <a:ea typeface="黑体" charset="-122"/>
              </a:defRPr>
            </a:lvl4pPr>
            <a:lvl5pPr marL="2092325" indent="-396875">
              <a:spcBef>
                <a:spcPct val="25000"/>
              </a:spcBef>
              <a:buClr>
                <a:schemeClr val="accent2"/>
              </a:buClr>
              <a:buFont typeface="Wingdings" charset="2"/>
              <a:buChar char="§"/>
              <a:defRPr sz="2000">
                <a:solidFill>
                  <a:schemeClr val="tx1"/>
                </a:solidFill>
                <a:latin typeface="Times New Roman" charset="0"/>
                <a:ea typeface="黑体" charset="-122"/>
              </a:defRPr>
            </a:lvl5pPr>
            <a:lvl6pPr marL="2549525" indent="-396875"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3006725" indent="-396875"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63925" indent="-396875"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921125" indent="-396875"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spcBef>
                <a:spcPct val="0"/>
              </a:spcBef>
              <a:buClrTx/>
              <a:buFontTx/>
              <a:buNone/>
            </a:pPr>
            <a:r>
              <a:rPr lang="zh-CN" altLang="en-US" sz="3600" b="0" dirty="0">
                <a:solidFill>
                  <a:schemeClr val="tx2"/>
                </a:solidFill>
                <a:latin typeface="STFangsong" charset="-122"/>
                <a:ea typeface="STFangsong" charset="-122"/>
                <a:cs typeface="STFangsong" charset="-122"/>
              </a:rPr>
              <a:t>间</a:t>
            </a:r>
            <a:r>
              <a:rPr lang="zh-CN" altLang="en-US" sz="3600" b="0" dirty="0" smtClean="0">
                <a:solidFill>
                  <a:schemeClr val="tx2"/>
                </a:solidFill>
                <a:latin typeface="STFangsong" charset="-122"/>
                <a:ea typeface="STFangsong" charset="-122"/>
                <a:cs typeface="STFangsong" charset="-122"/>
              </a:rPr>
              <a:t>歇式跟踪</a:t>
            </a:r>
            <a:endParaRPr lang="en-US" altLang="zh-CN" sz="3600" b="0" dirty="0">
              <a:solidFill>
                <a:schemeClr val="tx2"/>
              </a:solidFill>
              <a:latin typeface="STFangsong" charset="-122"/>
              <a:ea typeface="STFangsong" charset="-122"/>
              <a:cs typeface="STFangsong" charset="-122"/>
            </a:endParaRPr>
          </a:p>
        </p:txBody>
      </p:sp>
      <p:sp>
        <p:nvSpPr>
          <p:cNvPr id="5" name="Rectangle 3"/>
          <p:cNvSpPr txBox="1">
            <a:spLocks noChangeArrowheads="1"/>
          </p:cNvSpPr>
          <p:nvPr/>
        </p:nvSpPr>
        <p:spPr bwMode="auto">
          <a:xfrm>
            <a:off x="611728" y="2649003"/>
            <a:ext cx="3024336" cy="1917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8" tIns="45715" rIns="91428" bIns="45715" numCol="1" anchor="t" anchorCtr="0" compatLnSpc="1">
            <a:prstTxWarp prst="textNoShape">
              <a:avLst/>
            </a:prstTxWarp>
          </a:bodyPr>
          <a:lstStyle>
            <a:lvl1pPr marL="468313" indent="-468313" algn="l" rtl="0" eaLnBrk="0" fontAlgn="base" hangingPunct="0">
              <a:spcBef>
                <a:spcPct val="20000"/>
              </a:spcBef>
              <a:spcAft>
                <a:spcPct val="0"/>
              </a:spcAft>
              <a:buClr>
                <a:schemeClr val="accent2"/>
              </a:buClr>
              <a:buFont typeface="Wingdings" charset="2"/>
              <a:buChar char="o"/>
              <a:defRPr sz="2400" kern="1200">
                <a:solidFill>
                  <a:schemeClr val="tx1"/>
                </a:solidFill>
                <a:latin typeface="FangSong" charset="-122"/>
                <a:ea typeface="FangSong" charset="-122"/>
                <a:cs typeface="FangSong" charset="-122"/>
              </a:defRPr>
            </a:lvl1pPr>
            <a:lvl2pPr marL="906463" indent="-434975" algn="l" rtl="0" eaLnBrk="0" fontAlgn="base" hangingPunct="0">
              <a:spcBef>
                <a:spcPct val="20000"/>
              </a:spcBef>
              <a:spcAft>
                <a:spcPct val="0"/>
              </a:spcAft>
              <a:buClr>
                <a:schemeClr val="accent2"/>
              </a:buClr>
              <a:buFont typeface="Wingdings" charset="2"/>
              <a:buChar char="n"/>
              <a:defRPr sz="2000" kern="1200">
                <a:solidFill>
                  <a:schemeClr val="tx1"/>
                </a:solidFill>
                <a:latin typeface="FangSong" charset="-122"/>
                <a:ea typeface="FangSong" charset="-122"/>
                <a:cs typeface="FangSong" charset="-122"/>
              </a:defRPr>
            </a:lvl2pPr>
            <a:lvl3pPr marL="1303338" indent="-393700" algn="l" rtl="0" eaLnBrk="0" fontAlgn="base" hangingPunct="0">
              <a:spcBef>
                <a:spcPct val="20000"/>
              </a:spcBef>
              <a:spcAft>
                <a:spcPct val="0"/>
              </a:spcAft>
              <a:buClr>
                <a:schemeClr val="accent2"/>
              </a:buClr>
              <a:buFont typeface="Wingdings" charset="2"/>
              <a:buChar char="o"/>
              <a:defRPr sz="2000" kern="1200">
                <a:solidFill>
                  <a:schemeClr val="tx1"/>
                </a:solidFill>
                <a:latin typeface="FangSong" charset="-122"/>
                <a:ea typeface="FangSong" charset="-122"/>
                <a:cs typeface="FangSong" charset="-122"/>
              </a:defRPr>
            </a:lvl3pPr>
            <a:lvl4pPr marL="1692275" indent="-385763" algn="l" rtl="0" eaLnBrk="0" fontAlgn="base" hangingPunct="0">
              <a:spcBef>
                <a:spcPct val="20000"/>
              </a:spcBef>
              <a:spcAft>
                <a:spcPct val="0"/>
              </a:spcAft>
              <a:buClr>
                <a:schemeClr val="accent2"/>
              </a:buClr>
              <a:buFont typeface="Wingdings" charset="2"/>
              <a:buChar char="n"/>
              <a:defRPr sz="2000" kern="1200">
                <a:solidFill>
                  <a:schemeClr val="tx1"/>
                </a:solidFill>
                <a:latin typeface="FangSong" charset="-122"/>
                <a:ea typeface="FangSong" charset="-122"/>
                <a:cs typeface="FangSong" charset="-122"/>
              </a:defRPr>
            </a:lvl4pPr>
            <a:lvl5pPr marL="2092325" indent="-396875" algn="l" rtl="0" eaLnBrk="0" fontAlgn="base" hangingPunct="0">
              <a:spcBef>
                <a:spcPct val="25000"/>
              </a:spcBef>
              <a:spcAft>
                <a:spcPct val="0"/>
              </a:spcAft>
              <a:buClr>
                <a:schemeClr val="accent2"/>
              </a:buClr>
              <a:buFont typeface="Wingdings" charset="2"/>
              <a:buChar char="§"/>
              <a:defRPr sz="2000" kern="1200">
                <a:solidFill>
                  <a:schemeClr val="tx1"/>
                </a:solidFill>
                <a:latin typeface="FangSong" charset="-122"/>
                <a:ea typeface="FangSong" charset="-122"/>
                <a:cs typeface="FangSong"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b="0" dirty="0" smtClean="0"/>
              <a:t>间歇式跟踪的评估</a:t>
            </a:r>
            <a:endParaRPr lang="en-US" altLang="zh-CN" sz="2000" b="0" dirty="0"/>
          </a:p>
          <a:p>
            <a:pPr lvl="1"/>
            <a:r>
              <a:rPr lang="zh-CN" altLang="en-US" b="0" dirty="0" smtClean="0"/>
              <a:t>开启率</a:t>
            </a:r>
            <a:endParaRPr lang="en-US" altLang="zh-CN" b="0" dirty="0" smtClean="0"/>
          </a:p>
          <a:p>
            <a:pPr lvl="2"/>
            <a:r>
              <a:rPr lang="zh-CN" altLang="en-US" b="0" dirty="0" smtClean="0"/>
              <a:t>评估开销</a:t>
            </a:r>
            <a:endParaRPr lang="en-US" altLang="zh-CN" b="0" dirty="0"/>
          </a:p>
          <a:p>
            <a:pPr lvl="1"/>
            <a:r>
              <a:rPr lang="zh-CN" altLang="en-US" b="0" dirty="0" smtClean="0"/>
              <a:t>误差率</a:t>
            </a:r>
            <a:endParaRPr lang="en-US" altLang="zh-CN" b="0" dirty="0" smtClean="0"/>
          </a:p>
          <a:p>
            <a:pPr lvl="2"/>
            <a:r>
              <a:rPr lang="zh-CN" altLang="en-US" b="0" dirty="0" smtClean="0"/>
              <a:t>评估精度 </a:t>
            </a:r>
            <a:endParaRPr lang="en-US" altLang="zh-CN" b="0" dirty="0"/>
          </a:p>
        </p:txBody>
      </p:sp>
      <p:pic>
        <p:nvPicPr>
          <p:cNvPr id="3" name="图片 2"/>
          <p:cNvPicPr>
            <a:picLocks noChangeAspect="1"/>
          </p:cNvPicPr>
          <p:nvPr/>
        </p:nvPicPr>
        <p:blipFill>
          <a:blip r:embed="rId3"/>
          <a:stretch>
            <a:fillRect/>
          </a:stretch>
        </p:blipFill>
        <p:spPr>
          <a:xfrm>
            <a:off x="0" y="4667640"/>
            <a:ext cx="9144000" cy="1088304"/>
          </a:xfrm>
          <a:prstGeom prst="rect">
            <a:avLst/>
          </a:prstGeom>
        </p:spPr>
      </p:pic>
      <p:sp>
        <p:nvSpPr>
          <p:cNvPr id="6" name="Rectangle 3"/>
          <p:cNvSpPr txBox="1">
            <a:spLocks noChangeArrowheads="1"/>
          </p:cNvSpPr>
          <p:nvPr/>
        </p:nvSpPr>
        <p:spPr bwMode="auto">
          <a:xfrm>
            <a:off x="4572000" y="2960200"/>
            <a:ext cx="4104456" cy="1086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8" tIns="45715" rIns="91428" bIns="45715" numCol="1" anchor="t" anchorCtr="0" compatLnSpc="1">
            <a:prstTxWarp prst="textNoShape">
              <a:avLst/>
            </a:prstTxWarp>
          </a:bodyPr>
          <a:lstStyle>
            <a:lvl1pPr marL="468313" indent="-468313" algn="l" rtl="0" eaLnBrk="0" fontAlgn="base" hangingPunct="0">
              <a:spcBef>
                <a:spcPct val="20000"/>
              </a:spcBef>
              <a:spcAft>
                <a:spcPct val="0"/>
              </a:spcAft>
              <a:buClr>
                <a:schemeClr val="accent2"/>
              </a:buClr>
              <a:buFont typeface="Wingdings" charset="2"/>
              <a:buChar char="o"/>
              <a:defRPr sz="2400" kern="1200">
                <a:solidFill>
                  <a:schemeClr val="tx1"/>
                </a:solidFill>
                <a:latin typeface="FangSong" charset="-122"/>
                <a:ea typeface="FangSong" charset="-122"/>
                <a:cs typeface="FangSong" charset="-122"/>
              </a:defRPr>
            </a:lvl1pPr>
            <a:lvl2pPr marL="906463" indent="-434975" algn="l" rtl="0" eaLnBrk="0" fontAlgn="base" hangingPunct="0">
              <a:spcBef>
                <a:spcPct val="20000"/>
              </a:spcBef>
              <a:spcAft>
                <a:spcPct val="0"/>
              </a:spcAft>
              <a:buClr>
                <a:schemeClr val="accent2"/>
              </a:buClr>
              <a:buFont typeface="Wingdings" charset="2"/>
              <a:buChar char="n"/>
              <a:defRPr sz="2000" kern="1200">
                <a:solidFill>
                  <a:schemeClr val="tx1"/>
                </a:solidFill>
                <a:latin typeface="FangSong" charset="-122"/>
                <a:ea typeface="FangSong" charset="-122"/>
                <a:cs typeface="FangSong" charset="-122"/>
              </a:defRPr>
            </a:lvl2pPr>
            <a:lvl3pPr marL="1303338" indent="-393700" algn="l" rtl="0" eaLnBrk="0" fontAlgn="base" hangingPunct="0">
              <a:spcBef>
                <a:spcPct val="20000"/>
              </a:spcBef>
              <a:spcAft>
                <a:spcPct val="0"/>
              </a:spcAft>
              <a:buClr>
                <a:schemeClr val="accent2"/>
              </a:buClr>
              <a:buFont typeface="Wingdings" charset="2"/>
              <a:buChar char="o"/>
              <a:defRPr sz="2000" kern="1200">
                <a:solidFill>
                  <a:schemeClr val="tx1"/>
                </a:solidFill>
                <a:latin typeface="FangSong" charset="-122"/>
                <a:ea typeface="FangSong" charset="-122"/>
                <a:cs typeface="FangSong" charset="-122"/>
              </a:defRPr>
            </a:lvl3pPr>
            <a:lvl4pPr marL="1692275" indent="-385763" algn="l" rtl="0" eaLnBrk="0" fontAlgn="base" hangingPunct="0">
              <a:spcBef>
                <a:spcPct val="20000"/>
              </a:spcBef>
              <a:spcAft>
                <a:spcPct val="0"/>
              </a:spcAft>
              <a:buClr>
                <a:schemeClr val="accent2"/>
              </a:buClr>
              <a:buFont typeface="Wingdings" charset="2"/>
              <a:buChar char="n"/>
              <a:defRPr sz="2000" kern="1200">
                <a:solidFill>
                  <a:schemeClr val="tx1"/>
                </a:solidFill>
                <a:latin typeface="FangSong" charset="-122"/>
                <a:ea typeface="FangSong" charset="-122"/>
                <a:cs typeface="FangSong" charset="-122"/>
              </a:defRPr>
            </a:lvl4pPr>
            <a:lvl5pPr marL="2092325" indent="-396875" algn="l" rtl="0" eaLnBrk="0" fontAlgn="base" hangingPunct="0">
              <a:spcBef>
                <a:spcPct val="25000"/>
              </a:spcBef>
              <a:spcAft>
                <a:spcPct val="0"/>
              </a:spcAft>
              <a:buClr>
                <a:schemeClr val="accent2"/>
              </a:buClr>
              <a:buFont typeface="Wingdings" charset="2"/>
              <a:buChar char="§"/>
              <a:defRPr sz="2000" kern="1200">
                <a:solidFill>
                  <a:schemeClr val="tx1"/>
                </a:solidFill>
                <a:latin typeface="FangSong" charset="-122"/>
                <a:ea typeface="FangSong" charset="-122"/>
                <a:cs typeface="FangSong"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b="0" dirty="0" smtClean="0"/>
              <a:t>动态阈值的效果</a:t>
            </a:r>
            <a:endParaRPr lang="en-US" altLang="zh-CN" sz="2000" b="0" dirty="0" smtClean="0"/>
          </a:p>
          <a:p>
            <a:pPr lvl="1"/>
            <a:r>
              <a:rPr lang="zh-CN" altLang="en-US" b="0" dirty="0" smtClean="0"/>
              <a:t>开启率与</a:t>
            </a:r>
            <a:r>
              <a:rPr lang="en-US" altLang="zh-CN" b="0" dirty="0" smtClean="0"/>
              <a:t>T=0.30</a:t>
            </a:r>
            <a:r>
              <a:rPr lang="zh-CN" altLang="en-US" b="0" dirty="0" smtClean="0"/>
              <a:t>相近</a:t>
            </a:r>
            <a:endParaRPr lang="en-US" altLang="zh-CN" b="0" dirty="0" smtClean="0"/>
          </a:p>
          <a:p>
            <a:pPr lvl="1"/>
            <a:r>
              <a:rPr lang="zh-CN" altLang="en-US" b="0" dirty="0" smtClean="0"/>
              <a:t>误差率与</a:t>
            </a:r>
            <a:r>
              <a:rPr lang="en-US" altLang="zh-CN" b="0" dirty="0" smtClean="0"/>
              <a:t>T=0.05</a:t>
            </a:r>
            <a:r>
              <a:rPr lang="zh-CN" altLang="en-US" b="0" dirty="0" smtClean="0"/>
              <a:t>相近</a:t>
            </a:r>
            <a:endParaRPr lang="en-US" altLang="zh-CN" b="0" dirty="0" smtClean="0"/>
          </a:p>
        </p:txBody>
      </p:sp>
      <p:sp>
        <p:nvSpPr>
          <p:cNvPr id="7" name="圆角矩形 6"/>
          <p:cNvSpPr/>
          <p:nvPr/>
        </p:nvSpPr>
        <p:spPr>
          <a:xfrm>
            <a:off x="164143" y="1394927"/>
            <a:ext cx="1512168" cy="973941"/>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跟踪</a:t>
            </a:r>
            <a:endParaRPr lang="en-US" altLang="zh-CN" sz="3200" b="0" dirty="0">
              <a:latin typeface="微软雅黑" panose="020B0503020204020204" pitchFamily="34" charset="-122"/>
              <a:ea typeface="微软雅黑" panose="020B0503020204020204" pitchFamily="34" charset="-122"/>
            </a:endParaRPr>
          </a:p>
          <a:p>
            <a:pPr algn="ctr" eaLnBrk="1" hangingPunct="1"/>
            <a:r>
              <a:rPr lang="zh-CN" altLang="en-US" sz="3200" b="0" dirty="0">
                <a:latin typeface="微软雅黑" panose="020B0503020204020204" pitchFamily="34" charset="-122"/>
                <a:ea typeface="微软雅黑" panose="020B0503020204020204" pitchFamily="34" charset="-122"/>
              </a:rPr>
              <a:t>开销</a:t>
            </a:r>
          </a:p>
        </p:txBody>
      </p:sp>
      <p:sp>
        <p:nvSpPr>
          <p:cNvPr id="8" name="圆角矩形 7"/>
          <p:cNvSpPr/>
          <p:nvPr/>
        </p:nvSpPr>
        <p:spPr>
          <a:xfrm>
            <a:off x="2627784" y="1381871"/>
            <a:ext cx="2232248" cy="973941"/>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b="0" dirty="0" err="1" smtClean="0">
                <a:latin typeface="微软雅黑" panose="020B0503020204020204" pitchFamily="34" charset="-122"/>
                <a:ea typeface="微软雅黑" panose="020B0503020204020204" pitchFamily="34" charset="-122"/>
              </a:rPr>
              <a:t>PageFault</a:t>
            </a:r>
            <a:endParaRPr lang="en-US" altLang="zh-CN" sz="3200" b="0" dirty="0" smtClean="0">
              <a:latin typeface="微软雅黑" panose="020B0503020204020204" pitchFamily="34" charset="-122"/>
              <a:ea typeface="微软雅黑" panose="020B0503020204020204" pitchFamily="34" charset="-122"/>
            </a:endParaRPr>
          </a:p>
          <a:p>
            <a:pPr algn="ctr"/>
            <a:r>
              <a:rPr lang="zh-CN" altLang="en-US" sz="3200" b="0" dirty="0" smtClean="0">
                <a:latin typeface="微软雅黑" panose="020B0503020204020204" pitchFamily="34" charset="-122"/>
                <a:ea typeface="微软雅黑" panose="020B0503020204020204" pitchFamily="34" charset="-122"/>
              </a:rPr>
              <a:t>开销</a:t>
            </a:r>
            <a:endParaRPr lang="zh-CN" altLang="en-US" sz="3200" b="0" dirty="0">
              <a:latin typeface="微软雅黑" panose="020B0503020204020204" pitchFamily="34" charset="-122"/>
              <a:ea typeface="微软雅黑" panose="020B0503020204020204" pitchFamily="34" charset="-122"/>
            </a:endParaRPr>
          </a:p>
        </p:txBody>
      </p:sp>
      <p:sp>
        <p:nvSpPr>
          <p:cNvPr id="9" name="圆角矩形 8"/>
          <p:cNvSpPr/>
          <p:nvPr/>
        </p:nvSpPr>
        <p:spPr>
          <a:xfrm>
            <a:off x="5417686" y="1368646"/>
            <a:ext cx="1398402" cy="973941"/>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维护开销</a:t>
            </a:r>
          </a:p>
        </p:txBody>
      </p:sp>
      <p:sp>
        <p:nvSpPr>
          <p:cNvPr id="10" name="圆角矩形 9"/>
          <p:cNvSpPr/>
          <p:nvPr/>
        </p:nvSpPr>
        <p:spPr>
          <a:xfrm>
            <a:off x="7832053" y="1360604"/>
            <a:ext cx="1224136" cy="973941"/>
          </a:xfrm>
          <a:prstGeom prst="roundRect">
            <a:avLst/>
          </a:prstGeom>
          <a:solidFill>
            <a:srgbClr val="7030A0"/>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陷入</a:t>
            </a:r>
            <a:endParaRPr lang="en-US" altLang="zh-CN" sz="3200" b="0" dirty="0">
              <a:latin typeface="微软雅黑" panose="020B0503020204020204" pitchFamily="34" charset="-122"/>
              <a:ea typeface="微软雅黑" panose="020B0503020204020204" pitchFamily="34" charset="-122"/>
            </a:endParaRPr>
          </a:p>
          <a:p>
            <a:pPr algn="ctr" eaLnBrk="1" hangingPunct="1"/>
            <a:r>
              <a:rPr lang="zh-CN" altLang="en-US" sz="3200" b="0" dirty="0">
                <a:latin typeface="微软雅黑" panose="020B0503020204020204" pitchFamily="34" charset="-122"/>
                <a:ea typeface="微软雅黑" panose="020B0503020204020204" pitchFamily="34" charset="-122"/>
              </a:rPr>
              <a:t>次数</a:t>
            </a:r>
          </a:p>
        </p:txBody>
      </p:sp>
      <p:sp>
        <p:nvSpPr>
          <p:cNvPr id="11" name="圆角矩形 10"/>
          <p:cNvSpPr/>
          <p:nvPr/>
        </p:nvSpPr>
        <p:spPr>
          <a:xfrm>
            <a:off x="1770948" y="1409875"/>
            <a:ext cx="352948" cy="972253"/>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en-US" altLang="zh-CN" sz="3200" b="0" dirty="0">
                <a:latin typeface="微软雅黑" panose="020B0503020204020204" pitchFamily="34" charset="-122"/>
                <a:ea typeface="微软雅黑" panose="020B0503020204020204" pitchFamily="34" charset="-122"/>
              </a:rPr>
              <a:t>=</a:t>
            </a:r>
            <a:endParaRPr lang="zh-CN" altLang="en-US" sz="3200" b="0" dirty="0">
              <a:latin typeface="微软雅黑" panose="020B0503020204020204" pitchFamily="34" charset="-122"/>
              <a:ea typeface="微软雅黑" panose="020B0503020204020204" pitchFamily="34" charset="-122"/>
            </a:endParaRPr>
          </a:p>
        </p:txBody>
      </p:sp>
      <p:sp>
        <p:nvSpPr>
          <p:cNvPr id="12" name="圆角矩形 11"/>
          <p:cNvSpPr/>
          <p:nvPr/>
        </p:nvSpPr>
        <p:spPr>
          <a:xfrm>
            <a:off x="2172839" y="1392615"/>
            <a:ext cx="352948" cy="972253"/>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a:t>
            </a:r>
          </a:p>
        </p:txBody>
      </p:sp>
      <p:sp>
        <p:nvSpPr>
          <p:cNvPr id="13" name="圆角矩形 12"/>
          <p:cNvSpPr/>
          <p:nvPr/>
        </p:nvSpPr>
        <p:spPr>
          <a:xfrm>
            <a:off x="4966851" y="1381871"/>
            <a:ext cx="352948" cy="972253"/>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en-US" altLang="zh-CN" sz="3200" b="0" dirty="0">
                <a:latin typeface="微软雅黑" panose="020B0503020204020204" pitchFamily="34" charset="-122"/>
                <a:ea typeface="微软雅黑" panose="020B0503020204020204" pitchFamily="34" charset="-122"/>
              </a:rPr>
              <a:t>+</a:t>
            </a:r>
            <a:endParaRPr lang="zh-CN" altLang="en-US" sz="3200" b="0" dirty="0">
              <a:latin typeface="微软雅黑" panose="020B0503020204020204" pitchFamily="34" charset="-122"/>
              <a:ea typeface="微软雅黑" panose="020B0503020204020204" pitchFamily="34" charset="-122"/>
            </a:endParaRPr>
          </a:p>
        </p:txBody>
      </p:sp>
      <p:sp>
        <p:nvSpPr>
          <p:cNvPr id="14" name="圆角矩形 13"/>
          <p:cNvSpPr/>
          <p:nvPr/>
        </p:nvSpPr>
        <p:spPr>
          <a:xfrm>
            <a:off x="6928361" y="1368646"/>
            <a:ext cx="352948" cy="972253"/>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a:t>
            </a:r>
          </a:p>
        </p:txBody>
      </p:sp>
      <p:sp>
        <p:nvSpPr>
          <p:cNvPr id="15" name="圆角矩形 14"/>
          <p:cNvSpPr/>
          <p:nvPr/>
        </p:nvSpPr>
        <p:spPr>
          <a:xfrm>
            <a:off x="7366832" y="1368645"/>
            <a:ext cx="352948" cy="972253"/>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idx="4294967295"/>
          </p:nvPr>
        </p:nvSpPr>
        <p:spPr/>
        <p:txBody>
          <a:bodyPr/>
          <a:lstStyle/>
          <a:p>
            <a:pPr marL="342900" indent="-342900"/>
            <a:r>
              <a:rPr lang="zh-CN" altLang="en-US" dirty="0" smtClean="0"/>
              <a:t>大工作集工作负载的内存跟踪</a:t>
            </a:r>
            <a:endParaRPr lang="en-US" altLang="zh-CN" dirty="0"/>
          </a:p>
        </p:txBody>
      </p:sp>
      <p:sp>
        <p:nvSpPr>
          <p:cNvPr id="8195" name="Rectangle 3"/>
          <p:cNvSpPr>
            <a:spLocks noGrp="1" noChangeArrowheads="1"/>
          </p:cNvSpPr>
          <p:nvPr>
            <p:ph type="body" idx="4294967295"/>
          </p:nvPr>
        </p:nvSpPr>
        <p:spPr>
          <a:xfrm>
            <a:off x="566738" y="1295400"/>
            <a:ext cx="8001000" cy="4725988"/>
          </a:xfrm>
        </p:spPr>
        <p:txBody>
          <a:bodyPr/>
          <a:lstStyle/>
          <a:p>
            <a:pPr>
              <a:defRPr/>
            </a:pPr>
            <a:r>
              <a:rPr lang="zh-CN" altLang="en-US" dirty="0" smtClean="0"/>
              <a:t>工作</a:t>
            </a:r>
            <a:r>
              <a:rPr lang="zh-CN" altLang="en-US" dirty="0"/>
              <a:t>集有越来越大的</a:t>
            </a:r>
            <a:r>
              <a:rPr lang="zh-CN" altLang="en-US" dirty="0" smtClean="0"/>
              <a:t>趋势</a:t>
            </a:r>
            <a:endParaRPr lang="en-US" altLang="zh-CN" dirty="0"/>
          </a:p>
          <a:p>
            <a:pPr lvl="1">
              <a:defRPr/>
            </a:pPr>
            <a:r>
              <a:rPr lang="en-US" altLang="zh-CN" dirty="0" err="1" smtClean="0"/>
              <a:t>CloudSuit</a:t>
            </a:r>
            <a:r>
              <a:rPr lang="en-US" altLang="zh-CN" dirty="0" smtClean="0"/>
              <a:t>(ASPLOS 2012)</a:t>
            </a:r>
          </a:p>
          <a:p>
            <a:pPr lvl="1">
              <a:defRPr/>
            </a:pPr>
            <a:r>
              <a:rPr lang="zh-CN" altLang="en-US" dirty="0" smtClean="0"/>
              <a:t>内存工作集越来越大</a:t>
            </a:r>
            <a:endParaRPr lang="en-US" altLang="zh-CN" dirty="0" smtClean="0"/>
          </a:p>
          <a:p>
            <a:pPr>
              <a:defRPr/>
            </a:pPr>
            <a:r>
              <a:rPr lang="zh-CN" altLang="en-US" dirty="0" smtClean="0"/>
              <a:t>跟踪粒度的调整</a:t>
            </a:r>
            <a:endParaRPr lang="en-US" altLang="zh-CN" dirty="0" smtClean="0"/>
          </a:p>
          <a:p>
            <a:pPr lvl="1">
              <a:defRPr/>
            </a:pPr>
            <a:r>
              <a:rPr lang="zh-CN" altLang="en-US" dirty="0" smtClean="0"/>
              <a:t>跟踪粒度跟踪随工作集</a:t>
            </a:r>
            <a:endParaRPr lang="en-US" altLang="zh-CN" dirty="0" smtClean="0"/>
          </a:p>
          <a:p>
            <a:pPr>
              <a:defRPr/>
            </a:pPr>
            <a:r>
              <a:rPr lang="zh-CN" altLang="en-US" dirty="0" smtClean="0"/>
              <a:t>热页集的快速调整</a:t>
            </a:r>
            <a:endParaRPr lang="en-US" altLang="zh-CN" dirty="0" smtClean="0"/>
          </a:p>
          <a:p>
            <a:pPr lvl="1">
              <a:defRPr/>
            </a:pPr>
            <a:r>
              <a:rPr lang="zh-CN" altLang="en-US" dirty="0" smtClean="0"/>
              <a:t>工作集作为反馈因子</a:t>
            </a:r>
            <a:endParaRPr lang="en-US" altLang="zh-CN" sz="1800" dirty="0" smtClean="0"/>
          </a:p>
        </p:txBody>
      </p:sp>
      <p:pic>
        <p:nvPicPr>
          <p:cNvPr id="2" name="图片 1"/>
          <p:cNvPicPr>
            <a:picLocks noChangeAspect="1"/>
          </p:cNvPicPr>
          <p:nvPr/>
        </p:nvPicPr>
        <p:blipFill>
          <a:blip r:embed="rId3"/>
          <a:stretch>
            <a:fillRect/>
          </a:stretch>
        </p:blipFill>
        <p:spPr>
          <a:xfrm>
            <a:off x="4332433" y="2420888"/>
            <a:ext cx="4811567" cy="3011824"/>
          </a:xfrm>
          <a:prstGeom prst="rect">
            <a:avLst/>
          </a:prstGeom>
        </p:spPr>
      </p:pic>
    </p:spTree>
    <p:extLst>
      <p:ext uri="{BB962C8B-B14F-4D97-AF65-F5344CB8AC3E}">
        <p14:creationId xmlns:p14="http://schemas.microsoft.com/office/powerpoint/2010/main" val="17510818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idx="4294967295"/>
          </p:nvPr>
        </p:nvSpPr>
        <p:spPr>
          <a:xfrm>
            <a:off x="571500" y="255588"/>
            <a:ext cx="7456488" cy="914400"/>
          </a:xfrm>
        </p:spPr>
        <p:txBody>
          <a:bodyPr/>
          <a:lstStyle/>
          <a:p>
            <a:pPr marL="342900" indent="-342900"/>
            <a:r>
              <a:rPr lang="zh-CN" altLang="en-US" dirty="0" smtClean="0"/>
              <a:t>内存跟踪开销的优化</a:t>
            </a:r>
            <a:endParaRPr lang="en-US" altLang="zh-CN" dirty="0"/>
          </a:p>
        </p:txBody>
      </p:sp>
      <p:sp>
        <p:nvSpPr>
          <p:cNvPr id="57347" name="文本框 3"/>
          <p:cNvSpPr txBox="1">
            <a:spLocks noChangeArrowheads="1"/>
          </p:cNvSpPr>
          <p:nvPr/>
        </p:nvSpPr>
        <p:spPr bwMode="auto">
          <a:xfrm>
            <a:off x="571500" y="2060575"/>
            <a:ext cx="4072508"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600" b="1">
                <a:solidFill>
                  <a:schemeClr val="tx1"/>
                </a:solidFill>
                <a:latin typeface="Arial" charset="0"/>
                <a:ea typeface="宋体" charset="-122"/>
              </a:defRPr>
            </a:lvl1pPr>
            <a:lvl2pPr>
              <a:defRPr sz="1600" b="1">
                <a:solidFill>
                  <a:schemeClr val="tx1"/>
                </a:solidFill>
                <a:latin typeface="Arial" charset="0"/>
                <a:ea typeface="宋体" charset="-122"/>
              </a:defRPr>
            </a:lvl2pPr>
            <a:lvl3pPr>
              <a:defRPr sz="1600" b="1">
                <a:solidFill>
                  <a:schemeClr val="tx1"/>
                </a:solidFill>
                <a:latin typeface="Arial" charset="0"/>
                <a:ea typeface="宋体" charset="-122"/>
              </a:defRPr>
            </a:lvl3pPr>
            <a:lvl4pPr>
              <a:defRPr sz="1600" b="1">
                <a:solidFill>
                  <a:schemeClr val="tx1"/>
                </a:solidFill>
                <a:latin typeface="Arial" charset="0"/>
                <a:ea typeface="宋体" charset="-122"/>
              </a:defRPr>
            </a:lvl4pPr>
            <a:lvl5pPr>
              <a:defRPr sz="1600" b="1">
                <a:solidFill>
                  <a:schemeClr val="tx1"/>
                </a:solidFill>
                <a:latin typeface="Arial" charset="0"/>
                <a:ea typeface="宋体" charset="-122"/>
              </a:defRPr>
            </a:lvl5pPr>
            <a:lvl6pPr marL="2284413" indent="1588" eaLnBrk="0" fontAlgn="base" hangingPunct="0">
              <a:spcBef>
                <a:spcPct val="0"/>
              </a:spcBef>
              <a:spcAft>
                <a:spcPct val="0"/>
              </a:spcAft>
              <a:defRPr sz="1600" b="1">
                <a:solidFill>
                  <a:schemeClr val="tx1"/>
                </a:solidFill>
                <a:latin typeface="Arial" charset="0"/>
                <a:ea typeface="宋体" charset="-122"/>
              </a:defRPr>
            </a:lvl6pPr>
            <a:lvl7pPr marL="2741613" indent="1588" eaLnBrk="0" fontAlgn="base" hangingPunct="0">
              <a:spcBef>
                <a:spcPct val="0"/>
              </a:spcBef>
              <a:spcAft>
                <a:spcPct val="0"/>
              </a:spcAft>
              <a:defRPr sz="1600" b="1">
                <a:solidFill>
                  <a:schemeClr val="tx1"/>
                </a:solidFill>
                <a:latin typeface="Arial" charset="0"/>
                <a:ea typeface="宋体" charset="-122"/>
              </a:defRPr>
            </a:lvl7pPr>
            <a:lvl8pPr marL="3198813" indent="1588" eaLnBrk="0" fontAlgn="base" hangingPunct="0">
              <a:spcBef>
                <a:spcPct val="0"/>
              </a:spcBef>
              <a:spcAft>
                <a:spcPct val="0"/>
              </a:spcAft>
              <a:defRPr sz="1600" b="1">
                <a:solidFill>
                  <a:schemeClr val="tx1"/>
                </a:solidFill>
                <a:latin typeface="Arial" charset="0"/>
                <a:ea typeface="宋体" charset="-122"/>
              </a:defRPr>
            </a:lvl8pPr>
            <a:lvl9pPr marL="3656013" indent="1588" eaLnBrk="0" fontAlgn="base" hangingPunct="0">
              <a:spcBef>
                <a:spcPct val="0"/>
              </a:spcBef>
              <a:spcAft>
                <a:spcPct val="0"/>
              </a:spcAft>
              <a:defRPr sz="1600" b="1">
                <a:solidFill>
                  <a:schemeClr val="tx1"/>
                </a:solidFill>
                <a:latin typeface="Arial" charset="0"/>
                <a:ea typeface="宋体" charset="-122"/>
              </a:defRPr>
            </a:lvl9pPr>
          </a:lstStyle>
          <a:p>
            <a:pPr marL="468313" indent="-468313">
              <a:spcBef>
                <a:spcPct val="20000"/>
              </a:spcBef>
              <a:buClr>
                <a:schemeClr val="accent2"/>
              </a:buClr>
              <a:buFont typeface="Wingdings" charset="2"/>
              <a:buChar char="o"/>
              <a:defRPr/>
            </a:pPr>
            <a:r>
              <a:rPr lang="en-US" altLang="zh-CN" sz="2000" b="0" dirty="0" smtClean="0">
                <a:latin typeface="FangSong" charset="-122"/>
                <a:ea typeface="FangSong" charset="-122"/>
                <a:cs typeface="FangSong" charset="-122"/>
              </a:rPr>
              <a:t>L</a:t>
            </a:r>
            <a:r>
              <a:rPr lang="zh-CN" altLang="en-US" sz="2000" b="0" dirty="0" smtClean="0">
                <a:latin typeface="FangSong" charset="-122"/>
                <a:ea typeface="FangSong" charset="-122"/>
                <a:cs typeface="FangSong" charset="-122"/>
              </a:rPr>
              <a:t>：原型系统</a:t>
            </a:r>
            <a:r>
              <a:rPr lang="en-US" altLang="zh-CN" sz="2000" b="0" dirty="0" smtClean="0">
                <a:latin typeface="FangSong" charset="-122"/>
                <a:ea typeface="FangSong" charset="-122"/>
                <a:cs typeface="FangSong" charset="-122"/>
              </a:rPr>
              <a:t>;</a:t>
            </a:r>
          </a:p>
          <a:p>
            <a:pPr marL="468313" indent="-468313">
              <a:spcBef>
                <a:spcPct val="20000"/>
              </a:spcBef>
              <a:buClr>
                <a:schemeClr val="accent2"/>
              </a:buClr>
              <a:buFont typeface="Wingdings" charset="2"/>
              <a:buChar char="o"/>
              <a:defRPr/>
            </a:pPr>
            <a:r>
              <a:rPr lang="en-US" altLang="zh-CN" sz="2000" b="0" dirty="0" smtClean="0">
                <a:latin typeface="FangSong" charset="-122"/>
                <a:ea typeface="FangSong" charset="-122"/>
                <a:cs typeface="FangSong" charset="-122"/>
              </a:rPr>
              <a:t>D</a:t>
            </a:r>
            <a:r>
              <a:rPr lang="zh-CN" altLang="en-US" sz="2000" b="0" dirty="0" smtClean="0">
                <a:latin typeface="FangSong" charset="-122"/>
                <a:ea typeface="FangSong" charset="-122"/>
                <a:cs typeface="FangSong" charset="-122"/>
              </a:rPr>
              <a:t>：</a:t>
            </a:r>
            <a:r>
              <a:rPr lang="zh-CN" altLang="zh-CN" sz="2000" b="0" dirty="0" smtClean="0">
                <a:latin typeface="FangSong" charset="-122"/>
                <a:ea typeface="FangSong" charset="-122"/>
                <a:cs typeface="FangSong" charset="-122"/>
              </a:rPr>
              <a:t>动态热页集</a:t>
            </a:r>
            <a:r>
              <a:rPr lang="en-US" altLang="zh-CN" sz="2000" b="0" dirty="0" smtClean="0">
                <a:latin typeface="FangSong" charset="-122"/>
                <a:ea typeface="FangSong" charset="-122"/>
                <a:cs typeface="FangSong" charset="-122"/>
              </a:rPr>
              <a:t>; </a:t>
            </a:r>
          </a:p>
          <a:p>
            <a:pPr marL="468313" indent="-468313">
              <a:spcBef>
                <a:spcPct val="20000"/>
              </a:spcBef>
              <a:buClr>
                <a:schemeClr val="accent2"/>
              </a:buClr>
              <a:buFont typeface="Wingdings" charset="2"/>
              <a:buChar char="o"/>
              <a:defRPr/>
            </a:pPr>
            <a:r>
              <a:rPr lang="en-US" altLang="zh-CN" sz="2000" b="0" dirty="0" smtClean="0">
                <a:latin typeface="FangSong" charset="-122"/>
                <a:ea typeface="FangSong" charset="-122"/>
                <a:cs typeface="FangSong" charset="-122"/>
              </a:rPr>
              <a:t>A: </a:t>
            </a:r>
            <a:r>
              <a:rPr lang="zh-CN" altLang="en-US" sz="2000" b="0" dirty="0" smtClean="0">
                <a:latin typeface="FangSong" charset="-122"/>
                <a:ea typeface="FangSong" charset="-122"/>
                <a:cs typeface="FangSong" charset="-122"/>
              </a:rPr>
              <a:t>存储结构优化</a:t>
            </a:r>
            <a:r>
              <a:rPr lang="en-US" altLang="zh-CN" sz="2000" b="0" dirty="0" smtClean="0">
                <a:latin typeface="FangSong" charset="-122"/>
                <a:ea typeface="FangSong" charset="-122"/>
                <a:cs typeface="FangSong" charset="-122"/>
              </a:rPr>
              <a:t>; </a:t>
            </a:r>
          </a:p>
          <a:p>
            <a:pPr marL="468313" indent="-468313">
              <a:spcBef>
                <a:spcPct val="20000"/>
              </a:spcBef>
              <a:buClr>
                <a:schemeClr val="accent2"/>
              </a:buClr>
              <a:buFont typeface="Wingdings" charset="2"/>
              <a:buChar char="o"/>
              <a:defRPr/>
            </a:pPr>
            <a:r>
              <a:rPr lang="en-US" altLang="zh-CN" sz="2000" b="0" dirty="0" smtClean="0">
                <a:latin typeface="FangSong" charset="-122"/>
                <a:ea typeface="FangSong" charset="-122"/>
                <a:cs typeface="FangSong" charset="-122"/>
              </a:rPr>
              <a:t>I(f): </a:t>
            </a:r>
            <a:r>
              <a:rPr lang="zh-CN" altLang="zh-CN" sz="2000" b="0" dirty="0" smtClean="0">
                <a:latin typeface="FangSong" charset="-122"/>
                <a:ea typeface="FangSong" charset="-122"/>
                <a:cs typeface="FangSong" charset="-122"/>
              </a:rPr>
              <a:t>固定阈值间歇式监控</a:t>
            </a:r>
            <a:r>
              <a:rPr lang="en-US" altLang="zh-CN" sz="2000" b="0" dirty="0" smtClean="0">
                <a:latin typeface="FangSong" charset="-122"/>
                <a:ea typeface="FangSong" charset="-122"/>
                <a:cs typeface="FangSong" charset="-122"/>
              </a:rPr>
              <a:t>;</a:t>
            </a:r>
          </a:p>
          <a:p>
            <a:pPr marL="468313" indent="-468313">
              <a:spcBef>
                <a:spcPct val="20000"/>
              </a:spcBef>
              <a:buClr>
                <a:schemeClr val="accent2"/>
              </a:buClr>
              <a:buFont typeface="Wingdings" charset="2"/>
              <a:buChar char="o"/>
              <a:defRPr/>
            </a:pPr>
            <a:r>
              <a:rPr lang="en-US" altLang="zh-CN" sz="2000" b="0" dirty="0" smtClean="0">
                <a:latin typeface="FangSong" charset="-122"/>
                <a:ea typeface="FangSong" charset="-122"/>
                <a:cs typeface="FangSong" charset="-122"/>
              </a:rPr>
              <a:t>I(a)</a:t>
            </a:r>
            <a:r>
              <a:rPr lang="zh-CN" altLang="en-US" sz="2000" b="0" dirty="0" smtClean="0">
                <a:latin typeface="FangSong" charset="-122"/>
                <a:ea typeface="FangSong" charset="-122"/>
                <a:cs typeface="FangSong" charset="-122"/>
              </a:rPr>
              <a:t>：</a:t>
            </a:r>
            <a:r>
              <a:rPr lang="zh-CN" altLang="zh-CN" sz="2000" b="0" dirty="0" smtClean="0">
                <a:latin typeface="FangSong" charset="-122"/>
                <a:ea typeface="FangSong" charset="-122"/>
                <a:cs typeface="FangSong" charset="-122"/>
              </a:rPr>
              <a:t>自适应阈值间歇式监控</a:t>
            </a:r>
            <a:endParaRPr lang="zh-CN" altLang="en-US" sz="2000" b="0" dirty="0">
              <a:latin typeface="FangSong" charset="-122"/>
              <a:ea typeface="FangSong" charset="-122"/>
              <a:cs typeface="FangSong" charset="-122"/>
            </a:endParaRPr>
          </a:p>
        </p:txBody>
      </p:sp>
      <p:sp>
        <p:nvSpPr>
          <p:cNvPr id="5" name="云形 4"/>
          <p:cNvSpPr/>
          <p:nvPr/>
        </p:nvSpPr>
        <p:spPr bwMode="auto">
          <a:xfrm>
            <a:off x="5940152" y="1372632"/>
            <a:ext cx="2808287" cy="1223963"/>
          </a:xfrm>
          <a:prstGeom prst="clou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anose="020B0604020202020204" pitchFamily="34" charset="0"/>
              <a:buNone/>
              <a:defRPr/>
            </a:pPr>
            <a:r>
              <a:rPr lang="zh-CN" altLang="en-US" sz="1800" dirty="0">
                <a:latin typeface="Arial" panose="020B0604020202020204" pitchFamily="34" charset="0"/>
                <a:ea typeface="宋体" panose="02010600030101010101" pitchFamily="2" charset="-122"/>
              </a:rPr>
              <a:t>平均开销 </a:t>
            </a:r>
            <a:r>
              <a:rPr lang="en-US" altLang="zh-CN" sz="1800" dirty="0">
                <a:latin typeface="Arial" panose="020B0604020202020204" pitchFamily="34" charset="0"/>
                <a:ea typeface="宋体" panose="02010600030101010101" pitchFamily="2" charset="-122"/>
              </a:rPr>
              <a:t>&lt; 2%</a:t>
            </a:r>
          </a:p>
          <a:p>
            <a:pPr>
              <a:buFont typeface="Arial" panose="020B0604020202020204" pitchFamily="34" charset="0"/>
              <a:buNone/>
              <a:defRPr/>
            </a:pPr>
            <a:r>
              <a:rPr lang="zh-CN" altLang="en-US" sz="1800" dirty="0">
                <a:latin typeface="Arial" panose="020B0604020202020204" pitchFamily="34" charset="0"/>
                <a:ea typeface="宋体" panose="02010600030101010101" pitchFamily="2" charset="-122"/>
              </a:rPr>
              <a:t>平均精度 </a:t>
            </a:r>
            <a:r>
              <a:rPr lang="en-US" altLang="zh-CN" sz="1800" dirty="0">
                <a:latin typeface="Arial" panose="020B0604020202020204" pitchFamily="34" charset="0"/>
                <a:ea typeface="宋体" panose="02010600030101010101" pitchFamily="2" charset="-122"/>
              </a:rPr>
              <a:t>&gt; 95%</a:t>
            </a:r>
            <a:endParaRPr lang="zh-CN" altLang="en-US" sz="1800" dirty="0">
              <a:latin typeface="Arial" panose="020B0604020202020204" pitchFamily="34" charset="0"/>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571500" y="4437112"/>
            <a:ext cx="7884368" cy="1021848"/>
          </a:xfrm>
          <a:prstGeom prst="rect">
            <a:avLst/>
          </a:prstGeom>
        </p:spPr>
      </p:pic>
      <p:sp>
        <p:nvSpPr>
          <p:cNvPr id="6" name="文本框 3"/>
          <p:cNvSpPr txBox="1">
            <a:spLocks noChangeArrowheads="1"/>
          </p:cNvSpPr>
          <p:nvPr/>
        </p:nvSpPr>
        <p:spPr bwMode="auto">
          <a:xfrm>
            <a:off x="5071492" y="2429907"/>
            <a:ext cx="4072508"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600" b="1">
                <a:solidFill>
                  <a:schemeClr val="tx1"/>
                </a:solidFill>
                <a:latin typeface="Arial" charset="0"/>
                <a:ea typeface="宋体" charset="-122"/>
              </a:defRPr>
            </a:lvl1pPr>
            <a:lvl2pPr>
              <a:defRPr sz="1600" b="1">
                <a:solidFill>
                  <a:schemeClr val="tx1"/>
                </a:solidFill>
                <a:latin typeface="Arial" charset="0"/>
                <a:ea typeface="宋体" charset="-122"/>
              </a:defRPr>
            </a:lvl2pPr>
            <a:lvl3pPr>
              <a:defRPr sz="1600" b="1">
                <a:solidFill>
                  <a:schemeClr val="tx1"/>
                </a:solidFill>
                <a:latin typeface="Arial" charset="0"/>
                <a:ea typeface="宋体" charset="-122"/>
              </a:defRPr>
            </a:lvl3pPr>
            <a:lvl4pPr>
              <a:defRPr sz="1600" b="1">
                <a:solidFill>
                  <a:schemeClr val="tx1"/>
                </a:solidFill>
                <a:latin typeface="Arial" charset="0"/>
                <a:ea typeface="宋体" charset="-122"/>
              </a:defRPr>
            </a:lvl4pPr>
            <a:lvl5pPr>
              <a:defRPr sz="1600" b="1">
                <a:solidFill>
                  <a:schemeClr val="tx1"/>
                </a:solidFill>
                <a:latin typeface="Arial" charset="0"/>
                <a:ea typeface="宋体" charset="-122"/>
              </a:defRPr>
            </a:lvl5pPr>
            <a:lvl6pPr marL="2284413" indent="1588" eaLnBrk="0" fontAlgn="base" hangingPunct="0">
              <a:spcBef>
                <a:spcPct val="0"/>
              </a:spcBef>
              <a:spcAft>
                <a:spcPct val="0"/>
              </a:spcAft>
              <a:defRPr sz="1600" b="1">
                <a:solidFill>
                  <a:schemeClr val="tx1"/>
                </a:solidFill>
                <a:latin typeface="Arial" charset="0"/>
                <a:ea typeface="宋体" charset="-122"/>
              </a:defRPr>
            </a:lvl6pPr>
            <a:lvl7pPr marL="2741613" indent="1588" eaLnBrk="0" fontAlgn="base" hangingPunct="0">
              <a:spcBef>
                <a:spcPct val="0"/>
              </a:spcBef>
              <a:spcAft>
                <a:spcPct val="0"/>
              </a:spcAft>
              <a:defRPr sz="1600" b="1">
                <a:solidFill>
                  <a:schemeClr val="tx1"/>
                </a:solidFill>
                <a:latin typeface="Arial" charset="0"/>
                <a:ea typeface="宋体" charset="-122"/>
              </a:defRPr>
            </a:lvl7pPr>
            <a:lvl8pPr marL="3198813" indent="1588" eaLnBrk="0" fontAlgn="base" hangingPunct="0">
              <a:spcBef>
                <a:spcPct val="0"/>
              </a:spcBef>
              <a:spcAft>
                <a:spcPct val="0"/>
              </a:spcAft>
              <a:defRPr sz="1600" b="1">
                <a:solidFill>
                  <a:schemeClr val="tx1"/>
                </a:solidFill>
                <a:latin typeface="Arial" charset="0"/>
                <a:ea typeface="宋体" charset="-122"/>
              </a:defRPr>
            </a:lvl8pPr>
            <a:lvl9pPr marL="3656013" indent="1588" eaLnBrk="0" fontAlgn="base" hangingPunct="0">
              <a:spcBef>
                <a:spcPct val="0"/>
              </a:spcBef>
              <a:spcAft>
                <a:spcPct val="0"/>
              </a:spcAft>
              <a:defRPr sz="1600" b="1">
                <a:solidFill>
                  <a:schemeClr val="tx1"/>
                </a:solidFill>
                <a:latin typeface="Arial" charset="0"/>
                <a:ea typeface="宋体" charset="-122"/>
              </a:defRPr>
            </a:lvl9pPr>
          </a:lstStyle>
          <a:p>
            <a:pPr marL="468313" indent="-468313">
              <a:spcBef>
                <a:spcPct val="20000"/>
              </a:spcBef>
              <a:buClr>
                <a:schemeClr val="accent2"/>
              </a:buClr>
              <a:buFont typeface="Wingdings" charset="2"/>
              <a:buChar char="o"/>
              <a:defRPr/>
            </a:pPr>
            <a:endParaRPr lang="en-US" altLang="zh-CN" sz="2000" b="0" dirty="0" smtClean="0">
              <a:latin typeface="FangSong" charset="-122"/>
              <a:ea typeface="FangSong" charset="-122"/>
              <a:cs typeface="FangSong" charset="-122"/>
            </a:endParaRPr>
          </a:p>
          <a:p>
            <a:pPr marL="468313" indent="-468313">
              <a:spcBef>
                <a:spcPct val="20000"/>
              </a:spcBef>
              <a:buClr>
                <a:schemeClr val="accent2"/>
              </a:buClr>
              <a:buFont typeface="Wingdings" charset="2"/>
              <a:buChar char="o"/>
              <a:defRPr/>
            </a:pPr>
            <a:r>
              <a:rPr lang="en-US" altLang="zh-CN" sz="2000" b="0" dirty="0" err="1" smtClean="0">
                <a:latin typeface="FangSong" charset="-122"/>
                <a:ea typeface="FangSong" charset="-122"/>
                <a:cs typeface="FangSong" charset="-122"/>
              </a:rPr>
              <a:t>Dacapo</a:t>
            </a:r>
            <a:endParaRPr lang="en-US" altLang="zh-CN" sz="2000" b="0" dirty="0" smtClean="0">
              <a:latin typeface="FangSong" charset="-122"/>
              <a:ea typeface="FangSong" charset="-122"/>
              <a:cs typeface="FangSong" charset="-122"/>
            </a:endParaRPr>
          </a:p>
          <a:p>
            <a:pPr marL="468313" indent="-468313">
              <a:spcBef>
                <a:spcPct val="20000"/>
              </a:spcBef>
              <a:buClr>
                <a:schemeClr val="accent2"/>
              </a:buClr>
              <a:buFont typeface="Wingdings" charset="2"/>
              <a:buChar char="o"/>
              <a:defRPr/>
            </a:pPr>
            <a:r>
              <a:rPr lang="en-US" altLang="zh-CN" sz="2000" b="0" dirty="0" err="1" smtClean="0">
                <a:latin typeface="FangSong" charset="-122"/>
                <a:ea typeface="FangSong" charset="-122"/>
                <a:cs typeface="FangSong" charset="-122"/>
              </a:rPr>
              <a:t>CloudSuit</a:t>
            </a:r>
            <a:endParaRPr lang="en-US" altLang="zh-CN" sz="2000" b="0" dirty="0" smtClean="0">
              <a:latin typeface="FangSong" charset="-122"/>
              <a:ea typeface="FangSong" charset="-122"/>
              <a:cs typeface="FangSong" charset="-122"/>
            </a:endParaRPr>
          </a:p>
          <a:p>
            <a:pPr marL="468313" indent="-468313">
              <a:spcBef>
                <a:spcPct val="20000"/>
              </a:spcBef>
              <a:buClr>
                <a:schemeClr val="accent2"/>
              </a:buClr>
              <a:buFont typeface="Wingdings" charset="2"/>
              <a:buChar char="o"/>
              <a:defRPr/>
            </a:pPr>
            <a:r>
              <a:rPr lang="en-US" altLang="zh-CN" sz="2000" b="0" dirty="0">
                <a:latin typeface="FangSong" charset="-122"/>
                <a:ea typeface="FangSong" charset="-122"/>
                <a:cs typeface="FangSong" charset="-122"/>
              </a:rPr>
              <a:t>Spec</a:t>
            </a:r>
            <a:r>
              <a:rPr lang="zh-CN" altLang="en-US" sz="2000" b="0" dirty="0">
                <a:latin typeface="FangSong" charset="-122"/>
                <a:ea typeface="FangSong" charset="-122"/>
                <a:cs typeface="FangSong" charset="-122"/>
              </a:rPr>
              <a:t> </a:t>
            </a:r>
            <a:r>
              <a:rPr lang="en-US" altLang="zh-CN" sz="2000" b="0" dirty="0">
                <a:latin typeface="FangSong" charset="-122"/>
                <a:ea typeface="FangSong" charset="-122"/>
                <a:cs typeface="FangSong" charset="-122"/>
              </a:rPr>
              <a:t>CPU</a:t>
            </a:r>
            <a:r>
              <a:rPr lang="zh-CN" altLang="en-US" sz="2000" b="0" dirty="0">
                <a:latin typeface="FangSong" charset="-122"/>
                <a:ea typeface="FangSong" charset="-122"/>
                <a:cs typeface="FangSong" charset="-122"/>
              </a:rPr>
              <a:t> </a:t>
            </a:r>
            <a:r>
              <a:rPr lang="en-US" altLang="zh-CN" sz="2000" b="0" dirty="0" smtClean="0">
                <a:latin typeface="FangSong" charset="-122"/>
                <a:ea typeface="FangSong" charset="-122"/>
                <a:cs typeface="FangSong" charset="-122"/>
              </a:rPr>
              <a:t>2006</a:t>
            </a:r>
            <a:endParaRPr lang="en-US" altLang="zh-CN" sz="2000" b="0" dirty="0">
              <a:latin typeface="FangSong" charset="-122"/>
              <a:ea typeface="FangSong" charset="-122"/>
              <a:cs typeface="FangSong"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p:txBody>
          <a:bodyPr/>
          <a:lstStyle/>
          <a:p>
            <a:r>
              <a:rPr lang="zh-CN" altLang="en-US" dirty="0" smtClean="0">
                <a:latin typeface="FangSong" charset="-122"/>
                <a:ea typeface="FangSong" charset="-122"/>
                <a:cs typeface="FangSong" charset="-122"/>
              </a:rPr>
              <a:t>内容提要</a:t>
            </a:r>
            <a:endParaRPr lang="zh-CN" altLang="en-US" dirty="0">
              <a:latin typeface="FangSong" charset="-122"/>
              <a:ea typeface="FangSong" charset="-122"/>
              <a:cs typeface="FangSong" charset="-122"/>
            </a:endParaRPr>
          </a:p>
        </p:txBody>
      </p:sp>
      <p:sp>
        <p:nvSpPr>
          <p:cNvPr id="29698" name="内容占位符 2"/>
          <p:cNvSpPr>
            <a:spLocks noGrp="1"/>
          </p:cNvSpPr>
          <p:nvPr>
            <p:ph idx="1"/>
          </p:nvPr>
        </p:nvSpPr>
        <p:spPr/>
        <p:txBody>
          <a:bodyPr/>
          <a:lstStyle/>
          <a:p>
            <a:r>
              <a:rPr lang="zh-CN" altLang="en-US" sz="4400" b="1" dirty="0" smtClean="0">
                <a:solidFill>
                  <a:srgbClr val="3333FF"/>
                </a:solidFill>
              </a:rPr>
              <a:t>研究背景</a:t>
            </a:r>
            <a:endParaRPr lang="en-US" altLang="zh-CN" sz="4400" b="1" dirty="0" smtClean="0">
              <a:solidFill>
                <a:srgbClr val="3333FF"/>
              </a:solidFill>
            </a:endParaRPr>
          </a:p>
          <a:p>
            <a:r>
              <a:rPr lang="zh-CN" altLang="en-US" sz="2800" dirty="0" smtClean="0"/>
              <a:t>虚拟机的内存工作集预测</a:t>
            </a:r>
            <a:endParaRPr lang="en-US" altLang="zh-CN" sz="2800" dirty="0"/>
          </a:p>
          <a:p>
            <a:pPr lvl="1"/>
            <a:r>
              <a:rPr lang="zh-CN" altLang="en-US" sz="2800" dirty="0" smtClean="0"/>
              <a:t>基于页面重用</a:t>
            </a:r>
            <a:r>
              <a:rPr lang="zh-CN" altLang="en-US" sz="2800" dirty="0"/>
              <a:t>距离的</a:t>
            </a:r>
            <a:r>
              <a:rPr lang="zh-CN" altLang="en-US" sz="2800" dirty="0" smtClean="0"/>
              <a:t>内存工作集预测</a:t>
            </a:r>
            <a:endParaRPr lang="en-US" altLang="zh-CN" sz="2800" dirty="0"/>
          </a:p>
          <a:p>
            <a:pPr lvl="1"/>
            <a:r>
              <a:rPr lang="zh-CN" altLang="en-US" sz="2800" dirty="0"/>
              <a:t>基于平均淘汰时间的</a:t>
            </a:r>
            <a:r>
              <a:rPr lang="zh-CN" altLang="en-US" sz="2800" dirty="0" smtClean="0"/>
              <a:t>内存工作集预测</a:t>
            </a:r>
            <a:endParaRPr lang="en-US" altLang="zh-CN" sz="2800" dirty="0"/>
          </a:p>
          <a:p>
            <a:r>
              <a:rPr lang="zh-CN" altLang="en-US" sz="2800" dirty="0" smtClean="0"/>
              <a:t>虚拟机的内存</a:t>
            </a:r>
            <a:r>
              <a:rPr lang="zh-CN" altLang="en-US" sz="2800" dirty="0"/>
              <a:t>动态按</a:t>
            </a:r>
            <a:r>
              <a:rPr lang="zh-CN" altLang="en-US" sz="2800" dirty="0" smtClean="0"/>
              <a:t>需调配</a:t>
            </a:r>
            <a:endParaRPr lang="en-US" altLang="zh-CN" sz="2800" dirty="0"/>
          </a:p>
          <a:p>
            <a:r>
              <a:rPr lang="zh-CN" altLang="en-US" sz="2800" dirty="0"/>
              <a:t>总结和</a:t>
            </a:r>
            <a:r>
              <a:rPr lang="zh-CN" altLang="en-US" sz="2800" dirty="0" smtClean="0"/>
              <a:t>展望</a:t>
            </a:r>
            <a:endParaRPr lang="en-US" altLang="zh-CN" sz="2800" dirty="0" smtClean="0"/>
          </a:p>
          <a:p>
            <a:pPr lvl="1"/>
            <a:endParaRPr lang="en-US" altLang="zh-CN" dirty="0">
              <a:latin typeface="FangSong" charset="-122"/>
              <a:ea typeface="FangSong" charset="-122"/>
              <a:cs typeface="FangSong" charset="-122"/>
            </a:endParaRPr>
          </a:p>
        </p:txBody>
      </p:sp>
    </p:spTree>
    <p:extLst>
      <p:ext uri="{BB962C8B-B14F-4D97-AF65-F5344CB8AC3E}">
        <p14:creationId xmlns:p14="http://schemas.microsoft.com/office/powerpoint/2010/main" val="1761247414"/>
      </p:ext>
    </p:extLst>
  </p:cSld>
  <p:clrMapOvr>
    <a:masterClrMapping/>
  </p:clrMapOvr>
  <p:transition spd="slow" advTm="922">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p:txBody>
          <a:bodyPr/>
          <a:lstStyle/>
          <a:p>
            <a:r>
              <a:rPr lang="zh-CN" altLang="en-US" dirty="0" smtClean="0">
                <a:latin typeface="FangSong" charset="-122"/>
                <a:ea typeface="FangSong" charset="-122"/>
                <a:cs typeface="FangSong" charset="-122"/>
              </a:rPr>
              <a:t>内容提要</a:t>
            </a:r>
            <a:endParaRPr lang="zh-CN" altLang="en-US" dirty="0">
              <a:latin typeface="FangSong" charset="-122"/>
              <a:ea typeface="FangSong" charset="-122"/>
              <a:cs typeface="FangSong" charset="-122"/>
            </a:endParaRPr>
          </a:p>
        </p:txBody>
      </p:sp>
      <p:sp>
        <p:nvSpPr>
          <p:cNvPr id="29698" name="内容占位符 2"/>
          <p:cNvSpPr>
            <a:spLocks noGrp="1"/>
          </p:cNvSpPr>
          <p:nvPr>
            <p:ph idx="1"/>
          </p:nvPr>
        </p:nvSpPr>
        <p:spPr/>
        <p:txBody>
          <a:bodyPr/>
          <a:lstStyle/>
          <a:p>
            <a:r>
              <a:rPr lang="zh-CN" altLang="en-US" sz="2800" dirty="0"/>
              <a:t>研究背景</a:t>
            </a:r>
            <a:endParaRPr lang="en-US" altLang="zh-CN" sz="2800" dirty="0"/>
          </a:p>
          <a:p>
            <a:r>
              <a:rPr lang="zh-CN" altLang="en-US" sz="2800" dirty="0" smtClean="0"/>
              <a:t>虚拟机的内存工作集预测</a:t>
            </a:r>
            <a:endParaRPr lang="en-US" altLang="zh-CN" sz="2800" dirty="0"/>
          </a:p>
          <a:p>
            <a:pPr lvl="1"/>
            <a:r>
              <a:rPr lang="zh-CN" altLang="en-US" sz="2800" dirty="0"/>
              <a:t>基于页面重用距离的内存工作集预测</a:t>
            </a:r>
            <a:endParaRPr lang="en-US" altLang="zh-CN" sz="2800" dirty="0"/>
          </a:p>
          <a:p>
            <a:pPr lvl="1"/>
            <a:r>
              <a:rPr lang="zh-CN" altLang="en-US" sz="3200" b="1" dirty="0">
                <a:solidFill>
                  <a:srgbClr val="3333FF"/>
                </a:solidFill>
              </a:rPr>
              <a:t>基于平均淘汰时间的内存工作集预测</a:t>
            </a:r>
            <a:endParaRPr lang="en-US" altLang="zh-CN" sz="3200" b="1" dirty="0">
              <a:solidFill>
                <a:srgbClr val="3333FF"/>
              </a:solidFill>
            </a:endParaRPr>
          </a:p>
          <a:p>
            <a:r>
              <a:rPr lang="zh-CN" altLang="en-US" sz="2800" dirty="0"/>
              <a:t>虚拟机内存动态按</a:t>
            </a:r>
            <a:r>
              <a:rPr lang="zh-CN" altLang="en-US" sz="2800" dirty="0" smtClean="0"/>
              <a:t>需调配</a:t>
            </a:r>
            <a:endParaRPr lang="en-US" altLang="zh-CN" sz="2800" dirty="0"/>
          </a:p>
          <a:p>
            <a:r>
              <a:rPr lang="zh-CN" altLang="en-US" sz="2800" dirty="0"/>
              <a:t>总结和</a:t>
            </a:r>
            <a:r>
              <a:rPr lang="zh-CN" altLang="en-US" sz="2800" dirty="0" smtClean="0"/>
              <a:t>展望</a:t>
            </a:r>
            <a:endParaRPr lang="en-US" altLang="zh-CN" sz="2800" dirty="0" smtClean="0"/>
          </a:p>
          <a:p>
            <a:pPr lvl="1"/>
            <a:endParaRPr lang="en-US" altLang="zh-CN" dirty="0">
              <a:latin typeface="FangSong" charset="-122"/>
              <a:ea typeface="FangSong" charset="-122"/>
              <a:cs typeface="FangSong" charset="-122"/>
            </a:endParaRPr>
          </a:p>
        </p:txBody>
      </p:sp>
    </p:spTree>
    <p:extLst>
      <p:ext uri="{BB962C8B-B14F-4D97-AF65-F5344CB8AC3E}">
        <p14:creationId xmlns:p14="http://schemas.microsoft.com/office/powerpoint/2010/main" val="1465009595"/>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p:txBody>
          <a:bodyPr/>
          <a:lstStyle/>
          <a:p>
            <a:pPr marL="342900" indent="-342900"/>
            <a:r>
              <a:rPr lang="zh-CN" altLang="en-US" dirty="0" smtClean="0"/>
              <a:t>平均淘汰时间（</a:t>
            </a:r>
            <a:r>
              <a:rPr lang="en-US" altLang="zh-CN" dirty="0" smtClean="0"/>
              <a:t>AET</a:t>
            </a:r>
            <a:r>
              <a:rPr lang="zh-CN" altLang="en-US" dirty="0" smtClean="0"/>
              <a:t>）</a:t>
            </a:r>
            <a:endParaRPr lang="en-US" altLang="zh-CN" dirty="0"/>
          </a:p>
        </p:txBody>
      </p:sp>
      <p:sp>
        <p:nvSpPr>
          <p:cNvPr id="66562" name="Rectangle 3"/>
          <p:cNvSpPr>
            <a:spLocks noGrp="1" noChangeArrowheads="1"/>
          </p:cNvSpPr>
          <p:nvPr>
            <p:ph type="body" idx="4294967295"/>
          </p:nvPr>
        </p:nvSpPr>
        <p:spPr>
          <a:xfrm>
            <a:off x="395288" y="1295400"/>
            <a:ext cx="5329237" cy="4509863"/>
          </a:xfrm>
        </p:spPr>
        <p:txBody>
          <a:bodyPr/>
          <a:lstStyle/>
          <a:p>
            <a:r>
              <a:rPr lang="en-US" altLang="zh-CN" dirty="0"/>
              <a:t>AET</a:t>
            </a:r>
            <a:r>
              <a:rPr lang="zh-CN" altLang="en-US" dirty="0" smtClean="0"/>
              <a:t>（</a:t>
            </a:r>
            <a:r>
              <a:rPr lang="en-US" altLang="zh-CN" dirty="0" smtClean="0"/>
              <a:t>Average Eviction Time</a:t>
            </a:r>
            <a:r>
              <a:rPr lang="zh-CN" altLang="zh-CN" dirty="0" smtClean="0"/>
              <a:t> </a:t>
            </a:r>
            <a:r>
              <a:rPr lang="zh-CN" altLang="en-US" dirty="0" smtClean="0"/>
              <a:t>）</a:t>
            </a:r>
            <a:endParaRPr lang="en-US" altLang="zh-CN" dirty="0" smtClean="0"/>
          </a:p>
          <a:p>
            <a:pPr lvl="1"/>
            <a:r>
              <a:rPr lang="en-US" altLang="zh-CN" dirty="0" smtClean="0"/>
              <a:t>[Hu2016Kinetic]</a:t>
            </a:r>
            <a:endParaRPr lang="en-US" altLang="zh-CN" dirty="0"/>
          </a:p>
          <a:p>
            <a:pPr lvl="1"/>
            <a:r>
              <a:rPr lang="zh-CN" altLang="zh-CN" dirty="0"/>
              <a:t>缓存系统采用的淘汰原则通常都是</a:t>
            </a:r>
            <a:r>
              <a:rPr lang="en-US" altLang="zh-CN" dirty="0" smtClean="0"/>
              <a:t>LRU</a:t>
            </a:r>
            <a:endParaRPr lang="en-US" altLang="zh-CN" dirty="0"/>
          </a:p>
          <a:p>
            <a:pPr lvl="1"/>
            <a:r>
              <a:rPr lang="zh-CN" altLang="zh-CN" dirty="0"/>
              <a:t>访问命中或访问失效，都会引起缓存中数据的移动</a:t>
            </a:r>
            <a:r>
              <a:rPr lang="zh-CN" altLang="zh-CN" dirty="0" smtClean="0"/>
              <a:t>。</a:t>
            </a:r>
            <a:endParaRPr lang="en-US" altLang="zh-CN" dirty="0" smtClean="0"/>
          </a:p>
          <a:p>
            <a:pPr lvl="1"/>
            <a:r>
              <a:rPr lang="en-US" altLang="zh-CN" b="0" dirty="0" smtClean="0"/>
              <a:t>AET</a:t>
            </a:r>
            <a:r>
              <a:rPr lang="zh-CN" altLang="en-US" b="0" dirty="0" smtClean="0"/>
              <a:t>模型涉及到数据块的淘汰时间与平均淘汰时间。 </a:t>
            </a:r>
            <a:endParaRPr lang="en-US" altLang="zh-CN" b="0" dirty="0" smtClean="0"/>
          </a:p>
          <a:p>
            <a:r>
              <a:rPr lang="zh-CN" altLang="en-US" dirty="0" smtClean="0"/>
              <a:t>内存跟踪步骤</a:t>
            </a:r>
            <a:endParaRPr lang="en-US" altLang="zh-CN" dirty="0"/>
          </a:p>
          <a:p>
            <a:pPr lvl="1"/>
            <a:r>
              <a:rPr lang="zh-CN" altLang="en-US" b="0" dirty="0" smtClean="0"/>
              <a:t>构建重用时间直方图（</a:t>
            </a:r>
            <a:r>
              <a:rPr lang="en-US" altLang="zh-CN" dirty="0" smtClean="0"/>
              <a:t>R</a:t>
            </a:r>
            <a:r>
              <a:rPr lang="en-US" altLang="zh-CN" b="0" dirty="0" smtClean="0"/>
              <a:t>euse </a:t>
            </a:r>
            <a:r>
              <a:rPr lang="en-US" altLang="zh-CN" dirty="0" smtClean="0"/>
              <a:t>T</a:t>
            </a:r>
            <a:r>
              <a:rPr lang="en-US" altLang="zh-CN" b="0" dirty="0" smtClean="0"/>
              <a:t>ime </a:t>
            </a:r>
            <a:r>
              <a:rPr lang="en-US" altLang="zh-CN" dirty="0" smtClean="0"/>
              <a:t>H</a:t>
            </a:r>
            <a:r>
              <a:rPr lang="en-US" altLang="zh-CN" b="0" dirty="0" smtClean="0"/>
              <a:t>istogram, RTH</a:t>
            </a:r>
            <a:r>
              <a:rPr lang="zh-CN" altLang="en-US" b="0" dirty="0" smtClean="0"/>
              <a:t>）</a:t>
            </a:r>
            <a:endParaRPr lang="en-US" altLang="zh-CN" dirty="0"/>
          </a:p>
          <a:p>
            <a:pPr lvl="1"/>
            <a:r>
              <a:rPr lang="zh-CN" altLang="en-US" b="0" dirty="0" smtClean="0"/>
              <a:t>估算出重用时间分布（</a:t>
            </a:r>
            <a:r>
              <a:rPr lang="en-US" altLang="zh-CN" dirty="0" smtClean="0"/>
              <a:t>R</a:t>
            </a:r>
            <a:r>
              <a:rPr lang="en-US" altLang="zh-CN" b="0" dirty="0" smtClean="0"/>
              <a:t>euse </a:t>
            </a:r>
            <a:r>
              <a:rPr lang="en-US" altLang="zh-CN" dirty="0" smtClean="0"/>
              <a:t>T</a:t>
            </a:r>
            <a:r>
              <a:rPr lang="en-US" altLang="zh-CN" b="0" dirty="0" smtClean="0"/>
              <a:t>ime </a:t>
            </a:r>
            <a:r>
              <a:rPr lang="en-US" altLang="zh-CN" dirty="0" smtClean="0"/>
              <a:t>D</a:t>
            </a:r>
            <a:r>
              <a:rPr lang="en-US" altLang="zh-CN" b="0" dirty="0" smtClean="0"/>
              <a:t>istribution</a:t>
            </a:r>
            <a:r>
              <a:rPr lang="zh-CN" altLang="en-US" b="0" dirty="0" smtClean="0"/>
              <a:t>， </a:t>
            </a:r>
            <a:r>
              <a:rPr lang="en-US" altLang="zh-CN" b="0" dirty="0" smtClean="0"/>
              <a:t>RTD </a:t>
            </a:r>
            <a:r>
              <a:rPr lang="zh-CN" altLang="en-US" b="0" dirty="0" smtClean="0"/>
              <a:t>）</a:t>
            </a:r>
            <a:endParaRPr lang="en-US" altLang="zh-CN" b="0" dirty="0" smtClean="0"/>
          </a:p>
          <a:p>
            <a:pPr lvl="1"/>
            <a:endParaRPr lang="en-US" altLang="zh-CN" b="0" dirty="0" smtClean="0"/>
          </a:p>
          <a:p>
            <a:pPr lvl="1"/>
            <a:endParaRPr lang="en-US" altLang="zh-CN" dirty="0" smtClean="0"/>
          </a:p>
          <a:p>
            <a:pPr lvl="1"/>
            <a:endParaRPr lang="en-US" altLang="zh-CN" dirty="0"/>
          </a:p>
        </p:txBody>
      </p:sp>
      <p:pic>
        <p:nvPicPr>
          <p:cNvPr id="66563"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24525" y="1295400"/>
            <a:ext cx="3563938"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4"/>
          <a:stretch>
            <a:fillRect/>
          </a:stretch>
        </p:blipFill>
        <p:spPr>
          <a:xfrm>
            <a:off x="5220072" y="4833165"/>
            <a:ext cx="3781226" cy="975831"/>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idx="4294967295"/>
          </p:nvPr>
        </p:nvSpPr>
        <p:spPr/>
        <p:txBody>
          <a:bodyPr/>
          <a:lstStyle/>
          <a:p>
            <a:pPr marL="342900" indent="-342900"/>
            <a:r>
              <a:rPr lang="en-US" altLang="zh-CN" dirty="0" smtClean="0"/>
              <a:t>AET</a:t>
            </a:r>
            <a:r>
              <a:rPr lang="zh-CN" altLang="en-US" dirty="0" smtClean="0"/>
              <a:t>的优势</a:t>
            </a:r>
            <a:endParaRPr lang="en-US" altLang="zh-CN" dirty="0"/>
          </a:p>
        </p:txBody>
      </p:sp>
      <p:sp>
        <p:nvSpPr>
          <p:cNvPr id="61442" name="Rectangle 3"/>
          <p:cNvSpPr>
            <a:spLocks noGrp="1" noChangeArrowheads="1"/>
          </p:cNvSpPr>
          <p:nvPr>
            <p:ph type="body" idx="4294967295"/>
          </p:nvPr>
        </p:nvSpPr>
        <p:spPr>
          <a:xfrm>
            <a:off x="866629" y="2449231"/>
            <a:ext cx="7534275" cy="3526499"/>
          </a:xfrm>
        </p:spPr>
        <p:txBody>
          <a:bodyPr/>
          <a:lstStyle/>
          <a:p>
            <a:pPr>
              <a:defRPr/>
            </a:pPr>
            <a:r>
              <a:rPr lang="zh-CN" altLang="en-US" dirty="0" smtClean="0">
                <a:latin typeface="+mn-ea"/>
              </a:rPr>
              <a:t>降低内存跟踪的</a:t>
            </a:r>
            <a:r>
              <a:rPr lang="zh-CN" altLang="en-US" b="1" dirty="0" smtClean="0">
                <a:latin typeface="+mn-ea"/>
              </a:rPr>
              <a:t>开销</a:t>
            </a:r>
            <a:endParaRPr lang="en-US" altLang="zh-CN" b="1" dirty="0" smtClean="0">
              <a:latin typeface="+mn-ea"/>
            </a:endParaRPr>
          </a:p>
          <a:p>
            <a:pPr lvl="1">
              <a:defRPr/>
            </a:pPr>
            <a:r>
              <a:rPr lang="zh-CN" altLang="en-US" dirty="0" smtClean="0">
                <a:latin typeface="+mn-ea"/>
              </a:rPr>
              <a:t>最有效的手段：</a:t>
            </a:r>
            <a:r>
              <a:rPr lang="zh-CN" altLang="en-US" b="1" dirty="0" smtClean="0">
                <a:solidFill>
                  <a:srgbClr val="FF0000"/>
                </a:solidFill>
                <a:latin typeface="+mn-ea"/>
              </a:rPr>
              <a:t>减少页面俘获次数</a:t>
            </a:r>
            <a:r>
              <a:rPr lang="zh-CN" altLang="en-US" dirty="0" smtClean="0">
                <a:latin typeface="+mn-ea"/>
              </a:rPr>
              <a:t>。</a:t>
            </a:r>
            <a:endParaRPr lang="en-US" altLang="zh-CN" dirty="0" smtClean="0">
              <a:latin typeface="+mn-ea"/>
            </a:endParaRPr>
          </a:p>
          <a:p>
            <a:pPr>
              <a:defRPr/>
            </a:pPr>
            <a:r>
              <a:rPr lang="en-US" altLang="zh-CN" dirty="0" smtClean="0">
                <a:latin typeface="+mn-ea"/>
              </a:rPr>
              <a:t>LRU</a:t>
            </a:r>
          </a:p>
          <a:p>
            <a:pPr lvl="1">
              <a:defRPr/>
            </a:pPr>
            <a:r>
              <a:rPr lang="zh-CN" altLang="en-US" dirty="0" smtClean="0">
                <a:latin typeface="+mn-ea"/>
              </a:rPr>
              <a:t>优化</a:t>
            </a:r>
            <a:r>
              <a:rPr lang="en-US" altLang="zh-CN" dirty="0" smtClean="0">
                <a:latin typeface="+mn-ea"/>
              </a:rPr>
              <a:t> -&gt; </a:t>
            </a:r>
            <a:r>
              <a:rPr lang="zh-CN" altLang="en-US" dirty="0" smtClean="0">
                <a:latin typeface="+mn-ea"/>
              </a:rPr>
              <a:t>减少页面俘获</a:t>
            </a:r>
            <a:r>
              <a:rPr lang="en-US" altLang="zh-CN" dirty="0" smtClean="0">
                <a:latin typeface="+mn-ea"/>
              </a:rPr>
              <a:t>;</a:t>
            </a:r>
            <a:endParaRPr lang="en-US" altLang="zh-CN" dirty="0">
              <a:latin typeface="+mn-ea"/>
            </a:endParaRPr>
          </a:p>
          <a:p>
            <a:pPr lvl="1">
              <a:defRPr/>
            </a:pPr>
            <a:r>
              <a:rPr lang="zh-CN" altLang="en-US" dirty="0" smtClean="0">
                <a:latin typeface="+mn-ea"/>
              </a:rPr>
              <a:t>损失一定的精度</a:t>
            </a:r>
            <a:r>
              <a:rPr lang="zh-CN" altLang="en-US" dirty="0">
                <a:latin typeface="+mn-ea"/>
              </a:rPr>
              <a:t>，</a:t>
            </a:r>
            <a:r>
              <a:rPr lang="zh-CN" altLang="en-US" dirty="0" smtClean="0">
                <a:latin typeface="+mn-ea"/>
              </a:rPr>
              <a:t>阻碍进一步优化</a:t>
            </a:r>
            <a:r>
              <a:rPr lang="en-US" altLang="zh-CN" dirty="0" smtClean="0">
                <a:latin typeface="+mn-ea"/>
              </a:rPr>
              <a:t>;</a:t>
            </a:r>
          </a:p>
          <a:p>
            <a:pPr>
              <a:defRPr/>
            </a:pPr>
            <a:r>
              <a:rPr lang="en-US" altLang="zh-CN" dirty="0" smtClean="0">
                <a:latin typeface="+mn-ea"/>
              </a:rPr>
              <a:t>AET</a:t>
            </a:r>
          </a:p>
          <a:p>
            <a:pPr lvl="1">
              <a:defRPr/>
            </a:pPr>
            <a:r>
              <a:rPr lang="zh-CN" altLang="en-US" dirty="0" smtClean="0">
                <a:latin typeface="+mn-ea"/>
              </a:rPr>
              <a:t>依赖的重用时间分布（</a:t>
            </a:r>
            <a:r>
              <a:rPr lang="en-US" altLang="zh-CN" dirty="0" smtClean="0">
                <a:latin typeface="+mn-ea"/>
              </a:rPr>
              <a:t>RTD</a:t>
            </a:r>
            <a:r>
              <a:rPr lang="zh-CN" altLang="en-US" dirty="0" smtClean="0">
                <a:latin typeface="+mn-ea"/>
              </a:rPr>
              <a:t>）是</a:t>
            </a:r>
            <a:r>
              <a:rPr lang="zh-CN" altLang="en-US" b="1" dirty="0" smtClean="0">
                <a:latin typeface="+mn-ea"/>
              </a:rPr>
              <a:t>概率分布</a:t>
            </a:r>
            <a:endParaRPr lang="en-US" altLang="zh-CN" b="1" dirty="0" smtClean="0">
              <a:latin typeface="+mn-ea"/>
            </a:endParaRPr>
          </a:p>
          <a:p>
            <a:pPr lvl="1">
              <a:defRPr/>
            </a:pPr>
            <a:r>
              <a:rPr lang="zh-CN" altLang="en-US" dirty="0" smtClean="0">
                <a:latin typeface="+mn-ea"/>
              </a:rPr>
              <a:t>采样（选取一个页面子集跟踪）不会改变</a:t>
            </a:r>
            <a:r>
              <a:rPr lang="en-US" altLang="zh-CN" dirty="0" smtClean="0">
                <a:latin typeface="+mn-ea"/>
              </a:rPr>
              <a:t>RTD</a:t>
            </a:r>
            <a:endParaRPr lang="en-US" altLang="zh-CN" dirty="0">
              <a:latin typeface="+mn-ea"/>
            </a:endParaRPr>
          </a:p>
          <a:p>
            <a:pPr lvl="1">
              <a:defRPr/>
            </a:pPr>
            <a:r>
              <a:rPr lang="zh-CN" altLang="en-US" dirty="0" smtClean="0">
                <a:latin typeface="+mn-ea"/>
              </a:rPr>
              <a:t>调整采样率来改变页面俘获比例</a:t>
            </a:r>
            <a:endParaRPr lang="en-US" altLang="zh-CN" dirty="0" smtClean="0">
              <a:latin typeface="+mn-ea"/>
            </a:endParaRPr>
          </a:p>
        </p:txBody>
      </p:sp>
      <p:sp>
        <p:nvSpPr>
          <p:cNvPr id="22" name="圆角矩形 21"/>
          <p:cNvSpPr/>
          <p:nvPr/>
        </p:nvSpPr>
        <p:spPr>
          <a:xfrm>
            <a:off x="110545" y="1295041"/>
            <a:ext cx="1512168" cy="973941"/>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跟踪</a:t>
            </a:r>
            <a:endParaRPr lang="en-US" altLang="zh-CN" sz="3200" b="0" dirty="0">
              <a:latin typeface="微软雅黑" panose="020B0503020204020204" pitchFamily="34" charset="-122"/>
              <a:ea typeface="微软雅黑" panose="020B0503020204020204" pitchFamily="34" charset="-122"/>
            </a:endParaRPr>
          </a:p>
          <a:p>
            <a:pPr algn="ctr" eaLnBrk="1" hangingPunct="1"/>
            <a:r>
              <a:rPr lang="zh-CN" altLang="en-US" sz="3200" b="0" dirty="0">
                <a:latin typeface="微软雅黑" panose="020B0503020204020204" pitchFamily="34" charset="-122"/>
                <a:ea typeface="微软雅黑" panose="020B0503020204020204" pitchFamily="34" charset="-122"/>
              </a:rPr>
              <a:t>开销</a:t>
            </a:r>
          </a:p>
        </p:txBody>
      </p:sp>
      <p:sp>
        <p:nvSpPr>
          <p:cNvPr id="23" name="圆角矩形 22"/>
          <p:cNvSpPr/>
          <p:nvPr/>
        </p:nvSpPr>
        <p:spPr>
          <a:xfrm>
            <a:off x="2574186" y="1281985"/>
            <a:ext cx="2232248" cy="973941"/>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b="0" dirty="0" err="1" smtClean="0">
                <a:latin typeface="微软雅黑" panose="020B0503020204020204" pitchFamily="34" charset="-122"/>
                <a:ea typeface="微软雅黑" panose="020B0503020204020204" pitchFamily="34" charset="-122"/>
              </a:rPr>
              <a:t>PageFault</a:t>
            </a:r>
            <a:endParaRPr lang="en-US" altLang="zh-CN" sz="3200" b="0" dirty="0" smtClean="0">
              <a:latin typeface="微软雅黑" panose="020B0503020204020204" pitchFamily="34" charset="-122"/>
              <a:ea typeface="微软雅黑" panose="020B0503020204020204" pitchFamily="34" charset="-122"/>
            </a:endParaRPr>
          </a:p>
          <a:p>
            <a:pPr algn="ctr"/>
            <a:r>
              <a:rPr lang="zh-CN" altLang="en-US" sz="3200" b="0" dirty="0" smtClean="0">
                <a:latin typeface="微软雅黑" panose="020B0503020204020204" pitchFamily="34" charset="-122"/>
                <a:ea typeface="微软雅黑" panose="020B0503020204020204" pitchFamily="34" charset="-122"/>
              </a:rPr>
              <a:t>开销</a:t>
            </a:r>
            <a:endParaRPr lang="zh-CN" altLang="en-US" sz="3200" b="0" dirty="0">
              <a:latin typeface="微软雅黑" panose="020B0503020204020204" pitchFamily="34" charset="-122"/>
              <a:ea typeface="微软雅黑" panose="020B0503020204020204" pitchFamily="34" charset="-122"/>
            </a:endParaRPr>
          </a:p>
        </p:txBody>
      </p:sp>
      <p:sp>
        <p:nvSpPr>
          <p:cNvPr id="24" name="圆角矩形 23"/>
          <p:cNvSpPr/>
          <p:nvPr/>
        </p:nvSpPr>
        <p:spPr>
          <a:xfrm>
            <a:off x="5364088" y="1268760"/>
            <a:ext cx="1398402" cy="973941"/>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维护开销</a:t>
            </a:r>
          </a:p>
        </p:txBody>
      </p:sp>
      <p:sp>
        <p:nvSpPr>
          <p:cNvPr id="25" name="圆角矩形 24"/>
          <p:cNvSpPr/>
          <p:nvPr/>
        </p:nvSpPr>
        <p:spPr>
          <a:xfrm>
            <a:off x="7778455" y="1260718"/>
            <a:ext cx="1224136" cy="973941"/>
          </a:xfrm>
          <a:prstGeom prst="roundRect">
            <a:avLst/>
          </a:prstGeom>
          <a:solidFill>
            <a:srgbClr val="7030A0"/>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600" b="0" dirty="0">
                <a:latin typeface="微软雅黑" panose="020B0503020204020204" pitchFamily="34" charset="-122"/>
                <a:ea typeface="微软雅黑" panose="020B0503020204020204" pitchFamily="34" charset="-122"/>
              </a:rPr>
              <a:t>陷入</a:t>
            </a:r>
            <a:endParaRPr lang="en-US" altLang="zh-CN" sz="3600" b="0" dirty="0">
              <a:latin typeface="微软雅黑" panose="020B0503020204020204" pitchFamily="34" charset="-122"/>
              <a:ea typeface="微软雅黑" panose="020B0503020204020204" pitchFamily="34" charset="-122"/>
            </a:endParaRPr>
          </a:p>
          <a:p>
            <a:pPr algn="ctr" eaLnBrk="1" hangingPunct="1"/>
            <a:r>
              <a:rPr lang="zh-CN" altLang="en-US" sz="3600" b="0" dirty="0">
                <a:latin typeface="微软雅黑" panose="020B0503020204020204" pitchFamily="34" charset="-122"/>
                <a:ea typeface="微软雅黑" panose="020B0503020204020204" pitchFamily="34" charset="-122"/>
              </a:rPr>
              <a:t>次数</a:t>
            </a:r>
          </a:p>
        </p:txBody>
      </p:sp>
      <p:sp>
        <p:nvSpPr>
          <p:cNvPr id="26" name="圆角矩形 25"/>
          <p:cNvSpPr/>
          <p:nvPr/>
        </p:nvSpPr>
        <p:spPr>
          <a:xfrm>
            <a:off x="1717350" y="1309989"/>
            <a:ext cx="352948" cy="972253"/>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en-US" altLang="zh-CN" sz="3200" b="0" dirty="0">
                <a:latin typeface="微软雅黑" panose="020B0503020204020204" pitchFamily="34" charset="-122"/>
                <a:ea typeface="微软雅黑" panose="020B0503020204020204" pitchFamily="34" charset="-122"/>
              </a:rPr>
              <a:t>=</a:t>
            </a:r>
            <a:endParaRPr lang="zh-CN" altLang="en-US" sz="3200" b="0" dirty="0">
              <a:latin typeface="微软雅黑" panose="020B0503020204020204" pitchFamily="34" charset="-122"/>
              <a:ea typeface="微软雅黑" panose="020B0503020204020204" pitchFamily="34" charset="-122"/>
            </a:endParaRPr>
          </a:p>
        </p:txBody>
      </p:sp>
      <p:sp>
        <p:nvSpPr>
          <p:cNvPr id="27" name="圆角矩形 26"/>
          <p:cNvSpPr/>
          <p:nvPr/>
        </p:nvSpPr>
        <p:spPr>
          <a:xfrm>
            <a:off x="2119241" y="1292729"/>
            <a:ext cx="352948" cy="972253"/>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a:t>
            </a:r>
          </a:p>
        </p:txBody>
      </p:sp>
      <p:sp>
        <p:nvSpPr>
          <p:cNvPr id="28" name="圆角矩形 27"/>
          <p:cNvSpPr/>
          <p:nvPr/>
        </p:nvSpPr>
        <p:spPr>
          <a:xfrm>
            <a:off x="4913253" y="1281985"/>
            <a:ext cx="352948" cy="972253"/>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en-US" altLang="zh-CN" sz="3200" b="0" dirty="0">
                <a:latin typeface="微软雅黑" panose="020B0503020204020204" pitchFamily="34" charset="-122"/>
                <a:ea typeface="微软雅黑" panose="020B0503020204020204" pitchFamily="34" charset="-122"/>
              </a:rPr>
              <a:t>+</a:t>
            </a:r>
            <a:endParaRPr lang="zh-CN" altLang="en-US" sz="3200" b="0" dirty="0">
              <a:latin typeface="微软雅黑" panose="020B0503020204020204" pitchFamily="34" charset="-122"/>
              <a:ea typeface="微软雅黑" panose="020B0503020204020204" pitchFamily="34" charset="-122"/>
            </a:endParaRPr>
          </a:p>
        </p:txBody>
      </p:sp>
      <p:sp>
        <p:nvSpPr>
          <p:cNvPr id="29" name="圆角矩形 28"/>
          <p:cNvSpPr/>
          <p:nvPr/>
        </p:nvSpPr>
        <p:spPr>
          <a:xfrm>
            <a:off x="6874763" y="1268760"/>
            <a:ext cx="352948" cy="972253"/>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a:t>
            </a:r>
          </a:p>
        </p:txBody>
      </p:sp>
      <p:sp>
        <p:nvSpPr>
          <p:cNvPr id="30" name="圆角矩形 29"/>
          <p:cNvSpPr/>
          <p:nvPr/>
        </p:nvSpPr>
        <p:spPr>
          <a:xfrm>
            <a:off x="7313234" y="1268759"/>
            <a:ext cx="352948" cy="972253"/>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r>
              <a:rPr lang="zh-CN" altLang="en-US" sz="3200" b="0" dirty="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0EB84F3F-5BBF-CD4D-AAA7-D4B526DD7E86}" type="slidenum">
              <a:rPr lang="en-US" altLang="zh-CN"/>
              <a:pPr>
                <a:defRPr/>
              </a:pPr>
              <a:t>23</a:t>
            </a:fld>
            <a:endParaRPr lang="en-US" altLang="zh-CN"/>
          </a:p>
        </p:txBody>
      </p:sp>
      <p:sp>
        <p:nvSpPr>
          <p:cNvPr id="74754" name="标题 1"/>
          <p:cNvSpPr>
            <a:spLocks noGrp="1"/>
          </p:cNvSpPr>
          <p:nvPr>
            <p:ph type="title" idx="4294967295"/>
          </p:nvPr>
        </p:nvSpPr>
        <p:spPr/>
        <p:txBody>
          <a:bodyPr/>
          <a:lstStyle/>
          <a:p>
            <a:r>
              <a:rPr lang="zh-CN" altLang="en-US" dirty="0" smtClean="0"/>
              <a:t>基于</a:t>
            </a:r>
            <a:r>
              <a:rPr lang="en-US" altLang="zh-CN" dirty="0" smtClean="0"/>
              <a:t>AET</a:t>
            </a:r>
            <a:r>
              <a:rPr lang="zh-CN" altLang="en-US" dirty="0" smtClean="0"/>
              <a:t>进行内存跟踪的基本框架</a:t>
            </a:r>
            <a:endParaRPr lang="zh-CN" altLang="zh-CN" dirty="0">
              <a:solidFill>
                <a:srgbClr val="3333FF"/>
              </a:solidFill>
            </a:endParaRPr>
          </a:p>
        </p:txBody>
      </p:sp>
      <p:sp>
        <p:nvSpPr>
          <p:cNvPr id="74756"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eaLnBrk="1" hangingPunct="1">
              <a:spcBef>
                <a:spcPct val="0"/>
              </a:spcBef>
              <a:buClrTx/>
              <a:buFont typeface="Arial" charset="0"/>
              <a:buNone/>
            </a:pPr>
            <a:fld id="{0888E4D4-02FB-144A-8BBD-DD9FBED3ECDF}" type="datetime1">
              <a:rPr lang="zh-CN" altLang="en-US" sz="1200" b="0"/>
              <a:pPr eaLnBrk="1" hangingPunct="1">
                <a:spcBef>
                  <a:spcPct val="0"/>
                </a:spcBef>
                <a:buClrTx/>
                <a:buFont typeface="Arial" charset="0"/>
                <a:buNone/>
              </a:pPr>
              <a:t>2017/5/31</a:t>
            </a:fld>
            <a:endParaRPr lang="en-US" altLang="zh-CN" sz="1200" b="0"/>
          </a:p>
        </p:txBody>
      </p:sp>
      <p:sp>
        <p:nvSpPr>
          <p:cNvPr id="74757" name="页脚占位符 4"/>
          <p:cNvSpPr txBox="1">
            <a:spLocks noGrp="1" noChangeArrowheads="1"/>
          </p:cNvSpPr>
          <p:nvPr/>
        </p:nvSpPr>
        <p:spPr bwMode="auto">
          <a:xfrm>
            <a:off x="26670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lgn="ctr" eaLnBrk="1" hangingPunct="1">
              <a:spcBef>
                <a:spcPct val="0"/>
              </a:spcBef>
              <a:buClrTx/>
              <a:buFont typeface="Arial" charset="0"/>
              <a:buNone/>
            </a:pPr>
            <a:r>
              <a:rPr lang="en-US" altLang="zh-CN" sz="1200" b="0"/>
              <a:t>http://ncis.pku.edu.cn</a:t>
            </a:r>
          </a:p>
        </p:txBody>
      </p:sp>
      <p:sp>
        <p:nvSpPr>
          <p:cNvPr id="74758" name="灯片编号占位符 5"/>
          <p:cNvSpPr txBox="1">
            <a:spLocks noGrp="1" noChangeArrowheads="1"/>
          </p:cNvSpPr>
          <p:nvPr/>
        </p:nvSpPr>
        <p:spPr bwMode="auto">
          <a:xfrm>
            <a:off x="5715000" y="6245225"/>
            <a:ext cx="152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lgn="r" eaLnBrk="1" hangingPunct="1">
              <a:spcBef>
                <a:spcPct val="0"/>
              </a:spcBef>
              <a:buClrTx/>
              <a:buFont typeface="Arial" charset="0"/>
              <a:buNone/>
            </a:pPr>
            <a:fld id="{978D05D7-F2C9-4D44-B2EE-53CEAE240B6E}" type="slidenum">
              <a:rPr lang="en-US" altLang="zh-CN" sz="1200" b="0"/>
              <a:pPr algn="r" eaLnBrk="1" hangingPunct="1">
                <a:spcBef>
                  <a:spcPct val="0"/>
                </a:spcBef>
                <a:buClrTx/>
                <a:buFont typeface="Arial" charset="0"/>
                <a:buNone/>
              </a:pPr>
              <a:t>23</a:t>
            </a:fld>
            <a:endParaRPr lang="en-US" altLang="zh-CN" sz="1200" b="0"/>
          </a:p>
        </p:txBody>
      </p:sp>
      <p:sp>
        <p:nvSpPr>
          <p:cNvPr id="10" name="Rectangle 3"/>
          <p:cNvSpPr txBox="1">
            <a:spLocks noChangeArrowheads="1"/>
          </p:cNvSpPr>
          <p:nvPr/>
        </p:nvSpPr>
        <p:spPr bwMode="auto">
          <a:xfrm>
            <a:off x="586408" y="1208525"/>
            <a:ext cx="7056784" cy="20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8" tIns="45715" rIns="91428" bIns="45715" numCol="1" anchor="t" anchorCtr="0" compatLnSpc="1">
            <a:prstTxWarp prst="textNoShape">
              <a:avLst/>
            </a:prstTxWarp>
          </a:bodyPr>
          <a:lstStyle>
            <a:lvl1pPr marL="468313" indent="-468313" algn="l" rtl="0" eaLnBrk="0" fontAlgn="base" hangingPunct="0">
              <a:spcBef>
                <a:spcPct val="20000"/>
              </a:spcBef>
              <a:spcAft>
                <a:spcPct val="0"/>
              </a:spcAft>
              <a:buClr>
                <a:schemeClr val="accent2"/>
              </a:buClr>
              <a:buFont typeface="Wingdings" charset="2"/>
              <a:buChar char="o"/>
              <a:defRPr sz="2400" kern="1200">
                <a:solidFill>
                  <a:schemeClr val="tx1"/>
                </a:solidFill>
                <a:latin typeface="FangSong" charset="-122"/>
                <a:ea typeface="FangSong" charset="-122"/>
                <a:cs typeface="FangSong" charset="-122"/>
              </a:defRPr>
            </a:lvl1pPr>
            <a:lvl2pPr marL="906463" indent="-434975" algn="l" rtl="0" eaLnBrk="0" fontAlgn="base" hangingPunct="0">
              <a:spcBef>
                <a:spcPct val="20000"/>
              </a:spcBef>
              <a:spcAft>
                <a:spcPct val="0"/>
              </a:spcAft>
              <a:buClr>
                <a:schemeClr val="accent2"/>
              </a:buClr>
              <a:buFont typeface="Wingdings" charset="2"/>
              <a:buChar char="n"/>
              <a:defRPr sz="2000" kern="1200">
                <a:solidFill>
                  <a:schemeClr val="tx1"/>
                </a:solidFill>
                <a:latin typeface="FangSong" charset="-122"/>
                <a:ea typeface="FangSong" charset="-122"/>
                <a:cs typeface="FangSong" charset="-122"/>
              </a:defRPr>
            </a:lvl2pPr>
            <a:lvl3pPr marL="1303338" indent="-393700" algn="l" rtl="0" eaLnBrk="0" fontAlgn="base" hangingPunct="0">
              <a:spcBef>
                <a:spcPct val="20000"/>
              </a:spcBef>
              <a:spcAft>
                <a:spcPct val="0"/>
              </a:spcAft>
              <a:buClr>
                <a:schemeClr val="accent2"/>
              </a:buClr>
              <a:buFont typeface="Wingdings" charset="2"/>
              <a:buChar char="o"/>
              <a:defRPr sz="2000" kern="1200">
                <a:solidFill>
                  <a:schemeClr val="tx1"/>
                </a:solidFill>
                <a:latin typeface="FangSong" charset="-122"/>
                <a:ea typeface="FangSong" charset="-122"/>
                <a:cs typeface="FangSong" charset="-122"/>
              </a:defRPr>
            </a:lvl3pPr>
            <a:lvl4pPr marL="1692275" indent="-385763" algn="l" rtl="0" eaLnBrk="0" fontAlgn="base" hangingPunct="0">
              <a:spcBef>
                <a:spcPct val="20000"/>
              </a:spcBef>
              <a:spcAft>
                <a:spcPct val="0"/>
              </a:spcAft>
              <a:buClr>
                <a:schemeClr val="accent2"/>
              </a:buClr>
              <a:buFont typeface="Wingdings" charset="2"/>
              <a:buChar char="n"/>
              <a:defRPr sz="2000" kern="1200">
                <a:solidFill>
                  <a:schemeClr val="tx1"/>
                </a:solidFill>
                <a:latin typeface="FangSong" charset="-122"/>
                <a:ea typeface="FangSong" charset="-122"/>
                <a:cs typeface="FangSong" charset="-122"/>
              </a:defRPr>
            </a:lvl4pPr>
            <a:lvl5pPr marL="2092325" indent="-396875" algn="l" rtl="0" eaLnBrk="0" fontAlgn="base" hangingPunct="0">
              <a:spcBef>
                <a:spcPct val="25000"/>
              </a:spcBef>
              <a:spcAft>
                <a:spcPct val="0"/>
              </a:spcAft>
              <a:buClr>
                <a:schemeClr val="accent2"/>
              </a:buClr>
              <a:buFont typeface="Wingdings" charset="2"/>
              <a:buChar char="§"/>
              <a:defRPr sz="2000" kern="1200">
                <a:solidFill>
                  <a:schemeClr val="tx1"/>
                </a:solidFill>
                <a:latin typeface="FangSong" charset="-122"/>
                <a:ea typeface="FangSong" charset="-122"/>
                <a:cs typeface="FangSong"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0" dirty="0" smtClean="0"/>
              <a:t>难点</a:t>
            </a:r>
            <a:endParaRPr lang="en-US" altLang="zh-CN" b="0" dirty="0" smtClean="0"/>
          </a:p>
          <a:p>
            <a:pPr lvl="1"/>
            <a:r>
              <a:rPr lang="en-US" altLang="zh-CN" b="0" dirty="0" smtClean="0"/>
              <a:t>AET</a:t>
            </a:r>
            <a:r>
              <a:rPr lang="zh-CN" altLang="en-US" b="0" dirty="0" smtClean="0"/>
              <a:t>依赖于概率分布</a:t>
            </a:r>
            <a:endParaRPr lang="en-US" altLang="zh-CN" b="0" dirty="0" smtClean="0"/>
          </a:p>
          <a:p>
            <a:pPr lvl="1"/>
            <a:r>
              <a:rPr lang="zh-CN" altLang="en-US" b="0" dirty="0" smtClean="0"/>
              <a:t>基于</a:t>
            </a:r>
            <a:r>
              <a:rPr lang="en-US" altLang="zh-CN" b="0" dirty="0" smtClean="0"/>
              <a:t>AET</a:t>
            </a:r>
            <a:r>
              <a:rPr lang="zh-CN" altLang="en-US" b="0" dirty="0" smtClean="0"/>
              <a:t>进行内存跟踪需要获取完整的</a:t>
            </a:r>
            <a:r>
              <a:rPr lang="en-US" altLang="zh-CN" b="0" dirty="0" smtClean="0"/>
              <a:t>Trace</a:t>
            </a:r>
          </a:p>
          <a:p>
            <a:pPr lvl="1"/>
            <a:r>
              <a:rPr lang="zh-CN" altLang="en-US" b="0" dirty="0" smtClean="0"/>
              <a:t>内存在线跟踪不容提前获取完整</a:t>
            </a:r>
            <a:r>
              <a:rPr lang="en-US" altLang="zh-CN" b="0" dirty="0" smtClean="0"/>
              <a:t>Trace</a:t>
            </a:r>
            <a:r>
              <a:rPr lang="zh-CN" altLang="en-US" b="0" dirty="0" smtClean="0"/>
              <a:t>。 </a:t>
            </a:r>
            <a:endParaRPr lang="en-US" altLang="zh-CN" b="0" dirty="0" smtClean="0"/>
          </a:p>
          <a:p>
            <a:r>
              <a:rPr lang="zh-CN" altLang="en-US" b="0" dirty="0" smtClean="0"/>
              <a:t>解决方案</a:t>
            </a:r>
            <a:endParaRPr lang="en-US" altLang="zh-CN" b="0" dirty="0" smtClean="0"/>
          </a:p>
          <a:p>
            <a:pPr lvl="1"/>
            <a:r>
              <a:rPr lang="zh-CN" altLang="en-US" b="0" dirty="0" smtClean="0"/>
              <a:t>基于操作系统的特性，改造页表系统。</a:t>
            </a:r>
            <a:endParaRPr lang="en-US" altLang="zh-CN" b="0" dirty="0" smtClean="0"/>
          </a:p>
          <a:p>
            <a:pPr lvl="1"/>
            <a:endParaRPr lang="en-US" altLang="zh-CN" b="0" dirty="0" smtClean="0"/>
          </a:p>
          <a:p>
            <a:pPr lvl="1"/>
            <a:endParaRPr lang="en-US" altLang="zh-CN" b="0" dirty="0"/>
          </a:p>
        </p:txBody>
      </p:sp>
      <p:pic>
        <p:nvPicPr>
          <p:cNvPr id="2" name="图片 1"/>
          <p:cNvPicPr>
            <a:picLocks noChangeAspect="1"/>
          </p:cNvPicPr>
          <p:nvPr/>
        </p:nvPicPr>
        <p:blipFill>
          <a:blip r:embed="rId3"/>
          <a:stretch>
            <a:fillRect/>
          </a:stretch>
        </p:blipFill>
        <p:spPr>
          <a:xfrm>
            <a:off x="3294960" y="3573016"/>
            <a:ext cx="5561008" cy="2477176"/>
          </a:xfrm>
          <a:prstGeom prst="rect">
            <a:avLst/>
          </a:prstGeom>
        </p:spPr>
      </p:pic>
    </p:spTree>
    <p:extLst>
      <p:ext uri="{BB962C8B-B14F-4D97-AF65-F5344CB8AC3E}">
        <p14:creationId xmlns:p14="http://schemas.microsoft.com/office/powerpoint/2010/main" val="6586353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0EB84F3F-5BBF-CD4D-AAA7-D4B526DD7E86}" type="slidenum">
              <a:rPr lang="en-US" altLang="zh-CN"/>
              <a:pPr>
                <a:defRPr/>
              </a:pPr>
              <a:t>24</a:t>
            </a:fld>
            <a:endParaRPr lang="en-US" altLang="zh-CN"/>
          </a:p>
        </p:txBody>
      </p:sp>
      <p:sp>
        <p:nvSpPr>
          <p:cNvPr id="74754" name="标题 1"/>
          <p:cNvSpPr>
            <a:spLocks noGrp="1"/>
          </p:cNvSpPr>
          <p:nvPr>
            <p:ph type="title" idx="4294967295"/>
          </p:nvPr>
        </p:nvSpPr>
        <p:spPr/>
        <p:txBody>
          <a:bodyPr/>
          <a:lstStyle/>
          <a:p>
            <a:r>
              <a:rPr lang="zh-CN" altLang="en-US" dirty="0" smtClean="0"/>
              <a:t>基于</a:t>
            </a:r>
            <a:r>
              <a:rPr lang="en-US" altLang="zh-CN" dirty="0" smtClean="0"/>
              <a:t>AET</a:t>
            </a:r>
            <a:r>
              <a:rPr lang="zh-CN" altLang="en-US" dirty="0" smtClean="0"/>
              <a:t>的内存跟踪</a:t>
            </a:r>
            <a:r>
              <a:rPr lang="en-US" altLang="zh-CN" dirty="0" smtClean="0"/>
              <a:t>-</a:t>
            </a:r>
            <a:r>
              <a:rPr lang="zh-CN" altLang="en-US" dirty="0" smtClean="0"/>
              <a:t>重用时间计算</a:t>
            </a:r>
            <a:endParaRPr lang="zh-CN" altLang="zh-CN" dirty="0">
              <a:solidFill>
                <a:srgbClr val="3333FF"/>
              </a:solidFill>
            </a:endParaRPr>
          </a:p>
        </p:txBody>
      </p:sp>
      <p:sp>
        <p:nvSpPr>
          <p:cNvPr id="74755" name="内容占位符 2"/>
          <p:cNvSpPr>
            <a:spLocks noGrp="1"/>
          </p:cNvSpPr>
          <p:nvPr>
            <p:ph idx="4294967295"/>
          </p:nvPr>
        </p:nvSpPr>
        <p:spPr>
          <a:xfrm>
            <a:off x="632837" y="1484784"/>
            <a:ext cx="7920880" cy="2448271"/>
          </a:xfrm>
        </p:spPr>
        <p:txBody>
          <a:bodyPr/>
          <a:lstStyle/>
          <a:p>
            <a:pPr marL="30163"/>
            <a:r>
              <a:rPr lang="zh-CN" altLang="en-US" dirty="0" smtClean="0"/>
              <a:t>两</a:t>
            </a:r>
            <a:r>
              <a:rPr lang="zh-CN" altLang="en-US" dirty="0"/>
              <a:t>次访存之间</a:t>
            </a:r>
            <a:r>
              <a:rPr lang="zh-CN" altLang="en-US" dirty="0" smtClean="0"/>
              <a:t>的重用</a:t>
            </a:r>
            <a:r>
              <a:rPr lang="zh-CN" altLang="en-US" dirty="0"/>
              <a:t>时间间</a:t>
            </a:r>
            <a:r>
              <a:rPr lang="zh-CN" altLang="en-US" dirty="0" smtClean="0"/>
              <a:t>隔</a:t>
            </a:r>
            <a:endParaRPr lang="en-US" altLang="zh-CN" dirty="0"/>
          </a:p>
          <a:p>
            <a:pPr marL="30163"/>
            <a:r>
              <a:rPr lang="zh-CN" altLang="en-US" dirty="0" smtClean="0"/>
              <a:t>重用</a:t>
            </a:r>
            <a:r>
              <a:rPr lang="zh-CN" altLang="en-US" dirty="0"/>
              <a:t>时间间隔</a:t>
            </a:r>
            <a:r>
              <a:rPr lang="zh-CN" altLang="en-US" sz="2400" dirty="0" smtClean="0"/>
              <a:t>不</a:t>
            </a:r>
            <a:r>
              <a:rPr lang="zh-CN" altLang="en-US" sz="2400" dirty="0"/>
              <a:t>可能精确</a:t>
            </a:r>
            <a:r>
              <a:rPr lang="zh-CN" altLang="en-US" sz="2400" dirty="0" smtClean="0"/>
              <a:t>获得</a:t>
            </a:r>
            <a:endParaRPr lang="en-US" altLang="zh-CN" dirty="0" smtClean="0"/>
          </a:p>
          <a:p>
            <a:pPr marL="30163"/>
            <a:r>
              <a:rPr lang="zh-CN" altLang="en-US" dirty="0" smtClean="0"/>
              <a:t>逻辑重用时间计算</a:t>
            </a:r>
            <a:endParaRPr lang="en-US" altLang="zh-CN" dirty="0"/>
          </a:p>
          <a:p>
            <a:pPr lvl="1">
              <a:defRPr/>
            </a:pPr>
            <a:r>
              <a:rPr lang="zh-CN" altLang="en-US" dirty="0" smtClean="0"/>
              <a:t>计算逻辑重用间隔</a:t>
            </a:r>
            <a:endParaRPr lang="en-US" altLang="zh-CN" dirty="0" smtClean="0"/>
          </a:p>
          <a:p>
            <a:pPr lvl="1">
              <a:defRPr/>
            </a:pPr>
            <a:r>
              <a:rPr lang="zh-CN" altLang="en-US" dirty="0" smtClean="0"/>
              <a:t>硬件事件中</a:t>
            </a:r>
            <a:r>
              <a:rPr lang="en-US" altLang="zh-CN" dirty="0" smtClean="0"/>
              <a:t>Memory</a:t>
            </a:r>
            <a:r>
              <a:rPr lang="zh-CN" altLang="en-US" dirty="0"/>
              <a:t> </a:t>
            </a:r>
            <a:r>
              <a:rPr lang="en-US" altLang="zh-CN" dirty="0" smtClean="0"/>
              <a:t>Access</a:t>
            </a:r>
            <a:r>
              <a:rPr lang="zh-CN" altLang="en-US" dirty="0" smtClean="0"/>
              <a:t>效果最好</a:t>
            </a:r>
            <a:endParaRPr lang="en-US" altLang="zh-CN" dirty="0" smtClean="0"/>
          </a:p>
          <a:p>
            <a:pPr lvl="1">
              <a:defRPr/>
            </a:pPr>
            <a:r>
              <a:rPr lang="zh-CN" altLang="en-US" dirty="0" smtClean="0"/>
              <a:t>对出热页集队列的页面进行计数</a:t>
            </a:r>
            <a:endParaRPr lang="en-US" altLang="zh-CN" dirty="0"/>
          </a:p>
          <a:p>
            <a:pPr marL="865188" lvl="2"/>
            <a:endParaRPr lang="en-US" altLang="zh-CN" dirty="0"/>
          </a:p>
        </p:txBody>
      </p:sp>
      <p:sp>
        <p:nvSpPr>
          <p:cNvPr id="74756"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eaLnBrk="1" hangingPunct="1">
              <a:spcBef>
                <a:spcPct val="0"/>
              </a:spcBef>
              <a:buClrTx/>
              <a:buFont typeface="Arial" charset="0"/>
              <a:buNone/>
            </a:pPr>
            <a:fld id="{0888E4D4-02FB-144A-8BBD-DD9FBED3ECDF}" type="datetime1">
              <a:rPr lang="zh-CN" altLang="en-US" sz="1200" b="0"/>
              <a:pPr eaLnBrk="1" hangingPunct="1">
                <a:spcBef>
                  <a:spcPct val="0"/>
                </a:spcBef>
                <a:buClrTx/>
                <a:buFont typeface="Arial" charset="0"/>
                <a:buNone/>
              </a:pPr>
              <a:t>2017/5/31</a:t>
            </a:fld>
            <a:endParaRPr lang="en-US" altLang="zh-CN" sz="1200" b="0"/>
          </a:p>
        </p:txBody>
      </p:sp>
      <p:sp>
        <p:nvSpPr>
          <p:cNvPr id="74757" name="页脚占位符 4"/>
          <p:cNvSpPr txBox="1">
            <a:spLocks noGrp="1" noChangeArrowheads="1"/>
          </p:cNvSpPr>
          <p:nvPr/>
        </p:nvSpPr>
        <p:spPr bwMode="auto">
          <a:xfrm>
            <a:off x="26670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lgn="ctr" eaLnBrk="1" hangingPunct="1">
              <a:spcBef>
                <a:spcPct val="0"/>
              </a:spcBef>
              <a:buClrTx/>
              <a:buFont typeface="Arial" charset="0"/>
              <a:buNone/>
            </a:pPr>
            <a:r>
              <a:rPr lang="en-US" altLang="zh-CN" sz="1200" b="0"/>
              <a:t>http://ncis.pku.edu.cn</a:t>
            </a:r>
          </a:p>
        </p:txBody>
      </p:sp>
      <p:sp>
        <p:nvSpPr>
          <p:cNvPr id="74758" name="灯片编号占位符 5"/>
          <p:cNvSpPr txBox="1">
            <a:spLocks noGrp="1" noChangeArrowheads="1"/>
          </p:cNvSpPr>
          <p:nvPr/>
        </p:nvSpPr>
        <p:spPr bwMode="auto">
          <a:xfrm>
            <a:off x="5715000" y="6245225"/>
            <a:ext cx="152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lgn="r" eaLnBrk="1" hangingPunct="1">
              <a:spcBef>
                <a:spcPct val="0"/>
              </a:spcBef>
              <a:buClrTx/>
              <a:buFont typeface="Arial" charset="0"/>
              <a:buNone/>
            </a:pPr>
            <a:fld id="{978D05D7-F2C9-4D44-B2EE-53CEAE240B6E}" type="slidenum">
              <a:rPr lang="en-US" altLang="zh-CN" sz="1200" b="0"/>
              <a:pPr algn="r" eaLnBrk="1" hangingPunct="1">
                <a:spcBef>
                  <a:spcPct val="0"/>
                </a:spcBef>
                <a:buClrTx/>
                <a:buFont typeface="Arial" charset="0"/>
                <a:buNone/>
              </a:pPr>
              <a:t>24</a:t>
            </a:fld>
            <a:endParaRPr lang="en-US" altLang="zh-CN" sz="1200" b="0"/>
          </a:p>
        </p:txBody>
      </p:sp>
      <p:pic>
        <p:nvPicPr>
          <p:cNvPr id="3" name="图片 2"/>
          <p:cNvPicPr>
            <a:picLocks noChangeAspect="1"/>
          </p:cNvPicPr>
          <p:nvPr/>
        </p:nvPicPr>
        <p:blipFill>
          <a:blip r:embed="rId3"/>
          <a:stretch>
            <a:fillRect/>
          </a:stretch>
        </p:blipFill>
        <p:spPr>
          <a:xfrm>
            <a:off x="92575" y="4274839"/>
            <a:ext cx="8943921" cy="864096"/>
          </a:xfrm>
          <a:prstGeom prst="rect">
            <a:avLst/>
          </a:prstGeom>
        </p:spPr>
      </p:pic>
    </p:spTree>
    <p:extLst>
      <p:ext uri="{BB962C8B-B14F-4D97-AF65-F5344CB8AC3E}">
        <p14:creationId xmlns:p14="http://schemas.microsoft.com/office/powerpoint/2010/main" val="180692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0EB84F3F-5BBF-CD4D-AAA7-D4B526DD7E86}" type="slidenum">
              <a:rPr lang="en-US" altLang="zh-CN"/>
              <a:pPr>
                <a:defRPr/>
              </a:pPr>
              <a:t>25</a:t>
            </a:fld>
            <a:endParaRPr lang="en-US" altLang="zh-CN"/>
          </a:p>
        </p:txBody>
      </p:sp>
      <p:sp>
        <p:nvSpPr>
          <p:cNvPr id="74754" name="标题 1"/>
          <p:cNvSpPr>
            <a:spLocks noGrp="1"/>
          </p:cNvSpPr>
          <p:nvPr>
            <p:ph type="title" idx="4294967295"/>
          </p:nvPr>
        </p:nvSpPr>
        <p:spPr/>
        <p:txBody>
          <a:bodyPr/>
          <a:lstStyle/>
          <a:p>
            <a:r>
              <a:rPr lang="zh-CN" altLang="en-US" dirty="0" smtClean="0"/>
              <a:t>基于</a:t>
            </a:r>
            <a:r>
              <a:rPr lang="en-US" altLang="zh-CN" dirty="0" smtClean="0"/>
              <a:t>AET</a:t>
            </a:r>
            <a:r>
              <a:rPr lang="zh-CN" altLang="en-US" dirty="0" smtClean="0"/>
              <a:t>的内存跟踪</a:t>
            </a:r>
            <a:r>
              <a:rPr lang="en-US" altLang="zh-CN" dirty="0" smtClean="0"/>
              <a:t>-</a:t>
            </a:r>
            <a:r>
              <a:rPr lang="zh-CN" altLang="en-US" dirty="0" smtClean="0"/>
              <a:t>小距离补偿</a:t>
            </a:r>
            <a:endParaRPr lang="zh-CN" altLang="zh-CN" dirty="0">
              <a:solidFill>
                <a:srgbClr val="3333FF"/>
              </a:solidFill>
            </a:endParaRPr>
          </a:p>
        </p:txBody>
      </p:sp>
      <p:sp>
        <p:nvSpPr>
          <p:cNvPr id="74755" name="内容占位符 2"/>
          <p:cNvSpPr>
            <a:spLocks noGrp="1"/>
          </p:cNvSpPr>
          <p:nvPr>
            <p:ph idx="4294967295"/>
          </p:nvPr>
        </p:nvSpPr>
        <p:spPr>
          <a:xfrm>
            <a:off x="500717" y="1313384"/>
            <a:ext cx="8352928" cy="5544616"/>
          </a:xfrm>
        </p:spPr>
        <p:txBody>
          <a:bodyPr/>
          <a:lstStyle/>
          <a:p>
            <a:pPr marL="30163"/>
            <a:r>
              <a:rPr lang="en-US" altLang="zh-CN" dirty="0" smtClean="0"/>
              <a:t>RTH </a:t>
            </a:r>
            <a:r>
              <a:rPr lang="zh-CN" altLang="en-US" dirty="0" smtClean="0"/>
              <a:t>遗失重用时间</a:t>
            </a:r>
            <a:r>
              <a:rPr lang="zh-CN" altLang="en-US" dirty="0"/>
              <a:t>小的</a:t>
            </a:r>
            <a:r>
              <a:rPr lang="zh-CN" altLang="en-US" dirty="0" smtClean="0"/>
              <a:t>部分</a:t>
            </a:r>
            <a:endParaRPr lang="en-US" altLang="zh-CN" dirty="0" smtClean="0"/>
          </a:p>
          <a:p>
            <a:pPr lvl="1">
              <a:defRPr/>
            </a:pPr>
            <a:r>
              <a:rPr lang="zh-CN" altLang="en-US" dirty="0">
                <a:latin typeface="+mn-ea"/>
              </a:rPr>
              <a:t>影响内存失效率曲线形态</a:t>
            </a:r>
            <a:endParaRPr lang="en-US" altLang="zh-CN" dirty="0">
              <a:latin typeface="+mn-ea"/>
            </a:endParaRPr>
          </a:p>
          <a:p>
            <a:pPr lvl="1">
              <a:defRPr/>
            </a:pPr>
            <a:r>
              <a:rPr lang="zh-CN" altLang="en-US" dirty="0" smtClean="0">
                <a:latin typeface="+mn-ea"/>
              </a:rPr>
              <a:t>预测</a:t>
            </a:r>
            <a:r>
              <a:rPr lang="zh-CN" altLang="en-US" dirty="0">
                <a:latin typeface="+mn-ea"/>
              </a:rPr>
              <a:t>的内存工作集误差偏</a:t>
            </a:r>
            <a:r>
              <a:rPr lang="zh-CN" altLang="en-US" dirty="0" smtClean="0">
                <a:latin typeface="+mn-ea"/>
              </a:rPr>
              <a:t>大</a:t>
            </a:r>
            <a:endParaRPr lang="en-US" altLang="zh-CN" dirty="0" smtClean="0">
              <a:latin typeface="+mn-ea"/>
            </a:endParaRPr>
          </a:p>
          <a:p>
            <a:pPr lvl="1">
              <a:defRPr/>
            </a:pPr>
            <a:r>
              <a:rPr lang="zh-CN" altLang="en-US" dirty="0" smtClean="0">
                <a:latin typeface="+mn-ea"/>
              </a:rPr>
              <a:t>拟合</a:t>
            </a:r>
            <a:r>
              <a:rPr lang="zh-CN" altLang="en-US" dirty="0">
                <a:latin typeface="+mn-ea"/>
              </a:rPr>
              <a:t>和</a:t>
            </a:r>
            <a:r>
              <a:rPr lang="zh-CN" altLang="en-US" dirty="0" smtClean="0">
                <a:latin typeface="+mn-ea"/>
              </a:rPr>
              <a:t>补全。</a:t>
            </a:r>
            <a:endParaRPr lang="en-US" altLang="zh-CN" dirty="0" smtClean="0">
              <a:latin typeface="+mn-ea"/>
            </a:endParaRPr>
          </a:p>
          <a:p>
            <a:pPr>
              <a:defRPr/>
            </a:pPr>
            <a:r>
              <a:rPr lang="zh-CN" altLang="en-US" dirty="0" smtClean="0">
                <a:latin typeface="+mn-ea"/>
              </a:rPr>
              <a:t>解决方案</a:t>
            </a:r>
            <a:endParaRPr lang="en-US" altLang="zh-CN" dirty="0">
              <a:latin typeface="+mn-ea"/>
            </a:endParaRPr>
          </a:p>
          <a:p>
            <a:pPr lvl="1">
              <a:defRPr/>
            </a:pPr>
            <a:r>
              <a:rPr lang="zh-CN" altLang="en-US" dirty="0">
                <a:latin typeface="+mn-ea"/>
              </a:rPr>
              <a:t>刷新</a:t>
            </a:r>
            <a:r>
              <a:rPr lang="en-US" altLang="zh-CN" dirty="0" smtClean="0">
                <a:latin typeface="+mn-ea"/>
              </a:rPr>
              <a:t>TLB</a:t>
            </a:r>
          </a:p>
          <a:p>
            <a:pPr lvl="2">
              <a:defRPr/>
            </a:pPr>
            <a:r>
              <a:rPr lang="zh-CN" altLang="en-US" dirty="0" smtClean="0"/>
              <a:t>但是开销太大，只能用来做实验分析。</a:t>
            </a:r>
            <a:endParaRPr lang="en-US" altLang="zh-CN" dirty="0"/>
          </a:p>
          <a:p>
            <a:pPr lvl="1">
              <a:defRPr/>
            </a:pPr>
            <a:r>
              <a:rPr lang="zh-CN" altLang="en-US" dirty="0" smtClean="0">
                <a:latin typeface="+mn-ea"/>
              </a:rPr>
              <a:t>引入</a:t>
            </a:r>
            <a:r>
              <a:rPr lang="zh-CN" altLang="en-US" dirty="0">
                <a:latin typeface="+mn-ea"/>
              </a:rPr>
              <a:t>热页集</a:t>
            </a:r>
            <a:endParaRPr lang="en-US" altLang="zh-CN" dirty="0">
              <a:latin typeface="+mn-ea"/>
            </a:endParaRPr>
          </a:p>
        </p:txBody>
      </p:sp>
      <p:sp>
        <p:nvSpPr>
          <p:cNvPr id="74756"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eaLnBrk="1" hangingPunct="1">
              <a:spcBef>
                <a:spcPct val="0"/>
              </a:spcBef>
              <a:buClrTx/>
              <a:buFont typeface="Arial" charset="0"/>
              <a:buNone/>
            </a:pPr>
            <a:fld id="{0888E4D4-02FB-144A-8BBD-DD9FBED3ECDF}" type="datetime1">
              <a:rPr lang="zh-CN" altLang="en-US" sz="1200" b="0"/>
              <a:pPr eaLnBrk="1" hangingPunct="1">
                <a:spcBef>
                  <a:spcPct val="0"/>
                </a:spcBef>
                <a:buClrTx/>
                <a:buFont typeface="Arial" charset="0"/>
                <a:buNone/>
              </a:pPr>
              <a:t>2017/5/31</a:t>
            </a:fld>
            <a:endParaRPr lang="en-US" altLang="zh-CN" sz="1200" b="0"/>
          </a:p>
        </p:txBody>
      </p:sp>
      <p:sp>
        <p:nvSpPr>
          <p:cNvPr id="74757" name="页脚占位符 4"/>
          <p:cNvSpPr txBox="1">
            <a:spLocks noGrp="1" noChangeArrowheads="1"/>
          </p:cNvSpPr>
          <p:nvPr/>
        </p:nvSpPr>
        <p:spPr bwMode="auto">
          <a:xfrm>
            <a:off x="26670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lgn="ctr" eaLnBrk="1" hangingPunct="1">
              <a:spcBef>
                <a:spcPct val="0"/>
              </a:spcBef>
              <a:buClrTx/>
              <a:buFont typeface="Arial" charset="0"/>
              <a:buNone/>
            </a:pPr>
            <a:r>
              <a:rPr lang="en-US" altLang="zh-CN" sz="1200" b="0"/>
              <a:t>http://ncis.pku.edu.cn</a:t>
            </a:r>
          </a:p>
        </p:txBody>
      </p:sp>
      <p:sp>
        <p:nvSpPr>
          <p:cNvPr id="74758" name="灯片编号占位符 5"/>
          <p:cNvSpPr txBox="1">
            <a:spLocks noGrp="1" noChangeArrowheads="1"/>
          </p:cNvSpPr>
          <p:nvPr/>
        </p:nvSpPr>
        <p:spPr bwMode="auto">
          <a:xfrm>
            <a:off x="5715000" y="6245225"/>
            <a:ext cx="152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lgn="r" eaLnBrk="1" hangingPunct="1">
              <a:spcBef>
                <a:spcPct val="0"/>
              </a:spcBef>
              <a:buClrTx/>
              <a:buFont typeface="Arial" charset="0"/>
              <a:buNone/>
            </a:pPr>
            <a:fld id="{978D05D7-F2C9-4D44-B2EE-53CEAE240B6E}" type="slidenum">
              <a:rPr lang="en-US" altLang="zh-CN" sz="1200" b="0"/>
              <a:pPr algn="r" eaLnBrk="1" hangingPunct="1">
                <a:spcBef>
                  <a:spcPct val="0"/>
                </a:spcBef>
                <a:buClrTx/>
                <a:buFont typeface="Arial" charset="0"/>
                <a:buNone/>
              </a:pPr>
              <a:t>25</a:t>
            </a:fld>
            <a:endParaRPr lang="en-US" altLang="zh-CN" sz="1200" b="0"/>
          </a:p>
        </p:txBody>
      </p:sp>
      <p:pic>
        <p:nvPicPr>
          <p:cNvPr id="2" name="图片 1"/>
          <p:cNvPicPr>
            <a:picLocks noChangeAspect="1"/>
          </p:cNvPicPr>
          <p:nvPr/>
        </p:nvPicPr>
        <p:blipFill>
          <a:blip r:embed="rId3"/>
          <a:stretch>
            <a:fillRect/>
          </a:stretch>
        </p:blipFill>
        <p:spPr>
          <a:xfrm>
            <a:off x="675897" y="1556792"/>
            <a:ext cx="8002568" cy="3899470"/>
          </a:xfrm>
          <a:prstGeom prst="rect">
            <a:avLst/>
          </a:prstGeom>
        </p:spPr>
      </p:pic>
    </p:spTree>
    <p:extLst>
      <p:ext uri="{BB962C8B-B14F-4D97-AF65-F5344CB8AC3E}">
        <p14:creationId xmlns:p14="http://schemas.microsoft.com/office/powerpoint/2010/main" val="96661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nodeType="clickEffect">
                                  <p:stCondLst>
                                    <p:cond delay="0"/>
                                  </p:stCondLst>
                                  <p:childTnLst>
                                    <p:animEffect transition="out" filter="blinds(horizontal)">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0EB84F3F-5BBF-CD4D-AAA7-D4B526DD7E86}" type="slidenum">
              <a:rPr lang="en-US" altLang="zh-CN"/>
              <a:pPr>
                <a:defRPr/>
              </a:pPr>
              <a:t>26</a:t>
            </a:fld>
            <a:endParaRPr lang="en-US" altLang="zh-CN"/>
          </a:p>
        </p:txBody>
      </p:sp>
      <p:sp>
        <p:nvSpPr>
          <p:cNvPr id="74754" name="标题 1"/>
          <p:cNvSpPr>
            <a:spLocks noGrp="1"/>
          </p:cNvSpPr>
          <p:nvPr>
            <p:ph type="title" idx="4294967295"/>
          </p:nvPr>
        </p:nvSpPr>
        <p:spPr/>
        <p:txBody>
          <a:bodyPr/>
          <a:lstStyle/>
          <a:p>
            <a:r>
              <a:rPr lang="zh-CN" altLang="en-US" dirty="0" smtClean="0"/>
              <a:t>基于</a:t>
            </a:r>
            <a:r>
              <a:rPr lang="en-US" altLang="zh-CN" dirty="0" smtClean="0"/>
              <a:t>AET</a:t>
            </a:r>
            <a:r>
              <a:rPr lang="zh-CN" altLang="en-US" dirty="0" smtClean="0"/>
              <a:t>的内存跟踪</a:t>
            </a:r>
            <a:r>
              <a:rPr lang="en-US" altLang="zh-CN" dirty="0" smtClean="0"/>
              <a:t>-</a:t>
            </a:r>
            <a:r>
              <a:rPr lang="zh-CN" altLang="en-US" dirty="0" smtClean="0"/>
              <a:t>内存采样</a:t>
            </a:r>
            <a:endParaRPr lang="zh-CN" altLang="zh-CN" dirty="0">
              <a:solidFill>
                <a:srgbClr val="3333FF"/>
              </a:solidFill>
            </a:endParaRPr>
          </a:p>
        </p:txBody>
      </p:sp>
      <p:sp>
        <p:nvSpPr>
          <p:cNvPr id="74755" name="内容占位符 2"/>
          <p:cNvSpPr>
            <a:spLocks noGrp="1"/>
          </p:cNvSpPr>
          <p:nvPr>
            <p:ph idx="4294967295"/>
          </p:nvPr>
        </p:nvSpPr>
        <p:spPr>
          <a:xfrm>
            <a:off x="755576" y="1484784"/>
            <a:ext cx="8064896" cy="4608512"/>
          </a:xfrm>
        </p:spPr>
        <p:txBody>
          <a:bodyPr/>
          <a:lstStyle/>
          <a:p>
            <a:pPr marL="30163"/>
            <a:r>
              <a:rPr lang="en-US" altLang="zh-CN" dirty="0" smtClean="0"/>
              <a:t>AET</a:t>
            </a:r>
            <a:r>
              <a:rPr lang="zh-CN" altLang="en-US" dirty="0" smtClean="0"/>
              <a:t>关注的是重用时间的分布</a:t>
            </a:r>
            <a:endParaRPr lang="en-US" altLang="zh-CN" dirty="0"/>
          </a:p>
          <a:p>
            <a:pPr lvl="1">
              <a:defRPr/>
            </a:pPr>
            <a:r>
              <a:rPr lang="zh-CN" altLang="en-US" dirty="0">
                <a:latin typeface="+mn-ea"/>
              </a:rPr>
              <a:t>用采样后的部分样本来估计整体的重用时间分布。</a:t>
            </a:r>
            <a:endParaRPr lang="en-US" altLang="zh-CN" dirty="0">
              <a:latin typeface="+mn-ea"/>
            </a:endParaRPr>
          </a:p>
          <a:p>
            <a:pPr lvl="1">
              <a:defRPr/>
            </a:pPr>
            <a:r>
              <a:rPr lang="zh-CN" altLang="en-US" dirty="0">
                <a:latin typeface="+mn-ea"/>
              </a:rPr>
              <a:t>降低内存</a:t>
            </a:r>
            <a:r>
              <a:rPr lang="zh-CN" altLang="en-US" dirty="0" smtClean="0">
                <a:latin typeface="+mn-ea"/>
              </a:rPr>
              <a:t>俘获频度。</a:t>
            </a:r>
            <a:endParaRPr lang="en-US" altLang="zh-CN" dirty="0">
              <a:latin typeface="+mn-ea"/>
            </a:endParaRPr>
          </a:p>
          <a:p>
            <a:pPr marL="30163"/>
            <a:r>
              <a:rPr lang="zh-CN" altLang="en-US" dirty="0" smtClean="0"/>
              <a:t>采样实现</a:t>
            </a:r>
            <a:endParaRPr lang="en-US" altLang="zh-CN" dirty="0"/>
          </a:p>
          <a:p>
            <a:pPr lvl="1">
              <a:defRPr/>
            </a:pPr>
            <a:r>
              <a:rPr lang="zh-CN" altLang="en-US" dirty="0">
                <a:latin typeface="+mn-ea"/>
              </a:rPr>
              <a:t>在进行页面权限位置位的时候选择一个页面子集</a:t>
            </a:r>
            <a:endParaRPr lang="en-US" altLang="zh-CN" dirty="0">
              <a:latin typeface="+mn-ea"/>
            </a:endParaRPr>
          </a:p>
          <a:p>
            <a:pPr lvl="1">
              <a:defRPr/>
            </a:pPr>
            <a:r>
              <a:rPr lang="en-US" altLang="zh-CN" dirty="0" smtClean="0">
                <a:latin typeface="+mn-ea"/>
              </a:rPr>
              <a:t>[SHARDS 2015]</a:t>
            </a:r>
            <a:r>
              <a:rPr lang="zh-CN" altLang="en-US" dirty="0" smtClean="0">
                <a:latin typeface="+mn-ea"/>
              </a:rPr>
              <a:t>令 </a:t>
            </a:r>
            <a:r>
              <a:rPr lang="en-US" altLang="zh-CN" dirty="0" err="1">
                <a:latin typeface="+mn-ea"/>
              </a:rPr>
              <a:t>addr</a:t>
            </a:r>
            <a:r>
              <a:rPr lang="en-US" altLang="zh-CN" dirty="0">
                <a:latin typeface="+mn-ea"/>
              </a:rPr>
              <a:t> </a:t>
            </a:r>
            <a:r>
              <a:rPr lang="zh-CN" altLang="en-US" dirty="0" smtClean="0">
                <a:latin typeface="+mn-ea"/>
              </a:rPr>
              <a:t>为页面</a:t>
            </a:r>
            <a:r>
              <a:rPr lang="zh-CN" altLang="en-US" dirty="0">
                <a:latin typeface="+mn-ea"/>
              </a:rPr>
              <a:t>地址，</a:t>
            </a:r>
            <a:r>
              <a:rPr lang="en-US" altLang="zh-CN" dirty="0" smtClean="0">
                <a:latin typeface="+mn-ea"/>
              </a:rPr>
              <a:t>d</a:t>
            </a:r>
            <a:r>
              <a:rPr lang="zh-CN" altLang="en-US" dirty="0" smtClean="0">
                <a:latin typeface="+mn-ea"/>
              </a:rPr>
              <a:t>为模数，</a:t>
            </a:r>
            <a:r>
              <a:rPr lang="en-US" altLang="zh-CN" dirty="0" smtClean="0">
                <a:latin typeface="+mn-ea"/>
              </a:rPr>
              <a:t>t</a:t>
            </a:r>
            <a:r>
              <a:rPr lang="zh-CN" altLang="en-US" dirty="0" smtClean="0">
                <a:latin typeface="+mn-ea"/>
              </a:rPr>
              <a:t>为采样阈值，</a:t>
            </a:r>
            <a:r>
              <a:rPr lang="zh-CN" altLang="en-US" dirty="0">
                <a:latin typeface="+mn-ea"/>
              </a:rPr>
              <a:t>采样率</a:t>
            </a:r>
            <a:r>
              <a:rPr lang="zh-CN" altLang="en-US" dirty="0" smtClean="0">
                <a:latin typeface="+mn-ea"/>
              </a:rPr>
              <a:t>为</a:t>
            </a:r>
            <a:r>
              <a:rPr lang="en-US" altLang="zh-CN" dirty="0" smtClean="0">
                <a:latin typeface="+mn-ea"/>
              </a:rPr>
              <a:t>t/d,</a:t>
            </a:r>
            <a:endParaRPr lang="en-US" altLang="zh-CN" dirty="0">
              <a:latin typeface="+mn-ea"/>
            </a:endParaRPr>
          </a:p>
          <a:p>
            <a:pPr lvl="1">
              <a:defRPr/>
            </a:pPr>
            <a:r>
              <a:rPr lang="en-US" altLang="zh-CN" dirty="0" smtClean="0">
                <a:latin typeface="+mn-ea"/>
              </a:rPr>
              <a:t>SHARDS -&gt; </a:t>
            </a:r>
            <a:r>
              <a:rPr lang="zh-CN" altLang="en-US" dirty="0" smtClean="0">
                <a:latin typeface="+mn-ea"/>
              </a:rPr>
              <a:t>集合采样</a:t>
            </a:r>
            <a:endParaRPr lang="en-US" altLang="zh-CN" dirty="0" smtClean="0">
              <a:latin typeface="+mn-ea"/>
            </a:endParaRPr>
          </a:p>
          <a:p>
            <a:pPr lvl="1">
              <a:defRPr/>
            </a:pPr>
            <a:r>
              <a:rPr lang="zh-CN" altLang="en-US" dirty="0" smtClean="0">
                <a:latin typeface="+mn-ea"/>
              </a:rPr>
              <a:t>改造页表系统，针对操作系统的特性修改采样方法，尽量把采样随机化。</a:t>
            </a:r>
            <a:endParaRPr lang="en-US" altLang="zh-CN" dirty="0" smtClean="0">
              <a:latin typeface="+mn-ea"/>
            </a:endParaRPr>
          </a:p>
          <a:p>
            <a:pPr lvl="1">
              <a:defRPr/>
            </a:pPr>
            <a:endParaRPr lang="en-US" altLang="zh-CN" dirty="0">
              <a:latin typeface="+mn-ea"/>
            </a:endParaRPr>
          </a:p>
        </p:txBody>
      </p:sp>
      <p:sp>
        <p:nvSpPr>
          <p:cNvPr id="74756"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eaLnBrk="1" hangingPunct="1">
              <a:spcBef>
                <a:spcPct val="0"/>
              </a:spcBef>
              <a:buClrTx/>
              <a:buFont typeface="Arial" charset="0"/>
              <a:buNone/>
            </a:pPr>
            <a:fld id="{0888E4D4-02FB-144A-8BBD-DD9FBED3ECDF}" type="datetime1">
              <a:rPr lang="zh-CN" altLang="en-US" sz="1200" b="0"/>
              <a:pPr eaLnBrk="1" hangingPunct="1">
                <a:spcBef>
                  <a:spcPct val="0"/>
                </a:spcBef>
                <a:buClrTx/>
                <a:buFont typeface="Arial" charset="0"/>
                <a:buNone/>
              </a:pPr>
              <a:t>2017/5/31</a:t>
            </a:fld>
            <a:endParaRPr lang="en-US" altLang="zh-CN" sz="1200" b="0"/>
          </a:p>
        </p:txBody>
      </p:sp>
      <p:sp>
        <p:nvSpPr>
          <p:cNvPr id="74757" name="页脚占位符 4"/>
          <p:cNvSpPr txBox="1">
            <a:spLocks noGrp="1" noChangeArrowheads="1"/>
          </p:cNvSpPr>
          <p:nvPr/>
        </p:nvSpPr>
        <p:spPr bwMode="auto">
          <a:xfrm>
            <a:off x="26670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lgn="ctr" eaLnBrk="1" hangingPunct="1">
              <a:spcBef>
                <a:spcPct val="0"/>
              </a:spcBef>
              <a:buClrTx/>
              <a:buFont typeface="Arial" charset="0"/>
              <a:buNone/>
            </a:pPr>
            <a:r>
              <a:rPr lang="en-US" altLang="zh-CN" sz="1200" b="0"/>
              <a:t>http://ncis.pku.edu.cn</a:t>
            </a:r>
          </a:p>
        </p:txBody>
      </p:sp>
      <p:sp>
        <p:nvSpPr>
          <p:cNvPr id="74758" name="灯片编号占位符 5"/>
          <p:cNvSpPr txBox="1">
            <a:spLocks noGrp="1" noChangeArrowheads="1"/>
          </p:cNvSpPr>
          <p:nvPr/>
        </p:nvSpPr>
        <p:spPr bwMode="auto">
          <a:xfrm>
            <a:off x="5715000" y="6245225"/>
            <a:ext cx="152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lgn="r" eaLnBrk="1" hangingPunct="1">
              <a:spcBef>
                <a:spcPct val="0"/>
              </a:spcBef>
              <a:buClrTx/>
              <a:buFont typeface="Arial" charset="0"/>
              <a:buNone/>
            </a:pPr>
            <a:fld id="{978D05D7-F2C9-4D44-B2EE-53CEAE240B6E}" type="slidenum">
              <a:rPr lang="en-US" altLang="zh-CN" sz="1200" b="0"/>
              <a:pPr algn="r" eaLnBrk="1" hangingPunct="1">
                <a:spcBef>
                  <a:spcPct val="0"/>
                </a:spcBef>
                <a:buClrTx/>
                <a:buFont typeface="Arial" charset="0"/>
                <a:buNone/>
              </a:pPr>
              <a:t>26</a:t>
            </a:fld>
            <a:endParaRPr lang="en-US" altLang="zh-CN" sz="1200" b="0"/>
          </a:p>
        </p:txBody>
      </p:sp>
      <p:pic>
        <p:nvPicPr>
          <p:cNvPr id="3" name="图片 2"/>
          <p:cNvPicPr>
            <a:picLocks noChangeAspect="1"/>
          </p:cNvPicPr>
          <p:nvPr/>
        </p:nvPicPr>
        <p:blipFill>
          <a:blip r:embed="rId3"/>
          <a:stretch>
            <a:fillRect/>
          </a:stretch>
        </p:blipFill>
        <p:spPr>
          <a:xfrm>
            <a:off x="3527884" y="3789040"/>
            <a:ext cx="2088232" cy="356348"/>
          </a:xfrm>
          <a:prstGeom prst="rect">
            <a:avLst/>
          </a:prstGeom>
        </p:spPr>
      </p:pic>
    </p:spTree>
    <p:extLst>
      <p:ext uri="{BB962C8B-B14F-4D97-AF65-F5344CB8AC3E}">
        <p14:creationId xmlns:p14="http://schemas.microsoft.com/office/powerpoint/2010/main" val="12570186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0EB84F3F-5BBF-CD4D-AAA7-D4B526DD7E86}" type="slidenum">
              <a:rPr lang="en-US" altLang="zh-CN"/>
              <a:pPr>
                <a:defRPr/>
              </a:pPr>
              <a:t>27</a:t>
            </a:fld>
            <a:endParaRPr lang="en-US" altLang="zh-CN"/>
          </a:p>
        </p:txBody>
      </p:sp>
      <p:sp>
        <p:nvSpPr>
          <p:cNvPr id="74754" name="标题 1"/>
          <p:cNvSpPr>
            <a:spLocks noGrp="1"/>
          </p:cNvSpPr>
          <p:nvPr>
            <p:ph type="title" idx="4294967295"/>
          </p:nvPr>
        </p:nvSpPr>
        <p:spPr/>
        <p:txBody>
          <a:bodyPr/>
          <a:lstStyle/>
          <a:p>
            <a:r>
              <a:rPr lang="zh-CN" altLang="en-US" dirty="0" smtClean="0"/>
              <a:t>基于</a:t>
            </a:r>
            <a:r>
              <a:rPr lang="en-US" altLang="zh-CN" dirty="0" smtClean="0"/>
              <a:t>AET</a:t>
            </a:r>
            <a:r>
              <a:rPr lang="zh-CN" altLang="en-US" dirty="0" smtClean="0"/>
              <a:t>的内存跟踪</a:t>
            </a:r>
            <a:r>
              <a:rPr lang="en-US" altLang="zh-CN" dirty="0" smtClean="0"/>
              <a:t>-</a:t>
            </a:r>
            <a:r>
              <a:rPr lang="zh-CN" altLang="en-US" dirty="0" smtClean="0"/>
              <a:t>结果评估</a:t>
            </a:r>
            <a:endParaRPr lang="zh-CN" altLang="zh-CN" dirty="0">
              <a:solidFill>
                <a:srgbClr val="3333FF"/>
              </a:solidFill>
            </a:endParaRPr>
          </a:p>
        </p:txBody>
      </p:sp>
      <p:sp>
        <p:nvSpPr>
          <p:cNvPr id="74756"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eaLnBrk="1" hangingPunct="1">
              <a:spcBef>
                <a:spcPct val="0"/>
              </a:spcBef>
              <a:buClrTx/>
              <a:buFont typeface="Arial" charset="0"/>
              <a:buNone/>
            </a:pPr>
            <a:fld id="{0888E4D4-02FB-144A-8BBD-DD9FBED3ECDF}" type="datetime1">
              <a:rPr lang="zh-CN" altLang="en-US" sz="1200" b="0"/>
              <a:pPr eaLnBrk="1" hangingPunct="1">
                <a:spcBef>
                  <a:spcPct val="0"/>
                </a:spcBef>
                <a:buClrTx/>
                <a:buFont typeface="Arial" charset="0"/>
                <a:buNone/>
              </a:pPr>
              <a:t>2017/5/31</a:t>
            </a:fld>
            <a:endParaRPr lang="en-US" altLang="zh-CN" sz="1200" b="0"/>
          </a:p>
        </p:txBody>
      </p:sp>
      <p:sp>
        <p:nvSpPr>
          <p:cNvPr id="74757" name="页脚占位符 4"/>
          <p:cNvSpPr txBox="1">
            <a:spLocks noGrp="1" noChangeArrowheads="1"/>
          </p:cNvSpPr>
          <p:nvPr/>
        </p:nvSpPr>
        <p:spPr bwMode="auto">
          <a:xfrm>
            <a:off x="26670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lgn="ctr" eaLnBrk="1" hangingPunct="1">
              <a:spcBef>
                <a:spcPct val="0"/>
              </a:spcBef>
              <a:buClrTx/>
              <a:buFont typeface="Arial" charset="0"/>
              <a:buNone/>
            </a:pPr>
            <a:r>
              <a:rPr lang="en-US" altLang="zh-CN" sz="1200" b="0"/>
              <a:t>http://ncis.pku.edu.cn</a:t>
            </a:r>
          </a:p>
        </p:txBody>
      </p:sp>
      <p:sp>
        <p:nvSpPr>
          <p:cNvPr id="74758" name="灯片编号占位符 5"/>
          <p:cNvSpPr txBox="1">
            <a:spLocks noGrp="1" noChangeArrowheads="1"/>
          </p:cNvSpPr>
          <p:nvPr/>
        </p:nvSpPr>
        <p:spPr bwMode="auto">
          <a:xfrm>
            <a:off x="5715000" y="6245225"/>
            <a:ext cx="152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lgn="r" eaLnBrk="1" hangingPunct="1">
              <a:spcBef>
                <a:spcPct val="0"/>
              </a:spcBef>
              <a:buClrTx/>
              <a:buFont typeface="Arial" charset="0"/>
              <a:buNone/>
            </a:pPr>
            <a:fld id="{978D05D7-F2C9-4D44-B2EE-53CEAE240B6E}" type="slidenum">
              <a:rPr lang="en-US" altLang="zh-CN" sz="1200" b="0"/>
              <a:pPr algn="r" eaLnBrk="1" hangingPunct="1">
                <a:spcBef>
                  <a:spcPct val="0"/>
                </a:spcBef>
                <a:buClrTx/>
                <a:buFont typeface="Arial" charset="0"/>
                <a:buNone/>
              </a:pPr>
              <a:t>27</a:t>
            </a:fld>
            <a:endParaRPr lang="en-US" altLang="zh-CN" sz="1200" b="0"/>
          </a:p>
        </p:txBody>
      </p:sp>
      <p:pic>
        <p:nvPicPr>
          <p:cNvPr id="2" name="图片 1"/>
          <p:cNvPicPr>
            <a:picLocks noChangeAspect="1"/>
          </p:cNvPicPr>
          <p:nvPr/>
        </p:nvPicPr>
        <p:blipFill>
          <a:blip r:embed="rId3"/>
          <a:stretch>
            <a:fillRect/>
          </a:stretch>
        </p:blipFill>
        <p:spPr>
          <a:xfrm>
            <a:off x="1691680" y="1143000"/>
            <a:ext cx="6275917" cy="5451975"/>
          </a:xfrm>
          <a:prstGeom prst="rect">
            <a:avLst/>
          </a:prstGeom>
        </p:spPr>
      </p:pic>
    </p:spTree>
    <p:extLst>
      <p:ext uri="{BB962C8B-B14F-4D97-AF65-F5344CB8AC3E}">
        <p14:creationId xmlns:p14="http://schemas.microsoft.com/office/powerpoint/2010/main" val="9221413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0EB84F3F-5BBF-CD4D-AAA7-D4B526DD7E86}" type="slidenum">
              <a:rPr lang="en-US" altLang="zh-CN"/>
              <a:pPr>
                <a:defRPr/>
              </a:pPr>
              <a:t>28</a:t>
            </a:fld>
            <a:endParaRPr lang="en-US" altLang="zh-CN"/>
          </a:p>
        </p:txBody>
      </p:sp>
      <p:sp>
        <p:nvSpPr>
          <p:cNvPr id="74754" name="标题 1"/>
          <p:cNvSpPr>
            <a:spLocks noGrp="1"/>
          </p:cNvSpPr>
          <p:nvPr>
            <p:ph type="title" idx="4294967295"/>
          </p:nvPr>
        </p:nvSpPr>
        <p:spPr/>
        <p:txBody>
          <a:bodyPr/>
          <a:lstStyle/>
          <a:p>
            <a:r>
              <a:rPr lang="zh-CN" altLang="en-US" dirty="0" smtClean="0"/>
              <a:t>基于</a:t>
            </a:r>
            <a:r>
              <a:rPr lang="en-US" altLang="zh-CN" dirty="0" smtClean="0"/>
              <a:t>AET</a:t>
            </a:r>
            <a:r>
              <a:rPr lang="zh-CN" altLang="en-US" dirty="0" smtClean="0"/>
              <a:t>的内存跟踪</a:t>
            </a:r>
            <a:r>
              <a:rPr lang="en-US" altLang="zh-CN" dirty="0" smtClean="0"/>
              <a:t>-</a:t>
            </a:r>
            <a:r>
              <a:rPr lang="zh-CN" altLang="en-US" smtClean="0"/>
              <a:t>结果评估</a:t>
            </a:r>
            <a:endParaRPr lang="zh-CN" altLang="zh-CN" dirty="0">
              <a:solidFill>
                <a:srgbClr val="3333FF"/>
              </a:solidFill>
            </a:endParaRPr>
          </a:p>
        </p:txBody>
      </p:sp>
      <p:sp>
        <p:nvSpPr>
          <p:cNvPr id="74756"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eaLnBrk="1" hangingPunct="1">
              <a:spcBef>
                <a:spcPct val="0"/>
              </a:spcBef>
              <a:buClrTx/>
              <a:buFont typeface="Arial" charset="0"/>
              <a:buNone/>
            </a:pPr>
            <a:fld id="{0888E4D4-02FB-144A-8BBD-DD9FBED3ECDF}" type="datetime1">
              <a:rPr lang="zh-CN" altLang="en-US" sz="1200" b="0"/>
              <a:pPr eaLnBrk="1" hangingPunct="1">
                <a:spcBef>
                  <a:spcPct val="0"/>
                </a:spcBef>
                <a:buClrTx/>
                <a:buFont typeface="Arial" charset="0"/>
                <a:buNone/>
              </a:pPr>
              <a:t>2017/5/31</a:t>
            </a:fld>
            <a:endParaRPr lang="en-US" altLang="zh-CN" sz="1200" b="0"/>
          </a:p>
        </p:txBody>
      </p:sp>
      <p:sp>
        <p:nvSpPr>
          <p:cNvPr id="74757" name="页脚占位符 4"/>
          <p:cNvSpPr txBox="1">
            <a:spLocks noGrp="1" noChangeArrowheads="1"/>
          </p:cNvSpPr>
          <p:nvPr/>
        </p:nvSpPr>
        <p:spPr bwMode="auto">
          <a:xfrm>
            <a:off x="26670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lgn="ctr" eaLnBrk="1" hangingPunct="1">
              <a:spcBef>
                <a:spcPct val="0"/>
              </a:spcBef>
              <a:buClrTx/>
              <a:buFont typeface="Arial" charset="0"/>
              <a:buNone/>
            </a:pPr>
            <a:r>
              <a:rPr lang="en-US" altLang="zh-CN" sz="1200" b="0"/>
              <a:t>http://ncis.pku.edu.cn</a:t>
            </a:r>
          </a:p>
        </p:txBody>
      </p:sp>
      <p:sp>
        <p:nvSpPr>
          <p:cNvPr id="74758" name="灯片编号占位符 5"/>
          <p:cNvSpPr txBox="1">
            <a:spLocks noGrp="1" noChangeArrowheads="1"/>
          </p:cNvSpPr>
          <p:nvPr/>
        </p:nvSpPr>
        <p:spPr bwMode="auto">
          <a:xfrm>
            <a:off x="5715000" y="6245225"/>
            <a:ext cx="152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lgn="r" eaLnBrk="1" hangingPunct="1">
              <a:spcBef>
                <a:spcPct val="0"/>
              </a:spcBef>
              <a:buClrTx/>
              <a:buFont typeface="Arial" charset="0"/>
              <a:buNone/>
            </a:pPr>
            <a:fld id="{978D05D7-F2C9-4D44-B2EE-53CEAE240B6E}" type="slidenum">
              <a:rPr lang="en-US" altLang="zh-CN" sz="1200" b="0"/>
              <a:pPr algn="r" eaLnBrk="1" hangingPunct="1">
                <a:spcBef>
                  <a:spcPct val="0"/>
                </a:spcBef>
                <a:buClrTx/>
                <a:buFont typeface="Arial" charset="0"/>
                <a:buNone/>
              </a:pPr>
              <a:t>28</a:t>
            </a:fld>
            <a:endParaRPr lang="en-US" altLang="zh-CN" sz="1200" b="0"/>
          </a:p>
        </p:txBody>
      </p:sp>
      <p:pic>
        <p:nvPicPr>
          <p:cNvPr id="2" name="图片 1"/>
          <p:cNvPicPr>
            <a:picLocks noChangeAspect="1"/>
          </p:cNvPicPr>
          <p:nvPr/>
        </p:nvPicPr>
        <p:blipFill>
          <a:blip r:embed="rId3"/>
          <a:stretch>
            <a:fillRect/>
          </a:stretch>
        </p:blipFill>
        <p:spPr>
          <a:xfrm>
            <a:off x="1610036" y="1276251"/>
            <a:ext cx="6477000" cy="5445224"/>
          </a:xfrm>
          <a:prstGeom prst="rect">
            <a:avLst/>
          </a:prstGeom>
        </p:spPr>
      </p:pic>
    </p:spTree>
    <p:extLst>
      <p:ext uri="{BB962C8B-B14F-4D97-AF65-F5344CB8AC3E}">
        <p14:creationId xmlns:p14="http://schemas.microsoft.com/office/powerpoint/2010/main" val="11528220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0EB84F3F-5BBF-CD4D-AAA7-D4B526DD7E86}" type="slidenum">
              <a:rPr lang="en-US" altLang="zh-CN"/>
              <a:pPr>
                <a:defRPr/>
              </a:pPr>
              <a:t>29</a:t>
            </a:fld>
            <a:endParaRPr lang="en-US" altLang="zh-CN"/>
          </a:p>
        </p:txBody>
      </p:sp>
      <p:sp>
        <p:nvSpPr>
          <p:cNvPr id="74754" name="标题 1"/>
          <p:cNvSpPr>
            <a:spLocks noGrp="1"/>
          </p:cNvSpPr>
          <p:nvPr>
            <p:ph type="title" idx="4294967295"/>
          </p:nvPr>
        </p:nvSpPr>
        <p:spPr/>
        <p:txBody>
          <a:bodyPr/>
          <a:lstStyle/>
          <a:p>
            <a:r>
              <a:rPr lang="zh-CN" altLang="en-US" dirty="0" smtClean="0"/>
              <a:t>基于</a:t>
            </a:r>
            <a:r>
              <a:rPr lang="en-US" altLang="zh-CN" dirty="0" smtClean="0"/>
              <a:t>AET</a:t>
            </a:r>
            <a:r>
              <a:rPr lang="zh-CN" altLang="en-US" dirty="0" smtClean="0"/>
              <a:t>的内存跟踪</a:t>
            </a:r>
            <a:r>
              <a:rPr lang="en-US" altLang="zh-CN" dirty="0" smtClean="0"/>
              <a:t>-</a:t>
            </a:r>
            <a:r>
              <a:rPr lang="zh-CN" altLang="en-US" dirty="0" smtClean="0"/>
              <a:t>动态采样率</a:t>
            </a:r>
            <a:endParaRPr lang="zh-CN" altLang="zh-CN" dirty="0">
              <a:solidFill>
                <a:srgbClr val="3333FF"/>
              </a:solidFill>
            </a:endParaRPr>
          </a:p>
        </p:txBody>
      </p:sp>
      <p:sp>
        <p:nvSpPr>
          <p:cNvPr id="74756"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eaLnBrk="1" hangingPunct="1">
              <a:spcBef>
                <a:spcPct val="0"/>
              </a:spcBef>
              <a:buClrTx/>
              <a:buFont typeface="Arial" charset="0"/>
              <a:buNone/>
            </a:pPr>
            <a:fld id="{0888E4D4-02FB-144A-8BBD-DD9FBED3ECDF}" type="datetime1">
              <a:rPr lang="zh-CN" altLang="en-US" sz="1200" b="0"/>
              <a:pPr eaLnBrk="1" hangingPunct="1">
                <a:spcBef>
                  <a:spcPct val="0"/>
                </a:spcBef>
                <a:buClrTx/>
                <a:buFont typeface="Arial" charset="0"/>
                <a:buNone/>
              </a:pPr>
              <a:t>2017/5/31</a:t>
            </a:fld>
            <a:endParaRPr lang="en-US" altLang="zh-CN" sz="1200" b="0"/>
          </a:p>
        </p:txBody>
      </p:sp>
      <p:sp>
        <p:nvSpPr>
          <p:cNvPr id="74757" name="页脚占位符 4"/>
          <p:cNvSpPr txBox="1">
            <a:spLocks noGrp="1" noChangeArrowheads="1"/>
          </p:cNvSpPr>
          <p:nvPr/>
        </p:nvSpPr>
        <p:spPr bwMode="auto">
          <a:xfrm>
            <a:off x="26670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lgn="ctr" eaLnBrk="1" hangingPunct="1">
              <a:spcBef>
                <a:spcPct val="0"/>
              </a:spcBef>
              <a:buClrTx/>
              <a:buFont typeface="Arial" charset="0"/>
              <a:buNone/>
            </a:pPr>
            <a:r>
              <a:rPr lang="en-US" altLang="zh-CN" sz="1200" b="0"/>
              <a:t>http://ncis.pku.edu.cn</a:t>
            </a:r>
          </a:p>
        </p:txBody>
      </p:sp>
      <p:sp>
        <p:nvSpPr>
          <p:cNvPr id="74758" name="灯片编号占位符 5"/>
          <p:cNvSpPr txBox="1">
            <a:spLocks noGrp="1" noChangeArrowheads="1"/>
          </p:cNvSpPr>
          <p:nvPr/>
        </p:nvSpPr>
        <p:spPr bwMode="auto">
          <a:xfrm>
            <a:off x="5715000" y="6245225"/>
            <a:ext cx="152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lgn="r" eaLnBrk="1" hangingPunct="1">
              <a:spcBef>
                <a:spcPct val="0"/>
              </a:spcBef>
              <a:buClrTx/>
              <a:buFont typeface="Arial" charset="0"/>
              <a:buNone/>
            </a:pPr>
            <a:fld id="{978D05D7-F2C9-4D44-B2EE-53CEAE240B6E}" type="slidenum">
              <a:rPr lang="en-US" altLang="zh-CN" sz="1200" b="0"/>
              <a:pPr algn="r" eaLnBrk="1" hangingPunct="1">
                <a:spcBef>
                  <a:spcPct val="0"/>
                </a:spcBef>
                <a:buClrTx/>
                <a:buFont typeface="Arial" charset="0"/>
                <a:buNone/>
              </a:pPr>
              <a:t>29</a:t>
            </a:fld>
            <a:endParaRPr lang="en-US" altLang="zh-CN" sz="1200" b="0"/>
          </a:p>
        </p:txBody>
      </p:sp>
      <p:sp>
        <p:nvSpPr>
          <p:cNvPr id="9" name="Rectangle 3"/>
          <p:cNvSpPr txBox="1">
            <a:spLocks noChangeArrowheads="1"/>
          </p:cNvSpPr>
          <p:nvPr/>
        </p:nvSpPr>
        <p:spPr bwMode="auto">
          <a:xfrm>
            <a:off x="107504" y="1331118"/>
            <a:ext cx="4536504" cy="2889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8" tIns="45715" rIns="91428" bIns="45715" numCol="1" anchor="t" anchorCtr="0" compatLnSpc="1">
            <a:prstTxWarp prst="textNoShape">
              <a:avLst/>
            </a:prstTxWarp>
          </a:bodyPr>
          <a:lstStyle>
            <a:lvl1pPr marL="468313" indent="-468313" algn="l" rtl="0" eaLnBrk="0" fontAlgn="base" hangingPunct="0">
              <a:spcBef>
                <a:spcPct val="20000"/>
              </a:spcBef>
              <a:spcAft>
                <a:spcPct val="0"/>
              </a:spcAft>
              <a:buClr>
                <a:schemeClr val="accent2"/>
              </a:buClr>
              <a:buFont typeface="Wingdings" charset="2"/>
              <a:buChar char="o"/>
              <a:defRPr sz="2400" kern="1200">
                <a:solidFill>
                  <a:schemeClr val="tx1"/>
                </a:solidFill>
                <a:latin typeface="FangSong" charset="-122"/>
                <a:ea typeface="FangSong" charset="-122"/>
                <a:cs typeface="FangSong" charset="-122"/>
              </a:defRPr>
            </a:lvl1pPr>
            <a:lvl2pPr marL="906463" indent="-434975" algn="l" rtl="0" eaLnBrk="0" fontAlgn="base" hangingPunct="0">
              <a:spcBef>
                <a:spcPct val="20000"/>
              </a:spcBef>
              <a:spcAft>
                <a:spcPct val="0"/>
              </a:spcAft>
              <a:buClr>
                <a:schemeClr val="accent2"/>
              </a:buClr>
              <a:buFont typeface="Wingdings" charset="2"/>
              <a:buChar char="n"/>
              <a:defRPr sz="2000" kern="1200">
                <a:solidFill>
                  <a:schemeClr val="tx1"/>
                </a:solidFill>
                <a:latin typeface="FangSong" charset="-122"/>
                <a:ea typeface="FangSong" charset="-122"/>
                <a:cs typeface="FangSong" charset="-122"/>
              </a:defRPr>
            </a:lvl2pPr>
            <a:lvl3pPr marL="1303338" indent="-393700" algn="l" rtl="0" eaLnBrk="0" fontAlgn="base" hangingPunct="0">
              <a:spcBef>
                <a:spcPct val="20000"/>
              </a:spcBef>
              <a:spcAft>
                <a:spcPct val="0"/>
              </a:spcAft>
              <a:buClr>
                <a:schemeClr val="accent2"/>
              </a:buClr>
              <a:buFont typeface="Wingdings" charset="2"/>
              <a:buChar char="o"/>
              <a:defRPr sz="2000" kern="1200">
                <a:solidFill>
                  <a:schemeClr val="tx1"/>
                </a:solidFill>
                <a:latin typeface="FangSong" charset="-122"/>
                <a:ea typeface="FangSong" charset="-122"/>
                <a:cs typeface="FangSong" charset="-122"/>
              </a:defRPr>
            </a:lvl3pPr>
            <a:lvl4pPr marL="1692275" indent="-385763" algn="l" rtl="0" eaLnBrk="0" fontAlgn="base" hangingPunct="0">
              <a:spcBef>
                <a:spcPct val="20000"/>
              </a:spcBef>
              <a:spcAft>
                <a:spcPct val="0"/>
              </a:spcAft>
              <a:buClr>
                <a:schemeClr val="accent2"/>
              </a:buClr>
              <a:buFont typeface="Wingdings" charset="2"/>
              <a:buChar char="n"/>
              <a:defRPr sz="2000" kern="1200">
                <a:solidFill>
                  <a:schemeClr val="tx1"/>
                </a:solidFill>
                <a:latin typeface="FangSong" charset="-122"/>
                <a:ea typeface="FangSong" charset="-122"/>
                <a:cs typeface="FangSong" charset="-122"/>
              </a:defRPr>
            </a:lvl4pPr>
            <a:lvl5pPr marL="2092325" indent="-396875" algn="l" rtl="0" eaLnBrk="0" fontAlgn="base" hangingPunct="0">
              <a:spcBef>
                <a:spcPct val="25000"/>
              </a:spcBef>
              <a:spcAft>
                <a:spcPct val="0"/>
              </a:spcAft>
              <a:buClr>
                <a:schemeClr val="accent2"/>
              </a:buClr>
              <a:buFont typeface="Wingdings" charset="2"/>
              <a:buChar char="§"/>
              <a:defRPr sz="2000" kern="1200">
                <a:solidFill>
                  <a:schemeClr val="tx1"/>
                </a:solidFill>
                <a:latin typeface="FangSong" charset="-122"/>
                <a:ea typeface="FangSong" charset="-122"/>
                <a:cs typeface="FangSong"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b="0" dirty="0" smtClean="0"/>
              <a:t>影响开销的因子</a:t>
            </a:r>
            <a:endParaRPr lang="en-US" altLang="zh-CN" sz="1800" b="0" dirty="0" smtClean="0"/>
          </a:p>
          <a:p>
            <a:pPr lvl="1">
              <a:defRPr/>
            </a:pPr>
            <a:r>
              <a:rPr lang="zh-CN" altLang="en-US" b="0" dirty="0" smtClean="0">
                <a:latin typeface="+mn-ea"/>
              </a:rPr>
              <a:t>热页集大小</a:t>
            </a:r>
            <a:endParaRPr lang="en-US" altLang="zh-CN" b="0" dirty="0" smtClean="0">
              <a:latin typeface="+mn-ea"/>
            </a:endParaRPr>
          </a:p>
          <a:p>
            <a:pPr lvl="1">
              <a:defRPr/>
            </a:pPr>
            <a:r>
              <a:rPr lang="zh-CN" altLang="en-US" b="0" dirty="0" smtClean="0"/>
              <a:t>采样率</a:t>
            </a:r>
            <a:endParaRPr lang="en-US" altLang="zh-CN" sz="1000" b="0" dirty="0" smtClean="0"/>
          </a:p>
          <a:p>
            <a:pPr>
              <a:defRPr/>
            </a:pPr>
            <a:r>
              <a:rPr lang="zh-CN" altLang="en-US" b="0" dirty="0" smtClean="0"/>
              <a:t>双变量模型</a:t>
            </a:r>
            <a:endParaRPr lang="en-US" altLang="zh-CN" b="0" dirty="0" smtClean="0"/>
          </a:p>
          <a:p>
            <a:pPr lvl="1">
              <a:defRPr/>
            </a:pPr>
            <a:r>
              <a:rPr lang="zh-CN" altLang="en-US" b="0" dirty="0" smtClean="0"/>
              <a:t>部分程序对热页集调整不敏感</a:t>
            </a:r>
            <a:endParaRPr lang="en-US" altLang="zh-CN" b="0" dirty="0" smtClean="0"/>
          </a:p>
          <a:p>
            <a:pPr>
              <a:defRPr/>
            </a:pPr>
            <a:r>
              <a:rPr lang="zh-CN" altLang="en-US" sz="2200" b="0" dirty="0" smtClean="0"/>
              <a:t>动态调整采样率</a:t>
            </a:r>
            <a:endParaRPr lang="en-US" altLang="zh-CN" sz="2200" b="0" dirty="0" smtClean="0"/>
          </a:p>
          <a:p>
            <a:pPr lvl="1">
              <a:defRPr/>
            </a:pPr>
            <a:r>
              <a:rPr lang="zh-CN" altLang="en-US" b="0" dirty="0"/>
              <a:t>控制变量</a:t>
            </a:r>
            <a:endParaRPr lang="en-US" altLang="zh-CN" b="0" dirty="0"/>
          </a:p>
          <a:p>
            <a:pPr lvl="1">
              <a:defRPr/>
            </a:pPr>
            <a:endParaRPr lang="en-US" altLang="zh-CN" sz="1800" b="0" dirty="0" smtClean="0"/>
          </a:p>
        </p:txBody>
      </p:sp>
      <p:pic>
        <p:nvPicPr>
          <p:cNvPr id="2" name="图片 1"/>
          <p:cNvPicPr>
            <a:picLocks noChangeAspect="1"/>
          </p:cNvPicPr>
          <p:nvPr/>
        </p:nvPicPr>
        <p:blipFill>
          <a:blip r:embed="rId3"/>
          <a:stretch>
            <a:fillRect/>
          </a:stretch>
        </p:blipFill>
        <p:spPr>
          <a:xfrm>
            <a:off x="125760" y="4216769"/>
            <a:ext cx="9036496" cy="1786148"/>
          </a:xfrm>
          <a:prstGeom prst="rect">
            <a:avLst/>
          </a:prstGeom>
        </p:spPr>
      </p:pic>
      <p:sp>
        <p:nvSpPr>
          <p:cNvPr id="11" name="Rectangle 3"/>
          <p:cNvSpPr txBox="1">
            <a:spLocks noChangeArrowheads="1"/>
          </p:cNvSpPr>
          <p:nvPr/>
        </p:nvSpPr>
        <p:spPr bwMode="auto">
          <a:xfrm>
            <a:off x="5004048" y="2348880"/>
            <a:ext cx="3672408" cy="120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8" tIns="45715" rIns="91428" bIns="45715" numCol="1" anchor="t" anchorCtr="0" compatLnSpc="1">
            <a:prstTxWarp prst="textNoShape">
              <a:avLst/>
            </a:prstTxWarp>
          </a:bodyPr>
          <a:lstStyle>
            <a:lvl1pPr marL="468313" indent="-468313" algn="l" rtl="0" eaLnBrk="0" fontAlgn="base" hangingPunct="0">
              <a:spcBef>
                <a:spcPct val="20000"/>
              </a:spcBef>
              <a:spcAft>
                <a:spcPct val="0"/>
              </a:spcAft>
              <a:buClr>
                <a:schemeClr val="accent2"/>
              </a:buClr>
              <a:buFont typeface="Wingdings" charset="2"/>
              <a:buChar char="o"/>
              <a:defRPr sz="2400" kern="1200">
                <a:solidFill>
                  <a:schemeClr val="tx1"/>
                </a:solidFill>
                <a:latin typeface="FangSong" charset="-122"/>
                <a:ea typeface="FangSong" charset="-122"/>
                <a:cs typeface="FangSong" charset="-122"/>
              </a:defRPr>
            </a:lvl1pPr>
            <a:lvl2pPr marL="906463" indent="-434975" algn="l" rtl="0" eaLnBrk="0" fontAlgn="base" hangingPunct="0">
              <a:spcBef>
                <a:spcPct val="20000"/>
              </a:spcBef>
              <a:spcAft>
                <a:spcPct val="0"/>
              </a:spcAft>
              <a:buClr>
                <a:schemeClr val="accent2"/>
              </a:buClr>
              <a:buFont typeface="Wingdings" charset="2"/>
              <a:buChar char="n"/>
              <a:defRPr sz="2000" kern="1200">
                <a:solidFill>
                  <a:schemeClr val="tx1"/>
                </a:solidFill>
                <a:latin typeface="FangSong" charset="-122"/>
                <a:ea typeface="FangSong" charset="-122"/>
                <a:cs typeface="FangSong" charset="-122"/>
              </a:defRPr>
            </a:lvl2pPr>
            <a:lvl3pPr marL="1303338" indent="-393700" algn="l" rtl="0" eaLnBrk="0" fontAlgn="base" hangingPunct="0">
              <a:spcBef>
                <a:spcPct val="20000"/>
              </a:spcBef>
              <a:spcAft>
                <a:spcPct val="0"/>
              </a:spcAft>
              <a:buClr>
                <a:schemeClr val="accent2"/>
              </a:buClr>
              <a:buFont typeface="Wingdings" charset="2"/>
              <a:buChar char="o"/>
              <a:defRPr sz="2000" kern="1200">
                <a:solidFill>
                  <a:schemeClr val="tx1"/>
                </a:solidFill>
                <a:latin typeface="FangSong" charset="-122"/>
                <a:ea typeface="FangSong" charset="-122"/>
                <a:cs typeface="FangSong" charset="-122"/>
              </a:defRPr>
            </a:lvl3pPr>
            <a:lvl4pPr marL="1692275" indent="-385763" algn="l" rtl="0" eaLnBrk="0" fontAlgn="base" hangingPunct="0">
              <a:spcBef>
                <a:spcPct val="20000"/>
              </a:spcBef>
              <a:spcAft>
                <a:spcPct val="0"/>
              </a:spcAft>
              <a:buClr>
                <a:schemeClr val="accent2"/>
              </a:buClr>
              <a:buFont typeface="Wingdings" charset="2"/>
              <a:buChar char="n"/>
              <a:defRPr sz="2000" kern="1200">
                <a:solidFill>
                  <a:schemeClr val="tx1"/>
                </a:solidFill>
                <a:latin typeface="FangSong" charset="-122"/>
                <a:ea typeface="FangSong" charset="-122"/>
                <a:cs typeface="FangSong" charset="-122"/>
              </a:defRPr>
            </a:lvl4pPr>
            <a:lvl5pPr marL="2092325" indent="-396875" algn="l" rtl="0" eaLnBrk="0" fontAlgn="base" hangingPunct="0">
              <a:spcBef>
                <a:spcPct val="25000"/>
              </a:spcBef>
              <a:spcAft>
                <a:spcPct val="0"/>
              </a:spcAft>
              <a:buClr>
                <a:schemeClr val="accent2"/>
              </a:buClr>
              <a:buFont typeface="Wingdings" charset="2"/>
              <a:buChar char="§"/>
              <a:defRPr sz="2000" kern="1200">
                <a:solidFill>
                  <a:schemeClr val="tx1"/>
                </a:solidFill>
                <a:latin typeface="FangSong" charset="-122"/>
                <a:ea typeface="FangSong" charset="-122"/>
                <a:cs typeface="FangSong"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b="0" dirty="0" smtClean="0"/>
              <a:t>控制条件</a:t>
            </a:r>
          </a:p>
          <a:p>
            <a:pPr lvl="1">
              <a:defRPr/>
            </a:pPr>
            <a:r>
              <a:rPr lang="zh-CN" altLang="en-US" b="0" dirty="0" smtClean="0">
                <a:latin typeface="+mn-ea"/>
              </a:rPr>
              <a:t>页面失效率</a:t>
            </a:r>
            <a:endParaRPr lang="en-US" altLang="zh-CN" b="0" dirty="0" smtClean="0">
              <a:latin typeface="+mn-ea"/>
            </a:endParaRPr>
          </a:p>
          <a:p>
            <a:pPr lvl="1">
              <a:defRPr/>
            </a:pPr>
            <a:r>
              <a:rPr lang="en-US" altLang="zh-CN" b="0" dirty="0" smtClean="0"/>
              <a:t>WSS</a:t>
            </a:r>
            <a:r>
              <a:rPr lang="zh-CN" altLang="en-US" b="0" dirty="0" smtClean="0"/>
              <a:t>与</a:t>
            </a:r>
            <a:r>
              <a:rPr lang="en-US" altLang="zh-CN" b="0" dirty="0" smtClean="0"/>
              <a:t>HSS</a:t>
            </a:r>
            <a:r>
              <a:rPr lang="zh-CN" altLang="en-US" b="0" dirty="0" smtClean="0"/>
              <a:t>的相对大小</a:t>
            </a:r>
            <a:endParaRPr lang="en-US" altLang="zh-CN" sz="2200" b="0" dirty="0" smtClean="0"/>
          </a:p>
        </p:txBody>
      </p:sp>
    </p:spTree>
    <p:extLst>
      <p:ext uri="{BB962C8B-B14F-4D97-AF65-F5344CB8AC3E}">
        <p14:creationId xmlns:p14="http://schemas.microsoft.com/office/powerpoint/2010/main" val="988733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云形 4"/>
          <p:cNvSpPr/>
          <p:nvPr/>
        </p:nvSpPr>
        <p:spPr bwMode="auto">
          <a:xfrm>
            <a:off x="1979712" y="1295338"/>
            <a:ext cx="5424363" cy="2349686"/>
          </a:xfrm>
          <a:prstGeom prst="clou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Cloud</a:t>
            </a:r>
            <a:endPar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pic>
        <p:nvPicPr>
          <p:cNvPr id="7" name="图片 6"/>
          <p:cNvPicPr>
            <a:picLocks noChangeAspect="1"/>
          </p:cNvPicPr>
          <p:nvPr/>
        </p:nvPicPr>
        <p:blipFill>
          <a:blip r:embed="rId3"/>
          <a:stretch>
            <a:fillRect/>
          </a:stretch>
        </p:blipFill>
        <p:spPr>
          <a:xfrm>
            <a:off x="5724128" y="4581128"/>
            <a:ext cx="3009900" cy="1397000"/>
          </a:xfrm>
          <a:prstGeom prst="rect">
            <a:avLst/>
          </a:prstGeom>
        </p:spPr>
      </p:pic>
      <p:pic>
        <p:nvPicPr>
          <p:cNvPr id="4" name="图片 3"/>
          <p:cNvPicPr>
            <a:picLocks noChangeAspect="1"/>
          </p:cNvPicPr>
          <p:nvPr/>
        </p:nvPicPr>
        <p:blipFill>
          <a:blip r:embed="rId3"/>
          <a:stretch>
            <a:fillRect/>
          </a:stretch>
        </p:blipFill>
        <p:spPr>
          <a:xfrm>
            <a:off x="571500" y="4581128"/>
            <a:ext cx="3009900" cy="1397000"/>
          </a:xfrm>
          <a:prstGeom prst="rect">
            <a:avLst/>
          </a:prstGeom>
        </p:spPr>
      </p:pic>
      <p:sp>
        <p:nvSpPr>
          <p:cNvPr id="41985" name="Rectangle 2"/>
          <p:cNvSpPr>
            <a:spLocks noGrp="1" noChangeArrowheads="1"/>
          </p:cNvSpPr>
          <p:nvPr>
            <p:ph type="title" idx="4294967295"/>
          </p:nvPr>
        </p:nvSpPr>
        <p:spPr/>
        <p:txBody>
          <a:bodyPr/>
          <a:lstStyle/>
          <a:p>
            <a:r>
              <a:rPr lang="zh-CN" altLang="en-US" dirty="0" smtClean="0"/>
              <a:t>研究背景</a:t>
            </a:r>
            <a:endParaRPr lang="zh-CN" altLang="zh-CN" dirty="0"/>
          </a:p>
        </p:txBody>
      </p:sp>
      <p:pic>
        <p:nvPicPr>
          <p:cNvPr id="2" name="图片 1"/>
          <p:cNvPicPr>
            <a:picLocks noChangeAspect="1"/>
          </p:cNvPicPr>
          <p:nvPr/>
        </p:nvPicPr>
        <p:blipFill>
          <a:blip r:embed="rId4"/>
          <a:stretch>
            <a:fillRect/>
          </a:stretch>
        </p:blipFill>
        <p:spPr>
          <a:xfrm>
            <a:off x="1131473" y="4757084"/>
            <a:ext cx="782960" cy="1092323"/>
          </a:xfrm>
          <a:prstGeom prst="rect">
            <a:avLst/>
          </a:prstGeom>
        </p:spPr>
      </p:pic>
      <p:pic>
        <p:nvPicPr>
          <p:cNvPr id="3" name="图片 2"/>
          <p:cNvPicPr>
            <a:picLocks noChangeAspect="1"/>
          </p:cNvPicPr>
          <p:nvPr/>
        </p:nvPicPr>
        <p:blipFill>
          <a:blip r:embed="rId5"/>
          <a:stretch>
            <a:fillRect/>
          </a:stretch>
        </p:blipFill>
        <p:spPr>
          <a:xfrm>
            <a:off x="6220737" y="4968438"/>
            <a:ext cx="558800" cy="762000"/>
          </a:xfrm>
          <a:prstGeom prst="rect">
            <a:avLst/>
          </a:prstGeom>
        </p:spPr>
      </p:pic>
      <p:pic>
        <p:nvPicPr>
          <p:cNvPr id="9" name="图片 8"/>
          <p:cNvPicPr>
            <a:picLocks noChangeAspect="1"/>
          </p:cNvPicPr>
          <p:nvPr/>
        </p:nvPicPr>
        <p:blipFill>
          <a:blip r:embed="rId4"/>
          <a:stretch>
            <a:fillRect/>
          </a:stretch>
        </p:blipFill>
        <p:spPr>
          <a:xfrm>
            <a:off x="2356436" y="4729162"/>
            <a:ext cx="782960" cy="1092323"/>
          </a:xfrm>
          <a:prstGeom prst="rect">
            <a:avLst/>
          </a:prstGeom>
        </p:spPr>
      </p:pic>
      <p:pic>
        <p:nvPicPr>
          <p:cNvPr id="10" name="图片 9"/>
          <p:cNvPicPr>
            <a:picLocks noChangeAspect="1"/>
          </p:cNvPicPr>
          <p:nvPr/>
        </p:nvPicPr>
        <p:blipFill>
          <a:blip r:embed="rId5"/>
          <a:stretch>
            <a:fillRect/>
          </a:stretch>
        </p:blipFill>
        <p:spPr>
          <a:xfrm>
            <a:off x="7668344" y="4922246"/>
            <a:ext cx="558800" cy="762000"/>
          </a:xfrm>
          <a:prstGeom prst="rect">
            <a:avLst/>
          </a:prstGeom>
        </p:spPr>
      </p:pic>
      <p:sp>
        <p:nvSpPr>
          <p:cNvPr id="6" name="右箭头 5"/>
          <p:cNvSpPr/>
          <p:nvPr/>
        </p:nvSpPr>
        <p:spPr bwMode="auto">
          <a:xfrm rot="18936545">
            <a:off x="1403498" y="3665006"/>
            <a:ext cx="1596412" cy="396097"/>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3" name="右箭头 12"/>
          <p:cNvSpPr/>
          <p:nvPr/>
        </p:nvSpPr>
        <p:spPr bwMode="auto">
          <a:xfrm rot="2973501">
            <a:off x="6645476" y="3665483"/>
            <a:ext cx="1517197" cy="467693"/>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1" name="矩形 10"/>
          <p:cNvSpPr/>
          <p:nvPr/>
        </p:nvSpPr>
        <p:spPr bwMode="auto">
          <a:xfrm>
            <a:off x="2933328" y="2502023"/>
            <a:ext cx="648072" cy="36004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CPU</a:t>
            </a:r>
            <a:endParaRPr kumimoji="0"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5" name="矩形 14"/>
          <p:cNvSpPr/>
          <p:nvPr/>
        </p:nvSpPr>
        <p:spPr bwMode="auto">
          <a:xfrm>
            <a:off x="3816310" y="2492896"/>
            <a:ext cx="1043722" cy="36004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6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Memory</a:t>
            </a:r>
            <a:endParaRPr kumimoji="0" lang="zh-CN" altLang="en-US" sz="16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p:txBody>
      </p:sp>
      <p:sp>
        <p:nvSpPr>
          <p:cNvPr id="16" name="矩形 15"/>
          <p:cNvSpPr/>
          <p:nvPr/>
        </p:nvSpPr>
        <p:spPr bwMode="auto">
          <a:xfrm>
            <a:off x="5052327" y="2492896"/>
            <a:ext cx="671801" cy="36004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Disk</a:t>
            </a:r>
            <a:endParaRPr kumimoji="0"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7" name="矩形 16"/>
          <p:cNvSpPr/>
          <p:nvPr/>
        </p:nvSpPr>
        <p:spPr bwMode="auto">
          <a:xfrm>
            <a:off x="5875165" y="2470181"/>
            <a:ext cx="1001091" cy="36004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lang="en-US" altLang="zh-CN" dirty="0" smtClean="0">
                <a:latin typeface="Arial" panose="020B0604020202020204" pitchFamily="34" charset="0"/>
                <a:ea typeface="宋体" panose="02010600030101010101" pitchFamily="2" charset="-122"/>
              </a:rPr>
              <a:t>Network</a:t>
            </a:r>
            <a:endParaRPr kumimoji="0"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grpSp>
        <p:nvGrpSpPr>
          <p:cNvPr id="18" name="组合 4"/>
          <p:cNvGrpSpPr/>
          <p:nvPr/>
        </p:nvGrpSpPr>
        <p:grpSpPr>
          <a:xfrm>
            <a:off x="4097746" y="1964200"/>
            <a:ext cx="528696" cy="528696"/>
            <a:chOff x="7165957" y="6140304"/>
            <a:chExt cx="528696" cy="528696"/>
          </a:xfrm>
        </p:grpSpPr>
        <p:sp>
          <p:nvSpPr>
            <p:cNvPr id="19" name="Freeform 553"/>
            <p:cNvSpPr>
              <a:spLocks/>
            </p:cNvSpPr>
            <p:nvPr/>
          </p:nvSpPr>
          <p:spPr bwMode="auto">
            <a:xfrm>
              <a:off x="7165957" y="6140304"/>
              <a:ext cx="528696" cy="528696"/>
            </a:xfrm>
            <a:custGeom>
              <a:avLst/>
              <a:gdLst>
                <a:gd name="T0" fmla="*/ 224 w 272"/>
                <a:gd name="T1" fmla="*/ 48 h 272"/>
                <a:gd name="T2" fmla="*/ 224 w 272"/>
                <a:gd name="T3" fmla="*/ 224 h 272"/>
                <a:gd name="T4" fmla="*/ 48 w 272"/>
                <a:gd name="T5" fmla="*/ 224 h 272"/>
                <a:gd name="T6" fmla="*/ 48 w 272"/>
                <a:gd name="T7" fmla="*/ 48 h 272"/>
                <a:gd name="T8" fmla="*/ 224 w 272"/>
                <a:gd name="T9" fmla="*/ 48 h 272"/>
              </a:gdLst>
              <a:ahLst/>
              <a:cxnLst>
                <a:cxn ang="0">
                  <a:pos x="T0" y="T1"/>
                </a:cxn>
                <a:cxn ang="0">
                  <a:pos x="T2" y="T3"/>
                </a:cxn>
                <a:cxn ang="0">
                  <a:pos x="T4" y="T5"/>
                </a:cxn>
                <a:cxn ang="0">
                  <a:pos x="T6" y="T7"/>
                </a:cxn>
                <a:cxn ang="0">
                  <a:pos x="T8" y="T9"/>
                </a:cxn>
              </a:cxnLst>
              <a:rect l="0" t="0" r="r" b="b"/>
              <a:pathLst>
                <a:path w="272" h="272">
                  <a:moveTo>
                    <a:pt x="224" y="48"/>
                  </a:moveTo>
                  <a:cubicBezTo>
                    <a:pt x="272" y="97"/>
                    <a:pt x="272" y="175"/>
                    <a:pt x="224" y="224"/>
                  </a:cubicBezTo>
                  <a:cubicBezTo>
                    <a:pt x="175" y="272"/>
                    <a:pt x="97" y="272"/>
                    <a:pt x="48" y="224"/>
                  </a:cubicBezTo>
                  <a:cubicBezTo>
                    <a:pt x="0" y="175"/>
                    <a:pt x="0" y="97"/>
                    <a:pt x="48" y="48"/>
                  </a:cubicBezTo>
                  <a:cubicBezTo>
                    <a:pt x="97" y="0"/>
                    <a:pt x="175" y="0"/>
                    <a:pt x="224" y="48"/>
                  </a:cubicBezTo>
                  <a:close/>
                </a:path>
              </a:pathLst>
            </a:cu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554"/>
            <p:cNvSpPr>
              <a:spLocks/>
            </p:cNvSpPr>
            <p:nvPr/>
          </p:nvSpPr>
          <p:spPr bwMode="auto">
            <a:xfrm>
              <a:off x="7412912" y="6491610"/>
              <a:ext cx="0" cy="27826"/>
            </a:xfrm>
            <a:custGeom>
              <a:avLst/>
              <a:gdLst>
                <a:gd name="T0" fmla="*/ 0 h 8"/>
                <a:gd name="T1" fmla="*/ 8 h 8"/>
                <a:gd name="T2" fmla="*/ 0 h 8"/>
              </a:gdLst>
              <a:ahLst/>
              <a:cxnLst>
                <a:cxn ang="0">
                  <a:pos x="0" y="T0"/>
                </a:cxn>
                <a:cxn ang="0">
                  <a:pos x="0" y="T1"/>
                </a:cxn>
                <a:cxn ang="0">
                  <a:pos x="0" y="T2"/>
                </a:cxn>
              </a:cxnLst>
              <a:rect l="0" t="0" r="r" b="b"/>
              <a:pathLst>
                <a:path h="8">
                  <a:moveTo>
                    <a:pt x="0" y="0"/>
                  </a:moveTo>
                  <a:lnTo>
                    <a:pt x="0"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555"/>
            <p:cNvSpPr>
              <a:spLocks noChangeShapeType="1"/>
            </p:cNvSpPr>
            <p:nvPr/>
          </p:nvSpPr>
          <p:spPr bwMode="auto">
            <a:xfrm>
              <a:off x="7412912" y="6491610"/>
              <a:ext cx="0" cy="27826"/>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56"/>
            <p:cNvSpPr>
              <a:spLocks/>
            </p:cNvSpPr>
            <p:nvPr/>
          </p:nvSpPr>
          <p:spPr bwMode="auto">
            <a:xfrm>
              <a:off x="7367696" y="6279435"/>
              <a:ext cx="125217" cy="180870"/>
            </a:xfrm>
            <a:custGeom>
              <a:avLst/>
              <a:gdLst>
                <a:gd name="T0" fmla="*/ 0 w 64"/>
                <a:gd name="T1" fmla="*/ 20 h 92"/>
                <a:gd name="T2" fmla="*/ 32 w 64"/>
                <a:gd name="T3" fmla="*/ 0 h 92"/>
                <a:gd name="T4" fmla="*/ 64 w 64"/>
                <a:gd name="T5" fmla="*/ 28 h 92"/>
                <a:gd name="T6" fmla="*/ 40 w 64"/>
                <a:gd name="T7" fmla="*/ 56 h 92"/>
                <a:gd name="T8" fmla="*/ 24 w 64"/>
                <a:gd name="T9" fmla="*/ 88 h 92"/>
                <a:gd name="T10" fmla="*/ 24 w 64"/>
                <a:gd name="T11" fmla="*/ 92 h 92"/>
              </a:gdLst>
              <a:ahLst/>
              <a:cxnLst>
                <a:cxn ang="0">
                  <a:pos x="T0" y="T1"/>
                </a:cxn>
                <a:cxn ang="0">
                  <a:pos x="T2" y="T3"/>
                </a:cxn>
                <a:cxn ang="0">
                  <a:pos x="T4" y="T5"/>
                </a:cxn>
                <a:cxn ang="0">
                  <a:pos x="T6" y="T7"/>
                </a:cxn>
                <a:cxn ang="0">
                  <a:pos x="T8" y="T9"/>
                </a:cxn>
                <a:cxn ang="0">
                  <a:pos x="T10" y="T11"/>
                </a:cxn>
              </a:cxnLst>
              <a:rect l="0" t="0" r="r" b="b"/>
              <a:pathLst>
                <a:path w="64" h="92">
                  <a:moveTo>
                    <a:pt x="0" y="20"/>
                  </a:moveTo>
                  <a:cubicBezTo>
                    <a:pt x="0" y="8"/>
                    <a:pt x="8" y="0"/>
                    <a:pt x="32" y="0"/>
                  </a:cubicBezTo>
                  <a:cubicBezTo>
                    <a:pt x="52" y="0"/>
                    <a:pt x="64" y="12"/>
                    <a:pt x="64" y="28"/>
                  </a:cubicBezTo>
                  <a:cubicBezTo>
                    <a:pt x="64" y="44"/>
                    <a:pt x="40" y="56"/>
                    <a:pt x="40" y="56"/>
                  </a:cubicBezTo>
                  <a:cubicBezTo>
                    <a:pt x="40" y="56"/>
                    <a:pt x="24" y="64"/>
                    <a:pt x="24" y="88"/>
                  </a:cubicBezTo>
                  <a:cubicBezTo>
                    <a:pt x="24" y="92"/>
                    <a:pt x="24" y="92"/>
                    <a:pt x="24" y="92"/>
                  </a:cubicBezTo>
                </a:path>
              </a:pathLst>
            </a:cu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4" name="矩形 23"/>
          <p:cNvSpPr/>
          <p:nvPr/>
        </p:nvSpPr>
        <p:spPr bwMode="auto">
          <a:xfrm>
            <a:off x="1308246" y="6066263"/>
            <a:ext cx="1342931" cy="36004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传统服务器</a:t>
            </a:r>
          </a:p>
        </p:txBody>
      </p:sp>
      <p:sp>
        <p:nvSpPr>
          <p:cNvPr id="25" name="矩形 24"/>
          <p:cNvSpPr/>
          <p:nvPr/>
        </p:nvSpPr>
        <p:spPr bwMode="auto">
          <a:xfrm>
            <a:off x="6481105" y="6039197"/>
            <a:ext cx="1495945" cy="36004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Font typeface="Arial" panose="020B0604020202020204" pitchFamily="34" charset="0"/>
              <a:buNone/>
            </a:pPr>
            <a:r>
              <a:rPr lang="zh-CN" altLang="en-US" dirty="0">
                <a:latin typeface="Arial" panose="020B0604020202020204" pitchFamily="34" charset="0"/>
                <a:ea typeface="宋体" panose="02010600030101010101" pitchFamily="2" charset="-122"/>
              </a:rPr>
              <a:t>云计算使用者</a:t>
            </a:r>
          </a:p>
        </p:txBody>
      </p:sp>
    </p:spTree>
    <p:extLst>
      <p:ext uri="{BB962C8B-B14F-4D97-AF65-F5344CB8AC3E}">
        <p14:creationId xmlns:p14="http://schemas.microsoft.com/office/powerpoint/2010/main" val="838609036"/>
      </p:ext>
    </p:extLst>
  </p:cSld>
  <p:clrMapOvr>
    <a:masterClrMapping/>
  </p:clrMapOvr>
  <p:transition advTm="263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3" grpId="0" animBg="1"/>
      <p:bldP spid="11" grpId="0" animBg="1"/>
      <p:bldP spid="15" grpId="0" animBg="1"/>
      <p:bldP spid="16" grpId="0" animBg="1"/>
      <p:bldP spid="17" grpId="0" animBg="1"/>
      <p:bldP spid="2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0EB84F3F-5BBF-CD4D-AAA7-D4B526DD7E86}" type="slidenum">
              <a:rPr lang="en-US" altLang="zh-CN"/>
              <a:pPr>
                <a:defRPr/>
              </a:pPr>
              <a:t>30</a:t>
            </a:fld>
            <a:endParaRPr lang="en-US" altLang="zh-CN"/>
          </a:p>
        </p:txBody>
      </p:sp>
      <p:sp>
        <p:nvSpPr>
          <p:cNvPr id="74754" name="标题 1"/>
          <p:cNvSpPr>
            <a:spLocks noGrp="1"/>
          </p:cNvSpPr>
          <p:nvPr>
            <p:ph type="title" idx="4294967295"/>
          </p:nvPr>
        </p:nvSpPr>
        <p:spPr/>
        <p:txBody>
          <a:bodyPr/>
          <a:lstStyle/>
          <a:p>
            <a:r>
              <a:rPr lang="zh-CN" altLang="en-US" dirty="0" smtClean="0"/>
              <a:t>基于</a:t>
            </a:r>
            <a:r>
              <a:rPr lang="en-US" altLang="zh-CN" dirty="0" smtClean="0"/>
              <a:t>AET</a:t>
            </a:r>
            <a:r>
              <a:rPr lang="zh-CN" altLang="en-US" dirty="0" smtClean="0"/>
              <a:t>的内存跟踪</a:t>
            </a:r>
            <a:r>
              <a:rPr lang="en-US" altLang="zh-CN" dirty="0" smtClean="0"/>
              <a:t>-</a:t>
            </a:r>
            <a:r>
              <a:rPr lang="zh-CN" altLang="en-US" dirty="0" smtClean="0"/>
              <a:t>动态采样率</a:t>
            </a:r>
            <a:endParaRPr lang="zh-CN" altLang="zh-CN" dirty="0">
              <a:solidFill>
                <a:srgbClr val="3333FF"/>
              </a:solidFill>
            </a:endParaRPr>
          </a:p>
        </p:txBody>
      </p:sp>
      <p:sp>
        <p:nvSpPr>
          <p:cNvPr id="74755" name="内容占位符 2"/>
          <p:cNvSpPr>
            <a:spLocks noGrp="1"/>
          </p:cNvSpPr>
          <p:nvPr>
            <p:ph idx="4294967295"/>
          </p:nvPr>
        </p:nvSpPr>
        <p:spPr>
          <a:xfrm>
            <a:off x="1259632" y="4365104"/>
            <a:ext cx="7312868" cy="1880121"/>
          </a:xfrm>
        </p:spPr>
        <p:txBody>
          <a:bodyPr/>
          <a:lstStyle/>
          <a:p>
            <a:pPr marL="468313" lvl="1" indent="-468313">
              <a:buFont typeface="Wingdings" charset="2"/>
              <a:buChar char="o"/>
            </a:pPr>
            <a:r>
              <a:rPr lang="en-US" altLang="zh-CN" dirty="0" smtClean="0"/>
              <a:t>If(</a:t>
            </a:r>
            <a:r>
              <a:rPr lang="en-US" altLang="zh-CN" dirty="0" err="1" smtClean="0"/>
              <a:t>PageFaultRate</a:t>
            </a:r>
            <a:r>
              <a:rPr lang="zh-CN" altLang="en-US" dirty="0" smtClean="0"/>
              <a:t> </a:t>
            </a:r>
            <a:r>
              <a:rPr lang="en-US" altLang="zh-CN" dirty="0" smtClean="0"/>
              <a:t>= </a:t>
            </a:r>
            <a:r>
              <a:rPr lang="en-US" altLang="zh-CN" dirty="0" err="1"/>
              <a:t>PageFault</a:t>
            </a:r>
            <a:r>
              <a:rPr lang="en-US" altLang="zh-CN" dirty="0"/>
              <a:t> /</a:t>
            </a:r>
            <a:r>
              <a:rPr lang="en-US" altLang="zh-CN" dirty="0" err="1"/>
              <a:t>MemoryAccess</a:t>
            </a:r>
            <a:r>
              <a:rPr lang="en-US" altLang="zh-CN" dirty="0"/>
              <a:t>&gt;10</a:t>
            </a:r>
            <a:r>
              <a:rPr lang="en-US" altLang="zh-CN" baseline="30000" dirty="0"/>
              <a:t>-6</a:t>
            </a:r>
            <a:r>
              <a:rPr lang="en-US" altLang="zh-CN" dirty="0" smtClean="0"/>
              <a:t>)</a:t>
            </a:r>
          </a:p>
          <a:p>
            <a:pPr lvl="1">
              <a:defRPr/>
            </a:pPr>
            <a:r>
              <a:rPr lang="zh-CN" altLang="en-US" dirty="0"/>
              <a:t>降低 </a:t>
            </a:r>
            <a:r>
              <a:rPr lang="en-US" altLang="zh-CN" dirty="0" err="1"/>
              <a:t>SimplingRate</a:t>
            </a:r>
            <a:r>
              <a:rPr lang="zh-CN" altLang="en-US" dirty="0"/>
              <a:t>以降低开销</a:t>
            </a:r>
            <a:endParaRPr lang="en-US" altLang="zh-CN" dirty="0"/>
          </a:p>
          <a:p>
            <a:pPr marL="468313" lvl="1" indent="-468313">
              <a:buFont typeface="Wingdings" charset="2"/>
              <a:buChar char="o"/>
            </a:pPr>
            <a:r>
              <a:rPr lang="en-US" altLang="zh-CN" dirty="0" smtClean="0"/>
              <a:t>If(WSS*</a:t>
            </a:r>
            <a:r>
              <a:rPr lang="en-US" altLang="zh-CN" dirty="0" err="1" smtClean="0"/>
              <a:t>SimplingRate</a:t>
            </a:r>
            <a:r>
              <a:rPr lang="en-US" altLang="zh-CN" dirty="0" smtClean="0"/>
              <a:t> &lt; HSS)</a:t>
            </a:r>
          </a:p>
          <a:p>
            <a:pPr lvl="1">
              <a:defRPr/>
            </a:pPr>
            <a:r>
              <a:rPr lang="zh-CN" altLang="en-US" dirty="0"/>
              <a:t>增大采样率 </a:t>
            </a:r>
            <a:r>
              <a:rPr lang="en-US" altLang="zh-CN" dirty="0" err="1"/>
              <a:t>SimplingRate</a:t>
            </a:r>
            <a:r>
              <a:rPr lang="zh-CN" altLang="en-US" dirty="0"/>
              <a:t> 以提高</a:t>
            </a:r>
            <a:r>
              <a:rPr lang="zh-CN" altLang="en-US" dirty="0" smtClean="0"/>
              <a:t>精度</a:t>
            </a:r>
            <a:endParaRPr lang="en-US" altLang="zh-CN" dirty="0" smtClean="0"/>
          </a:p>
          <a:p>
            <a:pPr marL="468313" lvl="1" indent="-468313">
              <a:buFont typeface="Wingdings" charset="2"/>
              <a:buChar char="o"/>
              <a:defRPr/>
            </a:pPr>
            <a:r>
              <a:rPr lang="zh-CN" altLang="en-US" dirty="0"/>
              <a:t>指数级增加，线性减小</a:t>
            </a:r>
          </a:p>
          <a:p>
            <a:pPr marL="468313" lvl="1" indent="-468313"/>
            <a:endParaRPr lang="en-US" altLang="zh-CN" dirty="0" smtClean="0"/>
          </a:p>
        </p:txBody>
      </p:sp>
      <p:sp>
        <p:nvSpPr>
          <p:cNvPr id="74756"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eaLnBrk="1" hangingPunct="1">
              <a:spcBef>
                <a:spcPct val="0"/>
              </a:spcBef>
              <a:buClrTx/>
              <a:buFont typeface="Arial" charset="0"/>
              <a:buNone/>
            </a:pPr>
            <a:fld id="{0888E4D4-02FB-144A-8BBD-DD9FBED3ECDF}" type="datetime1">
              <a:rPr lang="zh-CN" altLang="en-US" sz="1200" b="0"/>
              <a:pPr eaLnBrk="1" hangingPunct="1">
                <a:spcBef>
                  <a:spcPct val="0"/>
                </a:spcBef>
                <a:buClrTx/>
                <a:buFont typeface="Arial" charset="0"/>
                <a:buNone/>
              </a:pPr>
              <a:t>2017/5/31</a:t>
            </a:fld>
            <a:endParaRPr lang="en-US" altLang="zh-CN" sz="1200" b="0"/>
          </a:p>
        </p:txBody>
      </p:sp>
      <p:sp>
        <p:nvSpPr>
          <p:cNvPr id="74757" name="页脚占位符 4"/>
          <p:cNvSpPr txBox="1">
            <a:spLocks noGrp="1" noChangeArrowheads="1"/>
          </p:cNvSpPr>
          <p:nvPr/>
        </p:nvSpPr>
        <p:spPr bwMode="auto">
          <a:xfrm>
            <a:off x="26670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lgn="ctr" eaLnBrk="1" hangingPunct="1">
              <a:spcBef>
                <a:spcPct val="0"/>
              </a:spcBef>
              <a:buClrTx/>
              <a:buFont typeface="Arial" charset="0"/>
              <a:buNone/>
            </a:pPr>
            <a:r>
              <a:rPr lang="en-US" altLang="zh-CN" sz="1200" b="0"/>
              <a:t>http://ncis.pku.edu.cn</a:t>
            </a:r>
          </a:p>
        </p:txBody>
      </p:sp>
      <p:sp>
        <p:nvSpPr>
          <p:cNvPr id="74758" name="灯片编号占位符 5"/>
          <p:cNvSpPr txBox="1">
            <a:spLocks noGrp="1" noChangeArrowheads="1"/>
          </p:cNvSpPr>
          <p:nvPr/>
        </p:nvSpPr>
        <p:spPr bwMode="auto">
          <a:xfrm>
            <a:off x="5715000" y="6245225"/>
            <a:ext cx="152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lgn="r" eaLnBrk="1" hangingPunct="1">
              <a:spcBef>
                <a:spcPct val="0"/>
              </a:spcBef>
              <a:buClrTx/>
              <a:buFont typeface="Arial" charset="0"/>
              <a:buNone/>
            </a:pPr>
            <a:fld id="{978D05D7-F2C9-4D44-B2EE-53CEAE240B6E}" type="slidenum">
              <a:rPr lang="en-US" altLang="zh-CN" sz="1200" b="0"/>
              <a:pPr algn="r" eaLnBrk="1" hangingPunct="1">
                <a:spcBef>
                  <a:spcPct val="0"/>
                </a:spcBef>
                <a:buClrTx/>
                <a:buFont typeface="Arial" charset="0"/>
                <a:buNone/>
              </a:pPr>
              <a:t>30</a:t>
            </a:fld>
            <a:endParaRPr lang="en-US" altLang="zh-CN" sz="1200" b="0"/>
          </a:p>
        </p:txBody>
      </p:sp>
      <p:pic>
        <p:nvPicPr>
          <p:cNvPr id="2" name="图片 1"/>
          <p:cNvPicPr>
            <a:picLocks noChangeAspect="1"/>
          </p:cNvPicPr>
          <p:nvPr/>
        </p:nvPicPr>
        <p:blipFill>
          <a:blip r:embed="rId3"/>
          <a:stretch>
            <a:fillRect/>
          </a:stretch>
        </p:blipFill>
        <p:spPr>
          <a:xfrm>
            <a:off x="404174" y="1268761"/>
            <a:ext cx="8344290" cy="3065766"/>
          </a:xfrm>
          <a:prstGeom prst="rect">
            <a:avLst/>
          </a:prstGeom>
        </p:spPr>
      </p:pic>
    </p:spTree>
    <p:extLst>
      <p:ext uri="{BB962C8B-B14F-4D97-AF65-F5344CB8AC3E}">
        <p14:creationId xmlns:p14="http://schemas.microsoft.com/office/powerpoint/2010/main" val="6071070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0EB84F3F-5BBF-CD4D-AAA7-D4B526DD7E86}" type="slidenum">
              <a:rPr lang="en-US" altLang="zh-CN"/>
              <a:pPr>
                <a:defRPr/>
              </a:pPr>
              <a:t>31</a:t>
            </a:fld>
            <a:endParaRPr lang="en-US" altLang="zh-CN"/>
          </a:p>
        </p:txBody>
      </p:sp>
      <p:sp>
        <p:nvSpPr>
          <p:cNvPr id="74754" name="标题 1"/>
          <p:cNvSpPr>
            <a:spLocks noGrp="1"/>
          </p:cNvSpPr>
          <p:nvPr>
            <p:ph type="title" idx="4294967295"/>
          </p:nvPr>
        </p:nvSpPr>
        <p:spPr/>
        <p:txBody>
          <a:bodyPr/>
          <a:lstStyle/>
          <a:p>
            <a:r>
              <a:rPr lang="en-US" altLang="zh-CN" dirty="0" smtClean="0"/>
              <a:t>AET</a:t>
            </a:r>
            <a:r>
              <a:rPr lang="zh-CN" altLang="en-US" dirty="0" smtClean="0"/>
              <a:t>和</a:t>
            </a:r>
            <a:r>
              <a:rPr lang="en-US" altLang="zh-CN" dirty="0" smtClean="0"/>
              <a:t>LRU</a:t>
            </a:r>
            <a:r>
              <a:rPr lang="zh-CN" altLang="en-US" dirty="0" smtClean="0"/>
              <a:t>的评估</a:t>
            </a:r>
            <a:endParaRPr lang="zh-CN" altLang="zh-CN" dirty="0">
              <a:solidFill>
                <a:srgbClr val="3333FF"/>
              </a:solidFill>
            </a:endParaRPr>
          </a:p>
        </p:txBody>
      </p:sp>
      <p:sp>
        <p:nvSpPr>
          <p:cNvPr id="74756"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eaLnBrk="1" hangingPunct="1">
              <a:spcBef>
                <a:spcPct val="0"/>
              </a:spcBef>
              <a:buClrTx/>
              <a:buFont typeface="Arial" charset="0"/>
              <a:buNone/>
            </a:pPr>
            <a:fld id="{0888E4D4-02FB-144A-8BBD-DD9FBED3ECDF}" type="datetime1">
              <a:rPr lang="zh-CN" altLang="en-US" sz="1200" b="0"/>
              <a:pPr eaLnBrk="1" hangingPunct="1">
                <a:spcBef>
                  <a:spcPct val="0"/>
                </a:spcBef>
                <a:buClrTx/>
                <a:buFont typeface="Arial" charset="0"/>
                <a:buNone/>
              </a:pPr>
              <a:t>2017/5/31</a:t>
            </a:fld>
            <a:endParaRPr lang="en-US" altLang="zh-CN" sz="1200" b="0"/>
          </a:p>
        </p:txBody>
      </p:sp>
      <p:sp>
        <p:nvSpPr>
          <p:cNvPr id="74757" name="页脚占位符 4"/>
          <p:cNvSpPr txBox="1">
            <a:spLocks noGrp="1" noChangeArrowheads="1"/>
          </p:cNvSpPr>
          <p:nvPr/>
        </p:nvSpPr>
        <p:spPr bwMode="auto">
          <a:xfrm>
            <a:off x="26670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lgn="ctr" eaLnBrk="1" hangingPunct="1">
              <a:spcBef>
                <a:spcPct val="0"/>
              </a:spcBef>
              <a:buClrTx/>
              <a:buFont typeface="Arial" charset="0"/>
              <a:buNone/>
            </a:pPr>
            <a:r>
              <a:rPr lang="en-US" altLang="zh-CN" sz="1200" b="0"/>
              <a:t>http://ncis.pku.edu.cn</a:t>
            </a:r>
          </a:p>
        </p:txBody>
      </p:sp>
      <p:sp>
        <p:nvSpPr>
          <p:cNvPr id="74758" name="灯片编号占位符 5"/>
          <p:cNvSpPr txBox="1">
            <a:spLocks noGrp="1" noChangeArrowheads="1"/>
          </p:cNvSpPr>
          <p:nvPr/>
        </p:nvSpPr>
        <p:spPr bwMode="auto">
          <a:xfrm>
            <a:off x="5715000" y="6245225"/>
            <a:ext cx="152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lgn="r" eaLnBrk="1" hangingPunct="1">
              <a:spcBef>
                <a:spcPct val="0"/>
              </a:spcBef>
              <a:buClrTx/>
              <a:buFont typeface="Arial" charset="0"/>
              <a:buNone/>
            </a:pPr>
            <a:fld id="{978D05D7-F2C9-4D44-B2EE-53CEAE240B6E}" type="slidenum">
              <a:rPr lang="en-US" altLang="zh-CN" sz="1200" b="0"/>
              <a:pPr algn="r" eaLnBrk="1" hangingPunct="1">
                <a:spcBef>
                  <a:spcPct val="0"/>
                </a:spcBef>
                <a:buClrTx/>
                <a:buFont typeface="Arial" charset="0"/>
                <a:buNone/>
              </a:pPr>
              <a:t>31</a:t>
            </a:fld>
            <a:endParaRPr lang="en-US" altLang="zh-CN" sz="1200" b="0"/>
          </a:p>
        </p:txBody>
      </p:sp>
      <p:sp>
        <p:nvSpPr>
          <p:cNvPr id="8" name="Rectangle 3"/>
          <p:cNvSpPr txBox="1">
            <a:spLocks noChangeArrowheads="1"/>
          </p:cNvSpPr>
          <p:nvPr/>
        </p:nvSpPr>
        <p:spPr bwMode="auto">
          <a:xfrm>
            <a:off x="107504" y="1331118"/>
            <a:ext cx="4392488" cy="472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8" tIns="45715" rIns="91428" bIns="45715" numCol="1" anchor="t" anchorCtr="0" compatLnSpc="1">
            <a:prstTxWarp prst="textNoShape">
              <a:avLst/>
            </a:prstTxWarp>
          </a:bodyPr>
          <a:lstStyle>
            <a:lvl1pPr marL="468313" indent="-468313" algn="l" rtl="0" eaLnBrk="0" fontAlgn="base" hangingPunct="0">
              <a:spcBef>
                <a:spcPct val="20000"/>
              </a:spcBef>
              <a:spcAft>
                <a:spcPct val="0"/>
              </a:spcAft>
              <a:buClr>
                <a:schemeClr val="accent2"/>
              </a:buClr>
              <a:buFont typeface="Wingdings" charset="2"/>
              <a:buChar char="o"/>
              <a:defRPr sz="2400" kern="1200">
                <a:solidFill>
                  <a:schemeClr val="tx1"/>
                </a:solidFill>
                <a:latin typeface="FangSong" charset="-122"/>
                <a:ea typeface="FangSong" charset="-122"/>
                <a:cs typeface="FangSong" charset="-122"/>
              </a:defRPr>
            </a:lvl1pPr>
            <a:lvl2pPr marL="906463" indent="-434975" algn="l" rtl="0" eaLnBrk="0" fontAlgn="base" hangingPunct="0">
              <a:spcBef>
                <a:spcPct val="20000"/>
              </a:spcBef>
              <a:spcAft>
                <a:spcPct val="0"/>
              </a:spcAft>
              <a:buClr>
                <a:schemeClr val="accent2"/>
              </a:buClr>
              <a:buFont typeface="Wingdings" charset="2"/>
              <a:buChar char="n"/>
              <a:defRPr sz="2000" kern="1200">
                <a:solidFill>
                  <a:schemeClr val="tx1"/>
                </a:solidFill>
                <a:latin typeface="FangSong" charset="-122"/>
                <a:ea typeface="FangSong" charset="-122"/>
                <a:cs typeface="FangSong" charset="-122"/>
              </a:defRPr>
            </a:lvl2pPr>
            <a:lvl3pPr marL="1303338" indent="-393700" algn="l" rtl="0" eaLnBrk="0" fontAlgn="base" hangingPunct="0">
              <a:spcBef>
                <a:spcPct val="20000"/>
              </a:spcBef>
              <a:spcAft>
                <a:spcPct val="0"/>
              </a:spcAft>
              <a:buClr>
                <a:schemeClr val="accent2"/>
              </a:buClr>
              <a:buFont typeface="Wingdings" charset="2"/>
              <a:buChar char="o"/>
              <a:defRPr sz="2000" kern="1200">
                <a:solidFill>
                  <a:schemeClr val="tx1"/>
                </a:solidFill>
                <a:latin typeface="FangSong" charset="-122"/>
                <a:ea typeface="FangSong" charset="-122"/>
                <a:cs typeface="FangSong" charset="-122"/>
              </a:defRPr>
            </a:lvl3pPr>
            <a:lvl4pPr marL="1692275" indent="-385763" algn="l" rtl="0" eaLnBrk="0" fontAlgn="base" hangingPunct="0">
              <a:spcBef>
                <a:spcPct val="20000"/>
              </a:spcBef>
              <a:spcAft>
                <a:spcPct val="0"/>
              </a:spcAft>
              <a:buClr>
                <a:schemeClr val="accent2"/>
              </a:buClr>
              <a:buFont typeface="Wingdings" charset="2"/>
              <a:buChar char="n"/>
              <a:defRPr sz="2000" kern="1200">
                <a:solidFill>
                  <a:schemeClr val="tx1"/>
                </a:solidFill>
                <a:latin typeface="FangSong" charset="-122"/>
                <a:ea typeface="FangSong" charset="-122"/>
                <a:cs typeface="FangSong" charset="-122"/>
              </a:defRPr>
            </a:lvl4pPr>
            <a:lvl5pPr marL="2092325" indent="-396875" algn="l" rtl="0" eaLnBrk="0" fontAlgn="base" hangingPunct="0">
              <a:spcBef>
                <a:spcPct val="25000"/>
              </a:spcBef>
              <a:spcAft>
                <a:spcPct val="0"/>
              </a:spcAft>
              <a:buClr>
                <a:schemeClr val="accent2"/>
              </a:buClr>
              <a:buFont typeface="Wingdings" charset="2"/>
              <a:buChar char="§"/>
              <a:defRPr sz="2000" kern="1200">
                <a:solidFill>
                  <a:schemeClr val="tx1"/>
                </a:solidFill>
                <a:latin typeface="FangSong" charset="-122"/>
                <a:ea typeface="FangSong" charset="-122"/>
                <a:cs typeface="FangSong"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b="0" dirty="0" smtClean="0"/>
              <a:t>空间开销</a:t>
            </a:r>
            <a:endParaRPr lang="en-US" altLang="zh-CN" sz="2200" b="0" dirty="0" smtClean="0"/>
          </a:p>
          <a:p>
            <a:pPr lvl="1">
              <a:defRPr/>
            </a:pPr>
            <a:r>
              <a:rPr lang="zh-CN" altLang="en-US" b="0" dirty="0" smtClean="0">
                <a:latin typeface="+mn-ea"/>
              </a:rPr>
              <a:t>降低</a:t>
            </a:r>
            <a:r>
              <a:rPr lang="zh-CN" altLang="en-US" b="0" dirty="0" smtClean="0"/>
              <a:t>为</a:t>
            </a:r>
            <a:r>
              <a:rPr lang="en-US" altLang="zh-CN" b="0" dirty="0" smtClean="0"/>
              <a:t>5%</a:t>
            </a:r>
            <a:r>
              <a:rPr lang="zh-CN" altLang="en-US" b="0" dirty="0" smtClean="0"/>
              <a:t>（</a:t>
            </a:r>
            <a:r>
              <a:rPr lang="en-US" altLang="zh-CN" b="0" dirty="0" smtClean="0"/>
              <a:t>0.8MBVS8.8MB</a:t>
            </a:r>
            <a:r>
              <a:rPr lang="zh-CN" altLang="en-US" b="0" dirty="0" smtClean="0"/>
              <a:t>）</a:t>
            </a:r>
            <a:endParaRPr lang="en-US" altLang="zh-CN" sz="1400" b="0" dirty="0" smtClean="0"/>
          </a:p>
          <a:p>
            <a:pPr>
              <a:defRPr/>
            </a:pPr>
            <a:r>
              <a:rPr lang="zh-CN" altLang="en-US" sz="2200" b="0" dirty="0" smtClean="0"/>
              <a:t>时间开销</a:t>
            </a:r>
            <a:endParaRPr lang="en-US" altLang="zh-CN" sz="2200" b="0" dirty="0" smtClean="0"/>
          </a:p>
          <a:p>
            <a:pPr lvl="1">
              <a:defRPr/>
            </a:pPr>
            <a:r>
              <a:rPr lang="zh-CN" altLang="en-US" b="0" dirty="0"/>
              <a:t>没有</a:t>
            </a:r>
            <a:r>
              <a:rPr lang="en-US" altLang="zh-CN" b="0" dirty="0"/>
              <a:t>IMT</a:t>
            </a:r>
            <a:r>
              <a:rPr lang="zh-CN" altLang="en-US" b="0" dirty="0"/>
              <a:t>的</a:t>
            </a:r>
            <a:r>
              <a:rPr lang="en-US" altLang="zh-CN" b="0" dirty="0"/>
              <a:t>LRU</a:t>
            </a:r>
            <a:r>
              <a:rPr lang="zh-CN" altLang="en-US" b="0" dirty="0"/>
              <a:t> </a:t>
            </a:r>
            <a:r>
              <a:rPr lang="en-US" altLang="zh-CN" b="0" dirty="0"/>
              <a:t>30.2%</a:t>
            </a:r>
          </a:p>
          <a:p>
            <a:pPr lvl="1">
              <a:defRPr/>
            </a:pPr>
            <a:r>
              <a:rPr lang="zh-CN" altLang="en-US" b="0" dirty="0"/>
              <a:t>有</a:t>
            </a:r>
            <a:r>
              <a:rPr lang="en-US" altLang="zh-CN" b="0" dirty="0"/>
              <a:t>IMT</a:t>
            </a:r>
            <a:r>
              <a:rPr lang="zh-CN" altLang="en-US" b="0" dirty="0"/>
              <a:t>的</a:t>
            </a:r>
            <a:r>
              <a:rPr lang="en-US" altLang="zh-CN" b="0" dirty="0"/>
              <a:t>LRU</a:t>
            </a:r>
            <a:r>
              <a:rPr lang="zh-CN" altLang="en-US" b="0" dirty="0"/>
              <a:t> </a:t>
            </a:r>
            <a:r>
              <a:rPr lang="en-US" altLang="zh-CN" b="0" dirty="0"/>
              <a:t>2%</a:t>
            </a:r>
          </a:p>
          <a:p>
            <a:pPr lvl="1">
              <a:defRPr/>
            </a:pPr>
            <a:r>
              <a:rPr lang="zh-CN" altLang="en-US" b="0" dirty="0"/>
              <a:t>没有</a:t>
            </a:r>
            <a:r>
              <a:rPr lang="en-US" altLang="zh-CN" b="0" dirty="0"/>
              <a:t>IMT</a:t>
            </a:r>
            <a:r>
              <a:rPr lang="zh-CN" altLang="en-US" b="0" dirty="0"/>
              <a:t>的</a:t>
            </a:r>
            <a:r>
              <a:rPr lang="en-US" altLang="zh-CN" b="0" dirty="0"/>
              <a:t>AET</a:t>
            </a:r>
            <a:r>
              <a:rPr lang="zh-CN" altLang="en-US" b="0" dirty="0"/>
              <a:t> </a:t>
            </a:r>
            <a:r>
              <a:rPr lang="en-US" altLang="zh-CN" b="0" dirty="0"/>
              <a:t>2.4%</a:t>
            </a:r>
          </a:p>
          <a:p>
            <a:pPr>
              <a:defRPr/>
            </a:pPr>
            <a:r>
              <a:rPr lang="zh-CN" altLang="en-US" sz="2200" b="0" dirty="0" smtClean="0"/>
              <a:t>精确度</a:t>
            </a:r>
            <a:endParaRPr lang="en-US" altLang="zh-CN" sz="2200" b="0" dirty="0" smtClean="0"/>
          </a:p>
          <a:p>
            <a:pPr lvl="1">
              <a:defRPr/>
            </a:pPr>
            <a:r>
              <a:rPr lang="en-US" altLang="zh-CN" b="0" dirty="0"/>
              <a:t>LRU</a:t>
            </a:r>
            <a:r>
              <a:rPr lang="zh-CN" altLang="en-US" b="0" dirty="0"/>
              <a:t>与</a:t>
            </a:r>
            <a:r>
              <a:rPr lang="en-US" altLang="zh-CN" b="0" dirty="0"/>
              <a:t>AET</a:t>
            </a:r>
            <a:r>
              <a:rPr lang="zh-CN" altLang="en-US" b="0" dirty="0"/>
              <a:t>的平均误</a:t>
            </a:r>
            <a:r>
              <a:rPr lang="zh-CN" altLang="en-US" b="0" dirty="0" smtClean="0"/>
              <a:t>差</a:t>
            </a:r>
            <a:r>
              <a:rPr lang="en-US" altLang="zh-CN" b="0" dirty="0" smtClean="0"/>
              <a:t>1.9</a:t>
            </a:r>
            <a:r>
              <a:rPr lang="en-US" altLang="zh-CN" b="0" dirty="0"/>
              <a:t>%</a:t>
            </a:r>
          </a:p>
        </p:txBody>
      </p:sp>
      <p:pic>
        <p:nvPicPr>
          <p:cNvPr id="3" name="图片 2"/>
          <p:cNvPicPr>
            <a:picLocks noChangeAspect="1"/>
          </p:cNvPicPr>
          <p:nvPr/>
        </p:nvPicPr>
        <p:blipFill>
          <a:blip r:embed="rId3"/>
          <a:stretch>
            <a:fillRect/>
          </a:stretch>
        </p:blipFill>
        <p:spPr>
          <a:xfrm>
            <a:off x="5120258" y="116632"/>
            <a:ext cx="3750816" cy="2788040"/>
          </a:xfrm>
          <a:prstGeom prst="rect">
            <a:avLst/>
          </a:prstGeom>
        </p:spPr>
      </p:pic>
      <p:pic>
        <p:nvPicPr>
          <p:cNvPr id="4" name="图片 3"/>
          <p:cNvPicPr>
            <a:picLocks noChangeAspect="1"/>
          </p:cNvPicPr>
          <p:nvPr/>
        </p:nvPicPr>
        <p:blipFill>
          <a:blip r:embed="rId4"/>
          <a:stretch>
            <a:fillRect/>
          </a:stretch>
        </p:blipFill>
        <p:spPr>
          <a:xfrm>
            <a:off x="5082565" y="3237634"/>
            <a:ext cx="3788509" cy="3007591"/>
          </a:xfrm>
          <a:prstGeom prst="rect">
            <a:avLst/>
          </a:prstGeom>
        </p:spPr>
      </p:pic>
    </p:spTree>
    <p:extLst>
      <p:ext uri="{BB962C8B-B14F-4D97-AF65-F5344CB8AC3E}">
        <p14:creationId xmlns:p14="http://schemas.microsoft.com/office/powerpoint/2010/main" val="17703595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p:txBody>
          <a:bodyPr/>
          <a:lstStyle/>
          <a:p>
            <a:r>
              <a:rPr lang="zh-CN" altLang="en-US" dirty="0" smtClean="0">
                <a:latin typeface="FangSong" charset="-122"/>
                <a:ea typeface="FangSong" charset="-122"/>
                <a:cs typeface="FangSong" charset="-122"/>
              </a:rPr>
              <a:t>内容提要</a:t>
            </a:r>
            <a:endParaRPr lang="zh-CN" altLang="en-US" dirty="0">
              <a:latin typeface="FangSong" charset="-122"/>
              <a:ea typeface="FangSong" charset="-122"/>
              <a:cs typeface="FangSong" charset="-122"/>
            </a:endParaRPr>
          </a:p>
        </p:txBody>
      </p:sp>
      <p:sp>
        <p:nvSpPr>
          <p:cNvPr id="29698" name="内容占位符 2"/>
          <p:cNvSpPr>
            <a:spLocks noGrp="1"/>
          </p:cNvSpPr>
          <p:nvPr>
            <p:ph idx="1"/>
          </p:nvPr>
        </p:nvSpPr>
        <p:spPr/>
        <p:txBody>
          <a:bodyPr/>
          <a:lstStyle/>
          <a:p>
            <a:r>
              <a:rPr lang="zh-CN" altLang="en-US" sz="2800" dirty="0"/>
              <a:t>研究背景</a:t>
            </a:r>
            <a:endParaRPr lang="en-US" altLang="zh-CN" sz="2800" dirty="0"/>
          </a:p>
          <a:p>
            <a:r>
              <a:rPr lang="zh-CN" altLang="en-US" sz="2800" dirty="0" smtClean="0"/>
              <a:t>虚拟机的内存工作集预测</a:t>
            </a:r>
            <a:endParaRPr lang="en-US" altLang="zh-CN" sz="2800" dirty="0"/>
          </a:p>
          <a:p>
            <a:pPr lvl="1"/>
            <a:r>
              <a:rPr lang="zh-CN" altLang="en-US" sz="2800" dirty="0"/>
              <a:t>基于页面重用距离的内存工作集预测</a:t>
            </a:r>
            <a:endParaRPr lang="en-US" altLang="zh-CN" sz="2800" dirty="0"/>
          </a:p>
          <a:p>
            <a:pPr lvl="1"/>
            <a:r>
              <a:rPr lang="zh-CN" altLang="en-US" sz="2800" dirty="0"/>
              <a:t>基于平均淘汰时间的内存工作集预测</a:t>
            </a:r>
            <a:endParaRPr lang="en-US" altLang="zh-CN" sz="2800" dirty="0"/>
          </a:p>
          <a:p>
            <a:r>
              <a:rPr lang="zh-CN" altLang="en-US" sz="3600" b="1" dirty="0">
                <a:solidFill>
                  <a:srgbClr val="3333FF"/>
                </a:solidFill>
              </a:rPr>
              <a:t>虚拟机内存动态按需调配</a:t>
            </a:r>
            <a:endParaRPr lang="en-US" altLang="zh-CN" sz="3600" b="1" dirty="0">
              <a:solidFill>
                <a:srgbClr val="3333FF"/>
              </a:solidFill>
            </a:endParaRPr>
          </a:p>
          <a:p>
            <a:r>
              <a:rPr lang="zh-CN" altLang="en-US" sz="2800" dirty="0"/>
              <a:t>总结和</a:t>
            </a:r>
            <a:r>
              <a:rPr lang="zh-CN" altLang="en-US" sz="2800" dirty="0" smtClean="0"/>
              <a:t>展望</a:t>
            </a:r>
            <a:endParaRPr lang="en-US" altLang="zh-CN" sz="2800" dirty="0" smtClean="0"/>
          </a:p>
          <a:p>
            <a:pPr lvl="1"/>
            <a:endParaRPr lang="en-US" altLang="zh-CN" dirty="0">
              <a:latin typeface="FangSong" charset="-122"/>
              <a:ea typeface="FangSong" charset="-122"/>
              <a:cs typeface="FangSong" charset="-122"/>
            </a:endParaRPr>
          </a:p>
        </p:txBody>
      </p:sp>
    </p:spTree>
    <p:extLst>
      <p:ext uri="{BB962C8B-B14F-4D97-AF65-F5344CB8AC3E}">
        <p14:creationId xmlns:p14="http://schemas.microsoft.com/office/powerpoint/2010/main" val="1220078542"/>
      </p:ext>
    </p:extLst>
  </p:cSld>
  <p:clrMapOvr>
    <a:masterClrMapping/>
  </p:clrMapOvr>
  <p:transition spd="slow">
    <p:cove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idx="4294967295"/>
          </p:nvPr>
        </p:nvSpPr>
        <p:spPr/>
        <p:txBody>
          <a:bodyPr/>
          <a:lstStyle/>
          <a:p>
            <a:r>
              <a:rPr lang="zh-CN" altLang="en-US"/>
              <a:t>内存动态调配</a:t>
            </a:r>
            <a:endParaRPr lang="zh-CN" altLang="zh-CN"/>
          </a:p>
        </p:txBody>
      </p:sp>
      <p:sp>
        <p:nvSpPr>
          <p:cNvPr id="37890" name="内容占位符 2"/>
          <p:cNvSpPr>
            <a:spLocks noGrp="1"/>
          </p:cNvSpPr>
          <p:nvPr>
            <p:ph idx="4294967295"/>
          </p:nvPr>
        </p:nvSpPr>
        <p:spPr/>
        <p:txBody>
          <a:bodyPr/>
          <a:lstStyle/>
          <a:p>
            <a:r>
              <a:rPr lang="zh-CN" altLang="en-US" dirty="0" smtClean="0"/>
              <a:t>内存调配的目的</a:t>
            </a:r>
            <a:endParaRPr lang="en-US" altLang="zh-CN" dirty="0" smtClean="0"/>
          </a:p>
          <a:p>
            <a:pPr lvl="1"/>
            <a:r>
              <a:rPr lang="zh-CN" altLang="en-US" dirty="0" smtClean="0"/>
              <a:t>内存需求动态变化</a:t>
            </a:r>
            <a:endParaRPr lang="en-US" altLang="zh-CN" dirty="0" smtClean="0"/>
          </a:p>
          <a:p>
            <a:pPr lvl="1"/>
            <a:r>
              <a:rPr lang="zh-CN" altLang="en-US" dirty="0" smtClean="0"/>
              <a:t>物理内存 </a:t>
            </a:r>
            <a:r>
              <a:rPr lang="en-US" altLang="zh-CN" dirty="0" smtClean="0"/>
              <a:t>&gt; </a:t>
            </a:r>
            <a:r>
              <a:rPr lang="zh-CN" altLang="en-US" dirty="0" smtClean="0"/>
              <a:t>内存需求：浪费</a:t>
            </a:r>
            <a:endParaRPr lang="en-US" altLang="zh-CN" dirty="0" smtClean="0"/>
          </a:p>
          <a:p>
            <a:pPr lvl="1"/>
            <a:r>
              <a:rPr lang="zh-CN" altLang="en-US" dirty="0"/>
              <a:t>物理内存 </a:t>
            </a:r>
            <a:r>
              <a:rPr lang="en-US" altLang="zh-CN" dirty="0"/>
              <a:t>&lt;</a:t>
            </a:r>
            <a:r>
              <a:rPr lang="en-US" altLang="zh-CN" dirty="0" smtClean="0"/>
              <a:t> </a:t>
            </a:r>
            <a:r>
              <a:rPr lang="zh-CN" altLang="en-US" dirty="0"/>
              <a:t>内存</a:t>
            </a:r>
            <a:r>
              <a:rPr lang="zh-CN" altLang="en-US" dirty="0" smtClean="0"/>
              <a:t>需求：性能损失</a:t>
            </a:r>
            <a:endParaRPr lang="en-US" altLang="zh-CN" dirty="0" smtClean="0"/>
          </a:p>
          <a:p>
            <a:pPr lvl="1"/>
            <a:r>
              <a:rPr lang="zh-CN" altLang="en-US" b="1" dirty="0" smtClean="0"/>
              <a:t>按需调配</a:t>
            </a:r>
            <a:endParaRPr lang="en-US" altLang="zh-CN" b="1" dirty="0" smtClean="0"/>
          </a:p>
          <a:p>
            <a:r>
              <a:rPr lang="zh-CN" altLang="en-US" dirty="0" smtClean="0"/>
              <a:t>内存</a:t>
            </a:r>
            <a:r>
              <a:rPr lang="zh-CN" altLang="en-US" dirty="0"/>
              <a:t>调配依据</a:t>
            </a:r>
            <a:endParaRPr lang="en-US" altLang="zh-CN" dirty="0"/>
          </a:p>
          <a:p>
            <a:pPr lvl="1"/>
            <a:r>
              <a:rPr lang="zh-CN" altLang="en-US" dirty="0" smtClean="0"/>
              <a:t>虚拟机的内存失效率曲线</a:t>
            </a:r>
            <a:endParaRPr lang="en-US" altLang="zh-CN" dirty="0"/>
          </a:p>
          <a:p>
            <a:r>
              <a:rPr lang="zh-CN" altLang="en-US" dirty="0" smtClean="0"/>
              <a:t>内存调配策略</a:t>
            </a:r>
            <a:endParaRPr lang="en-US" altLang="zh-CN" dirty="0"/>
          </a:p>
          <a:p>
            <a:pPr lvl="1"/>
            <a:r>
              <a:rPr lang="zh-CN" altLang="en-US" dirty="0" smtClean="0"/>
              <a:t>计算当前调度方案的总失效率</a:t>
            </a:r>
            <a:endParaRPr lang="en-US" altLang="zh-CN" dirty="0" smtClean="0"/>
          </a:p>
          <a:p>
            <a:pPr lvl="1"/>
            <a:r>
              <a:rPr lang="zh-CN" altLang="en-US" dirty="0" smtClean="0"/>
              <a:t>总失效率最小</a:t>
            </a:r>
            <a:endParaRPr lang="en-US" altLang="zh-CN" dirty="0" smtClean="0"/>
          </a:p>
          <a:p>
            <a:pPr lvl="1"/>
            <a:r>
              <a:rPr lang="zh-CN" altLang="en-US" dirty="0" smtClean="0"/>
              <a:t>大量虚拟机</a:t>
            </a:r>
            <a:r>
              <a:rPr lang="zh-CN" altLang="en-US" dirty="0"/>
              <a:t>、超量提交（</a:t>
            </a:r>
            <a:r>
              <a:rPr lang="en-US" altLang="zh-CN" dirty="0" err="1"/>
              <a:t>OverCommit</a:t>
            </a:r>
            <a:r>
              <a:rPr lang="zh-CN" altLang="en-US" dirty="0"/>
              <a:t>）场景下高效</a:t>
            </a:r>
            <a:r>
              <a:rPr lang="zh-CN" altLang="en-US" dirty="0" smtClean="0"/>
              <a:t>调配</a:t>
            </a:r>
            <a:endParaRPr lang="en-US" altLang="zh-CN" dirty="0" smtClean="0"/>
          </a:p>
          <a:p>
            <a:pPr lvl="1"/>
            <a:endParaRPr lang="en-US" altLang="zh-CN" dirty="0" smtClean="0"/>
          </a:p>
          <a:p>
            <a:pPr lvl="1"/>
            <a:endParaRPr lang="en-US" altLang="zh-CN" dirty="0"/>
          </a:p>
        </p:txBody>
      </p:sp>
      <p:sp>
        <p:nvSpPr>
          <p:cNvPr id="37891"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p>
            <a:pPr eaLnBrk="1" hangingPunct="1">
              <a:buFont typeface="Arial" charset="0"/>
              <a:buNone/>
            </a:pPr>
            <a:fld id="{87CF0F12-26B7-8840-A4D4-D20C7C10F0A1}" type="datetime1">
              <a:rPr lang="zh-CN" altLang="en-US" sz="1200">
                <a:latin typeface="Times New Roman" charset="0"/>
                <a:ea typeface="黑体" charset="-122"/>
              </a:rPr>
              <a:pPr eaLnBrk="1" hangingPunct="1">
                <a:buFont typeface="Arial" charset="0"/>
                <a:buNone/>
              </a:pPr>
              <a:t>2017/5/31</a:t>
            </a:fld>
            <a:endParaRPr lang="en-US" altLang="zh-CN" sz="1200">
              <a:latin typeface="Times New Roman" charset="0"/>
              <a:ea typeface="黑体" charset="-122"/>
            </a:endParaRPr>
          </a:p>
        </p:txBody>
      </p:sp>
      <p:sp>
        <p:nvSpPr>
          <p:cNvPr id="37892" name="页脚占位符 4"/>
          <p:cNvSpPr txBox="1">
            <a:spLocks noGrp="1" noChangeArrowheads="1"/>
          </p:cNvSpPr>
          <p:nvPr/>
        </p:nvSpPr>
        <p:spPr bwMode="auto">
          <a:xfrm>
            <a:off x="26670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p>
            <a:pPr algn="ctr" eaLnBrk="1" hangingPunct="1">
              <a:buFont typeface="Arial" charset="0"/>
              <a:buNone/>
            </a:pPr>
            <a:r>
              <a:rPr lang="en-US" altLang="zh-CN" sz="1200">
                <a:latin typeface="Times New Roman" charset="0"/>
                <a:ea typeface="黑体" charset="-122"/>
              </a:rPr>
              <a:t>http://ncis.pku.edu.cn</a:t>
            </a:r>
          </a:p>
        </p:txBody>
      </p:sp>
      <p:sp>
        <p:nvSpPr>
          <p:cNvPr id="37893" name="灯片编号占位符 5"/>
          <p:cNvSpPr txBox="1">
            <a:spLocks noGrp="1" noChangeArrowheads="1"/>
          </p:cNvSpPr>
          <p:nvPr/>
        </p:nvSpPr>
        <p:spPr bwMode="auto">
          <a:xfrm>
            <a:off x="5715000" y="6245225"/>
            <a:ext cx="152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p>
            <a:pPr algn="r" eaLnBrk="1" hangingPunct="1">
              <a:buFont typeface="Arial" charset="0"/>
              <a:buNone/>
            </a:pPr>
            <a:fld id="{222557BB-BA97-4145-99C1-E64441EEC568}" type="slidenum">
              <a:rPr lang="en-US" altLang="zh-CN" sz="1200">
                <a:latin typeface="Times New Roman" charset="0"/>
                <a:ea typeface="黑体" charset="-122"/>
              </a:rPr>
              <a:pPr algn="r" eaLnBrk="1" hangingPunct="1">
                <a:buFont typeface="Arial" charset="0"/>
                <a:buNone/>
              </a:pPr>
              <a:t>33</a:t>
            </a:fld>
            <a:endParaRPr lang="en-US" altLang="zh-CN" sz="1200">
              <a:latin typeface="Times New Roman" charset="0"/>
              <a:ea typeface="黑体" charset="-122"/>
            </a:endParaRPr>
          </a:p>
        </p:txBody>
      </p:sp>
    </p:spTree>
    <p:extLst>
      <p:ext uri="{BB962C8B-B14F-4D97-AF65-F5344CB8AC3E}">
        <p14:creationId xmlns:p14="http://schemas.microsoft.com/office/powerpoint/2010/main" val="696736623"/>
      </p:ext>
    </p:extLst>
  </p:cSld>
  <p:clrMapOvr>
    <a:masterClrMapping/>
  </p:clrMapOvr>
  <p:transition advTm="4769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0EB84F3F-5BBF-CD4D-AAA7-D4B526DD7E86}" type="slidenum">
              <a:rPr lang="en-US" altLang="zh-CN"/>
              <a:pPr>
                <a:defRPr/>
              </a:pPr>
              <a:t>34</a:t>
            </a:fld>
            <a:endParaRPr lang="en-US" altLang="zh-CN"/>
          </a:p>
        </p:txBody>
      </p:sp>
      <p:sp>
        <p:nvSpPr>
          <p:cNvPr id="74754" name="标题 1"/>
          <p:cNvSpPr>
            <a:spLocks noGrp="1"/>
          </p:cNvSpPr>
          <p:nvPr>
            <p:ph type="title" idx="4294967295"/>
          </p:nvPr>
        </p:nvSpPr>
        <p:spPr/>
        <p:txBody>
          <a:bodyPr/>
          <a:lstStyle/>
          <a:p>
            <a:r>
              <a:rPr lang="zh-CN" altLang="en-US" dirty="0" smtClean="0"/>
              <a:t>内存动态调配的目的</a:t>
            </a:r>
            <a:endParaRPr lang="zh-CN" altLang="zh-CN" dirty="0">
              <a:solidFill>
                <a:srgbClr val="3333FF"/>
              </a:solidFill>
            </a:endParaRPr>
          </a:p>
        </p:txBody>
      </p:sp>
      <p:sp>
        <p:nvSpPr>
          <p:cNvPr id="74756"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eaLnBrk="1" hangingPunct="1">
              <a:spcBef>
                <a:spcPct val="0"/>
              </a:spcBef>
              <a:buClrTx/>
              <a:buFont typeface="Arial" charset="0"/>
              <a:buNone/>
            </a:pPr>
            <a:fld id="{0888E4D4-02FB-144A-8BBD-DD9FBED3ECDF}" type="datetime1">
              <a:rPr lang="zh-CN" altLang="en-US" sz="1200" b="0"/>
              <a:pPr eaLnBrk="1" hangingPunct="1">
                <a:spcBef>
                  <a:spcPct val="0"/>
                </a:spcBef>
                <a:buClrTx/>
                <a:buFont typeface="Arial" charset="0"/>
                <a:buNone/>
              </a:pPr>
              <a:t>2017/5/31</a:t>
            </a:fld>
            <a:endParaRPr lang="en-US" altLang="zh-CN" sz="1200" b="0"/>
          </a:p>
        </p:txBody>
      </p:sp>
      <p:sp>
        <p:nvSpPr>
          <p:cNvPr id="74757" name="页脚占位符 4"/>
          <p:cNvSpPr txBox="1">
            <a:spLocks noGrp="1" noChangeArrowheads="1"/>
          </p:cNvSpPr>
          <p:nvPr/>
        </p:nvSpPr>
        <p:spPr bwMode="auto">
          <a:xfrm>
            <a:off x="26670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lgn="ctr" eaLnBrk="1" hangingPunct="1">
              <a:spcBef>
                <a:spcPct val="0"/>
              </a:spcBef>
              <a:buClrTx/>
              <a:buFont typeface="Arial" charset="0"/>
              <a:buNone/>
            </a:pPr>
            <a:r>
              <a:rPr lang="en-US" altLang="zh-CN" sz="1200" b="0"/>
              <a:t>http://ncis.pku.edu.cn</a:t>
            </a:r>
          </a:p>
        </p:txBody>
      </p:sp>
      <p:sp>
        <p:nvSpPr>
          <p:cNvPr id="74758" name="灯片编号占位符 5"/>
          <p:cNvSpPr txBox="1">
            <a:spLocks noGrp="1" noChangeArrowheads="1"/>
          </p:cNvSpPr>
          <p:nvPr/>
        </p:nvSpPr>
        <p:spPr bwMode="auto">
          <a:xfrm>
            <a:off x="5715000" y="6245225"/>
            <a:ext cx="152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lgn="r" eaLnBrk="1" hangingPunct="1">
              <a:spcBef>
                <a:spcPct val="0"/>
              </a:spcBef>
              <a:buClrTx/>
              <a:buFont typeface="Arial" charset="0"/>
              <a:buNone/>
            </a:pPr>
            <a:fld id="{978D05D7-F2C9-4D44-B2EE-53CEAE240B6E}" type="slidenum">
              <a:rPr lang="en-US" altLang="zh-CN" sz="1200" b="0"/>
              <a:pPr algn="r" eaLnBrk="1" hangingPunct="1">
                <a:spcBef>
                  <a:spcPct val="0"/>
                </a:spcBef>
                <a:buClrTx/>
                <a:buFont typeface="Arial" charset="0"/>
                <a:buNone/>
              </a:pPr>
              <a:t>34</a:t>
            </a:fld>
            <a:endParaRPr lang="en-US" altLang="zh-CN" sz="1200" b="0"/>
          </a:p>
        </p:txBody>
      </p:sp>
      <p:sp>
        <p:nvSpPr>
          <p:cNvPr id="8" name="Rectangle 3"/>
          <p:cNvSpPr txBox="1">
            <a:spLocks noChangeArrowheads="1"/>
          </p:cNvSpPr>
          <p:nvPr/>
        </p:nvSpPr>
        <p:spPr bwMode="auto">
          <a:xfrm>
            <a:off x="566738" y="1295400"/>
            <a:ext cx="8001000" cy="472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8" tIns="45715" rIns="91428" bIns="45715" numCol="1" anchor="t" anchorCtr="0" compatLnSpc="1">
            <a:prstTxWarp prst="textNoShape">
              <a:avLst/>
            </a:prstTxWarp>
          </a:bodyPr>
          <a:lstStyle>
            <a:lvl1pPr marL="468313" indent="-468313" algn="l" rtl="0" eaLnBrk="0" fontAlgn="base" hangingPunct="0">
              <a:spcBef>
                <a:spcPct val="20000"/>
              </a:spcBef>
              <a:spcAft>
                <a:spcPct val="0"/>
              </a:spcAft>
              <a:buClr>
                <a:schemeClr val="accent2"/>
              </a:buClr>
              <a:buFont typeface="Wingdings" charset="2"/>
              <a:buChar char="o"/>
              <a:defRPr sz="2400" kern="1200">
                <a:solidFill>
                  <a:schemeClr val="tx1"/>
                </a:solidFill>
                <a:latin typeface="FangSong" charset="-122"/>
                <a:ea typeface="FangSong" charset="-122"/>
                <a:cs typeface="FangSong" charset="-122"/>
              </a:defRPr>
            </a:lvl1pPr>
            <a:lvl2pPr marL="906463" indent="-434975" algn="l" rtl="0" eaLnBrk="0" fontAlgn="base" hangingPunct="0">
              <a:spcBef>
                <a:spcPct val="20000"/>
              </a:spcBef>
              <a:spcAft>
                <a:spcPct val="0"/>
              </a:spcAft>
              <a:buClr>
                <a:schemeClr val="accent2"/>
              </a:buClr>
              <a:buFont typeface="Wingdings" charset="2"/>
              <a:buChar char="n"/>
              <a:defRPr sz="2000" kern="1200">
                <a:solidFill>
                  <a:schemeClr val="tx1"/>
                </a:solidFill>
                <a:latin typeface="FangSong" charset="-122"/>
                <a:ea typeface="FangSong" charset="-122"/>
                <a:cs typeface="FangSong" charset="-122"/>
              </a:defRPr>
            </a:lvl2pPr>
            <a:lvl3pPr marL="1303338" indent="-393700" algn="l" rtl="0" eaLnBrk="0" fontAlgn="base" hangingPunct="0">
              <a:spcBef>
                <a:spcPct val="20000"/>
              </a:spcBef>
              <a:spcAft>
                <a:spcPct val="0"/>
              </a:spcAft>
              <a:buClr>
                <a:schemeClr val="accent2"/>
              </a:buClr>
              <a:buFont typeface="Wingdings" charset="2"/>
              <a:buChar char="o"/>
              <a:defRPr sz="2000" kern="1200">
                <a:solidFill>
                  <a:schemeClr val="tx1"/>
                </a:solidFill>
                <a:latin typeface="FangSong" charset="-122"/>
                <a:ea typeface="FangSong" charset="-122"/>
                <a:cs typeface="FangSong" charset="-122"/>
              </a:defRPr>
            </a:lvl3pPr>
            <a:lvl4pPr marL="1692275" indent="-385763" algn="l" rtl="0" eaLnBrk="0" fontAlgn="base" hangingPunct="0">
              <a:spcBef>
                <a:spcPct val="20000"/>
              </a:spcBef>
              <a:spcAft>
                <a:spcPct val="0"/>
              </a:spcAft>
              <a:buClr>
                <a:schemeClr val="accent2"/>
              </a:buClr>
              <a:buFont typeface="Wingdings" charset="2"/>
              <a:buChar char="n"/>
              <a:defRPr sz="2000" kern="1200">
                <a:solidFill>
                  <a:schemeClr val="tx1"/>
                </a:solidFill>
                <a:latin typeface="FangSong" charset="-122"/>
                <a:ea typeface="FangSong" charset="-122"/>
                <a:cs typeface="FangSong" charset="-122"/>
              </a:defRPr>
            </a:lvl4pPr>
            <a:lvl5pPr marL="2092325" indent="-396875" algn="l" rtl="0" eaLnBrk="0" fontAlgn="base" hangingPunct="0">
              <a:spcBef>
                <a:spcPct val="25000"/>
              </a:spcBef>
              <a:spcAft>
                <a:spcPct val="0"/>
              </a:spcAft>
              <a:buClr>
                <a:schemeClr val="accent2"/>
              </a:buClr>
              <a:buFont typeface="Wingdings" charset="2"/>
              <a:buChar char="§"/>
              <a:defRPr sz="2000" kern="1200">
                <a:solidFill>
                  <a:schemeClr val="tx1"/>
                </a:solidFill>
                <a:latin typeface="FangSong" charset="-122"/>
                <a:ea typeface="FangSong" charset="-122"/>
                <a:cs typeface="FangSong"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b="0" dirty="0" smtClean="0">
                <a:latin typeface="+mn-ea"/>
              </a:rPr>
              <a:t>虚拟机之间对内存的使用</a:t>
            </a:r>
            <a:endParaRPr lang="en-US" altLang="zh-CN" b="0" dirty="0" smtClean="0">
              <a:latin typeface="+mn-ea"/>
            </a:endParaRPr>
          </a:p>
          <a:p>
            <a:pPr lvl="1">
              <a:defRPr/>
            </a:pPr>
            <a:r>
              <a:rPr lang="zh-CN" altLang="en-US" b="0" dirty="0" smtClean="0">
                <a:latin typeface="+mn-ea"/>
              </a:rPr>
              <a:t>共享和竞争</a:t>
            </a:r>
            <a:endParaRPr lang="en-US" altLang="zh-CN" b="0" dirty="0" smtClean="0">
              <a:latin typeface="+mn-ea"/>
            </a:endParaRPr>
          </a:p>
          <a:p>
            <a:pPr>
              <a:defRPr/>
            </a:pPr>
            <a:r>
              <a:rPr lang="zh-CN" altLang="en-US" b="0" dirty="0" smtClean="0">
                <a:latin typeface="+mn-ea"/>
              </a:rPr>
              <a:t>内存的分配方式</a:t>
            </a:r>
            <a:endParaRPr lang="en-US" altLang="zh-CN" b="0" dirty="0" smtClean="0">
              <a:latin typeface="+mn-ea"/>
            </a:endParaRPr>
          </a:p>
          <a:p>
            <a:pPr lvl="1">
              <a:defRPr/>
            </a:pPr>
            <a:r>
              <a:rPr lang="zh-CN" altLang="en-US" b="0" dirty="0" smtClean="0">
                <a:latin typeface="+mn-ea"/>
              </a:rPr>
              <a:t>静态分配：内存浪费 </a:t>
            </a:r>
            <a:r>
              <a:rPr lang="en-US" altLang="zh-CN" b="0" dirty="0" smtClean="0">
                <a:latin typeface="+mn-ea"/>
              </a:rPr>
              <a:t>OR</a:t>
            </a:r>
            <a:r>
              <a:rPr lang="zh-CN" altLang="en-US" b="0" dirty="0" smtClean="0">
                <a:latin typeface="+mn-ea"/>
              </a:rPr>
              <a:t> 部分虚拟机内存不足。</a:t>
            </a:r>
            <a:endParaRPr lang="en-US" altLang="zh-CN" b="0" dirty="0" smtClean="0">
              <a:latin typeface="+mn-ea"/>
            </a:endParaRPr>
          </a:p>
          <a:p>
            <a:pPr lvl="1">
              <a:defRPr/>
            </a:pPr>
            <a:r>
              <a:rPr lang="zh-CN" altLang="en-US" b="0" dirty="0" smtClean="0">
                <a:latin typeface="+mn-ea"/>
              </a:rPr>
              <a:t>动态分配：按需</a:t>
            </a:r>
            <a:r>
              <a:rPr lang="en-US" altLang="zh-CN" b="0" dirty="0" smtClean="0">
                <a:latin typeface="+mn-ea"/>
              </a:rPr>
              <a:t>	</a:t>
            </a:r>
          </a:p>
          <a:p>
            <a:pPr>
              <a:defRPr/>
            </a:pPr>
            <a:r>
              <a:rPr lang="zh-CN" altLang="en-US" b="0" dirty="0" smtClean="0">
                <a:latin typeface="+mn-ea"/>
              </a:rPr>
              <a:t>调配依据</a:t>
            </a:r>
            <a:endParaRPr lang="en-US" altLang="zh-CN" b="0" dirty="0" smtClean="0">
              <a:latin typeface="+mn-ea"/>
            </a:endParaRPr>
          </a:p>
          <a:p>
            <a:pPr lvl="1">
              <a:defRPr/>
            </a:pPr>
            <a:r>
              <a:rPr lang="zh-CN" altLang="en-US" b="0" dirty="0" smtClean="0">
                <a:latin typeface="+mn-ea"/>
              </a:rPr>
              <a:t>虚拟机内存跟踪预测的结果：</a:t>
            </a:r>
            <a:r>
              <a:rPr lang="en-US" altLang="zh-CN" b="0" dirty="0" smtClean="0">
                <a:latin typeface="+mn-ea"/>
              </a:rPr>
              <a:t>MRC</a:t>
            </a:r>
          </a:p>
          <a:p>
            <a:pPr lvl="1">
              <a:defRPr/>
            </a:pPr>
            <a:r>
              <a:rPr lang="zh-CN" altLang="en-US" b="0" dirty="0" smtClean="0">
                <a:latin typeface="+mn-ea"/>
              </a:rPr>
              <a:t>寻找一个调配方案，令所有虚拟机的总的页面失效最小。</a:t>
            </a:r>
            <a:endParaRPr lang="en-US" altLang="zh-CN" b="0" dirty="0" smtClean="0">
              <a:latin typeface="+mn-ea"/>
            </a:endParaRPr>
          </a:p>
          <a:p>
            <a:pPr>
              <a:defRPr/>
            </a:pPr>
            <a:endParaRPr lang="en-US" altLang="zh-CN" sz="2200" b="0" dirty="0" smtClean="0"/>
          </a:p>
        </p:txBody>
      </p:sp>
    </p:spTree>
    <p:extLst>
      <p:ext uri="{BB962C8B-B14F-4D97-AF65-F5344CB8AC3E}">
        <p14:creationId xmlns:p14="http://schemas.microsoft.com/office/powerpoint/2010/main" val="19122279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p:cNvSpPr>
          <p:nvPr>
            <p:ph type="title" idx="4294967295"/>
          </p:nvPr>
        </p:nvSpPr>
        <p:spPr/>
        <p:txBody>
          <a:bodyPr/>
          <a:lstStyle/>
          <a:p>
            <a:r>
              <a:rPr lang="zh-CN" altLang="zh-CN"/>
              <a:t>内存</a:t>
            </a:r>
            <a:r>
              <a:rPr lang="zh-CN" altLang="en-US"/>
              <a:t>调配算法优化－－单机</a:t>
            </a:r>
            <a:endParaRPr lang="zh-CN" altLang="zh-CN"/>
          </a:p>
        </p:txBody>
      </p:sp>
      <p:sp>
        <p:nvSpPr>
          <p:cNvPr id="78850" name="内容占位符 2"/>
          <p:cNvSpPr>
            <a:spLocks noGrp="1"/>
          </p:cNvSpPr>
          <p:nvPr>
            <p:ph idx="4294967295"/>
          </p:nvPr>
        </p:nvSpPr>
        <p:spPr>
          <a:xfrm>
            <a:off x="5867400" y="2133600"/>
            <a:ext cx="2952750" cy="3527425"/>
          </a:xfrm>
        </p:spPr>
        <p:txBody>
          <a:bodyPr/>
          <a:lstStyle/>
          <a:p>
            <a:endParaRPr lang="en-US" altLang="zh-CN" sz="1900"/>
          </a:p>
        </p:txBody>
      </p:sp>
      <p:sp>
        <p:nvSpPr>
          <p:cNvPr id="78851" name="灯片编号占位符 1"/>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p>
            <a:pPr eaLnBrk="1" hangingPunct="1"/>
            <a:fld id="{2CACD1D2-9F07-A743-97DA-4D18FAE1FE6B}" type="slidenum">
              <a:rPr lang="en-US" altLang="zh-CN" sz="1200">
                <a:latin typeface="Times New Roman" charset="0"/>
                <a:ea typeface="黑体" charset="-122"/>
              </a:rPr>
              <a:pPr eaLnBrk="1" hangingPunct="1"/>
              <a:t>35</a:t>
            </a:fld>
            <a:endParaRPr lang="en-US" altLang="zh-CN" sz="1200">
              <a:latin typeface="Times New Roman" charset="0"/>
              <a:ea typeface="黑体" charset="-122"/>
            </a:endParaRPr>
          </a:p>
        </p:txBody>
      </p:sp>
      <p:pic>
        <p:nvPicPr>
          <p:cNvPr id="3" name="图片 2"/>
          <p:cNvPicPr>
            <a:picLocks noChangeAspect="1"/>
          </p:cNvPicPr>
          <p:nvPr/>
        </p:nvPicPr>
        <p:blipFill>
          <a:blip r:embed="rId3"/>
          <a:stretch>
            <a:fillRect/>
          </a:stretch>
        </p:blipFill>
        <p:spPr>
          <a:xfrm>
            <a:off x="0" y="216408"/>
            <a:ext cx="9144000" cy="6425184"/>
          </a:xfrm>
          <a:prstGeom prst="rect">
            <a:avLst/>
          </a:prstGeom>
        </p:spPr>
      </p:pic>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title" idx="4294967295"/>
          </p:nvPr>
        </p:nvSpPr>
        <p:spPr/>
        <p:txBody>
          <a:bodyPr/>
          <a:lstStyle/>
          <a:p>
            <a:r>
              <a:rPr lang="zh-CN" altLang="zh-CN" dirty="0"/>
              <a:t>内存</a:t>
            </a:r>
            <a:r>
              <a:rPr lang="zh-CN" altLang="en-US" dirty="0"/>
              <a:t>调配</a:t>
            </a:r>
            <a:r>
              <a:rPr lang="zh-CN" altLang="en-US" dirty="0" smtClean="0"/>
              <a:t>算法</a:t>
            </a:r>
            <a:endParaRPr lang="zh-CN" altLang="zh-CN" dirty="0"/>
          </a:p>
        </p:txBody>
      </p:sp>
      <p:sp>
        <p:nvSpPr>
          <p:cNvPr id="82946" name="内容占位符 2"/>
          <p:cNvSpPr>
            <a:spLocks noGrp="1"/>
          </p:cNvSpPr>
          <p:nvPr>
            <p:ph idx="4294967295"/>
          </p:nvPr>
        </p:nvSpPr>
        <p:spPr/>
        <p:txBody>
          <a:bodyPr/>
          <a:lstStyle/>
          <a:p>
            <a:r>
              <a:rPr lang="zh-CN" altLang="en-US" dirty="0"/>
              <a:t>虚拟机内存调配区间</a:t>
            </a:r>
            <a:endParaRPr lang="en-US" altLang="zh-CN" dirty="0"/>
          </a:p>
          <a:p>
            <a:pPr lvl="1"/>
            <a:r>
              <a:rPr lang="zh-CN" altLang="en-US" dirty="0"/>
              <a:t>虚拟机初始化时，为每个虚拟机</a:t>
            </a:r>
            <a:r>
              <a:rPr lang="zh-CN" altLang="zh-CN" dirty="0"/>
              <a:t>预设它可获取内存的最大值和最小值</a:t>
            </a:r>
            <a:r>
              <a:rPr lang="zh-CN" altLang="en-US" dirty="0"/>
              <a:t>。</a:t>
            </a:r>
            <a:endParaRPr lang="en-US" altLang="zh-CN" dirty="0"/>
          </a:p>
          <a:p>
            <a:pPr lvl="1"/>
            <a:r>
              <a:rPr lang="zh-CN" altLang="zh-CN" dirty="0"/>
              <a:t>而在每一步的调度中，</a:t>
            </a:r>
            <a:r>
              <a:rPr lang="zh-CN" altLang="en-US" dirty="0"/>
              <a:t>基于</a:t>
            </a:r>
            <a:r>
              <a:rPr lang="zh-CN" altLang="zh-CN" dirty="0"/>
              <a:t>虚拟机当前实际占用的内存划定一个可调配的区间</a:t>
            </a:r>
            <a:r>
              <a:rPr lang="zh-CN" altLang="zh-CN" dirty="0" smtClean="0"/>
              <a:t>。</a:t>
            </a:r>
            <a:endParaRPr lang="en-US" altLang="zh-CN" dirty="0" smtClean="0"/>
          </a:p>
          <a:p>
            <a:r>
              <a:rPr lang="zh-CN" altLang="en-US" dirty="0" smtClean="0"/>
              <a:t>枚举调配算法</a:t>
            </a:r>
            <a:endParaRPr lang="en-US" altLang="zh-CN" dirty="0" smtClean="0"/>
          </a:p>
          <a:p>
            <a:pPr lvl="1"/>
            <a:r>
              <a:rPr lang="zh-CN" altLang="zh-CN" dirty="0" smtClean="0"/>
              <a:t>所有</a:t>
            </a:r>
            <a:r>
              <a:rPr lang="zh-CN" altLang="zh-CN" dirty="0"/>
              <a:t>虚拟机当前可调配内存区间构成了当前寻找最优调度方案的解空间</a:t>
            </a:r>
            <a:r>
              <a:rPr lang="zh-CN" altLang="en-US" dirty="0"/>
              <a:t>；</a:t>
            </a:r>
            <a:endParaRPr lang="en-US" altLang="zh-CN" dirty="0"/>
          </a:p>
          <a:p>
            <a:pPr lvl="1"/>
            <a:r>
              <a:rPr lang="zh-CN" altLang="zh-CN" dirty="0" smtClean="0"/>
              <a:t>需要</a:t>
            </a:r>
            <a:r>
              <a:rPr lang="zh-CN" altLang="en-US" dirty="0" smtClean="0"/>
              <a:t>枚举、</a:t>
            </a:r>
            <a:r>
              <a:rPr lang="zh-CN" altLang="zh-CN" dirty="0" smtClean="0"/>
              <a:t>遍历</a:t>
            </a:r>
            <a:r>
              <a:rPr lang="zh-CN" altLang="zh-CN" dirty="0"/>
              <a:t>整个解空间来寻找最优的内存调度方案</a:t>
            </a:r>
            <a:r>
              <a:rPr lang="zh-CN" altLang="en-US" dirty="0"/>
              <a:t>；</a:t>
            </a:r>
            <a:endParaRPr lang="en-US" altLang="zh-CN" dirty="0"/>
          </a:p>
          <a:p>
            <a:pPr lvl="1"/>
            <a:r>
              <a:rPr lang="zh-CN" altLang="zh-CN" dirty="0"/>
              <a:t>解空间的大小是和虚拟机的个数是呈指数相关的</a:t>
            </a:r>
            <a:r>
              <a:rPr lang="zh-CN" altLang="en-US" dirty="0" smtClean="0"/>
              <a:t>；</a:t>
            </a:r>
            <a:endParaRPr lang="en-US" altLang="zh-CN" dirty="0"/>
          </a:p>
          <a:p>
            <a:pPr lvl="1"/>
            <a:r>
              <a:rPr lang="zh-CN" altLang="en-US" dirty="0" smtClean="0"/>
              <a:t>敏捷但是效率有待提高。</a:t>
            </a:r>
            <a:endParaRPr lang="en-US" altLang="zh-CN" dirty="0"/>
          </a:p>
        </p:txBody>
      </p:sp>
      <p:sp>
        <p:nvSpPr>
          <p:cNvPr id="82947"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p>
            <a:pPr eaLnBrk="1" hangingPunct="1">
              <a:buFont typeface="Arial" charset="0"/>
              <a:buNone/>
            </a:pPr>
            <a:fld id="{40D6B289-08D0-6A44-BDE8-1CB668642B55}" type="datetime1">
              <a:rPr lang="zh-CN" altLang="en-US" sz="1200">
                <a:latin typeface="Times New Roman" charset="0"/>
                <a:ea typeface="黑体" charset="-122"/>
              </a:rPr>
              <a:pPr eaLnBrk="1" hangingPunct="1">
                <a:buFont typeface="Arial" charset="0"/>
                <a:buNone/>
              </a:pPr>
              <a:t>2017/5/31</a:t>
            </a:fld>
            <a:endParaRPr lang="en-US" altLang="zh-CN" sz="1200">
              <a:latin typeface="Times New Roman" charset="0"/>
              <a:ea typeface="黑体" charset="-122"/>
            </a:endParaRPr>
          </a:p>
        </p:txBody>
      </p:sp>
      <p:sp>
        <p:nvSpPr>
          <p:cNvPr id="82948" name="页脚占位符 4"/>
          <p:cNvSpPr txBox="1">
            <a:spLocks noGrp="1" noChangeArrowheads="1"/>
          </p:cNvSpPr>
          <p:nvPr/>
        </p:nvSpPr>
        <p:spPr bwMode="auto">
          <a:xfrm>
            <a:off x="26670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p>
            <a:pPr algn="ctr" eaLnBrk="1" hangingPunct="1">
              <a:buFont typeface="Arial" charset="0"/>
              <a:buNone/>
            </a:pPr>
            <a:r>
              <a:rPr lang="en-US" altLang="zh-CN" sz="1200">
                <a:latin typeface="Times New Roman" charset="0"/>
                <a:ea typeface="黑体" charset="-122"/>
              </a:rPr>
              <a:t>http://ncis.pku.edu.cn</a:t>
            </a:r>
          </a:p>
        </p:txBody>
      </p:sp>
      <p:sp>
        <p:nvSpPr>
          <p:cNvPr id="82949" name="灯片编号占位符 5"/>
          <p:cNvSpPr txBox="1">
            <a:spLocks noGrp="1" noChangeArrowheads="1"/>
          </p:cNvSpPr>
          <p:nvPr/>
        </p:nvSpPr>
        <p:spPr bwMode="auto">
          <a:xfrm>
            <a:off x="5715000" y="6245225"/>
            <a:ext cx="152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p>
            <a:pPr algn="r" eaLnBrk="1" hangingPunct="1">
              <a:buFont typeface="Arial" charset="0"/>
              <a:buNone/>
            </a:pPr>
            <a:fld id="{9F74DBDF-7A5E-664E-A5E4-F8E19C77D2DF}" type="slidenum">
              <a:rPr lang="en-US" altLang="zh-CN" sz="1200">
                <a:latin typeface="Times New Roman" charset="0"/>
                <a:ea typeface="黑体" charset="-122"/>
              </a:rPr>
              <a:pPr algn="r" eaLnBrk="1" hangingPunct="1">
                <a:buFont typeface="Arial" charset="0"/>
                <a:buNone/>
              </a:pPr>
              <a:t>36</a:t>
            </a:fld>
            <a:endParaRPr lang="en-US" altLang="zh-CN" sz="1200">
              <a:latin typeface="Times New Roman" charset="0"/>
              <a:ea typeface="黑体" charset="-122"/>
            </a:endParaRPr>
          </a:p>
        </p:txBody>
      </p:sp>
    </p:spTree>
  </p:cSld>
  <p:clrMapOvr>
    <a:masterClrMapping/>
  </p:clrMapOvr>
  <p:transition advTm="65193"/>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0EB84F3F-5BBF-CD4D-AAA7-D4B526DD7E86}" type="slidenum">
              <a:rPr lang="en-US" altLang="zh-CN"/>
              <a:pPr>
                <a:defRPr/>
              </a:pPr>
              <a:t>37</a:t>
            </a:fld>
            <a:endParaRPr lang="en-US" altLang="zh-CN"/>
          </a:p>
        </p:txBody>
      </p:sp>
      <p:sp>
        <p:nvSpPr>
          <p:cNvPr id="74754" name="标题 1"/>
          <p:cNvSpPr>
            <a:spLocks noGrp="1"/>
          </p:cNvSpPr>
          <p:nvPr>
            <p:ph type="title" idx="4294967295"/>
          </p:nvPr>
        </p:nvSpPr>
        <p:spPr/>
        <p:txBody>
          <a:bodyPr/>
          <a:lstStyle/>
          <a:p>
            <a:r>
              <a:rPr lang="zh-CN" altLang="en-US" dirty="0" smtClean="0"/>
              <a:t>内存动态调配优化算法</a:t>
            </a:r>
            <a:r>
              <a:rPr lang="en-US" altLang="zh-CN" dirty="0" smtClean="0"/>
              <a:t>-</a:t>
            </a:r>
            <a:r>
              <a:rPr lang="zh-CN" altLang="en-US" dirty="0" smtClean="0"/>
              <a:t>动态规划</a:t>
            </a:r>
            <a:endParaRPr lang="zh-CN" altLang="zh-CN" dirty="0">
              <a:solidFill>
                <a:srgbClr val="3333FF"/>
              </a:solidFill>
            </a:endParaRPr>
          </a:p>
        </p:txBody>
      </p:sp>
      <p:sp>
        <p:nvSpPr>
          <p:cNvPr id="74755" name="内容占位符 2"/>
          <p:cNvSpPr>
            <a:spLocks noGrp="1"/>
          </p:cNvSpPr>
          <p:nvPr>
            <p:ph idx="4294967295"/>
          </p:nvPr>
        </p:nvSpPr>
        <p:spPr>
          <a:xfrm>
            <a:off x="879718" y="1382596"/>
            <a:ext cx="7692782" cy="2190420"/>
          </a:xfrm>
        </p:spPr>
        <p:txBody>
          <a:bodyPr/>
          <a:lstStyle/>
          <a:p>
            <a:pPr marL="30163"/>
            <a:r>
              <a:rPr lang="zh-CN" altLang="en-US" dirty="0" smtClean="0"/>
              <a:t>枚举算法的时间复杂度随虚拟机个数成指数级增长</a:t>
            </a:r>
            <a:endParaRPr lang="en-US" altLang="zh-CN" dirty="0" smtClean="0"/>
          </a:p>
          <a:p>
            <a:pPr marL="30163"/>
            <a:r>
              <a:rPr lang="zh-CN" altLang="en-US" dirty="0" smtClean="0"/>
              <a:t>动态规划算法时间复杂度 </a:t>
            </a:r>
            <a:endParaRPr lang="en-US" altLang="zh-CN" dirty="0" smtClean="0"/>
          </a:p>
          <a:p>
            <a:pPr marL="865188" lvl="2" indent="-468313"/>
            <a:endParaRPr lang="en-US" altLang="zh-CN" dirty="0"/>
          </a:p>
        </p:txBody>
      </p:sp>
      <p:sp>
        <p:nvSpPr>
          <p:cNvPr id="74756"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eaLnBrk="1" hangingPunct="1">
              <a:spcBef>
                <a:spcPct val="0"/>
              </a:spcBef>
              <a:buClrTx/>
              <a:buFont typeface="Arial" charset="0"/>
              <a:buNone/>
            </a:pPr>
            <a:fld id="{0888E4D4-02FB-144A-8BBD-DD9FBED3ECDF}" type="datetime1">
              <a:rPr lang="zh-CN" altLang="en-US" sz="1200" b="0"/>
              <a:pPr eaLnBrk="1" hangingPunct="1">
                <a:spcBef>
                  <a:spcPct val="0"/>
                </a:spcBef>
                <a:buClrTx/>
                <a:buFont typeface="Arial" charset="0"/>
                <a:buNone/>
              </a:pPr>
              <a:t>2017/5/31</a:t>
            </a:fld>
            <a:endParaRPr lang="en-US" altLang="zh-CN" sz="1200" b="0"/>
          </a:p>
        </p:txBody>
      </p:sp>
      <p:sp>
        <p:nvSpPr>
          <p:cNvPr id="74757" name="页脚占位符 4"/>
          <p:cNvSpPr txBox="1">
            <a:spLocks noGrp="1" noChangeArrowheads="1"/>
          </p:cNvSpPr>
          <p:nvPr/>
        </p:nvSpPr>
        <p:spPr bwMode="auto">
          <a:xfrm>
            <a:off x="26670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lgn="ctr" eaLnBrk="1" hangingPunct="1">
              <a:spcBef>
                <a:spcPct val="0"/>
              </a:spcBef>
              <a:buClrTx/>
              <a:buFont typeface="Arial" charset="0"/>
              <a:buNone/>
            </a:pPr>
            <a:r>
              <a:rPr lang="en-US" altLang="zh-CN" sz="1200" b="0"/>
              <a:t>http://ncis.pku.edu.cn</a:t>
            </a:r>
          </a:p>
        </p:txBody>
      </p:sp>
      <p:sp>
        <p:nvSpPr>
          <p:cNvPr id="74758" name="灯片编号占位符 5"/>
          <p:cNvSpPr txBox="1">
            <a:spLocks noGrp="1" noChangeArrowheads="1"/>
          </p:cNvSpPr>
          <p:nvPr/>
        </p:nvSpPr>
        <p:spPr bwMode="auto">
          <a:xfrm>
            <a:off x="5715000" y="6245225"/>
            <a:ext cx="152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lgn="r" eaLnBrk="1" hangingPunct="1">
              <a:spcBef>
                <a:spcPct val="0"/>
              </a:spcBef>
              <a:buClrTx/>
              <a:buFont typeface="Arial" charset="0"/>
              <a:buNone/>
            </a:pPr>
            <a:fld id="{978D05D7-F2C9-4D44-B2EE-53CEAE240B6E}" type="slidenum">
              <a:rPr lang="en-US" altLang="zh-CN" sz="1200" b="0"/>
              <a:pPr algn="r" eaLnBrk="1" hangingPunct="1">
                <a:spcBef>
                  <a:spcPct val="0"/>
                </a:spcBef>
                <a:buClrTx/>
                <a:buFont typeface="Arial" charset="0"/>
                <a:buNone/>
              </a:pPr>
              <a:t>37</a:t>
            </a:fld>
            <a:endParaRPr lang="en-US" altLang="zh-CN" sz="1200" b="0"/>
          </a:p>
        </p:txBody>
      </p:sp>
      <p:pic>
        <p:nvPicPr>
          <p:cNvPr id="3" name="图片 2"/>
          <p:cNvPicPr>
            <a:picLocks noChangeAspect="1"/>
          </p:cNvPicPr>
          <p:nvPr/>
        </p:nvPicPr>
        <p:blipFill>
          <a:blip r:embed="rId3"/>
          <a:stretch>
            <a:fillRect/>
          </a:stretch>
        </p:blipFill>
        <p:spPr>
          <a:xfrm>
            <a:off x="7037386" y="1943668"/>
            <a:ext cx="1320800" cy="571500"/>
          </a:xfrm>
          <a:prstGeom prst="rect">
            <a:avLst/>
          </a:prstGeom>
        </p:spPr>
      </p:pic>
      <p:pic>
        <p:nvPicPr>
          <p:cNvPr id="4" name="图片 3"/>
          <p:cNvPicPr>
            <a:picLocks noChangeAspect="1"/>
          </p:cNvPicPr>
          <p:nvPr/>
        </p:nvPicPr>
        <p:blipFill>
          <a:blip r:embed="rId4"/>
          <a:stretch>
            <a:fillRect/>
          </a:stretch>
        </p:blipFill>
        <p:spPr>
          <a:xfrm>
            <a:off x="5111750" y="1986041"/>
            <a:ext cx="901700" cy="495300"/>
          </a:xfrm>
          <a:prstGeom prst="rect">
            <a:avLst/>
          </a:prstGeom>
        </p:spPr>
      </p:pic>
      <p:pic>
        <p:nvPicPr>
          <p:cNvPr id="5" name="图片 4"/>
          <p:cNvPicPr>
            <a:picLocks noChangeAspect="1"/>
          </p:cNvPicPr>
          <p:nvPr/>
        </p:nvPicPr>
        <p:blipFill>
          <a:blip r:embed="rId5"/>
          <a:stretch>
            <a:fillRect/>
          </a:stretch>
        </p:blipFill>
        <p:spPr>
          <a:xfrm>
            <a:off x="1123301" y="2806957"/>
            <a:ext cx="7467600" cy="533400"/>
          </a:xfrm>
          <a:prstGeom prst="rect">
            <a:avLst/>
          </a:prstGeom>
        </p:spPr>
      </p:pic>
      <p:sp>
        <p:nvSpPr>
          <p:cNvPr id="6" name="右箭头 5"/>
          <p:cNvSpPr/>
          <p:nvPr/>
        </p:nvSpPr>
        <p:spPr bwMode="auto">
          <a:xfrm>
            <a:off x="6251572" y="2110878"/>
            <a:ext cx="677912" cy="311513"/>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8" name="图片 7"/>
          <p:cNvPicPr>
            <a:picLocks noChangeAspect="1"/>
          </p:cNvPicPr>
          <p:nvPr/>
        </p:nvPicPr>
        <p:blipFill>
          <a:blip r:embed="rId6"/>
          <a:stretch>
            <a:fillRect/>
          </a:stretch>
        </p:blipFill>
        <p:spPr>
          <a:xfrm>
            <a:off x="357783" y="3864805"/>
            <a:ext cx="8786217" cy="1508411"/>
          </a:xfrm>
          <a:prstGeom prst="rect">
            <a:avLst/>
          </a:prstGeom>
        </p:spPr>
      </p:pic>
    </p:spTree>
    <p:extLst>
      <p:ext uri="{BB962C8B-B14F-4D97-AF65-F5344CB8AC3E}">
        <p14:creationId xmlns:p14="http://schemas.microsoft.com/office/powerpoint/2010/main" val="15189319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0EB84F3F-5BBF-CD4D-AAA7-D4B526DD7E86}" type="slidenum">
              <a:rPr lang="en-US" altLang="zh-CN"/>
              <a:pPr>
                <a:defRPr/>
              </a:pPr>
              <a:t>38</a:t>
            </a:fld>
            <a:endParaRPr lang="en-US" altLang="zh-CN"/>
          </a:p>
        </p:txBody>
      </p:sp>
      <p:sp>
        <p:nvSpPr>
          <p:cNvPr id="74754" name="标题 1"/>
          <p:cNvSpPr>
            <a:spLocks noGrp="1"/>
          </p:cNvSpPr>
          <p:nvPr>
            <p:ph type="title" idx="4294967295"/>
          </p:nvPr>
        </p:nvSpPr>
        <p:spPr/>
        <p:txBody>
          <a:bodyPr/>
          <a:lstStyle/>
          <a:p>
            <a:r>
              <a:rPr lang="zh-CN" altLang="en-US" dirty="0" smtClean="0"/>
              <a:t>内存动态调配结果</a:t>
            </a:r>
            <a:r>
              <a:rPr lang="en-US" altLang="zh-CN" dirty="0" smtClean="0"/>
              <a:t>-</a:t>
            </a:r>
            <a:endParaRPr lang="zh-CN" altLang="zh-CN" dirty="0">
              <a:solidFill>
                <a:srgbClr val="3333FF"/>
              </a:solidFill>
            </a:endParaRPr>
          </a:p>
        </p:txBody>
      </p:sp>
      <p:sp>
        <p:nvSpPr>
          <p:cNvPr id="74756"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eaLnBrk="1" hangingPunct="1">
              <a:spcBef>
                <a:spcPct val="0"/>
              </a:spcBef>
              <a:buClrTx/>
              <a:buFont typeface="Arial" charset="0"/>
              <a:buNone/>
            </a:pPr>
            <a:fld id="{0888E4D4-02FB-144A-8BBD-DD9FBED3ECDF}" type="datetime1">
              <a:rPr lang="zh-CN" altLang="en-US" sz="1200" b="0"/>
              <a:pPr eaLnBrk="1" hangingPunct="1">
                <a:spcBef>
                  <a:spcPct val="0"/>
                </a:spcBef>
                <a:buClrTx/>
                <a:buFont typeface="Arial" charset="0"/>
                <a:buNone/>
              </a:pPr>
              <a:t>2017/5/31</a:t>
            </a:fld>
            <a:endParaRPr lang="en-US" altLang="zh-CN" sz="1200" b="0"/>
          </a:p>
        </p:txBody>
      </p:sp>
      <p:sp>
        <p:nvSpPr>
          <p:cNvPr id="74757" name="页脚占位符 4"/>
          <p:cNvSpPr txBox="1">
            <a:spLocks noGrp="1" noChangeArrowheads="1"/>
          </p:cNvSpPr>
          <p:nvPr/>
        </p:nvSpPr>
        <p:spPr bwMode="auto">
          <a:xfrm>
            <a:off x="26670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lgn="ctr" eaLnBrk="1" hangingPunct="1">
              <a:spcBef>
                <a:spcPct val="0"/>
              </a:spcBef>
              <a:buClrTx/>
              <a:buFont typeface="Arial" charset="0"/>
              <a:buNone/>
            </a:pPr>
            <a:r>
              <a:rPr lang="en-US" altLang="zh-CN" sz="1200" b="0"/>
              <a:t>http://ncis.pku.edu.cn</a:t>
            </a:r>
          </a:p>
        </p:txBody>
      </p:sp>
      <p:sp>
        <p:nvSpPr>
          <p:cNvPr id="74758" name="灯片编号占位符 5"/>
          <p:cNvSpPr txBox="1">
            <a:spLocks noGrp="1" noChangeArrowheads="1"/>
          </p:cNvSpPr>
          <p:nvPr/>
        </p:nvSpPr>
        <p:spPr bwMode="auto">
          <a:xfrm>
            <a:off x="5715000" y="6245225"/>
            <a:ext cx="152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lgn="r" eaLnBrk="1" hangingPunct="1">
              <a:spcBef>
                <a:spcPct val="0"/>
              </a:spcBef>
              <a:buClrTx/>
              <a:buFont typeface="Arial" charset="0"/>
              <a:buNone/>
            </a:pPr>
            <a:fld id="{978D05D7-F2C9-4D44-B2EE-53CEAE240B6E}" type="slidenum">
              <a:rPr lang="en-US" altLang="zh-CN" sz="1200" b="0"/>
              <a:pPr algn="r" eaLnBrk="1" hangingPunct="1">
                <a:spcBef>
                  <a:spcPct val="0"/>
                </a:spcBef>
                <a:buClrTx/>
                <a:buFont typeface="Arial" charset="0"/>
                <a:buNone/>
              </a:pPr>
              <a:t>38</a:t>
            </a:fld>
            <a:endParaRPr lang="en-US" altLang="zh-CN" sz="1200" b="0"/>
          </a:p>
        </p:txBody>
      </p:sp>
      <p:pic>
        <p:nvPicPr>
          <p:cNvPr id="2" name="图片 1"/>
          <p:cNvPicPr>
            <a:picLocks noChangeAspect="1"/>
          </p:cNvPicPr>
          <p:nvPr/>
        </p:nvPicPr>
        <p:blipFill>
          <a:blip r:embed="rId3"/>
          <a:stretch>
            <a:fillRect/>
          </a:stretch>
        </p:blipFill>
        <p:spPr>
          <a:xfrm>
            <a:off x="1574074" y="1408442"/>
            <a:ext cx="5830402" cy="4531502"/>
          </a:xfrm>
          <a:prstGeom prst="rect">
            <a:avLst/>
          </a:prstGeom>
        </p:spPr>
      </p:pic>
    </p:spTree>
    <p:extLst>
      <p:ext uri="{BB962C8B-B14F-4D97-AF65-F5344CB8AC3E}">
        <p14:creationId xmlns:p14="http://schemas.microsoft.com/office/powerpoint/2010/main" val="6321967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0EB84F3F-5BBF-CD4D-AAA7-D4B526DD7E86}" type="slidenum">
              <a:rPr lang="en-US" altLang="zh-CN"/>
              <a:pPr>
                <a:defRPr/>
              </a:pPr>
              <a:t>39</a:t>
            </a:fld>
            <a:endParaRPr lang="en-US" altLang="zh-CN"/>
          </a:p>
        </p:txBody>
      </p:sp>
      <p:sp>
        <p:nvSpPr>
          <p:cNvPr id="74754" name="标题 1"/>
          <p:cNvSpPr>
            <a:spLocks noGrp="1"/>
          </p:cNvSpPr>
          <p:nvPr>
            <p:ph type="title" idx="4294967295"/>
          </p:nvPr>
        </p:nvSpPr>
        <p:spPr/>
        <p:txBody>
          <a:bodyPr/>
          <a:lstStyle/>
          <a:p>
            <a:r>
              <a:rPr lang="zh-CN" altLang="en-US" dirty="0" smtClean="0"/>
              <a:t>内存动态调配结果</a:t>
            </a:r>
            <a:endParaRPr lang="zh-CN" altLang="zh-CN" dirty="0">
              <a:solidFill>
                <a:srgbClr val="3333FF"/>
              </a:solidFill>
            </a:endParaRPr>
          </a:p>
        </p:txBody>
      </p:sp>
      <p:sp>
        <p:nvSpPr>
          <p:cNvPr id="74755" name="内容占位符 2"/>
          <p:cNvSpPr>
            <a:spLocks noGrp="1"/>
          </p:cNvSpPr>
          <p:nvPr>
            <p:ph idx="4294967295"/>
          </p:nvPr>
        </p:nvSpPr>
        <p:spPr>
          <a:xfrm>
            <a:off x="971600" y="2780928"/>
            <a:ext cx="6952828" cy="1152128"/>
          </a:xfrm>
        </p:spPr>
        <p:txBody>
          <a:bodyPr/>
          <a:lstStyle/>
          <a:p>
            <a:pPr marL="468313" lvl="1" indent="-468313">
              <a:buFont typeface="Wingdings" charset="2"/>
              <a:buChar char="o"/>
            </a:pPr>
            <a:endParaRPr lang="en-US" altLang="zh-CN" dirty="0"/>
          </a:p>
        </p:txBody>
      </p:sp>
      <p:sp>
        <p:nvSpPr>
          <p:cNvPr id="74756"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eaLnBrk="1" hangingPunct="1">
              <a:spcBef>
                <a:spcPct val="0"/>
              </a:spcBef>
              <a:buClrTx/>
              <a:buFont typeface="Arial" charset="0"/>
              <a:buNone/>
            </a:pPr>
            <a:fld id="{0888E4D4-02FB-144A-8BBD-DD9FBED3ECDF}" type="datetime1">
              <a:rPr lang="zh-CN" altLang="en-US" sz="1200" b="0"/>
              <a:pPr eaLnBrk="1" hangingPunct="1">
                <a:spcBef>
                  <a:spcPct val="0"/>
                </a:spcBef>
                <a:buClrTx/>
                <a:buFont typeface="Arial" charset="0"/>
                <a:buNone/>
              </a:pPr>
              <a:t>2017/5/31</a:t>
            </a:fld>
            <a:endParaRPr lang="en-US" altLang="zh-CN" sz="1200" b="0"/>
          </a:p>
        </p:txBody>
      </p:sp>
      <p:sp>
        <p:nvSpPr>
          <p:cNvPr id="74757" name="页脚占位符 4"/>
          <p:cNvSpPr txBox="1">
            <a:spLocks noGrp="1" noChangeArrowheads="1"/>
          </p:cNvSpPr>
          <p:nvPr/>
        </p:nvSpPr>
        <p:spPr bwMode="auto">
          <a:xfrm>
            <a:off x="26670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lgn="ctr" eaLnBrk="1" hangingPunct="1">
              <a:spcBef>
                <a:spcPct val="0"/>
              </a:spcBef>
              <a:buClrTx/>
              <a:buFont typeface="Arial" charset="0"/>
              <a:buNone/>
            </a:pPr>
            <a:r>
              <a:rPr lang="en-US" altLang="zh-CN" sz="1200" b="0"/>
              <a:t>http://ncis.pku.edu.cn</a:t>
            </a:r>
          </a:p>
        </p:txBody>
      </p:sp>
      <p:sp>
        <p:nvSpPr>
          <p:cNvPr id="74758" name="灯片编号占位符 5"/>
          <p:cNvSpPr txBox="1">
            <a:spLocks noGrp="1" noChangeArrowheads="1"/>
          </p:cNvSpPr>
          <p:nvPr/>
        </p:nvSpPr>
        <p:spPr bwMode="auto">
          <a:xfrm>
            <a:off x="5715000" y="6245225"/>
            <a:ext cx="152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lgn="r" eaLnBrk="1" hangingPunct="1">
              <a:spcBef>
                <a:spcPct val="0"/>
              </a:spcBef>
              <a:buClrTx/>
              <a:buFont typeface="Arial" charset="0"/>
              <a:buNone/>
            </a:pPr>
            <a:fld id="{978D05D7-F2C9-4D44-B2EE-53CEAE240B6E}" type="slidenum">
              <a:rPr lang="en-US" altLang="zh-CN" sz="1200" b="0"/>
              <a:pPr algn="r" eaLnBrk="1" hangingPunct="1">
                <a:spcBef>
                  <a:spcPct val="0"/>
                </a:spcBef>
                <a:buClrTx/>
                <a:buFont typeface="Arial" charset="0"/>
                <a:buNone/>
              </a:pPr>
              <a:t>39</a:t>
            </a:fld>
            <a:endParaRPr lang="en-US" altLang="zh-CN" sz="1200" b="0"/>
          </a:p>
        </p:txBody>
      </p:sp>
      <p:pic>
        <p:nvPicPr>
          <p:cNvPr id="3" name="图片 2"/>
          <p:cNvPicPr>
            <a:picLocks noChangeAspect="1"/>
          </p:cNvPicPr>
          <p:nvPr/>
        </p:nvPicPr>
        <p:blipFill>
          <a:blip r:embed="rId3"/>
          <a:stretch>
            <a:fillRect/>
          </a:stretch>
        </p:blipFill>
        <p:spPr>
          <a:xfrm>
            <a:off x="433893" y="1594618"/>
            <a:ext cx="7852907" cy="3994621"/>
          </a:xfrm>
          <a:prstGeom prst="rect">
            <a:avLst/>
          </a:prstGeom>
        </p:spPr>
      </p:pic>
    </p:spTree>
    <p:extLst>
      <p:ext uri="{BB962C8B-B14F-4D97-AF65-F5344CB8AC3E}">
        <p14:creationId xmlns:p14="http://schemas.microsoft.com/office/powerpoint/2010/main" val="1430826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idx="4294967295"/>
          </p:nvPr>
        </p:nvSpPr>
        <p:spPr/>
        <p:txBody>
          <a:bodyPr/>
          <a:lstStyle/>
          <a:p>
            <a:r>
              <a:rPr lang="zh-CN" altLang="en-US" dirty="0"/>
              <a:t>研究背景</a:t>
            </a:r>
            <a:endParaRPr lang="zh-CN" altLang="zh-CN" dirty="0"/>
          </a:p>
        </p:txBody>
      </p:sp>
      <p:sp>
        <p:nvSpPr>
          <p:cNvPr id="31746"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p>
            <a:pPr eaLnBrk="1" hangingPunct="1">
              <a:buFont typeface="Arial" charset="0"/>
              <a:buNone/>
            </a:pPr>
            <a:fld id="{C4F06003-1DDF-B54F-9B9C-9F12E672917C}" type="datetime1">
              <a:rPr lang="zh-CN" altLang="en-US" sz="1200">
                <a:latin typeface="Times New Roman" charset="0"/>
                <a:ea typeface="黑体" charset="-122"/>
              </a:rPr>
              <a:pPr eaLnBrk="1" hangingPunct="1">
                <a:buFont typeface="Arial" charset="0"/>
                <a:buNone/>
              </a:pPr>
              <a:t>2017/5/31</a:t>
            </a:fld>
            <a:endParaRPr lang="en-US" altLang="zh-CN" sz="1200">
              <a:latin typeface="Times New Roman" charset="0"/>
              <a:ea typeface="黑体" charset="-122"/>
            </a:endParaRPr>
          </a:p>
        </p:txBody>
      </p:sp>
      <p:sp>
        <p:nvSpPr>
          <p:cNvPr id="31747" name="灯片编号占位符 5"/>
          <p:cNvSpPr txBox="1">
            <a:spLocks noGrp="1" noChangeArrowheads="1"/>
          </p:cNvSpPr>
          <p:nvPr/>
        </p:nvSpPr>
        <p:spPr bwMode="auto">
          <a:xfrm>
            <a:off x="5715000" y="6245225"/>
            <a:ext cx="152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p>
            <a:pPr algn="r" eaLnBrk="1" hangingPunct="1">
              <a:buFont typeface="Arial" charset="0"/>
              <a:buNone/>
            </a:pPr>
            <a:fld id="{09B38E3B-0B88-7044-A49E-CD245C616A62}" type="slidenum">
              <a:rPr lang="en-US" altLang="zh-CN" sz="1200">
                <a:latin typeface="Times New Roman" charset="0"/>
                <a:ea typeface="黑体" charset="-122"/>
              </a:rPr>
              <a:pPr algn="r" eaLnBrk="1" hangingPunct="1">
                <a:buFont typeface="Arial" charset="0"/>
                <a:buNone/>
              </a:pPr>
              <a:t>4</a:t>
            </a:fld>
            <a:endParaRPr lang="en-US" altLang="zh-CN" sz="1200">
              <a:latin typeface="Times New Roman" charset="0"/>
              <a:ea typeface="黑体" charset="-122"/>
            </a:endParaRPr>
          </a:p>
        </p:txBody>
      </p:sp>
      <p:sp>
        <p:nvSpPr>
          <p:cNvPr id="10" name="内容占位符 2"/>
          <p:cNvSpPr txBox="1">
            <a:spLocks/>
          </p:cNvSpPr>
          <p:nvPr/>
        </p:nvSpPr>
        <p:spPr bwMode="auto">
          <a:xfrm>
            <a:off x="280230" y="1670844"/>
            <a:ext cx="4104456" cy="404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8" tIns="45715" rIns="91428" bIns="45715" numCol="1" anchor="t" anchorCtr="0" compatLnSpc="1">
            <a:prstTxWarp prst="textNoShape">
              <a:avLst/>
            </a:prstTxWarp>
          </a:bodyPr>
          <a:lstStyle>
            <a:lvl1pPr marL="468313" indent="-468313" algn="l" rtl="0" eaLnBrk="0" fontAlgn="base" hangingPunct="0">
              <a:spcBef>
                <a:spcPct val="20000"/>
              </a:spcBef>
              <a:spcAft>
                <a:spcPct val="0"/>
              </a:spcAft>
              <a:buClr>
                <a:schemeClr val="accent2"/>
              </a:buClr>
              <a:buFont typeface="Wingdings" charset="2"/>
              <a:buChar char="o"/>
              <a:defRPr sz="2400" kern="1200">
                <a:solidFill>
                  <a:schemeClr val="tx1"/>
                </a:solidFill>
                <a:latin typeface="FangSong" charset="-122"/>
                <a:ea typeface="FangSong" charset="-122"/>
                <a:cs typeface="FangSong" charset="-122"/>
              </a:defRPr>
            </a:lvl1pPr>
            <a:lvl2pPr marL="906463" indent="-434975" algn="l" rtl="0" eaLnBrk="0" fontAlgn="base" hangingPunct="0">
              <a:spcBef>
                <a:spcPct val="20000"/>
              </a:spcBef>
              <a:spcAft>
                <a:spcPct val="0"/>
              </a:spcAft>
              <a:buClr>
                <a:schemeClr val="accent2"/>
              </a:buClr>
              <a:buFont typeface="Wingdings" charset="2"/>
              <a:buChar char="n"/>
              <a:defRPr sz="2000" kern="1200">
                <a:solidFill>
                  <a:schemeClr val="tx1"/>
                </a:solidFill>
                <a:latin typeface="FangSong" charset="-122"/>
                <a:ea typeface="FangSong" charset="-122"/>
                <a:cs typeface="FangSong" charset="-122"/>
              </a:defRPr>
            </a:lvl2pPr>
            <a:lvl3pPr marL="1303338" indent="-393700" algn="l" rtl="0" eaLnBrk="0" fontAlgn="base" hangingPunct="0">
              <a:spcBef>
                <a:spcPct val="20000"/>
              </a:spcBef>
              <a:spcAft>
                <a:spcPct val="0"/>
              </a:spcAft>
              <a:buClr>
                <a:schemeClr val="accent2"/>
              </a:buClr>
              <a:buFont typeface="Wingdings" charset="2"/>
              <a:buChar char="o"/>
              <a:defRPr sz="2000" kern="1200">
                <a:solidFill>
                  <a:schemeClr val="tx1"/>
                </a:solidFill>
                <a:latin typeface="FangSong" charset="-122"/>
                <a:ea typeface="FangSong" charset="-122"/>
                <a:cs typeface="FangSong" charset="-122"/>
              </a:defRPr>
            </a:lvl3pPr>
            <a:lvl4pPr marL="1692275" indent="-385763" algn="l" rtl="0" eaLnBrk="0" fontAlgn="base" hangingPunct="0">
              <a:spcBef>
                <a:spcPct val="20000"/>
              </a:spcBef>
              <a:spcAft>
                <a:spcPct val="0"/>
              </a:spcAft>
              <a:buClr>
                <a:schemeClr val="accent2"/>
              </a:buClr>
              <a:buFont typeface="Wingdings" charset="2"/>
              <a:buChar char="n"/>
              <a:defRPr sz="2000" kern="1200">
                <a:solidFill>
                  <a:schemeClr val="tx1"/>
                </a:solidFill>
                <a:latin typeface="FangSong" charset="-122"/>
                <a:ea typeface="FangSong" charset="-122"/>
                <a:cs typeface="FangSong" charset="-122"/>
              </a:defRPr>
            </a:lvl4pPr>
            <a:lvl5pPr marL="2092325" indent="-396875" algn="l" rtl="0" eaLnBrk="0" fontAlgn="base" hangingPunct="0">
              <a:spcBef>
                <a:spcPct val="25000"/>
              </a:spcBef>
              <a:spcAft>
                <a:spcPct val="0"/>
              </a:spcAft>
              <a:buClr>
                <a:schemeClr val="accent2"/>
              </a:buClr>
              <a:buFont typeface="Wingdings" charset="2"/>
              <a:buChar char="§"/>
              <a:defRPr sz="2000" kern="1200">
                <a:solidFill>
                  <a:schemeClr val="tx1"/>
                </a:solidFill>
                <a:latin typeface="FangSong" charset="-122"/>
                <a:ea typeface="FangSong" charset="-122"/>
                <a:cs typeface="FangSong"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b="0" dirty="0"/>
              <a:t>虚拟机内存分配的特征</a:t>
            </a:r>
            <a:endParaRPr lang="en-US" altLang="zh-CN" b="0" dirty="0"/>
          </a:p>
          <a:p>
            <a:pPr lvl="1"/>
            <a:r>
              <a:rPr lang="zh-CN" altLang="en-US" b="0" dirty="0" smtClean="0"/>
              <a:t>静态分配</a:t>
            </a:r>
            <a:endParaRPr lang="en-US" altLang="zh-CN" b="0" dirty="0"/>
          </a:p>
          <a:p>
            <a:pPr lvl="2"/>
            <a:r>
              <a:rPr lang="zh-CN" altLang="en-US" b="0" dirty="0" smtClean="0"/>
              <a:t>浪费内存</a:t>
            </a:r>
            <a:endParaRPr lang="en-US" altLang="zh-CN" b="0" dirty="0"/>
          </a:p>
          <a:p>
            <a:pPr lvl="2"/>
            <a:r>
              <a:rPr lang="zh-CN" altLang="en-US" b="0" dirty="0" smtClean="0"/>
              <a:t>导致性能损失</a:t>
            </a:r>
            <a:endParaRPr lang="en-US" altLang="zh-CN" b="0" dirty="0" smtClean="0"/>
          </a:p>
          <a:p>
            <a:pPr lvl="1"/>
            <a:r>
              <a:rPr lang="zh-CN" altLang="en-US" b="0" dirty="0" smtClean="0"/>
              <a:t>内存需求随时间动态变化</a:t>
            </a:r>
            <a:endParaRPr lang="en-US" altLang="zh-CN" b="0" dirty="0" smtClean="0"/>
          </a:p>
          <a:p>
            <a:r>
              <a:rPr lang="zh-CN" altLang="en-US" b="0" dirty="0" smtClean="0"/>
              <a:t>提高内存利用率的需求</a:t>
            </a:r>
            <a:endParaRPr lang="en-US" altLang="zh-CN" b="0" dirty="0" smtClean="0"/>
          </a:p>
          <a:p>
            <a:pPr lvl="1"/>
            <a:r>
              <a:rPr lang="zh-CN" altLang="en-US" b="0" dirty="0" smtClean="0"/>
              <a:t>按需动态分配</a:t>
            </a:r>
            <a:r>
              <a:rPr lang="en-US" altLang="zh-CN" b="0" dirty="0" smtClean="0"/>
              <a:t>	</a:t>
            </a:r>
          </a:p>
          <a:p>
            <a:pPr lvl="2"/>
            <a:endParaRPr lang="en-US" altLang="zh-CN" b="0" dirty="0" smtClean="0"/>
          </a:p>
          <a:p>
            <a:pPr>
              <a:buFont typeface="Wingdings" charset="2"/>
              <a:buNone/>
            </a:pPr>
            <a:endParaRPr lang="zh-CN" altLang="en-US" b="0" dirty="0"/>
          </a:p>
        </p:txBody>
      </p:sp>
      <p:pic>
        <p:nvPicPr>
          <p:cNvPr id="3" name="图片 2"/>
          <p:cNvPicPr>
            <a:picLocks noChangeAspect="1"/>
          </p:cNvPicPr>
          <p:nvPr/>
        </p:nvPicPr>
        <p:blipFill>
          <a:blip r:embed="rId3"/>
          <a:stretch>
            <a:fillRect/>
          </a:stretch>
        </p:blipFill>
        <p:spPr>
          <a:xfrm>
            <a:off x="4373571" y="2511581"/>
            <a:ext cx="4715953" cy="3469722"/>
          </a:xfrm>
          <a:prstGeom prst="rect">
            <a:avLst/>
          </a:prstGeom>
        </p:spPr>
      </p:pic>
    </p:spTree>
  </p:cSld>
  <p:clrMapOvr>
    <a:masterClrMapping/>
  </p:clrMapOvr>
  <p:transition advTm="89108"/>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0EB84F3F-5BBF-CD4D-AAA7-D4B526DD7E86}" type="slidenum">
              <a:rPr lang="en-US" altLang="zh-CN"/>
              <a:pPr>
                <a:defRPr/>
              </a:pPr>
              <a:t>40</a:t>
            </a:fld>
            <a:endParaRPr lang="en-US" altLang="zh-CN"/>
          </a:p>
        </p:txBody>
      </p:sp>
      <p:sp>
        <p:nvSpPr>
          <p:cNvPr id="74754" name="标题 1"/>
          <p:cNvSpPr>
            <a:spLocks noGrp="1"/>
          </p:cNvSpPr>
          <p:nvPr>
            <p:ph type="title" idx="4294967295"/>
          </p:nvPr>
        </p:nvSpPr>
        <p:spPr/>
        <p:txBody>
          <a:bodyPr/>
          <a:lstStyle/>
          <a:p>
            <a:r>
              <a:rPr lang="zh-CN" altLang="en-US" dirty="0" smtClean="0"/>
              <a:t>超量提交的内存调配</a:t>
            </a:r>
            <a:endParaRPr lang="zh-CN" altLang="zh-CN" dirty="0">
              <a:solidFill>
                <a:srgbClr val="3333FF"/>
              </a:solidFill>
            </a:endParaRPr>
          </a:p>
        </p:txBody>
      </p:sp>
      <p:sp>
        <p:nvSpPr>
          <p:cNvPr id="74755" name="内容占位符 2"/>
          <p:cNvSpPr>
            <a:spLocks noGrp="1"/>
          </p:cNvSpPr>
          <p:nvPr>
            <p:ph idx="4294967295"/>
          </p:nvPr>
        </p:nvSpPr>
        <p:spPr>
          <a:xfrm>
            <a:off x="827584" y="1237155"/>
            <a:ext cx="6952828" cy="2376264"/>
          </a:xfrm>
        </p:spPr>
        <p:txBody>
          <a:bodyPr/>
          <a:lstStyle/>
          <a:p>
            <a:pPr marL="30163"/>
            <a:r>
              <a:rPr lang="zh-CN" altLang="en-US" dirty="0" smtClean="0"/>
              <a:t>超量提交</a:t>
            </a:r>
            <a:endParaRPr lang="en-US" altLang="zh-CN" dirty="0" smtClean="0"/>
          </a:p>
          <a:p>
            <a:pPr lvl="1"/>
            <a:r>
              <a:rPr lang="zh-CN" altLang="en-US" dirty="0" smtClean="0"/>
              <a:t>虚拟机总内存需求</a:t>
            </a:r>
            <a:r>
              <a:rPr lang="en-US" altLang="zh-CN" dirty="0" smtClean="0"/>
              <a:t>&gt; </a:t>
            </a:r>
            <a:r>
              <a:rPr lang="zh-CN" altLang="en-US" dirty="0" smtClean="0"/>
              <a:t>物理内存</a:t>
            </a:r>
            <a:endParaRPr lang="en-US" altLang="zh-CN" dirty="0"/>
          </a:p>
          <a:p>
            <a:pPr lvl="1"/>
            <a:r>
              <a:rPr lang="zh-CN" altLang="en-US" dirty="0"/>
              <a:t>部分虚拟机会因内存不足而</a:t>
            </a:r>
            <a:r>
              <a:rPr lang="zh-CN" altLang="en-US" dirty="0" smtClean="0"/>
              <a:t>发生</a:t>
            </a:r>
            <a:r>
              <a:rPr lang="en-US" altLang="zh-CN" dirty="0" smtClean="0"/>
              <a:t>Swap</a:t>
            </a:r>
            <a:endParaRPr lang="en-US" altLang="zh-CN" dirty="0"/>
          </a:p>
          <a:p>
            <a:pPr lvl="1"/>
            <a:r>
              <a:rPr lang="zh-CN" altLang="en-US" dirty="0"/>
              <a:t>商业数据中心普遍采用</a:t>
            </a:r>
            <a:endParaRPr lang="en-US" altLang="zh-CN" dirty="0"/>
          </a:p>
          <a:p>
            <a:pPr marL="30163"/>
            <a:r>
              <a:rPr lang="zh-CN" altLang="en-US" dirty="0" smtClean="0"/>
              <a:t>调配目标</a:t>
            </a:r>
            <a:endParaRPr lang="en-US" altLang="zh-CN" dirty="0" smtClean="0"/>
          </a:p>
          <a:p>
            <a:pPr lvl="1"/>
            <a:r>
              <a:rPr lang="zh-CN" altLang="en-US" dirty="0"/>
              <a:t>如何调配使得系统的性能损失最小</a:t>
            </a:r>
            <a:endParaRPr lang="en-US" altLang="zh-CN" dirty="0"/>
          </a:p>
        </p:txBody>
      </p:sp>
      <p:sp>
        <p:nvSpPr>
          <p:cNvPr id="74756"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eaLnBrk="1" hangingPunct="1">
              <a:spcBef>
                <a:spcPct val="0"/>
              </a:spcBef>
              <a:buClrTx/>
              <a:buFont typeface="Arial" charset="0"/>
              <a:buNone/>
            </a:pPr>
            <a:fld id="{0888E4D4-02FB-144A-8BBD-DD9FBED3ECDF}" type="datetime1">
              <a:rPr lang="zh-CN" altLang="en-US" sz="1200" b="0"/>
              <a:pPr eaLnBrk="1" hangingPunct="1">
                <a:spcBef>
                  <a:spcPct val="0"/>
                </a:spcBef>
                <a:buClrTx/>
                <a:buFont typeface="Arial" charset="0"/>
                <a:buNone/>
              </a:pPr>
              <a:t>2017/5/31</a:t>
            </a:fld>
            <a:endParaRPr lang="en-US" altLang="zh-CN" sz="1200" b="0"/>
          </a:p>
        </p:txBody>
      </p:sp>
      <p:sp>
        <p:nvSpPr>
          <p:cNvPr id="74757" name="页脚占位符 4"/>
          <p:cNvSpPr txBox="1">
            <a:spLocks noGrp="1" noChangeArrowheads="1"/>
          </p:cNvSpPr>
          <p:nvPr/>
        </p:nvSpPr>
        <p:spPr bwMode="auto">
          <a:xfrm>
            <a:off x="26670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lgn="ctr" eaLnBrk="1" hangingPunct="1">
              <a:spcBef>
                <a:spcPct val="0"/>
              </a:spcBef>
              <a:buClrTx/>
              <a:buFont typeface="Arial" charset="0"/>
              <a:buNone/>
            </a:pPr>
            <a:r>
              <a:rPr lang="en-US" altLang="zh-CN" sz="1200" b="0"/>
              <a:t>http://ncis.pku.edu.cn</a:t>
            </a:r>
          </a:p>
        </p:txBody>
      </p:sp>
      <p:sp>
        <p:nvSpPr>
          <p:cNvPr id="74758" name="灯片编号占位符 5"/>
          <p:cNvSpPr txBox="1">
            <a:spLocks noGrp="1" noChangeArrowheads="1"/>
          </p:cNvSpPr>
          <p:nvPr/>
        </p:nvSpPr>
        <p:spPr bwMode="auto">
          <a:xfrm>
            <a:off x="5715000" y="6245225"/>
            <a:ext cx="152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lgn="r" eaLnBrk="1" hangingPunct="1">
              <a:spcBef>
                <a:spcPct val="0"/>
              </a:spcBef>
              <a:buClrTx/>
              <a:buFont typeface="Arial" charset="0"/>
              <a:buNone/>
            </a:pPr>
            <a:fld id="{978D05D7-F2C9-4D44-B2EE-53CEAE240B6E}" type="slidenum">
              <a:rPr lang="en-US" altLang="zh-CN" sz="1200" b="0"/>
              <a:pPr algn="r" eaLnBrk="1" hangingPunct="1">
                <a:spcBef>
                  <a:spcPct val="0"/>
                </a:spcBef>
                <a:buClrTx/>
                <a:buFont typeface="Arial" charset="0"/>
                <a:buNone/>
              </a:pPr>
              <a:t>40</a:t>
            </a:fld>
            <a:endParaRPr lang="en-US" altLang="zh-CN" sz="1200" b="0"/>
          </a:p>
        </p:txBody>
      </p:sp>
      <p:pic>
        <p:nvPicPr>
          <p:cNvPr id="2" name="图片 1"/>
          <p:cNvPicPr>
            <a:picLocks noChangeAspect="1"/>
          </p:cNvPicPr>
          <p:nvPr/>
        </p:nvPicPr>
        <p:blipFill>
          <a:blip r:embed="rId3"/>
          <a:stretch>
            <a:fillRect/>
          </a:stretch>
        </p:blipFill>
        <p:spPr>
          <a:xfrm>
            <a:off x="1600200" y="3620914"/>
            <a:ext cx="5499100" cy="621904"/>
          </a:xfrm>
          <a:prstGeom prst="rect">
            <a:avLst/>
          </a:prstGeom>
        </p:spPr>
      </p:pic>
      <p:sp>
        <p:nvSpPr>
          <p:cNvPr id="9" name="内容占位符 2"/>
          <p:cNvSpPr txBox="1">
            <a:spLocks/>
          </p:cNvSpPr>
          <p:nvPr/>
        </p:nvSpPr>
        <p:spPr bwMode="auto">
          <a:xfrm>
            <a:off x="827584" y="4242709"/>
            <a:ext cx="6952828" cy="2131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8" tIns="45715" rIns="91428" bIns="45715" numCol="1" anchor="t" anchorCtr="0" compatLnSpc="1">
            <a:prstTxWarp prst="textNoShape">
              <a:avLst/>
            </a:prstTxWarp>
          </a:bodyPr>
          <a:lstStyle>
            <a:lvl1pPr marL="468313" indent="-468313" algn="l" rtl="0" eaLnBrk="0" fontAlgn="base" hangingPunct="0">
              <a:spcBef>
                <a:spcPct val="20000"/>
              </a:spcBef>
              <a:spcAft>
                <a:spcPct val="0"/>
              </a:spcAft>
              <a:buClr>
                <a:schemeClr val="accent2"/>
              </a:buClr>
              <a:buFont typeface="Wingdings" charset="2"/>
              <a:buChar char="o"/>
              <a:defRPr sz="2400" kern="1200">
                <a:solidFill>
                  <a:schemeClr val="tx1"/>
                </a:solidFill>
                <a:latin typeface="FangSong" charset="-122"/>
                <a:ea typeface="FangSong" charset="-122"/>
                <a:cs typeface="FangSong" charset="-122"/>
              </a:defRPr>
            </a:lvl1pPr>
            <a:lvl2pPr marL="906463" indent="-434975" algn="l" rtl="0" eaLnBrk="0" fontAlgn="base" hangingPunct="0">
              <a:spcBef>
                <a:spcPct val="20000"/>
              </a:spcBef>
              <a:spcAft>
                <a:spcPct val="0"/>
              </a:spcAft>
              <a:buClr>
                <a:schemeClr val="accent2"/>
              </a:buClr>
              <a:buFont typeface="Wingdings" charset="2"/>
              <a:buChar char="n"/>
              <a:defRPr sz="2000" kern="1200">
                <a:solidFill>
                  <a:schemeClr val="tx1"/>
                </a:solidFill>
                <a:latin typeface="FangSong" charset="-122"/>
                <a:ea typeface="FangSong" charset="-122"/>
                <a:cs typeface="FangSong" charset="-122"/>
              </a:defRPr>
            </a:lvl2pPr>
            <a:lvl3pPr marL="1303338" indent="-393700" algn="l" rtl="0" eaLnBrk="0" fontAlgn="base" hangingPunct="0">
              <a:spcBef>
                <a:spcPct val="20000"/>
              </a:spcBef>
              <a:spcAft>
                <a:spcPct val="0"/>
              </a:spcAft>
              <a:buClr>
                <a:schemeClr val="accent2"/>
              </a:buClr>
              <a:buFont typeface="Wingdings" charset="2"/>
              <a:buChar char="o"/>
              <a:defRPr sz="2000" kern="1200">
                <a:solidFill>
                  <a:schemeClr val="tx1"/>
                </a:solidFill>
                <a:latin typeface="FangSong" charset="-122"/>
                <a:ea typeface="FangSong" charset="-122"/>
                <a:cs typeface="FangSong" charset="-122"/>
              </a:defRPr>
            </a:lvl3pPr>
            <a:lvl4pPr marL="1692275" indent="-385763" algn="l" rtl="0" eaLnBrk="0" fontAlgn="base" hangingPunct="0">
              <a:spcBef>
                <a:spcPct val="20000"/>
              </a:spcBef>
              <a:spcAft>
                <a:spcPct val="0"/>
              </a:spcAft>
              <a:buClr>
                <a:schemeClr val="accent2"/>
              </a:buClr>
              <a:buFont typeface="Wingdings" charset="2"/>
              <a:buChar char="n"/>
              <a:defRPr sz="2000" kern="1200">
                <a:solidFill>
                  <a:schemeClr val="tx1"/>
                </a:solidFill>
                <a:latin typeface="FangSong" charset="-122"/>
                <a:ea typeface="FangSong" charset="-122"/>
                <a:cs typeface="FangSong" charset="-122"/>
              </a:defRPr>
            </a:lvl4pPr>
            <a:lvl5pPr marL="2092325" indent="-396875" algn="l" rtl="0" eaLnBrk="0" fontAlgn="base" hangingPunct="0">
              <a:spcBef>
                <a:spcPct val="25000"/>
              </a:spcBef>
              <a:spcAft>
                <a:spcPct val="0"/>
              </a:spcAft>
              <a:buClr>
                <a:schemeClr val="accent2"/>
              </a:buClr>
              <a:buFont typeface="Wingdings" charset="2"/>
              <a:buChar char="§"/>
              <a:defRPr sz="2000" kern="1200">
                <a:solidFill>
                  <a:schemeClr val="tx1"/>
                </a:solidFill>
                <a:latin typeface="FangSong" charset="-122"/>
                <a:ea typeface="FangSong" charset="-122"/>
                <a:cs typeface="FangSong"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163"/>
            <a:r>
              <a:rPr lang="zh-CN" altLang="en-US" b="0" dirty="0" smtClean="0"/>
              <a:t>引入</a:t>
            </a:r>
            <a:r>
              <a:rPr lang="en-US" altLang="zh-CN" b="0" dirty="0" smtClean="0"/>
              <a:t>pressure</a:t>
            </a:r>
            <a:r>
              <a:rPr lang="zh-CN" altLang="en-US" b="0" dirty="0" smtClean="0"/>
              <a:t>的概念综合评估虚拟机的压力</a:t>
            </a:r>
            <a:endParaRPr lang="en-US" altLang="zh-CN" b="0" dirty="0"/>
          </a:p>
          <a:p>
            <a:pPr lvl="1"/>
            <a:r>
              <a:rPr lang="zh-CN" altLang="en-US" b="0" dirty="0"/>
              <a:t>保存了 </a:t>
            </a:r>
            <a:r>
              <a:rPr lang="en-US" altLang="zh-CN" b="0" dirty="0"/>
              <a:t>pressure </a:t>
            </a:r>
            <a:r>
              <a:rPr lang="zh-CN" altLang="en-US" b="0" dirty="0"/>
              <a:t>的历史</a:t>
            </a:r>
            <a:r>
              <a:rPr lang="zh-CN" altLang="en-US" b="0" dirty="0" smtClean="0"/>
              <a:t>信息</a:t>
            </a:r>
            <a:endParaRPr lang="en-US" altLang="zh-CN" b="0" dirty="0"/>
          </a:p>
          <a:p>
            <a:pPr lvl="1"/>
            <a:r>
              <a:rPr lang="zh-CN" altLang="en-US" b="0" dirty="0" smtClean="0"/>
              <a:t>使用</a:t>
            </a:r>
            <a:r>
              <a:rPr lang="zh-CN" altLang="en-US" b="0" dirty="0"/>
              <a:t>了一个衰减</a:t>
            </a:r>
            <a:r>
              <a:rPr lang="zh-CN" altLang="en-US" b="0" dirty="0" smtClean="0"/>
              <a:t>因子来</a:t>
            </a:r>
            <a:r>
              <a:rPr lang="zh-CN" altLang="en-US" b="0" dirty="0"/>
              <a:t>凸显当前采样周期的</a:t>
            </a:r>
            <a:r>
              <a:rPr lang="zh-CN" altLang="en-US" b="0" dirty="0" smtClean="0"/>
              <a:t>影响</a:t>
            </a:r>
            <a:endParaRPr lang="en-US" altLang="zh-CN" b="0" dirty="0" smtClean="0"/>
          </a:p>
          <a:p>
            <a:r>
              <a:rPr lang="en-US" altLang="zh-CN" b="0" dirty="0"/>
              <a:t>16</a:t>
            </a:r>
            <a:r>
              <a:rPr lang="zh-CN" altLang="en-US" b="0" dirty="0"/>
              <a:t>个虚拟机超量提交场景的内存</a:t>
            </a:r>
            <a:r>
              <a:rPr lang="zh-CN" altLang="en-US" b="0" dirty="0" smtClean="0"/>
              <a:t>调配</a:t>
            </a:r>
            <a:endParaRPr lang="en-US" altLang="zh-CN" b="0" dirty="0" smtClean="0"/>
          </a:p>
          <a:p>
            <a:pPr lvl="1"/>
            <a:r>
              <a:rPr lang="zh-CN" altLang="en-US" b="0" dirty="0" smtClean="0"/>
              <a:t>调配加速比为</a:t>
            </a:r>
            <a:r>
              <a:rPr lang="en-US" altLang="zh-CN" b="0" dirty="0" smtClean="0"/>
              <a:t>4.54</a:t>
            </a:r>
            <a:endParaRPr lang="en-US" altLang="zh-CN" b="0" dirty="0"/>
          </a:p>
          <a:p>
            <a:endParaRPr lang="en-US" altLang="zh-CN" b="0" dirty="0"/>
          </a:p>
        </p:txBody>
      </p:sp>
    </p:spTree>
    <p:extLst>
      <p:ext uri="{BB962C8B-B14F-4D97-AF65-F5344CB8AC3E}">
        <p14:creationId xmlns:p14="http://schemas.microsoft.com/office/powerpoint/2010/main" val="12055684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p:txBody>
          <a:bodyPr/>
          <a:lstStyle/>
          <a:p>
            <a:r>
              <a:rPr lang="zh-CN" altLang="en-US" dirty="0" smtClean="0">
                <a:latin typeface="FangSong" charset="-122"/>
                <a:ea typeface="FangSong" charset="-122"/>
                <a:cs typeface="FangSong" charset="-122"/>
              </a:rPr>
              <a:t>内容提要</a:t>
            </a:r>
            <a:endParaRPr lang="zh-CN" altLang="en-US" dirty="0">
              <a:latin typeface="FangSong" charset="-122"/>
              <a:ea typeface="FangSong" charset="-122"/>
              <a:cs typeface="FangSong" charset="-122"/>
            </a:endParaRPr>
          </a:p>
        </p:txBody>
      </p:sp>
      <p:sp>
        <p:nvSpPr>
          <p:cNvPr id="29698" name="内容占位符 2"/>
          <p:cNvSpPr>
            <a:spLocks noGrp="1"/>
          </p:cNvSpPr>
          <p:nvPr>
            <p:ph idx="1"/>
          </p:nvPr>
        </p:nvSpPr>
        <p:spPr/>
        <p:txBody>
          <a:bodyPr/>
          <a:lstStyle/>
          <a:p>
            <a:r>
              <a:rPr lang="zh-CN" altLang="en-US" sz="2800" dirty="0"/>
              <a:t>研究背景</a:t>
            </a:r>
            <a:endParaRPr lang="en-US" altLang="zh-CN" sz="2800" dirty="0"/>
          </a:p>
          <a:p>
            <a:r>
              <a:rPr lang="zh-CN" altLang="en-US" sz="2800" dirty="0" smtClean="0"/>
              <a:t>虚拟机的内存工作集预测</a:t>
            </a:r>
            <a:endParaRPr lang="en-US" altLang="zh-CN" sz="2800" dirty="0"/>
          </a:p>
          <a:p>
            <a:pPr lvl="1"/>
            <a:r>
              <a:rPr lang="zh-CN" altLang="en-US" sz="2800" dirty="0"/>
              <a:t>基于页面重用距离的内存工作集预测</a:t>
            </a:r>
            <a:endParaRPr lang="en-US" altLang="zh-CN" sz="2800" dirty="0"/>
          </a:p>
          <a:p>
            <a:pPr lvl="1"/>
            <a:r>
              <a:rPr lang="zh-CN" altLang="en-US" sz="2800" dirty="0"/>
              <a:t>基于平均淘汰时间的内存工作集预测</a:t>
            </a:r>
            <a:endParaRPr lang="en-US" altLang="zh-CN" sz="2800" dirty="0"/>
          </a:p>
          <a:p>
            <a:r>
              <a:rPr lang="zh-CN" altLang="en-US" sz="2800" dirty="0"/>
              <a:t>虚拟机内存动态按需调配</a:t>
            </a:r>
            <a:endParaRPr lang="en-US" altLang="zh-CN" sz="2800" dirty="0"/>
          </a:p>
          <a:p>
            <a:r>
              <a:rPr lang="zh-CN" altLang="en-US" sz="3600" b="1" dirty="0">
                <a:solidFill>
                  <a:srgbClr val="3333FF"/>
                </a:solidFill>
              </a:rPr>
              <a:t>总结和展望</a:t>
            </a:r>
            <a:endParaRPr lang="en-US" altLang="zh-CN" sz="3600" b="1" dirty="0">
              <a:solidFill>
                <a:srgbClr val="3333FF"/>
              </a:solidFill>
            </a:endParaRPr>
          </a:p>
          <a:p>
            <a:pPr lvl="1"/>
            <a:endParaRPr lang="en-US" altLang="zh-CN" dirty="0">
              <a:latin typeface="FangSong" charset="-122"/>
              <a:ea typeface="FangSong" charset="-122"/>
              <a:cs typeface="FangSong" charset="-122"/>
            </a:endParaRPr>
          </a:p>
        </p:txBody>
      </p:sp>
    </p:spTree>
    <p:extLst>
      <p:ext uri="{BB962C8B-B14F-4D97-AF65-F5344CB8AC3E}">
        <p14:creationId xmlns:p14="http://schemas.microsoft.com/office/powerpoint/2010/main" val="11007929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9698">
                                            <p:txEl>
                                              <p:pRg st="5" end="5"/>
                                            </p:txEl>
                                          </p:spTgt>
                                        </p:tgtEl>
                                        <p:attrNameLst>
                                          <p:attrName>style.visibility</p:attrName>
                                        </p:attrNameLst>
                                      </p:cBhvr>
                                      <p:to>
                                        <p:strVal val="visible"/>
                                      </p:to>
                                    </p:set>
                                    <p:animEffect transition="in" filter="wipe(down)">
                                      <p:cBhvr>
                                        <p:cTn id="7" dur="580">
                                          <p:stCondLst>
                                            <p:cond delay="0"/>
                                          </p:stCondLst>
                                        </p:cTn>
                                        <p:tgtEl>
                                          <p:spTgt spid="29698">
                                            <p:txEl>
                                              <p:pRg st="5" end="5"/>
                                            </p:txEl>
                                          </p:spTgt>
                                        </p:tgtEl>
                                      </p:cBhvr>
                                    </p:animEffect>
                                    <p:anim calcmode="lin" valueType="num">
                                      <p:cBhvr>
                                        <p:cTn id="8" dur="1822" tmFilter="0,0; 0.14,0.36; 0.43,0.73; 0.71,0.91; 1.0,1.0">
                                          <p:stCondLst>
                                            <p:cond delay="0"/>
                                          </p:stCondLst>
                                        </p:cTn>
                                        <p:tgtEl>
                                          <p:spTgt spid="29698">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9698">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9698">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9698">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9698">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9698">
                                            <p:txEl>
                                              <p:pRg st="5" end="5"/>
                                            </p:txEl>
                                          </p:spTgt>
                                        </p:tgtEl>
                                      </p:cBhvr>
                                      <p:to x="100000" y="60000"/>
                                    </p:animScale>
                                    <p:animScale>
                                      <p:cBhvr>
                                        <p:cTn id="14" dur="166" decel="50000">
                                          <p:stCondLst>
                                            <p:cond delay="676"/>
                                          </p:stCondLst>
                                        </p:cTn>
                                        <p:tgtEl>
                                          <p:spTgt spid="29698">
                                            <p:txEl>
                                              <p:pRg st="5" end="5"/>
                                            </p:txEl>
                                          </p:spTgt>
                                        </p:tgtEl>
                                      </p:cBhvr>
                                      <p:to x="100000" y="100000"/>
                                    </p:animScale>
                                    <p:animScale>
                                      <p:cBhvr>
                                        <p:cTn id="15" dur="26">
                                          <p:stCondLst>
                                            <p:cond delay="1312"/>
                                          </p:stCondLst>
                                        </p:cTn>
                                        <p:tgtEl>
                                          <p:spTgt spid="29698">
                                            <p:txEl>
                                              <p:pRg st="5" end="5"/>
                                            </p:txEl>
                                          </p:spTgt>
                                        </p:tgtEl>
                                      </p:cBhvr>
                                      <p:to x="100000" y="80000"/>
                                    </p:animScale>
                                    <p:animScale>
                                      <p:cBhvr>
                                        <p:cTn id="16" dur="166" decel="50000">
                                          <p:stCondLst>
                                            <p:cond delay="1338"/>
                                          </p:stCondLst>
                                        </p:cTn>
                                        <p:tgtEl>
                                          <p:spTgt spid="29698">
                                            <p:txEl>
                                              <p:pRg st="5" end="5"/>
                                            </p:txEl>
                                          </p:spTgt>
                                        </p:tgtEl>
                                      </p:cBhvr>
                                      <p:to x="100000" y="100000"/>
                                    </p:animScale>
                                    <p:animScale>
                                      <p:cBhvr>
                                        <p:cTn id="17" dur="26">
                                          <p:stCondLst>
                                            <p:cond delay="1642"/>
                                          </p:stCondLst>
                                        </p:cTn>
                                        <p:tgtEl>
                                          <p:spTgt spid="29698">
                                            <p:txEl>
                                              <p:pRg st="5" end="5"/>
                                            </p:txEl>
                                          </p:spTgt>
                                        </p:tgtEl>
                                      </p:cBhvr>
                                      <p:to x="100000" y="90000"/>
                                    </p:animScale>
                                    <p:animScale>
                                      <p:cBhvr>
                                        <p:cTn id="18" dur="166" decel="50000">
                                          <p:stCondLst>
                                            <p:cond delay="1668"/>
                                          </p:stCondLst>
                                        </p:cTn>
                                        <p:tgtEl>
                                          <p:spTgt spid="29698">
                                            <p:txEl>
                                              <p:pRg st="5" end="5"/>
                                            </p:txEl>
                                          </p:spTgt>
                                        </p:tgtEl>
                                      </p:cBhvr>
                                      <p:to x="100000" y="100000"/>
                                    </p:animScale>
                                    <p:animScale>
                                      <p:cBhvr>
                                        <p:cTn id="19" dur="26">
                                          <p:stCondLst>
                                            <p:cond delay="1808"/>
                                          </p:stCondLst>
                                        </p:cTn>
                                        <p:tgtEl>
                                          <p:spTgt spid="29698">
                                            <p:txEl>
                                              <p:pRg st="5" end="5"/>
                                            </p:txEl>
                                          </p:spTgt>
                                        </p:tgtEl>
                                      </p:cBhvr>
                                      <p:to x="100000" y="95000"/>
                                    </p:animScale>
                                    <p:animScale>
                                      <p:cBhvr>
                                        <p:cTn id="20" dur="166" decel="50000">
                                          <p:stCondLst>
                                            <p:cond delay="1834"/>
                                          </p:stCondLst>
                                        </p:cTn>
                                        <p:tgtEl>
                                          <p:spTgt spid="29698">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p:cNvSpPr>
            <a:spLocks noGrp="1"/>
          </p:cNvSpPr>
          <p:nvPr>
            <p:ph type="title" idx="4294967295"/>
          </p:nvPr>
        </p:nvSpPr>
        <p:spPr/>
        <p:txBody>
          <a:bodyPr/>
          <a:lstStyle/>
          <a:p>
            <a:r>
              <a:rPr lang="zh-CN" altLang="en-US" dirty="0" smtClean="0"/>
              <a:t>工作总结</a:t>
            </a:r>
            <a:endParaRPr lang="zh-CN" altLang="zh-CN" dirty="0"/>
          </a:p>
        </p:txBody>
      </p:sp>
      <p:sp>
        <p:nvSpPr>
          <p:cNvPr id="78850" name="内容占位符 2"/>
          <p:cNvSpPr>
            <a:spLocks noGrp="1"/>
          </p:cNvSpPr>
          <p:nvPr>
            <p:ph idx="4294967295"/>
          </p:nvPr>
        </p:nvSpPr>
        <p:spPr/>
        <p:txBody>
          <a:bodyPr/>
          <a:lstStyle/>
          <a:p>
            <a:pPr>
              <a:defRPr/>
            </a:pPr>
            <a:r>
              <a:rPr lang="zh-CN" altLang="en-US" dirty="0" smtClean="0">
                <a:latin typeface="+mn-ea"/>
              </a:rPr>
              <a:t>在</a:t>
            </a:r>
            <a:r>
              <a:rPr lang="zh-CN" altLang="en-US" dirty="0">
                <a:latin typeface="+mn-ea"/>
              </a:rPr>
              <a:t>深入分析应用程序访存特性的基础上，提出了一种低开销，高精度的内存</a:t>
            </a:r>
            <a:r>
              <a:rPr lang="zh-CN" altLang="en-US" dirty="0" smtClean="0">
                <a:latin typeface="+mn-ea"/>
              </a:rPr>
              <a:t>工作集跟预测方法。</a:t>
            </a:r>
            <a:endParaRPr lang="en-US" altLang="zh-CN" dirty="0" smtClean="0">
              <a:latin typeface="+mn-ea"/>
            </a:endParaRPr>
          </a:p>
          <a:p>
            <a:pPr>
              <a:defRPr/>
            </a:pPr>
            <a:r>
              <a:rPr lang="zh-CN" altLang="en-US" dirty="0" smtClean="0">
                <a:latin typeface="+mn-ea"/>
              </a:rPr>
              <a:t>基于</a:t>
            </a:r>
            <a:r>
              <a:rPr lang="zh-CN" altLang="en-US" dirty="0">
                <a:latin typeface="+mn-ea"/>
              </a:rPr>
              <a:t>平均淘汰时间理论，引入了一种新的内存跟踪机制，在保证相同精度的</a:t>
            </a:r>
            <a:r>
              <a:rPr lang="zh-CN" altLang="en-US" dirty="0" smtClean="0">
                <a:latin typeface="+mn-ea"/>
              </a:rPr>
              <a:t>前提下</a:t>
            </a:r>
            <a:r>
              <a:rPr lang="zh-CN" altLang="en-US" dirty="0">
                <a:latin typeface="+mn-ea"/>
              </a:rPr>
              <a:t>，系统开销比基于页面重用距离的方法更低</a:t>
            </a:r>
            <a:r>
              <a:rPr lang="zh-CN" altLang="en-US" dirty="0" smtClean="0">
                <a:latin typeface="+mn-ea"/>
              </a:rPr>
              <a:t>。</a:t>
            </a:r>
            <a:endParaRPr lang="en-US" altLang="zh-CN" dirty="0" smtClean="0">
              <a:latin typeface="+mn-ea"/>
            </a:endParaRPr>
          </a:p>
          <a:p>
            <a:pPr>
              <a:defRPr/>
            </a:pPr>
            <a:r>
              <a:rPr lang="zh-CN" altLang="en-US" dirty="0"/>
              <a:t>以内存工作集跟踪为基础，提出了实时进行内存调配的有效算法</a:t>
            </a:r>
            <a:r>
              <a:rPr lang="zh-CN" altLang="en-US" dirty="0" smtClean="0"/>
              <a:t>。</a:t>
            </a:r>
            <a:endParaRPr lang="en-US" altLang="zh-CN" dirty="0" smtClean="0"/>
          </a:p>
          <a:p>
            <a:pPr>
              <a:defRPr/>
            </a:pPr>
            <a:r>
              <a:rPr lang="zh-CN" altLang="en-US" dirty="0" smtClean="0"/>
              <a:t>在</a:t>
            </a:r>
            <a:r>
              <a:rPr lang="zh-CN" altLang="en-US" dirty="0"/>
              <a:t>算法设计和实验评估中引入可伸缩的大型应用程序，并对大工作集的现代应用 程序进行了优化</a:t>
            </a:r>
            <a:r>
              <a:rPr lang="zh-CN" altLang="en-US" dirty="0" smtClean="0"/>
              <a:t>。</a:t>
            </a:r>
            <a:endParaRPr lang="en-US" altLang="zh-CN" dirty="0" smtClean="0"/>
          </a:p>
          <a:p>
            <a:pPr>
              <a:defRPr/>
            </a:pPr>
            <a:r>
              <a:rPr lang="zh-CN" altLang="en-US" dirty="0"/>
              <a:t>在超量提交的场景下适配了内存动态调配算法，在降低内存调配开销的同时最大 化内存调配的效果</a:t>
            </a:r>
            <a:r>
              <a:rPr lang="zh-CN" altLang="en-US" dirty="0" smtClean="0"/>
              <a:t>。</a:t>
            </a:r>
            <a:endParaRPr lang="en-US" altLang="zh-CN" dirty="0">
              <a:latin typeface="+mn-ea"/>
            </a:endParaRPr>
          </a:p>
        </p:txBody>
      </p:sp>
      <p:sp>
        <p:nvSpPr>
          <p:cNvPr id="93187"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p>
            <a:pPr eaLnBrk="1" hangingPunct="1">
              <a:buFont typeface="Arial" charset="0"/>
              <a:buNone/>
            </a:pPr>
            <a:fld id="{AC88F28A-779E-3F41-BA71-EA404F5607B8}" type="datetime1">
              <a:rPr lang="zh-CN" altLang="en-US" sz="1200">
                <a:latin typeface="Times New Roman" charset="0"/>
                <a:ea typeface="黑体" charset="-122"/>
              </a:rPr>
              <a:pPr eaLnBrk="1" hangingPunct="1">
                <a:buFont typeface="Arial" charset="0"/>
                <a:buNone/>
              </a:pPr>
              <a:t>2017/5/31</a:t>
            </a:fld>
            <a:endParaRPr lang="en-US" altLang="zh-CN" sz="1200">
              <a:latin typeface="Times New Roman" charset="0"/>
              <a:ea typeface="黑体" charset="-122"/>
            </a:endParaRPr>
          </a:p>
        </p:txBody>
      </p:sp>
      <p:sp>
        <p:nvSpPr>
          <p:cNvPr id="93188" name="页脚占位符 4"/>
          <p:cNvSpPr txBox="1">
            <a:spLocks noGrp="1" noChangeArrowheads="1"/>
          </p:cNvSpPr>
          <p:nvPr/>
        </p:nvSpPr>
        <p:spPr bwMode="auto">
          <a:xfrm>
            <a:off x="26670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p>
            <a:pPr algn="ctr" eaLnBrk="1" hangingPunct="1">
              <a:buFont typeface="Arial" charset="0"/>
              <a:buNone/>
            </a:pPr>
            <a:r>
              <a:rPr lang="en-US" altLang="zh-CN" sz="1200">
                <a:latin typeface="Times New Roman" charset="0"/>
                <a:ea typeface="黑体" charset="-122"/>
              </a:rPr>
              <a:t>http://ncis.pku.edu.cn</a:t>
            </a:r>
          </a:p>
        </p:txBody>
      </p:sp>
      <p:sp>
        <p:nvSpPr>
          <p:cNvPr id="93189" name="灯片编号占位符 5"/>
          <p:cNvSpPr txBox="1">
            <a:spLocks noGrp="1" noChangeArrowheads="1"/>
          </p:cNvSpPr>
          <p:nvPr/>
        </p:nvSpPr>
        <p:spPr bwMode="auto">
          <a:xfrm>
            <a:off x="5715000" y="6245225"/>
            <a:ext cx="152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p>
            <a:pPr algn="r" eaLnBrk="1" hangingPunct="1">
              <a:buFont typeface="Arial" charset="0"/>
              <a:buNone/>
            </a:pPr>
            <a:fld id="{C8FCE32A-2DB2-A646-8BE3-3D1AE7BEAAE2}" type="slidenum">
              <a:rPr lang="en-US" altLang="zh-CN" sz="1200">
                <a:latin typeface="Times New Roman" charset="0"/>
                <a:ea typeface="黑体" charset="-122"/>
              </a:rPr>
              <a:pPr algn="r" eaLnBrk="1" hangingPunct="1">
                <a:buFont typeface="Arial" charset="0"/>
                <a:buNone/>
              </a:pPr>
              <a:t>42</a:t>
            </a:fld>
            <a:endParaRPr lang="en-US" altLang="zh-CN" sz="1200">
              <a:latin typeface="Times New Roman" charset="0"/>
              <a:ea typeface="黑体" charset="-122"/>
            </a:endParaRPr>
          </a:p>
        </p:txBody>
      </p:sp>
    </p:spTree>
  </p:cSld>
  <p:clrMapOvr>
    <a:masterClrMapping/>
  </p:clrMapOvr>
  <p:transition advTm="72914"/>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1"/>
          <p:cNvSpPr>
            <a:spLocks noGrp="1"/>
          </p:cNvSpPr>
          <p:nvPr>
            <p:ph type="title" idx="4294967295"/>
          </p:nvPr>
        </p:nvSpPr>
        <p:spPr/>
        <p:txBody>
          <a:bodyPr/>
          <a:lstStyle/>
          <a:p>
            <a:r>
              <a:rPr lang="zh-CN" altLang="en-US" dirty="0" smtClean="0"/>
              <a:t>将来工作展望</a:t>
            </a:r>
            <a:endParaRPr lang="zh-CN" altLang="zh-CN" dirty="0"/>
          </a:p>
        </p:txBody>
      </p:sp>
      <p:sp>
        <p:nvSpPr>
          <p:cNvPr id="95234" name="内容占位符 2"/>
          <p:cNvSpPr>
            <a:spLocks noGrp="1"/>
          </p:cNvSpPr>
          <p:nvPr>
            <p:ph idx="4294967295"/>
          </p:nvPr>
        </p:nvSpPr>
        <p:spPr/>
        <p:txBody>
          <a:bodyPr/>
          <a:lstStyle/>
          <a:p>
            <a:r>
              <a:rPr lang="zh-CN" altLang="en-US" dirty="0" smtClean="0"/>
              <a:t>进一步</a:t>
            </a:r>
            <a:r>
              <a:rPr lang="zh-CN" altLang="en-US" dirty="0"/>
              <a:t>降低内存跟踪系统的开销，提高内存跟踪的</a:t>
            </a:r>
            <a:r>
              <a:rPr lang="zh-CN" altLang="en-US" dirty="0" smtClean="0"/>
              <a:t>精度</a:t>
            </a:r>
            <a:endParaRPr lang="en-US" altLang="zh-CN" dirty="0"/>
          </a:p>
          <a:p>
            <a:r>
              <a:rPr lang="zh-CN" altLang="en-US" dirty="0"/>
              <a:t>对内存跟踪系统做进一步的扩展，使之能够在应用在缓存需求的预测上，并为</a:t>
            </a:r>
            <a:r>
              <a:rPr lang="zh-CN" altLang="en-US" dirty="0" smtClean="0"/>
              <a:t>缓存</a:t>
            </a:r>
            <a:r>
              <a:rPr lang="zh-CN" altLang="en-US" dirty="0"/>
              <a:t>的划分提供依据</a:t>
            </a:r>
            <a:r>
              <a:rPr lang="zh-CN" altLang="en-US" dirty="0" smtClean="0"/>
              <a:t>。</a:t>
            </a:r>
            <a:endParaRPr lang="en-US" altLang="zh-CN" dirty="0" smtClean="0"/>
          </a:p>
          <a:p>
            <a:r>
              <a:rPr lang="zh-CN" altLang="en-US" dirty="0"/>
              <a:t>在大页环境下支持内存跟踪系统</a:t>
            </a:r>
            <a:r>
              <a:rPr lang="zh-CN" altLang="en-US" dirty="0" smtClean="0"/>
              <a:t>。</a:t>
            </a:r>
            <a:endParaRPr lang="en-US" altLang="zh-CN" dirty="0" smtClean="0"/>
          </a:p>
          <a:p>
            <a:r>
              <a:rPr lang="zh-CN" altLang="en-US" sz="2400" dirty="0" smtClean="0"/>
              <a:t>在硬件级别提供对内存页面的跟踪。</a:t>
            </a:r>
            <a:endParaRPr lang="en-US" altLang="zh-CN" sz="2400" dirty="0" smtClean="0"/>
          </a:p>
          <a:p>
            <a:r>
              <a:rPr lang="zh-CN" altLang="en-US" dirty="0"/>
              <a:t>进一步完善单机环境下的内存调配机制和算法</a:t>
            </a:r>
            <a:r>
              <a:rPr lang="zh-CN" altLang="en-US" dirty="0" smtClean="0"/>
              <a:t>。</a:t>
            </a:r>
            <a:endParaRPr lang="en-US" altLang="zh-CN" dirty="0" smtClean="0"/>
          </a:p>
          <a:p>
            <a:r>
              <a:rPr lang="zh-CN" altLang="en-US" dirty="0"/>
              <a:t>实现多机环境下的内存池机制</a:t>
            </a:r>
            <a:r>
              <a:rPr lang="zh-CN" altLang="en-US" dirty="0" smtClean="0"/>
              <a:t>。</a:t>
            </a:r>
            <a:endParaRPr lang="en-US" altLang="zh-CN" dirty="0" smtClean="0"/>
          </a:p>
          <a:p>
            <a:r>
              <a:rPr lang="zh-CN" altLang="en-US" dirty="0"/>
              <a:t>分析远程内存和虚拟机迁移的机制，并使两者有机结合 </a:t>
            </a:r>
            <a:r>
              <a:rPr lang="zh-CN" altLang="en-US" dirty="0" smtClean="0"/>
              <a:t>起来。</a:t>
            </a:r>
            <a:endParaRPr lang="zh-CN" altLang="zh-CN" sz="2400" dirty="0"/>
          </a:p>
        </p:txBody>
      </p:sp>
      <p:sp>
        <p:nvSpPr>
          <p:cNvPr id="95235"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p>
            <a:pPr eaLnBrk="1" hangingPunct="1">
              <a:buFont typeface="Arial" charset="0"/>
              <a:buNone/>
            </a:pPr>
            <a:fld id="{7F867A7A-EECE-7F48-BD1C-64F4A16DE0FC}" type="datetime1">
              <a:rPr lang="zh-CN" altLang="en-US" sz="1200">
                <a:latin typeface="Times New Roman" charset="0"/>
                <a:ea typeface="黑体" charset="-122"/>
              </a:rPr>
              <a:pPr eaLnBrk="1" hangingPunct="1">
                <a:buFont typeface="Arial" charset="0"/>
                <a:buNone/>
              </a:pPr>
              <a:t>2017/5/31</a:t>
            </a:fld>
            <a:endParaRPr lang="en-US" altLang="zh-CN" sz="1200">
              <a:latin typeface="Times New Roman" charset="0"/>
              <a:ea typeface="黑体" charset="-122"/>
            </a:endParaRPr>
          </a:p>
        </p:txBody>
      </p:sp>
      <p:sp>
        <p:nvSpPr>
          <p:cNvPr id="95236" name="页脚占位符 4"/>
          <p:cNvSpPr txBox="1">
            <a:spLocks noGrp="1" noChangeArrowheads="1"/>
          </p:cNvSpPr>
          <p:nvPr/>
        </p:nvSpPr>
        <p:spPr bwMode="auto">
          <a:xfrm>
            <a:off x="26670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p>
            <a:pPr algn="ctr" eaLnBrk="1" hangingPunct="1">
              <a:buFont typeface="Arial" charset="0"/>
              <a:buNone/>
            </a:pPr>
            <a:r>
              <a:rPr lang="en-US" altLang="zh-CN" sz="1200">
                <a:latin typeface="Times New Roman" charset="0"/>
                <a:ea typeface="黑体" charset="-122"/>
              </a:rPr>
              <a:t>http://ncis.pku.edu.cn</a:t>
            </a:r>
          </a:p>
        </p:txBody>
      </p:sp>
      <p:sp>
        <p:nvSpPr>
          <p:cNvPr id="95237" name="灯片编号占位符 5"/>
          <p:cNvSpPr txBox="1">
            <a:spLocks noGrp="1" noChangeArrowheads="1"/>
          </p:cNvSpPr>
          <p:nvPr/>
        </p:nvSpPr>
        <p:spPr bwMode="auto">
          <a:xfrm>
            <a:off x="5715000" y="6245225"/>
            <a:ext cx="152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p>
            <a:pPr algn="r" eaLnBrk="1" hangingPunct="1">
              <a:buFont typeface="Arial" charset="0"/>
              <a:buNone/>
            </a:pPr>
            <a:fld id="{A9C9416D-E282-484C-856D-36D7D38B2711}" type="slidenum">
              <a:rPr lang="en-US" altLang="zh-CN" sz="1200">
                <a:latin typeface="Times New Roman" charset="0"/>
                <a:ea typeface="黑体" charset="-122"/>
              </a:rPr>
              <a:pPr algn="r" eaLnBrk="1" hangingPunct="1">
                <a:buFont typeface="Arial" charset="0"/>
                <a:buNone/>
              </a:pPr>
              <a:t>43</a:t>
            </a:fld>
            <a:endParaRPr lang="en-US" altLang="zh-CN" sz="1200">
              <a:latin typeface="Times New Roman" charset="0"/>
              <a:ea typeface="黑体" charset="-122"/>
            </a:endParaRPr>
          </a:p>
        </p:txBody>
      </p:sp>
    </p:spTree>
    <p:extLst>
      <p:ext uri="{BB962C8B-B14F-4D97-AF65-F5344CB8AC3E}">
        <p14:creationId xmlns:p14="http://schemas.microsoft.com/office/powerpoint/2010/main" val="521596417"/>
      </p:ext>
    </p:extLst>
  </p:cSld>
  <p:clrMapOvr>
    <a:masterClrMapping/>
  </p:clrMapOvr>
  <p:transition advTm="72914"/>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76496" y="2852936"/>
            <a:ext cx="6853158" cy="1938992"/>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4000" dirty="0" smtClean="0">
                <a:ln/>
                <a:solidFill>
                  <a:schemeClr val="accent4"/>
                </a:solidFill>
                <a:latin typeface="FangSong" charset="-122"/>
                <a:ea typeface="FangSong" charset="-122"/>
                <a:cs typeface="FangSong" charset="-122"/>
              </a:rPr>
              <a:t>恳</a:t>
            </a:r>
            <a:r>
              <a:rPr lang="zh-CN" altLang="en-US" sz="4000" cap="none" spc="0" dirty="0" smtClean="0">
                <a:ln/>
                <a:solidFill>
                  <a:schemeClr val="accent4"/>
                </a:solidFill>
                <a:effectLst/>
                <a:latin typeface="FangSong" charset="-122"/>
                <a:ea typeface="FangSong" charset="-122"/>
                <a:cs typeface="FangSong" charset="-122"/>
              </a:rPr>
              <a:t>请各位老师提出宝贵意见！</a:t>
            </a:r>
            <a:endParaRPr lang="en-US" altLang="zh-CN" sz="4000" cap="none" spc="0" dirty="0" smtClean="0">
              <a:ln/>
              <a:solidFill>
                <a:schemeClr val="accent4"/>
              </a:solidFill>
              <a:effectLst/>
              <a:latin typeface="FangSong" charset="-122"/>
              <a:ea typeface="FangSong" charset="-122"/>
              <a:cs typeface="FangSong" charset="-122"/>
            </a:endParaRPr>
          </a:p>
          <a:p>
            <a:pPr algn="ctr"/>
            <a:endParaRPr lang="en-US" altLang="zh-CN" sz="4000" dirty="0" smtClean="0">
              <a:ln/>
              <a:solidFill>
                <a:schemeClr val="accent4"/>
              </a:solidFill>
              <a:latin typeface="FangSong" charset="-122"/>
              <a:ea typeface="FangSong" charset="-122"/>
              <a:cs typeface="FangSong" charset="-122"/>
            </a:endParaRPr>
          </a:p>
          <a:p>
            <a:pPr algn="ctr"/>
            <a:r>
              <a:rPr lang="zh-CN" altLang="en-US" sz="4000" dirty="0" smtClean="0">
                <a:ln/>
                <a:solidFill>
                  <a:schemeClr val="accent4"/>
                </a:solidFill>
                <a:latin typeface="FangSong" charset="-122"/>
                <a:ea typeface="FangSong" charset="-122"/>
                <a:cs typeface="FangSong" charset="-122"/>
              </a:rPr>
              <a:t>谢谢！</a:t>
            </a:r>
            <a:endParaRPr lang="zh-CN" altLang="en-US" sz="4000" cap="none" spc="0" dirty="0">
              <a:ln/>
              <a:solidFill>
                <a:schemeClr val="accent4"/>
              </a:solidFill>
              <a:effectLst/>
            </a:endParaRPr>
          </a:p>
        </p:txBody>
      </p:sp>
    </p:spTree>
    <p:extLst>
      <p:ext uri="{BB962C8B-B14F-4D97-AF65-F5344CB8AC3E}">
        <p14:creationId xmlns:p14="http://schemas.microsoft.com/office/powerpoint/2010/main" val="3072526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idx="4294967295"/>
          </p:nvPr>
        </p:nvSpPr>
        <p:spPr/>
        <p:txBody>
          <a:bodyPr/>
          <a:lstStyle/>
          <a:p>
            <a:r>
              <a:rPr lang="zh-CN" altLang="en-US" dirty="0" smtClean="0"/>
              <a:t>研究背景</a:t>
            </a:r>
            <a:endParaRPr lang="zh-CN" altLang="zh-CN" dirty="0">
              <a:solidFill>
                <a:srgbClr val="3333FF"/>
              </a:solidFill>
            </a:endParaRPr>
          </a:p>
        </p:txBody>
      </p:sp>
      <p:sp>
        <p:nvSpPr>
          <p:cNvPr id="6147" name="内容占位符 2"/>
          <p:cNvSpPr>
            <a:spLocks noGrp="1"/>
          </p:cNvSpPr>
          <p:nvPr>
            <p:ph idx="4294967295"/>
          </p:nvPr>
        </p:nvSpPr>
        <p:spPr>
          <a:xfrm>
            <a:off x="4032250" y="1700213"/>
            <a:ext cx="5076825" cy="4046537"/>
          </a:xfrm>
        </p:spPr>
        <p:txBody>
          <a:bodyPr/>
          <a:lstStyle/>
          <a:p>
            <a:r>
              <a:rPr lang="zh-CN" altLang="en-US" dirty="0"/>
              <a:t>问题</a:t>
            </a:r>
            <a:r>
              <a:rPr lang="zh-CN" altLang="en-US" dirty="0" smtClean="0"/>
              <a:t>描述</a:t>
            </a:r>
            <a:endParaRPr lang="en-US" altLang="zh-CN" dirty="0" smtClean="0"/>
          </a:p>
          <a:p>
            <a:pPr lvl="1"/>
            <a:r>
              <a:rPr lang="zh-CN" altLang="en-US" dirty="0" smtClean="0"/>
              <a:t>虚拟机</a:t>
            </a:r>
            <a:r>
              <a:rPr lang="zh-CN" altLang="en-US" dirty="0"/>
              <a:t>需要多少内存</a:t>
            </a:r>
            <a:r>
              <a:rPr lang="zh-CN" altLang="en-US" dirty="0" smtClean="0"/>
              <a:t>？</a:t>
            </a:r>
            <a:endParaRPr lang="en-US" altLang="zh-CN" dirty="0" smtClean="0"/>
          </a:p>
          <a:p>
            <a:pPr lvl="2"/>
            <a:r>
              <a:rPr lang="zh-CN" altLang="en-US" dirty="0" smtClean="0"/>
              <a:t>在线</a:t>
            </a:r>
            <a:r>
              <a:rPr lang="zh-CN" altLang="en-US" dirty="0"/>
              <a:t>跟踪</a:t>
            </a:r>
            <a:endParaRPr lang="en-US" altLang="zh-CN" dirty="0"/>
          </a:p>
          <a:p>
            <a:pPr lvl="2"/>
            <a:r>
              <a:rPr lang="zh-CN" altLang="en-US" dirty="0"/>
              <a:t>高效准确</a:t>
            </a:r>
            <a:endParaRPr lang="en-US" altLang="zh-CN" dirty="0"/>
          </a:p>
          <a:p>
            <a:pPr lvl="1"/>
            <a:r>
              <a:rPr lang="zh-CN" altLang="en-US" dirty="0"/>
              <a:t>给虚拟机多少内存？</a:t>
            </a:r>
            <a:endParaRPr lang="en-US" altLang="zh-CN" dirty="0"/>
          </a:p>
          <a:p>
            <a:pPr lvl="2"/>
            <a:r>
              <a:rPr lang="zh-CN" altLang="en-US" dirty="0"/>
              <a:t>虚拟的内存需求动态变化。</a:t>
            </a:r>
            <a:endParaRPr lang="en-US" altLang="zh-CN" dirty="0"/>
          </a:p>
          <a:p>
            <a:pPr lvl="2"/>
            <a:r>
              <a:rPr lang="zh-CN" altLang="en-US" dirty="0"/>
              <a:t>保证虚拟机的基本性能</a:t>
            </a:r>
            <a:endParaRPr lang="en-US" altLang="zh-CN" dirty="0"/>
          </a:p>
          <a:p>
            <a:pPr lvl="2"/>
            <a:r>
              <a:rPr lang="zh-CN" altLang="en-US" dirty="0"/>
              <a:t>全局性能最大化</a:t>
            </a:r>
            <a:endParaRPr lang="en-US" altLang="zh-CN" dirty="0"/>
          </a:p>
          <a:p>
            <a:pPr lvl="2"/>
            <a:r>
              <a:rPr lang="zh-CN" altLang="en-US" dirty="0"/>
              <a:t>怎么给内存？</a:t>
            </a:r>
            <a:endParaRPr lang="en-US" altLang="zh-CN" dirty="0"/>
          </a:p>
          <a:p>
            <a:pPr lvl="2"/>
            <a:endParaRPr lang="en-US" altLang="zh-CN" dirty="0"/>
          </a:p>
          <a:p>
            <a:pPr>
              <a:buFont typeface="Wingdings" charset="2"/>
              <a:buNone/>
            </a:pPr>
            <a:endParaRPr lang="zh-CN" altLang="en-US" dirty="0"/>
          </a:p>
        </p:txBody>
      </p:sp>
      <p:sp>
        <p:nvSpPr>
          <p:cNvPr id="33795"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eaLnBrk="1" hangingPunct="1">
              <a:spcBef>
                <a:spcPct val="0"/>
              </a:spcBef>
              <a:buClrTx/>
              <a:buFont typeface="Arial" charset="0"/>
              <a:buNone/>
            </a:pPr>
            <a:fld id="{FA384B34-139A-5D42-87E2-EEC1B255F6CD}" type="datetime1">
              <a:rPr lang="zh-CN" altLang="en-US" sz="1200" b="0"/>
              <a:pPr eaLnBrk="1" hangingPunct="1">
                <a:spcBef>
                  <a:spcPct val="0"/>
                </a:spcBef>
                <a:buClrTx/>
                <a:buFont typeface="Arial" charset="0"/>
                <a:buNone/>
              </a:pPr>
              <a:t>2017/5/31</a:t>
            </a:fld>
            <a:endParaRPr lang="en-US" altLang="zh-CN" sz="1200" b="0"/>
          </a:p>
        </p:txBody>
      </p:sp>
      <p:sp>
        <p:nvSpPr>
          <p:cNvPr id="33796" name="页脚占位符 4"/>
          <p:cNvSpPr txBox="1">
            <a:spLocks noGrp="1" noChangeArrowheads="1"/>
          </p:cNvSpPr>
          <p:nvPr/>
        </p:nvSpPr>
        <p:spPr bwMode="auto">
          <a:xfrm>
            <a:off x="26670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lgn="ctr" eaLnBrk="1" hangingPunct="1">
              <a:spcBef>
                <a:spcPct val="0"/>
              </a:spcBef>
              <a:buClrTx/>
              <a:buFont typeface="Arial" charset="0"/>
              <a:buNone/>
            </a:pPr>
            <a:r>
              <a:rPr lang="en-US" altLang="zh-CN" sz="1200" b="0"/>
              <a:t>http://ncis.pku.edu.cn</a:t>
            </a:r>
          </a:p>
        </p:txBody>
      </p:sp>
      <p:sp>
        <p:nvSpPr>
          <p:cNvPr id="33797" name="灯片编号占位符 5"/>
          <p:cNvSpPr txBox="1">
            <a:spLocks noGrp="1" noChangeArrowheads="1"/>
          </p:cNvSpPr>
          <p:nvPr/>
        </p:nvSpPr>
        <p:spPr bwMode="auto">
          <a:xfrm>
            <a:off x="5715000" y="6245225"/>
            <a:ext cx="152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Clr>
                <a:schemeClr val="accent2"/>
              </a:buClr>
              <a:buFont typeface="Wingdings" charset="2"/>
              <a:buChar char="o"/>
              <a:defRPr sz="2800">
                <a:solidFill>
                  <a:schemeClr val="tx1"/>
                </a:solidFill>
                <a:latin typeface="Times New Roman" charset="0"/>
                <a:ea typeface="黑体" charset="-122"/>
              </a:defRPr>
            </a:lvl1pPr>
            <a:lvl2pPr marL="742950" indent="-285750">
              <a:spcBef>
                <a:spcPct val="20000"/>
              </a:spcBef>
              <a:buClr>
                <a:schemeClr val="accent2"/>
              </a:buClr>
              <a:buFont typeface="Wingdings" charset="2"/>
              <a:buChar char="n"/>
              <a:defRPr sz="2400">
                <a:solidFill>
                  <a:schemeClr val="tx1"/>
                </a:solidFill>
                <a:latin typeface="Times New Roman" charset="0"/>
                <a:ea typeface="黑体" charset="-122"/>
              </a:defRPr>
            </a:lvl2pPr>
            <a:lvl3pPr marL="1143000" indent="-228600">
              <a:spcBef>
                <a:spcPct val="20000"/>
              </a:spcBef>
              <a:buClr>
                <a:schemeClr val="accent2"/>
              </a:buClr>
              <a:buFont typeface="Wingdings" charset="2"/>
              <a:buChar char="o"/>
              <a:defRPr sz="2000">
                <a:solidFill>
                  <a:schemeClr val="tx1"/>
                </a:solidFill>
                <a:latin typeface="Times New Roman" charset="0"/>
                <a:ea typeface="黑体" charset="-122"/>
              </a:defRPr>
            </a:lvl3pPr>
            <a:lvl4pPr marL="1600200" indent="-228600">
              <a:spcBef>
                <a:spcPct val="20000"/>
              </a:spcBef>
              <a:buClr>
                <a:schemeClr val="accent2"/>
              </a:buClr>
              <a:buFont typeface="Wingdings" charset="2"/>
              <a:buChar char="n"/>
              <a:defRPr sz="2000">
                <a:solidFill>
                  <a:schemeClr val="tx1"/>
                </a:solidFill>
                <a:latin typeface="Times New Roman" charset="0"/>
                <a:ea typeface="黑体" charset="-122"/>
              </a:defRPr>
            </a:lvl4pPr>
            <a:lvl5pPr marL="2057400" indent="-228600">
              <a:spcBef>
                <a:spcPct val="25000"/>
              </a:spcBef>
              <a:buClr>
                <a:schemeClr val="accent2"/>
              </a:buClr>
              <a:buFont typeface="Wingdings" charset="2"/>
              <a:buChar char="§"/>
              <a:defRPr sz="2000">
                <a:solidFill>
                  <a:schemeClr val="tx1"/>
                </a:solidFill>
                <a:latin typeface="Times New Roman" charset="0"/>
                <a:ea typeface="黑体" charset="-122"/>
              </a:defRPr>
            </a:lvl5pPr>
            <a:lvl6pPr marL="25146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29718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290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886200" indent="-228600"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lgn="r" eaLnBrk="1" hangingPunct="1">
              <a:spcBef>
                <a:spcPct val="0"/>
              </a:spcBef>
              <a:buClrTx/>
              <a:buFont typeface="Arial" charset="0"/>
              <a:buNone/>
            </a:pPr>
            <a:fld id="{076C7BEE-CA9C-6343-BC64-52EE7C967A24}" type="slidenum">
              <a:rPr lang="en-US" altLang="zh-CN" sz="1200" b="0"/>
              <a:pPr algn="r" eaLnBrk="1" hangingPunct="1">
                <a:spcBef>
                  <a:spcPct val="0"/>
                </a:spcBef>
                <a:buClrTx/>
                <a:buFont typeface="Arial" charset="0"/>
                <a:buNone/>
              </a:pPr>
              <a:t>5</a:t>
            </a:fld>
            <a:endParaRPr lang="en-US" altLang="zh-CN" sz="1200" b="0"/>
          </a:p>
        </p:txBody>
      </p:sp>
      <p:sp>
        <p:nvSpPr>
          <p:cNvPr id="6151" name="云形 2"/>
          <p:cNvSpPr>
            <a:spLocks/>
          </p:cNvSpPr>
          <p:nvPr/>
        </p:nvSpPr>
        <p:spPr bwMode="auto">
          <a:xfrm>
            <a:off x="8140700" y="3059906"/>
            <a:ext cx="863600" cy="663575"/>
          </a:xfrm>
          <a:custGeom>
            <a:avLst/>
            <a:gdLst>
              <a:gd name="T0" fmla="*/ 99335 w 43200"/>
              <a:gd name="T1" fmla="*/ 554080 h 43200"/>
              <a:gd name="T2" fmla="*/ 45720 w 43200"/>
              <a:gd name="T3" fmla="*/ 537210 h 43200"/>
              <a:gd name="T4" fmla="*/ 146643 w 43200"/>
              <a:gd name="T5" fmla="*/ 738696 h 43200"/>
              <a:gd name="T6" fmla="*/ 123190 w 43200"/>
              <a:gd name="T7" fmla="*/ 746760 h 43200"/>
              <a:gd name="T8" fmla="*/ 348784 w 43200"/>
              <a:gd name="T9" fmla="*/ 827405 h 43200"/>
              <a:gd name="T10" fmla="*/ 334645 w 43200"/>
              <a:gd name="T11" fmla="*/ 790575 h 43200"/>
              <a:gd name="T12" fmla="*/ 610172 w 43200"/>
              <a:gd name="T13" fmla="*/ 735563 h 43200"/>
              <a:gd name="T14" fmla="*/ 604520 w 43200"/>
              <a:gd name="T15" fmla="*/ 775970 h 43200"/>
              <a:gd name="T16" fmla="*/ 722397 w 43200"/>
              <a:gd name="T17" fmla="*/ 485860 h 43200"/>
              <a:gd name="T18" fmla="*/ 791210 w 43200"/>
              <a:gd name="T19" fmla="*/ 636905 h 43200"/>
              <a:gd name="T20" fmla="*/ 884724 w 43200"/>
              <a:gd name="T21" fmla="*/ 324993 h 43200"/>
              <a:gd name="T22" fmla="*/ 854075 w 43200"/>
              <a:gd name="T23" fmla="*/ 381635 h 43200"/>
              <a:gd name="T24" fmla="*/ 811191 w 43200"/>
              <a:gd name="T25" fmla="*/ 114850 h 43200"/>
              <a:gd name="T26" fmla="*/ 812800 w 43200"/>
              <a:gd name="T27" fmla="*/ 141605 h 43200"/>
              <a:gd name="T28" fmla="*/ 615484 w 43200"/>
              <a:gd name="T29" fmla="*/ 83651 h 43200"/>
              <a:gd name="T30" fmla="*/ 631190 w 43200"/>
              <a:gd name="T31" fmla="*/ 49530 h 43200"/>
              <a:gd name="T32" fmla="*/ 468651 w 43200"/>
              <a:gd name="T33" fmla="*/ 99907 h 43200"/>
              <a:gd name="T34" fmla="*/ 476250 w 43200"/>
              <a:gd name="T35" fmla="*/ 70485 h 43200"/>
              <a:gd name="T36" fmla="*/ 296333 w 43200"/>
              <a:gd name="T37" fmla="*/ 109897 h 43200"/>
              <a:gd name="T38" fmla="*/ 323850 w 43200"/>
              <a:gd name="T39" fmla="*/ 138430 h 43200"/>
              <a:gd name="T40" fmla="*/ 87355 w 43200"/>
              <a:gd name="T41" fmla="*/ 334201 h 43200"/>
              <a:gd name="T42" fmla="*/ 82550 w 43200"/>
              <a:gd name="T43" fmla="*/ 304165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zh-CN" altLang="en-US" dirty="0"/>
              <a:t>调配</a:t>
            </a:r>
          </a:p>
        </p:txBody>
      </p:sp>
      <p:sp>
        <p:nvSpPr>
          <p:cNvPr id="6152" name="云形标注 4"/>
          <p:cNvSpPr>
            <a:spLocks noChangeArrowheads="1"/>
          </p:cNvSpPr>
          <p:nvPr/>
        </p:nvSpPr>
        <p:spPr bwMode="auto">
          <a:xfrm>
            <a:off x="7504113" y="1306513"/>
            <a:ext cx="1604962" cy="930275"/>
          </a:xfrm>
          <a:prstGeom prst="cloudCallout">
            <a:avLst>
              <a:gd name="adj1" fmla="val -20833"/>
              <a:gd name="adj2" fmla="val 62500"/>
            </a:avLst>
          </a:prstGeom>
          <a:solidFill>
            <a:schemeClr val="accent1"/>
          </a:solidFill>
          <a:ln w="9525" cmpd="sng">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zh-CN" altLang="en-US" dirty="0" smtClean="0"/>
              <a:t>预测</a:t>
            </a:r>
            <a:endParaRPr lang="en-US" altLang="zh-CN" dirty="0" smtClean="0"/>
          </a:p>
        </p:txBody>
      </p:sp>
      <p:pic>
        <p:nvPicPr>
          <p:cNvPr id="10" name="图片 9"/>
          <p:cNvPicPr>
            <a:picLocks noChangeAspect="1"/>
          </p:cNvPicPr>
          <p:nvPr/>
        </p:nvPicPr>
        <p:blipFill>
          <a:blip r:embed="rId3"/>
          <a:stretch>
            <a:fillRect/>
          </a:stretch>
        </p:blipFill>
        <p:spPr>
          <a:xfrm>
            <a:off x="84411" y="2302669"/>
            <a:ext cx="4369148" cy="32145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6147">
                                            <p:txEl>
                                              <p:pRg st="4" end="4"/>
                                            </p:txEl>
                                          </p:spTgt>
                                        </p:tgtEl>
                                        <p:attrNameLst>
                                          <p:attrName>style.visibility</p:attrName>
                                        </p:attrNameLst>
                                      </p:cBhvr>
                                      <p:to>
                                        <p:strVal val="visible"/>
                                      </p:to>
                                    </p:set>
                                    <p:animEffect transition="in" filter="blinds(horizontal)">
                                      <p:cBhvr>
                                        <p:cTn id="11" dur="500"/>
                                        <p:tgtEl>
                                          <p:spTgt spid="6147">
                                            <p:txEl>
                                              <p:pRg st="4" end="4"/>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6147">
                                            <p:txEl>
                                              <p:pRg st="5" end="5"/>
                                            </p:txEl>
                                          </p:spTgt>
                                        </p:tgtEl>
                                        <p:attrNameLst>
                                          <p:attrName>style.visibility</p:attrName>
                                        </p:attrNameLst>
                                      </p:cBhvr>
                                      <p:to>
                                        <p:strVal val="visible"/>
                                      </p:to>
                                    </p:set>
                                    <p:animEffect transition="in" filter="blinds(horizontal)">
                                      <p:cBhvr>
                                        <p:cTn id="14" dur="500"/>
                                        <p:tgtEl>
                                          <p:spTgt spid="6147">
                                            <p:txEl>
                                              <p:pRg st="5" end="5"/>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6147">
                                            <p:txEl>
                                              <p:pRg st="6" end="6"/>
                                            </p:txEl>
                                          </p:spTgt>
                                        </p:tgtEl>
                                        <p:attrNameLst>
                                          <p:attrName>style.visibility</p:attrName>
                                        </p:attrNameLst>
                                      </p:cBhvr>
                                      <p:to>
                                        <p:strVal val="visible"/>
                                      </p:to>
                                    </p:set>
                                    <p:animEffect transition="in" filter="blinds(horizontal)">
                                      <p:cBhvr>
                                        <p:cTn id="17" dur="500"/>
                                        <p:tgtEl>
                                          <p:spTgt spid="6147">
                                            <p:txEl>
                                              <p:pRg st="6" end="6"/>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147">
                                            <p:txEl>
                                              <p:pRg st="7" end="7"/>
                                            </p:txEl>
                                          </p:spTgt>
                                        </p:tgtEl>
                                        <p:attrNameLst>
                                          <p:attrName>style.visibility</p:attrName>
                                        </p:attrNameLst>
                                      </p:cBhvr>
                                      <p:to>
                                        <p:strVal val="visible"/>
                                      </p:to>
                                    </p:set>
                                    <p:animEffect transition="in" filter="blinds(horizontal)">
                                      <p:cBhvr>
                                        <p:cTn id="20" dur="500"/>
                                        <p:tgtEl>
                                          <p:spTgt spid="6147">
                                            <p:txEl>
                                              <p:pRg st="7" end="7"/>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147">
                                            <p:txEl>
                                              <p:pRg st="8" end="8"/>
                                            </p:txEl>
                                          </p:spTgt>
                                        </p:tgtEl>
                                        <p:attrNameLst>
                                          <p:attrName>style.visibility</p:attrName>
                                        </p:attrNameLst>
                                      </p:cBhvr>
                                      <p:to>
                                        <p:strVal val="visible"/>
                                      </p:to>
                                    </p:set>
                                    <p:animEffect transition="in" filter="blinds(horizontal)">
                                      <p:cBhvr>
                                        <p:cTn id="23" dur="500"/>
                                        <p:tgtEl>
                                          <p:spTgt spid="6147">
                                            <p:txEl>
                                              <p:pRg st="8" end="8"/>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animBg="1"/>
      <p:bldP spid="615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382760" y="1351781"/>
            <a:ext cx="8509720" cy="864096"/>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lang="zh-CN" altLang="en-US" sz="4800" b="0" dirty="0" smtClean="0">
                <a:ln w="0"/>
                <a:effectLst>
                  <a:outerShdw blurRad="38100" dist="19050" dir="2700000" algn="tl" rotWithShape="0">
                    <a:schemeClr val="dk1">
                      <a:alpha val="40000"/>
                    </a:schemeClr>
                  </a:outerShdw>
                </a:effectLst>
                <a:latin typeface="FangSong" charset="-122"/>
                <a:ea typeface="FangSong" charset="-122"/>
                <a:cs typeface="FangSong" charset="-122"/>
              </a:rPr>
              <a:t>虚拟机的内存动态按需调配</a:t>
            </a:r>
            <a:endParaRPr kumimoji="0" lang="zh-CN" altLang="en-US" sz="4800" b="0" i="0" u="none" strike="noStrike" normalizeH="0" baseline="0" dirty="0" smtClean="0">
              <a:ln w="0"/>
              <a:effectLst>
                <a:outerShdw blurRad="38100" dist="19050" dir="2700000" algn="tl" rotWithShape="0">
                  <a:schemeClr val="dk1">
                    <a:alpha val="40000"/>
                  </a:schemeClr>
                </a:outerShdw>
              </a:effectLst>
              <a:latin typeface="FangSong" charset="-122"/>
              <a:ea typeface="FangSong" charset="-122"/>
              <a:cs typeface="FangSong" charset="-122"/>
            </a:endParaRPr>
          </a:p>
        </p:txBody>
      </p:sp>
      <p:sp>
        <p:nvSpPr>
          <p:cNvPr id="16" name="终止符 15"/>
          <p:cNvSpPr/>
          <p:nvPr/>
        </p:nvSpPr>
        <p:spPr bwMode="auto">
          <a:xfrm>
            <a:off x="382760" y="4802428"/>
            <a:ext cx="2254316" cy="976665"/>
          </a:xfrm>
          <a:prstGeom prst="flowChartTerminator">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基于页面重用距离的内存</a:t>
            </a:r>
            <a:r>
              <a:rPr lang="zh-CN" altLang="en-US" sz="2000" dirty="0" smtClean="0">
                <a:latin typeface="Arial" panose="020B0604020202020204" pitchFamily="34" charset="0"/>
                <a:ea typeface="宋体" panose="02010600030101010101" pitchFamily="2" charset="-122"/>
              </a:rPr>
              <a:t>预测</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9" name="圆角矩形 18"/>
          <p:cNvSpPr/>
          <p:nvPr/>
        </p:nvSpPr>
        <p:spPr>
          <a:xfrm>
            <a:off x="382760" y="3188143"/>
            <a:ext cx="5197352" cy="973941"/>
          </a:xfrm>
          <a:prstGeom prst="roundRect">
            <a:avLst/>
          </a:prstGeom>
          <a:solidFill>
            <a:srgbClr val="7030A0"/>
          </a:solidFill>
        </p:spPr>
        <p:style>
          <a:lnRef idx="0">
            <a:schemeClr val="accent3"/>
          </a:lnRef>
          <a:fillRef idx="3">
            <a:schemeClr val="accent3"/>
          </a:fillRef>
          <a:effectRef idx="3">
            <a:schemeClr val="accent3"/>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600" b="0" dirty="0" smtClean="0">
                <a:latin typeface="微软雅黑" panose="020B0503020204020204" pitchFamily="34" charset="-122"/>
                <a:ea typeface="微软雅黑" panose="020B0503020204020204" pitchFamily="34" charset="-122"/>
              </a:rPr>
              <a:t>内存工作集预测</a:t>
            </a:r>
            <a:endParaRPr lang="zh-CN" altLang="en-US" sz="3600" b="0" dirty="0">
              <a:latin typeface="微软雅黑" panose="020B0503020204020204" pitchFamily="34" charset="-122"/>
              <a:ea typeface="微软雅黑" panose="020B0503020204020204" pitchFamily="34" charset="-122"/>
            </a:endParaRPr>
          </a:p>
        </p:txBody>
      </p:sp>
      <p:sp>
        <p:nvSpPr>
          <p:cNvPr id="20" name="圆角矩形 19"/>
          <p:cNvSpPr/>
          <p:nvPr/>
        </p:nvSpPr>
        <p:spPr>
          <a:xfrm>
            <a:off x="6385781" y="3188142"/>
            <a:ext cx="2506699" cy="973941"/>
          </a:xfrm>
          <a:prstGeom prst="roundRect">
            <a:avLst/>
          </a:prstGeom>
          <a:solidFill>
            <a:srgbClr val="7030A0"/>
          </a:solidFill>
        </p:spPr>
        <p:style>
          <a:lnRef idx="0">
            <a:schemeClr val="accent3"/>
          </a:lnRef>
          <a:fillRef idx="3">
            <a:schemeClr val="accent3"/>
          </a:fillRef>
          <a:effectRef idx="3">
            <a:schemeClr val="accent3"/>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600" b="0" dirty="0" smtClean="0">
                <a:latin typeface="微软雅黑" panose="020B0503020204020204" pitchFamily="34" charset="-122"/>
                <a:ea typeface="微软雅黑" panose="020B0503020204020204" pitchFamily="34" charset="-122"/>
              </a:rPr>
              <a:t>内存调配</a:t>
            </a:r>
            <a:endParaRPr lang="zh-CN" altLang="en-US" sz="3600" b="0" dirty="0">
              <a:latin typeface="微软雅黑" panose="020B0503020204020204" pitchFamily="34" charset="-122"/>
              <a:ea typeface="微软雅黑" panose="020B0503020204020204" pitchFamily="34" charset="-122"/>
            </a:endParaRPr>
          </a:p>
        </p:txBody>
      </p:sp>
      <p:sp>
        <p:nvSpPr>
          <p:cNvPr id="22" name="终止符 21"/>
          <p:cNvSpPr/>
          <p:nvPr/>
        </p:nvSpPr>
        <p:spPr bwMode="auto">
          <a:xfrm>
            <a:off x="3469812" y="4802428"/>
            <a:ext cx="2254316" cy="976665"/>
          </a:xfrm>
          <a:prstGeom prst="flowChartTerminator">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基于平均淘汰时间的内存</a:t>
            </a:r>
            <a:r>
              <a:rPr lang="zh-CN" altLang="en-US" sz="2000" dirty="0" smtClean="0">
                <a:latin typeface="Arial" panose="020B0604020202020204" pitchFamily="34" charset="0"/>
                <a:ea typeface="宋体" panose="02010600030101010101" pitchFamily="2" charset="-122"/>
              </a:rPr>
              <a:t>预测</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24" name="终止符 23"/>
          <p:cNvSpPr/>
          <p:nvPr/>
        </p:nvSpPr>
        <p:spPr bwMode="auto">
          <a:xfrm>
            <a:off x="6556864" y="4802427"/>
            <a:ext cx="2335616" cy="976665"/>
          </a:xfrm>
          <a:prstGeom prst="flowChartTerminator">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单机内存调配</a:t>
            </a:r>
          </a:p>
        </p:txBody>
      </p:sp>
      <p:sp>
        <p:nvSpPr>
          <p:cNvPr id="26" name="圆角矩形 25"/>
          <p:cNvSpPr/>
          <p:nvPr/>
        </p:nvSpPr>
        <p:spPr>
          <a:xfrm>
            <a:off x="6385781" y="2516285"/>
            <a:ext cx="936104" cy="4862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0" dirty="0" smtClean="0">
                <a:latin typeface="微软雅黑" panose="020B0503020204020204" pitchFamily="34" charset="-122"/>
                <a:ea typeface="微软雅黑" panose="020B0503020204020204" pitchFamily="34" charset="-122"/>
              </a:rPr>
              <a:t>实时</a:t>
            </a:r>
            <a:endParaRPr lang="zh-CN" altLang="en-US" sz="2000" b="0" dirty="0">
              <a:latin typeface="微软雅黑" panose="020B0503020204020204" pitchFamily="34" charset="-122"/>
              <a:ea typeface="微软雅黑" panose="020B0503020204020204" pitchFamily="34" charset="-122"/>
            </a:endParaRPr>
          </a:p>
        </p:txBody>
      </p:sp>
      <p:sp>
        <p:nvSpPr>
          <p:cNvPr id="27" name="圆角矩形 26"/>
          <p:cNvSpPr/>
          <p:nvPr/>
        </p:nvSpPr>
        <p:spPr>
          <a:xfrm>
            <a:off x="388280" y="2516285"/>
            <a:ext cx="936104" cy="4862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0" dirty="0" smtClean="0">
                <a:latin typeface="微软雅黑" panose="020B0503020204020204" pitchFamily="34" charset="-122"/>
                <a:ea typeface="微软雅黑" panose="020B0503020204020204" pitchFamily="34" charset="-122"/>
              </a:rPr>
              <a:t>实时</a:t>
            </a:r>
            <a:endParaRPr lang="zh-CN" altLang="en-US" sz="2000" b="0" dirty="0">
              <a:latin typeface="微软雅黑" panose="020B0503020204020204" pitchFamily="34" charset="-122"/>
              <a:ea typeface="微软雅黑" panose="020B0503020204020204" pitchFamily="34" charset="-122"/>
            </a:endParaRPr>
          </a:p>
        </p:txBody>
      </p:sp>
      <p:sp>
        <p:nvSpPr>
          <p:cNvPr id="28" name="圆角矩形 27"/>
          <p:cNvSpPr/>
          <p:nvPr/>
        </p:nvSpPr>
        <p:spPr>
          <a:xfrm>
            <a:off x="2326171" y="2504798"/>
            <a:ext cx="1150966" cy="45836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0" dirty="0" smtClean="0">
                <a:latin typeface="微软雅黑" panose="020B0503020204020204" pitchFamily="34" charset="-122"/>
                <a:ea typeface="微软雅黑" panose="020B0503020204020204" pitchFamily="34" charset="-122"/>
              </a:rPr>
              <a:t>低开销</a:t>
            </a:r>
            <a:endParaRPr lang="zh-CN" altLang="en-US" sz="2000" b="0" dirty="0">
              <a:latin typeface="微软雅黑" panose="020B0503020204020204" pitchFamily="34" charset="-122"/>
              <a:ea typeface="微软雅黑" panose="020B0503020204020204" pitchFamily="34" charset="-122"/>
            </a:endParaRPr>
          </a:p>
        </p:txBody>
      </p:sp>
      <p:sp>
        <p:nvSpPr>
          <p:cNvPr id="29" name="圆角矩形 28"/>
          <p:cNvSpPr/>
          <p:nvPr/>
        </p:nvSpPr>
        <p:spPr>
          <a:xfrm>
            <a:off x="4355976" y="2516285"/>
            <a:ext cx="1150966" cy="4862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0" dirty="0" smtClean="0">
                <a:latin typeface="微软雅黑" panose="020B0503020204020204" pitchFamily="34" charset="-122"/>
                <a:ea typeface="微软雅黑" panose="020B0503020204020204" pitchFamily="34" charset="-122"/>
              </a:rPr>
              <a:t>高精度</a:t>
            </a:r>
            <a:endParaRPr lang="zh-CN" altLang="en-US" sz="2000" b="0" dirty="0">
              <a:latin typeface="微软雅黑" panose="020B0503020204020204" pitchFamily="34" charset="-122"/>
              <a:ea typeface="微软雅黑" panose="020B0503020204020204" pitchFamily="34" charset="-122"/>
            </a:endParaRPr>
          </a:p>
        </p:txBody>
      </p:sp>
      <p:sp>
        <p:nvSpPr>
          <p:cNvPr id="30" name="圆角矩形 29"/>
          <p:cNvSpPr/>
          <p:nvPr/>
        </p:nvSpPr>
        <p:spPr>
          <a:xfrm>
            <a:off x="7732672" y="2488426"/>
            <a:ext cx="1087800" cy="4862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0" dirty="0" smtClean="0">
                <a:latin typeface="微软雅黑" panose="020B0503020204020204" pitchFamily="34" charset="-122"/>
                <a:ea typeface="微软雅黑" panose="020B0503020204020204" pitchFamily="34" charset="-122"/>
              </a:rPr>
              <a:t>高效</a:t>
            </a:r>
            <a:endParaRPr lang="zh-CN" altLang="en-US" sz="2000" b="0" dirty="0">
              <a:latin typeface="微软雅黑" panose="020B0503020204020204" pitchFamily="34" charset="-122"/>
              <a:ea typeface="微软雅黑" panose="020B0503020204020204" pitchFamily="34" charset="-122"/>
            </a:endParaRPr>
          </a:p>
        </p:txBody>
      </p:sp>
      <p:sp>
        <p:nvSpPr>
          <p:cNvPr id="32" name="标题 1"/>
          <p:cNvSpPr>
            <a:spLocks noGrp="1"/>
          </p:cNvSpPr>
          <p:nvPr>
            <p:ph type="title"/>
          </p:nvPr>
        </p:nvSpPr>
        <p:spPr>
          <a:xfrm>
            <a:off x="382760" y="97952"/>
            <a:ext cx="8001000" cy="914400"/>
          </a:xfrm>
        </p:spPr>
        <p:txBody>
          <a:bodyPr/>
          <a:lstStyle/>
          <a:p>
            <a:r>
              <a:rPr lang="zh-CN" altLang="en-US" dirty="0" smtClean="0"/>
              <a:t>研究背景</a:t>
            </a:r>
            <a:endParaRPr lang="zh-CN" altLang="en-US" dirty="0">
              <a:latin typeface="FangSong" charset="-122"/>
              <a:ea typeface="FangSong" charset="-122"/>
              <a:cs typeface="FangSong" charset="-122"/>
            </a:endParaRPr>
          </a:p>
        </p:txBody>
      </p:sp>
    </p:spTree>
    <p:custDataLst>
      <p:tags r:id="rId1"/>
    </p:custDataLst>
    <p:extLst>
      <p:ext uri="{BB962C8B-B14F-4D97-AF65-F5344CB8AC3E}">
        <p14:creationId xmlns:p14="http://schemas.microsoft.com/office/powerpoint/2010/main" val="1318421577"/>
      </p:ext>
    </p:extLst>
  </p:cSld>
  <p:clrMapOvr>
    <a:masterClrMapping/>
  </p:clrMapOvr>
  <mc:AlternateContent xmlns:mc="http://schemas.openxmlformats.org/markup-compatibility/2006" xmlns:p14="http://schemas.microsoft.com/office/powerpoint/2010/main">
    <mc:Choice Requires="p14">
      <p:transition spd="slow" p14:dur="2000" advTm="16197"/>
    </mc:Choice>
    <mc:Fallback xmlns="">
      <p:transition spd="slow" advTm="161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checkerboard(across)">
                                      <p:cBhvr>
                                        <p:cTn id="17" dur="500"/>
                                        <p:tgtEl>
                                          <p:spTgt spid="27"/>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checkerboard(across)">
                                      <p:cBhvr>
                                        <p:cTn id="20" dur="500"/>
                                        <p:tgtEl>
                                          <p:spTgt spid="2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checkerboard(across)">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checkerboard(across)">
                                      <p:cBhvr>
                                        <p:cTn id="28" dur="500"/>
                                        <p:tgtEl>
                                          <p:spTgt spid="26"/>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checkerboard(across)">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1" animBg="1"/>
      <p:bldP spid="20" grpId="0" animBg="1"/>
      <p:bldP spid="22" grpId="0" animBg="1"/>
      <p:bldP spid="24" grpId="0" animBg="1"/>
      <p:bldP spid="26" grpId="0" animBg="1"/>
      <p:bldP spid="27" grpId="0" animBg="1"/>
      <p:bldP spid="28" grpId="0" animBg="1"/>
      <p:bldP spid="29" grpId="0"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p:txBody>
          <a:bodyPr/>
          <a:lstStyle/>
          <a:p>
            <a:r>
              <a:rPr lang="zh-CN" altLang="en-US" dirty="0" smtClean="0">
                <a:latin typeface="FangSong" charset="-122"/>
                <a:ea typeface="FangSong" charset="-122"/>
                <a:cs typeface="FangSong" charset="-122"/>
              </a:rPr>
              <a:t>内容提要</a:t>
            </a:r>
            <a:endParaRPr lang="zh-CN" altLang="en-US" dirty="0">
              <a:latin typeface="FangSong" charset="-122"/>
              <a:ea typeface="FangSong" charset="-122"/>
              <a:cs typeface="FangSong" charset="-122"/>
            </a:endParaRPr>
          </a:p>
        </p:txBody>
      </p:sp>
      <p:sp>
        <p:nvSpPr>
          <p:cNvPr id="29698" name="内容占位符 2"/>
          <p:cNvSpPr>
            <a:spLocks noGrp="1"/>
          </p:cNvSpPr>
          <p:nvPr>
            <p:ph idx="1"/>
          </p:nvPr>
        </p:nvSpPr>
        <p:spPr/>
        <p:txBody>
          <a:bodyPr/>
          <a:lstStyle/>
          <a:p>
            <a:r>
              <a:rPr lang="zh-CN" altLang="en-US" sz="2800" dirty="0"/>
              <a:t>研究背景</a:t>
            </a:r>
            <a:endParaRPr lang="en-US" altLang="zh-CN" sz="2800" dirty="0"/>
          </a:p>
          <a:p>
            <a:r>
              <a:rPr lang="zh-CN" altLang="en-US" sz="2800" dirty="0" smtClean="0"/>
              <a:t>虚拟机的内存工作集预测</a:t>
            </a:r>
            <a:endParaRPr lang="en-US" altLang="zh-CN" sz="2800" dirty="0"/>
          </a:p>
          <a:p>
            <a:pPr lvl="1"/>
            <a:r>
              <a:rPr lang="zh-CN" altLang="en-US" sz="3200" b="1" dirty="0">
                <a:solidFill>
                  <a:srgbClr val="3333FF"/>
                </a:solidFill>
              </a:rPr>
              <a:t>基于页面重用距离的内存工作集预测</a:t>
            </a:r>
            <a:endParaRPr lang="en-US" altLang="zh-CN" sz="3200" b="1" dirty="0">
              <a:solidFill>
                <a:srgbClr val="3333FF"/>
              </a:solidFill>
            </a:endParaRPr>
          </a:p>
          <a:p>
            <a:pPr lvl="1"/>
            <a:r>
              <a:rPr lang="zh-CN" altLang="en-US" sz="2800" dirty="0"/>
              <a:t>基于平均淘汰时间的</a:t>
            </a:r>
            <a:r>
              <a:rPr lang="zh-CN" altLang="en-US" sz="2800" dirty="0" smtClean="0"/>
              <a:t>内存工作集预测</a:t>
            </a:r>
            <a:endParaRPr lang="en-US" altLang="zh-CN" sz="2800" dirty="0"/>
          </a:p>
          <a:p>
            <a:r>
              <a:rPr lang="zh-CN" altLang="en-US" sz="2800" dirty="0"/>
              <a:t>虚拟机内存动态按</a:t>
            </a:r>
            <a:r>
              <a:rPr lang="zh-CN" altLang="en-US" sz="2800" dirty="0" smtClean="0"/>
              <a:t>需调配</a:t>
            </a:r>
            <a:endParaRPr lang="en-US" altLang="zh-CN" sz="2800" dirty="0"/>
          </a:p>
          <a:p>
            <a:r>
              <a:rPr lang="zh-CN" altLang="en-US" sz="2800" dirty="0"/>
              <a:t>总结和</a:t>
            </a:r>
            <a:r>
              <a:rPr lang="zh-CN" altLang="en-US" sz="2800" dirty="0" smtClean="0"/>
              <a:t>展望</a:t>
            </a:r>
            <a:endParaRPr lang="en-US" altLang="zh-CN" sz="2800" dirty="0" smtClean="0"/>
          </a:p>
          <a:p>
            <a:pPr lvl="1"/>
            <a:endParaRPr lang="en-US" altLang="zh-CN" dirty="0">
              <a:latin typeface="FangSong" charset="-122"/>
              <a:ea typeface="FangSong" charset="-122"/>
              <a:cs typeface="FangSong" charset="-122"/>
            </a:endParaRPr>
          </a:p>
        </p:txBody>
      </p:sp>
    </p:spTree>
    <p:extLst>
      <p:ext uri="{BB962C8B-B14F-4D97-AF65-F5344CB8AC3E}">
        <p14:creationId xmlns:p14="http://schemas.microsoft.com/office/powerpoint/2010/main" val="1310618911"/>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idx="4294967295"/>
          </p:nvPr>
        </p:nvSpPr>
        <p:spPr/>
        <p:txBody>
          <a:bodyPr/>
          <a:lstStyle/>
          <a:p>
            <a:r>
              <a:rPr lang="zh-CN" altLang="en-US"/>
              <a:t>内存跟踪与预测</a:t>
            </a:r>
            <a:endParaRPr lang="zh-CN" altLang="zh-CN"/>
          </a:p>
        </p:txBody>
      </p:sp>
      <p:sp>
        <p:nvSpPr>
          <p:cNvPr id="35842" name="内容占位符 2"/>
          <p:cNvSpPr>
            <a:spLocks noGrp="1"/>
          </p:cNvSpPr>
          <p:nvPr>
            <p:ph idx="4294967295"/>
          </p:nvPr>
        </p:nvSpPr>
        <p:spPr/>
        <p:txBody>
          <a:bodyPr/>
          <a:lstStyle/>
          <a:p>
            <a:r>
              <a:rPr lang="zh-CN" altLang="en-US" dirty="0"/>
              <a:t>目标</a:t>
            </a:r>
            <a:r>
              <a:rPr lang="zh-CN" altLang="en-US" dirty="0" smtClean="0"/>
              <a:t>：</a:t>
            </a:r>
            <a:endParaRPr lang="en-US" altLang="zh-CN" dirty="0" smtClean="0"/>
          </a:p>
          <a:p>
            <a:pPr lvl="1"/>
            <a:r>
              <a:rPr lang="zh-CN" altLang="en-US" dirty="0" smtClean="0"/>
              <a:t>每个虚拟机的内存随时间动态变化；</a:t>
            </a:r>
            <a:endParaRPr lang="en-US" altLang="zh-CN" dirty="0"/>
          </a:p>
          <a:p>
            <a:pPr lvl="1"/>
            <a:r>
              <a:rPr lang="zh-CN" altLang="en-US" dirty="0" smtClean="0"/>
              <a:t>物理机的内存是有限的，需要最大化使用；</a:t>
            </a:r>
            <a:endParaRPr lang="en-US" altLang="zh-CN" dirty="0" smtClean="0"/>
          </a:p>
          <a:p>
            <a:pPr lvl="1"/>
            <a:r>
              <a:rPr lang="zh-CN" altLang="en-US" dirty="0"/>
              <a:t>为内存动态调配提供决策</a:t>
            </a:r>
            <a:r>
              <a:rPr lang="zh-CN" altLang="en-US" dirty="0" smtClean="0"/>
              <a:t>依据</a:t>
            </a:r>
            <a:r>
              <a:rPr lang="zh-CN" altLang="en-US" dirty="0"/>
              <a:t>；</a:t>
            </a:r>
            <a:endParaRPr lang="en-US" altLang="zh-CN" dirty="0" smtClean="0"/>
          </a:p>
          <a:p>
            <a:pPr lvl="1"/>
            <a:r>
              <a:rPr lang="zh-CN" altLang="en-US" b="1" dirty="0" smtClean="0"/>
              <a:t>实时</a:t>
            </a:r>
            <a:r>
              <a:rPr lang="zh-CN" altLang="en-US" b="1" dirty="0"/>
              <a:t>、高效、准确</a:t>
            </a:r>
            <a:r>
              <a:rPr lang="zh-CN" altLang="en-US" dirty="0"/>
              <a:t>的获取虚拟机的工作集；</a:t>
            </a:r>
            <a:endParaRPr lang="en-US" altLang="zh-CN" dirty="0"/>
          </a:p>
          <a:p>
            <a:r>
              <a:rPr lang="zh-CN" altLang="en-US" b="1" dirty="0" smtClean="0"/>
              <a:t>实时</a:t>
            </a:r>
            <a:endParaRPr lang="en-US" altLang="zh-CN" b="1" dirty="0" smtClean="0"/>
          </a:p>
          <a:p>
            <a:pPr lvl="1"/>
            <a:r>
              <a:rPr lang="zh-CN" altLang="en-US" dirty="0" smtClean="0"/>
              <a:t>必须</a:t>
            </a:r>
            <a:r>
              <a:rPr lang="zh-CN" altLang="en-US" dirty="0"/>
              <a:t>做</a:t>
            </a:r>
            <a:r>
              <a:rPr lang="zh-CN" altLang="en-US" dirty="0" smtClean="0"/>
              <a:t>在线内存分析。</a:t>
            </a:r>
            <a:endParaRPr lang="en-US" altLang="zh-CN" dirty="0" smtClean="0"/>
          </a:p>
          <a:p>
            <a:r>
              <a:rPr lang="zh-CN" altLang="en-US" b="1" dirty="0" smtClean="0"/>
              <a:t>高效</a:t>
            </a:r>
            <a:r>
              <a:rPr lang="en-US" altLang="zh-CN" b="1" dirty="0" smtClean="0"/>
              <a:t>	</a:t>
            </a:r>
            <a:endParaRPr lang="en-US" altLang="zh-CN" dirty="0"/>
          </a:p>
          <a:p>
            <a:pPr lvl="1"/>
            <a:r>
              <a:rPr lang="zh-CN" altLang="en-US" dirty="0"/>
              <a:t>时间、空间开销在</a:t>
            </a:r>
            <a:r>
              <a:rPr lang="zh-CN" altLang="en-US" dirty="0" smtClean="0"/>
              <a:t>可控的</a:t>
            </a:r>
            <a:r>
              <a:rPr lang="zh-CN" altLang="en-US" dirty="0"/>
              <a:t>范围内</a:t>
            </a:r>
            <a:r>
              <a:rPr lang="zh-CN" altLang="en-US" b="1" dirty="0"/>
              <a:t>。</a:t>
            </a:r>
            <a:endParaRPr lang="en-US" altLang="zh-CN" b="1" dirty="0"/>
          </a:p>
          <a:p>
            <a:r>
              <a:rPr lang="zh-CN" altLang="en-US" b="1" dirty="0"/>
              <a:t>准确</a:t>
            </a:r>
            <a:endParaRPr lang="en-US" altLang="zh-CN" b="1" dirty="0"/>
          </a:p>
          <a:p>
            <a:pPr lvl="1"/>
            <a:r>
              <a:rPr lang="zh-CN" altLang="en-US" dirty="0"/>
              <a:t>内存工作集跟踪的</a:t>
            </a:r>
            <a:r>
              <a:rPr lang="zh-CN" altLang="en-US" dirty="0" smtClean="0"/>
              <a:t>精确度可控。</a:t>
            </a:r>
            <a:endParaRPr lang="zh-CN" altLang="en-US" dirty="0"/>
          </a:p>
        </p:txBody>
      </p:sp>
      <p:sp>
        <p:nvSpPr>
          <p:cNvPr id="35843"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p>
            <a:pPr eaLnBrk="1" hangingPunct="1">
              <a:buFont typeface="Arial" charset="0"/>
              <a:buNone/>
            </a:pPr>
            <a:fld id="{B39BBE3D-B16C-5845-86A8-E11C2AFE4AC6}" type="datetime1">
              <a:rPr lang="zh-CN" altLang="en-US" sz="1200">
                <a:latin typeface="Times New Roman" charset="0"/>
                <a:ea typeface="黑体" charset="-122"/>
              </a:rPr>
              <a:pPr eaLnBrk="1" hangingPunct="1">
                <a:buFont typeface="Arial" charset="0"/>
                <a:buNone/>
              </a:pPr>
              <a:t>2017/5/31</a:t>
            </a:fld>
            <a:endParaRPr lang="en-US" altLang="zh-CN" sz="1200">
              <a:latin typeface="Times New Roman" charset="0"/>
              <a:ea typeface="黑体" charset="-122"/>
            </a:endParaRPr>
          </a:p>
        </p:txBody>
      </p:sp>
      <p:sp>
        <p:nvSpPr>
          <p:cNvPr id="35844" name="页脚占位符 4"/>
          <p:cNvSpPr txBox="1">
            <a:spLocks noGrp="1" noChangeArrowheads="1"/>
          </p:cNvSpPr>
          <p:nvPr/>
        </p:nvSpPr>
        <p:spPr bwMode="auto">
          <a:xfrm>
            <a:off x="26670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p>
            <a:pPr algn="ctr" eaLnBrk="1" hangingPunct="1">
              <a:buFont typeface="Arial" charset="0"/>
              <a:buNone/>
            </a:pPr>
            <a:r>
              <a:rPr lang="en-US" altLang="zh-CN" sz="1200">
                <a:latin typeface="Times New Roman" charset="0"/>
                <a:ea typeface="黑体" charset="-122"/>
              </a:rPr>
              <a:t>http://ncis.pku.edu.cn</a:t>
            </a:r>
          </a:p>
        </p:txBody>
      </p:sp>
      <p:sp>
        <p:nvSpPr>
          <p:cNvPr id="35845" name="灯片编号占位符 5"/>
          <p:cNvSpPr txBox="1">
            <a:spLocks noGrp="1" noChangeArrowheads="1"/>
          </p:cNvSpPr>
          <p:nvPr/>
        </p:nvSpPr>
        <p:spPr bwMode="auto">
          <a:xfrm>
            <a:off x="5715000" y="6245225"/>
            <a:ext cx="152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p>
            <a:pPr algn="r" eaLnBrk="1" hangingPunct="1">
              <a:buFont typeface="Arial" charset="0"/>
              <a:buNone/>
            </a:pPr>
            <a:fld id="{16EE29F2-AA20-3B41-B15A-C68B17C4C680}" type="slidenum">
              <a:rPr lang="en-US" altLang="zh-CN" sz="1200">
                <a:latin typeface="Times New Roman" charset="0"/>
                <a:ea typeface="黑体" charset="-122"/>
              </a:rPr>
              <a:pPr algn="r" eaLnBrk="1" hangingPunct="1">
                <a:buFont typeface="Arial" charset="0"/>
                <a:buNone/>
              </a:pPr>
              <a:t>8</a:t>
            </a:fld>
            <a:endParaRPr lang="en-US" altLang="zh-CN" sz="1200">
              <a:latin typeface="Times New Roman" charset="0"/>
              <a:ea typeface="黑体" charset="-122"/>
            </a:endParaRPr>
          </a:p>
        </p:txBody>
      </p:sp>
    </p:spTree>
    <p:extLst>
      <p:ext uri="{BB962C8B-B14F-4D97-AF65-F5344CB8AC3E}">
        <p14:creationId xmlns:p14="http://schemas.microsoft.com/office/powerpoint/2010/main" val="1719591602"/>
      </p:ext>
    </p:extLst>
  </p:cSld>
  <p:clrMapOvr>
    <a:masterClrMapping/>
  </p:clrMapOvr>
  <p:transition advTm="4769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idx="4294967295"/>
          </p:nvPr>
        </p:nvSpPr>
        <p:spPr/>
        <p:txBody>
          <a:bodyPr/>
          <a:lstStyle/>
          <a:p>
            <a:r>
              <a:rPr lang="zh-CN" altLang="zh-CN" dirty="0"/>
              <a:t>内存工作集的</a:t>
            </a:r>
            <a:r>
              <a:rPr lang="zh-CN" altLang="en-US" dirty="0"/>
              <a:t>概念</a:t>
            </a:r>
            <a:endParaRPr lang="zh-CN" altLang="zh-CN" dirty="0"/>
          </a:p>
        </p:txBody>
      </p:sp>
      <p:sp>
        <p:nvSpPr>
          <p:cNvPr id="41986" name="内容占位符 2"/>
          <p:cNvSpPr>
            <a:spLocks noGrp="1"/>
          </p:cNvSpPr>
          <p:nvPr>
            <p:ph idx="4294967295"/>
          </p:nvPr>
        </p:nvSpPr>
        <p:spPr>
          <a:xfrm>
            <a:off x="179512" y="1313832"/>
            <a:ext cx="4176465" cy="1288080"/>
          </a:xfrm>
        </p:spPr>
        <p:txBody>
          <a:bodyPr/>
          <a:lstStyle/>
          <a:p>
            <a:pPr>
              <a:defRPr/>
            </a:pPr>
            <a:r>
              <a:rPr lang="zh-CN" altLang="en-US" b="1" dirty="0"/>
              <a:t>内存工作</a:t>
            </a:r>
            <a:r>
              <a:rPr lang="zh-CN" altLang="en-US" b="1" dirty="0" smtClean="0"/>
              <a:t>集</a:t>
            </a:r>
            <a:endParaRPr lang="en-US" altLang="zh-CN" dirty="0"/>
          </a:p>
          <a:p>
            <a:pPr lvl="1">
              <a:defRPr/>
            </a:pPr>
            <a:r>
              <a:rPr lang="zh-CN" altLang="en-US" dirty="0" smtClean="0"/>
              <a:t>Wor</a:t>
            </a:r>
            <a:r>
              <a:rPr lang="en-US" altLang="zh-CN" dirty="0" smtClean="0"/>
              <a:t>k</a:t>
            </a:r>
            <a:r>
              <a:rPr lang="zh-CN" altLang="en-US" dirty="0" smtClean="0"/>
              <a:t>ing </a:t>
            </a:r>
            <a:r>
              <a:rPr lang="en-US" altLang="zh-CN" dirty="0" smtClean="0"/>
              <a:t>S</a:t>
            </a:r>
            <a:r>
              <a:rPr lang="zh-CN" altLang="en-US" dirty="0" smtClean="0"/>
              <a:t>et Size</a:t>
            </a:r>
            <a:r>
              <a:rPr lang="en-US" altLang="zh-CN" dirty="0" smtClean="0"/>
              <a:t>,WSS</a:t>
            </a:r>
            <a:endParaRPr lang="zh-CN" altLang="en-US" dirty="0" smtClean="0"/>
          </a:p>
          <a:p>
            <a:pPr lvl="1">
              <a:defRPr/>
            </a:pPr>
            <a:r>
              <a:rPr lang="zh-CN" altLang="en-US" dirty="0" smtClean="0"/>
              <a:t>虚拟机真实的内存需求</a:t>
            </a:r>
            <a:endParaRPr lang="en-US" altLang="zh-CN" dirty="0" smtClean="0"/>
          </a:p>
          <a:p>
            <a:pPr lvl="1">
              <a:defRPr/>
            </a:pPr>
            <a:endParaRPr lang="zh-CN" altLang="en-US" sz="1200" dirty="0" smtClean="0">
              <a:latin typeface="+mn-ea"/>
            </a:endParaRPr>
          </a:p>
          <a:p>
            <a:pPr lvl="1">
              <a:defRPr/>
            </a:pPr>
            <a:endParaRPr lang="zh-CN" altLang="en-US" dirty="0">
              <a:latin typeface="+mn-ea"/>
            </a:endParaRPr>
          </a:p>
        </p:txBody>
      </p:sp>
      <p:sp>
        <p:nvSpPr>
          <p:cNvPr id="44035"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p>
            <a:pPr eaLnBrk="1" hangingPunct="1">
              <a:buFont typeface="Arial" charset="0"/>
              <a:buNone/>
            </a:pPr>
            <a:fld id="{BE448E44-32F1-6D47-9967-CE449F45DEC3}" type="datetime1">
              <a:rPr lang="zh-CN" altLang="en-US" sz="1200">
                <a:latin typeface="Times New Roman" charset="0"/>
                <a:ea typeface="黑体" charset="-122"/>
              </a:rPr>
              <a:pPr eaLnBrk="1" hangingPunct="1">
                <a:buFont typeface="Arial" charset="0"/>
                <a:buNone/>
              </a:pPr>
              <a:t>2017/5/31</a:t>
            </a:fld>
            <a:endParaRPr lang="en-US" altLang="zh-CN" sz="1200">
              <a:latin typeface="Times New Roman" charset="0"/>
              <a:ea typeface="黑体" charset="-122"/>
            </a:endParaRPr>
          </a:p>
        </p:txBody>
      </p:sp>
      <p:sp>
        <p:nvSpPr>
          <p:cNvPr id="44036" name="页脚占位符 4"/>
          <p:cNvSpPr txBox="1">
            <a:spLocks noGrp="1" noChangeArrowheads="1"/>
          </p:cNvSpPr>
          <p:nvPr/>
        </p:nvSpPr>
        <p:spPr bwMode="auto">
          <a:xfrm>
            <a:off x="26670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p>
            <a:pPr algn="ctr" eaLnBrk="1" hangingPunct="1">
              <a:buFont typeface="Arial" charset="0"/>
              <a:buNone/>
            </a:pPr>
            <a:r>
              <a:rPr lang="en-US" altLang="zh-CN" sz="1200">
                <a:latin typeface="Times New Roman" charset="0"/>
                <a:ea typeface="黑体" charset="-122"/>
              </a:rPr>
              <a:t>http://ncis.pku.edu.cn</a:t>
            </a:r>
          </a:p>
        </p:txBody>
      </p:sp>
      <p:sp>
        <p:nvSpPr>
          <p:cNvPr id="44037" name="灯片编号占位符 5"/>
          <p:cNvSpPr txBox="1">
            <a:spLocks noGrp="1" noChangeArrowheads="1"/>
          </p:cNvSpPr>
          <p:nvPr/>
        </p:nvSpPr>
        <p:spPr bwMode="auto">
          <a:xfrm>
            <a:off x="5715000" y="6245225"/>
            <a:ext cx="152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p>
            <a:pPr algn="r" eaLnBrk="1" hangingPunct="1">
              <a:buFont typeface="Arial" charset="0"/>
              <a:buNone/>
            </a:pPr>
            <a:fld id="{653E1A12-D085-4244-BD06-82574B85F112}" type="slidenum">
              <a:rPr lang="en-US" altLang="zh-CN" sz="1200">
                <a:latin typeface="Times New Roman" charset="0"/>
                <a:ea typeface="黑体" charset="-122"/>
              </a:rPr>
              <a:pPr algn="r" eaLnBrk="1" hangingPunct="1">
                <a:buFont typeface="Arial" charset="0"/>
                <a:buNone/>
              </a:pPr>
              <a:t>9</a:t>
            </a:fld>
            <a:endParaRPr lang="en-US" altLang="zh-CN" sz="1200">
              <a:latin typeface="Times New Roman" charset="0"/>
              <a:ea typeface="黑体" charset="-122"/>
            </a:endParaRPr>
          </a:p>
        </p:txBody>
      </p:sp>
      <p:pic>
        <p:nvPicPr>
          <p:cNvPr id="44038" name="C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7" y="2573041"/>
            <a:ext cx="4783262" cy="3016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内容占位符 2"/>
          <p:cNvSpPr txBox="1">
            <a:spLocks noChangeArrowheads="1"/>
          </p:cNvSpPr>
          <p:nvPr/>
        </p:nvSpPr>
        <p:spPr bwMode="auto">
          <a:xfrm>
            <a:off x="55420" y="2708275"/>
            <a:ext cx="4536951"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marL="468313" indent="-468313">
              <a:spcBef>
                <a:spcPct val="20000"/>
              </a:spcBef>
              <a:buClr>
                <a:schemeClr val="accent2"/>
              </a:buClr>
              <a:buFont typeface="Wingdings" charset="2"/>
              <a:buChar char="o"/>
              <a:defRPr sz="2800">
                <a:solidFill>
                  <a:schemeClr val="tx1"/>
                </a:solidFill>
                <a:latin typeface="Times New Roman" charset="0"/>
                <a:ea typeface="黑体" charset="-122"/>
              </a:defRPr>
            </a:lvl1pPr>
            <a:lvl2pPr marL="906463" indent="-434975">
              <a:spcBef>
                <a:spcPct val="20000"/>
              </a:spcBef>
              <a:buClr>
                <a:schemeClr val="accent2"/>
              </a:buClr>
              <a:buFont typeface="Wingdings" charset="2"/>
              <a:buChar char="n"/>
              <a:defRPr sz="2400">
                <a:solidFill>
                  <a:schemeClr val="tx1"/>
                </a:solidFill>
                <a:latin typeface="Times New Roman" charset="0"/>
                <a:ea typeface="黑体" charset="-122"/>
              </a:defRPr>
            </a:lvl2pPr>
            <a:lvl3pPr marL="1303338" indent="-393700">
              <a:spcBef>
                <a:spcPct val="20000"/>
              </a:spcBef>
              <a:buClr>
                <a:schemeClr val="accent2"/>
              </a:buClr>
              <a:buFont typeface="Wingdings" charset="2"/>
              <a:buChar char="o"/>
              <a:defRPr sz="2000">
                <a:solidFill>
                  <a:schemeClr val="tx1"/>
                </a:solidFill>
                <a:latin typeface="Times New Roman" charset="0"/>
                <a:ea typeface="黑体" charset="-122"/>
              </a:defRPr>
            </a:lvl3pPr>
            <a:lvl4pPr marL="1692275" indent="-385763">
              <a:spcBef>
                <a:spcPct val="20000"/>
              </a:spcBef>
              <a:buClr>
                <a:schemeClr val="accent2"/>
              </a:buClr>
              <a:buFont typeface="Wingdings" charset="2"/>
              <a:buChar char="n"/>
              <a:defRPr sz="2000">
                <a:solidFill>
                  <a:schemeClr val="tx1"/>
                </a:solidFill>
                <a:latin typeface="Times New Roman" charset="0"/>
                <a:ea typeface="黑体" charset="-122"/>
              </a:defRPr>
            </a:lvl4pPr>
            <a:lvl5pPr marL="2092325" indent="-396875">
              <a:spcBef>
                <a:spcPct val="25000"/>
              </a:spcBef>
              <a:buClr>
                <a:schemeClr val="accent2"/>
              </a:buClr>
              <a:buFont typeface="Wingdings" charset="2"/>
              <a:buChar char="§"/>
              <a:defRPr sz="2000">
                <a:solidFill>
                  <a:schemeClr val="tx1"/>
                </a:solidFill>
                <a:latin typeface="Times New Roman" charset="0"/>
                <a:ea typeface="黑体" charset="-122"/>
              </a:defRPr>
            </a:lvl5pPr>
            <a:lvl6pPr marL="2549525" indent="-396875"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6pPr>
            <a:lvl7pPr marL="3006725" indent="-396875"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7pPr>
            <a:lvl8pPr marL="3463925" indent="-396875"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8pPr>
            <a:lvl9pPr marL="3921125" indent="-396875" eaLnBrk="0" fontAlgn="base" hangingPunct="0">
              <a:spcBef>
                <a:spcPct val="25000"/>
              </a:spcBef>
              <a:spcAft>
                <a:spcPct val="0"/>
              </a:spcAft>
              <a:buClr>
                <a:schemeClr val="accent2"/>
              </a:buClr>
              <a:buFont typeface="Wingdings" charset="2"/>
              <a:buChar char="§"/>
              <a:defRPr sz="2000">
                <a:solidFill>
                  <a:schemeClr val="tx1"/>
                </a:solidFill>
                <a:latin typeface="Times New Roman" charset="0"/>
                <a:ea typeface="黑体" charset="-122"/>
              </a:defRPr>
            </a:lvl9pPr>
          </a:lstStyle>
          <a:p>
            <a:pPr>
              <a:defRPr/>
            </a:pPr>
            <a:r>
              <a:rPr lang="zh-CN" altLang="en-US" sz="2400" dirty="0" smtClean="0">
                <a:latin typeface="FangSong" charset="-122"/>
                <a:ea typeface="FangSong" charset="-122"/>
                <a:cs typeface="FangSong" charset="-122"/>
              </a:rPr>
              <a:t>失效率曲线</a:t>
            </a:r>
            <a:endParaRPr lang="en-US" altLang="zh-CN" sz="2400" b="0" dirty="0">
              <a:latin typeface="FangSong" charset="-122"/>
              <a:ea typeface="FangSong" charset="-122"/>
              <a:cs typeface="FangSong" charset="-122"/>
            </a:endParaRPr>
          </a:p>
          <a:p>
            <a:pPr lvl="1">
              <a:defRPr/>
            </a:pPr>
            <a:r>
              <a:rPr lang="zh-CN" altLang="en-US" sz="2000" b="0" dirty="0" smtClean="0">
                <a:latin typeface="FangSong" charset="-122"/>
                <a:ea typeface="FangSong" charset="-122"/>
                <a:cs typeface="FangSong" charset="-122"/>
              </a:rPr>
              <a:t>Miss Ra</a:t>
            </a:r>
            <a:r>
              <a:rPr lang="en-US" altLang="zh-CN" sz="2000" b="0" dirty="0" err="1" smtClean="0">
                <a:latin typeface="FangSong" charset="-122"/>
                <a:ea typeface="FangSong" charset="-122"/>
                <a:cs typeface="FangSong" charset="-122"/>
              </a:rPr>
              <a:t>tio</a:t>
            </a:r>
            <a:r>
              <a:rPr lang="zh-CN" altLang="en-US" sz="2000" b="0" dirty="0" smtClean="0">
                <a:latin typeface="FangSong" charset="-122"/>
                <a:ea typeface="FangSong" charset="-122"/>
                <a:cs typeface="FangSong" charset="-122"/>
              </a:rPr>
              <a:t> Curve，MRC</a:t>
            </a:r>
            <a:endParaRPr lang="en-US" altLang="zh-CN" sz="2000" b="0" dirty="0" smtClean="0">
              <a:latin typeface="FangSong" charset="-122"/>
              <a:ea typeface="FangSong" charset="-122"/>
              <a:cs typeface="FangSong" charset="-122"/>
            </a:endParaRPr>
          </a:p>
          <a:p>
            <a:pPr lvl="1">
              <a:defRPr/>
            </a:pPr>
            <a:r>
              <a:rPr lang="zh-CN" altLang="en-US" sz="2000" b="0" dirty="0" smtClean="0">
                <a:latin typeface="FangSong" charset="-122"/>
                <a:ea typeface="FangSong" charset="-122"/>
                <a:cs typeface="FangSong" charset="-122"/>
              </a:rPr>
              <a:t>刻画了不同内存分配值所对应的失效率</a:t>
            </a:r>
            <a:endParaRPr lang="en-US" altLang="zh-CN" sz="2000" b="0" dirty="0" smtClean="0">
              <a:latin typeface="FangSong" charset="-122"/>
              <a:ea typeface="FangSong" charset="-122"/>
              <a:cs typeface="FangSong" charset="-122"/>
            </a:endParaRPr>
          </a:p>
          <a:p>
            <a:pPr lvl="1">
              <a:defRPr/>
            </a:pPr>
            <a:r>
              <a:rPr lang="zh-CN" altLang="en-US" sz="2000" b="0" dirty="0" smtClean="0">
                <a:latin typeface="FangSong" charset="-122"/>
                <a:ea typeface="FangSong" charset="-122"/>
                <a:cs typeface="FangSong" charset="-122"/>
              </a:rPr>
              <a:t>建立了内存大小和性能之间的模型</a:t>
            </a:r>
            <a:endParaRPr lang="en-US" altLang="zh-CN" sz="2000" b="0" dirty="0" smtClean="0">
              <a:latin typeface="FangSong" charset="-122"/>
              <a:ea typeface="FangSong" charset="-122"/>
              <a:cs typeface="FangSong" charset="-122"/>
            </a:endParaRPr>
          </a:p>
          <a:p>
            <a:pPr lvl="1">
              <a:defRPr/>
            </a:pPr>
            <a:r>
              <a:rPr lang="en-US" altLang="zh-CN" sz="2000" b="0" dirty="0" smtClean="0">
                <a:latin typeface="FangSong" charset="-122"/>
                <a:ea typeface="FangSong" charset="-122"/>
                <a:cs typeface="FangSong" charset="-122"/>
              </a:rPr>
              <a:t>MRC</a:t>
            </a:r>
            <a:r>
              <a:rPr lang="zh-CN" altLang="en-US" sz="2000" b="0" dirty="0" smtClean="0">
                <a:latin typeface="FangSong" charset="-122"/>
                <a:ea typeface="FangSong" charset="-122"/>
                <a:cs typeface="FangSong" charset="-122"/>
              </a:rPr>
              <a:t>曲线用来推导内存工作集。</a:t>
            </a:r>
            <a:endParaRPr lang="en-US" altLang="zh-CN" sz="2000" b="0" dirty="0" smtClean="0">
              <a:latin typeface="FangSong" charset="-122"/>
              <a:ea typeface="FangSong" charset="-122"/>
              <a:cs typeface="FangSong" charset="-122"/>
            </a:endParaRPr>
          </a:p>
        </p:txBody>
      </p:sp>
      <p:sp>
        <p:nvSpPr>
          <p:cNvPr id="2" name="矩形 1"/>
          <p:cNvSpPr/>
          <p:nvPr/>
        </p:nvSpPr>
        <p:spPr>
          <a:xfrm>
            <a:off x="5040753" y="1637876"/>
            <a:ext cx="3621504" cy="769441"/>
          </a:xfrm>
          <a:prstGeom prst="rect">
            <a:avLst/>
          </a:prstGeom>
          <a:noFill/>
        </p:spPr>
        <p:txBody>
          <a:bodyPr wrap="none" lIns="91440" tIns="45720" rIns="91440" bIns="45720">
            <a:spAutoFit/>
          </a:bodyPr>
          <a:lstStyle/>
          <a:p>
            <a:pPr algn="ctr"/>
            <a:r>
              <a:rPr lang="en-US" altLang="zh-CN" sz="4400" b="0" dirty="0" smtClean="0">
                <a:ln w="0"/>
                <a:effectLst>
                  <a:outerShdw blurRad="38100" dist="19050" dir="2700000" algn="tl" rotWithShape="0">
                    <a:schemeClr val="dk1">
                      <a:alpha val="40000"/>
                    </a:schemeClr>
                  </a:outerShdw>
                </a:effectLst>
              </a:rPr>
              <a:t>MRC</a:t>
            </a:r>
            <a:r>
              <a:rPr lang="zh-CN" altLang="en-US" sz="4400" b="0" dirty="0" smtClean="0">
                <a:ln w="0"/>
                <a:effectLst>
                  <a:outerShdw blurRad="38100" dist="19050" dir="2700000" algn="tl" rotWithShape="0">
                    <a:schemeClr val="dk1">
                      <a:alpha val="40000"/>
                    </a:schemeClr>
                  </a:outerShdw>
                </a:effectLst>
              </a:rPr>
              <a:t> </a:t>
            </a:r>
            <a:r>
              <a:rPr lang="zh-CN" altLang="en-US" sz="4400" b="0" dirty="0" smtClean="0">
                <a:ln w="0">
                  <a:solidFill>
                    <a:srgbClr val="3333FF"/>
                  </a:solidFill>
                </a:ln>
                <a:effectLst>
                  <a:outerShdw blurRad="38100" dist="19050" dir="2700000" algn="tl" rotWithShape="0">
                    <a:schemeClr val="dk1">
                      <a:alpha val="40000"/>
                    </a:schemeClr>
                  </a:outerShdw>
                </a:effectLst>
                <a:sym typeface="Wingdings"/>
              </a:rPr>
              <a:t></a:t>
            </a:r>
            <a:r>
              <a:rPr lang="en-US" altLang="zh-CN" sz="4400" b="0" dirty="0" smtClean="0">
                <a:ln w="0"/>
                <a:effectLst>
                  <a:outerShdw blurRad="38100" dist="19050" dir="2700000" algn="tl" rotWithShape="0">
                    <a:schemeClr val="dk1">
                      <a:alpha val="40000"/>
                    </a:schemeClr>
                  </a:outerShdw>
                </a:effectLst>
                <a:sym typeface="Wingdings"/>
              </a:rPr>
              <a:t> WSS</a:t>
            </a:r>
            <a:endParaRPr lang="zh-CN" altLang="en-US" sz="4400" b="0" dirty="0">
              <a:ln w="0"/>
              <a:effectLst>
                <a:outerShdw blurRad="38100" dist="19050" dir="2700000" algn="tl" rotWithShape="0">
                  <a:schemeClr val="dk1">
                    <a:alpha val="40000"/>
                  </a:schemeClr>
                </a:outerShdw>
              </a:effectLst>
            </a:endParaRPr>
          </a:p>
        </p:txBody>
      </p:sp>
      <p:cxnSp>
        <p:nvCxnSpPr>
          <p:cNvPr id="4" name="直线连接符 3"/>
          <p:cNvCxnSpPr/>
          <p:nvPr/>
        </p:nvCxnSpPr>
        <p:spPr bwMode="auto">
          <a:xfrm>
            <a:off x="7151912" y="2708275"/>
            <a:ext cx="0" cy="2520280"/>
          </a:xfrm>
          <a:prstGeom prst="line">
            <a:avLst/>
          </a:prstGeom>
          <a:solidFill>
            <a:schemeClr val="accent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文本框 4"/>
          <p:cNvSpPr txBox="1"/>
          <p:nvPr/>
        </p:nvSpPr>
        <p:spPr>
          <a:xfrm>
            <a:off x="6851505" y="2373274"/>
            <a:ext cx="600815" cy="338554"/>
          </a:xfrm>
          <a:prstGeom prst="rect">
            <a:avLst/>
          </a:prstGeom>
          <a:noFill/>
        </p:spPr>
        <p:txBody>
          <a:bodyPr wrap="square" rtlCol="0">
            <a:spAutoFit/>
          </a:bodyPr>
          <a:lstStyle/>
          <a:p>
            <a:r>
              <a:rPr kumimoji="1" lang="en-US" altLang="zh-CN" dirty="0" smtClean="0"/>
              <a:t>95%</a:t>
            </a:r>
            <a:endParaRPr kumimoji="1" lang="zh-CN" altLang="en-US" dirty="0"/>
          </a:p>
        </p:txBody>
      </p:sp>
    </p:spTree>
    <p:extLst>
      <p:ext uri="{BB962C8B-B14F-4D97-AF65-F5344CB8AC3E}">
        <p14:creationId xmlns:p14="http://schemas.microsoft.com/office/powerpoint/2010/main" val="1158942746"/>
      </p:ext>
    </p:extLst>
  </p:cSld>
  <p:clrMapOvr>
    <a:masterClrMapping/>
  </p:clrMapOvr>
  <p:transition advTm="68797"/>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1.9|0.8|0.4|0.7|1|0.6"/>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37599</TotalTime>
  <Pages>0</Pages>
  <Words>6165</Words>
  <Characters>0</Characters>
  <Application>Microsoft Macintosh PowerPoint</Application>
  <DocSecurity>0</DocSecurity>
  <PresentationFormat>全屏显示(4:3)</PresentationFormat>
  <Lines>0</Lines>
  <Paragraphs>707</Paragraphs>
  <Slides>44</Slides>
  <Notes>44</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44</vt:i4>
      </vt:variant>
    </vt:vector>
  </HeadingPairs>
  <TitlesOfParts>
    <vt:vector size="56" baseType="lpstr">
      <vt:lpstr>FangSong</vt:lpstr>
      <vt:lpstr>Mangal</vt:lpstr>
      <vt:lpstr>STFangsong</vt:lpstr>
      <vt:lpstr>Times New Roman</vt:lpstr>
      <vt:lpstr>Verdana</vt:lpstr>
      <vt:lpstr>Wingdings</vt:lpstr>
      <vt:lpstr>黑体</vt:lpstr>
      <vt:lpstr>宋体</vt:lpstr>
      <vt:lpstr>微软雅黑</vt:lpstr>
      <vt:lpstr>Arial</vt:lpstr>
      <vt:lpstr>Profile</vt:lpstr>
      <vt:lpstr>1_Profile</vt:lpstr>
      <vt:lpstr>虚拟化数据中心内存管理关键技术研究</vt:lpstr>
      <vt:lpstr>内容提要</vt:lpstr>
      <vt:lpstr>研究背景</vt:lpstr>
      <vt:lpstr>研究背景</vt:lpstr>
      <vt:lpstr>研究背景</vt:lpstr>
      <vt:lpstr>研究背景</vt:lpstr>
      <vt:lpstr>内容提要</vt:lpstr>
      <vt:lpstr>内存跟踪与预测</vt:lpstr>
      <vt:lpstr>内存工作集的概念</vt:lpstr>
      <vt:lpstr>基于页面重用距离的内存工作集预测</vt:lpstr>
      <vt:lpstr>内存跟踪的开销分析</vt:lpstr>
      <vt:lpstr>开销的优化</vt:lpstr>
      <vt:lpstr>存储结构优化</vt:lpstr>
      <vt:lpstr>跟踪粒度优化</vt:lpstr>
      <vt:lpstr>动态热页集</vt:lpstr>
      <vt:lpstr>间歇式跟踪</vt:lpstr>
      <vt:lpstr>PowerPoint 演示文稿</vt:lpstr>
      <vt:lpstr>大工作集工作负载的内存跟踪</vt:lpstr>
      <vt:lpstr>内存跟踪开销的优化</vt:lpstr>
      <vt:lpstr>内容提要</vt:lpstr>
      <vt:lpstr>平均淘汰时间（AET）</vt:lpstr>
      <vt:lpstr>AET的优势</vt:lpstr>
      <vt:lpstr>基于AET进行内存跟踪的基本框架</vt:lpstr>
      <vt:lpstr>基于AET的内存跟踪-重用时间计算</vt:lpstr>
      <vt:lpstr>基于AET的内存跟踪-小距离补偿</vt:lpstr>
      <vt:lpstr>基于AET的内存跟踪-内存采样</vt:lpstr>
      <vt:lpstr>基于AET的内存跟踪-结果评估</vt:lpstr>
      <vt:lpstr>基于AET的内存跟踪-结果评估</vt:lpstr>
      <vt:lpstr>基于AET的内存跟踪-动态采样率</vt:lpstr>
      <vt:lpstr>基于AET的内存跟踪-动态采样率</vt:lpstr>
      <vt:lpstr>AET和LRU的评估</vt:lpstr>
      <vt:lpstr>内容提要</vt:lpstr>
      <vt:lpstr>内存动态调配</vt:lpstr>
      <vt:lpstr>内存动态调配的目的</vt:lpstr>
      <vt:lpstr>内存调配算法优化－－单机</vt:lpstr>
      <vt:lpstr>内存调配算法</vt:lpstr>
      <vt:lpstr>内存动态调配优化算法-动态规划</vt:lpstr>
      <vt:lpstr>内存动态调配结果-</vt:lpstr>
      <vt:lpstr>内存动态调配结果</vt:lpstr>
      <vt:lpstr>超量提交的内存调配</vt:lpstr>
      <vt:lpstr>内容提要</vt:lpstr>
      <vt:lpstr>工作总结</vt:lpstr>
      <vt:lpstr>将来工作展望</vt:lpstr>
      <vt:lpstr>PowerPoint 演示文稿</vt:lpstr>
    </vt:vector>
  </TitlesOfParts>
  <Manager/>
  <Company/>
  <LinksUpToDate>false</LinksUpToDate>
  <CharactersWithSpaces>0</CharactersWithSpaces>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of Network Computing and Information Systems</dc:title>
  <dc:subject/>
  <dc:creator>lxm</dc:creator>
  <cp:keywords/>
  <dc:description/>
  <cp:lastModifiedBy>cc wang</cp:lastModifiedBy>
  <cp:revision>2041</cp:revision>
  <cp:lastPrinted>2017-05-29T12:06:20Z</cp:lastPrinted>
  <dcterms:created xsi:type="dcterms:W3CDTF">2007-10-24T01:59:00Z</dcterms:created>
  <dcterms:modified xsi:type="dcterms:W3CDTF">2017-05-31T08:17:31Z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