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presentation is using the </a:t>
            </a:r>
            <a:r>
              <a:rPr lang="en"/>
              <a:t>Volatility</a:t>
            </a:r>
            <a:r>
              <a:rPr lang="en"/>
              <a:t> Index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Go-He-Gen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3bd5c0c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3bd5c0c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the peaks found using a Peak finder we filtered these down using Laramie’s </a:t>
            </a:r>
            <a:r>
              <a:rPr lang="en"/>
              <a:t>simulated</a:t>
            </a:r>
            <a:r>
              <a:rPr lang="en"/>
              <a:t> noise as well as using rolling mean and standard deviation we were able to better capture the significant peaks of the VIX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31efbba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31efbba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oe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chart is powerful but I need to unpack it a little bit. On the X 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*animate arrow pointing to X label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shows the number of days you are waiting for a VIX peak which you know will contain some price of the S&amp;P that will get you a 2 to 4 times better return. On the Y 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this is the percent chance, THE ODDS, of you getting that best price price within your waiting period.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*So how long should you wait?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*The steepest decline in your odds of getting your optimal S&amp;P price occurs over the 1 month.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*With the critical turning point  around a month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 can expect the next peak to happen within 35 calendar days of the last,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waiting 30 trading sessions maximizes your odds of buying the best price for the S&amp;P inside of a VIX spike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1a0b03b7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1a0b03b7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1a0b03b78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1a0b03b78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1a0b03b78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1a0b03b78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3bd5c0c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3bd5c0c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bd5c0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bd5c0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our </a:t>
            </a:r>
            <a:r>
              <a:rPr lang="en"/>
              <a:t>project</a:t>
            </a:r>
            <a:r>
              <a:rPr lang="en"/>
              <a:t> is using a Volatility Index to time the market further maximizing profit. By analyzing historical market data at </a:t>
            </a:r>
            <a:r>
              <a:rPr lang="en"/>
              <a:t>different periods of volatility - we have created an investment strategy to maximize profits.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and creating filtering models using modified Monte Carlo simulations,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da675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da675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VIX is a volatility index that measures the implied volatility of S&amp;P 500 options. Implied volatility can simply be thought of as Trader’s forecast of potential future movement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da675a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da675a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S&amp;P and the VIX, you can see that during a bull run (click), implied volatility remains low. But during, for instance, a global pandemic, (click) implied volatility explodes higher. Presently, volatility (click) is just now beginning to return to pre-pandemic levels.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bd5c0c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bd5c0c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investing in the S&amp;P 500 while the VIX is </a:t>
            </a:r>
            <a:r>
              <a:rPr b="1" lang="en"/>
              <a:t>below</a:t>
            </a:r>
            <a:r>
              <a:rPr lang="en"/>
              <a:t> 21, the </a:t>
            </a:r>
            <a:r>
              <a:rPr lang="en"/>
              <a:t>expected</a:t>
            </a:r>
            <a:r>
              <a:rPr lang="en"/>
              <a:t> return is </a:t>
            </a:r>
            <a:r>
              <a:rPr lang="en"/>
              <a:t>positively</a:t>
            </a:r>
            <a:r>
              <a:rPr lang="en"/>
              <a:t> skewed and centered at 11%. </a:t>
            </a:r>
            <a:r>
              <a:rPr b="1" lang="en"/>
              <a:t>However, </a:t>
            </a:r>
            <a:r>
              <a:rPr lang="en"/>
              <a:t>buying the S&amp;P 500 when the VIX elevates above 21 leads to a bimodal return centering around an expected </a:t>
            </a:r>
            <a:r>
              <a:rPr b="1" lang="en"/>
              <a:t>20%</a:t>
            </a:r>
            <a:r>
              <a:rPr lang="en"/>
              <a:t> return or </a:t>
            </a:r>
            <a:r>
              <a:rPr b="1" lang="en"/>
              <a:t>40%. 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da675a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da675a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VIX peaks occur </a:t>
            </a:r>
            <a:r>
              <a:rPr lang="en"/>
              <a:t>typically</a:t>
            </a:r>
            <a:r>
              <a:rPr lang="en"/>
              <a:t> at the beginning or end of a bear trend, buying at the beginning of a bear trend would have less returns then buying at the end of a bear trend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1efbba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31efbba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da675a7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3da675a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3da675a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3da675a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VIX - Timing the Market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Geoghegan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Laramie Dunlap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 Fu</a:t>
            </a:r>
            <a:endParaRPr/>
          </a:p>
        </p:txBody>
      </p:sp>
      <p:sp>
        <p:nvSpPr>
          <p:cNvPr id="130" name="Google Shape;130;p13"/>
          <p:cNvSpPr txBox="1"/>
          <p:nvPr>
            <p:ph idx="4294967295" type="body"/>
          </p:nvPr>
        </p:nvSpPr>
        <p:spPr>
          <a:xfrm>
            <a:off x="3349900" y="1295700"/>
            <a:ext cx="5269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Copyright</a:t>
            </a:r>
            <a:r>
              <a:rPr b="1" lang="en"/>
              <a:t>©2022 JYL Consulting Incorporated Business Unlimited LLC.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38" y="465650"/>
            <a:ext cx="682942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050" y="753050"/>
            <a:ext cx="6829425" cy="41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255975" y="183975"/>
            <a:ext cx="2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Peaks of the VIX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1896775" y="3057650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2280483" y="3057650"/>
            <a:ext cx="3234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2603875" y="3057650"/>
            <a:ext cx="11400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3749250" y="2769325"/>
            <a:ext cx="570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4923450" y="2769325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746400" y="2608100"/>
            <a:ext cx="3234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6286125" y="2608100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6516271" y="2608100"/>
            <a:ext cx="255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7290000" y="2608100"/>
            <a:ext cx="255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7069800" y="2608100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1975175" y="1378225"/>
            <a:ext cx="32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number of days between Peaks is </a:t>
            </a:r>
            <a:r>
              <a:rPr lang="en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Calendar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Days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4319550" y="2769325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4539750" y="2769325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5143650" y="2769325"/>
            <a:ext cx="4971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5902425" y="2608100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771150" y="37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to use the VIX to Time the Market</a:t>
            </a:r>
            <a:endParaRPr/>
          </a:p>
        </p:txBody>
      </p:sp>
      <p:pic>
        <p:nvPicPr>
          <p:cNvPr id="305" name="Google Shape;3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5" y="939600"/>
            <a:ext cx="8432024" cy="3918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 txBox="1"/>
          <p:nvPr/>
        </p:nvSpPr>
        <p:spPr>
          <a:xfrm>
            <a:off x="6209925" y="1224700"/>
            <a:ext cx="25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VIX Peaks historically happen within 100 Days of the last peak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23"/>
          <p:cNvCxnSpPr/>
          <p:nvPr/>
        </p:nvCxnSpPr>
        <p:spPr>
          <a:xfrm>
            <a:off x="1278925" y="1167725"/>
            <a:ext cx="556200" cy="14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3"/>
          <p:cNvCxnSpPr/>
          <p:nvPr/>
        </p:nvCxnSpPr>
        <p:spPr>
          <a:xfrm flipH="1">
            <a:off x="1835125" y="2652350"/>
            <a:ext cx="18600" cy="27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3"/>
          <p:cNvCxnSpPr/>
          <p:nvPr/>
        </p:nvCxnSpPr>
        <p:spPr>
          <a:xfrm rot="10800000">
            <a:off x="5547875" y="4780550"/>
            <a:ext cx="6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3"/>
          <p:cNvCxnSpPr/>
          <p:nvPr/>
        </p:nvCxnSpPr>
        <p:spPr>
          <a:xfrm rot="10800000">
            <a:off x="414800" y="3598525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3"/>
          <p:cNvSpPr txBox="1"/>
          <p:nvPr/>
        </p:nvSpPr>
        <p:spPr>
          <a:xfrm>
            <a:off x="2098950" y="1080650"/>
            <a:ext cx="32316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long should I wait?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3241950" y="1898150"/>
            <a:ext cx="414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libri"/>
                <a:ea typeface="Calibri"/>
                <a:cs typeface="Calibri"/>
                <a:sym typeface="Calibri"/>
              </a:rPr>
              <a:t>30 Trading Sessions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title"/>
          </p:nvPr>
        </p:nvSpPr>
        <p:spPr>
          <a:xfrm>
            <a:off x="856775" y="33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</a:t>
            </a:r>
            <a:endParaRPr/>
          </a:p>
        </p:txBody>
      </p:sp>
      <p:grpSp>
        <p:nvGrpSpPr>
          <p:cNvPr id="318" name="Google Shape;318;p24"/>
          <p:cNvGrpSpPr/>
          <p:nvPr/>
        </p:nvGrpSpPr>
        <p:grpSpPr>
          <a:xfrm>
            <a:off x="292625" y="1974625"/>
            <a:ext cx="8269000" cy="2247350"/>
            <a:chOff x="292625" y="1974625"/>
            <a:chExt cx="8269000" cy="2247350"/>
          </a:xfrm>
        </p:grpSpPr>
        <p:pic>
          <p:nvPicPr>
            <p:cNvPr id="319" name="Google Shape;31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625" y="1974625"/>
              <a:ext cx="4018975" cy="224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9599" y="2022988"/>
              <a:ext cx="3872026" cy="2150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24"/>
          <p:cNvSpPr txBox="1"/>
          <p:nvPr>
            <p:ph type="title"/>
          </p:nvPr>
        </p:nvSpPr>
        <p:spPr>
          <a:xfrm>
            <a:off x="480650" y="110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Higher VIX, Better Discount</a:t>
            </a:r>
            <a:r>
              <a:rPr lang="en"/>
              <a:t> 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856775" y="4099775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1" i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annual return 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11%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62" y="1090125"/>
            <a:ext cx="6901876" cy="3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 txBox="1"/>
          <p:nvPr>
            <p:ph type="title"/>
          </p:nvPr>
        </p:nvSpPr>
        <p:spPr>
          <a:xfrm>
            <a:off x="819150" y="27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A one month waiting period maximizes odds</a:t>
            </a:r>
            <a:endParaRPr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1989925" y="2439300"/>
            <a:ext cx="4272425" cy="1807375"/>
            <a:chOff x="1989925" y="2439300"/>
            <a:chExt cx="4272425" cy="1807375"/>
          </a:xfrm>
        </p:grpSpPr>
        <p:sp>
          <p:nvSpPr>
            <p:cNvPr id="330" name="Google Shape;330;p25"/>
            <p:cNvSpPr/>
            <p:nvPr/>
          </p:nvSpPr>
          <p:spPr>
            <a:xfrm>
              <a:off x="4146775" y="3253475"/>
              <a:ext cx="425100" cy="6018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314700" y="2747675"/>
              <a:ext cx="425100" cy="11076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5899650" y="2439300"/>
              <a:ext cx="362700" cy="5040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1989925" y="3644875"/>
              <a:ext cx="501900" cy="6018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5"/>
          <p:cNvGrpSpPr/>
          <p:nvPr/>
        </p:nvGrpSpPr>
        <p:grpSpPr>
          <a:xfrm>
            <a:off x="1989925" y="2571750"/>
            <a:ext cx="4209050" cy="1584400"/>
            <a:chOff x="1989925" y="2571750"/>
            <a:chExt cx="4209050" cy="1584400"/>
          </a:xfrm>
        </p:grpSpPr>
        <p:sp>
          <p:nvSpPr>
            <p:cNvPr id="335" name="Google Shape;335;p25"/>
            <p:cNvSpPr/>
            <p:nvPr/>
          </p:nvSpPr>
          <p:spPr>
            <a:xfrm>
              <a:off x="1989925" y="3827050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4258025" y="3415275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5416575" y="3415275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5982675" y="2571750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209750"/>
            <a:ext cx="8735873" cy="47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/>
        </p:nvSpPr>
        <p:spPr>
          <a:xfrm>
            <a:off x="188050" y="125125"/>
            <a:ext cx="399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 Align your investment time frames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3789450" y="2792725"/>
            <a:ext cx="22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Peak: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8th, 2022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26"/>
          <p:cNvCxnSpPr/>
          <p:nvPr/>
        </p:nvCxnSpPr>
        <p:spPr>
          <a:xfrm flipH="1" rot="10800000">
            <a:off x="6854875" y="3601350"/>
            <a:ext cx="564300" cy="789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6"/>
          <p:cNvSpPr txBox="1"/>
          <p:nvPr/>
        </p:nvSpPr>
        <p:spPr>
          <a:xfrm>
            <a:off x="6563400" y="3145925"/>
            <a:ext cx="22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Spike: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April 10-16th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ctrTitle"/>
          </p:nvPr>
        </p:nvSpPr>
        <p:spPr>
          <a:xfrm>
            <a:off x="207975" y="215975"/>
            <a:ext cx="8743200" cy="4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C4587"/>
                </a:solidFill>
              </a:rPr>
              <a:t>Overview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85725" y="1477575"/>
            <a:ext cx="3274800" cy="57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Timing the Market 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3819433" y="1502018"/>
            <a:ext cx="933000" cy="5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6635688" y="2510201"/>
            <a:ext cx="439200" cy="73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3916738" y="3499550"/>
            <a:ext cx="933000" cy="5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5093800" y="3453650"/>
            <a:ext cx="33957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Investment Strategy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985750" y="941500"/>
            <a:ext cx="3739068" cy="1568700"/>
          </a:xfrm>
          <a:prstGeom prst="irregularSeal1">
            <a:avLst/>
          </a:pr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solidFill>
                  <a:srgbClr val="0B5394"/>
                </a:solidFill>
              </a:rPr>
              <a:t>Max.Profit        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271288" y="3062900"/>
            <a:ext cx="3503682" cy="1397088"/>
          </a:xfrm>
          <a:prstGeom prst="flowChartTerminator">
            <a:avLst/>
          </a:prstGeom>
          <a:solidFill>
            <a:srgbClr val="EEEEEE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Historical S&amp;P 500</a:t>
            </a:r>
            <a:endParaRPr sz="2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	VIX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7689425" y="1739600"/>
            <a:ext cx="352500" cy="1262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725" y="1514025"/>
            <a:ext cx="352500" cy="1636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1891350" y="308925"/>
            <a:ext cx="5361300" cy="12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VIX?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07775" y="1739600"/>
            <a:ext cx="3432000" cy="1262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Chicago Board Options Exchange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Volatility Index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Tracks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implied volatility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puts and calls on the S&amp;P 500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071450" y="1698349"/>
            <a:ext cx="3733135" cy="1118994"/>
          </a:xfrm>
          <a:custGeom>
            <a:rect b="b" l="l" r="r" t="t"/>
            <a:pathLst>
              <a:path extrusionOk="0" h="84628" w="141046">
                <a:moveTo>
                  <a:pt x="0" y="60556"/>
                </a:moveTo>
                <a:lnTo>
                  <a:pt x="6394" y="70712"/>
                </a:lnTo>
                <a:lnTo>
                  <a:pt x="13916" y="55291"/>
                </a:lnTo>
                <a:lnTo>
                  <a:pt x="23696" y="71840"/>
                </a:lnTo>
                <a:lnTo>
                  <a:pt x="34979" y="33475"/>
                </a:lnTo>
                <a:lnTo>
                  <a:pt x="51529" y="74849"/>
                </a:lnTo>
                <a:lnTo>
                  <a:pt x="60180" y="45887"/>
                </a:lnTo>
                <a:lnTo>
                  <a:pt x="77105" y="84628"/>
                </a:lnTo>
                <a:lnTo>
                  <a:pt x="98168" y="14293"/>
                </a:lnTo>
                <a:lnTo>
                  <a:pt x="106443" y="39869"/>
                </a:lnTo>
                <a:lnTo>
                  <a:pt x="121112" y="0"/>
                </a:lnTo>
                <a:lnTo>
                  <a:pt x="141046" y="4852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2" name="Google Shape;152;p15"/>
          <p:cNvSpPr txBox="1"/>
          <p:nvPr/>
        </p:nvSpPr>
        <p:spPr>
          <a:xfrm>
            <a:off x="7616525" y="22473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SPY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8352225" y="1354050"/>
            <a:ext cx="352500" cy="1924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63" y="280850"/>
            <a:ext cx="8775276" cy="458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6"/>
          <p:cNvCxnSpPr/>
          <p:nvPr/>
        </p:nvCxnSpPr>
        <p:spPr>
          <a:xfrm flipH="1" rot="10800000">
            <a:off x="3338100" y="1156575"/>
            <a:ext cx="1504500" cy="348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6"/>
          <p:cNvCxnSpPr/>
          <p:nvPr/>
        </p:nvCxnSpPr>
        <p:spPr>
          <a:xfrm flipH="1" rot="10800000">
            <a:off x="2992125" y="4438350"/>
            <a:ext cx="1596600" cy="20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" name="Google Shape;161;p16"/>
          <p:cNvSpPr txBox="1"/>
          <p:nvPr/>
        </p:nvSpPr>
        <p:spPr>
          <a:xfrm>
            <a:off x="3226275" y="4032325"/>
            <a:ext cx="1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VIX @ 20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>
            <a:off x="4880300" y="1156575"/>
            <a:ext cx="272700" cy="70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6"/>
          <p:cNvCxnSpPr/>
          <p:nvPr/>
        </p:nvCxnSpPr>
        <p:spPr>
          <a:xfrm flipH="1" rot="10800000">
            <a:off x="4842600" y="2783375"/>
            <a:ext cx="167400" cy="144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16"/>
          <p:cNvSpPr txBox="1"/>
          <p:nvPr/>
        </p:nvSpPr>
        <p:spPr>
          <a:xfrm>
            <a:off x="5040150" y="2987575"/>
            <a:ext cx="11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VIX spikes through 30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278025" y="3856375"/>
            <a:ext cx="1457400" cy="75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278025" y="603750"/>
            <a:ext cx="1457400" cy="705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37" y="363025"/>
            <a:ext cx="8240925" cy="45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3686050" y="1335225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11% annual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75" y="237300"/>
            <a:ext cx="8185562" cy="45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2040475" y="1579725"/>
            <a:ext cx="10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annual 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781600" y="1393625"/>
            <a:ext cx="10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annual 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0" y="307675"/>
            <a:ext cx="8269025" cy="45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906575" y="355875"/>
            <a:ext cx="3887700" cy="13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Why is High Volatility Bimodal?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5641875" y="2369575"/>
            <a:ext cx="385500" cy="395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5709650" y="3123750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261800" y="2849150"/>
            <a:ext cx="310200" cy="2934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7618475" y="613150"/>
            <a:ext cx="385500" cy="395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7911925" y="1104025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4444125" y="3184075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827600"/>
            <a:ext cx="8208924" cy="41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5594950" y="1071950"/>
            <a:ext cx="332700" cy="650700"/>
          </a:xfrm>
          <a:prstGeom prst="rtTriangl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4923813" y="145782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283225" y="165957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3673238" y="188250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2966950" y="212902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231575" y="225870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950800" y="215600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Volatility Index be accurately simulated?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950800" y="238365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01" name="Google Shape;201;p19"/>
          <p:cNvCxnSpPr>
            <a:stCxn id="200" idx="6"/>
          </p:cNvCxnSpPr>
          <p:nvPr/>
        </p:nvCxnSpPr>
        <p:spPr>
          <a:xfrm flipH="1" rot="10800000">
            <a:off x="1344700" y="2444850"/>
            <a:ext cx="11094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9"/>
          <p:cNvSpPr/>
          <p:nvPr/>
        </p:nvSpPr>
        <p:spPr>
          <a:xfrm>
            <a:off x="2162709" y="2035773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19"/>
          <p:cNvSpPr/>
          <p:nvPr/>
        </p:nvSpPr>
        <p:spPr>
          <a:xfrm>
            <a:off x="2841684" y="1910823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4" name="Google Shape;204;p19"/>
          <p:cNvCxnSpPr/>
          <p:nvPr/>
        </p:nvCxnSpPr>
        <p:spPr>
          <a:xfrm flipH="1" rot="10800000">
            <a:off x="2454150" y="2331875"/>
            <a:ext cx="6489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9"/>
          <p:cNvSpPr/>
          <p:nvPr/>
        </p:nvSpPr>
        <p:spPr>
          <a:xfrm>
            <a:off x="3703871" y="1781148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Google Shape;206;p19"/>
          <p:cNvSpPr/>
          <p:nvPr/>
        </p:nvSpPr>
        <p:spPr>
          <a:xfrm>
            <a:off x="4344475" y="1499800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19"/>
          <p:cNvSpPr/>
          <p:nvPr/>
        </p:nvSpPr>
        <p:spPr>
          <a:xfrm>
            <a:off x="4893209" y="1186748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Google Shape;208;p19"/>
          <p:cNvSpPr/>
          <p:nvPr/>
        </p:nvSpPr>
        <p:spPr>
          <a:xfrm rot="142097">
            <a:off x="5564459" y="931121"/>
            <a:ext cx="1802407" cy="3441216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9" name="Google Shape;209;p19"/>
          <p:cNvCxnSpPr/>
          <p:nvPr/>
        </p:nvCxnSpPr>
        <p:spPr>
          <a:xfrm flipH="1" rot="10800000">
            <a:off x="3174313" y="2129025"/>
            <a:ext cx="6396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endCxn id="195" idx="6"/>
          </p:cNvCxnSpPr>
          <p:nvPr/>
        </p:nvCxnSpPr>
        <p:spPr>
          <a:xfrm flipH="1" rot="10800000">
            <a:off x="3871325" y="1847675"/>
            <a:ext cx="8058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endCxn id="194" idx="6"/>
          </p:cNvCxnSpPr>
          <p:nvPr/>
        </p:nvCxnSpPr>
        <p:spPr>
          <a:xfrm flipH="1" rot="10800000">
            <a:off x="4571913" y="1645925"/>
            <a:ext cx="7458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4786200" y="1722725"/>
            <a:ext cx="2501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9"/>
          <p:cNvCxnSpPr/>
          <p:nvPr/>
        </p:nvCxnSpPr>
        <p:spPr>
          <a:xfrm flipH="1">
            <a:off x="5594950" y="940300"/>
            <a:ext cx="9300" cy="14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/>
        </p:nvSpPr>
        <p:spPr>
          <a:xfrm>
            <a:off x="280500" y="1727975"/>
            <a:ext cx="14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MonteCarlo Simulation of “i”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950800" y="215600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Volatility Index be accurately simulated?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rot="142097">
            <a:off x="5158584" y="959346"/>
            <a:ext cx="1802407" cy="3441216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1" name="Google Shape;221;p20"/>
          <p:cNvGrpSpPr/>
          <p:nvPr/>
        </p:nvGrpSpPr>
        <p:grpSpPr>
          <a:xfrm>
            <a:off x="3168825" y="1771175"/>
            <a:ext cx="4118525" cy="1492400"/>
            <a:chOff x="3168825" y="1771175"/>
            <a:chExt cx="4118525" cy="1492400"/>
          </a:xfrm>
        </p:grpSpPr>
        <p:cxnSp>
          <p:nvCxnSpPr>
            <p:cNvPr id="222" name="Google Shape;222;p20"/>
            <p:cNvCxnSpPr/>
            <p:nvPr/>
          </p:nvCxnSpPr>
          <p:spPr>
            <a:xfrm>
              <a:off x="3168825" y="2115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3206450" y="22303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3206450" y="2345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3206450" y="24599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3206450" y="2574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3206450" y="2689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3206450" y="28043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/>
            <p:nvPr/>
          </p:nvCxnSpPr>
          <p:spPr>
            <a:xfrm>
              <a:off x="3206450" y="2919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0"/>
            <p:cNvCxnSpPr/>
            <p:nvPr/>
          </p:nvCxnSpPr>
          <p:spPr>
            <a:xfrm>
              <a:off x="3206450" y="30339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0"/>
            <p:cNvCxnSpPr/>
            <p:nvPr/>
          </p:nvCxnSpPr>
          <p:spPr>
            <a:xfrm>
              <a:off x="3206450" y="3148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0"/>
            <p:cNvCxnSpPr/>
            <p:nvPr/>
          </p:nvCxnSpPr>
          <p:spPr>
            <a:xfrm>
              <a:off x="3206450" y="3263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0"/>
            <p:cNvCxnSpPr/>
            <p:nvPr/>
          </p:nvCxnSpPr>
          <p:spPr>
            <a:xfrm>
              <a:off x="3168825" y="1771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3168825" y="1875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0"/>
            <p:cNvCxnSpPr/>
            <p:nvPr/>
          </p:nvCxnSpPr>
          <p:spPr>
            <a:xfrm>
              <a:off x="3168825" y="2000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" name="Google Shape;236;p20"/>
          <p:cNvGrpSpPr/>
          <p:nvPr/>
        </p:nvGrpSpPr>
        <p:grpSpPr>
          <a:xfrm>
            <a:off x="921600" y="2263950"/>
            <a:ext cx="2174125" cy="615600"/>
            <a:chOff x="921600" y="2263950"/>
            <a:chExt cx="2174125" cy="615600"/>
          </a:xfrm>
        </p:grpSpPr>
        <p:sp>
          <p:nvSpPr>
            <p:cNvPr id="237" name="Google Shape;237;p20"/>
            <p:cNvSpPr/>
            <p:nvPr/>
          </p:nvSpPr>
          <p:spPr>
            <a:xfrm>
              <a:off x="2706325" y="2432425"/>
              <a:ext cx="389400" cy="369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921600" y="2263950"/>
              <a:ext cx="183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Markov Chain Monte Carlo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20"/>
          <p:cNvGrpSpPr/>
          <p:nvPr/>
        </p:nvGrpSpPr>
        <p:grpSpPr>
          <a:xfrm>
            <a:off x="3351400" y="2047650"/>
            <a:ext cx="414000" cy="831675"/>
            <a:chOff x="3351400" y="2047650"/>
            <a:chExt cx="414000" cy="831675"/>
          </a:xfrm>
        </p:grpSpPr>
        <p:sp>
          <p:nvSpPr>
            <p:cNvPr id="240" name="Google Shape;240;p20"/>
            <p:cNvSpPr/>
            <p:nvPr/>
          </p:nvSpPr>
          <p:spPr>
            <a:xfrm>
              <a:off x="3351400" y="26630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558400" y="20476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3466200" y="1879325"/>
            <a:ext cx="2638800" cy="1364825"/>
            <a:chOff x="3466200" y="1879325"/>
            <a:chExt cx="2638800" cy="1364825"/>
          </a:xfrm>
        </p:grpSpPr>
        <p:sp>
          <p:nvSpPr>
            <p:cNvPr id="243" name="Google Shape;243;p20"/>
            <p:cNvSpPr/>
            <p:nvPr/>
          </p:nvSpPr>
          <p:spPr>
            <a:xfrm>
              <a:off x="3466200" y="23554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3667500" y="28795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825463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4184725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532988" y="26630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762225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5898000" y="2356513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468500" y="209562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740000" y="28795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753788" y="21847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5416350" y="23032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5378600" y="272717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228200" y="27457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5008500" y="28337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5128188" y="25092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4013450" y="21847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391725" y="30278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066188" y="21847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690988" y="20956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5638288" y="25718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378600" y="187932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4" name="Google Shape;2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199538"/>
            <a:ext cx="84486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75" y="681675"/>
            <a:ext cx="70144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75" y="460750"/>
            <a:ext cx="6958549" cy="4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>
            <p:ph type="title"/>
          </p:nvPr>
        </p:nvSpPr>
        <p:spPr>
          <a:xfrm>
            <a:off x="151525" y="83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Signal</a:t>
            </a:r>
            <a:endParaRPr/>
          </a:p>
        </p:txBody>
      </p:sp>
      <p:grpSp>
        <p:nvGrpSpPr>
          <p:cNvPr id="272" name="Google Shape;272;p21"/>
          <p:cNvGrpSpPr/>
          <p:nvPr/>
        </p:nvGrpSpPr>
        <p:grpSpPr>
          <a:xfrm>
            <a:off x="2416600" y="2040475"/>
            <a:ext cx="4165475" cy="1316575"/>
            <a:chOff x="2416600" y="2040475"/>
            <a:chExt cx="4165475" cy="1316575"/>
          </a:xfrm>
        </p:grpSpPr>
        <p:sp>
          <p:nvSpPr>
            <p:cNvPr id="273" name="Google Shape;273;p21"/>
            <p:cNvSpPr/>
            <p:nvPr/>
          </p:nvSpPr>
          <p:spPr>
            <a:xfrm>
              <a:off x="2416600" y="2219150"/>
              <a:ext cx="1166100" cy="11379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670075" y="2040475"/>
              <a:ext cx="912000" cy="8745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1"/>
          <p:cNvSpPr/>
          <p:nvPr/>
        </p:nvSpPr>
        <p:spPr>
          <a:xfrm>
            <a:off x="827175" y="3316175"/>
            <a:ext cx="2349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827175" y="4055125"/>
            <a:ext cx="2349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 rot="-5400000">
            <a:off x="253025" y="3131300"/>
            <a:ext cx="118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Composed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