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presentation is using the </a:t>
            </a:r>
            <a:r>
              <a:rPr lang="en"/>
              <a:t>Volatility</a:t>
            </a:r>
            <a:r>
              <a:rPr lang="en"/>
              <a:t> Index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Go-He-Gen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3bd5c0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3bd5c0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the peaks found using a Peak finder we filtered these down using Laramie’s </a:t>
            </a:r>
            <a:r>
              <a:rPr lang="en"/>
              <a:t>simulated</a:t>
            </a:r>
            <a:r>
              <a:rPr lang="en"/>
              <a:t> noise as well as using rolling mean and standard deviation we were able to better capture the significant peaks of the VIX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31efbba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31efbba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chart is powerful but I need to unpack it a little bit. On the X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*animate arrow pointing to X label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shows the number of days you are waiting for a VIX peak which you know will contain some price of the S&amp;P that will get you a 2 to 4 times better return. On the Y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this is the percent chance, THE ODDS, of you getting that best price price within your waiting period.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*So how long should you wait?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*The steepest decline in your odds of getting your optimal S&amp;P price occurs over the 1 month.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*With the critical turning point  around a month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can expect the next peak to happen within 35 calendar days of the last,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waiting 30 trading sessions maximizes your odds of buying the best price for the S&amp;P inside of a VIX spike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1a0b03b7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1a0b03b7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1a0b03b78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1a0b03b7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1a0b03b78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1a0b03b78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3bd5c0c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3bd5c0c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bd5c0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bd5c0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</a:t>
            </a:r>
            <a:r>
              <a:rPr lang="en"/>
              <a:t>project</a:t>
            </a:r>
            <a:r>
              <a:rPr lang="en"/>
              <a:t> is use a Volatility Index in order to time the market, maximizing profit. By analyzing historical market data at </a:t>
            </a:r>
            <a:r>
              <a:rPr lang="en"/>
              <a:t>different periods of volatility - we have created an investment strategy to maximize profits.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and creating filtering models using modified Monte Carlo simulations,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da675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da675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VIX is a volatility index that measures the implied volatility of S&amp;P 500 options. Implied volatility can simply be thought of as Trader’s forecast of potential future movement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da675a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da675a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S&amp;P and the VIX, you can see that during a bull run (click), implied volatility remains low. But during, for instance, a global pandemic, (click) implied volatility explodes higher. Presently, volatility (click) is just now beginning to return to pre-pandemic levels.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3bd5c0c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3bd5c0c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investing in the S&amp;P 500 while the VIX is </a:t>
            </a:r>
            <a:r>
              <a:rPr b="1" lang="en"/>
              <a:t>below</a:t>
            </a:r>
            <a:r>
              <a:rPr lang="en"/>
              <a:t> 21, the </a:t>
            </a:r>
            <a:r>
              <a:rPr lang="en"/>
              <a:t>expected</a:t>
            </a:r>
            <a:r>
              <a:rPr lang="en"/>
              <a:t> return is </a:t>
            </a:r>
            <a:r>
              <a:rPr lang="en"/>
              <a:t>positively</a:t>
            </a:r>
            <a:r>
              <a:rPr lang="en"/>
              <a:t> skewed and centered at 11%. </a:t>
            </a:r>
            <a:r>
              <a:rPr b="1" lang="en"/>
              <a:t>However, </a:t>
            </a:r>
            <a:r>
              <a:rPr lang="en"/>
              <a:t>buying the S&amp;P 500 when the VIX elevates above 21 leads to a bimodal return centering around an expected </a:t>
            </a:r>
            <a:r>
              <a:rPr b="1" lang="en"/>
              <a:t>20%</a:t>
            </a:r>
            <a:r>
              <a:rPr lang="en"/>
              <a:t> return or </a:t>
            </a:r>
            <a:r>
              <a:rPr b="1" lang="en"/>
              <a:t>40%. 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3da675a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3da675a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peaks occur </a:t>
            </a:r>
            <a:r>
              <a:rPr lang="en"/>
              <a:t>typically</a:t>
            </a:r>
            <a:r>
              <a:rPr lang="en"/>
              <a:t> at the beginning or end of a bear trend, buying at the beginning of a bear trend would have less returns then buying at the end of a bear trend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1efbba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1efbba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da675a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da675a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3da675a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3da675a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- Timing the Market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Geoghegan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 Dunlap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 Fu</a:t>
            </a:r>
            <a:endParaRPr/>
          </a:p>
        </p:txBody>
      </p:sp>
      <p:sp>
        <p:nvSpPr>
          <p:cNvPr id="130" name="Google Shape;130;p13"/>
          <p:cNvSpPr txBox="1"/>
          <p:nvPr>
            <p:ph idx="4294967295" type="body"/>
          </p:nvPr>
        </p:nvSpPr>
        <p:spPr>
          <a:xfrm>
            <a:off x="3349900" y="1295700"/>
            <a:ext cx="526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Copyright</a:t>
            </a:r>
            <a:r>
              <a:rPr b="1" lang="en"/>
              <a:t>©2022 JYL Consulting Incorporated Business Unlimited LLC.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38" y="465650"/>
            <a:ext cx="682942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050" y="753050"/>
            <a:ext cx="6829425" cy="41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2"/>
          <p:cNvSpPr txBox="1"/>
          <p:nvPr/>
        </p:nvSpPr>
        <p:spPr>
          <a:xfrm>
            <a:off x="255975" y="183975"/>
            <a:ext cx="2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Peaks of the VIX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2"/>
          <p:cNvSpPr/>
          <p:nvPr/>
        </p:nvSpPr>
        <p:spPr>
          <a:xfrm>
            <a:off x="1896775" y="305765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2280483" y="305765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603875" y="3057650"/>
            <a:ext cx="11400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3749250" y="2769325"/>
            <a:ext cx="570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49234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6746400" y="260810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6286125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516271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7290000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069800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1975175" y="1378225"/>
            <a:ext cx="32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number of days between Peaks is </a:t>
            </a:r>
            <a:r>
              <a:rPr lang="en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Calendar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Days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43195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4539750" y="2769325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5143650" y="2769325"/>
            <a:ext cx="4971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902425" y="260810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771150" y="37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use the VIX to Time the Market</a:t>
            </a:r>
            <a:endParaRPr/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5" y="939600"/>
            <a:ext cx="8432024" cy="391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6209925" y="1224700"/>
            <a:ext cx="25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VIX Peaks historically happen within 100 Days of the last peak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3"/>
          <p:cNvCxnSpPr/>
          <p:nvPr/>
        </p:nvCxnSpPr>
        <p:spPr>
          <a:xfrm>
            <a:off x="1278925" y="1167725"/>
            <a:ext cx="5562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3"/>
          <p:cNvCxnSpPr/>
          <p:nvPr/>
        </p:nvCxnSpPr>
        <p:spPr>
          <a:xfrm flipH="1">
            <a:off x="1835125" y="2652350"/>
            <a:ext cx="18600" cy="2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/>
          <p:nvPr/>
        </p:nvCxnSpPr>
        <p:spPr>
          <a:xfrm rot="10800000">
            <a:off x="5547875" y="4780550"/>
            <a:ext cx="6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/>
          <p:nvPr/>
        </p:nvCxnSpPr>
        <p:spPr>
          <a:xfrm rot="10800000">
            <a:off x="414800" y="3598525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3"/>
          <p:cNvSpPr txBox="1"/>
          <p:nvPr/>
        </p:nvSpPr>
        <p:spPr>
          <a:xfrm>
            <a:off x="2098950" y="1080650"/>
            <a:ext cx="32316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long should I wait?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3241950" y="1898150"/>
            <a:ext cx="414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libri"/>
                <a:ea typeface="Calibri"/>
                <a:cs typeface="Calibri"/>
                <a:sym typeface="Calibri"/>
              </a:rPr>
              <a:t>30 Trading Sessions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856775" y="33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</a:t>
            </a:r>
            <a:endParaRPr/>
          </a:p>
        </p:txBody>
      </p:sp>
      <p:grpSp>
        <p:nvGrpSpPr>
          <p:cNvPr id="316" name="Google Shape;316;p24"/>
          <p:cNvGrpSpPr/>
          <p:nvPr/>
        </p:nvGrpSpPr>
        <p:grpSpPr>
          <a:xfrm>
            <a:off x="292625" y="1974625"/>
            <a:ext cx="8269000" cy="2247350"/>
            <a:chOff x="292625" y="1974625"/>
            <a:chExt cx="8269000" cy="2247350"/>
          </a:xfrm>
        </p:grpSpPr>
        <p:pic>
          <p:nvPicPr>
            <p:cNvPr id="317" name="Google Shape;31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625" y="1974625"/>
              <a:ext cx="4018975" cy="224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599" y="2022988"/>
              <a:ext cx="3872026" cy="2150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24"/>
          <p:cNvSpPr txBox="1"/>
          <p:nvPr>
            <p:ph type="title"/>
          </p:nvPr>
        </p:nvSpPr>
        <p:spPr>
          <a:xfrm>
            <a:off x="480650" y="110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Higher VIX, Better Discount</a:t>
            </a:r>
            <a:r>
              <a:rPr lang="en"/>
              <a:t> 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856775" y="4099775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annual return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11%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2" y="1090125"/>
            <a:ext cx="6901876" cy="3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5"/>
          <p:cNvSpPr txBox="1"/>
          <p:nvPr>
            <p:ph type="title"/>
          </p:nvPr>
        </p:nvSpPr>
        <p:spPr>
          <a:xfrm>
            <a:off x="819150" y="27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 one month waiting period maximizes odds</a:t>
            </a:r>
            <a:endParaRPr/>
          </a:p>
        </p:txBody>
      </p:sp>
      <p:grpSp>
        <p:nvGrpSpPr>
          <p:cNvPr id="327" name="Google Shape;327;p25"/>
          <p:cNvGrpSpPr/>
          <p:nvPr/>
        </p:nvGrpSpPr>
        <p:grpSpPr>
          <a:xfrm>
            <a:off x="1989925" y="2439300"/>
            <a:ext cx="4272425" cy="1807375"/>
            <a:chOff x="1989925" y="2439300"/>
            <a:chExt cx="4272425" cy="1807375"/>
          </a:xfrm>
        </p:grpSpPr>
        <p:sp>
          <p:nvSpPr>
            <p:cNvPr id="328" name="Google Shape;328;p25"/>
            <p:cNvSpPr/>
            <p:nvPr/>
          </p:nvSpPr>
          <p:spPr>
            <a:xfrm>
              <a:off x="4146775" y="3253475"/>
              <a:ext cx="4251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5314700" y="2747675"/>
              <a:ext cx="425100" cy="11076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899650" y="2439300"/>
              <a:ext cx="362700" cy="5040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989925" y="3644875"/>
              <a:ext cx="5019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5"/>
          <p:cNvGrpSpPr/>
          <p:nvPr/>
        </p:nvGrpSpPr>
        <p:grpSpPr>
          <a:xfrm>
            <a:off x="1989925" y="2571750"/>
            <a:ext cx="4209050" cy="1584400"/>
            <a:chOff x="1989925" y="2571750"/>
            <a:chExt cx="4209050" cy="1584400"/>
          </a:xfrm>
        </p:grpSpPr>
        <p:sp>
          <p:nvSpPr>
            <p:cNvPr id="333" name="Google Shape;333;p25"/>
            <p:cNvSpPr/>
            <p:nvPr/>
          </p:nvSpPr>
          <p:spPr>
            <a:xfrm>
              <a:off x="1989925" y="38270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425802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541657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982675" y="25717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>
            <a:off x="302975" y="404325"/>
            <a:ext cx="836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 Align your investment time frames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type="ctrTitle"/>
          </p:nvPr>
        </p:nvSpPr>
        <p:spPr>
          <a:xfrm>
            <a:off x="207975" y="215975"/>
            <a:ext cx="8743200" cy="4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C4587"/>
                </a:solidFill>
              </a:rPr>
              <a:t>Overview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92975" y="1186100"/>
            <a:ext cx="7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Purpose: Timing market to maximize profit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692975" y="1801688"/>
            <a:ext cx="790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Historical analysis - peaks of volatilities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692975" y="2375225"/>
            <a:ext cx="74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MCMC Simulation</a:t>
            </a:r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692975" y="2990825"/>
            <a:ext cx="733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Calculating profits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692975" y="3606425"/>
            <a:ext cx="73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800"/>
              <a:buChar char="●"/>
            </a:pPr>
            <a:r>
              <a:rPr lang="en" sz="2800">
                <a:solidFill>
                  <a:srgbClr val="3D85C6"/>
                </a:solidFill>
              </a:rPr>
              <a:t>Suggesting strategy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/>
          <p:nvPr/>
        </p:nvSpPr>
        <p:spPr>
          <a:xfrm>
            <a:off x="7689425" y="1739600"/>
            <a:ext cx="352500" cy="1262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9725" y="1514025"/>
            <a:ext cx="352500" cy="163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type="ctrTitle"/>
          </p:nvPr>
        </p:nvSpPr>
        <p:spPr>
          <a:xfrm>
            <a:off x="1891350" y="308925"/>
            <a:ext cx="53613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VIX?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07775" y="1739600"/>
            <a:ext cx="3432000" cy="1262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Chicago Board Options Exchange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Volatility Index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Tracks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implied volatility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puts and calls on the S&amp;P 500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071450" y="1698349"/>
            <a:ext cx="3733135" cy="1118994"/>
          </a:xfrm>
          <a:custGeom>
            <a:rect b="b" l="l" r="r" t="t"/>
            <a:pathLst>
              <a:path extrusionOk="0" h="84628" w="141046">
                <a:moveTo>
                  <a:pt x="0" y="60556"/>
                </a:moveTo>
                <a:lnTo>
                  <a:pt x="6394" y="70712"/>
                </a:lnTo>
                <a:lnTo>
                  <a:pt x="13916" y="55291"/>
                </a:lnTo>
                <a:lnTo>
                  <a:pt x="23696" y="71840"/>
                </a:lnTo>
                <a:lnTo>
                  <a:pt x="34979" y="33475"/>
                </a:lnTo>
                <a:lnTo>
                  <a:pt x="51529" y="74849"/>
                </a:lnTo>
                <a:lnTo>
                  <a:pt x="60180" y="45887"/>
                </a:lnTo>
                <a:lnTo>
                  <a:pt x="77105" y="84628"/>
                </a:lnTo>
                <a:lnTo>
                  <a:pt x="98168" y="14293"/>
                </a:lnTo>
                <a:lnTo>
                  <a:pt x="106443" y="39869"/>
                </a:lnTo>
                <a:lnTo>
                  <a:pt x="121112" y="0"/>
                </a:lnTo>
                <a:lnTo>
                  <a:pt x="141046" y="4852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0" name="Google Shape;150;p15"/>
          <p:cNvSpPr txBox="1"/>
          <p:nvPr/>
        </p:nvSpPr>
        <p:spPr>
          <a:xfrm>
            <a:off x="7616525" y="22473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SPY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8352225" y="1354050"/>
            <a:ext cx="352500" cy="1924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3" y="280850"/>
            <a:ext cx="8775276" cy="458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6"/>
          <p:cNvCxnSpPr/>
          <p:nvPr/>
        </p:nvCxnSpPr>
        <p:spPr>
          <a:xfrm flipH="1" rot="10800000">
            <a:off x="3338100" y="1156575"/>
            <a:ext cx="1504500" cy="348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8" name="Google Shape;158;p16"/>
          <p:cNvCxnSpPr/>
          <p:nvPr/>
        </p:nvCxnSpPr>
        <p:spPr>
          <a:xfrm flipH="1" rot="10800000">
            <a:off x="2992125" y="4438350"/>
            <a:ext cx="1596600" cy="20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9" name="Google Shape;159;p16"/>
          <p:cNvSpPr txBox="1"/>
          <p:nvPr/>
        </p:nvSpPr>
        <p:spPr>
          <a:xfrm>
            <a:off x="3226275" y="4032325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VIX @ 20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16"/>
          <p:cNvCxnSpPr/>
          <p:nvPr/>
        </p:nvCxnSpPr>
        <p:spPr>
          <a:xfrm>
            <a:off x="4880300" y="1156575"/>
            <a:ext cx="272700" cy="70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16"/>
          <p:cNvCxnSpPr/>
          <p:nvPr/>
        </p:nvCxnSpPr>
        <p:spPr>
          <a:xfrm flipH="1" rot="10800000">
            <a:off x="4842600" y="2783375"/>
            <a:ext cx="167400" cy="144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6"/>
          <p:cNvSpPr txBox="1"/>
          <p:nvPr/>
        </p:nvSpPr>
        <p:spPr>
          <a:xfrm>
            <a:off x="5040150" y="2987575"/>
            <a:ext cx="11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VIX spikes through 30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278025" y="3856375"/>
            <a:ext cx="1457400" cy="75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7278025" y="603750"/>
            <a:ext cx="1457400" cy="705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37" y="363025"/>
            <a:ext cx="8240925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3686050" y="1335225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11% annual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75" y="237300"/>
            <a:ext cx="8185562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2040475" y="15797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6781600" y="13936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0" y="307675"/>
            <a:ext cx="8269025" cy="45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906575" y="355875"/>
            <a:ext cx="3887700" cy="13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Why is High Volatility Bimodal?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5641875" y="2369575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5709650" y="3123750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261800" y="2849150"/>
            <a:ext cx="310200" cy="2934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7618475" y="613150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7911925" y="110402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444125" y="318407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827600"/>
            <a:ext cx="8208924" cy="4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5594950" y="1071950"/>
            <a:ext cx="332700" cy="650700"/>
          </a:xfrm>
          <a:prstGeom prst="rtTriangl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4923813" y="14578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4283225" y="165957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3673238" y="18825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966950" y="21290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231575" y="22587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950800" y="238365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199" name="Google Shape;199;p19"/>
          <p:cNvCxnSpPr>
            <a:stCxn id="198" idx="6"/>
          </p:cNvCxnSpPr>
          <p:nvPr/>
        </p:nvCxnSpPr>
        <p:spPr>
          <a:xfrm flipH="1" rot="10800000">
            <a:off x="1344700" y="2444850"/>
            <a:ext cx="11094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9"/>
          <p:cNvSpPr/>
          <p:nvPr/>
        </p:nvSpPr>
        <p:spPr>
          <a:xfrm>
            <a:off x="2162709" y="203577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Google Shape;201;p19"/>
          <p:cNvSpPr/>
          <p:nvPr/>
        </p:nvSpPr>
        <p:spPr>
          <a:xfrm>
            <a:off x="2841684" y="191082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2" name="Google Shape;202;p19"/>
          <p:cNvCxnSpPr/>
          <p:nvPr/>
        </p:nvCxnSpPr>
        <p:spPr>
          <a:xfrm flipH="1" rot="10800000">
            <a:off x="2454150" y="2331875"/>
            <a:ext cx="6489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9"/>
          <p:cNvSpPr/>
          <p:nvPr/>
        </p:nvSpPr>
        <p:spPr>
          <a:xfrm>
            <a:off x="3703871" y="17811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19"/>
          <p:cNvSpPr/>
          <p:nvPr/>
        </p:nvSpPr>
        <p:spPr>
          <a:xfrm>
            <a:off x="4344475" y="1499800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Google Shape;205;p19"/>
          <p:cNvSpPr/>
          <p:nvPr/>
        </p:nvSpPr>
        <p:spPr>
          <a:xfrm>
            <a:off x="4893209" y="11867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19"/>
          <p:cNvSpPr/>
          <p:nvPr/>
        </p:nvSpPr>
        <p:spPr>
          <a:xfrm rot="142097">
            <a:off x="5564459" y="931121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7" name="Google Shape;207;p19"/>
          <p:cNvCxnSpPr/>
          <p:nvPr/>
        </p:nvCxnSpPr>
        <p:spPr>
          <a:xfrm flipH="1" rot="10800000">
            <a:off x="3174313" y="2129025"/>
            <a:ext cx="639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9"/>
          <p:cNvCxnSpPr>
            <a:endCxn id="193" idx="6"/>
          </p:cNvCxnSpPr>
          <p:nvPr/>
        </p:nvCxnSpPr>
        <p:spPr>
          <a:xfrm flipH="1" rot="10800000">
            <a:off x="3871325" y="1847675"/>
            <a:ext cx="8058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9"/>
          <p:cNvCxnSpPr>
            <a:endCxn id="192" idx="6"/>
          </p:cNvCxnSpPr>
          <p:nvPr/>
        </p:nvCxnSpPr>
        <p:spPr>
          <a:xfrm flipH="1" rot="10800000">
            <a:off x="4571913" y="1645925"/>
            <a:ext cx="7458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/>
          <p:nvPr/>
        </p:nvCxnSpPr>
        <p:spPr>
          <a:xfrm>
            <a:off x="4786200" y="1722725"/>
            <a:ext cx="2501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9"/>
          <p:cNvCxnSpPr/>
          <p:nvPr/>
        </p:nvCxnSpPr>
        <p:spPr>
          <a:xfrm flipH="1">
            <a:off x="5594950" y="940300"/>
            <a:ext cx="93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2" name="Google Shape;212;p19"/>
          <p:cNvSpPr txBox="1"/>
          <p:nvPr/>
        </p:nvSpPr>
        <p:spPr>
          <a:xfrm>
            <a:off x="280500" y="1727975"/>
            <a:ext cx="14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MonteCarlo Simulation of “i”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 rot="142097">
            <a:off x="5158584" y="959346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19" name="Google Shape;219;p20"/>
          <p:cNvGrpSpPr/>
          <p:nvPr/>
        </p:nvGrpSpPr>
        <p:grpSpPr>
          <a:xfrm>
            <a:off x="3168825" y="1771175"/>
            <a:ext cx="4118525" cy="1492400"/>
            <a:chOff x="3168825" y="1771175"/>
            <a:chExt cx="4118525" cy="1492400"/>
          </a:xfrm>
        </p:grpSpPr>
        <p:cxnSp>
          <p:nvCxnSpPr>
            <p:cNvPr id="220" name="Google Shape;220;p20"/>
            <p:cNvCxnSpPr/>
            <p:nvPr/>
          </p:nvCxnSpPr>
          <p:spPr>
            <a:xfrm>
              <a:off x="3168825" y="211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3206450" y="2230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3206450" y="2345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3206450" y="2459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3206450" y="2574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3206450" y="2689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3206450" y="2804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3206450" y="2919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3206450" y="3033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3206450" y="3148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3206450" y="3263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3168825" y="1771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3168825" y="187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3168825" y="2000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4" name="Google Shape;234;p20"/>
          <p:cNvGrpSpPr/>
          <p:nvPr/>
        </p:nvGrpSpPr>
        <p:grpSpPr>
          <a:xfrm>
            <a:off x="921600" y="2263950"/>
            <a:ext cx="2174125" cy="615600"/>
            <a:chOff x="921600" y="2263950"/>
            <a:chExt cx="2174125" cy="615600"/>
          </a:xfrm>
        </p:grpSpPr>
        <p:sp>
          <p:nvSpPr>
            <p:cNvPr id="235" name="Google Shape;235;p20"/>
            <p:cNvSpPr/>
            <p:nvPr/>
          </p:nvSpPr>
          <p:spPr>
            <a:xfrm>
              <a:off x="2706325" y="2432425"/>
              <a:ext cx="389400" cy="36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921600" y="2263950"/>
              <a:ext cx="183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Markov Chain Monte Carlo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20"/>
          <p:cNvGrpSpPr/>
          <p:nvPr/>
        </p:nvGrpSpPr>
        <p:grpSpPr>
          <a:xfrm>
            <a:off x="3351400" y="2047650"/>
            <a:ext cx="414000" cy="831675"/>
            <a:chOff x="3351400" y="2047650"/>
            <a:chExt cx="414000" cy="831675"/>
          </a:xfrm>
        </p:grpSpPr>
        <p:sp>
          <p:nvSpPr>
            <p:cNvPr id="238" name="Google Shape;238;p20"/>
            <p:cNvSpPr/>
            <p:nvPr/>
          </p:nvSpPr>
          <p:spPr>
            <a:xfrm>
              <a:off x="3351400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3558400" y="20476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3466200" y="1879325"/>
            <a:ext cx="2638800" cy="1364825"/>
            <a:chOff x="3466200" y="1879325"/>
            <a:chExt cx="2638800" cy="1364825"/>
          </a:xfrm>
        </p:grpSpPr>
        <p:sp>
          <p:nvSpPr>
            <p:cNvPr id="241" name="Google Shape;241;p20"/>
            <p:cNvSpPr/>
            <p:nvPr/>
          </p:nvSpPr>
          <p:spPr>
            <a:xfrm>
              <a:off x="3466200" y="23554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6675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3825463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41847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4532988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7622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5898000" y="2356513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468500" y="20956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47400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7537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5416350" y="23032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5378600" y="272717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228200" y="27457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008500" y="28337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128188" y="25092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4013450" y="21847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4391725" y="30278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50661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690988" y="20956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638288" y="25718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378600" y="18793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2" name="Google Shape;2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99538"/>
            <a:ext cx="84486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75" y="681675"/>
            <a:ext cx="70144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75" y="460750"/>
            <a:ext cx="6958549" cy="4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>
            <p:ph type="title"/>
          </p:nvPr>
        </p:nvSpPr>
        <p:spPr>
          <a:xfrm>
            <a:off x="151525" y="8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Signal</a:t>
            </a: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>
            <a:off x="2416600" y="2040475"/>
            <a:ext cx="4165475" cy="1316575"/>
            <a:chOff x="2416600" y="2040475"/>
            <a:chExt cx="4165475" cy="1316575"/>
          </a:xfrm>
        </p:grpSpPr>
        <p:sp>
          <p:nvSpPr>
            <p:cNvPr id="271" name="Google Shape;271;p21"/>
            <p:cNvSpPr/>
            <p:nvPr/>
          </p:nvSpPr>
          <p:spPr>
            <a:xfrm>
              <a:off x="2416600" y="2219150"/>
              <a:ext cx="1166100" cy="11379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670075" y="2040475"/>
              <a:ext cx="912000" cy="874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1"/>
          <p:cNvSpPr/>
          <p:nvPr/>
        </p:nvSpPr>
        <p:spPr>
          <a:xfrm>
            <a:off x="827175" y="331617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>
            <a:off x="827175" y="405512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 rot="-5400000">
            <a:off x="253025" y="3131300"/>
            <a:ext cx="118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Composed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