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B566CA-CD96-4B57-A7AB-F113C2EA9264}">
  <a:tblStyle styleId="{17B566CA-CD96-4B57-A7AB-F113C2EA92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ec.gov/news/press-release/2021-262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3c6c4044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3c6c4044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3c6c404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3c6c404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Lauren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3c6c4044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3c6c4044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Lauren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3c6c4044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3c6c4044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2cf810c5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2cf810c5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c6c404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c6c404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2cf810c5d_2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2cf810c5d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2cf810c5d_2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2cf810c5d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the 2010s, personal data belonging to millions of Facebook users was collected, without consent, by Cambridge Analytica, and used for politically targeting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83d641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383d641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https://www.sec.gov/news/press-release/2021-262</a:t>
            </a:r>
            <a:r>
              <a:rPr lang="en"/>
              <a:t> - </a:t>
            </a:r>
            <a:r>
              <a:rPr b="1" lang="en">
                <a:solidFill>
                  <a:schemeClr val="dk1"/>
                </a:solidFill>
              </a:rPr>
              <a:t>JPMorgan Admits to Widespread Recordkeeping Failures and Agrees to Pay $125 Million Penalty to Resolve SEC Charges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3c6c404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3c6c40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2cf810c5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2cf810c5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2cf810c5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2cf810c5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Andrew/Alex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2cf810c5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2cf810c5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r>
              <a:rPr lang="en">
                <a:solidFill>
                  <a:schemeClr val="dk1"/>
                </a:solidFill>
              </a:rPr>
              <a:t>/Alex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3c6c404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3c6c404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Krista/Lauren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jpg"/><Relationship Id="rId6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99750" y="1578400"/>
            <a:ext cx="5607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Using what people say to predict where a stock will go.</a:t>
            </a:r>
            <a:endParaRPr sz="2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Presented by “The Sentimentalists”</a:t>
            </a:r>
            <a:endParaRPr sz="12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Alex Smith, Andrew Altman, Joe Geoghegan, Krista Xhoxhi, and Lauren Krohn</a:t>
            </a:r>
            <a:endParaRPr sz="122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</a:t>
            </a: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800" y="1654975"/>
            <a:ext cx="6360276" cy="318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550" y="119362"/>
            <a:ext cx="4681201" cy="146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158800" y="1621525"/>
            <a:ext cx="133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Loss: 0.003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MAPE: 3.5%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147125" y="371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SEC Financials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00" y="1628575"/>
            <a:ext cx="6088101" cy="339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775" y="80566"/>
            <a:ext cx="4289325" cy="14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192250" y="1897350"/>
            <a:ext cx="4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MAPE: 7.8%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SEC Financials</a:t>
            </a:r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275" y="1580875"/>
            <a:ext cx="6965349" cy="34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600" y="87650"/>
            <a:ext cx="4605350" cy="1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/>
        </p:nvSpPr>
        <p:spPr>
          <a:xfrm>
            <a:off x="91950" y="1897350"/>
            <a:ext cx="4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MAPE: 12.2%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</a:t>
            </a:r>
            <a:r>
              <a:rPr lang="en"/>
              <a:t>Acquisition</a:t>
            </a:r>
            <a:r>
              <a:rPr lang="en"/>
              <a:t> of Sentiment Data is difficult but there are rewards available if you can.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Compared to the financial statements of the SEC, t</a:t>
            </a:r>
            <a:r>
              <a:rPr lang="en"/>
              <a:t>he sentiment analysis tended to be a better </a:t>
            </a:r>
            <a:r>
              <a:rPr lang="en"/>
              <a:t>predictor.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is variable dependent on the stocks you are observing and the sources you are using.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human element is a powerful tool but has its dangers.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1115500" y="537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Questions?</a:t>
            </a:r>
            <a:endParaRPr sz="2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 you!</a:t>
            </a:r>
            <a:endParaRPr sz="6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952500" y="146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{17B566CA-CD96-4B57-A7AB-F113C2EA9264}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 used/looked into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By using these API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Stock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Alpaca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10-K and 10-Q forms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</a:t>
                      </a: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ec-api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Reddit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pmaw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Twitter </a:t>
                      </a:r>
                      <a:r>
                        <a:rPr baseline="30000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baseline="30000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Twitter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News Sources </a:t>
                      </a:r>
                      <a:r>
                        <a:rPr baseline="30000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news-api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14"/>
          <p:cNvSpPr txBox="1"/>
          <p:nvPr/>
        </p:nvSpPr>
        <p:spPr>
          <a:xfrm>
            <a:off x="1206675" y="4098625"/>
            <a:ext cx="613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aseline="30000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Due to subscription issues, we did not pursue these sources past initial data pulls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Pitfalls of Analyzing Sentiment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803300"/>
            <a:ext cx="7038900" cy="15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people can be </a:t>
            </a:r>
            <a:r>
              <a:rPr lang="en"/>
              <a:t>dangerous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Think Cambridge Analytica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Sentiment Data Sources tend to be </a:t>
            </a:r>
            <a:r>
              <a:rPr lang="en"/>
              <a:t>Subscription heavy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Knowing what someone is thinking is inherently valuable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 Edgar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09225" y="1081025"/>
            <a:ext cx="4008600" cy="3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Quarterly Reports are honestly awesome!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have detailed financial data!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clearly impact stock prices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have </a:t>
            </a:r>
            <a:r>
              <a:rPr lang="en"/>
              <a:t>explanations</a:t>
            </a:r>
            <a:r>
              <a:rPr lang="en"/>
              <a:t> of what headwinds and tailwinds the company experienced!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Free, e</a:t>
            </a:r>
            <a:r>
              <a:rPr lang="en"/>
              <a:t>asy, </a:t>
            </a:r>
            <a:r>
              <a:rPr lang="en"/>
              <a:t>and quick to download!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Too bad they are Government Documents…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450" y="645725"/>
            <a:ext cx="3742800" cy="37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1130525" y="1544225"/>
            <a:ext cx="39660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They are stored as XBRL HTML files!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They have very little consistency between companies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They have very little consistency within the same company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They sometimes contain obvious errors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 difficult to work with/analyze with code…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57447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r/s</a:t>
            </a:r>
            <a:r>
              <a:rPr lang="en"/>
              <a:t>tockmarket Comments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2703200" y="1058150"/>
            <a:ext cx="58539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r/stockmarket is a forum dedicated to analysis of stocks, includes discussion of trading strategy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Approximately 1 million comments pulled, from 2012 to 2022 using PMAW</a:t>
            </a:r>
            <a:r>
              <a:rPr lang="en"/>
              <a:t> </a:t>
            </a:r>
            <a:r>
              <a:rPr lang="en"/>
              <a:t>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sourced from Pushshift, an archive of Reddit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PMAW uses multithreading to retrieve more comments, making multiple requests simultaneously on the Pushshift API to reduce impact of data limitations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Number of comments pulled per minute still limited despite advantages of PMAW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4325" y="1750950"/>
            <a:ext cx="3392550" cy="33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Close Prices using LightGBM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331600" y="1058150"/>
            <a:ext cx="58539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Light Gradient Boosting Machine is a machine learning framework produced by Microsoft with a focus on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Generates sets of decision trees during training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Cited as more performant alternative to random forests in most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Mean absolute percent error used as performance metric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600275" y="336275"/>
            <a:ext cx="40281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/>
              <a:t>Uber with Sentiment and SEC Financials</a:t>
            </a:r>
            <a:endParaRPr sz="14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25" y="708725"/>
            <a:ext cx="3971774" cy="1702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75" y="2877075"/>
            <a:ext cx="3971747" cy="17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9376" y="708725"/>
            <a:ext cx="3971751" cy="17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9375" y="2877075"/>
            <a:ext cx="3971690" cy="17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600213" y="2487850"/>
            <a:ext cx="37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Uber with SEC and Reddit Sentiment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4829375" y="336275"/>
            <a:ext cx="3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AirBnb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with Sentiment and SEC Financials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4829375" y="2487850"/>
            <a:ext cx="37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AirBnB with SEC and Reddit Sentiment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25" y="393763"/>
            <a:ext cx="3989700" cy="22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25" y="2715412"/>
            <a:ext cx="3989700" cy="2279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7350" y="393750"/>
            <a:ext cx="3989700" cy="227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7350" y="2715425"/>
            <a:ext cx="3989700" cy="227983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397125" y="57475"/>
            <a:ext cx="27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Uber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747350" y="57475"/>
            <a:ext cx="18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AirBnb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065975" y="0"/>
            <a:ext cx="78465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Stock Prices using LSTM - 1 Feature</a:t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75" y="784325"/>
            <a:ext cx="2568900" cy="20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274" y="3008014"/>
            <a:ext cx="2568900" cy="213548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1065975" y="450300"/>
            <a:ext cx="7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- Reddit Compound                                                Feature - SEC  Revenue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2050" y="784625"/>
            <a:ext cx="2568900" cy="207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2050" y="3008025"/>
            <a:ext cx="2568899" cy="209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