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71" r:id="rId7"/>
    <p:sldId id="277" r:id="rId8"/>
    <p:sldId id="272" r:id="rId9"/>
    <p:sldId id="268" r:id="rId10"/>
    <p:sldId id="273" r:id="rId11"/>
    <p:sldId id="261" r:id="rId12"/>
    <p:sldId id="270" r:id="rId13"/>
    <p:sldId id="274" r:id="rId14"/>
    <p:sldId id="263" r:id="rId15"/>
    <p:sldId id="264" r:id="rId16"/>
    <p:sldId id="275"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Hand" userId="528972ae1e78f825" providerId="LiveId" clId="{0232AB2D-BB7F-4AE4-AB71-DBED64446FED}"/>
    <pc:docChg chg="custSel modSld">
      <pc:chgData name="Joe Hand" userId="528972ae1e78f825" providerId="LiveId" clId="{0232AB2D-BB7F-4AE4-AB71-DBED64446FED}" dt="2023-03-11T18:17:24.251" v="363" actId="20577"/>
      <pc:docMkLst>
        <pc:docMk/>
      </pc:docMkLst>
      <pc:sldChg chg="modSp mod modNotesTx">
        <pc:chgData name="Joe Hand" userId="528972ae1e78f825" providerId="LiveId" clId="{0232AB2D-BB7F-4AE4-AB71-DBED64446FED}" dt="2023-03-11T18:15:45.802" v="34" actId="20577"/>
        <pc:sldMkLst>
          <pc:docMk/>
          <pc:sldMk cId="763798990" sldId="265"/>
        </pc:sldMkLst>
        <pc:spChg chg="mod">
          <ac:chgData name="Joe Hand" userId="528972ae1e78f825" providerId="LiveId" clId="{0232AB2D-BB7F-4AE4-AB71-DBED64446FED}" dt="2023-03-11T18:13:52.980" v="12" actId="5793"/>
          <ac:spMkLst>
            <pc:docMk/>
            <pc:sldMk cId="763798990" sldId="265"/>
            <ac:spMk id="3" creationId="{00000000-0000-0000-0000-000000000000}"/>
          </ac:spMkLst>
        </pc:spChg>
      </pc:sldChg>
      <pc:sldChg chg="modNotesTx">
        <pc:chgData name="Joe Hand" userId="528972ae1e78f825" providerId="LiveId" clId="{0232AB2D-BB7F-4AE4-AB71-DBED64446FED}" dt="2023-03-11T18:17:24.251" v="363" actId="20577"/>
        <pc:sldMkLst>
          <pc:docMk/>
          <pc:sldMk cId="3930634510" sldId="271"/>
        </pc:sldMkLst>
      </pc:sldChg>
      <pc:sldChg chg="modNotesTx">
        <pc:chgData name="Joe Hand" userId="528972ae1e78f825" providerId="LiveId" clId="{0232AB2D-BB7F-4AE4-AB71-DBED64446FED}" dt="2023-03-11T18:15:54.698" v="62" actId="20577"/>
        <pc:sldMkLst>
          <pc:docMk/>
          <pc:sldMk cId="515539752"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22D46-ECE8-4323-AFBE-1232C0A48C13}"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8B9E6-2706-46A5-A4E2-C24CAC08D847}" type="slidenum">
              <a:rPr lang="en-US" smtClean="0"/>
              <a:t>‹#›</a:t>
            </a:fld>
            <a:endParaRPr lang="en-US"/>
          </a:p>
        </p:txBody>
      </p:sp>
    </p:spTree>
    <p:extLst>
      <p:ext uri="{BB962C8B-B14F-4D97-AF65-F5344CB8AC3E}">
        <p14:creationId xmlns:p14="http://schemas.microsoft.com/office/powerpoint/2010/main" val="226309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Introduction</a:t>
            </a:r>
            <a:r>
              <a:rPr lang="en-US" baseline="0" dirty="0"/>
              <a:t> information on slide </a:t>
            </a:r>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1</a:t>
            </a:fld>
            <a:endParaRPr lang="en-US"/>
          </a:p>
        </p:txBody>
      </p:sp>
    </p:spTree>
    <p:extLst>
      <p:ext uri="{BB962C8B-B14F-4D97-AF65-F5344CB8AC3E}">
        <p14:creationId xmlns:p14="http://schemas.microsoft.com/office/powerpoint/2010/main" val="3179563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Pie chart denotes the content that is mostly</a:t>
            </a:r>
            <a:r>
              <a:rPr lang="en-US" baseline="0" dirty="0"/>
              <a:t> watched by the viewers. </a:t>
            </a:r>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10</a:t>
            </a:fld>
            <a:endParaRPr lang="en-US"/>
          </a:p>
        </p:txBody>
      </p:sp>
    </p:spTree>
    <p:extLst>
      <p:ext uri="{BB962C8B-B14F-4D97-AF65-F5344CB8AC3E}">
        <p14:creationId xmlns:p14="http://schemas.microsoft.com/office/powerpoint/2010/main" val="4236462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Hub uploaded of project </a:t>
            </a:r>
          </a:p>
        </p:txBody>
      </p:sp>
      <p:sp>
        <p:nvSpPr>
          <p:cNvPr id="4" name="Slide Number Placeholder 3"/>
          <p:cNvSpPr>
            <a:spLocks noGrp="1"/>
          </p:cNvSpPr>
          <p:nvPr>
            <p:ph type="sldNum" sz="quarter" idx="5"/>
          </p:nvPr>
        </p:nvSpPr>
        <p:spPr/>
        <p:txBody>
          <a:bodyPr/>
          <a:lstStyle/>
          <a:p>
            <a:fld id="{0988B9E6-2706-46A5-A4E2-C24CAC08D847}" type="slidenum">
              <a:rPr lang="en-US" smtClean="0"/>
              <a:t>16</a:t>
            </a:fld>
            <a:endParaRPr lang="en-US"/>
          </a:p>
        </p:txBody>
      </p:sp>
    </p:spTree>
    <p:extLst>
      <p:ext uri="{BB962C8B-B14F-4D97-AF65-F5344CB8AC3E}">
        <p14:creationId xmlns:p14="http://schemas.microsoft.com/office/powerpoint/2010/main" val="251680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Used. </a:t>
            </a:r>
          </a:p>
        </p:txBody>
      </p:sp>
      <p:sp>
        <p:nvSpPr>
          <p:cNvPr id="4" name="Slide Number Placeholder 3"/>
          <p:cNvSpPr>
            <a:spLocks noGrp="1"/>
          </p:cNvSpPr>
          <p:nvPr>
            <p:ph type="sldNum" sz="quarter" idx="5"/>
          </p:nvPr>
        </p:nvSpPr>
        <p:spPr/>
        <p:txBody>
          <a:bodyPr/>
          <a:lstStyle/>
          <a:p>
            <a:fld id="{0988B9E6-2706-46A5-A4E2-C24CAC08D847}" type="slidenum">
              <a:rPr lang="en-US" smtClean="0"/>
              <a:t>17</a:t>
            </a:fld>
            <a:endParaRPr lang="en-US"/>
          </a:p>
        </p:txBody>
      </p:sp>
    </p:spTree>
    <p:extLst>
      <p:ext uri="{BB962C8B-B14F-4D97-AF65-F5344CB8AC3E}">
        <p14:creationId xmlns:p14="http://schemas.microsoft.com/office/powerpoint/2010/main" val="174377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set for the presentation Topics covered.  Organization background, Current</a:t>
            </a:r>
            <a:r>
              <a:rPr lang="en-US" baseline="0" dirty="0"/>
              <a:t> Business Problem, Data set chosen, Business intelligence tools , Coding, Description of data visualization tools used, Data analysis , and finally references. </a:t>
            </a:r>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2</a:t>
            </a:fld>
            <a:endParaRPr lang="en-US"/>
          </a:p>
        </p:txBody>
      </p:sp>
    </p:spTree>
    <p:extLst>
      <p:ext uri="{BB962C8B-B14F-4D97-AF65-F5344CB8AC3E}">
        <p14:creationId xmlns:p14="http://schemas.microsoft.com/office/powerpoint/2010/main" val="55019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Netflix is a US based organization that has a global reach. The company was founded in 1997 by Reed Hastings and Marc Randolph.  </a:t>
            </a:r>
          </a:p>
          <a:p>
            <a:r>
              <a:rPr lang="en-US" dirty="0"/>
              <a:t>Initially, Netflix started as DVD-by-mail service, delivering DVD rentals to customers through mail. Then later chose to offer a wide range of movies, </a:t>
            </a:r>
            <a:r>
              <a:rPr lang="en-US" dirty="0" err="1"/>
              <a:t>tv</a:t>
            </a:r>
            <a:r>
              <a:rPr lang="en-US" dirty="0"/>
              <a:t> shows, documentaries and their own original content that could be streamed directly to various devices. </a:t>
            </a:r>
          </a:p>
          <a:p>
            <a:r>
              <a:rPr lang="en-US" dirty="0"/>
              <a:t>Initially, Netflix started as DVD-by-mail service, delivering DVD rentals to customers through mail. Then later chose to offer a wide range of movies, </a:t>
            </a:r>
            <a:r>
              <a:rPr lang="en-US" dirty="0" err="1"/>
              <a:t>tv</a:t>
            </a:r>
            <a:r>
              <a:rPr lang="en-US" dirty="0"/>
              <a:t> shows, documentaries and their own original content that could be streamed directly to various devices. </a:t>
            </a:r>
          </a:p>
          <a:p>
            <a:r>
              <a:rPr lang="en-US" dirty="0"/>
              <a:t>This year Netflix hit a new record for the registered members with more than 180 million accounts, 70 million from the United States alone</a:t>
            </a:r>
          </a:p>
        </p:txBody>
      </p:sp>
      <p:sp>
        <p:nvSpPr>
          <p:cNvPr id="4" name="Slide Number Placeholder 3"/>
          <p:cNvSpPr>
            <a:spLocks noGrp="1"/>
          </p:cNvSpPr>
          <p:nvPr>
            <p:ph type="sldNum" sz="quarter" idx="10"/>
          </p:nvPr>
        </p:nvSpPr>
        <p:spPr/>
        <p:txBody>
          <a:bodyPr/>
          <a:lstStyle/>
          <a:p>
            <a:fld id="{0988B9E6-2706-46A5-A4E2-C24CAC08D847}" type="slidenum">
              <a:rPr lang="en-US" smtClean="0"/>
              <a:t>3</a:t>
            </a:fld>
            <a:endParaRPr lang="en-US"/>
          </a:p>
        </p:txBody>
      </p:sp>
    </p:spTree>
    <p:extLst>
      <p:ext uri="{BB962C8B-B14F-4D97-AF65-F5344CB8AC3E}">
        <p14:creationId xmlns:p14="http://schemas.microsoft.com/office/powerpoint/2010/main" val="267555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Netflix has been having issues from what I have read in articles throughout the past year when it comes to content and customer sharing.  They will be actively trying to use the data that they collect to help make the decisions they need to help their business remain competitive and at the same time not lose revenue. </a:t>
            </a:r>
          </a:p>
          <a:p>
            <a:pPr marL="171450" indent="-171450">
              <a:buFontTx/>
              <a:buChar char="-"/>
            </a:pPr>
            <a:r>
              <a:rPr lang="en-US" dirty="0"/>
              <a:t> If Netflix continues to lose subscribers than they would be in serious trouble, competition in this area has been very tight and Netflix was once at the top.  With more streaming services being offered subscribers may decide to leave Netflix all together. introduction, think about what context or background information the reader would benefit from knowing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4</a:t>
            </a:fld>
            <a:endParaRPr lang="en-US"/>
          </a:p>
        </p:txBody>
      </p:sp>
    </p:spTree>
    <p:extLst>
      <p:ext uri="{BB962C8B-B14F-4D97-AF65-F5344CB8AC3E}">
        <p14:creationId xmlns:p14="http://schemas.microsoft.com/office/powerpoint/2010/main" val="77493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set </a:t>
            </a:r>
            <a:r>
              <a:rPr lang="en-US" baseline="0" dirty="0" err="1"/>
              <a:t>chosed</a:t>
            </a:r>
            <a:r>
              <a:rPr lang="en-US" baseline="0" dirty="0"/>
              <a:t> for Netflix is generic. Information on customers Is hard to come buy.  </a:t>
            </a:r>
          </a:p>
          <a:p>
            <a:r>
              <a:rPr lang="en-US" baseline="0" dirty="0"/>
              <a:t>To represent the large customer base a sample of data was take to get very general information l</a:t>
            </a:r>
          </a:p>
          <a:p>
            <a:r>
              <a:rPr lang="en-US" baseline="0" dirty="0"/>
              <a:t>Problems with Data is that it may not be an accurate snapshot of what Netflix currently uses. </a:t>
            </a:r>
          </a:p>
          <a:p>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5</a:t>
            </a:fld>
            <a:endParaRPr lang="en-US"/>
          </a:p>
        </p:txBody>
      </p:sp>
    </p:spTree>
    <p:extLst>
      <p:ext uri="{BB962C8B-B14F-4D97-AF65-F5344CB8AC3E}">
        <p14:creationId xmlns:p14="http://schemas.microsoft.com/office/powerpoint/2010/main" val="168339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Imported my data set in to SAS with ease.  SAS makes importing very easy I also labeled it under my current project for MIS 480 </a:t>
            </a:r>
          </a:p>
          <a:p>
            <a:r>
              <a:rPr lang="en-US" dirty="0"/>
              <a:t>Here you can see this is a simple dataset.  Mostly to help give a proper explanation for the data analysis we intended. </a:t>
            </a:r>
          </a:p>
        </p:txBody>
      </p:sp>
      <p:sp>
        <p:nvSpPr>
          <p:cNvPr id="4" name="Slide Number Placeholder 3"/>
          <p:cNvSpPr>
            <a:spLocks noGrp="1"/>
          </p:cNvSpPr>
          <p:nvPr>
            <p:ph type="sldNum" sz="quarter" idx="5"/>
          </p:nvPr>
        </p:nvSpPr>
        <p:spPr/>
        <p:txBody>
          <a:bodyPr/>
          <a:lstStyle/>
          <a:p>
            <a:fld id="{0988B9E6-2706-46A5-A4E2-C24CAC08D847}" type="slidenum">
              <a:rPr lang="en-US" smtClean="0"/>
              <a:t>6</a:t>
            </a:fld>
            <a:endParaRPr lang="en-US"/>
          </a:p>
        </p:txBody>
      </p:sp>
    </p:spTree>
    <p:extLst>
      <p:ext uri="{BB962C8B-B14F-4D97-AF65-F5344CB8AC3E}">
        <p14:creationId xmlns:p14="http://schemas.microsoft.com/office/powerpoint/2010/main" val="3328145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has data analysis features also . This is a snap shot of the data set using</a:t>
            </a:r>
            <a:r>
              <a:rPr lang="en-US" baseline="0" dirty="0"/>
              <a:t> excel.  The variable are AGE , GENDER , Type (TV, Movie, Documentary)  Genre (Comedy, Drama, Horror Suspense),  Married or Single  and Number of kids in house. </a:t>
            </a:r>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7</a:t>
            </a:fld>
            <a:endParaRPr lang="en-US"/>
          </a:p>
        </p:txBody>
      </p:sp>
    </p:spTree>
    <p:extLst>
      <p:ext uri="{BB962C8B-B14F-4D97-AF65-F5344CB8AC3E}">
        <p14:creationId xmlns:p14="http://schemas.microsoft.com/office/powerpoint/2010/main" val="1309491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Frequency</a:t>
            </a:r>
            <a:r>
              <a:rPr lang="en-US" baseline="0" dirty="0"/>
              <a:t> of Genre  types in Netflix that are often watched. 1 Drama , 2 Comedy, 3 Horror, 4 Suspense.  Her we see the histogram move from 1 to 4 with Dram being the most popular.  But all followed behind closely. </a:t>
            </a:r>
          </a:p>
          <a:p>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8</a:t>
            </a:fld>
            <a:endParaRPr lang="en-US"/>
          </a:p>
        </p:txBody>
      </p:sp>
    </p:spTree>
    <p:extLst>
      <p:ext uri="{BB962C8B-B14F-4D97-AF65-F5344CB8AC3E}">
        <p14:creationId xmlns:p14="http://schemas.microsoft.com/office/powerpoint/2010/main" val="972670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 </a:t>
            </a:r>
            <a:r>
              <a:rPr lang="en-US" baseline="0" dirty="0" err="1"/>
              <a:t>Boxchart</a:t>
            </a:r>
            <a:r>
              <a:rPr lang="en-US" baseline="0" dirty="0"/>
              <a:t>_  Is a way of graphically depicting groups of data through their quartiles.  It provides a visual representation of statistical data based on the Minimum, first quartile, median third quartile and Maximum.  </a:t>
            </a:r>
          </a:p>
          <a:p>
            <a:r>
              <a:rPr lang="en-US" baseline="0" dirty="0"/>
              <a:t>This shows the Minimum at 18 years old.  The first quartile at 40 the average around 48 and the third quartile at 62.  The fourth quartile is 80 years old.  This shows the ages of subscribers.  </a:t>
            </a:r>
            <a:endParaRPr lang="en-US" dirty="0"/>
          </a:p>
        </p:txBody>
      </p:sp>
      <p:sp>
        <p:nvSpPr>
          <p:cNvPr id="4" name="Slide Number Placeholder 3"/>
          <p:cNvSpPr>
            <a:spLocks noGrp="1"/>
          </p:cNvSpPr>
          <p:nvPr>
            <p:ph type="sldNum" sz="quarter" idx="10"/>
          </p:nvPr>
        </p:nvSpPr>
        <p:spPr/>
        <p:txBody>
          <a:bodyPr/>
          <a:lstStyle/>
          <a:p>
            <a:fld id="{0988B9E6-2706-46A5-A4E2-C24CAC08D847}" type="slidenum">
              <a:rPr lang="en-US" smtClean="0"/>
              <a:t>9</a:t>
            </a:fld>
            <a:endParaRPr lang="en-US"/>
          </a:p>
        </p:txBody>
      </p:sp>
    </p:spTree>
    <p:extLst>
      <p:ext uri="{BB962C8B-B14F-4D97-AF65-F5344CB8AC3E}">
        <p14:creationId xmlns:p14="http://schemas.microsoft.com/office/powerpoint/2010/main" val="3919089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a:t>
            </a:r>
            <a:br>
              <a:rPr lang="en-US" dirty="0"/>
            </a:br>
            <a:r>
              <a:rPr lang="en-US" dirty="0"/>
              <a:t>business Intelligence solution for Netflix </a:t>
            </a:r>
          </a:p>
        </p:txBody>
      </p:sp>
      <p:sp>
        <p:nvSpPr>
          <p:cNvPr id="3" name="Subtitle 2"/>
          <p:cNvSpPr>
            <a:spLocks noGrp="1"/>
          </p:cNvSpPr>
          <p:nvPr>
            <p:ph type="subTitle" idx="1"/>
          </p:nvPr>
        </p:nvSpPr>
        <p:spPr>
          <a:xfrm>
            <a:off x="1876424" y="3602037"/>
            <a:ext cx="8791575" cy="2176537"/>
          </a:xfrm>
        </p:spPr>
        <p:txBody>
          <a:bodyPr>
            <a:normAutofit fontScale="92500" lnSpcReduction="20000"/>
          </a:bodyPr>
          <a:lstStyle/>
          <a:p>
            <a:r>
              <a:rPr lang="en-US" dirty="0"/>
              <a:t>Joseph Hand </a:t>
            </a:r>
          </a:p>
          <a:p>
            <a:r>
              <a:rPr lang="en-US" dirty="0"/>
              <a:t>Colorado state university-Global campus</a:t>
            </a:r>
          </a:p>
          <a:p>
            <a:r>
              <a:rPr lang="en-US" dirty="0"/>
              <a:t>Mis 480: Capstone- business analytics and information systems </a:t>
            </a:r>
          </a:p>
          <a:p>
            <a:r>
              <a:rPr lang="en-US" dirty="0"/>
              <a:t>Dr. orenthio Goodwin</a:t>
            </a:r>
          </a:p>
          <a:p>
            <a:r>
              <a:rPr lang="en-US" dirty="0"/>
              <a:t>12 March 2023</a:t>
            </a:r>
          </a:p>
          <a:p>
            <a:endParaRPr lang="en-US" dirty="0"/>
          </a:p>
        </p:txBody>
      </p:sp>
    </p:spTree>
    <p:extLst>
      <p:ext uri="{BB962C8B-B14F-4D97-AF65-F5344CB8AC3E}">
        <p14:creationId xmlns:p14="http://schemas.microsoft.com/office/powerpoint/2010/main" val="118396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855266" y="618518"/>
            <a:ext cx="2851417" cy="1478570"/>
          </a:xfrm>
        </p:spPr>
        <p:txBody>
          <a:bodyPr>
            <a:normAutofit/>
          </a:bodyPr>
          <a:lstStyle/>
          <a:p>
            <a:r>
              <a:rPr lang="en-US" sz="3200" dirty="0">
                <a:solidFill>
                  <a:srgbClr val="FFFFFF"/>
                </a:solidFill>
              </a:rPr>
              <a:t>Pie Chart </a:t>
            </a:r>
          </a:p>
        </p:txBody>
      </p:sp>
      <p:sp>
        <p:nvSpPr>
          <p:cNvPr id="3" name="Content Placeholder 2"/>
          <p:cNvSpPr>
            <a:spLocks noGrp="1"/>
          </p:cNvSpPr>
          <p:nvPr>
            <p:ph idx="1"/>
          </p:nvPr>
        </p:nvSpPr>
        <p:spPr>
          <a:xfrm>
            <a:off x="844620" y="2249487"/>
            <a:ext cx="2862444" cy="3957302"/>
          </a:xfrm>
        </p:spPr>
        <p:txBody>
          <a:bodyPr>
            <a:normAutofit/>
          </a:bodyPr>
          <a:lstStyle/>
          <a:p>
            <a:r>
              <a:rPr lang="en-US" sz="1400" dirty="0">
                <a:solidFill>
                  <a:srgbClr val="FFFFFF"/>
                </a:solidFill>
              </a:rPr>
              <a:t> 1 Drama content</a:t>
            </a:r>
          </a:p>
          <a:p>
            <a:r>
              <a:rPr lang="en-US" sz="1400" dirty="0">
                <a:solidFill>
                  <a:srgbClr val="FFFFFF"/>
                </a:solidFill>
              </a:rPr>
              <a:t> 2 Comedic content</a:t>
            </a:r>
          </a:p>
          <a:p>
            <a:r>
              <a:rPr lang="en-US" sz="1400" dirty="0">
                <a:solidFill>
                  <a:srgbClr val="FFFFFF"/>
                </a:solidFill>
              </a:rPr>
              <a:t> 3 Horror Content </a:t>
            </a:r>
          </a:p>
          <a:p>
            <a:r>
              <a:rPr lang="en-US" sz="1400" dirty="0">
                <a:solidFill>
                  <a:srgbClr val="FFFFFF"/>
                </a:solidFill>
              </a:rPr>
              <a:t> 4 Thriller Content</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A1C9AAA5-A499-29C9-6ECB-39261FBF6A5A}"/>
              </a:ext>
            </a:extLst>
          </p:cNvPr>
          <p:cNvPicPr>
            <a:picLocks noChangeAspect="1"/>
          </p:cNvPicPr>
          <p:nvPr/>
        </p:nvPicPr>
        <p:blipFill>
          <a:blip r:embed="rId4"/>
          <a:stretch>
            <a:fillRect/>
          </a:stretch>
        </p:blipFill>
        <p:spPr>
          <a:xfrm>
            <a:off x="6312490" y="2176463"/>
            <a:ext cx="3859102" cy="3017782"/>
          </a:xfrm>
          <a:prstGeom prst="rect">
            <a:avLst/>
          </a:prstGeom>
        </p:spPr>
      </p:pic>
    </p:spTree>
    <p:extLst>
      <p:ext uri="{BB962C8B-B14F-4D97-AF65-F5344CB8AC3E}">
        <p14:creationId xmlns:p14="http://schemas.microsoft.com/office/powerpoint/2010/main" val="66071836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 tools</a:t>
            </a:r>
          </a:p>
        </p:txBody>
      </p:sp>
      <p:sp>
        <p:nvSpPr>
          <p:cNvPr id="3" name="Content Placeholder 2"/>
          <p:cNvSpPr>
            <a:spLocks noGrp="1"/>
          </p:cNvSpPr>
          <p:nvPr>
            <p:ph idx="1"/>
          </p:nvPr>
        </p:nvSpPr>
        <p:spPr/>
        <p:txBody>
          <a:bodyPr/>
          <a:lstStyle/>
          <a:p>
            <a:r>
              <a:rPr lang="en-US" dirty="0"/>
              <a:t>Benefits of BI Tools </a:t>
            </a:r>
          </a:p>
          <a:p>
            <a:r>
              <a:rPr lang="en-US" dirty="0"/>
              <a:t>Benefits tool used </a:t>
            </a:r>
          </a:p>
          <a:p>
            <a:endParaRPr lang="en-US" dirty="0"/>
          </a:p>
        </p:txBody>
      </p:sp>
    </p:spTree>
    <p:extLst>
      <p:ext uri="{BB962C8B-B14F-4D97-AF65-F5344CB8AC3E}">
        <p14:creationId xmlns:p14="http://schemas.microsoft.com/office/powerpoint/2010/main" val="239092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2" name="Group 308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09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9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0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1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083" name="Group 308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08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12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title"/>
          </p:nvPr>
        </p:nvSpPr>
        <p:spPr>
          <a:xfrm>
            <a:off x="8036041" y="618518"/>
            <a:ext cx="3281003" cy="1478570"/>
          </a:xfrm>
        </p:spPr>
        <p:txBody>
          <a:bodyPr anchor="b">
            <a:normAutofit/>
          </a:bodyPr>
          <a:lstStyle/>
          <a:p>
            <a:r>
              <a:rPr lang="en-US" sz="2800" dirty="0">
                <a:solidFill>
                  <a:srgbClr val="FFFFFF"/>
                </a:solidFill>
              </a:rPr>
              <a:t>Code generated using SAS </a:t>
            </a:r>
          </a:p>
        </p:txBody>
      </p:sp>
      <p:sp useBgFill="1">
        <p:nvSpPr>
          <p:cNvPr id="312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36041" y="2249487"/>
            <a:ext cx="3281004" cy="3541714"/>
          </a:xfrm>
        </p:spPr>
        <p:txBody>
          <a:bodyPr>
            <a:normAutofit/>
          </a:bodyPr>
          <a:lstStyle/>
          <a:p>
            <a:endParaRPr lang="en-US" sz="1800" dirty="0">
              <a:solidFill>
                <a:srgbClr val="FFFFFF"/>
              </a:solidFill>
            </a:endParaRPr>
          </a:p>
        </p:txBody>
      </p:sp>
      <p:sp>
        <p:nvSpPr>
          <p:cNvPr id="4" name="Rectangle 2">
            <a:extLst>
              <a:ext uri="{FF2B5EF4-FFF2-40B4-BE49-F238E27FC236}">
                <a16:creationId xmlns:a16="http://schemas.microsoft.com/office/drawing/2014/main" id="{9ED364AD-8EC3-E620-1892-A819E624A403}"/>
              </a:ext>
            </a:extLst>
          </p:cNvPr>
          <p:cNvSpPr>
            <a:spLocks noChangeArrowheads="1"/>
          </p:cNvSpPr>
          <p:nvPr/>
        </p:nvSpPr>
        <p:spPr bwMode="auto">
          <a:xfrm>
            <a:off x="1530787" y="14938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a:extLst>
              <a:ext uri="{FF2B5EF4-FFF2-40B4-BE49-F238E27FC236}">
                <a16:creationId xmlns:a16="http://schemas.microsoft.com/office/drawing/2014/main" id="{CBC8D1ED-140E-6A93-A353-DFF8BE33C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87" y="1951037"/>
            <a:ext cx="47498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21601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2" name="Group 3081">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094"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95"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6"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7"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8"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9"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0"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1"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2"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3"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4"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5"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06"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7"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8"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9"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0"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11"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2"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3"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4"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5"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6"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7"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8"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9"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0"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083" name="Group 3082">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084"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6"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7"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8"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9"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0"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1"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2"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3"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122"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8036041" y="618518"/>
            <a:ext cx="3281003" cy="1478570"/>
          </a:xfrm>
        </p:spPr>
        <p:txBody>
          <a:bodyPr anchor="b">
            <a:normAutofit/>
          </a:bodyPr>
          <a:lstStyle/>
          <a:p>
            <a:endParaRPr lang="en-US" sz="2800" dirty="0">
              <a:solidFill>
                <a:srgbClr val="FFFFFF"/>
              </a:solidFill>
            </a:endParaRPr>
          </a:p>
        </p:txBody>
      </p:sp>
      <p:sp useBgFill="1">
        <p:nvSpPr>
          <p:cNvPr id="3124"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783567"/>
            <a:ext cx="6112382" cy="328540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393287746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data visualization tools </a:t>
            </a:r>
          </a:p>
        </p:txBody>
      </p:sp>
      <p:pic>
        <p:nvPicPr>
          <p:cNvPr id="4" name="Content Placeholder 3"/>
          <p:cNvPicPr>
            <a:picLocks noGrp="1" noChangeAspect="1"/>
          </p:cNvPicPr>
          <p:nvPr>
            <p:ph idx="1"/>
          </p:nvPr>
        </p:nvPicPr>
        <p:blipFill>
          <a:blip r:embed="rId2"/>
          <a:stretch>
            <a:fillRect/>
          </a:stretch>
        </p:blipFill>
        <p:spPr>
          <a:xfrm>
            <a:off x="679084" y="3302672"/>
            <a:ext cx="3257550" cy="1400175"/>
          </a:xfrm>
          <a:prstGeom prst="rect">
            <a:avLst/>
          </a:prstGeom>
        </p:spPr>
      </p:pic>
      <p:pic>
        <p:nvPicPr>
          <p:cNvPr id="5" name="Picture 4"/>
          <p:cNvPicPr>
            <a:picLocks noChangeAspect="1"/>
          </p:cNvPicPr>
          <p:nvPr/>
        </p:nvPicPr>
        <p:blipFill>
          <a:blip r:embed="rId3"/>
          <a:stretch>
            <a:fillRect/>
          </a:stretch>
        </p:blipFill>
        <p:spPr>
          <a:xfrm>
            <a:off x="4421066" y="3202659"/>
            <a:ext cx="2857500" cy="1600200"/>
          </a:xfrm>
          <a:prstGeom prst="rect">
            <a:avLst/>
          </a:prstGeom>
        </p:spPr>
      </p:pic>
      <p:pic>
        <p:nvPicPr>
          <p:cNvPr id="4098" name="Picture 2" descr="File:R logo.sv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189" y="3059784"/>
            <a:ext cx="24288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21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outcome</a:t>
            </a:r>
          </a:p>
        </p:txBody>
      </p:sp>
      <p:pic>
        <p:nvPicPr>
          <p:cNvPr id="5" name="Content Placeholder 4">
            <a:extLst>
              <a:ext uri="{FF2B5EF4-FFF2-40B4-BE49-F238E27FC236}">
                <a16:creationId xmlns:a16="http://schemas.microsoft.com/office/drawing/2014/main" id="{4D6BCD23-12AD-681D-C780-A5B5380B53AF}"/>
              </a:ext>
            </a:extLst>
          </p:cNvPr>
          <p:cNvPicPr>
            <a:picLocks noGrp="1" noChangeAspect="1"/>
          </p:cNvPicPr>
          <p:nvPr>
            <p:ph idx="1"/>
          </p:nvPr>
        </p:nvPicPr>
        <p:blipFill>
          <a:blip r:embed="rId2"/>
          <a:stretch>
            <a:fillRect/>
          </a:stretch>
        </p:blipFill>
        <p:spPr>
          <a:xfrm>
            <a:off x="2780530" y="2249488"/>
            <a:ext cx="6627765" cy="3541712"/>
          </a:xfrm>
        </p:spPr>
      </p:pic>
    </p:spTree>
    <p:extLst>
      <p:ext uri="{BB962C8B-B14F-4D97-AF65-F5344CB8AC3E}">
        <p14:creationId xmlns:p14="http://schemas.microsoft.com/office/powerpoint/2010/main" val="49897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BE5B-0DA7-3D51-D125-83A81ADCFE4E}"/>
              </a:ext>
            </a:extLst>
          </p:cNvPr>
          <p:cNvSpPr>
            <a:spLocks noGrp="1"/>
          </p:cNvSpPr>
          <p:nvPr>
            <p:ph type="title"/>
          </p:nvPr>
        </p:nvSpPr>
        <p:spPr/>
        <p:txBody>
          <a:bodyPr/>
          <a:lstStyle/>
          <a:p>
            <a:r>
              <a:rPr lang="en-US" dirty="0"/>
              <a:t>Git Hub upload</a:t>
            </a:r>
          </a:p>
        </p:txBody>
      </p:sp>
      <p:sp>
        <p:nvSpPr>
          <p:cNvPr id="3" name="Content Placeholder 2">
            <a:extLst>
              <a:ext uri="{FF2B5EF4-FFF2-40B4-BE49-F238E27FC236}">
                <a16:creationId xmlns:a16="http://schemas.microsoft.com/office/drawing/2014/main" id="{3342F2DE-EF7B-87D6-2815-F71196B4F7D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1553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r>
              <a:rPr lang="en-US" dirty="0"/>
              <a:t>Datta, S. (2020, September 23). What led Netflix to shut their own data centers and migrate to AWS? Medium. Retrieved February 15, 2 https://shirshadatta2000.medium.com/what-led-netflix-to-shut-their-own-data-centers-and-migrate-to-aws-bb38b9e4b965#:~:text=Netflix%20uses%20AWS%20for%20nearly,100%2C000%20server%20instances%20on%20AWS.</a:t>
            </a:r>
          </a:p>
          <a:p>
            <a:r>
              <a:rPr lang="en-US" dirty="0"/>
              <a:t>McFadden, C. (2023, March 1). From </a:t>
            </a:r>
            <a:r>
              <a:rPr lang="en-US" dirty="0" err="1"/>
              <a:t>dvds</a:t>
            </a:r>
            <a:r>
              <a:rPr lang="en-US" dirty="0"/>
              <a:t> to streaming, Here's the incredible history of </a:t>
            </a:r>
            <a:r>
              <a:rPr lang="en-US" dirty="0" err="1"/>
              <a:t>netflix</a:t>
            </a:r>
            <a:r>
              <a:rPr lang="en-US" dirty="0"/>
              <a:t>. The evolution of Netflix: a long and fascinating journey. Retrieved March 11, 2023, from https://interestingengineering.com/culture/the-fascinating-history-of-netflix</a:t>
            </a:r>
          </a:p>
          <a:p>
            <a:r>
              <a:rPr lang="en-US" dirty="0"/>
              <a:t>Salesforce. (n.d.). Retrieved March 11, 2023, from https://www.salesforce.com/products/crm-   analytics/overview</a:t>
            </a:r>
          </a:p>
          <a:p>
            <a:r>
              <a:rPr lang="en-US" dirty="0"/>
              <a:t>Sharma, K. (2022, May 28). 6 Ways Netflix uses the Power of Analytics. You are being redirected... Retrieved February 15, 2023, from https://www.ascentt.com/6-ways-netflix-uses-power-analytics/. </a:t>
            </a:r>
          </a:p>
          <a:p>
            <a:r>
              <a:rPr lang="en-US" dirty="0"/>
              <a:t>Sherman, A. (2022, July 18). Netflix investors brace for subscriber losses as company works on long-term fixes. CNBC. Retrieved February 15, 2023, from https://www.cnbc.com/2022/07/18/netflix-investors-brace-for-subscriber-losses-as-company-builds-for-long-term.html. concept analysis. Journal of Advanced Nursing, 71(8), 1787–1796. https://doi.org/10.1111/jan.12654</a:t>
            </a:r>
          </a:p>
          <a:p>
            <a:endParaRPr lang="en-US" dirty="0"/>
          </a:p>
        </p:txBody>
      </p:sp>
    </p:spTree>
    <p:extLst>
      <p:ext uri="{BB962C8B-B14F-4D97-AF65-F5344CB8AC3E}">
        <p14:creationId xmlns:p14="http://schemas.microsoft.com/office/powerpoint/2010/main" val="76379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normAutofit fontScale="85000" lnSpcReduction="20000"/>
          </a:bodyPr>
          <a:lstStyle/>
          <a:p>
            <a:r>
              <a:rPr lang="en-US" dirty="0"/>
              <a:t>TOPIC 1: Organization Background</a:t>
            </a:r>
          </a:p>
          <a:p>
            <a:r>
              <a:rPr lang="en-US" dirty="0"/>
              <a:t>TOPIC 2: Current Business Problem </a:t>
            </a:r>
          </a:p>
          <a:p>
            <a:r>
              <a:rPr lang="en-US" dirty="0"/>
              <a:t>TOPIC 3: Data Set Chosen</a:t>
            </a:r>
          </a:p>
          <a:p>
            <a:r>
              <a:rPr lang="en-US" dirty="0"/>
              <a:t>TOPIC 4: Business Intelligence tools </a:t>
            </a:r>
          </a:p>
          <a:p>
            <a:r>
              <a:rPr lang="en-US" dirty="0"/>
              <a:t>TOPIC 5: CODING</a:t>
            </a:r>
          </a:p>
          <a:p>
            <a:r>
              <a:rPr lang="en-US" dirty="0"/>
              <a:t>TOPIC 6: Description of Data Visualization Tools</a:t>
            </a:r>
          </a:p>
          <a:p>
            <a:r>
              <a:rPr lang="en-US" dirty="0"/>
              <a:t>TOPIC &amp;: Data Analysis Outcome</a:t>
            </a:r>
          </a:p>
          <a:p>
            <a:r>
              <a:rPr lang="en-US" dirty="0"/>
              <a:t>REFERNCES</a:t>
            </a:r>
          </a:p>
        </p:txBody>
      </p:sp>
    </p:spTree>
    <p:extLst>
      <p:ext uri="{BB962C8B-B14F-4D97-AF65-F5344CB8AC3E}">
        <p14:creationId xmlns:p14="http://schemas.microsoft.com/office/powerpoint/2010/main" val="79730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Background Information</a:t>
            </a:r>
          </a:p>
        </p:txBody>
      </p:sp>
      <p:sp>
        <p:nvSpPr>
          <p:cNvPr id="3" name="Content Placeholder 2"/>
          <p:cNvSpPr>
            <a:spLocks noGrp="1"/>
          </p:cNvSpPr>
          <p:nvPr>
            <p:ph idx="1"/>
          </p:nvPr>
        </p:nvSpPr>
        <p:spPr/>
        <p:txBody>
          <a:bodyPr/>
          <a:lstStyle/>
          <a:p>
            <a:r>
              <a:rPr lang="en-US" dirty="0"/>
              <a:t>Netflix U.S. Based Organization</a:t>
            </a:r>
          </a:p>
          <a:p>
            <a:r>
              <a:rPr lang="en-US" dirty="0"/>
              <a:t>Found 1997</a:t>
            </a:r>
          </a:p>
          <a:p>
            <a:r>
              <a:rPr lang="en-US" dirty="0"/>
              <a:t>DVD  by Mail</a:t>
            </a:r>
          </a:p>
          <a:p>
            <a:r>
              <a:rPr lang="en-US" dirty="0"/>
              <a:t>Streaming</a:t>
            </a:r>
          </a:p>
          <a:p>
            <a:r>
              <a:rPr lang="en-US" dirty="0"/>
              <a:t>Growth 1998 -Present</a:t>
            </a:r>
          </a:p>
        </p:txBody>
      </p:sp>
    </p:spTree>
    <p:extLst>
      <p:ext uri="{BB962C8B-B14F-4D97-AF65-F5344CB8AC3E}">
        <p14:creationId xmlns:p14="http://schemas.microsoft.com/office/powerpoint/2010/main" val="155597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business problem</a:t>
            </a:r>
          </a:p>
        </p:txBody>
      </p:sp>
      <p:sp>
        <p:nvSpPr>
          <p:cNvPr id="3" name="Content Placeholder 2"/>
          <p:cNvSpPr>
            <a:spLocks noGrp="1"/>
          </p:cNvSpPr>
          <p:nvPr>
            <p:ph idx="1"/>
          </p:nvPr>
        </p:nvSpPr>
        <p:spPr/>
        <p:txBody>
          <a:bodyPr/>
          <a:lstStyle/>
          <a:p>
            <a:r>
              <a:rPr lang="en-US" dirty="0"/>
              <a:t>Customer base </a:t>
            </a:r>
          </a:p>
          <a:p>
            <a:r>
              <a:rPr lang="en-US" dirty="0"/>
              <a:t>Subscription from 1998 –Present</a:t>
            </a:r>
          </a:p>
          <a:p>
            <a:r>
              <a:rPr lang="en-US" dirty="0"/>
              <a:t>Competition</a:t>
            </a:r>
          </a:p>
          <a:p>
            <a:r>
              <a:rPr lang="en-US" dirty="0"/>
              <a:t>Netflix access issues</a:t>
            </a:r>
          </a:p>
          <a:p>
            <a:r>
              <a:rPr lang="en-US" dirty="0"/>
              <a:t>Subscription issues </a:t>
            </a:r>
          </a:p>
        </p:txBody>
      </p:sp>
    </p:spTree>
    <p:extLst>
      <p:ext uri="{BB962C8B-B14F-4D97-AF65-F5344CB8AC3E}">
        <p14:creationId xmlns:p14="http://schemas.microsoft.com/office/powerpoint/2010/main" val="266224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chosen for Netflix </a:t>
            </a:r>
          </a:p>
        </p:txBody>
      </p:sp>
      <p:sp>
        <p:nvSpPr>
          <p:cNvPr id="3" name="Content Placeholder 2"/>
          <p:cNvSpPr>
            <a:spLocks noGrp="1"/>
          </p:cNvSpPr>
          <p:nvPr>
            <p:ph idx="1"/>
          </p:nvPr>
        </p:nvSpPr>
        <p:spPr/>
        <p:txBody>
          <a:bodyPr/>
          <a:lstStyle/>
          <a:p>
            <a:r>
              <a:rPr lang="en-US" dirty="0"/>
              <a:t>Generated from Excel </a:t>
            </a:r>
          </a:p>
          <a:p>
            <a:r>
              <a:rPr lang="en-US" dirty="0"/>
              <a:t>Problems with Data Set </a:t>
            </a:r>
          </a:p>
        </p:txBody>
      </p:sp>
    </p:spTree>
    <p:extLst>
      <p:ext uri="{BB962C8B-B14F-4D97-AF65-F5344CB8AC3E}">
        <p14:creationId xmlns:p14="http://schemas.microsoft.com/office/powerpoint/2010/main" val="307872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FE508C-B3DC-C890-BB34-A350DFECB6E5}"/>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Data set imported to </a:t>
            </a:r>
            <a:br>
              <a:rPr lang="en-US" sz="3200" dirty="0">
                <a:solidFill>
                  <a:srgbClr val="FFFFFF"/>
                </a:solidFill>
              </a:rPr>
            </a:br>
            <a:r>
              <a:rPr lang="en-US" sz="3200" dirty="0">
                <a:solidFill>
                  <a:srgbClr val="FFFFFF"/>
                </a:solidFill>
              </a:rPr>
              <a:t>SAS </a:t>
            </a:r>
          </a:p>
        </p:txBody>
      </p:sp>
      <p:sp>
        <p:nvSpPr>
          <p:cNvPr id="8" name="Content Placeholder 7">
            <a:extLst>
              <a:ext uri="{FF2B5EF4-FFF2-40B4-BE49-F238E27FC236}">
                <a16:creationId xmlns:a16="http://schemas.microsoft.com/office/drawing/2014/main" id="{FADAC883-8540-9AFE-9EB9-0158BE457719}"/>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D690C6F9-A9FB-3B4B-0433-B9F7772E9C38}"/>
              </a:ext>
            </a:extLst>
          </p:cNvPr>
          <p:cNvPicPr>
            <a:picLocks noChangeAspect="1"/>
          </p:cNvPicPr>
          <p:nvPr/>
        </p:nvPicPr>
        <p:blipFill>
          <a:blip r:embed="rId4"/>
          <a:stretch>
            <a:fillRect/>
          </a:stretch>
        </p:blipFill>
        <p:spPr>
          <a:xfrm>
            <a:off x="4711778" y="1116882"/>
            <a:ext cx="6844045" cy="4619731"/>
          </a:xfrm>
          <a:prstGeom prst="rect">
            <a:avLst/>
          </a:prstGeom>
        </p:spPr>
      </p:pic>
    </p:spTree>
    <p:extLst>
      <p:ext uri="{BB962C8B-B14F-4D97-AF65-F5344CB8AC3E}">
        <p14:creationId xmlns:p14="http://schemas.microsoft.com/office/powerpoint/2010/main" val="39306345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FE508C-B3DC-C890-BB34-A350DFECB6E5}"/>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Summary statistics using Excel </a:t>
            </a:r>
          </a:p>
        </p:txBody>
      </p:sp>
      <p:sp>
        <p:nvSpPr>
          <p:cNvPr id="8" name="Content Placeholder 7">
            <a:extLst>
              <a:ext uri="{FF2B5EF4-FFF2-40B4-BE49-F238E27FC236}">
                <a16:creationId xmlns:a16="http://schemas.microsoft.com/office/drawing/2014/main" id="{FADAC883-8540-9AFE-9EB9-0158BE457719}"/>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 name="Picture 2"/>
          <p:cNvPicPr>
            <a:picLocks noChangeAspect="1"/>
          </p:cNvPicPr>
          <p:nvPr/>
        </p:nvPicPr>
        <p:blipFill>
          <a:blip r:embed="rId4"/>
          <a:stretch>
            <a:fillRect/>
          </a:stretch>
        </p:blipFill>
        <p:spPr>
          <a:xfrm>
            <a:off x="4728789" y="1946274"/>
            <a:ext cx="6606319" cy="3490913"/>
          </a:xfrm>
          <a:prstGeom prst="rect">
            <a:avLst/>
          </a:prstGeom>
        </p:spPr>
      </p:pic>
    </p:spTree>
    <p:extLst>
      <p:ext uri="{BB962C8B-B14F-4D97-AF65-F5344CB8AC3E}">
        <p14:creationId xmlns:p14="http://schemas.microsoft.com/office/powerpoint/2010/main" val="398104129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1C7E3D-D6C6-E1E3-096E-02844BF94CF6}"/>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Frequency distribution of Genre types in Netflix </a:t>
            </a:r>
          </a:p>
        </p:txBody>
      </p:sp>
      <p:sp>
        <p:nvSpPr>
          <p:cNvPr id="8" name="Content Placeholder 7">
            <a:extLst>
              <a:ext uri="{FF2B5EF4-FFF2-40B4-BE49-F238E27FC236}">
                <a16:creationId xmlns:a16="http://schemas.microsoft.com/office/drawing/2014/main" id="{A6BEBD44-48ED-C356-EBA6-54BD23C5656A}"/>
              </a:ext>
            </a:extLst>
          </p:cNvPr>
          <p:cNvSpPr>
            <a:spLocks noGrp="1"/>
          </p:cNvSpPr>
          <p:nvPr>
            <p:ph idx="1"/>
          </p:nvPr>
        </p:nvSpPr>
        <p:spPr>
          <a:xfrm>
            <a:off x="844620" y="2249487"/>
            <a:ext cx="2862444" cy="3957302"/>
          </a:xfrm>
        </p:spPr>
        <p:txBody>
          <a:bodyPr>
            <a:normAutofit/>
          </a:bodyPr>
          <a:lstStyle/>
          <a:p>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9C7BFEDC-3C6F-5C21-7E5A-DF3CDDB9B03D}"/>
              </a:ext>
            </a:extLst>
          </p:cNvPr>
          <p:cNvPicPr>
            <a:picLocks noChangeAspect="1"/>
          </p:cNvPicPr>
          <p:nvPr/>
        </p:nvPicPr>
        <p:blipFill>
          <a:blip r:embed="rId4"/>
          <a:stretch>
            <a:fillRect/>
          </a:stretch>
        </p:blipFill>
        <p:spPr>
          <a:xfrm>
            <a:off x="4711778" y="903006"/>
            <a:ext cx="6844045" cy="5047484"/>
          </a:xfrm>
          <a:prstGeom prst="rect">
            <a:avLst/>
          </a:prstGeom>
        </p:spPr>
      </p:pic>
    </p:spTree>
    <p:extLst>
      <p:ext uri="{BB962C8B-B14F-4D97-AF65-F5344CB8AC3E}">
        <p14:creationId xmlns:p14="http://schemas.microsoft.com/office/powerpoint/2010/main" val="72939355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title"/>
          </p:nvPr>
        </p:nvSpPr>
        <p:spPr>
          <a:xfrm>
            <a:off x="855266" y="618518"/>
            <a:ext cx="2851417" cy="1478570"/>
          </a:xfrm>
        </p:spPr>
        <p:txBody>
          <a:bodyPr>
            <a:normAutofit/>
          </a:bodyPr>
          <a:lstStyle/>
          <a:p>
            <a:r>
              <a:rPr lang="en-US" sz="3200" dirty="0">
                <a:solidFill>
                  <a:srgbClr val="FFFFFF"/>
                </a:solidFill>
              </a:rPr>
              <a:t>Box chart o age groups </a:t>
            </a:r>
          </a:p>
        </p:txBody>
      </p:sp>
      <p:sp>
        <p:nvSpPr>
          <p:cNvPr id="3" name="Content Placeholder 2"/>
          <p:cNvSpPr>
            <a:spLocks noGrp="1"/>
          </p:cNvSpPr>
          <p:nvPr>
            <p:ph idx="1"/>
          </p:nvPr>
        </p:nvSpPr>
        <p:spPr>
          <a:xfrm>
            <a:off x="844620" y="2249487"/>
            <a:ext cx="2862444" cy="3957302"/>
          </a:xfrm>
        </p:spPr>
        <p:txBody>
          <a:bodyPr>
            <a:normAutofit/>
          </a:bodyPr>
          <a:lstStyle/>
          <a:p>
            <a:r>
              <a:rPr lang="en-US" sz="1400" dirty="0">
                <a:solidFill>
                  <a:srgbClr val="FFFFFF"/>
                </a:solidFill>
              </a:rPr>
              <a:t> </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p:cNvPicPr>
            <a:picLocks noChangeAspect="1"/>
          </p:cNvPicPr>
          <p:nvPr/>
        </p:nvPicPr>
        <p:blipFill>
          <a:blip r:embed="rId4"/>
          <a:stretch>
            <a:fillRect/>
          </a:stretch>
        </p:blipFill>
        <p:spPr>
          <a:xfrm>
            <a:off x="4711778" y="1576982"/>
            <a:ext cx="6844045" cy="3699531"/>
          </a:xfrm>
          <a:prstGeom prst="rect">
            <a:avLst/>
          </a:prstGeom>
        </p:spPr>
      </p:pic>
    </p:spTree>
    <p:extLst>
      <p:ext uri="{BB962C8B-B14F-4D97-AF65-F5344CB8AC3E}">
        <p14:creationId xmlns:p14="http://schemas.microsoft.com/office/powerpoint/2010/main" val="95466657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1319</TotalTime>
  <Words>1057</Words>
  <Application>Microsoft Office PowerPoint</Application>
  <PresentationFormat>Widescreen</PresentationFormat>
  <Paragraphs>86</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Capstone  business Intelligence solution for Netflix </vt:lpstr>
      <vt:lpstr>Agenda: </vt:lpstr>
      <vt:lpstr>Netflix Background Information</vt:lpstr>
      <vt:lpstr>Current business problem</vt:lpstr>
      <vt:lpstr>Data set chosen for Netflix </vt:lpstr>
      <vt:lpstr>Data set imported to  SAS </vt:lpstr>
      <vt:lpstr>Summary statistics using Excel </vt:lpstr>
      <vt:lpstr>Frequency distribution of Genre types in Netflix </vt:lpstr>
      <vt:lpstr>Box chart o age groups </vt:lpstr>
      <vt:lpstr>Pie Chart </vt:lpstr>
      <vt:lpstr>Business intelligence tools</vt:lpstr>
      <vt:lpstr>Code generated using SAS </vt:lpstr>
      <vt:lpstr>PowerPoint Presentation</vt:lpstr>
      <vt:lpstr>Description of data visualization tools </vt:lpstr>
      <vt:lpstr>Data analysis outcome</vt:lpstr>
      <vt:lpstr>Git Hub upload</vt:lpstr>
      <vt:lpstr>references</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business Intelligence solution for Netflix</dc:title>
  <dc:creator>Hand, Joseph C CIV USN NSWC PHE DIV PHE CA (USA)</dc:creator>
  <cp:lastModifiedBy>Joe Hand</cp:lastModifiedBy>
  <cp:revision>20</cp:revision>
  <dcterms:created xsi:type="dcterms:W3CDTF">2023-03-09T16:36:15Z</dcterms:created>
  <dcterms:modified xsi:type="dcterms:W3CDTF">2023-03-11T18:17:29Z</dcterms:modified>
</cp:coreProperties>
</file>