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68EEB-B544-B078-6088-72FCFC1E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50FF7-4B6C-95CF-31A7-D6A8B9194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492B7-C462-1E0A-03D2-4A21F48D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61DE-95DB-4D39-89D0-54240DBDC2D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46DC6-3017-9782-0D77-17F358213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76302-93A6-BECF-0739-66BEEA0C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8C77-E2E5-416A-A240-96C1570AE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0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7143-2F1D-C6FE-BCF8-A5B6B1C5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1478A-0B1F-F74F-9C2A-FA61F69B4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E92A9-D75D-B57B-3B13-B087E49C7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61DE-95DB-4D39-89D0-54240DBDC2D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811B3-F614-7994-98EC-47CF15BB6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28838-6F3E-E84F-DDB7-FFBA80DF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8C77-E2E5-416A-A240-96C1570AE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2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51D5A6-FDA0-3413-CC96-FD0ABB43B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3FBBC-42C6-8B9F-FCBE-053D84A1E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20CB9-2564-CA6F-0EAC-96DAFC517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61DE-95DB-4D39-89D0-54240DBDC2D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E00E1-47E8-3F5B-6648-D76AEF0F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E10BA-96D2-3AEB-23F6-95EA624F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8C77-E2E5-416A-A240-96C1570AE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0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A9AF4-6942-BD88-8C88-0FCBBB49F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4F97E-3000-C531-28AE-0F15201D1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D2486-BECC-5383-49C8-6F30F1DF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61DE-95DB-4D39-89D0-54240DBDC2D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CA02B-F300-4A12-C89E-EE00C2DB6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0DFCF-084B-C2DE-5B1E-F82BB03A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8C77-E2E5-416A-A240-96C1570AE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4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9AC2-30DF-A1C3-0A97-8B872CABC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0551B-3EBA-5BBA-B9AE-2325EBAB8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F1910-89AA-B066-C861-DAE75EDF5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61DE-95DB-4D39-89D0-54240DBDC2D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6A3CE-4CFD-08BA-80A8-5523FACFB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E630C-32EE-A729-D894-72651458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8C77-E2E5-416A-A240-96C1570AE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3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9C6AB-48D6-CBBB-3E03-21B43B8B2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7C7EE-046A-4A5B-ADBE-8FBC9E351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3E431-525A-2C5E-4637-65C469636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2999B-E539-9110-00AF-278B88261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61DE-95DB-4D39-89D0-54240DBDC2D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7946C-6C64-E311-7F8A-2C3A35F9E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50648-AF41-5C76-52C2-FCF2B7E8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8C77-E2E5-416A-A240-96C1570AE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2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9B597-F560-CB42-F220-D550192DA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3FBAB-83ED-CF73-0A1A-6B06D2201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7A8E1-897B-A70A-1473-DA13166CD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4B8E1-46FC-A90B-E5D6-FA132FA89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B65300-7167-7B2E-A55B-3B86986E2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FBC05F-6510-6B27-A320-8C430BC5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61DE-95DB-4D39-89D0-54240DBDC2D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6A013A-BD09-7C0A-4C91-00AD9ECB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375F14-DF6B-3FBC-FCC7-9E2D300F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8C77-E2E5-416A-A240-96C1570AE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4F13F-65E9-8145-FFD6-3D835EB6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74A6B0-08CA-6959-B494-409410FA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61DE-95DB-4D39-89D0-54240DBDC2D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BDC8A-F296-DF2B-B74F-A036F9B2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8506D-97C6-B6D7-783A-29F9EBE3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8C77-E2E5-416A-A240-96C1570AE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5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3250E3-73A5-8EE4-84E6-6B95B111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61DE-95DB-4D39-89D0-54240DBDC2D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EDA26-AAF5-961B-352A-4B06E3DD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F8861-F0E1-60B6-BBFB-F8EED272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8C77-E2E5-416A-A240-96C1570AE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7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0CD4-1B2A-6D3B-2040-091CCE650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8AE41-1D13-F732-DE39-9F89996B3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1BE17-E268-5328-EAE7-9984EF011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F3B71-AA21-AB47-16DE-1FB41353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61DE-95DB-4D39-89D0-54240DBDC2D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9748F-ECC5-D967-5F90-55BA209DD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DFB72-34F9-CFCD-1AB8-CFF9740C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8C77-E2E5-416A-A240-96C1570AE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3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B984-3DDA-A6C1-D9FC-AFD62B665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5A0C88-506F-57A0-BD31-952A8BEA0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CEE43-25D3-4887-79F6-6C73BFDE3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A0606-5C2F-E19F-D08A-9D54026C0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61DE-95DB-4D39-89D0-54240DBDC2D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6D5E7-8320-BFDA-B802-ED86BB430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041A6-DF1C-3A6E-FCAB-1D607A217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8C77-E2E5-416A-A240-96C1570AE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1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4E7563-38DE-F685-B5AF-ECB0AFFE7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35C08-AACE-166F-70FC-9DCBA9F27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B7794-4D8A-1766-663D-165527453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861DE-95DB-4D39-89D0-54240DBDC2D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5BFFD-2FC0-BCDA-6CF7-08A6C8F84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F92C4-63E4-2186-1EFD-BB8D7957A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58C77-E2E5-416A-A240-96C1570AE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3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537B-3DAA-B031-9EEC-07797231B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296AA-96AD-B2C1-1015-7A9BF92A42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7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459D4A-4A98-0A45-CE1D-CC5116D96A3F}"/>
              </a:ext>
            </a:extLst>
          </p:cNvPr>
          <p:cNvSpPr txBox="1"/>
          <p:nvPr/>
        </p:nvSpPr>
        <p:spPr>
          <a:xfrm>
            <a:off x="493087" y="1250603"/>
            <a:ext cx="1083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Identified ~80 possible intervention variables.  Examples: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5183678-F9DB-F66B-2536-92EA6D58C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875481"/>
              </p:ext>
            </p:extLst>
          </p:nvPr>
        </p:nvGraphicFramePr>
        <p:xfrm>
          <a:off x="493087" y="1847558"/>
          <a:ext cx="7112000" cy="1586865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3946137451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4288395018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1395987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var_def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how satisfaction affected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951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hlt_disdecsn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Difficulty concentrate/remember/decide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Cognitive help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87834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hlt_foodtrbl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Difficulty eating solid foods b/c teeth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Dental care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62632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prv_colnrcnt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How longsince colonoscopy/sigmoid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Preventive care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05345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acc_mcsick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When sick - try keeping sickness to self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Psych help about attitude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79547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hlt_d_modtim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Hrs/wk spent doing moderate activities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Exercise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53793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55B493-115D-987B-AD0E-56B47C0B6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009789"/>
              </p:ext>
            </p:extLst>
          </p:nvPr>
        </p:nvGraphicFramePr>
        <p:xfrm>
          <a:off x="6883983" y="3830253"/>
          <a:ext cx="4699000" cy="2400300"/>
        </p:xfrm>
        <a:graphic>
          <a:graphicData uri="http://schemas.openxmlformats.org/drawingml/2006/table">
            <a:tbl>
              <a:tblPr/>
              <a:tblGrid>
                <a:gridCol w="1284140">
                  <a:extLst>
                    <a:ext uri="{9D8B030D-6E8A-4147-A177-3AD203B41FA5}">
                      <a16:colId xmlns:a16="http://schemas.microsoft.com/office/drawing/2014/main" val="2372933416"/>
                    </a:ext>
                  </a:extLst>
                </a:gridCol>
                <a:gridCol w="3414860">
                  <a:extLst>
                    <a:ext uri="{9D8B030D-6E8A-4147-A177-3AD203B41FA5}">
                      <a16:colId xmlns:a16="http://schemas.microsoft.com/office/drawing/2014/main" val="1645573254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var_def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5324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acc_mcavail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Satisfaction: medical care night/wkend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23419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acc_mcease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Satisfaction: ease get to Dr from home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69077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acc_mccosts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Satisfaction: OOP costs for med services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04228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acc_mcinfo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Satisfaction: info abt what was wrong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26521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acc_mcconcrn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Satisfaction: Dr concern w/overall hlth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53462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acc_mcsamloc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Satisfaction: med care at same location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84353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acc_mcspecar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Satisfaction: avail care by specialists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98457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acc_mctelans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Satisfaction: phone answers for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or Rx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9497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E849F78-87F7-CB3A-AA66-F4ACC74A94A4}"/>
              </a:ext>
            </a:extLst>
          </p:cNvPr>
          <p:cNvSpPr txBox="1"/>
          <p:nvPr/>
        </p:nvSpPr>
        <p:spPr>
          <a:xfrm>
            <a:off x="377504" y="561316"/>
            <a:ext cx="10066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actionable?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D2541A-74A6-8B04-6642-E0FB7FAB913D}"/>
              </a:ext>
            </a:extLst>
          </p:cNvPr>
          <p:cNvSpPr txBox="1"/>
          <p:nvPr/>
        </p:nvSpPr>
        <p:spPr>
          <a:xfrm>
            <a:off x="267982" y="3936479"/>
            <a:ext cx="651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these satisfaction indicators for aspects of medical care.  By improving satisfaction on these, might improve overall satisfaction.</a:t>
            </a:r>
          </a:p>
        </p:txBody>
      </p:sp>
    </p:spTree>
    <p:extLst>
      <p:ext uri="{BB962C8B-B14F-4D97-AF65-F5344CB8AC3E}">
        <p14:creationId xmlns:p14="http://schemas.microsoft.com/office/powerpoint/2010/main" val="333594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80374F-A174-18D2-49EB-F14BDB7879B5}"/>
              </a:ext>
            </a:extLst>
          </p:cNvPr>
          <p:cNvSpPr txBox="1"/>
          <p:nvPr/>
        </p:nvSpPr>
        <p:spPr>
          <a:xfrm>
            <a:off x="777379" y="620785"/>
            <a:ext cx="10637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“Tier 2” factors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D3E0BD-621D-AB6D-B15A-9AE99BCF0EB7}"/>
              </a:ext>
            </a:extLst>
          </p:cNvPr>
          <p:cNvSpPr txBox="1"/>
          <p:nvPr/>
        </p:nvSpPr>
        <p:spPr>
          <a:xfrm>
            <a:off x="906011" y="1250603"/>
            <a:ext cx="10425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factors pertain only to certain subgroups, e.g., </a:t>
            </a:r>
            <a:r>
              <a:rPr lang="en-US" dirty="0" err="1"/>
              <a:t>hlt_diatest</a:t>
            </a:r>
            <a:r>
              <a:rPr lang="en-US" dirty="0"/>
              <a:t> (Tests own blood for sugar/glucose) applies only to people with diabetes.  I labeled these as Tier 2 factors for use in possible secondary (subgroup) analysis.  These subgroups are: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258E0B-6D25-1907-59A6-67E94C2D9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058655"/>
              </p:ext>
            </p:extLst>
          </p:nvPr>
        </p:nvGraphicFramePr>
        <p:xfrm>
          <a:off x="2121599" y="2342086"/>
          <a:ext cx="7797800" cy="2362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41700">
                  <a:extLst>
                    <a:ext uri="{9D8B030D-6E8A-4147-A177-3AD203B41FA5}">
                      <a16:colId xmlns:a16="http://schemas.microsoft.com/office/drawing/2014/main" val="1292010846"/>
                    </a:ext>
                  </a:extLst>
                </a:gridCol>
                <a:gridCol w="4356100">
                  <a:extLst>
                    <a:ext uri="{9D8B030D-6E8A-4147-A177-3AD203B41FA5}">
                      <a16:colId xmlns:a16="http://schemas.microsoft.com/office/drawing/2014/main" val="1489474887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Private plan enrolees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People with hearing issues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815045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Medicare advantage plan enrolees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People who might benefit from colonoscopy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120991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Had trouble paying bills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People who might benefit from FOBT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418387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Women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People with osteoporosis issues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924858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Men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People with fall issues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191236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People with diabetic issues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People with urination issues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97471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People with urination issues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People in congregate housing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126236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People with hypertension issues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71374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640754E-C4CF-A48D-0BB8-22FAEDE44911}"/>
              </a:ext>
            </a:extLst>
          </p:cNvPr>
          <p:cNvSpPr txBox="1"/>
          <p:nvPr/>
        </p:nvSpPr>
        <p:spPr>
          <a:xfrm>
            <a:off x="906011" y="5146294"/>
            <a:ext cx="90133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Strategy is to focus on “Tier 1” factor.  If that is related to target satisfaction variable, may then investigate associated Tier 2 factors.  (Exception to this might be men/women.  Might look at these subgroups even if Tier 1 factor unrelated to satisfaction.)</a:t>
            </a:r>
          </a:p>
        </p:txBody>
      </p:sp>
    </p:spTree>
    <p:extLst>
      <p:ext uri="{BB962C8B-B14F-4D97-AF65-F5344CB8AC3E}">
        <p14:creationId xmlns:p14="http://schemas.microsoft.com/office/powerpoint/2010/main" val="419640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80374F-A174-18D2-49EB-F14BDB7879B5}"/>
              </a:ext>
            </a:extLst>
          </p:cNvPr>
          <p:cNvSpPr txBox="1"/>
          <p:nvPr/>
        </p:nvSpPr>
        <p:spPr>
          <a:xfrm>
            <a:off x="777379" y="620785"/>
            <a:ext cx="10637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Control factors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D3E0BD-621D-AB6D-B15A-9AE99BCF0EB7}"/>
              </a:ext>
            </a:extLst>
          </p:cNvPr>
          <p:cNvSpPr txBox="1"/>
          <p:nvPr/>
        </p:nvSpPr>
        <p:spPr>
          <a:xfrm>
            <a:off x="906011" y="1250603"/>
            <a:ext cx="104256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excluding actionable and Tier 2 factors (plus a few others that seem not useful), there are ~100 factors that can be used as controls.  These can be classified into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Demographics - ~ 10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Medical insurance eligibility and coverage - ~ 14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Healthcare utilization, current year - ~ 12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Health conditions and risk factors - ~ 50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Housing - ~ 10 variables</a:t>
            </a:r>
          </a:p>
        </p:txBody>
      </p:sp>
    </p:spTree>
    <p:extLst>
      <p:ext uri="{BB962C8B-B14F-4D97-AF65-F5344CB8AC3E}">
        <p14:creationId xmlns:p14="http://schemas.microsoft.com/office/powerpoint/2010/main" val="252267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432</Words>
  <Application>Microsoft Office PowerPoint</Application>
  <PresentationFormat>Widescreen</PresentationFormat>
  <Paragraphs>65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Harkness, Joseph</dc:creator>
  <cp:lastModifiedBy>Harkness, Joseph</cp:lastModifiedBy>
  <cp:revision>1</cp:revision>
  <dcterms:created xsi:type="dcterms:W3CDTF">2023-02-13T15:29:48Z</dcterms:created>
  <dcterms:modified xsi:type="dcterms:W3CDTF">2023-02-13T17:46:35Z</dcterms:modified>
</cp:coreProperties>
</file>