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7"/>
  </p:notesMasterIdLst>
  <p:sldIdLst>
    <p:sldId id="256" r:id="rId2"/>
    <p:sldId id="257" r:id="rId3"/>
    <p:sldId id="258" r:id="rId4"/>
    <p:sldId id="263" r:id="rId5"/>
    <p:sldId id="292" r:id="rId6"/>
    <p:sldId id="260" r:id="rId7"/>
    <p:sldId id="280" r:id="rId8"/>
    <p:sldId id="276" r:id="rId9"/>
    <p:sldId id="281" r:id="rId10"/>
    <p:sldId id="265" r:id="rId11"/>
    <p:sldId id="267" r:id="rId12"/>
    <p:sldId id="261" r:id="rId13"/>
    <p:sldId id="282" r:id="rId14"/>
    <p:sldId id="283" r:id="rId15"/>
    <p:sldId id="266" r:id="rId16"/>
    <p:sldId id="264" r:id="rId17"/>
    <p:sldId id="284" r:id="rId18"/>
    <p:sldId id="268" r:id="rId19"/>
    <p:sldId id="269" r:id="rId20"/>
    <p:sldId id="285" r:id="rId21"/>
    <p:sldId id="286" r:id="rId22"/>
    <p:sldId id="270" r:id="rId23"/>
    <p:sldId id="289" r:id="rId24"/>
    <p:sldId id="271" r:id="rId25"/>
    <p:sldId id="287" r:id="rId26"/>
    <p:sldId id="272" r:id="rId27"/>
    <p:sldId id="288" r:id="rId28"/>
    <p:sldId id="273" r:id="rId29"/>
    <p:sldId id="274" r:id="rId30"/>
    <p:sldId id="259" r:id="rId31"/>
    <p:sldId id="275" r:id="rId32"/>
    <p:sldId id="277" r:id="rId33"/>
    <p:sldId id="278" r:id="rId34"/>
    <p:sldId id="27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ussef hossam eldeen ahmed mohamed" initials="yheam" lastIdx="1" clrIdx="0">
    <p:extLst>
      <p:ext uri="{19B8F6BF-5375-455C-9EA6-DF929625EA0E}">
        <p15:presenceInfo xmlns:p15="http://schemas.microsoft.com/office/powerpoint/2012/main" userId="youssef hossam eldeen ahmed mohame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3C3C3"/>
    <a:srgbClr val="8D8D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8E8F81-7FF5-4790-B328-2CEFEFA0C5EC}" type="datetimeFigureOut">
              <a:rPr lang="en-US" smtClean="0"/>
              <a:t>6/23/2021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FB4793-9C19-4C2D-9DED-79FAAE3B72FE}" type="slidenum">
              <a:rPr lang="en-US" smtClean="0"/>
              <a:t>‹#›</a:t>
            </a:fld>
            <a:endParaRPr lang="en-US"/>
          </a:p>
        </p:txBody>
      </p:sp>
    </p:spTree>
    <p:extLst>
      <p:ext uri="{BB962C8B-B14F-4D97-AF65-F5344CB8AC3E}">
        <p14:creationId xmlns:p14="http://schemas.microsoft.com/office/powerpoint/2010/main" val="2913843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6/23/2021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6/23/2021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6/23/2021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6/23/2021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6/23/2021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6/23/2021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DF38D-CDB0-4F3F-B697-667E4C54E2B3}"/>
              </a:ext>
            </a:extLst>
          </p:cNvPr>
          <p:cNvSpPr>
            <a:spLocks noGrp="1"/>
          </p:cNvSpPr>
          <p:nvPr>
            <p:ph type="ctrTitle"/>
          </p:nvPr>
        </p:nvSpPr>
        <p:spPr/>
        <p:txBody>
          <a:bodyPr/>
          <a:lstStyle/>
          <a:p>
            <a:r>
              <a:rPr lang="en-US" dirty="0"/>
              <a:t>Job Application System</a:t>
            </a:r>
          </a:p>
        </p:txBody>
      </p:sp>
      <p:sp>
        <p:nvSpPr>
          <p:cNvPr id="3" name="Subtitle 2">
            <a:extLst>
              <a:ext uri="{FF2B5EF4-FFF2-40B4-BE49-F238E27FC236}">
                <a16:creationId xmlns:a16="http://schemas.microsoft.com/office/drawing/2014/main" id="{C657E331-C896-4D5A-8BD0-324CEF565249}"/>
              </a:ext>
            </a:extLst>
          </p:cNvPr>
          <p:cNvSpPr>
            <a:spLocks noGrp="1"/>
          </p:cNvSpPr>
          <p:nvPr>
            <p:ph type="subTitle" idx="1"/>
          </p:nvPr>
        </p:nvSpPr>
        <p:spPr/>
        <p:txBody>
          <a:bodyPr/>
          <a:lstStyle/>
          <a:p>
            <a:r>
              <a:rPr lang="en-US" dirty="0"/>
              <a:t>MIS</a:t>
            </a:r>
          </a:p>
        </p:txBody>
      </p:sp>
    </p:spTree>
    <p:extLst>
      <p:ext uri="{BB962C8B-B14F-4D97-AF65-F5344CB8AC3E}">
        <p14:creationId xmlns:p14="http://schemas.microsoft.com/office/powerpoint/2010/main" val="637862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E28F1-F71C-4610-892B-53C6F065F2D7}"/>
              </a:ext>
            </a:extLst>
          </p:cNvPr>
          <p:cNvSpPr>
            <a:spLocks noGrp="1"/>
          </p:cNvSpPr>
          <p:nvPr>
            <p:ph type="title"/>
          </p:nvPr>
        </p:nvSpPr>
        <p:spPr>
          <a:xfrm>
            <a:off x="252919" y="1123837"/>
            <a:ext cx="2947482" cy="616473"/>
          </a:xfrm>
        </p:spPr>
        <p:txBody>
          <a:bodyPr/>
          <a:lstStyle/>
          <a:p>
            <a:r>
              <a:rPr lang="en-US" dirty="0"/>
              <a:t>Login</a:t>
            </a:r>
          </a:p>
        </p:txBody>
      </p:sp>
      <p:pic>
        <p:nvPicPr>
          <p:cNvPr id="6" name="Content Placeholder 5">
            <a:extLst>
              <a:ext uri="{FF2B5EF4-FFF2-40B4-BE49-F238E27FC236}">
                <a16:creationId xmlns:a16="http://schemas.microsoft.com/office/drawing/2014/main" id="{012E7380-77DD-47EB-853B-4697400B925A}"/>
              </a:ext>
            </a:extLst>
          </p:cNvPr>
          <p:cNvPicPr>
            <a:picLocks noGrp="1" noChangeAspect="1"/>
          </p:cNvPicPr>
          <p:nvPr>
            <p:ph sz="half" idx="1"/>
          </p:nvPr>
        </p:nvPicPr>
        <p:blipFill>
          <a:blip r:embed="rId2"/>
          <a:stretch>
            <a:fillRect/>
          </a:stretch>
        </p:blipFill>
        <p:spPr>
          <a:xfrm>
            <a:off x="3547149" y="0"/>
            <a:ext cx="6949140" cy="3906982"/>
          </a:xfrm>
        </p:spPr>
      </p:pic>
      <p:sp>
        <p:nvSpPr>
          <p:cNvPr id="4" name="Content Placeholder 3">
            <a:extLst>
              <a:ext uri="{FF2B5EF4-FFF2-40B4-BE49-F238E27FC236}">
                <a16:creationId xmlns:a16="http://schemas.microsoft.com/office/drawing/2014/main" id="{1DEC498A-DD34-4AAE-8A6E-692967F5FF58}"/>
              </a:ext>
            </a:extLst>
          </p:cNvPr>
          <p:cNvSpPr>
            <a:spLocks noGrp="1"/>
          </p:cNvSpPr>
          <p:nvPr>
            <p:ph sz="half" idx="2"/>
          </p:nvPr>
        </p:nvSpPr>
        <p:spPr>
          <a:xfrm>
            <a:off x="0" y="1842656"/>
            <a:ext cx="3422457" cy="4184072"/>
          </a:xfrm>
        </p:spPr>
        <p:txBody>
          <a:bodyPr>
            <a:normAutofit/>
          </a:bodyPr>
          <a:lstStyle/>
          <a:p>
            <a:r>
              <a:rPr lang="en-US" dirty="0"/>
              <a:t>The login page can be accessed through the navbar, we compare the email and password values in the database and if there is a match we redirect the user to the home page and start a session that holds the value of the user’s ID</a:t>
            </a:r>
          </a:p>
        </p:txBody>
      </p:sp>
      <p:pic>
        <p:nvPicPr>
          <p:cNvPr id="8" name="Picture 7">
            <a:extLst>
              <a:ext uri="{FF2B5EF4-FFF2-40B4-BE49-F238E27FC236}">
                <a16:creationId xmlns:a16="http://schemas.microsoft.com/office/drawing/2014/main" id="{F32B8ECD-7F31-4B8A-B7D8-FF38DAF5294C}"/>
              </a:ext>
            </a:extLst>
          </p:cNvPr>
          <p:cNvPicPr>
            <a:picLocks noChangeAspect="1"/>
          </p:cNvPicPr>
          <p:nvPr/>
        </p:nvPicPr>
        <p:blipFill>
          <a:blip r:embed="rId3"/>
          <a:stretch>
            <a:fillRect/>
          </a:stretch>
        </p:blipFill>
        <p:spPr>
          <a:xfrm>
            <a:off x="4053574" y="3429000"/>
            <a:ext cx="6318024" cy="3425736"/>
          </a:xfrm>
          <a:prstGeom prst="rect">
            <a:avLst/>
          </a:prstGeom>
        </p:spPr>
      </p:pic>
    </p:spTree>
    <p:extLst>
      <p:ext uri="{BB962C8B-B14F-4D97-AF65-F5344CB8AC3E}">
        <p14:creationId xmlns:p14="http://schemas.microsoft.com/office/powerpoint/2010/main" val="37762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3D9B5-54FA-4DBD-B06F-27185AEB3D26}"/>
              </a:ext>
            </a:extLst>
          </p:cNvPr>
          <p:cNvSpPr>
            <a:spLocks noGrp="1"/>
          </p:cNvSpPr>
          <p:nvPr>
            <p:ph type="title"/>
          </p:nvPr>
        </p:nvSpPr>
        <p:spPr/>
        <p:txBody>
          <a:bodyPr/>
          <a:lstStyle/>
          <a:p>
            <a:r>
              <a:rPr lang="en-US" dirty="0"/>
              <a:t>Login</a:t>
            </a:r>
          </a:p>
        </p:txBody>
      </p:sp>
      <p:pic>
        <p:nvPicPr>
          <p:cNvPr id="5" name="Content Placeholder 4">
            <a:extLst>
              <a:ext uri="{FF2B5EF4-FFF2-40B4-BE49-F238E27FC236}">
                <a16:creationId xmlns:a16="http://schemas.microsoft.com/office/drawing/2014/main" id="{BF22379C-295F-43C0-ADCA-38C9690581E5}"/>
              </a:ext>
            </a:extLst>
          </p:cNvPr>
          <p:cNvPicPr>
            <a:picLocks noGrp="1" noChangeAspect="1"/>
          </p:cNvPicPr>
          <p:nvPr>
            <p:ph idx="1"/>
          </p:nvPr>
        </p:nvPicPr>
        <p:blipFill>
          <a:blip r:embed="rId2"/>
          <a:stretch>
            <a:fillRect/>
          </a:stretch>
        </p:blipFill>
        <p:spPr>
          <a:xfrm>
            <a:off x="3771757" y="747064"/>
            <a:ext cx="7315200" cy="4107436"/>
          </a:xfrm>
        </p:spPr>
      </p:pic>
      <p:sp>
        <p:nvSpPr>
          <p:cNvPr id="6" name="TextBox 5">
            <a:extLst>
              <a:ext uri="{FF2B5EF4-FFF2-40B4-BE49-F238E27FC236}">
                <a16:creationId xmlns:a16="http://schemas.microsoft.com/office/drawing/2014/main" id="{6BE4FE52-96E4-418B-8336-38B7CFCA92B7}"/>
              </a:ext>
            </a:extLst>
          </p:cNvPr>
          <p:cNvSpPr txBox="1"/>
          <p:nvPr/>
        </p:nvSpPr>
        <p:spPr>
          <a:xfrm>
            <a:off x="3771757" y="5220928"/>
            <a:ext cx="7315201" cy="923330"/>
          </a:xfrm>
          <a:prstGeom prst="rect">
            <a:avLst/>
          </a:prstGeom>
          <a:noFill/>
        </p:spPr>
        <p:txBody>
          <a:bodyPr wrap="square" rtlCol="0">
            <a:spAutoFit/>
          </a:bodyPr>
          <a:lstStyle/>
          <a:p>
            <a:r>
              <a:rPr lang="en-US" dirty="0"/>
              <a:t>Once we log in the navbar links changes from login and register to profile and logout, at this point we would be able to apply and post a job on the website</a:t>
            </a:r>
          </a:p>
        </p:txBody>
      </p:sp>
    </p:spTree>
    <p:extLst>
      <p:ext uri="{BB962C8B-B14F-4D97-AF65-F5344CB8AC3E}">
        <p14:creationId xmlns:p14="http://schemas.microsoft.com/office/powerpoint/2010/main" val="825509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D307-A888-438A-9DE4-41596C5E7B78}"/>
              </a:ext>
            </a:extLst>
          </p:cNvPr>
          <p:cNvSpPr>
            <a:spLocks noGrp="1"/>
          </p:cNvSpPr>
          <p:nvPr>
            <p:ph type="title"/>
          </p:nvPr>
        </p:nvSpPr>
        <p:spPr/>
        <p:txBody>
          <a:bodyPr/>
          <a:lstStyle/>
          <a:p>
            <a:r>
              <a:rPr lang="en-US" dirty="0"/>
              <a:t>Job Description</a:t>
            </a:r>
          </a:p>
        </p:txBody>
      </p:sp>
      <p:pic>
        <p:nvPicPr>
          <p:cNvPr id="5" name="Content Placeholder 4">
            <a:extLst>
              <a:ext uri="{FF2B5EF4-FFF2-40B4-BE49-F238E27FC236}">
                <a16:creationId xmlns:a16="http://schemas.microsoft.com/office/drawing/2014/main" id="{DF945A1D-0686-4124-8420-A6D7C06223B1}"/>
              </a:ext>
            </a:extLst>
          </p:cNvPr>
          <p:cNvPicPr>
            <a:picLocks noGrp="1" noChangeAspect="1"/>
          </p:cNvPicPr>
          <p:nvPr>
            <p:ph idx="1"/>
          </p:nvPr>
        </p:nvPicPr>
        <p:blipFill>
          <a:blip r:embed="rId2"/>
          <a:stretch>
            <a:fillRect/>
          </a:stretch>
        </p:blipFill>
        <p:spPr>
          <a:xfrm>
            <a:off x="4007283" y="398024"/>
            <a:ext cx="7315200" cy="4112791"/>
          </a:xfrm>
        </p:spPr>
      </p:pic>
      <p:sp>
        <p:nvSpPr>
          <p:cNvPr id="6" name="TextBox 5">
            <a:extLst>
              <a:ext uri="{FF2B5EF4-FFF2-40B4-BE49-F238E27FC236}">
                <a16:creationId xmlns:a16="http://schemas.microsoft.com/office/drawing/2014/main" id="{2F8509E4-C903-4854-BCB6-AA9E95619B2E}"/>
              </a:ext>
            </a:extLst>
          </p:cNvPr>
          <p:cNvSpPr txBox="1"/>
          <p:nvPr/>
        </p:nvSpPr>
        <p:spPr>
          <a:xfrm>
            <a:off x="4007283" y="4510815"/>
            <a:ext cx="7315200" cy="1754326"/>
          </a:xfrm>
          <a:prstGeom prst="rect">
            <a:avLst/>
          </a:prstGeom>
          <a:noFill/>
        </p:spPr>
        <p:txBody>
          <a:bodyPr wrap="square" rtlCol="0">
            <a:spAutoFit/>
          </a:bodyPr>
          <a:lstStyle/>
          <a:p>
            <a:r>
              <a:rPr lang="en-US" dirty="0"/>
              <a:t>The job description page shows the description about the selected job based on the </a:t>
            </a:r>
            <a:r>
              <a:rPr lang="en-US" dirty="0" err="1"/>
              <a:t>jobID</a:t>
            </a:r>
            <a:r>
              <a:rPr lang="en-US" dirty="0"/>
              <a:t> sent to it through the URL.</a:t>
            </a:r>
          </a:p>
          <a:p>
            <a:r>
              <a:rPr lang="en-US" dirty="0"/>
              <a:t>And based on the </a:t>
            </a:r>
            <a:r>
              <a:rPr lang="en-US" dirty="0" err="1"/>
              <a:t>sessionID</a:t>
            </a:r>
            <a:r>
              <a:rPr lang="en-US" dirty="0"/>
              <a:t> (if one exists) the page renders the apply button and if the user is the one who posted the job, it renders the edit button instead and displays a list of all the people who have applied for the job followed by their email address.</a:t>
            </a:r>
          </a:p>
        </p:txBody>
      </p:sp>
    </p:spTree>
    <p:extLst>
      <p:ext uri="{BB962C8B-B14F-4D97-AF65-F5344CB8AC3E}">
        <p14:creationId xmlns:p14="http://schemas.microsoft.com/office/powerpoint/2010/main" val="2743526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ADB2F7-8045-406D-BEFB-6CF9D88D4558}"/>
              </a:ext>
            </a:extLst>
          </p:cNvPr>
          <p:cNvPicPr>
            <a:picLocks noChangeAspect="1"/>
          </p:cNvPicPr>
          <p:nvPr/>
        </p:nvPicPr>
        <p:blipFill>
          <a:blip r:embed="rId2"/>
          <a:stretch>
            <a:fillRect/>
          </a:stretch>
        </p:blipFill>
        <p:spPr>
          <a:xfrm>
            <a:off x="0" y="0"/>
            <a:ext cx="7389545" cy="5334254"/>
          </a:xfrm>
          <a:prstGeom prst="rect">
            <a:avLst/>
          </a:prstGeom>
        </p:spPr>
      </p:pic>
      <p:sp>
        <p:nvSpPr>
          <p:cNvPr id="6" name="TextBox 5">
            <a:extLst>
              <a:ext uri="{FF2B5EF4-FFF2-40B4-BE49-F238E27FC236}">
                <a16:creationId xmlns:a16="http://schemas.microsoft.com/office/drawing/2014/main" id="{6129F94E-6347-48B6-92E3-1849D396A93F}"/>
              </a:ext>
            </a:extLst>
          </p:cNvPr>
          <p:cNvSpPr txBox="1"/>
          <p:nvPr/>
        </p:nvSpPr>
        <p:spPr>
          <a:xfrm>
            <a:off x="3062514" y="537029"/>
            <a:ext cx="3207657" cy="646331"/>
          </a:xfrm>
          <a:prstGeom prst="rect">
            <a:avLst/>
          </a:prstGeom>
          <a:noFill/>
        </p:spPr>
        <p:txBody>
          <a:bodyPr wrap="square" rtlCol="0">
            <a:spAutoFit/>
          </a:bodyPr>
          <a:lstStyle/>
          <a:p>
            <a:r>
              <a:rPr lang="en-US" dirty="0">
                <a:solidFill>
                  <a:schemeClr val="bg1"/>
                </a:solidFill>
              </a:rPr>
              <a:t>Lists to hold the value that we’ll get later</a:t>
            </a:r>
          </a:p>
        </p:txBody>
      </p:sp>
      <p:sp>
        <p:nvSpPr>
          <p:cNvPr id="7" name="TextBox 6">
            <a:extLst>
              <a:ext uri="{FF2B5EF4-FFF2-40B4-BE49-F238E27FC236}">
                <a16:creationId xmlns:a16="http://schemas.microsoft.com/office/drawing/2014/main" id="{3F8B16A5-5AA8-4EB7-88AC-362899016610}"/>
              </a:ext>
            </a:extLst>
          </p:cNvPr>
          <p:cNvSpPr txBox="1"/>
          <p:nvPr/>
        </p:nvSpPr>
        <p:spPr>
          <a:xfrm>
            <a:off x="4499428" y="2482461"/>
            <a:ext cx="2523448" cy="369332"/>
          </a:xfrm>
          <a:prstGeom prst="rect">
            <a:avLst/>
          </a:prstGeom>
          <a:noFill/>
        </p:spPr>
        <p:txBody>
          <a:bodyPr wrap="square" rtlCol="0">
            <a:spAutoFit/>
          </a:bodyPr>
          <a:lstStyle/>
          <a:p>
            <a:r>
              <a:rPr lang="en-US" dirty="0">
                <a:solidFill>
                  <a:schemeClr val="bg1"/>
                </a:solidFill>
              </a:rPr>
              <a:t>Navbar and session logic</a:t>
            </a:r>
          </a:p>
        </p:txBody>
      </p:sp>
      <p:sp>
        <p:nvSpPr>
          <p:cNvPr id="8" name="TextBox 7">
            <a:extLst>
              <a:ext uri="{FF2B5EF4-FFF2-40B4-BE49-F238E27FC236}">
                <a16:creationId xmlns:a16="http://schemas.microsoft.com/office/drawing/2014/main" id="{527B95C3-56CE-4E28-BCFC-F4E9C0C8C22E}"/>
              </a:ext>
            </a:extLst>
          </p:cNvPr>
          <p:cNvSpPr txBox="1"/>
          <p:nvPr/>
        </p:nvSpPr>
        <p:spPr>
          <a:xfrm>
            <a:off x="4499428" y="3665821"/>
            <a:ext cx="2382866" cy="646331"/>
          </a:xfrm>
          <a:prstGeom prst="rect">
            <a:avLst/>
          </a:prstGeom>
          <a:noFill/>
        </p:spPr>
        <p:txBody>
          <a:bodyPr wrap="square" rtlCol="0">
            <a:spAutoFit/>
          </a:bodyPr>
          <a:lstStyle/>
          <a:p>
            <a:r>
              <a:rPr lang="en-US" dirty="0">
                <a:solidFill>
                  <a:schemeClr val="bg1"/>
                </a:solidFill>
              </a:rPr>
              <a:t>Queries to get data about the job</a:t>
            </a:r>
          </a:p>
        </p:txBody>
      </p:sp>
      <p:pic>
        <p:nvPicPr>
          <p:cNvPr id="10" name="Picture 9">
            <a:extLst>
              <a:ext uri="{FF2B5EF4-FFF2-40B4-BE49-F238E27FC236}">
                <a16:creationId xmlns:a16="http://schemas.microsoft.com/office/drawing/2014/main" id="{511C14F7-F7B8-4F2F-9BE2-125ABC9525AE}"/>
              </a:ext>
            </a:extLst>
          </p:cNvPr>
          <p:cNvPicPr>
            <a:picLocks noChangeAspect="1"/>
          </p:cNvPicPr>
          <p:nvPr/>
        </p:nvPicPr>
        <p:blipFill>
          <a:blip r:embed="rId3"/>
          <a:stretch>
            <a:fillRect/>
          </a:stretch>
        </p:blipFill>
        <p:spPr>
          <a:xfrm>
            <a:off x="0" y="5334254"/>
            <a:ext cx="3831771" cy="867273"/>
          </a:xfrm>
          <a:prstGeom prst="rect">
            <a:avLst/>
          </a:prstGeom>
        </p:spPr>
      </p:pic>
      <p:sp>
        <p:nvSpPr>
          <p:cNvPr id="11" name="TextBox 10">
            <a:extLst>
              <a:ext uri="{FF2B5EF4-FFF2-40B4-BE49-F238E27FC236}">
                <a16:creationId xmlns:a16="http://schemas.microsoft.com/office/drawing/2014/main" id="{201E9862-1135-47F8-92F1-A13478724AB1}"/>
              </a:ext>
            </a:extLst>
          </p:cNvPr>
          <p:cNvSpPr txBox="1"/>
          <p:nvPr/>
        </p:nvSpPr>
        <p:spPr>
          <a:xfrm>
            <a:off x="3831771" y="5548117"/>
            <a:ext cx="2886305" cy="646331"/>
          </a:xfrm>
          <a:prstGeom prst="rect">
            <a:avLst/>
          </a:prstGeom>
          <a:noFill/>
        </p:spPr>
        <p:txBody>
          <a:bodyPr wrap="square" rtlCol="0">
            <a:spAutoFit/>
          </a:bodyPr>
          <a:lstStyle/>
          <a:p>
            <a:r>
              <a:rPr lang="en-US" dirty="0"/>
              <a:t>Executes the commands and displays it</a:t>
            </a:r>
          </a:p>
        </p:txBody>
      </p:sp>
      <p:pic>
        <p:nvPicPr>
          <p:cNvPr id="13" name="Picture 12">
            <a:extLst>
              <a:ext uri="{FF2B5EF4-FFF2-40B4-BE49-F238E27FC236}">
                <a16:creationId xmlns:a16="http://schemas.microsoft.com/office/drawing/2014/main" id="{306CA3DE-FF00-4C56-B308-A2B72AC3318D}"/>
              </a:ext>
            </a:extLst>
          </p:cNvPr>
          <p:cNvPicPr>
            <a:picLocks noChangeAspect="1"/>
          </p:cNvPicPr>
          <p:nvPr/>
        </p:nvPicPr>
        <p:blipFill>
          <a:blip r:embed="rId4"/>
          <a:stretch>
            <a:fillRect/>
          </a:stretch>
        </p:blipFill>
        <p:spPr>
          <a:xfrm>
            <a:off x="7771783" y="59253"/>
            <a:ext cx="4420217" cy="2248214"/>
          </a:xfrm>
          <a:prstGeom prst="rect">
            <a:avLst/>
          </a:prstGeom>
        </p:spPr>
      </p:pic>
    </p:spTree>
    <p:extLst>
      <p:ext uri="{BB962C8B-B14F-4D97-AF65-F5344CB8AC3E}">
        <p14:creationId xmlns:p14="http://schemas.microsoft.com/office/powerpoint/2010/main" val="3417923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4E9B83-EFCA-48AC-921B-1FF85ABB1D8F}"/>
              </a:ext>
            </a:extLst>
          </p:cNvPr>
          <p:cNvSpPr txBox="1"/>
          <p:nvPr/>
        </p:nvSpPr>
        <p:spPr>
          <a:xfrm>
            <a:off x="6827042" y="0"/>
            <a:ext cx="5364958" cy="2031325"/>
          </a:xfrm>
          <a:prstGeom prst="rect">
            <a:avLst/>
          </a:prstGeom>
          <a:noFill/>
        </p:spPr>
        <p:txBody>
          <a:bodyPr wrap="square" rtlCol="0">
            <a:spAutoFit/>
          </a:bodyPr>
          <a:lstStyle/>
          <a:p>
            <a:r>
              <a:rPr lang="en-US" dirty="0"/>
              <a:t>We have a database table that links between the ID of the users who have applied for the job and the ID of this job, to be able to tell who applied for what job and we called this table </a:t>
            </a:r>
            <a:r>
              <a:rPr lang="en-US" dirty="0" err="1"/>
              <a:t>job_applications</a:t>
            </a:r>
            <a:endParaRPr lang="en-US" dirty="0"/>
          </a:p>
          <a:p>
            <a:endParaRPr lang="en-US" dirty="0"/>
          </a:p>
          <a:p>
            <a:r>
              <a:rPr lang="en-US" dirty="0"/>
              <a:t>Here we run this command</a:t>
            </a:r>
          </a:p>
          <a:p>
            <a:endParaRPr lang="en-US" dirty="0"/>
          </a:p>
        </p:txBody>
      </p:sp>
      <p:pic>
        <p:nvPicPr>
          <p:cNvPr id="4" name="Picture 3">
            <a:extLst>
              <a:ext uri="{FF2B5EF4-FFF2-40B4-BE49-F238E27FC236}">
                <a16:creationId xmlns:a16="http://schemas.microsoft.com/office/drawing/2014/main" id="{D141C399-2708-4227-8EDF-C0A9BB238CDD}"/>
              </a:ext>
            </a:extLst>
          </p:cNvPr>
          <p:cNvPicPr>
            <a:picLocks noChangeAspect="1"/>
          </p:cNvPicPr>
          <p:nvPr/>
        </p:nvPicPr>
        <p:blipFill>
          <a:blip r:embed="rId2"/>
          <a:stretch>
            <a:fillRect/>
          </a:stretch>
        </p:blipFill>
        <p:spPr>
          <a:xfrm>
            <a:off x="0" y="0"/>
            <a:ext cx="6827042" cy="4979725"/>
          </a:xfrm>
          <a:prstGeom prst="rect">
            <a:avLst/>
          </a:prstGeom>
        </p:spPr>
      </p:pic>
      <p:pic>
        <p:nvPicPr>
          <p:cNvPr id="6" name="Picture 5">
            <a:extLst>
              <a:ext uri="{FF2B5EF4-FFF2-40B4-BE49-F238E27FC236}">
                <a16:creationId xmlns:a16="http://schemas.microsoft.com/office/drawing/2014/main" id="{3EA6C591-E2AE-48D6-953D-B99C6A710901}"/>
              </a:ext>
            </a:extLst>
          </p:cNvPr>
          <p:cNvPicPr>
            <a:picLocks noChangeAspect="1"/>
          </p:cNvPicPr>
          <p:nvPr/>
        </p:nvPicPr>
        <p:blipFill>
          <a:blip r:embed="rId3"/>
          <a:stretch>
            <a:fillRect/>
          </a:stretch>
        </p:blipFill>
        <p:spPr>
          <a:xfrm>
            <a:off x="7037499" y="1719397"/>
            <a:ext cx="4944044" cy="311928"/>
          </a:xfrm>
          <a:prstGeom prst="rect">
            <a:avLst/>
          </a:prstGeom>
        </p:spPr>
      </p:pic>
      <p:sp>
        <p:nvSpPr>
          <p:cNvPr id="7" name="TextBox 6">
            <a:extLst>
              <a:ext uri="{FF2B5EF4-FFF2-40B4-BE49-F238E27FC236}">
                <a16:creationId xmlns:a16="http://schemas.microsoft.com/office/drawing/2014/main" id="{E05F3F03-E89E-4E1F-87AF-B9594199257E}"/>
              </a:ext>
            </a:extLst>
          </p:cNvPr>
          <p:cNvSpPr txBox="1"/>
          <p:nvPr/>
        </p:nvSpPr>
        <p:spPr>
          <a:xfrm>
            <a:off x="6827041" y="2315691"/>
            <a:ext cx="5154502" cy="3416320"/>
          </a:xfrm>
          <a:prstGeom prst="rect">
            <a:avLst/>
          </a:prstGeom>
          <a:noFill/>
        </p:spPr>
        <p:txBody>
          <a:bodyPr wrap="square" rtlCol="0">
            <a:spAutoFit/>
          </a:bodyPr>
          <a:lstStyle/>
          <a:p>
            <a:r>
              <a:rPr lang="en-US" dirty="0"/>
              <a:t>Which gets all the </a:t>
            </a:r>
            <a:r>
              <a:rPr lang="en-US" dirty="0" err="1"/>
              <a:t>userID</a:t>
            </a:r>
            <a:r>
              <a:rPr lang="en-US" dirty="0"/>
              <a:t> that have applied for this job and we store them in a data reader.</a:t>
            </a:r>
          </a:p>
          <a:p>
            <a:r>
              <a:rPr lang="en-US" dirty="0"/>
              <a:t>Then for each one we get from the user table the name and the mail of that user to display it to the user (if he is the one who has posted the job)</a:t>
            </a:r>
          </a:p>
          <a:p>
            <a:r>
              <a:rPr lang="en-US" dirty="0"/>
              <a:t>We store the values in the list variables that we have created earlier.</a:t>
            </a:r>
          </a:p>
          <a:p>
            <a:endParaRPr lang="en-US" dirty="0"/>
          </a:p>
          <a:p>
            <a:r>
              <a:rPr lang="en-US" dirty="0"/>
              <a:t>Now we create a new </a:t>
            </a:r>
            <a:r>
              <a:rPr lang="en-US" dirty="0" err="1"/>
              <a:t>datatable</a:t>
            </a:r>
            <a:r>
              <a:rPr lang="en-US" dirty="0"/>
              <a:t> for the grid view then we feed data to the </a:t>
            </a:r>
            <a:r>
              <a:rPr lang="en-US" dirty="0" err="1"/>
              <a:t>datatable</a:t>
            </a:r>
            <a:r>
              <a:rPr lang="en-US" dirty="0"/>
              <a:t> from the list variables and finally bind the data table to the grid view</a:t>
            </a:r>
          </a:p>
        </p:txBody>
      </p:sp>
    </p:spTree>
    <p:extLst>
      <p:ext uri="{BB962C8B-B14F-4D97-AF65-F5344CB8AC3E}">
        <p14:creationId xmlns:p14="http://schemas.microsoft.com/office/powerpoint/2010/main" val="343935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4AAC24-6F79-44AE-AE6D-DFAF3FD83C50}"/>
              </a:ext>
            </a:extLst>
          </p:cNvPr>
          <p:cNvPicPr>
            <a:picLocks noChangeAspect="1"/>
          </p:cNvPicPr>
          <p:nvPr/>
        </p:nvPicPr>
        <p:blipFill>
          <a:blip r:embed="rId2"/>
          <a:stretch>
            <a:fillRect/>
          </a:stretch>
        </p:blipFill>
        <p:spPr>
          <a:xfrm>
            <a:off x="0" y="0"/>
            <a:ext cx="6741665" cy="3790336"/>
          </a:xfrm>
          <a:prstGeom prst="rect">
            <a:avLst/>
          </a:prstGeom>
        </p:spPr>
      </p:pic>
      <p:pic>
        <p:nvPicPr>
          <p:cNvPr id="3" name="Picture 2">
            <a:extLst>
              <a:ext uri="{FF2B5EF4-FFF2-40B4-BE49-F238E27FC236}">
                <a16:creationId xmlns:a16="http://schemas.microsoft.com/office/drawing/2014/main" id="{E4223B77-692C-4B39-BC0A-DF4B9A8C37FE}"/>
              </a:ext>
            </a:extLst>
          </p:cNvPr>
          <p:cNvPicPr>
            <a:picLocks noChangeAspect="1"/>
          </p:cNvPicPr>
          <p:nvPr/>
        </p:nvPicPr>
        <p:blipFill>
          <a:blip r:embed="rId3"/>
          <a:stretch>
            <a:fillRect/>
          </a:stretch>
        </p:blipFill>
        <p:spPr>
          <a:xfrm>
            <a:off x="5450337" y="3067665"/>
            <a:ext cx="6741663" cy="3790335"/>
          </a:xfrm>
          <a:prstGeom prst="rect">
            <a:avLst/>
          </a:prstGeom>
        </p:spPr>
      </p:pic>
      <p:sp>
        <p:nvSpPr>
          <p:cNvPr id="6" name="TextBox 5">
            <a:extLst>
              <a:ext uri="{FF2B5EF4-FFF2-40B4-BE49-F238E27FC236}">
                <a16:creationId xmlns:a16="http://schemas.microsoft.com/office/drawing/2014/main" id="{01ADEA78-5B0B-4E9A-89EB-357A4F2C4A9B}"/>
              </a:ext>
            </a:extLst>
          </p:cNvPr>
          <p:cNvSpPr txBox="1"/>
          <p:nvPr/>
        </p:nvSpPr>
        <p:spPr>
          <a:xfrm>
            <a:off x="6741665" y="925574"/>
            <a:ext cx="5450335" cy="1477328"/>
          </a:xfrm>
          <a:prstGeom prst="rect">
            <a:avLst/>
          </a:prstGeom>
          <a:noFill/>
        </p:spPr>
        <p:txBody>
          <a:bodyPr wrap="square" rtlCol="0">
            <a:spAutoFit/>
          </a:bodyPr>
          <a:lstStyle/>
          <a:p>
            <a:r>
              <a:rPr lang="en-US" dirty="0"/>
              <a:t>Once we login we would be able to apply in any job but if the user is the one who has posted the job he gets an edit and delete buttons instead and a list of all the people who have applied for the job.</a:t>
            </a:r>
            <a:br>
              <a:rPr lang="en-US" dirty="0"/>
            </a:br>
            <a:endParaRPr lang="en-US" dirty="0"/>
          </a:p>
        </p:txBody>
      </p:sp>
    </p:spTree>
    <p:extLst>
      <p:ext uri="{BB962C8B-B14F-4D97-AF65-F5344CB8AC3E}">
        <p14:creationId xmlns:p14="http://schemas.microsoft.com/office/powerpoint/2010/main" val="2112062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8B9EB-0840-449E-A83B-C481EF2987B8}"/>
              </a:ext>
            </a:extLst>
          </p:cNvPr>
          <p:cNvSpPr>
            <a:spLocks noGrp="1"/>
          </p:cNvSpPr>
          <p:nvPr>
            <p:ph type="title"/>
          </p:nvPr>
        </p:nvSpPr>
        <p:spPr/>
        <p:txBody>
          <a:bodyPr/>
          <a:lstStyle/>
          <a:p>
            <a:r>
              <a:rPr lang="en-US" dirty="0"/>
              <a:t>Job Description</a:t>
            </a:r>
          </a:p>
        </p:txBody>
      </p:sp>
      <p:pic>
        <p:nvPicPr>
          <p:cNvPr id="8" name="Content Placeholder 7">
            <a:extLst>
              <a:ext uri="{FF2B5EF4-FFF2-40B4-BE49-F238E27FC236}">
                <a16:creationId xmlns:a16="http://schemas.microsoft.com/office/drawing/2014/main" id="{54AA51E2-DDFD-48D8-8E06-D69320B00EC0}"/>
              </a:ext>
            </a:extLst>
          </p:cNvPr>
          <p:cNvPicPr>
            <a:picLocks noGrp="1" noChangeAspect="1"/>
          </p:cNvPicPr>
          <p:nvPr>
            <p:ph sz="half" idx="1"/>
          </p:nvPr>
        </p:nvPicPr>
        <p:blipFill>
          <a:blip r:embed="rId2"/>
          <a:stretch>
            <a:fillRect/>
          </a:stretch>
        </p:blipFill>
        <p:spPr>
          <a:xfrm>
            <a:off x="4632279" y="576273"/>
            <a:ext cx="6060302" cy="4118271"/>
          </a:xfrm>
        </p:spPr>
      </p:pic>
      <p:sp>
        <p:nvSpPr>
          <p:cNvPr id="4" name="Content Placeholder 3">
            <a:extLst>
              <a:ext uri="{FF2B5EF4-FFF2-40B4-BE49-F238E27FC236}">
                <a16:creationId xmlns:a16="http://schemas.microsoft.com/office/drawing/2014/main" id="{16025FCA-58CD-4FDF-84EF-5FE6E2C48FA0}"/>
              </a:ext>
            </a:extLst>
          </p:cNvPr>
          <p:cNvSpPr>
            <a:spLocks noGrp="1"/>
          </p:cNvSpPr>
          <p:nvPr>
            <p:ph sz="half" idx="2"/>
          </p:nvPr>
        </p:nvSpPr>
        <p:spPr>
          <a:xfrm>
            <a:off x="4405745" y="4837470"/>
            <a:ext cx="6286835" cy="1303767"/>
          </a:xfrm>
        </p:spPr>
        <p:txBody>
          <a:bodyPr>
            <a:normAutofit/>
          </a:bodyPr>
          <a:lstStyle/>
          <a:p>
            <a:pPr marL="0" indent="0">
              <a:buNone/>
            </a:pPr>
            <a:r>
              <a:rPr lang="en-US" dirty="0"/>
              <a:t>if the person is trying to apply to a job that he has already applied to before, the system recognizes this and inform him with that</a:t>
            </a:r>
          </a:p>
          <a:p>
            <a:endParaRPr lang="en-US" dirty="0"/>
          </a:p>
        </p:txBody>
      </p:sp>
    </p:spTree>
    <p:extLst>
      <p:ext uri="{BB962C8B-B14F-4D97-AF65-F5344CB8AC3E}">
        <p14:creationId xmlns:p14="http://schemas.microsoft.com/office/powerpoint/2010/main" val="1487469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14787C-1E2A-4C3F-9F29-44BE0A632C32}"/>
              </a:ext>
            </a:extLst>
          </p:cNvPr>
          <p:cNvPicPr>
            <a:picLocks noChangeAspect="1"/>
          </p:cNvPicPr>
          <p:nvPr/>
        </p:nvPicPr>
        <p:blipFill>
          <a:blip r:embed="rId2"/>
          <a:stretch>
            <a:fillRect/>
          </a:stretch>
        </p:blipFill>
        <p:spPr>
          <a:xfrm>
            <a:off x="-1" y="-1"/>
            <a:ext cx="9434287" cy="5668030"/>
          </a:xfrm>
          <a:prstGeom prst="rect">
            <a:avLst/>
          </a:prstGeom>
        </p:spPr>
      </p:pic>
      <p:sp>
        <p:nvSpPr>
          <p:cNvPr id="4" name="TextBox 3">
            <a:extLst>
              <a:ext uri="{FF2B5EF4-FFF2-40B4-BE49-F238E27FC236}">
                <a16:creationId xmlns:a16="http://schemas.microsoft.com/office/drawing/2014/main" id="{7714F14D-17FE-4A29-A1F7-972D1FCECFE5}"/>
              </a:ext>
            </a:extLst>
          </p:cNvPr>
          <p:cNvSpPr txBox="1"/>
          <p:nvPr/>
        </p:nvSpPr>
        <p:spPr>
          <a:xfrm>
            <a:off x="9434286" y="990791"/>
            <a:ext cx="2757714" cy="1754326"/>
          </a:xfrm>
          <a:prstGeom prst="rect">
            <a:avLst/>
          </a:prstGeom>
          <a:noFill/>
        </p:spPr>
        <p:txBody>
          <a:bodyPr wrap="square" rtlCol="0">
            <a:spAutoFit/>
          </a:bodyPr>
          <a:lstStyle/>
          <a:p>
            <a:r>
              <a:rPr lang="en-US" dirty="0"/>
              <a:t>And here is the logic behind it, simple, if this user id and this job id already exist on a row in the job applications table then he has applied before.</a:t>
            </a:r>
          </a:p>
        </p:txBody>
      </p:sp>
    </p:spTree>
    <p:extLst>
      <p:ext uri="{BB962C8B-B14F-4D97-AF65-F5344CB8AC3E}">
        <p14:creationId xmlns:p14="http://schemas.microsoft.com/office/powerpoint/2010/main" val="767934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805F03-1FEA-4A76-AFC4-8C4E1FE63619}"/>
              </a:ext>
            </a:extLst>
          </p:cNvPr>
          <p:cNvSpPr txBox="1"/>
          <p:nvPr/>
        </p:nvSpPr>
        <p:spPr>
          <a:xfrm>
            <a:off x="8465575" y="1961535"/>
            <a:ext cx="3726426" cy="1200329"/>
          </a:xfrm>
          <a:prstGeom prst="rect">
            <a:avLst/>
          </a:prstGeom>
          <a:noFill/>
        </p:spPr>
        <p:txBody>
          <a:bodyPr wrap="square" rtlCol="0">
            <a:spAutoFit/>
          </a:bodyPr>
          <a:lstStyle/>
          <a:p>
            <a:r>
              <a:rPr lang="en-US" dirty="0"/>
              <a:t>If we press Apply on a job it tells you that you have applied successfully and after a second it redirects you to the </a:t>
            </a:r>
            <a:r>
              <a:rPr lang="en-US" dirty="0" err="1"/>
              <a:t>UserProfile</a:t>
            </a:r>
            <a:r>
              <a:rPr lang="en-US" dirty="0"/>
              <a:t> page (your profile)</a:t>
            </a:r>
          </a:p>
        </p:txBody>
      </p:sp>
      <p:pic>
        <p:nvPicPr>
          <p:cNvPr id="11" name="Picture 10">
            <a:extLst>
              <a:ext uri="{FF2B5EF4-FFF2-40B4-BE49-F238E27FC236}">
                <a16:creationId xmlns:a16="http://schemas.microsoft.com/office/drawing/2014/main" id="{361C8A4B-45A2-46DB-9A99-24C26E077E11}"/>
              </a:ext>
            </a:extLst>
          </p:cNvPr>
          <p:cNvPicPr>
            <a:picLocks noChangeAspect="1"/>
          </p:cNvPicPr>
          <p:nvPr/>
        </p:nvPicPr>
        <p:blipFill>
          <a:blip r:embed="rId2"/>
          <a:stretch>
            <a:fillRect/>
          </a:stretch>
        </p:blipFill>
        <p:spPr>
          <a:xfrm>
            <a:off x="159657" y="876700"/>
            <a:ext cx="8128993" cy="4570327"/>
          </a:xfrm>
          <a:prstGeom prst="rect">
            <a:avLst/>
          </a:prstGeom>
        </p:spPr>
      </p:pic>
    </p:spTree>
    <p:extLst>
      <p:ext uri="{BB962C8B-B14F-4D97-AF65-F5344CB8AC3E}">
        <p14:creationId xmlns:p14="http://schemas.microsoft.com/office/powerpoint/2010/main" val="62447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274EA-869E-4577-BCB5-F5E13C56696E}"/>
              </a:ext>
            </a:extLst>
          </p:cNvPr>
          <p:cNvSpPr>
            <a:spLocks noGrp="1"/>
          </p:cNvSpPr>
          <p:nvPr>
            <p:ph type="title"/>
          </p:nvPr>
        </p:nvSpPr>
        <p:spPr/>
        <p:txBody>
          <a:bodyPr/>
          <a:lstStyle/>
          <a:p>
            <a:r>
              <a:rPr lang="en-US" dirty="0"/>
              <a:t>User Profile</a:t>
            </a:r>
          </a:p>
        </p:txBody>
      </p:sp>
      <p:sp>
        <p:nvSpPr>
          <p:cNvPr id="8" name="TextBox 7">
            <a:extLst>
              <a:ext uri="{FF2B5EF4-FFF2-40B4-BE49-F238E27FC236}">
                <a16:creationId xmlns:a16="http://schemas.microsoft.com/office/drawing/2014/main" id="{3373ED41-881F-4F7E-84F1-BB6F3BB496EB}"/>
              </a:ext>
            </a:extLst>
          </p:cNvPr>
          <p:cNvSpPr txBox="1"/>
          <p:nvPr/>
        </p:nvSpPr>
        <p:spPr>
          <a:xfrm>
            <a:off x="3480619" y="4866968"/>
            <a:ext cx="8335243" cy="1200329"/>
          </a:xfrm>
          <a:prstGeom prst="rect">
            <a:avLst/>
          </a:prstGeom>
          <a:noFill/>
        </p:spPr>
        <p:txBody>
          <a:bodyPr wrap="square" rtlCol="0">
            <a:spAutoFit/>
          </a:bodyPr>
          <a:lstStyle/>
          <a:p>
            <a:r>
              <a:rPr lang="en-US" dirty="0"/>
              <a:t>The profile page displays all the info about you, it  can only be access by the user himself, it displays the name, email, the jobs that you have posted, and jobs that you have applied to with a link to the job description page</a:t>
            </a:r>
          </a:p>
          <a:p>
            <a:r>
              <a:rPr lang="en-US" dirty="0"/>
              <a:t>It also enables you to edit your profile values, or delete your profile</a:t>
            </a:r>
          </a:p>
        </p:txBody>
      </p:sp>
      <p:pic>
        <p:nvPicPr>
          <p:cNvPr id="14" name="Content Placeholder 13">
            <a:extLst>
              <a:ext uri="{FF2B5EF4-FFF2-40B4-BE49-F238E27FC236}">
                <a16:creationId xmlns:a16="http://schemas.microsoft.com/office/drawing/2014/main" id="{7DC1B015-DB29-45D4-A684-B9C2BBEB5436}"/>
              </a:ext>
            </a:extLst>
          </p:cNvPr>
          <p:cNvPicPr>
            <a:picLocks noGrp="1" noChangeAspect="1"/>
          </p:cNvPicPr>
          <p:nvPr>
            <p:ph idx="1"/>
          </p:nvPr>
        </p:nvPicPr>
        <p:blipFill>
          <a:blip r:embed="rId2"/>
          <a:stretch>
            <a:fillRect/>
          </a:stretch>
        </p:blipFill>
        <p:spPr>
          <a:xfrm>
            <a:off x="4441631" y="33063"/>
            <a:ext cx="5878026" cy="4833905"/>
          </a:xfrm>
        </p:spPr>
      </p:pic>
    </p:spTree>
    <p:extLst>
      <p:ext uri="{BB962C8B-B14F-4D97-AF65-F5344CB8AC3E}">
        <p14:creationId xmlns:p14="http://schemas.microsoft.com/office/powerpoint/2010/main" val="3456133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847F6-0A4A-49AC-BAC4-46437489A42B}"/>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20C2C7B3-3263-43ED-9929-4B8CB0C6161A}"/>
              </a:ext>
            </a:extLst>
          </p:cNvPr>
          <p:cNvSpPr>
            <a:spLocks noGrp="1"/>
          </p:cNvSpPr>
          <p:nvPr>
            <p:ph idx="1"/>
          </p:nvPr>
        </p:nvSpPr>
        <p:spPr/>
        <p:txBody>
          <a:bodyPr/>
          <a:lstStyle/>
          <a:p>
            <a:pPr marL="0" indent="0">
              <a:buNone/>
            </a:pPr>
            <a:r>
              <a:rPr lang="en-US" dirty="0"/>
              <a:t>We have split the website to 2 sections; section for users and the other for the website managers.</a:t>
            </a:r>
          </a:p>
          <a:p>
            <a:pPr marL="0" indent="0">
              <a:buNone/>
            </a:pPr>
            <a:endParaRPr lang="en-US" dirty="0"/>
          </a:p>
        </p:txBody>
      </p:sp>
    </p:spTree>
    <p:extLst>
      <p:ext uri="{BB962C8B-B14F-4D97-AF65-F5344CB8AC3E}">
        <p14:creationId xmlns:p14="http://schemas.microsoft.com/office/powerpoint/2010/main" val="1066505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4CC453-2361-44C3-9E78-493915DDF56F}"/>
              </a:ext>
            </a:extLst>
          </p:cNvPr>
          <p:cNvPicPr>
            <a:picLocks noChangeAspect="1"/>
          </p:cNvPicPr>
          <p:nvPr/>
        </p:nvPicPr>
        <p:blipFill>
          <a:blip r:embed="rId2"/>
          <a:stretch>
            <a:fillRect/>
          </a:stretch>
        </p:blipFill>
        <p:spPr>
          <a:xfrm>
            <a:off x="-1" y="0"/>
            <a:ext cx="7628229" cy="6858000"/>
          </a:xfrm>
          <a:prstGeom prst="rect">
            <a:avLst/>
          </a:prstGeom>
        </p:spPr>
      </p:pic>
      <p:sp>
        <p:nvSpPr>
          <p:cNvPr id="4" name="TextBox 3">
            <a:extLst>
              <a:ext uri="{FF2B5EF4-FFF2-40B4-BE49-F238E27FC236}">
                <a16:creationId xmlns:a16="http://schemas.microsoft.com/office/drawing/2014/main" id="{39FEC1F4-D009-4BAD-84E9-647E1ECD0588}"/>
              </a:ext>
            </a:extLst>
          </p:cNvPr>
          <p:cNvSpPr txBox="1"/>
          <p:nvPr/>
        </p:nvSpPr>
        <p:spPr>
          <a:xfrm>
            <a:off x="7628228" y="1799772"/>
            <a:ext cx="4563772" cy="923330"/>
          </a:xfrm>
          <a:prstGeom prst="rect">
            <a:avLst/>
          </a:prstGeom>
          <a:noFill/>
        </p:spPr>
        <p:txBody>
          <a:bodyPr wrap="square" rtlCol="0">
            <a:spAutoFit/>
          </a:bodyPr>
          <a:lstStyle/>
          <a:p>
            <a:r>
              <a:rPr lang="en-US" dirty="0"/>
              <a:t>The user profile page logic is similar to the job description logic, we get the data and display it in the same way.</a:t>
            </a:r>
          </a:p>
        </p:txBody>
      </p:sp>
    </p:spTree>
    <p:extLst>
      <p:ext uri="{BB962C8B-B14F-4D97-AF65-F5344CB8AC3E}">
        <p14:creationId xmlns:p14="http://schemas.microsoft.com/office/powerpoint/2010/main" val="1991927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45FA27-A775-489F-84FF-8D0203E0EE78}"/>
              </a:ext>
            </a:extLst>
          </p:cNvPr>
          <p:cNvSpPr txBox="1"/>
          <p:nvPr/>
        </p:nvSpPr>
        <p:spPr>
          <a:xfrm>
            <a:off x="8305363" y="1247139"/>
            <a:ext cx="3886638" cy="1200329"/>
          </a:xfrm>
          <a:prstGeom prst="rect">
            <a:avLst/>
          </a:prstGeom>
          <a:noFill/>
        </p:spPr>
        <p:txBody>
          <a:bodyPr wrap="square" rtlCol="0">
            <a:spAutoFit/>
          </a:bodyPr>
          <a:lstStyle/>
          <a:p>
            <a:r>
              <a:rPr lang="en-US" dirty="0"/>
              <a:t>The edit user button redirects the user to the edit user page and add a query string in the URL with the specified </a:t>
            </a:r>
            <a:r>
              <a:rPr lang="en-US" dirty="0" err="1"/>
              <a:t>userID</a:t>
            </a:r>
            <a:r>
              <a:rPr lang="en-US" dirty="0"/>
              <a:t> that have to be edited.</a:t>
            </a:r>
          </a:p>
        </p:txBody>
      </p:sp>
      <p:pic>
        <p:nvPicPr>
          <p:cNvPr id="6" name="Picture 5">
            <a:extLst>
              <a:ext uri="{FF2B5EF4-FFF2-40B4-BE49-F238E27FC236}">
                <a16:creationId xmlns:a16="http://schemas.microsoft.com/office/drawing/2014/main" id="{16526874-7136-4E0C-AE24-2CAB4A4A8577}"/>
              </a:ext>
            </a:extLst>
          </p:cNvPr>
          <p:cNvPicPr>
            <a:picLocks noChangeAspect="1"/>
          </p:cNvPicPr>
          <p:nvPr/>
        </p:nvPicPr>
        <p:blipFill>
          <a:blip r:embed="rId2"/>
          <a:stretch>
            <a:fillRect/>
          </a:stretch>
        </p:blipFill>
        <p:spPr>
          <a:xfrm>
            <a:off x="660179" y="5480143"/>
            <a:ext cx="3066147" cy="254001"/>
          </a:xfrm>
          <a:prstGeom prst="rect">
            <a:avLst/>
          </a:prstGeom>
        </p:spPr>
      </p:pic>
      <p:sp>
        <p:nvSpPr>
          <p:cNvPr id="7" name="TextBox 6">
            <a:extLst>
              <a:ext uri="{FF2B5EF4-FFF2-40B4-BE49-F238E27FC236}">
                <a16:creationId xmlns:a16="http://schemas.microsoft.com/office/drawing/2014/main" id="{E321B866-EA63-44F2-B87E-90B414780C8C}"/>
              </a:ext>
            </a:extLst>
          </p:cNvPr>
          <p:cNvSpPr txBox="1"/>
          <p:nvPr/>
        </p:nvSpPr>
        <p:spPr>
          <a:xfrm>
            <a:off x="4418725" y="4533815"/>
            <a:ext cx="3886638" cy="1200329"/>
          </a:xfrm>
          <a:prstGeom prst="rect">
            <a:avLst/>
          </a:prstGeom>
          <a:noFill/>
        </p:spPr>
        <p:txBody>
          <a:bodyPr wrap="square" rtlCol="0">
            <a:spAutoFit/>
          </a:bodyPr>
          <a:lstStyle/>
          <a:p>
            <a:r>
              <a:rPr lang="en-US" dirty="0"/>
              <a:t>The variable name is </a:t>
            </a:r>
            <a:r>
              <a:rPr lang="en-US" dirty="0" err="1"/>
              <a:t>jobID</a:t>
            </a:r>
            <a:r>
              <a:rPr lang="en-US" dirty="0"/>
              <a:t> but it’s used to store the </a:t>
            </a:r>
            <a:r>
              <a:rPr lang="en-US" dirty="0" err="1"/>
              <a:t>userID</a:t>
            </a:r>
            <a:r>
              <a:rPr lang="en-US" dirty="0"/>
              <a:t>, we’ve just copied and pasted the code from the edit job page as it uses the same logic</a:t>
            </a:r>
          </a:p>
        </p:txBody>
      </p:sp>
      <p:pic>
        <p:nvPicPr>
          <p:cNvPr id="9" name="Picture 8">
            <a:extLst>
              <a:ext uri="{FF2B5EF4-FFF2-40B4-BE49-F238E27FC236}">
                <a16:creationId xmlns:a16="http://schemas.microsoft.com/office/drawing/2014/main" id="{B0540BB7-E584-4281-85CA-F8BB8A955248}"/>
              </a:ext>
            </a:extLst>
          </p:cNvPr>
          <p:cNvPicPr>
            <a:picLocks noChangeAspect="1"/>
          </p:cNvPicPr>
          <p:nvPr/>
        </p:nvPicPr>
        <p:blipFill>
          <a:blip r:embed="rId3"/>
          <a:stretch>
            <a:fillRect/>
          </a:stretch>
        </p:blipFill>
        <p:spPr>
          <a:xfrm>
            <a:off x="123214" y="835243"/>
            <a:ext cx="7894788" cy="2165584"/>
          </a:xfrm>
          <a:prstGeom prst="rect">
            <a:avLst/>
          </a:prstGeom>
        </p:spPr>
      </p:pic>
      <p:sp>
        <p:nvSpPr>
          <p:cNvPr id="10" name="TextBox 9">
            <a:extLst>
              <a:ext uri="{FF2B5EF4-FFF2-40B4-BE49-F238E27FC236}">
                <a16:creationId xmlns:a16="http://schemas.microsoft.com/office/drawing/2014/main" id="{A8DAEDB8-2312-4C93-91D9-A75CD49C4F37}"/>
              </a:ext>
            </a:extLst>
          </p:cNvPr>
          <p:cNvSpPr txBox="1"/>
          <p:nvPr/>
        </p:nvSpPr>
        <p:spPr>
          <a:xfrm>
            <a:off x="5507161" y="2048663"/>
            <a:ext cx="2374095" cy="430887"/>
          </a:xfrm>
          <a:prstGeom prst="rect">
            <a:avLst/>
          </a:prstGeom>
          <a:noFill/>
        </p:spPr>
        <p:txBody>
          <a:bodyPr wrap="square" rtlCol="0">
            <a:spAutoFit/>
          </a:bodyPr>
          <a:lstStyle/>
          <a:p>
            <a:r>
              <a:rPr lang="en-US" sz="1050" dirty="0">
                <a:solidFill>
                  <a:schemeClr val="bg1"/>
                </a:solidFill>
              </a:rPr>
              <a:t>Once the user  selects a job in the grid it redirects him to that job</a:t>
            </a:r>
          </a:p>
        </p:txBody>
      </p:sp>
      <p:sp>
        <p:nvSpPr>
          <p:cNvPr id="11" name="TextBox 10">
            <a:extLst>
              <a:ext uri="{FF2B5EF4-FFF2-40B4-BE49-F238E27FC236}">
                <a16:creationId xmlns:a16="http://schemas.microsoft.com/office/drawing/2014/main" id="{00230E26-941E-48FC-BBC1-C3D65C17ECB3}"/>
              </a:ext>
            </a:extLst>
          </p:cNvPr>
          <p:cNvSpPr txBox="1"/>
          <p:nvPr/>
        </p:nvSpPr>
        <p:spPr>
          <a:xfrm>
            <a:off x="551543" y="4528456"/>
            <a:ext cx="3556000" cy="923330"/>
          </a:xfrm>
          <a:prstGeom prst="rect">
            <a:avLst/>
          </a:prstGeom>
          <a:noFill/>
        </p:spPr>
        <p:txBody>
          <a:bodyPr wrap="square" rtlCol="0">
            <a:spAutoFit/>
          </a:bodyPr>
          <a:lstStyle/>
          <a:p>
            <a:r>
              <a:rPr lang="en-US" dirty="0"/>
              <a:t>And the edit user page gets the value from the </a:t>
            </a:r>
            <a:r>
              <a:rPr lang="en-US" dirty="0" err="1"/>
              <a:t>url</a:t>
            </a:r>
            <a:r>
              <a:rPr lang="en-US" dirty="0"/>
              <a:t> using this code:</a:t>
            </a:r>
          </a:p>
          <a:p>
            <a:endParaRPr lang="en-US" dirty="0"/>
          </a:p>
        </p:txBody>
      </p:sp>
    </p:spTree>
    <p:extLst>
      <p:ext uri="{BB962C8B-B14F-4D97-AF65-F5344CB8AC3E}">
        <p14:creationId xmlns:p14="http://schemas.microsoft.com/office/powerpoint/2010/main" val="899779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6D764-F71C-488C-98B4-AE66544A759B}"/>
              </a:ext>
            </a:extLst>
          </p:cNvPr>
          <p:cNvSpPr>
            <a:spLocks noGrp="1"/>
          </p:cNvSpPr>
          <p:nvPr>
            <p:ph type="title"/>
          </p:nvPr>
        </p:nvSpPr>
        <p:spPr/>
        <p:txBody>
          <a:bodyPr/>
          <a:lstStyle/>
          <a:p>
            <a:r>
              <a:rPr lang="en-US" dirty="0"/>
              <a:t>User Edit</a:t>
            </a:r>
          </a:p>
        </p:txBody>
      </p:sp>
      <p:pic>
        <p:nvPicPr>
          <p:cNvPr id="9" name="Content Placeholder 8">
            <a:extLst>
              <a:ext uri="{FF2B5EF4-FFF2-40B4-BE49-F238E27FC236}">
                <a16:creationId xmlns:a16="http://schemas.microsoft.com/office/drawing/2014/main" id="{80AD24ED-5EA5-475C-B7FC-024B9D6F70F5}"/>
              </a:ext>
            </a:extLst>
          </p:cNvPr>
          <p:cNvPicPr>
            <a:picLocks noGrp="1" noChangeAspect="1"/>
          </p:cNvPicPr>
          <p:nvPr>
            <p:ph idx="1"/>
          </p:nvPr>
        </p:nvPicPr>
        <p:blipFill>
          <a:blip r:embed="rId2"/>
          <a:stretch>
            <a:fillRect/>
          </a:stretch>
        </p:blipFill>
        <p:spPr>
          <a:xfrm>
            <a:off x="3868738" y="1000395"/>
            <a:ext cx="7315200" cy="2554429"/>
          </a:xfrm>
        </p:spPr>
      </p:pic>
      <p:sp>
        <p:nvSpPr>
          <p:cNvPr id="10" name="TextBox 9">
            <a:extLst>
              <a:ext uri="{FF2B5EF4-FFF2-40B4-BE49-F238E27FC236}">
                <a16:creationId xmlns:a16="http://schemas.microsoft.com/office/drawing/2014/main" id="{3CBBAA58-1FF8-4447-8944-8DF7C3A620BE}"/>
              </a:ext>
            </a:extLst>
          </p:cNvPr>
          <p:cNvSpPr txBox="1"/>
          <p:nvPr/>
        </p:nvSpPr>
        <p:spPr>
          <a:xfrm>
            <a:off x="3868738" y="4455886"/>
            <a:ext cx="7844290" cy="2031325"/>
          </a:xfrm>
          <a:prstGeom prst="rect">
            <a:avLst/>
          </a:prstGeom>
          <a:noFill/>
        </p:spPr>
        <p:txBody>
          <a:bodyPr wrap="square" rtlCol="0">
            <a:spAutoFit/>
          </a:bodyPr>
          <a:lstStyle/>
          <a:p>
            <a:r>
              <a:rPr lang="en-US" dirty="0"/>
              <a:t>If we press on the edit info button it takes us to the user edit page where we can edit the user info, it displays the old values (the values that currently exist) and gives you a field to enter the new values that you want to change.</a:t>
            </a:r>
          </a:p>
          <a:p>
            <a:r>
              <a:rPr lang="en-US" dirty="0"/>
              <a:t>If we leave any of the fields empty, it will ignore the field and only update the fields that you have typed into.</a:t>
            </a:r>
          </a:p>
          <a:p>
            <a:r>
              <a:rPr lang="en-US" dirty="0"/>
              <a:t>It also have a filed validator for the mail to enter a valid email address.</a:t>
            </a:r>
          </a:p>
          <a:p>
            <a:r>
              <a:rPr lang="en-US" dirty="0"/>
              <a:t>Note: all of this is based on the sessions that we have implemented earlier.</a:t>
            </a:r>
          </a:p>
        </p:txBody>
      </p:sp>
    </p:spTree>
    <p:extLst>
      <p:ext uri="{BB962C8B-B14F-4D97-AF65-F5344CB8AC3E}">
        <p14:creationId xmlns:p14="http://schemas.microsoft.com/office/powerpoint/2010/main" val="4230044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90D74B-591F-4379-A885-8F75CF1CB44D}"/>
              </a:ext>
            </a:extLst>
          </p:cNvPr>
          <p:cNvPicPr>
            <a:picLocks noChangeAspect="1"/>
          </p:cNvPicPr>
          <p:nvPr/>
        </p:nvPicPr>
        <p:blipFill>
          <a:blip r:embed="rId2"/>
          <a:stretch>
            <a:fillRect/>
          </a:stretch>
        </p:blipFill>
        <p:spPr>
          <a:xfrm>
            <a:off x="0" y="0"/>
            <a:ext cx="3784684" cy="4339771"/>
          </a:xfrm>
          <a:prstGeom prst="rect">
            <a:avLst/>
          </a:prstGeom>
        </p:spPr>
      </p:pic>
      <p:sp>
        <p:nvSpPr>
          <p:cNvPr id="4" name="TextBox 3">
            <a:extLst>
              <a:ext uri="{FF2B5EF4-FFF2-40B4-BE49-F238E27FC236}">
                <a16:creationId xmlns:a16="http://schemas.microsoft.com/office/drawing/2014/main" id="{DEFA233E-D715-4E37-9E6C-CE53D74D7FCC}"/>
              </a:ext>
            </a:extLst>
          </p:cNvPr>
          <p:cNvSpPr txBox="1"/>
          <p:nvPr/>
        </p:nvSpPr>
        <p:spPr>
          <a:xfrm>
            <a:off x="0" y="4549676"/>
            <a:ext cx="3784684" cy="2308324"/>
          </a:xfrm>
          <a:prstGeom prst="rect">
            <a:avLst/>
          </a:prstGeom>
          <a:noFill/>
        </p:spPr>
        <p:txBody>
          <a:bodyPr wrap="square" rtlCol="0">
            <a:spAutoFit/>
          </a:bodyPr>
          <a:lstStyle/>
          <a:p>
            <a:r>
              <a:rPr lang="en-US" dirty="0"/>
              <a:t>Next to the ordinary navbar logic, we have added some logic for the manager as he can access this page, we made the navbar flexible and it can react to withier the person viewing this page is a user or a manager and it changes itself based on that.</a:t>
            </a:r>
          </a:p>
        </p:txBody>
      </p:sp>
      <p:pic>
        <p:nvPicPr>
          <p:cNvPr id="6" name="Picture 5">
            <a:extLst>
              <a:ext uri="{FF2B5EF4-FFF2-40B4-BE49-F238E27FC236}">
                <a16:creationId xmlns:a16="http://schemas.microsoft.com/office/drawing/2014/main" id="{9C972365-D155-4391-B623-E069C334F69E}"/>
              </a:ext>
            </a:extLst>
          </p:cNvPr>
          <p:cNvPicPr>
            <a:picLocks noChangeAspect="1"/>
          </p:cNvPicPr>
          <p:nvPr/>
        </p:nvPicPr>
        <p:blipFill>
          <a:blip r:embed="rId3"/>
          <a:stretch>
            <a:fillRect/>
          </a:stretch>
        </p:blipFill>
        <p:spPr>
          <a:xfrm>
            <a:off x="4209841" y="0"/>
            <a:ext cx="7633816" cy="4685181"/>
          </a:xfrm>
          <a:prstGeom prst="rect">
            <a:avLst/>
          </a:prstGeom>
        </p:spPr>
      </p:pic>
      <p:sp>
        <p:nvSpPr>
          <p:cNvPr id="7" name="TextBox 6">
            <a:extLst>
              <a:ext uri="{FF2B5EF4-FFF2-40B4-BE49-F238E27FC236}">
                <a16:creationId xmlns:a16="http://schemas.microsoft.com/office/drawing/2014/main" id="{F1F570A0-864E-43F0-975F-C1F97BB6D573}"/>
              </a:ext>
            </a:extLst>
          </p:cNvPr>
          <p:cNvSpPr txBox="1"/>
          <p:nvPr/>
        </p:nvSpPr>
        <p:spPr>
          <a:xfrm>
            <a:off x="4209841" y="4905552"/>
            <a:ext cx="7764445" cy="1200329"/>
          </a:xfrm>
          <a:prstGeom prst="rect">
            <a:avLst/>
          </a:prstGeom>
          <a:noFill/>
        </p:spPr>
        <p:txBody>
          <a:bodyPr wrap="square" rtlCol="0">
            <a:spAutoFit/>
          </a:bodyPr>
          <a:lstStyle/>
          <a:p>
            <a:r>
              <a:rPr lang="en-US" dirty="0"/>
              <a:t>The rest of the code is straight forward, we get the old values from the database and displays it to make it easy on the user to remember the old values.</a:t>
            </a:r>
          </a:p>
          <a:p>
            <a:r>
              <a:rPr lang="en-US" dirty="0"/>
              <a:t>Then on the button click we check if the textbox was empty and if it was, we use the old values instead of updating the value to be a blank.</a:t>
            </a:r>
          </a:p>
        </p:txBody>
      </p:sp>
    </p:spTree>
    <p:extLst>
      <p:ext uri="{BB962C8B-B14F-4D97-AF65-F5344CB8AC3E}">
        <p14:creationId xmlns:p14="http://schemas.microsoft.com/office/powerpoint/2010/main" val="3359102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8F0C5-2C20-4B14-AD10-7D9E783E7CF1}"/>
              </a:ext>
            </a:extLst>
          </p:cNvPr>
          <p:cNvSpPr>
            <a:spLocks noGrp="1"/>
          </p:cNvSpPr>
          <p:nvPr>
            <p:ph type="title"/>
          </p:nvPr>
        </p:nvSpPr>
        <p:spPr/>
        <p:txBody>
          <a:bodyPr/>
          <a:lstStyle/>
          <a:p>
            <a:r>
              <a:rPr lang="en-US" dirty="0"/>
              <a:t>User Delete</a:t>
            </a:r>
          </a:p>
        </p:txBody>
      </p:sp>
      <p:sp>
        <p:nvSpPr>
          <p:cNvPr id="3" name="Content Placeholder 2">
            <a:extLst>
              <a:ext uri="{FF2B5EF4-FFF2-40B4-BE49-F238E27FC236}">
                <a16:creationId xmlns:a16="http://schemas.microsoft.com/office/drawing/2014/main" id="{02EA6D55-9DB3-48AD-91D0-6D2D0EA655F5}"/>
              </a:ext>
            </a:extLst>
          </p:cNvPr>
          <p:cNvSpPr>
            <a:spLocks noGrp="1"/>
          </p:cNvSpPr>
          <p:nvPr>
            <p:ph idx="1"/>
          </p:nvPr>
        </p:nvSpPr>
        <p:spPr>
          <a:xfrm>
            <a:off x="3869268" y="864108"/>
            <a:ext cx="7315200" cy="2564892"/>
          </a:xfrm>
        </p:spPr>
        <p:txBody>
          <a:bodyPr/>
          <a:lstStyle/>
          <a:p>
            <a:r>
              <a:rPr lang="en-US" dirty="0"/>
              <a:t>The delete button in the user profile deletes the user from the database including all the jobs that he has posted and all his applications to other jobs (he won’t be displayed in the list that displays the people who have applied for the job of other users)</a:t>
            </a:r>
          </a:p>
        </p:txBody>
      </p:sp>
    </p:spTree>
    <p:extLst>
      <p:ext uri="{BB962C8B-B14F-4D97-AF65-F5344CB8AC3E}">
        <p14:creationId xmlns:p14="http://schemas.microsoft.com/office/powerpoint/2010/main" val="1427452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C08877-1E85-4A5F-A922-6D6E923F31C8}"/>
              </a:ext>
            </a:extLst>
          </p:cNvPr>
          <p:cNvPicPr>
            <a:picLocks noChangeAspect="1"/>
          </p:cNvPicPr>
          <p:nvPr/>
        </p:nvPicPr>
        <p:blipFill>
          <a:blip r:embed="rId2"/>
          <a:stretch>
            <a:fillRect/>
          </a:stretch>
        </p:blipFill>
        <p:spPr>
          <a:xfrm>
            <a:off x="1168400" y="293914"/>
            <a:ext cx="9855200" cy="4642818"/>
          </a:xfrm>
          <a:prstGeom prst="rect">
            <a:avLst/>
          </a:prstGeom>
        </p:spPr>
      </p:pic>
      <p:sp>
        <p:nvSpPr>
          <p:cNvPr id="4" name="TextBox 3">
            <a:extLst>
              <a:ext uri="{FF2B5EF4-FFF2-40B4-BE49-F238E27FC236}">
                <a16:creationId xmlns:a16="http://schemas.microsoft.com/office/drawing/2014/main" id="{B78E64BC-843E-45E9-ACE4-79961F5CCFE2}"/>
              </a:ext>
            </a:extLst>
          </p:cNvPr>
          <p:cNvSpPr txBox="1"/>
          <p:nvPr/>
        </p:nvSpPr>
        <p:spPr>
          <a:xfrm>
            <a:off x="1168400" y="5138057"/>
            <a:ext cx="9855201" cy="923330"/>
          </a:xfrm>
          <a:prstGeom prst="rect">
            <a:avLst/>
          </a:prstGeom>
          <a:noFill/>
        </p:spPr>
        <p:txBody>
          <a:bodyPr wrap="square" rtlCol="0">
            <a:spAutoFit/>
          </a:bodyPr>
          <a:lstStyle/>
          <a:p>
            <a:r>
              <a:rPr lang="en-US" dirty="0"/>
              <a:t>The delete user button work as follows, it deletes the user from the user table in the database, it deletes all the jobs that he has posted, it also deletes all the applications that he has made to other jobs then it clears all the sessions and redirects the user to the home page.</a:t>
            </a:r>
          </a:p>
        </p:txBody>
      </p:sp>
    </p:spTree>
    <p:extLst>
      <p:ext uri="{BB962C8B-B14F-4D97-AF65-F5344CB8AC3E}">
        <p14:creationId xmlns:p14="http://schemas.microsoft.com/office/powerpoint/2010/main" val="2575245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463A-D6A9-43C2-B1BA-B4C8E38EE678}"/>
              </a:ext>
            </a:extLst>
          </p:cNvPr>
          <p:cNvSpPr>
            <a:spLocks noGrp="1"/>
          </p:cNvSpPr>
          <p:nvPr>
            <p:ph type="title"/>
          </p:nvPr>
        </p:nvSpPr>
        <p:spPr/>
        <p:txBody>
          <a:bodyPr/>
          <a:lstStyle/>
          <a:p>
            <a:r>
              <a:rPr lang="en-US" dirty="0"/>
              <a:t>Post a job</a:t>
            </a:r>
          </a:p>
        </p:txBody>
      </p:sp>
      <p:pic>
        <p:nvPicPr>
          <p:cNvPr id="5" name="Content Placeholder 4">
            <a:extLst>
              <a:ext uri="{FF2B5EF4-FFF2-40B4-BE49-F238E27FC236}">
                <a16:creationId xmlns:a16="http://schemas.microsoft.com/office/drawing/2014/main" id="{46E3BF19-C4A8-4AC4-A151-B0134D3CC2D2}"/>
              </a:ext>
            </a:extLst>
          </p:cNvPr>
          <p:cNvPicPr>
            <a:picLocks noGrp="1" noChangeAspect="1"/>
          </p:cNvPicPr>
          <p:nvPr>
            <p:ph idx="1"/>
          </p:nvPr>
        </p:nvPicPr>
        <p:blipFill>
          <a:blip r:embed="rId2"/>
          <a:stretch>
            <a:fillRect/>
          </a:stretch>
        </p:blipFill>
        <p:spPr>
          <a:xfrm>
            <a:off x="3926795" y="313132"/>
            <a:ext cx="7315200" cy="2624046"/>
          </a:xfrm>
        </p:spPr>
      </p:pic>
      <p:sp>
        <p:nvSpPr>
          <p:cNvPr id="6" name="TextBox 5">
            <a:extLst>
              <a:ext uri="{FF2B5EF4-FFF2-40B4-BE49-F238E27FC236}">
                <a16:creationId xmlns:a16="http://schemas.microsoft.com/office/drawing/2014/main" id="{4D29E9AA-B971-4A3A-92A3-5AF832B95A46}"/>
              </a:ext>
            </a:extLst>
          </p:cNvPr>
          <p:cNvSpPr txBox="1"/>
          <p:nvPr/>
        </p:nvSpPr>
        <p:spPr>
          <a:xfrm>
            <a:off x="3926795" y="2778097"/>
            <a:ext cx="7315200" cy="1200329"/>
          </a:xfrm>
          <a:prstGeom prst="rect">
            <a:avLst/>
          </a:prstGeom>
          <a:noFill/>
        </p:spPr>
        <p:txBody>
          <a:bodyPr wrap="square" rtlCol="0">
            <a:spAutoFit/>
          </a:bodyPr>
          <a:lstStyle/>
          <a:p>
            <a:r>
              <a:rPr lang="en-US" dirty="0"/>
              <a:t>We’ve added the option for the user to post a job, he would enter the job title, salary and description about the job. The system records it to the database and link the user ID to this job.</a:t>
            </a:r>
          </a:p>
          <a:p>
            <a:r>
              <a:rPr lang="en-US" dirty="0"/>
              <a:t>And of course, you must be logged in to post a job.</a:t>
            </a:r>
          </a:p>
        </p:txBody>
      </p:sp>
      <p:pic>
        <p:nvPicPr>
          <p:cNvPr id="10" name="Picture 9">
            <a:extLst>
              <a:ext uri="{FF2B5EF4-FFF2-40B4-BE49-F238E27FC236}">
                <a16:creationId xmlns:a16="http://schemas.microsoft.com/office/drawing/2014/main" id="{D5EA379D-25B1-4828-8FB9-FFA97BCA9E2A}"/>
              </a:ext>
            </a:extLst>
          </p:cNvPr>
          <p:cNvPicPr>
            <a:picLocks noChangeAspect="1"/>
          </p:cNvPicPr>
          <p:nvPr/>
        </p:nvPicPr>
        <p:blipFill>
          <a:blip r:embed="rId3"/>
          <a:stretch>
            <a:fillRect/>
          </a:stretch>
        </p:blipFill>
        <p:spPr>
          <a:xfrm>
            <a:off x="4284602" y="3988616"/>
            <a:ext cx="5701226" cy="2827054"/>
          </a:xfrm>
          <a:prstGeom prst="rect">
            <a:avLst/>
          </a:prstGeom>
        </p:spPr>
      </p:pic>
    </p:spTree>
    <p:extLst>
      <p:ext uri="{BB962C8B-B14F-4D97-AF65-F5344CB8AC3E}">
        <p14:creationId xmlns:p14="http://schemas.microsoft.com/office/powerpoint/2010/main" val="3020003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B41A7B-AC9A-4A61-8B0F-E0C5AAF3E297}"/>
              </a:ext>
            </a:extLst>
          </p:cNvPr>
          <p:cNvPicPr>
            <a:picLocks noChangeAspect="1"/>
          </p:cNvPicPr>
          <p:nvPr/>
        </p:nvPicPr>
        <p:blipFill>
          <a:blip r:embed="rId2"/>
          <a:stretch>
            <a:fillRect/>
          </a:stretch>
        </p:blipFill>
        <p:spPr>
          <a:xfrm>
            <a:off x="-34381" y="1988457"/>
            <a:ext cx="12260762" cy="3429000"/>
          </a:xfrm>
          <a:prstGeom prst="rect">
            <a:avLst/>
          </a:prstGeom>
        </p:spPr>
      </p:pic>
      <p:sp>
        <p:nvSpPr>
          <p:cNvPr id="4" name="TextBox 3">
            <a:extLst>
              <a:ext uri="{FF2B5EF4-FFF2-40B4-BE49-F238E27FC236}">
                <a16:creationId xmlns:a16="http://schemas.microsoft.com/office/drawing/2014/main" id="{B139346D-EAF0-4228-92AC-6F45651069AB}"/>
              </a:ext>
            </a:extLst>
          </p:cNvPr>
          <p:cNvSpPr txBox="1"/>
          <p:nvPr/>
        </p:nvSpPr>
        <p:spPr>
          <a:xfrm>
            <a:off x="0" y="1045029"/>
            <a:ext cx="3921266" cy="523220"/>
          </a:xfrm>
          <a:prstGeom prst="rect">
            <a:avLst/>
          </a:prstGeom>
          <a:noFill/>
        </p:spPr>
        <p:txBody>
          <a:bodyPr wrap="none" rtlCol="0">
            <a:spAutoFit/>
          </a:bodyPr>
          <a:lstStyle/>
          <a:p>
            <a:r>
              <a:rPr lang="en-US" sz="2800" dirty="0"/>
              <a:t>This is the logic behind it:</a:t>
            </a:r>
          </a:p>
        </p:txBody>
      </p:sp>
    </p:spTree>
    <p:extLst>
      <p:ext uri="{BB962C8B-B14F-4D97-AF65-F5344CB8AC3E}">
        <p14:creationId xmlns:p14="http://schemas.microsoft.com/office/powerpoint/2010/main" val="1003348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A76446-4BE4-4E30-B06E-08A7B507BE19}"/>
              </a:ext>
            </a:extLst>
          </p:cNvPr>
          <p:cNvPicPr>
            <a:picLocks noChangeAspect="1"/>
          </p:cNvPicPr>
          <p:nvPr/>
        </p:nvPicPr>
        <p:blipFill>
          <a:blip r:embed="rId2"/>
          <a:stretch>
            <a:fillRect/>
          </a:stretch>
        </p:blipFill>
        <p:spPr>
          <a:xfrm>
            <a:off x="0" y="1"/>
            <a:ext cx="8075886" cy="2743200"/>
          </a:xfrm>
          <a:prstGeom prst="rect">
            <a:avLst/>
          </a:prstGeom>
        </p:spPr>
      </p:pic>
      <p:sp>
        <p:nvSpPr>
          <p:cNvPr id="4" name="TextBox 3">
            <a:extLst>
              <a:ext uri="{FF2B5EF4-FFF2-40B4-BE49-F238E27FC236}">
                <a16:creationId xmlns:a16="http://schemas.microsoft.com/office/drawing/2014/main" id="{AE79F6BD-4DF8-44D5-BA1A-5E4FE614E7BD}"/>
              </a:ext>
            </a:extLst>
          </p:cNvPr>
          <p:cNvSpPr txBox="1"/>
          <p:nvPr/>
        </p:nvSpPr>
        <p:spPr>
          <a:xfrm>
            <a:off x="9120915" y="1186935"/>
            <a:ext cx="2287313" cy="369332"/>
          </a:xfrm>
          <a:prstGeom prst="rect">
            <a:avLst/>
          </a:prstGeom>
          <a:noFill/>
        </p:spPr>
        <p:txBody>
          <a:bodyPr wrap="square" rtlCol="0">
            <a:spAutoFit/>
          </a:bodyPr>
          <a:lstStyle/>
          <a:p>
            <a:r>
              <a:rPr lang="en-US" dirty="0"/>
              <a:t>Let us post a job.</a:t>
            </a:r>
          </a:p>
        </p:txBody>
      </p:sp>
      <p:pic>
        <p:nvPicPr>
          <p:cNvPr id="6" name="Picture 5">
            <a:extLst>
              <a:ext uri="{FF2B5EF4-FFF2-40B4-BE49-F238E27FC236}">
                <a16:creationId xmlns:a16="http://schemas.microsoft.com/office/drawing/2014/main" id="{8546043C-9E21-4CAD-A661-7AF2A74B6B47}"/>
              </a:ext>
            </a:extLst>
          </p:cNvPr>
          <p:cNvPicPr>
            <a:picLocks noChangeAspect="1"/>
          </p:cNvPicPr>
          <p:nvPr/>
        </p:nvPicPr>
        <p:blipFill>
          <a:blip r:embed="rId3"/>
          <a:stretch>
            <a:fillRect/>
          </a:stretch>
        </p:blipFill>
        <p:spPr>
          <a:xfrm>
            <a:off x="6334172" y="2743201"/>
            <a:ext cx="5573485" cy="2578655"/>
          </a:xfrm>
          <a:prstGeom prst="rect">
            <a:avLst/>
          </a:prstGeom>
        </p:spPr>
      </p:pic>
      <p:sp>
        <p:nvSpPr>
          <p:cNvPr id="7" name="TextBox 6">
            <a:extLst>
              <a:ext uri="{FF2B5EF4-FFF2-40B4-BE49-F238E27FC236}">
                <a16:creationId xmlns:a16="http://schemas.microsoft.com/office/drawing/2014/main" id="{B97D5B03-F2B6-4243-8DA8-74C2D5013138}"/>
              </a:ext>
            </a:extLst>
          </p:cNvPr>
          <p:cNvSpPr txBox="1"/>
          <p:nvPr/>
        </p:nvSpPr>
        <p:spPr>
          <a:xfrm>
            <a:off x="0" y="2946401"/>
            <a:ext cx="6334172" cy="1200329"/>
          </a:xfrm>
          <a:prstGeom prst="rect">
            <a:avLst/>
          </a:prstGeom>
          <a:noFill/>
        </p:spPr>
        <p:txBody>
          <a:bodyPr wrap="square" rtlCol="0">
            <a:spAutoFit/>
          </a:bodyPr>
          <a:lstStyle/>
          <a:p>
            <a:r>
              <a:rPr lang="en-US" dirty="0"/>
              <a:t>Once the job gets added to the database we get redirected to the job description page of the job that we’ve just posted.</a:t>
            </a:r>
          </a:p>
          <a:p>
            <a:r>
              <a:rPr lang="en-US" dirty="0"/>
              <a:t>And of course, because we’re the one who posted this job we get the edit and delete button.</a:t>
            </a:r>
          </a:p>
        </p:txBody>
      </p:sp>
      <p:pic>
        <p:nvPicPr>
          <p:cNvPr id="9" name="Picture 8">
            <a:extLst>
              <a:ext uri="{FF2B5EF4-FFF2-40B4-BE49-F238E27FC236}">
                <a16:creationId xmlns:a16="http://schemas.microsoft.com/office/drawing/2014/main" id="{81979256-18D4-4114-B50A-5424748781C2}"/>
              </a:ext>
            </a:extLst>
          </p:cNvPr>
          <p:cNvPicPr>
            <a:picLocks noChangeAspect="1"/>
          </p:cNvPicPr>
          <p:nvPr/>
        </p:nvPicPr>
        <p:blipFill>
          <a:blip r:embed="rId4"/>
          <a:stretch>
            <a:fillRect/>
          </a:stretch>
        </p:blipFill>
        <p:spPr>
          <a:xfrm>
            <a:off x="516573" y="4659909"/>
            <a:ext cx="4418286" cy="2058656"/>
          </a:xfrm>
          <a:prstGeom prst="rect">
            <a:avLst/>
          </a:prstGeom>
        </p:spPr>
      </p:pic>
      <p:sp>
        <p:nvSpPr>
          <p:cNvPr id="10" name="TextBox 9">
            <a:extLst>
              <a:ext uri="{FF2B5EF4-FFF2-40B4-BE49-F238E27FC236}">
                <a16:creationId xmlns:a16="http://schemas.microsoft.com/office/drawing/2014/main" id="{33BD411E-9AC8-4368-B6D4-C717CCB01462}"/>
              </a:ext>
            </a:extLst>
          </p:cNvPr>
          <p:cNvSpPr txBox="1"/>
          <p:nvPr/>
        </p:nvSpPr>
        <p:spPr>
          <a:xfrm>
            <a:off x="4868233" y="5835035"/>
            <a:ext cx="7323767" cy="646331"/>
          </a:xfrm>
          <a:prstGeom prst="rect">
            <a:avLst/>
          </a:prstGeom>
          <a:noFill/>
        </p:spPr>
        <p:txBody>
          <a:bodyPr wrap="square" rtlCol="0">
            <a:spAutoFit/>
          </a:bodyPr>
          <a:lstStyle/>
          <a:p>
            <a:r>
              <a:rPr lang="en-US" dirty="0"/>
              <a:t>And finally, if we go the home page and scroll down, we’ll see our job displayed.</a:t>
            </a:r>
          </a:p>
        </p:txBody>
      </p:sp>
    </p:spTree>
    <p:extLst>
      <p:ext uri="{BB962C8B-B14F-4D97-AF65-F5344CB8AC3E}">
        <p14:creationId xmlns:p14="http://schemas.microsoft.com/office/powerpoint/2010/main" val="4065180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FB5A3-CE2F-4DD5-86C4-407BDAA32396}"/>
              </a:ext>
            </a:extLst>
          </p:cNvPr>
          <p:cNvSpPr>
            <a:spLocks noGrp="1"/>
          </p:cNvSpPr>
          <p:nvPr>
            <p:ph type="title"/>
          </p:nvPr>
        </p:nvSpPr>
        <p:spPr/>
        <p:txBody>
          <a:bodyPr/>
          <a:lstStyle/>
          <a:p>
            <a:r>
              <a:rPr lang="en-US" dirty="0"/>
              <a:t>Edit &amp; Delete Job</a:t>
            </a:r>
          </a:p>
        </p:txBody>
      </p:sp>
      <p:pic>
        <p:nvPicPr>
          <p:cNvPr id="5" name="Content Placeholder 4">
            <a:extLst>
              <a:ext uri="{FF2B5EF4-FFF2-40B4-BE49-F238E27FC236}">
                <a16:creationId xmlns:a16="http://schemas.microsoft.com/office/drawing/2014/main" id="{728C5BA0-72EB-4CA7-B171-81EA39339123}"/>
              </a:ext>
            </a:extLst>
          </p:cNvPr>
          <p:cNvPicPr>
            <a:picLocks noGrp="1" noChangeAspect="1"/>
          </p:cNvPicPr>
          <p:nvPr>
            <p:ph idx="1"/>
          </p:nvPr>
        </p:nvPicPr>
        <p:blipFill>
          <a:blip r:embed="rId2"/>
          <a:stretch>
            <a:fillRect/>
          </a:stretch>
        </p:blipFill>
        <p:spPr>
          <a:xfrm>
            <a:off x="3883252" y="837868"/>
            <a:ext cx="7315200" cy="2586560"/>
          </a:xfrm>
        </p:spPr>
      </p:pic>
      <p:sp>
        <p:nvSpPr>
          <p:cNvPr id="6" name="TextBox 5">
            <a:extLst>
              <a:ext uri="{FF2B5EF4-FFF2-40B4-BE49-F238E27FC236}">
                <a16:creationId xmlns:a16="http://schemas.microsoft.com/office/drawing/2014/main" id="{D078DDED-E6FD-4B29-B16F-625E5224E81A}"/>
              </a:ext>
            </a:extLst>
          </p:cNvPr>
          <p:cNvSpPr txBox="1"/>
          <p:nvPr/>
        </p:nvSpPr>
        <p:spPr>
          <a:xfrm>
            <a:off x="4261588" y="3817257"/>
            <a:ext cx="6608156" cy="646331"/>
          </a:xfrm>
          <a:prstGeom prst="rect">
            <a:avLst/>
          </a:prstGeom>
          <a:noFill/>
        </p:spPr>
        <p:txBody>
          <a:bodyPr wrap="none" rtlCol="0">
            <a:spAutoFit/>
          </a:bodyPr>
          <a:lstStyle/>
          <a:p>
            <a:r>
              <a:rPr lang="en-US" dirty="0"/>
              <a:t>Just like the edit user page, the edit job work in the exact same way.</a:t>
            </a:r>
          </a:p>
          <a:p>
            <a:r>
              <a:rPr lang="en-US" dirty="0"/>
              <a:t>And the delete button just deletes the job from the database.</a:t>
            </a:r>
          </a:p>
        </p:txBody>
      </p:sp>
    </p:spTree>
    <p:extLst>
      <p:ext uri="{BB962C8B-B14F-4D97-AF65-F5344CB8AC3E}">
        <p14:creationId xmlns:p14="http://schemas.microsoft.com/office/powerpoint/2010/main" val="3461769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83F2-4949-4A57-919E-7D007B10287F}"/>
              </a:ext>
            </a:extLst>
          </p:cNvPr>
          <p:cNvSpPr>
            <a:spLocks noGrp="1"/>
          </p:cNvSpPr>
          <p:nvPr>
            <p:ph type="title"/>
          </p:nvPr>
        </p:nvSpPr>
        <p:spPr/>
        <p:txBody>
          <a:bodyPr/>
          <a:lstStyle/>
          <a:p>
            <a:r>
              <a:rPr lang="en-US" dirty="0"/>
              <a:t>User Section</a:t>
            </a:r>
          </a:p>
        </p:txBody>
      </p:sp>
      <p:sp>
        <p:nvSpPr>
          <p:cNvPr id="3" name="Content Placeholder 2">
            <a:extLst>
              <a:ext uri="{FF2B5EF4-FFF2-40B4-BE49-F238E27FC236}">
                <a16:creationId xmlns:a16="http://schemas.microsoft.com/office/drawing/2014/main" id="{664D00BC-9D78-46E3-A4FE-A3B3A8198AD5}"/>
              </a:ext>
            </a:extLst>
          </p:cNvPr>
          <p:cNvSpPr>
            <a:spLocks noGrp="1"/>
          </p:cNvSpPr>
          <p:nvPr>
            <p:ph idx="1"/>
          </p:nvPr>
        </p:nvSpPr>
        <p:spPr/>
        <p:txBody>
          <a:bodyPr/>
          <a:lstStyle/>
          <a:p>
            <a:pPr marL="0" indent="0">
              <a:buNone/>
            </a:pPr>
            <a:r>
              <a:rPr lang="en-US" dirty="0"/>
              <a:t>We have implemented a full system for a user where he can:</a:t>
            </a:r>
          </a:p>
          <a:p>
            <a:r>
              <a:rPr lang="en-US" dirty="0"/>
              <a:t>Create an account and browse the available jobs.</a:t>
            </a:r>
          </a:p>
          <a:p>
            <a:r>
              <a:rPr lang="en-US" dirty="0"/>
              <a:t>Apply for a job.</a:t>
            </a:r>
          </a:p>
          <a:p>
            <a:r>
              <a:rPr lang="en-US" dirty="0"/>
              <a:t>Post a job and view all the people who have applied for it and with their emails to communicate with them.</a:t>
            </a:r>
          </a:p>
          <a:p>
            <a:r>
              <a:rPr lang="en-US" dirty="0"/>
              <a:t>Edit your jobs, profile, view the Jobs that you’ve applied to.</a:t>
            </a:r>
          </a:p>
          <a:p>
            <a:r>
              <a:rPr lang="en-US" dirty="0"/>
              <a:t>Delete the Jobs you’ve posted, delete your account thus all the jobs you posted and all your applications to other jobs.</a:t>
            </a:r>
          </a:p>
        </p:txBody>
      </p:sp>
    </p:spTree>
    <p:extLst>
      <p:ext uri="{BB962C8B-B14F-4D97-AF65-F5344CB8AC3E}">
        <p14:creationId xmlns:p14="http://schemas.microsoft.com/office/powerpoint/2010/main" val="2999341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628C-E72B-48AD-8BFF-B877190F5522}"/>
              </a:ext>
            </a:extLst>
          </p:cNvPr>
          <p:cNvSpPr>
            <a:spLocks noGrp="1"/>
          </p:cNvSpPr>
          <p:nvPr>
            <p:ph type="title"/>
          </p:nvPr>
        </p:nvSpPr>
        <p:spPr/>
        <p:txBody>
          <a:bodyPr/>
          <a:lstStyle/>
          <a:p>
            <a:r>
              <a:rPr lang="en-US" dirty="0"/>
              <a:t>Manager Section</a:t>
            </a:r>
          </a:p>
        </p:txBody>
      </p:sp>
      <p:sp>
        <p:nvSpPr>
          <p:cNvPr id="3" name="Content Placeholder 2">
            <a:extLst>
              <a:ext uri="{FF2B5EF4-FFF2-40B4-BE49-F238E27FC236}">
                <a16:creationId xmlns:a16="http://schemas.microsoft.com/office/drawing/2014/main" id="{A8402893-53CA-4858-B46A-27CB75E3D8E1}"/>
              </a:ext>
            </a:extLst>
          </p:cNvPr>
          <p:cNvSpPr>
            <a:spLocks noGrp="1"/>
          </p:cNvSpPr>
          <p:nvPr>
            <p:ph idx="1"/>
          </p:nvPr>
        </p:nvSpPr>
        <p:spPr/>
        <p:txBody>
          <a:bodyPr/>
          <a:lstStyle/>
          <a:p>
            <a:pPr marL="0" indent="0">
              <a:buNone/>
            </a:pPr>
            <a:r>
              <a:rPr lang="en-US" dirty="0"/>
              <a:t>The manager have full control on the website’s database;</a:t>
            </a:r>
          </a:p>
          <a:p>
            <a:r>
              <a:rPr lang="en-US" dirty="0"/>
              <a:t>The manager can Edit user info.</a:t>
            </a:r>
          </a:p>
          <a:p>
            <a:r>
              <a:rPr lang="en-US" dirty="0"/>
              <a:t>Delete Users.</a:t>
            </a:r>
          </a:p>
          <a:p>
            <a:r>
              <a:rPr lang="en-US" dirty="0"/>
              <a:t>Edit Jobs.</a:t>
            </a:r>
          </a:p>
          <a:p>
            <a:r>
              <a:rPr lang="en-US" dirty="0"/>
              <a:t>Delete Jobs</a:t>
            </a:r>
          </a:p>
          <a:p>
            <a:pPr marL="0" indent="0">
              <a:buNone/>
            </a:pPr>
            <a:r>
              <a:rPr lang="en-US" dirty="0"/>
              <a:t>And everything is displayed smoothly and easy to control.</a:t>
            </a:r>
          </a:p>
        </p:txBody>
      </p:sp>
    </p:spTree>
    <p:extLst>
      <p:ext uri="{BB962C8B-B14F-4D97-AF65-F5344CB8AC3E}">
        <p14:creationId xmlns:p14="http://schemas.microsoft.com/office/powerpoint/2010/main" val="567523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0">
            <a:extLst>
              <a:ext uri="{FF2B5EF4-FFF2-40B4-BE49-F238E27FC236}">
                <a16:creationId xmlns:a16="http://schemas.microsoft.com/office/drawing/2014/main" id="{A5CF2FC8-D184-4B10-83A5-61FC2148BE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3848"/>
            <a:ext cx="560825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370B4ED-4FA1-4A32-B83A-26B191B04518}"/>
              </a:ext>
            </a:extLst>
          </p:cNvPr>
          <p:cNvSpPr>
            <a:spLocks noGrp="1"/>
          </p:cNvSpPr>
          <p:nvPr>
            <p:ph type="title"/>
          </p:nvPr>
        </p:nvSpPr>
        <p:spPr>
          <a:xfrm>
            <a:off x="289248" y="1123837"/>
            <a:ext cx="4998963" cy="1255469"/>
          </a:xfrm>
        </p:spPr>
        <p:txBody>
          <a:bodyPr vert="horz" lIns="91440" tIns="45720" rIns="91440" bIns="45720" rtlCol="0" anchor="ctr">
            <a:normAutofit/>
          </a:bodyPr>
          <a:lstStyle/>
          <a:p>
            <a:r>
              <a:rPr lang="en-US"/>
              <a:t>Manager Login</a:t>
            </a:r>
            <a:endParaRPr lang="en-US" dirty="0"/>
          </a:p>
        </p:txBody>
      </p:sp>
      <p:sp>
        <p:nvSpPr>
          <p:cNvPr id="6" name="TextBox 5">
            <a:extLst>
              <a:ext uri="{FF2B5EF4-FFF2-40B4-BE49-F238E27FC236}">
                <a16:creationId xmlns:a16="http://schemas.microsoft.com/office/drawing/2014/main" id="{6F3B06CA-BFAF-4A3E-A664-CAC23A735B8E}"/>
              </a:ext>
            </a:extLst>
          </p:cNvPr>
          <p:cNvSpPr txBox="1"/>
          <p:nvPr/>
        </p:nvSpPr>
        <p:spPr>
          <a:xfrm>
            <a:off x="289249" y="2510395"/>
            <a:ext cx="4998962" cy="3274586"/>
          </a:xfrm>
          <a:prstGeom prst="rect">
            <a:avLst/>
          </a:prstGeom>
        </p:spPr>
        <p:txBody>
          <a:bodyPr vert="horz" lIns="91440" tIns="45720" rIns="91440" bIns="45720" rtlCol="0" anchor="t">
            <a:normAutofit/>
          </a:bodyPr>
          <a:lstStyle/>
          <a:p>
            <a:pPr indent="-182880" defTabSz="914400">
              <a:lnSpc>
                <a:spcPct val="90000"/>
              </a:lnSpc>
              <a:spcAft>
                <a:spcPts val="600"/>
              </a:spcAft>
              <a:buClr>
                <a:schemeClr val="accent1"/>
              </a:buClr>
              <a:buFont typeface="Wingdings 2" pitchFamily="18" charset="2"/>
              <a:buChar char=""/>
            </a:pPr>
            <a:r>
              <a:rPr lang="en-US">
                <a:solidFill>
                  <a:srgbClr val="FFFFFF"/>
                </a:solidFill>
              </a:rPr>
              <a:t>Just like the user login, it compares the values with the database in the manager’s table, and it redirects to the manager home page.</a:t>
            </a:r>
          </a:p>
          <a:p>
            <a:pPr indent="-182880" defTabSz="914400">
              <a:lnSpc>
                <a:spcPct val="90000"/>
              </a:lnSpc>
              <a:spcAft>
                <a:spcPts val="600"/>
              </a:spcAft>
              <a:buClr>
                <a:schemeClr val="accent1"/>
              </a:buClr>
              <a:buFont typeface="Wingdings 2" pitchFamily="18" charset="2"/>
              <a:buChar char=""/>
            </a:pPr>
            <a:endParaRPr lang="en-US">
              <a:solidFill>
                <a:srgbClr val="FFFFFF"/>
              </a:solidFill>
            </a:endParaRPr>
          </a:p>
          <a:p>
            <a:pPr indent="-182880" defTabSz="914400">
              <a:lnSpc>
                <a:spcPct val="90000"/>
              </a:lnSpc>
              <a:spcAft>
                <a:spcPts val="600"/>
              </a:spcAft>
              <a:buClr>
                <a:schemeClr val="accent1"/>
              </a:buClr>
              <a:buFont typeface="Wingdings 2" pitchFamily="18" charset="2"/>
              <a:buChar char=""/>
            </a:pPr>
            <a:r>
              <a:rPr lang="en-US">
                <a:solidFill>
                  <a:srgbClr val="FFFFFF"/>
                </a:solidFill>
              </a:rPr>
              <a:t>But unlike the user the manager does not have a registration page, instead the name and password must be manually inserted into the database.</a:t>
            </a:r>
          </a:p>
        </p:txBody>
      </p:sp>
      <p:pic>
        <p:nvPicPr>
          <p:cNvPr id="5" name="Content Placeholder 4">
            <a:extLst>
              <a:ext uri="{FF2B5EF4-FFF2-40B4-BE49-F238E27FC236}">
                <a16:creationId xmlns:a16="http://schemas.microsoft.com/office/drawing/2014/main" id="{DFFA6724-E50C-47E6-B512-5FB88FFB597F}"/>
              </a:ext>
            </a:extLst>
          </p:cNvPr>
          <p:cNvPicPr>
            <a:picLocks noGrp="1" noChangeAspect="1"/>
          </p:cNvPicPr>
          <p:nvPr>
            <p:ph idx="1"/>
          </p:nvPr>
        </p:nvPicPr>
        <p:blipFill>
          <a:blip r:embed="rId2"/>
          <a:stretch>
            <a:fillRect/>
          </a:stretch>
        </p:blipFill>
        <p:spPr>
          <a:xfrm>
            <a:off x="6414902" y="753848"/>
            <a:ext cx="4594315" cy="5330650"/>
          </a:xfrm>
          <a:prstGeom prst="rect">
            <a:avLst/>
          </a:prstGeom>
        </p:spPr>
      </p:pic>
    </p:spTree>
    <p:extLst>
      <p:ext uri="{BB962C8B-B14F-4D97-AF65-F5344CB8AC3E}">
        <p14:creationId xmlns:p14="http://schemas.microsoft.com/office/powerpoint/2010/main" val="2315951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D7707-EF03-4189-8608-75BBD815DACA}"/>
              </a:ext>
            </a:extLst>
          </p:cNvPr>
          <p:cNvSpPr>
            <a:spLocks noGrp="1"/>
          </p:cNvSpPr>
          <p:nvPr>
            <p:ph type="title"/>
          </p:nvPr>
        </p:nvSpPr>
        <p:spPr/>
        <p:txBody>
          <a:bodyPr/>
          <a:lstStyle/>
          <a:p>
            <a:r>
              <a:rPr lang="en-US" dirty="0"/>
              <a:t>Manager Home</a:t>
            </a:r>
          </a:p>
        </p:txBody>
      </p:sp>
      <p:pic>
        <p:nvPicPr>
          <p:cNvPr id="5" name="Content Placeholder 4">
            <a:extLst>
              <a:ext uri="{FF2B5EF4-FFF2-40B4-BE49-F238E27FC236}">
                <a16:creationId xmlns:a16="http://schemas.microsoft.com/office/drawing/2014/main" id="{3B4E2FA5-FD2B-4B60-9435-EEFE8CB39513}"/>
              </a:ext>
            </a:extLst>
          </p:cNvPr>
          <p:cNvPicPr>
            <a:picLocks noGrp="1" noChangeAspect="1"/>
          </p:cNvPicPr>
          <p:nvPr>
            <p:ph idx="1"/>
          </p:nvPr>
        </p:nvPicPr>
        <p:blipFill>
          <a:blip r:embed="rId2"/>
          <a:stretch>
            <a:fillRect/>
          </a:stretch>
        </p:blipFill>
        <p:spPr>
          <a:xfrm>
            <a:off x="3897766" y="579735"/>
            <a:ext cx="7315200" cy="3250604"/>
          </a:xfrm>
        </p:spPr>
      </p:pic>
      <p:sp>
        <p:nvSpPr>
          <p:cNvPr id="6" name="TextBox 5">
            <a:extLst>
              <a:ext uri="{FF2B5EF4-FFF2-40B4-BE49-F238E27FC236}">
                <a16:creationId xmlns:a16="http://schemas.microsoft.com/office/drawing/2014/main" id="{AA232FF1-4D52-4A2F-970F-1446A5006CA5}"/>
              </a:ext>
            </a:extLst>
          </p:cNvPr>
          <p:cNvSpPr txBox="1"/>
          <p:nvPr/>
        </p:nvSpPr>
        <p:spPr>
          <a:xfrm>
            <a:off x="3897766" y="4180114"/>
            <a:ext cx="7315200" cy="1754326"/>
          </a:xfrm>
          <a:prstGeom prst="rect">
            <a:avLst/>
          </a:prstGeom>
          <a:noFill/>
        </p:spPr>
        <p:txBody>
          <a:bodyPr wrap="square" rtlCol="0">
            <a:spAutoFit/>
          </a:bodyPr>
          <a:lstStyle/>
          <a:p>
            <a:r>
              <a:rPr lang="en-US" dirty="0"/>
              <a:t>The manager also have a navbar but it is different than the user’s one, it only have a Home and Logout links.</a:t>
            </a:r>
          </a:p>
          <a:p>
            <a:r>
              <a:rPr lang="en-US" dirty="0"/>
              <a:t>The home link takes you to this page (manager home) and the logout ends all the manager sessions and redirects you to the manager login page.</a:t>
            </a:r>
          </a:p>
          <a:p>
            <a:endParaRPr lang="en-US" dirty="0"/>
          </a:p>
          <a:p>
            <a:r>
              <a:rPr lang="en-US" dirty="0"/>
              <a:t>In the manager home page you can view both the jobs and the user.</a:t>
            </a:r>
          </a:p>
        </p:txBody>
      </p:sp>
    </p:spTree>
    <p:extLst>
      <p:ext uri="{BB962C8B-B14F-4D97-AF65-F5344CB8AC3E}">
        <p14:creationId xmlns:p14="http://schemas.microsoft.com/office/powerpoint/2010/main" val="15553258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D966F-6035-4616-A614-7B58510BD07A}"/>
              </a:ext>
            </a:extLst>
          </p:cNvPr>
          <p:cNvSpPr>
            <a:spLocks noGrp="1"/>
          </p:cNvSpPr>
          <p:nvPr>
            <p:ph type="title"/>
          </p:nvPr>
        </p:nvSpPr>
        <p:spPr/>
        <p:txBody>
          <a:bodyPr/>
          <a:lstStyle/>
          <a:p>
            <a:r>
              <a:rPr lang="en-US"/>
              <a:t>Manager view Jobs</a:t>
            </a:r>
            <a:endParaRPr lang="en-US" dirty="0"/>
          </a:p>
        </p:txBody>
      </p:sp>
      <p:pic>
        <p:nvPicPr>
          <p:cNvPr id="5" name="Content Placeholder 4">
            <a:extLst>
              <a:ext uri="{FF2B5EF4-FFF2-40B4-BE49-F238E27FC236}">
                <a16:creationId xmlns:a16="http://schemas.microsoft.com/office/drawing/2014/main" id="{34F1FFA4-415E-4624-B45E-8B000CAC376E}"/>
              </a:ext>
            </a:extLst>
          </p:cNvPr>
          <p:cNvPicPr>
            <a:picLocks noGrp="1" noChangeAspect="1"/>
          </p:cNvPicPr>
          <p:nvPr>
            <p:ph idx="1"/>
          </p:nvPr>
        </p:nvPicPr>
        <p:blipFill>
          <a:blip r:embed="rId2"/>
          <a:stretch>
            <a:fillRect/>
          </a:stretch>
        </p:blipFill>
        <p:spPr>
          <a:xfrm>
            <a:off x="3970338" y="764064"/>
            <a:ext cx="7315200" cy="2940003"/>
          </a:xfrm>
        </p:spPr>
      </p:pic>
      <p:sp>
        <p:nvSpPr>
          <p:cNvPr id="6" name="TextBox 5">
            <a:extLst>
              <a:ext uri="{FF2B5EF4-FFF2-40B4-BE49-F238E27FC236}">
                <a16:creationId xmlns:a16="http://schemas.microsoft.com/office/drawing/2014/main" id="{C6FB6667-6127-4228-A31C-5BF5BED1F765}"/>
              </a:ext>
            </a:extLst>
          </p:cNvPr>
          <p:cNvSpPr txBox="1"/>
          <p:nvPr/>
        </p:nvSpPr>
        <p:spPr>
          <a:xfrm>
            <a:off x="3964844" y="4557485"/>
            <a:ext cx="7315200" cy="1477328"/>
          </a:xfrm>
          <a:prstGeom prst="rect">
            <a:avLst/>
          </a:prstGeom>
          <a:noFill/>
        </p:spPr>
        <p:txBody>
          <a:bodyPr wrap="square" rtlCol="0">
            <a:spAutoFit/>
          </a:bodyPr>
          <a:lstStyle/>
          <a:p>
            <a:r>
              <a:rPr lang="en-US" dirty="0"/>
              <a:t>The manager view jobs page allows you to view all the jobs in the database. you can edit or delete them as you wish, just by selecting the job and pressing the button.</a:t>
            </a:r>
          </a:p>
          <a:p>
            <a:r>
              <a:rPr lang="en-US" dirty="0"/>
              <a:t>The edit button takes you to the edit job page, the same page that the user can access thus, the same logic and code</a:t>
            </a:r>
          </a:p>
        </p:txBody>
      </p:sp>
    </p:spTree>
    <p:extLst>
      <p:ext uri="{BB962C8B-B14F-4D97-AF65-F5344CB8AC3E}">
        <p14:creationId xmlns:p14="http://schemas.microsoft.com/office/powerpoint/2010/main" val="2361412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913C3-73B9-44B2-A4F4-E4E9AF27B733}"/>
              </a:ext>
            </a:extLst>
          </p:cNvPr>
          <p:cNvSpPr>
            <a:spLocks noGrp="1"/>
          </p:cNvSpPr>
          <p:nvPr>
            <p:ph type="title"/>
          </p:nvPr>
        </p:nvSpPr>
        <p:spPr/>
        <p:txBody>
          <a:bodyPr/>
          <a:lstStyle/>
          <a:p>
            <a:r>
              <a:rPr lang="en-US" dirty="0"/>
              <a:t>Manager view Users</a:t>
            </a:r>
          </a:p>
        </p:txBody>
      </p:sp>
      <p:pic>
        <p:nvPicPr>
          <p:cNvPr id="5" name="Content Placeholder 4">
            <a:extLst>
              <a:ext uri="{FF2B5EF4-FFF2-40B4-BE49-F238E27FC236}">
                <a16:creationId xmlns:a16="http://schemas.microsoft.com/office/drawing/2014/main" id="{044B7C53-01F9-471D-90A4-C0626253A46B}"/>
              </a:ext>
            </a:extLst>
          </p:cNvPr>
          <p:cNvPicPr>
            <a:picLocks noGrp="1" noChangeAspect="1"/>
          </p:cNvPicPr>
          <p:nvPr>
            <p:ph idx="1"/>
          </p:nvPr>
        </p:nvPicPr>
        <p:blipFill>
          <a:blip r:embed="rId2"/>
          <a:stretch>
            <a:fillRect/>
          </a:stretch>
        </p:blipFill>
        <p:spPr>
          <a:xfrm>
            <a:off x="3897767" y="1017883"/>
            <a:ext cx="7315200" cy="2142079"/>
          </a:xfrm>
        </p:spPr>
      </p:pic>
      <p:sp>
        <p:nvSpPr>
          <p:cNvPr id="6" name="TextBox 5">
            <a:extLst>
              <a:ext uri="{FF2B5EF4-FFF2-40B4-BE49-F238E27FC236}">
                <a16:creationId xmlns:a16="http://schemas.microsoft.com/office/drawing/2014/main" id="{1B7BD2D5-3424-49F7-9606-B7A39415ECB4}"/>
              </a:ext>
            </a:extLst>
          </p:cNvPr>
          <p:cNvSpPr txBox="1"/>
          <p:nvPr/>
        </p:nvSpPr>
        <p:spPr>
          <a:xfrm>
            <a:off x="3897768" y="4368800"/>
            <a:ext cx="7315200" cy="646331"/>
          </a:xfrm>
          <a:prstGeom prst="rect">
            <a:avLst/>
          </a:prstGeom>
          <a:noFill/>
        </p:spPr>
        <p:txBody>
          <a:bodyPr wrap="square" rtlCol="0">
            <a:spAutoFit/>
          </a:bodyPr>
          <a:lstStyle/>
          <a:p>
            <a:r>
              <a:rPr lang="en-US" dirty="0"/>
              <a:t>In this page the manager can also edit and delete the users and it works in the same way as the manager view jobs page</a:t>
            </a:r>
          </a:p>
        </p:txBody>
      </p:sp>
    </p:spTree>
    <p:extLst>
      <p:ext uri="{BB962C8B-B14F-4D97-AF65-F5344CB8AC3E}">
        <p14:creationId xmlns:p14="http://schemas.microsoft.com/office/powerpoint/2010/main" val="2365085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3AB00-2C7E-463B-BE25-A16803D7F60F}"/>
              </a:ext>
            </a:extLst>
          </p:cNvPr>
          <p:cNvSpPr>
            <a:spLocks noGrp="1"/>
          </p:cNvSpPr>
          <p:nvPr>
            <p:ph type="title"/>
          </p:nvPr>
        </p:nvSpPr>
        <p:spPr/>
        <p:txBody>
          <a:bodyPr/>
          <a:lstStyle/>
          <a:p>
            <a:r>
              <a:rPr lang="en-US" dirty="0"/>
              <a:t>Places to update the database location.</a:t>
            </a:r>
          </a:p>
        </p:txBody>
      </p:sp>
      <p:sp>
        <p:nvSpPr>
          <p:cNvPr id="3" name="Content Placeholder 2">
            <a:extLst>
              <a:ext uri="{FF2B5EF4-FFF2-40B4-BE49-F238E27FC236}">
                <a16:creationId xmlns:a16="http://schemas.microsoft.com/office/drawing/2014/main" id="{B15B27FC-28AA-4981-9BFB-4A20048416A8}"/>
              </a:ext>
            </a:extLst>
          </p:cNvPr>
          <p:cNvSpPr>
            <a:spLocks noGrp="1"/>
          </p:cNvSpPr>
          <p:nvPr>
            <p:ph idx="1"/>
          </p:nvPr>
        </p:nvSpPr>
        <p:spPr/>
        <p:txBody>
          <a:bodyPr/>
          <a:lstStyle/>
          <a:p>
            <a:r>
              <a:rPr lang="en-US" dirty="0"/>
              <a:t>Web Config (2 connection strings)</a:t>
            </a:r>
          </a:p>
          <a:p>
            <a:r>
              <a:rPr lang="en-US" dirty="0"/>
              <a:t>AccessDataSource1 in home page</a:t>
            </a:r>
          </a:p>
          <a:p>
            <a:r>
              <a:rPr lang="en-US" dirty="0"/>
              <a:t>AccessDataSource1 in </a:t>
            </a:r>
            <a:r>
              <a:rPr lang="en-US" dirty="0" err="1"/>
              <a:t>userProfile</a:t>
            </a:r>
            <a:r>
              <a:rPr lang="en-US" dirty="0"/>
              <a:t> page</a:t>
            </a:r>
          </a:p>
          <a:p>
            <a:endParaRPr lang="en-US" dirty="0"/>
          </a:p>
          <a:p>
            <a:pPr marL="0" indent="0">
              <a:buNone/>
            </a:pPr>
            <a:r>
              <a:rPr lang="en-US" dirty="0"/>
              <a:t>The database file is in the main project folder with all the other files, named “Database1.mdb”</a:t>
            </a:r>
          </a:p>
        </p:txBody>
      </p:sp>
    </p:spTree>
    <p:extLst>
      <p:ext uri="{BB962C8B-B14F-4D97-AF65-F5344CB8AC3E}">
        <p14:creationId xmlns:p14="http://schemas.microsoft.com/office/powerpoint/2010/main" val="2699320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E6DB-BDD7-4657-A764-F97440350157}"/>
              </a:ext>
            </a:extLst>
          </p:cNvPr>
          <p:cNvSpPr>
            <a:spLocks noGrp="1"/>
          </p:cNvSpPr>
          <p:nvPr>
            <p:ph type="title"/>
          </p:nvPr>
        </p:nvSpPr>
        <p:spPr/>
        <p:txBody>
          <a:bodyPr/>
          <a:lstStyle/>
          <a:p>
            <a:r>
              <a:rPr lang="en-US" dirty="0" err="1"/>
              <a:t>NavBar</a:t>
            </a:r>
            <a:r>
              <a:rPr lang="en-US" dirty="0"/>
              <a:t> &amp; Sessions</a:t>
            </a:r>
          </a:p>
        </p:txBody>
      </p:sp>
      <p:sp>
        <p:nvSpPr>
          <p:cNvPr id="3" name="Content Placeholder 2">
            <a:extLst>
              <a:ext uri="{FF2B5EF4-FFF2-40B4-BE49-F238E27FC236}">
                <a16:creationId xmlns:a16="http://schemas.microsoft.com/office/drawing/2014/main" id="{86F7E06B-C43D-4D3D-A8D7-81B6B8D92114}"/>
              </a:ext>
            </a:extLst>
          </p:cNvPr>
          <p:cNvSpPr>
            <a:spLocks noGrp="1"/>
          </p:cNvSpPr>
          <p:nvPr>
            <p:ph idx="1"/>
          </p:nvPr>
        </p:nvSpPr>
        <p:spPr/>
        <p:txBody>
          <a:bodyPr/>
          <a:lstStyle/>
          <a:p>
            <a:pPr marL="0" indent="0">
              <a:buNone/>
            </a:pPr>
            <a:r>
              <a:rPr lang="en-US" dirty="0"/>
              <a:t>The website has a navbar for the user to easily navigate through the website and login/register.</a:t>
            </a:r>
          </a:p>
          <a:p>
            <a:pPr marL="0" indent="0">
              <a:buNone/>
            </a:pPr>
            <a:r>
              <a:rPr lang="en-US" dirty="0"/>
              <a:t>The website also uses Sessions to handle who applied for what job, or the job description page.</a:t>
            </a:r>
          </a:p>
          <a:p>
            <a:pPr marL="0" indent="0">
              <a:buNone/>
            </a:pPr>
            <a:r>
              <a:rPr lang="en-US" dirty="0"/>
              <a:t>This code runs on every</a:t>
            </a:r>
            <a:br>
              <a:rPr lang="en-US" dirty="0"/>
            </a:br>
            <a:r>
              <a:rPr lang="en-US" dirty="0" err="1"/>
              <a:t>Page_Load</a:t>
            </a:r>
            <a:r>
              <a:rPr lang="en-US" dirty="0"/>
              <a:t>() function</a:t>
            </a:r>
          </a:p>
          <a:p>
            <a:endParaRPr lang="en-US" dirty="0"/>
          </a:p>
        </p:txBody>
      </p:sp>
      <p:sp>
        <p:nvSpPr>
          <p:cNvPr id="6" name="TextBox 5">
            <a:extLst>
              <a:ext uri="{FF2B5EF4-FFF2-40B4-BE49-F238E27FC236}">
                <a16:creationId xmlns:a16="http://schemas.microsoft.com/office/drawing/2014/main" id="{E7225650-9DFD-419E-81B6-18486715B3E0}"/>
              </a:ext>
            </a:extLst>
          </p:cNvPr>
          <p:cNvSpPr txBox="1"/>
          <p:nvPr/>
        </p:nvSpPr>
        <p:spPr>
          <a:xfrm>
            <a:off x="4336026" y="4586748"/>
            <a:ext cx="2731747" cy="646331"/>
          </a:xfrm>
          <a:prstGeom prst="rect">
            <a:avLst/>
          </a:prstGeom>
          <a:noFill/>
        </p:spPr>
        <p:txBody>
          <a:bodyPr wrap="square" rtlCol="0">
            <a:spAutoFit/>
          </a:bodyPr>
          <a:lstStyle/>
          <a:p>
            <a:r>
              <a:rPr lang="en-US" dirty="0"/>
              <a:t>This is the code behind the navbar and sessions logic</a:t>
            </a:r>
          </a:p>
        </p:txBody>
      </p:sp>
      <p:pic>
        <p:nvPicPr>
          <p:cNvPr id="8" name="Picture 7">
            <a:extLst>
              <a:ext uri="{FF2B5EF4-FFF2-40B4-BE49-F238E27FC236}">
                <a16:creationId xmlns:a16="http://schemas.microsoft.com/office/drawing/2014/main" id="{C5E2E872-52ED-4817-8649-2B11DC9F7EBF}"/>
              </a:ext>
            </a:extLst>
          </p:cNvPr>
          <p:cNvPicPr>
            <a:picLocks noChangeAspect="1"/>
          </p:cNvPicPr>
          <p:nvPr/>
        </p:nvPicPr>
        <p:blipFill>
          <a:blip r:embed="rId2"/>
          <a:stretch>
            <a:fillRect/>
          </a:stretch>
        </p:blipFill>
        <p:spPr>
          <a:xfrm>
            <a:off x="7067773" y="3625181"/>
            <a:ext cx="3812416" cy="2569464"/>
          </a:xfrm>
          <a:prstGeom prst="rect">
            <a:avLst/>
          </a:prstGeom>
        </p:spPr>
      </p:pic>
      <p:sp>
        <p:nvSpPr>
          <p:cNvPr id="9" name="TextBox 8">
            <a:extLst>
              <a:ext uri="{FF2B5EF4-FFF2-40B4-BE49-F238E27FC236}">
                <a16:creationId xmlns:a16="http://schemas.microsoft.com/office/drawing/2014/main" id="{C9AA2024-53CE-4BB7-B1C3-54F9EBB93178}"/>
              </a:ext>
            </a:extLst>
          </p:cNvPr>
          <p:cNvSpPr txBox="1"/>
          <p:nvPr/>
        </p:nvSpPr>
        <p:spPr>
          <a:xfrm>
            <a:off x="9310254" y="3865419"/>
            <a:ext cx="1039091" cy="553998"/>
          </a:xfrm>
          <a:prstGeom prst="rect">
            <a:avLst/>
          </a:prstGeom>
          <a:noFill/>
        </p:spPr>
        <p:txBody>
          <a:bodyPr wrap="square" rtlCol="0">
            <a:spAutoFit/>
          </a:bodyPr>
          <a:lstStyle/>
          <a:p>
            <a:r>
              <a:rPr lang="en-US" sz="1000" dirty="0">
                <a:solidFill>
                  <a:schemeClr val="bg1"/>
                </a:solidFill>
              </a:rPr>
              <a:t>Clear all the sessions on logout</a:t>
            </a:r>
          </a:p>
        </p:txBody>
      </p:sp>
      <p:sp>
        <p:nvSpPr>
          <p:cNvPr id="12" name="TextBox 11">
            <a:extLst>
              <a:ext uri="{FF2B5EF4-FFF2-40B4-BE49-F238E27FC236}">
                <a16:creationId xmlns:a16="http://schemas.microsoft.com/office/drawing/2014/main" id="{982760E8-CCB6-48F8-9D68-7BA787476424}"/>
              </a:ext>
            </a:extLst>
          </p:cNvPr>
          <p:cNvSpPr txBox="1"/>
          <p:nvPr/>
        </p:nvSpPr>
        <p:spPr>
          <a:xfrm>
            <a:off x="9473692" y="4531147"/>
            <a:ext cx="1263581" cy="553998"/>
          </a:xfrm>
          <a:prstGeom prst="rect">
            <a:avLst/>
          </a:prstGeom>
          <a:noFill/>
        </p:spPr>
        <p:txBody>
          <a:bodyPr wrap="square" rtlCol="0">
            <a:spAutoFit/>
          </a:bodyPr>
          <a:lstStyle/>
          <a:p>
            <a:r>
              <a:rPr lang="en-US" sz="1000" dirty="0">
                <a:solidFill>
                  <a:schemeClr val="bg1"/>
                </a:solidFill>
              </a:rPr>
              <a:t>Checks if the user is logged in (have a user session)</a:t>
            </a:r>
          </a:p>
        </p:txBody>
      </p:sp>
      <p:sp>
        <p:nvSpPr>
          <p:cNvPr id="13" name="TextBox 12">
            <a:extLst>
              <a:ext uri="{FF2B5EF4-FFF2-40B4-BE49-F238E27FC236}">
                <a16:creationId xmlns:a16="http://schemas.microsoft.com/office/drawing/2014/main" id="{5412F91D-B5AA-4FCE-8795-943ACBBEF724}"/>
              </a:ext>
            </a:extLst>
          </p:cNvPr>
          <p:cNvSpPr txBox="1"/>
          <p:nvPr/>
        </p:nvSpPr>
        <p:spPr>
          <a:xfrm>
            <a:off x="9637130" y="5196875"/>
            <a:ext cx="1263581" cy="707886"/>
          </a:xfrm>
          <a:prstGeom prst="rect">
            <a:avLst/>
          </a:prstGeom>
          <a:noFill/>
        </p:spPr>
        <p:txBody>
          <a:bodyPr wrap="square" rtlCol="0">
            <a:spAutoFit/>
          </a:bodyPr>
          <a:lstStyle/>
          <a:p>
            <a:r>
              <a:rPr lang="en-US" sz="1000" dirty="0">
                <a:solidFill>
                  <a:schemeClr val="bg1"/>
                </a:solidFill>
              </a:rPr>
              <a:t>Disables or enables the register/login and profile/logout links</a:t>
            </a:r>
          </a:p>
        </p:txBody>
      </p:sp>
    </p:spTree>
    <p:extLst>
      <p:ext uri="{BB962C8B-B14F-4D97-AF65-F5344CB8AC3E}">
        <p14:creationId xmlns:p14="http://schemas.microsoft.com/office/powerpoint/2010/main" val="2560632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912DA-474D-464D-B6AC-9C4F0401B1D1}"/>
              </a:ext>
            </a:extLst>
          </p:cNvPr>
          <p:cNvSpPr>
            <a:spLocks noGrp="1"/>
          </p:cNvSpPr>
          <p:nvPr>
            <p:ph type="title"/>
          </p:nvPr>
        </p:nvSpPr>
        <p:spPr/>
        <p:txBody>
          <a:bodyPr/>
          <a:lstStyle/>
          <a:p>
            <a:r>
              <a:rPr lang="en-US" dirty="0"/>
              <a:t>Database</a:t>
            </a:r>
          </a:p>
        </p:txBody>
      </p:sp>
      <p:pic>
        <p:nvPicPr>
          <p:cNvPr id="5" name="Content Placeholder 4">
            <a:extLst>
              <a:ext uri="{FF2B5EF4-FFF2-40B4-BE49-F238E27FC236}">
                <a16:creationId xmlns:a16="http://schemas.microsoft.com/office/drawing/2014/main" id="{F6A470D2-721A-4BCD-97AC-F683F4F5A2EB}"/>
              </a:ext>
            </a:extLst>
          </p:cNvPr>
          <p:cNvPicPr>
            <a:picLocks noGrp="1" noChangeAspect="1"/>
          </p:cNvPicPr>
          <p:nvPr>
            <p:ph idx="1"/>
          </p:nvPr>
        </p:nvPicPr>
        <p:blipFill>
          <a:blip r:embed="rId2"/>
          <a:stretch>
            <a:fillRect/>
          </a:stretch>
        </p:blipFill>
        <p:spPr>
          <a:xfrm>
            <a:off x="6096000" y="0"/>
            <a:ext cx="5734850" cy="1609950"/>
          </a:xfrm>
        </p:spPr>
      </p:pic>
      <p:pic>
        <p:nvPicPr>
          <p:cNvPr id="7" name="Picture 6">
            <a:extLst>
              <a:ext uri="{FF2B5EF4-FFF2-40B4-BE49-F238E27FC236}">
                <a16:creationId xmlns:a16="http://schemas.microsoft.com/office/drawing/2014/main" id="{BC7C6271-3013-4C51-A46A-D1BC2E9331ED}"/>
              </a:ext>
            </a:extLst>
          </p:cNvPr>
          <p:cNvPicPr>
            <a:picLocks noChangeAspect="1"/>
          </p:cNvPicPr>
          <p:nvPr/>
        </p:nvPicPr>
        <p:blipFill>
          <a:blip r:embed="rId3"/>
          <a:stretch>
            <a:fillRect/>
          </a:stretch>
        </p:blipFill>
        <p:spPr>
          <a:xfrm>
            <a:off x="7229633" y="5200419"/>
            <a:ext cx="4496427" cy="1657581"/>
          </a:xfrm>
          <a:prstGeom prst="rect">
            <a:avLst/>
          </a:prstGeom>
        </p:spPr>
      </p:pic>
      <p:pic>
        <p:nvPicPr>
          <p:cNvPr id="9" name="Picture 8">
            <a:extLst>
              <a:ext uri="{FF2B5EF4-FFF2-40B4-BE49-F238E27FC236}">
                <a16:creationId xmlns:a16="http://schemas.microsoft.com/office/drawing/2014/main" id="{D9E18D66-4486-4A32-ACBD-024B961729AB}"/>
              </a:ext>
            </a:extLst>
          </p:cNvPr>
          <p:cNvPicPr>
            <a:picLocks noChangeAspect="1"/>
          </p:cNvPicPr>
          <p:nvPr/>
        </p:nvPicPr>
        <p:blipFill>
          <a:blip r:embed="rId4"/>
          <a:stretch>
            <a:fillRect/>
          </a:stretch>
        </p:blipFill>
        <p:spPr>
          <a:xfrm>
            <a:off x="7439212" y="3581325"/>
            <a:ext cx="4286848" cy="1638529"/>
          </a:xfrm>
          <a:prstGeom prst="rect">
            <a:avLst/>
          </a:prstGeom>
        </p:spPr>
      </p:pic>
      <p:pic>
        <p:nvPicPr>
          <p:cNvPr id="11" name="Picture 10">
            <a:extLst>
              <a:ext uri="{FF2B5EF4-FFF2-40B4-BE49-F238E27FC236}">
                <a16:creationId xmlns:a16="http://schemas.microsoft.com/office/drawing/2014/main" id="{0D24FEAB-5DAF-4622-9236-7A5D5D7A8008}"/>
              </a:ext>
            </a:extLst>
          </p:cNvPr>
          <p:cNvPicPr>
            <a:picLocks noChangeAspect="1"/>
          </p:cNvPicPr>
          <p:nvPr/>
        </p:nvPicPr>
        <p:blipFill>
          <a:blip r:embed="rId5"/>
          <a:stretch>
            <a:fillRect/>
          </a:stretch>
        </p:blipFill>
        <p:spPr>
          <a:xfrm>
            <a:off x="6795627" y="1617916"/>
            <a:ext cx="4953691" cy="2010056"/>
          </a:xfrm>
          <a:prstGeom prst="rect">
            <a:avLst/>
          </a:prstGeom>
        </p:spPr>
      </p:pic>
      <p:sp>
        <p:nvSpPr>
          <p:cNvPr id="12" name="TextBox 11">
            <a:extLst>
              <a:ext uri="{FF2B5EF4-FFF2-40B4-BE49-F238E27FC236}">
                <a16:creationId xmlns:a16="http://schemas.microsoft.com/office/drawing/2014/main" id="{3C91323D-8CA5-4F9C-A86C-F38560919ABC}"/>
              </a:ext>
            </a:extLst>
          </p:cNvPr>
          <p:cNvSpPr txBox="1"/>
          <p:nvPr/>
        </p:nvSpPr>
        <p:spPr>
          <a:xfrm>
            <a:off x="3398293" y="303404"/>
            <a:ext cx="2697707" cy="923330"/>
          </a:xfrm>
          <a:prstGeom prst="rect">
            <a:avLst/>
          </a:prstGeom>
          <a:noFill/>
        </p:spPr>
        <p:txBody>
          <a:bodyPr wrap="square" rtlCol="0">
            <a:spAutoFit/>
          </a:bodyPr>
          <a:lstStyle/>
          <a:p>
            <a:r>
              <a:rPr lang="en-US" dirty="0"/>
              <a:t>Current Jobs table stores all the jobs and the id of the user who posted them</a:t>
            </a:r>
          </a:p>
        </p:txBody>
      </p:sp>
      <p:sp>
        <p:nvSpPr>
          <p:cNvPr id="14" name="TextBox 13">
            <a:extLst>
              <a:ext uri="{FF2B5EF4-FFF2-40B4-BE49-F238E27FC236}">
                <a16:creationId xmlns:a16="http://schemas.microsoft.com/office/drawing/2014/main" id="{AC6CF507-1D41-48A6-B0DA-17FCACFE59A7}"/>
              </a:ext>
            </a:extLst>
          </p:cNvPr>
          <p:cNvSpPr txBox="1"/>
          <p:nvPr/>
        </p:nvSpPr>
        <p:spPr>
          <a:xfrm>
            <a:off x="3398293" y="2299778"/>
            <a:ext cx="3397334" cy="646331"/>
          </a:xfrm>
          <a:prstGeom prst="rect">
            <a:avLst/>
          </a:prstGeom>
          <a:noFill/>
        </p:spPr>
        <p:txBody>
          <a:bodyPr wrap="square" rtlCol="0">
            <a:spAutoFit/>
          </a:bodyPr>
          <a:lstStyle/>
          <a:p>
            <a:r>
              <a:rPr lang="en-US" dirty="0"/>
              <a:t>User Table stores information about all users and their password</a:t>
            </a:r>
          </a:p>
        </p:txBody>
      </p:sp>
      <p:sp>
        <p:nvSpPr>
          <p:cNvPr id="15" name="TextBox 14">
            <a:extLst>
              <a:ext uri="{FF2B5EF4-FFF2-40B4-BE49-F238E27FC236}">
                <a16:creationId xmlns:a16="http://schemas.microsoft.com/office/drawing/2014/main" id="{05CAB45A-1888-485B-B0D3-8588D2DF396E}"/>
              </a:ext>
            </a:extLst>
          </p:cNvPr>
          <p:cNvSpPr txBox="1"/>
          <p:nvPr/>
        </p:nvSpPr>
        <p:spPr>
          <a:xfrm>
            <a:off x="3444298" y="3685249"/>
            <a:ext cx="4017660" cy="1477328"/>
          </a:xfrm>
          <a:prstGeom prst="rect">
            <a:avLst/>
          </a:prstGeom>
          <a:noFill/>
        </p:spPr>
        <p:txBody>
          <a:bodyPr wrap="square" rtlCol="0">
            <a:spAutoFit/>
          </a:bodyPr>
          <a:lstStyle/>
          <a:p>
            <a:r>
              <a:rPr lang="en-US" dirty="0"/>
              <a:t>Manager table stores the username and password of the manager to login In the manager side of the website, these values are manually inserted into the database</a:t>
            </a:r>
          </a:p>
        </p:txBody>
      </p:sp>
      <p:sp>
        <p:nvSpPr>
          <p:cNvPr id="16" name="TextBox 15">
            <a:extLst>
              <a:ext uri="{FF2B5EF4-FFF2-40B4-BE49-F238E27FC236}">
                <a16:creationId xmlns:a16="http://schemas.microsoft.com/office/drawing/2014/main" id="{C8586BD1-400A-4D97-BA39-21A48FC6D014}"/>
              </a:ext>
            </a:extLst>
          </p:cNvPr>
          <p:cNvSpPr txBox="1"/>
          <p:nvPr/>
        </p:nvSpPr>
        <p:spPr>
          <a:xfrm>
            <a:off x="3398293" y="5429044"/>
            <a:ext cx="3831340" cy="1200329"/>
          </a:xfrm>
          <a:prstGeom prst="rect">
            <a:avLst/>
          </a:prstGeom>
          <a:noFill/>
        </p:spPr>
        <p:txBody>
          <a:bodyPr wrap="square" rtlCol="0">
            <a:spAutoFit/>
          </a:bodyPr>
          <a:lstStyle/>
          <a:p>
            <a:r>
              <a:rPr lang="en-US" dirty="0" err="1"/>
              <a:t>Job_applications</a:t>
            </a:r>
            <a:r>
              <a:rPr lang="en-US" dirty="0"/>
              <a:t> is a table that links the user ID with the ID of all the jobs that he has applied to, so we can know what jobs a user has applied to.</a:t>
            </a:r>
          </a:p>
        </p:txBody>
      </p:sp>
    </p:spTree>
    <p:extLst>
      <p:ext uri="{BB962C8B-B14F-4D97-AF65-F5344CB8AC3E}">
        <p14:creationId xmlns:p14="http://schemas.microsoft.com/office/powerpoint/2010/main" val="3502475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BBD25-1A37-4D16-8D33-6F236C2ADECE}"/>
              </a:ext>
            </a:extLst>
          </p:cNvPr>
          <p:cNvSpPr>
            <a:spLocks noGrp="1"/>
          </p:cNvSpPr>
          <p:nvPr>
            <p:ph type="title"/>
          </p:nvPr>
        </p:nvSpPr>
        <p:spPr/>
        <p:txBody>
          <a:bodyPr/>
          <a:lstStyle/>
          <a:p>
            <a:r>
              <a:rPr lang="en-US" dirty="0"/>
              <a:t>Home Page</a:t>
            </a:r>
          </a:p>
        </p:txBody>
      </p:sp>
      <p:pic>
        <p:nvPicPr>
          <p:cNvPr id="11" name="Content Placeholder 10">
            <a:extLst>
              <a:ext uri="{FF2B5EF4-FFF2-40B4-BE49-F238E27FC236}">
                <a16:creationId xmlns:a16="http://schemas.microsoft.com/office/drawing/2014/main" id="{153111E5-C5C2-428A-8512-1A032DD67C84}"/>
              </a:ext>
            </a:extLst>
          </p:cNvPr>
          <p:cNvPicPr>
            <a:picLocks noGrp="1" noChangeAspect="1"/>
          </p:cNvPicPr>
          <p:nvPr>
            <p:ph idx="1"/>
          </p:nvPr>
        </p:nvPicPr>
        <p:blipFill>
          <a:blip r:embed="rId2"/>
          <a:stretch>
            <a:fillRect/>
          </a:stretch>
        </p:blipFill>
        <p:spPr>
          <a:xfrm>
            <a:off x="4051617" y="397172"/>
            <a:ext cx="7315200" cy="4112791"/>
          </a:xfrm>
        </p:spPr>
      </p:pic>
      <p:sp>
        <p:nvSpPr>
          <p:cNvPr id="12" name="TextBox 11">
            <a:extLst>
              <a:ext uri="{FF2B5EF4-FFF2-40B4-BE49-F238E27FC236}">
                <a16:creationId xmlns:a16="http://schemas.microsoft.com/office/drawing/2014/main" id="{4A25D1C6-B5CF-407C-9B91-FAEC27ECEFC0}"/>
              </a:ext>
            </a:extLst>
          </p:cNvPr>
          <p:cNvSpPr txBox="1"/>
          <p:nvPr/>
        </p:nvSpPr>
        <p:spPr>
          <a:xfrm>
            <a:off x="4051617" y="5078689"/>
            <a:ext cx="7315200" cy="646331"/>
          </a:xfrm>
          <a:prstGeom prst="rect">
            <a:avLst/>
          </a:prstGeom>
          <a:noFill/>
        </p:spPr>
        <p:txBody>
          <a:bodyPr wrap="square" rtlCol="0">
            <a:spAutoFit/>
          </a:bodyPr>
          <a:lstStyle/>
          <a:p>
            <a:r>
              <a:rPr lang="en-US" dirty="0"/>
              <a:t>The Home page displays all the available jobs from the database, allowing you to see the description of each job by pressing the View more button.</a:t>
            </a:r>
          </a:p>
        </p:txBody>
      </p:sp>
    </p:spTree>
    <p:extLst>
      <p:ext uri="{BB962C8B-B14F-4D97-AF65-F5344CB8AC3E}">
        <p14:creationId xmlns:p14="http://schemas.microsoft.com/office/powerpoint/2010/main" val="3418146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C4544C-722B-4ED0-BC1A-289E601CE2BD}"/>
              </a:ext>
            </a:extLst>
          </p:cNvPr>
          <p:cNvPicPr>
            <a:picLocks noChangeAspect="1"/>
          </p:cNvPicPr>
          <p:nvPr/>
        </p:nvPicPr>
        <p:blipFill>
          <a:blip r:embed="rId2"/>
          <a:stretch>
            <a:fillRect/>
          </a:stretch>
        </p:blipFill>
        <p:spPr>
          <a:xfrm>
            <a:off x="0" y="1673"/>
            <a:ext cx="9492343" cy="5336837"/>
          </a:xfrm>
          <a:prstGeom prst="rect">
            <a:avLst/>
          </a:prstGeom>
        </p:spPr>
      </p:pic>
      <p:sp>
        <p:nvSpPr>
          <p:cNvPr id="4" name="TextBox 3">
            <a:extLst>
              <a:ext uri="{FF2B5EF4-FFF2-40B4-BE49-F238E27FC236}">
                <a16:creationId xmlns:a16="http://schemas.microsoft.com/office/drawing/2014/main" id="{9ECF5836-96F4-486B-9984-37C01B9AFDAF}"/>
              </a:ext>
            </a:extLst>
          </p:cNvPr>
          <p:cNvSpPr txBox="1"/>
          <p:nvPr/>
        </p:nvSpPr>
        <p:spPr>
          <a:xfrm>
            <a:off x="0" y="5776686"/>
            <a:ext cx="9492343" cy="369332"/>
          </a:xfrm>
          <a:prstGeom prst="rect">
            <a:avLst/>
          </a:prstGeom>
          <a:noFill/>
        </p:spPr>
        <p:txBody>
          <a:bodyPr wrap="square" rtlCol="0">
            <a:spAutoFit/>
          </a:bodyPr>
          <a:lstStyle/>
          <a:p>
            <a:r>
              <a:rPr lang="en-US" dirty="0"/>
              <a:t>We were able to display the jobs using a list view and an access data source</a:t>
            </a:r>
          </a:p>
        </p:txBody>
      </p:sp>
    </p:spTree>
    <p:extLst>
      <p:ext uri="{BB962C8B-B14F-4D97-AF65-F5344CB8AC3E}">
        <p14:creationId xmlns:p14="http://schemas.microsoft.com/office/powerpoint/2010/main" val="4110247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0F66B-9BF7-43CD-A769-78634A77825A}"/>
              </a:ext>
            </a:extLst>
          </p:cNvPr>
          <p:cNvSpPr>
            <a:spLocks noGrp="1"/>
          </p:cNvSpPr>
          <p:nvPr>
            <p:ph type="title"/>
          </p:nvPr>
        </p:nvSpPr>
        <p:spPr/>
        <p:txBody>
          <a:bodyPr/>
          <a:lstStyle/>
          <a:p>
            <a:r>
              <a:rPr lang="en-US" dirty="0"/>
              <a:t>Register</a:t>
            </a:r>
          </a:p>
        </p:txBody>
      </p:sp>
      <p:pic>
        <p:nvPicPr>
          <p:cNvPr id="5" name="Content Placeholder 4">
            <a:extLst>
              <a:ext uri="{FF2B5EF4-FFF2-40B4-BE49-F238E27FC236}">
                <a16:creationId xmlns:a16="http://schemas.microsoft.com/office/drawing/2014/main" id="{A5CA38C9-5445-4A47-867D-BC782A12AEDE}"/>
              </a:ext>
            </a:extLst>
          </p:cNvPr>
          <p:cNvPicPr>
            <a:picLocks noGrp="1" noChangeAspect="1"/>
          </p:cNvPicPr>
          <p:nvPr>
            <p:ph idx="1"/>
          </p:nvPr>
        </p:nvPicPr>
        <p:blipFill>
          <a:blip r:embed="rId2"/>
          <a:stretch>
            <a:fillRect/>
          </a:stretch>
        </p:blipFill>
        <p:spPr>
          <a:xfrm>
            <a:off x="4405766" y="351841"/>
            <a:ext cx="6378348" cy="3586069"/>
          </a:xfrm>
        </p:spPr>
      </p:pic>
      <p:sp>
        <p:nvSpPr>
          <p:cNvPr id="6" name="TextBox 5">
            <a:extLst>
              <a:ext uri="{FF2B5EF4-FFF2-40B4-BE49-F238E27FC236}">
                <a16:creationId xmlns:a16="http://schemas.microsoft.com/office/drawing/2014/main" id="{62DA3039-FCA7-49D3-8DB7-A21CC96C73D3}"/>
              </a:ext>
            </a:extLst>
          </p:cNvPr>
          <p:cNvSpPr txBox="1"/>
          <p:nvPr/>
        </p:nvSpPr>
        <p:spPr>
          <a:xfrm>
            <a:off x="3759201" y="4746172"/>
            <a:ext cx="7808686" cy="1477328"/>
          </a:xfrm>
          <a:prstGeom prst="rect">
            <a:avLst/>
          </a:prstGeom>
          <a:noFill/>
        </p:spPr>
        <p:txBody>
          <a:bodyPr wrap="square" rtlCol="0">
            <a:spAutoFit/>
          </a:bodyPr>
          <a:lstStyle/>
          <a:p>
            <a:r>
              <a:rPr lang="en-US" dirty="0"/>
              <a:t>The register page lets you create a new account on the website.</a:t>
            </a:r>
          </a:p>
          <a:p>
            <a:r>
              <a:rPr lang="en-US" dirty="0"/>
              <a:t>The page has field validators on every input field, to check if the user entered a valid email, if the confirm password matches the first password and to check if any of the fields is empty.</a:t>
            </a:r>
          </a:p>
          <a:p>
            <a:r>
              <a:rPr lang="en-US" dirty="0"/>
              <a:t>Once the user registers, he gets logged in and redirected to the home page.</a:t>
            </a:r>
          </a:p>
        </p:txBody>
      </p:sp>
    </p:spTree>
    <p:extLst>
      <p:ext uri="{BB962C8B-B14F-4D97-AF65-F5344CB8AC3E}">
        <p14:creationId xmlns:p14="http://schemas.microsoft.com/office/powerpoint/2010/main" val="1921226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28B626-0877-4E1C-8B95-FED766B7105C}"/>
              </a:ext>
            </a:extLst>
          </p:cNvPr>
          <p:cNvPicPr>
            <a:picLocks noChangeAspect="1"/>
          </p:cNvPicPr>
          <p:nvPr/>
        </p:nvPicPr>
        <p:blipFill>
          <a:blip r:embed="rId2"/>
          <a:stretch>
            <a:fillRect/>
          </a:stretch>
        </p:blipFill>
        <p:spPr>
          <a:xfrm>
            <a:off x="641730" y="485391"/>
            <a:ext cx="10908540" cy="5916245"/>
          </a:xfrm>
          <a:prstGeom prst="rect">
            <a:avLst/>
          </a:prstGeom>
        </p:spPr>
      </p:pic>
      <p:sp>
        <p:nvSpPr>
          <p:cNvPr id="6" name="TextBox 5">
            <a:extLst>
              <a:ext uri="{FF2B5EF4-FFF2-40B4-BE49-F238E27FC236}">
                <a16:creationId xmlns:a16="http://schemas.microsoft.com/office/drawing/2014/main" id="{18CCE597-F0C8-46C7-A0C6-280E3291B55C}"/>
              </a:ext>
            </a:extLst>
          </p:cNvPr>
          <p:cNvSpPr txBox="1"/>
          <p:nvPr/>
        </p:nvSpPr>
        <p:spPr>
          <a:xfrm>
            <a:off x="8836098" y="3428999"/>
            <a:ext cx="2714172" cy="1754326"/>
          </a:xfrm>
          <a:prstGeom prst="rect">
            <a:avLst/>
          </a:prstGeom>
          <a:noFill/>
        </p:spPr>
        <p:txBody>
          <a:bodyPr wrap="square" rtlCol="0">
            <a:spAutoFit/>
          </a:bodyPr>
          <a:lstStyle/>
          <a:p>
            <a:r>
              <a:rPr lang="en-US" dirty="0">
                <a:solidFill>
                  <a:schemeClr val="bg1"/>
                </a:solidFill>
              </a:rPr>
              <a:t>This query returns the last inserted item in the database</a:t>
            </a:r>
          </a:p>
          <a:p>
            <a:r>
              <a:rPr lang="en-US" dirty="0">
                <a:solidFill>
                  <a:schemeClr val="bg1"/>
                </a:solidFill>
              </a:rPr>
              <a:t>We use it to get the ID of the recently registered user</a:t>
            </a:r>
          </a:p>
        </p:txBody>
      </p:sp>
      <p:sp>
        <p:nvSpPr>
          <p:cNvPr id="7" name="TextBox 6">
            <a:extLst>
              <a:ext uri="{FF2B5EF4-FFF2-40B4-BE49-F238E27FC236}">
                <a16:creationId xmlns:a16="http://schemas.microsoft.com/office/drawing/2014/main" id="{A5EC6113-849E-4C81-A0D3-227B3E18BF59}"/>
              </a:ext>
            </a:extLst>
          </p:cNvPr>
          <p:cNvSpPr txBox="1"/>
          <p:nvPr/>
        </p:nvSpPr>
        <p:spPr>
          <a:xfrm>
            <a:off x="7200374" y="5053034"/>
            <a:ext cx="1740427" cy="923330"/>
          </a:xfrm>
          <a:prstGeom prst="rect">
            <a:avLst/>
          </a:prstGeom>
          <a:noFill/>
        </p:spPr>
        <p:txBody>
          <a:bodyPr wrap="square" rtlCol="0">
            <a:spAutoFit/>
          </a:bodyPr>
          <a:lstStyle/>
          <a:p>
            <a:r>
              <a:rPr lang="en-US" dirty="0">
                <a:solidFill>
                  <a:schemeClr val="bg1"/>
                </a:solidFill>
              </a:rPr>
              <a:t>Creates a session with the </a:t>
            </a:r>
            <a:r>
              <a:rPr lang="en-US" dirty="0" err="1">
                <a:solidFill>
                  <a:schemeClr val="bg1"/>
                </a:solidFill>
              </a:rPr>
              <a:t>userID</a:t>
            </a:r>
            <a:endParaRPr lang="en-US" dirty="0">
              <a:solidFill>
                <a:schemeClr val="bg1"/>
              </a:solidFill>
            </a:endParaRPr>
          </a:p>
        </p:txBody>
      </p:sp>
    </p:spTree>
    <p:extLst>
      <p:ext uri="{BB962C8B-B14F-4D97-AF65-F5344CB8AC3E}">
        <p14:creationId xmlns:p14="http://schemas.microsoft.com/office/powerpoint/2010/main" val="139243261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1900</Words>
  <Application>Microsoft Office PowerPoint</Application>
  <PresentationFormat>Widescreen</PresentationFormat>
  <Paragraphs>115</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Calibri</vt:lpstr>
      <vt:lpstr>Corbel</vt:lpstr>
      <vt:lpstr>Wingdings 2</vt:lpstr>
      <vt:lpstr>Frame</vt:lpstr>
      <vt:lpstr>Job Application System</vt:lpstr>
      <vt:lpstr>Intro</vt:lpstr>
      <vt:lpstr>User Section</vt:lpstr>
      <vt:lpstr>NavBar &amp; Sessions</vt:lpstr>
      <vt:lpstr>Database</vt:lpstr>
      <vt:lpstr>Home Page</vt:lpstr>
      <vt:lpstr>PowerPoint Presentation</vt:lpstr>
      <vt:lpstr>Register</vt:lpstr>
      <vt:lpstr>PowerPoint Presentation</vt:lpstr>
      <vt:lpstr>Login</vt:lpstr>
      <vt:lpstr>Login</vt:lpstr>
      <vt:lpstr>Job Description</vt:lpstr>
      <vt:lpstr>PowerPoint Presentation</vt:lpstr>
      <vt:lpstr>PowerPoint Presentation</vt:lpstr>
      <vt:lpstr>PowerPoint Presentation</vt:lpstr>
      <vt:lpstr>Job Description</vt:lpstr>
      <vt:lpstr>PowerPoint Presentation</vt:lpstr>
      <vt:lpstr>PowerPoint Presentation</vt:lpstr>
      <vt:lpstr>User Profile</vt:lpstr>
      <vt:lpstr>PowerPoint Presentation</vt:lpstr>
      <vt:lpstr>PowerPoint Presentation</vt:lpstr>
      <vt:lpstr>User Edit</vt:lpstr>
      <vt:lpstr>PowerPoint Presentation</vt:lpstr>
      <vt:lpstr>User Delete</vt:lpstr>
      <vt:lpstr>PowerPoint Presentation</vt:lpstr>
      <vt:lpstr>Post a job</vt:lpstr>
      <vt:lpstr>PowerPoint Presentation</vt:lpstr>
      <vt:lpstr>PowerPoint Presentation</vt:lpstr>
      <vt:lpstr>Edit &amp; Delete Job</vt:lpstr>
      <vt:lpstr>Manager Section</vt:lpstr>
      <vt:lpstr>Manager Login</vt:lpstr>
      <vt:lpstr>Manager Home</vt:lpstr>
      <vt:lpstr>Manager view Jobs</vt:lpstr>
      <vt:lpstr>Manager view Users</vt:lpstr>
      <vt:lpstr>Places to update the database location.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Application System</dc:title>
  <dc:creator>youssef hossam eldeen ahmed mohamed</dc:creator>
  <cp:lastModifiedBy>youssef hossam eldeen ahmed mohamed</cp:lastModifiedBy>
  <cp:revision>33</cp:revision>
  <dcterms:created xsi:type="dcterms:W3CDTF">2021-01-04T20:55:53Z</dcterms:created>
  <dcterms:modified xsi:type="dcterms:W3CDTF">2021-06-23T20:47:49Z</dcterms:modified>
</cp:coreProperties>
</file>