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89" r:id="rId4"/>
    <p:sldId id="272" r:id="rId5"/>
    <p:sldId id="290" r:id="rId6"/>
    <p:sldId id="303" r:id="rId7"/>
    <p:sldId id="304" r:id="rId8"/>
    <p:sldId id="305" r:id="rId9"/>
    <p:sldId id="306" r:id="rId10"/>
    <p:sldId id="259" r:id="rId11"/>
    <p:sldId id="260" r:id="rId12"/>
    <p:sldId id="297" r:id="rId13"/>
    <p:sldId id="298" r:id="rId14"/>
    <p:sldId id="299" r:id="rId15"/>
    <p:sldId id="318" r:id="rId16"/>
    <p:sldId id="319" r:id="rId17"/>
    <p:sldId id="320" r:id="rId18"/>
    <p:sldId id="321" r:id="rId19"/>
    <p:sldId id="322" r:id="rId20"/>
    <p:sldId id="345" r:id="rId21"/>
    <p:sldId id="346" r:id="rId22"/>
    <p:sldId id="281" r:id="rId23"/>
    <p:sldId id="344" r:id="rId24"/>
    <p:sldId id="317" r:id="rId25"/>
    <p:sldId id="309" r:id="rId26"/>
    <p:sldId id="347" r:id="rId27"/>
    <p:sldId id="310" r:id="rId28"/>
    <p:sldId id="311" r:id="rId29"/>
    <p:sldId id="312" r:id="rId30"/>
    <p:sldId id="313" r:id="rId31"/>
    <p:sldId id="348" r:id="rId32"/>
    <p:sldId id="314" r:id="rId33"/>
    <p:sldId id="350" r:id="rId34"/>
    <p:sldId id="315" r:id="rId35"/>
    <p:sldId id="316" r:id="rId36"/>
    <p:sldId id="349" r:id="rId37"/>
    <p:sldId id="283" r:id="rId38"/>
    <p:sldId id="277" r:id="rId39"/>
    <p:sldId id="323" r:id="rId40"/>
    <p:sldId id="351" r:id="rId41"/>
    <p:sldId id="341" r:id="rId42"/>
    <p:sldId id="324" r:id="rId43"/>
    <p:sldId id="325" r:id="rId44"/>
    <p:sldId id="326" r:id="rId45"/>
    <p:sldId id="353" r:id="rId46"/>
    <p:sldId id="354" r:id="rId47"/>
    <p:sldId id="352" r:id="rId48"/>
    <p:sldId id="330" r:id="rId49"/>
    <p:sldId id="328" r:id="rId50"/>
    <p:sldId id="331" r:id="rId51"/>
    <p:sldId id="342" r:id="rId52"/>
    <p:sldId id="332" r:id="rId53"/>
    <p:sldId id="355" r:id="rId54"/>
    <p:sldId id="336" r:id="rId55"/>
    <p:sldId id="343" r:id="rId56"/>
    <p:sldId id="335" r:id="rId57"/>
    <p:sldId id="334" r:id="rId58"/>
    <p:sldId id="333" r:id="rId59"/>
    <p:sldId id="30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061FF"/>
    <a:srgbClr val="0D0D0D"/>
    <a:srgbClr val="0070C0"/>
    <a:srgbClr val="837AD9"/>
    <a:srgbClr val="1A1AB6"/>
    <a:srgbClr val="9188E5"/>
    <a:srgbClr val="17C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2" autoAdjust="0"/>
    <p:restoredTop sz="96532" autoAdjust="0"/>
  </p:normalViewPr>
  <p:slideViewPr>
    <p:cSldViewPr snapToGrid="0">
      <p:cViewPr>
        <p:scale>
          <a:sx n="75" d="100"/>
          <a:sy n="75" d="100"/>
        </p:scale>
        <p:origin x="43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73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86C-4CCC-4A88-BB0D-2A4F27591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CBC1A-6D98-4155-A40D-14A436C2E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33416-3B03-41A2-ADBC-D558ED7F4669}"/>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43E438D9-8D92-4EBE-A486-C587F5BE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1C5B4-75D5-4EDB-B37B-18A0B0CCB14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51882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517-C826-4F98-8855-712A4512F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5E985-EC3F-42A1-AF7C-1E4834A2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755D6-9684-4885-A80F-82ABBFDE1206}"/>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717CE032-F32B-4F75-894E-1B8BC9D5B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671F-5A8B-4226-BACC-E47127D8A36F}"/>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28458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D4DD8-092A-4715-AF85-C133423FD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170BE-F2E9-4C66-985A-54B2E3ED2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F8467-721F-486C-9167-454EC04ACE20}"/>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914689A9-E3E6-4108-949E-BD10F41F4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BE54-9363-4E22-9C41-5605BB624318}"/>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263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010D-083C-4C2A-8AED-CD778DBE6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2FA3F-EC3B-4DFC-BB17-A4C7AF999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AB11-F4E3-4A68-B726-DBD2EDB2DFB6}"/>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BD249355-F09B-43FD-9CB4-953662DA9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37CF9-6EF3-4A05-A4FC-02C8FF5EAEA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403581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8679-05C6-4CF1-BB4A-64843D635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BD72E-A849-4583-9AA7-566C8C8E8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2B084-B758-4E05-822C-0D5A57B08FCB}"/>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A32ADDF4-638B-4815-BB8C-664546A96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40164-1914-4AE2-A9E8-F4E90F2DA796}"/>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1323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9475-860F-4448-9950-10FC6D0F2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E9D0-9AC1-4667-B087-22C9256C8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1D3C4-B9D6-4E4A-874C-7B7D531D7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9D501-1935-4CA3-BBE4-A30E4019B0F2}"/>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6" name="Footer Placeholder 5">
            <a:extLst>
              <a:ext uri="{FF2B5EF4-FFF2-40B4-BE49-F238E27FC236}">
                <a16:creationId xmlns:a16="http://schemas.microsoft.com/office/drawing/2014/main" id="{B0DCEC43-B6F4-4608-BECF-DE523E46C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14207-7F1E-4E8A-80E8-70747C796849}"/>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37934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9886-AE19-49AE-ADAB-1E8F9641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021C-E4EB-4B91-8FE0-788CCC086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60301-35B4-41E6-AA0A-E642A53165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17E52-64D5-4B13-8CD0-9E6314A8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7F0F-57F8-461B-B8DC-1234C3470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38848-DA25-4A2D-9903-D07A25C410DA}"/>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8" name="Footer Placeholder 7">
            <a:extLst>
              <a:ext uri="{FF2B5EF4-FFF2-40B4-BE49-F238E27FC236}">
                <a16:creationId xmlns:a16="http://schemas.microsoft.com/office/drawing/2014/main" id="{BBF9F565-0B42-4D69-8549-4CE972FB8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A75EA-336C-4B8E-A2DC-4C78D5757ABB}"/>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2651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523F-FE11-46A0-8CB1-64B10E09E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64767-04FC-46AC-9468-4639B1CC7DD2}"/>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4" name="Footer Placeholder 3">
            <a:extLst>
              <a:ext uri="{FF2B5EF4-FFF2-40B4-BE49-F238E27FC236}">
                <a16:creationId xmlns:a16="http://schemas.microsoft.com/office/drawing/2014/main" id="{8FC12E4C-79AF-4D28-9091-5E85AE679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7AC4C-194E-4EF2-944B-B7BFFDF6C36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7160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F34D9-402E-4A54-B9ED-6EBE6A55AE2D}"/>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3" name="Footer Placeholder 2">
            <a:extLst>
              <a:ext uri="{FF2B5EF4-FFF2-40B4-BE49-F238E27FC236}">
                <a16:creationId xmlns:a16="http://schemas.microsoft.com/office/drawing/2014/main" id="{36F30939-C578-4E8D-AB84-8A744773C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14FD7-C1D2-4360-9BF3-753F15B4F77A}"/>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7097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CD287-BEE4-46C1-AAF3-6B22E1C80D3E}"/>
              </a:ext>
            </a:extLst>
          </p:cNvPr>
          <p:cNvSpPr>
            <a:spLocks noGrp="1"/>
          </p:cNvSpPr>
          <p:nvPr>
            <p:ph type="pic" sz="quarter" idx="10" hasCustomPrompt="1"/>
          </p:nvPr>
        </p:nvSpPr>
        <p:spPr>
          <a:xfrm>
            <a:off x="1662113" y="2273300"/>
            <a:ext cx="2520950" cy="4584700"/>
          </a:xfrm>
        </p:spPr>
        <p:txBody>
          <a:bodyPr>
            <a:normAutofit/>
          </a:bodyPr>
          <a:lstStyle>
            <a:lvl1pPr marL="0" indent="0" algn="ctr">
              <a:buNone/>
              <a:defRPr sz="2400" b="1">
                <a:latin typeface="Tw Cen MT" panose="020B0602020104020603" pitchFamily="34" charset="0"/>
              </a:defRPr>
            </a:lvl1pPr>
          </a:lstStyle>
          <a:p>
            <a:r>
              <a:rPr lang="en-US" dirty="0"/>
              <a:t>Drag and Drop Your Picture Here</a:t>
            </a:r>
          </a:p>
        </p:txBody>
      </p:sp>
    </p:spTree>
    <p:extLst>
      <p:ext uri="{BB962C8B-B14F-4D97-AF65-F5344CB8AC3E}">
        <p14:creationId xmlns:p14="http://schemas.microsoft.com/office/powerpoint/2010/main" val="29301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E919-E694-43C1-A2B0-463F978A8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8C5201-6E4C-4A9A-AE83-6548EF1D0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9E7F5-5C1D-4858-962A-88BE45881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E835E-1810-4397-81FE-0D7C205E03F8}"/>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6" name="Footer Placeholder 5">
            <a:extLst>
              <a:ext uri="{FF2B5EF4-FFF2-40B4-BE49-F238E27FC236}">
                <a16:creationId xmlns:a16="http://schemas.microsoft.com/office/drawing/2014/main" id="{2EA8605D-B969-4157-BE3C-9B72C6B61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0612-B942-4CB8-B4A8-EBE3E540888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77049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1B219-54AC-4A60-8248-EA804C4D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78E4-1EB0-48B2-A9CF-2D1FD812A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F0F9F-AC9A-4597-BEDC-D0F4C460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2ACEE440-A915-46D6-A7F4-ECAAFB0E0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F1FD0-10EF-4EF8-BBA9-5D46C2871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BBF1-274E-473A-94DF-899C7F88AD7D}" type="slidenum">
              <a:rPr lang="en-US" smtClean="0"/>
              <a:t>‹#›</a:t>
            </a:fld>
            <a:endParaRPr lang="en-US"/>
          </a:p>
        </p:txBody>
      </p:sp>
    </p:spTree>
    <p:extLst>
      <p:ext uri="{BB962C8B-B14F-4D97-AF65-F5344CB8AC3E}">
        <p14:creationId xmlns:p14="http://schemas.microsoft.com/office/powerpoint/2010/main" val="93653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965554" y="2096496"/>
            <a:ext cx="5761092" cy="646331"/>
          </a:xfrm>
          <a:prstGeom prst="rect">
            <a:avLst/>
          </a:prstGeom>
          <a:noFill/>
        </p:spPr>
        <p:txBody>
          <a:bodyPr wrap="square" rtlCol="0">
            <a:spAutoFit/>
          </a:bodyPr>
          <a:lstStyle/>
          <a:p>
            <a:r>
              <a:rPr lang="en-US" sz="3600" b="1" dirty="0" smtClean="0">
                <a:solidFill>
                  <a:schemeClr val="bg1">
                    <a:lumMod val="95000"/>
                  </a:schemeClr>
                </a:solidFill>
                <a:latin typeface="+mj-lt"/>
              </a:rPr>
              <a:t>What is Equanimity?</a:t>
            </a:r>
            <a:endParaRPr lang="en-US" sz="3600" b="1" dirty="0">
              <a:solidFill>
                <a:schemeClr val="bg1">
                  <a:lumMod val="95000"/>
                </a:schemeClr>
              </a:solidFill>
              <a:latin typeface="+mj-lt"/>
            </a:endParaRP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8204752" y="2939102"/>
            <a:ext cx="2245580" cy="979796"/>
          </a:xfrm>
          <a:prstGeom prst="rect">
            <a:avLst/>
          </a:prstGeom>
          <a:blipFill>
            <a:blip r:embed="rId2"/>
            <a:stretch>
              <a:fillRect/>
            </a:stretch>
          </a:blipFill>
        </p:spPr>
        <p:txBody>
          <a:bodyPr wrap="square" rtlCol="0">
            <a:noAutofit/>
          </a:bodyPr>
          <a:lstStyle/>
          <a:p>
            <a:pPr algn="ctr"/>
            <a:endParaRPr lang="en-US" sz="16600" b="1" dirty="0">
              <a:solidFill>
                <a:schemeClr val="bg1">
                  <a:lumMod val="95000"/>
                </a:schemeClr>
              </a:solidFill>
              <a:latin typeface="+mj-lt"/>
            </a:endParaRPr>
          </a:p>
        </p:txBody>
      </p:sp>
      <p:sp>
        <p:nvSpPr>
          <p:cNvPr id="46" name="TextBox 45">
            <a:extLst>
              <a:ext uri="{FF2B5EF4-FFF2-40B4-BE49-F238E27FC236}">
                <a16:creationId xmlns:a16="http://schemas.microsoft.com/office/drawing/2014/main" id="{34F42483-C77A-49C4-B88D-D05894D8FEE0}"/>
              </a:ext>
            </a:extLst>
          </p:cNvPr>
          <p:cNvSpPr txBox="1"/>
          <p:nvPr/>
        </p:nvSpPr>
        <p:spPr>
          <a:xfrm>
            <a:off x="965554" y="3191881"/>
            <a:ext cx="5535363" cy="1938992"/>
          </a:xfrm>
          <a:prstGeom prst="rect">
            <a:avLst/>
          </a:prstGeom>
          <a:noFill/>
        </p:spPr>
        <p:txBody>
          <a:bodyPr wrap="square" rtlCol="0">
            <a:spAutoFit/>
          </a:bodyPr>
          <a:lstStyle/>
          <a:p>
            <a:r>
              <a:rPr lang="en-US" sz="2000" dirty="0" smtClean="0">
                <a:solidFill>
                  <a:schemeClr val="bg1">
                    <a:lumMod val="95000"/>
                  </a:schemeClr>
                </a:solidFill>
                <a:latin typeface="+mj-lt"/>
              </a:rPr>
              <a:t>Equanimity is a Website where </a:t>
            </a:r>
            <a:r>
              <a:rPr lang="en-US" sz="2000" dirty="0">
                <a:solidFill>
                  <a:schemeClr val="bg1">
                    <a:lumMod val="95000"/>
                  </a:schemeClr>
                </a:solidFill>
                <a:latin typeface="+mj-lt"/>
              </a:rPr>
              <a:t>all the insurance companies are combined </a:t>
            </a:r>
            <a:r>
              <a:rPr lang="en-US" sz="2000" dirty="0" smtClean="0">
                <a:solidFill>
                  <a:schemeClr val="bg1">
                    <a:lumMod val="95000"/>
                  </a:schemeClr>
                </a:solidFill>
                <a:latin typeface="+mj-lt"/>
              </a:rPr>
              <a:t>on, we offer a variety of </a:t>
            </a:r>
            <a:r>
              <a:rPr lang="en-US" sz="2000" dirty="0">
                <a:solidFill>
                  <a:schemeClr val="bg1">
                    <a:lumMod val="95000"/>
                  </a:schemeClr>
                </a:solidFill>
                <a:latin typeface="+mj-lt"/>
              </a:rPr>
              <a:t>categories </a:t>
            </a:r>
            <a:r>
              <a:rPr lang="en-US" sz="2000" dirty="0" smtClean="0">
                <a:solidFill>
                  <a:schemeClr val="bg1">
                    <a:lumMod val="95000"/>
                  </a:schemeClr>
                </a:solidFill>
                <a:latin typeface="+mj-lt"/>
              </a:rPr>
              <a:t>and different </a:t>
            </a:r>
            <a:r>
              <a:rPr lang="en-US" sz="2000" dirty="0">
                <a:solidFill>
                  <a:schemeClr val="bg1">
                    <a:lumMod val="95000"/>
                  </a:schemeClr>
                </a:solidFill>
                <a:latin typeface="+mj-lt"/>
              </a:rPr>
              <a:t>types of insurance contracts to suit all </a:t>
            </a:r>
            <a:r>
              <a:rPr lang="en-US" sz="2000" dirty="0" smtClean="0">
                <a:solidFill>
                  <a:schemeClr val="bg1">
                    <a:lumMod val="95000"/>
                  </a:schemeClr>
                </a:solidFill>
                <a:latin typeface="+mj-lt"/>
              </a:rPr>
              <a:t>the needs </a:t>
            </a:r>
            <a:r>
              <a:rPr lang="en-US" sz="2000" dirty="0">
                <a:solidFill>
                  <a:schemeClr val="bg1">
                    <a:lumMod val="95000"/>
                  </a:schemeClr>
                </a:solidFill>
                <a:latin typeface="+mj-lt"/>
              </a:rPr>
              <a:t>of our customers and offer them </a:t>
            </a:r>
            <a:r>
              <a:rPr lang="en-US" sz="2000" dirty="0" smtClean="0">
                <a:solidFill>
                  <a:schemeClr val="bg1">
                    <a:lumMod val="95000"/>
                  </a:schemeClr>
                </a:solidFill>
                <a:latin typeface="+mj-lt"/>
              </a:rPr>
              <a:t>the best option </a:t>
            </a:r>
            <a:r>
              <a:rPr lang="en-US" sz="2000" dirty="0">
                <a:solidFill>
                  <a:schemeClr val="bg1">
                    <a:lumMod val="95000"/>
                  </a:schemeClr>
                </a:solidFill>
                <a:latin typeface="+mj-lt"/>
              </a:rPr>
              <a:t>to </a:t>
            </a:r>
            <a:r>
              <a:rPr lang="en-US" sz="2000" dirty="0" smtClean="0">
                <a:solidFill>
                  <a:schemeClr val="bg1">
                    <a:lumMod val="95000"/>
                  </a:schemeClr>
                </a:solidFill>
                <a:latin typeface="+mj-lt"/>
              </a:rPr>
              <a:t>compare and choose </a:t>
            </a:r>
            <a:r>
              <a:rPr lang="en-US" sz="2000" dirty="0">
                <a:solidFill>
                  <a:schemeClr val="bg1">
                    <a:lumMod val="95000"/>
                  </a:schemeClr>
                </a:solidFill>
                <a:latin typeface="+mj-lt"/>
              </a:rPr>
              <a:t>from.</a:t>
            </a: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1074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25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0-#ppt_w/2"/>
                                          </p:val>
                                        </p:tav>
                                        <p:tav tm="100000">
                                          <p:val>
                                            <p:strVal val="#ppt_x"/>
                                          </p:val>
                                        </p:tav>
                                      </p:tavLst>
                                    </p:anim>
                                    <p:anim calcmode="lin" valueType="num">
                                      <p:cBhvr additive="base">
                                        <p:cTn id="31"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animBg="1"/>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7F4FA40-07B8-4552-B950-ED73728D2CF8}"/>
              </a:ext>
            </a:extLst>
          </p:cNvPr>
          <p:cNvSpPr/>
          <p:nvPr/>
        </p:nvSpPr>
        <p:spPr>
          <a:xfrm>
            <a:off x="1240531" y="2300931"/>
            <a:ext cx="3984152" cy="398415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2" name="Group 51">
            <a:extLst>
              <a:ext uri="{FF2B5EF4-FFF2-40B4-BE49-F238E27FC236}">
                <a16:creationId xmlns:a16="http://schemas.microsoft.com/office/drawing/2014/main" id="{F594F29B-9612-4C0C-A5A0-D1A9FC537445}"/>
              </a:ext>
            </a:extLst>
          </p:cNvPr>
          <p:cNvGrpSpPr/>
          <p:nvPr/>
        </p:nvGrpSpPr>
        <p:grpSpPr>
          <a:xfrm>
            <a:off x="660064" y="1669548"/>
            <a:ext cx="5259386" cy="5259386"/>
            <a:chOff x="291779" y="1574012"/>
            <a:chExt cx="5259386" cy="5259386"/>
          </a:xfrm>
        </p:grpSpPr>
        <p:sp>
          <p:nvSpPr>
            <p:cNvPr id="10" name="Arc 9">
              <a:extLst>
                <a:ext uri="{FF2B5EF4-FFF2-40B4-BE49-F238E27FC236}">
                  <a16:creationId xmlns:a16="http://schemas.microsoft.com/office/drawing/2014/main" id="{93A01AFA-73CC-4401-942D-A3910D203CBC}"/>
                </a:ext>
              </a:extLst>
            </p:cNvPr>
            <p:cNvSpPr/>
            <p:nvPr/>
          </p:nvSpPr>
          <p:spPr>
            <a:xfrm rot="2700000">
              <a:off x="291779" y="1574012"/>
              <a:ext cx="5259386" cy="5259386"/>
            </a:xfrm>
            <a:prstGeom prst="arc">
              <a:avLst/>
            </a:prstGeom>
            <a:ln w="28575">
              <a:solidFill>
                <a:srgbClr val="0070C0"/>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C181EFBE-DE68-450E-8F37-39BDB6973663}"/>
                </a:ext>
              </a:extLst>
            </p:cNvPr>
            <p:cNvSpPr/>
            <p:nvPr/>
          </p:nvSpPr>
          <p:spPr>
            <a:xfrm>
              <a:off x="4642549" y="6046794"/>
              <a:ext cx="152400" cy="152400"/>
            </a:xfrm>
            <a:prstGeom prst="ellipse">
              <a:avLst/>
            </a:prstGeom>
            <a:no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cxnSp>
        <p:nvCxnSpPr>
          <p:cNvPr id="13" name="Straight Connector 12">
            <a:extLst>
              <a:ext uri="{FF2B5EF4-FFF2-40B4-BE49-F238E27FC236}">
                <a16:creationId xmlns:a16="http://schemas.microsoft.com/office/drawing/2014/main" id="{64EFC239-DF57-437A-9DF2-8C789134CF2B}"/>
              </a:ext>
            </a:extLst>
          </p:cNvPr>
          <p:cNvCxnSpPr>
            <a:cxnSpLocks/>
            <a:endCxn id="33" idx="1"/>
          </p:cNvCxnSpPr>
          <p:nvPr/>
        </p:nvCxnSpPr>
        <p:spPr>
          <a:xfrm flipV="1">
            <a:off x="5913120" y="3656090"/>
            <a:ext cx="1101035" cy="4244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598037-9733-4B4B-9BA8-D606B682B8B7}"/>
              </a:ext>
            </a:extLst>
          </p:cNvPr>
          <p:cNvCxnSpPr>
            <a:cxnSpLocks/>
            <a:endCxn id="37" idx="1"/>
          </p:cNvCxnSpPr>
          <p:nvPr/>
        </p:nvCxnSpPr>
        <p:spPr>
          <a:xfrm>
            <a:off x="5881465" y="4709477"/>
            <a:ext cx="1169513" cy="135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6DF41B-7E2D-4B19-A900-39F66854004C}"/>
              </a:ext>
            </a:extLst>
          </p:cNvPr>
          <p:cNvCxnSpPr>
            <a:cxnSpLocks/>
            <a:endCxn id="18" idx="3"/>
          </p:cNvCxnSpPr>
          <p:nvPr/>
        </p:nvCxnSpPr>
        <p:spPr>
          <a:xfrm flipV="1">
            <a:off x="5779055" y="2698452"/>
            <a:ext cx="1217674" cy="7879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8DA9FB4-FEEB-4795-9051-A2A47A837FF4}"/>
              </a:ext>
            </a:extLst>
          </p:cNvPr>
          <p:cNvGrpSpPr/>
          <p:nvPr/>
        </p:nvGrpSpPr>
        <p:grpSpPr>
          <a:xfrm>
            <a:off x="6980021" y="2310734"/>
            <a:ext cx="2710951" cy="695906"/>
            <a:chOff x="6964027" y="2558550"/>
            <a:chExt cx="3621313" cy="942975"/>
          </a:xfrm>
          <a:solidFill>
            <a:srgbClr val="0070C0"/>
          </a:solidFill>
        </p:grpSpPr>
        <p:sp>
          <p:nvSpPr>
            <p:cNvPr id="18" name="Oval 17">
              <a:extLst>
                <a:ext uri="{FF2B5EF4-FFF2-40B4-BE49-F238E27FC236}">
                  <a16:creationId xmlns:a16="http://schemas.microsoft.com/office/drawing/2014/main" id="{C53493B7-C113-42B7-AAB4-BF67C8B8B79C}"/>
                </a:ext>
              </a:extLst>
            </p:cNvPr>
            <p:cNvSpPr/>
            <p:nvPr/>
          </p:nvSpPr>
          <p:spPr>
            <a:xfrm>
              <a:off x="6964027" y="2953838"/>
              <a:ext cx="152400" cy="152400"/>
            </a:xfrm>
            <a:prstGeom prst="ellipse">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 name="Group 3">
              <a:extLst>
                <a:ext uri="{FF2B5EF4-FFF2-40B4-BE49-F238E27FC236}">
                  <a16:creationId xmlns:a16="http://schemas.microsoft.com/office/drawing/2014/main" id="{34F455CE-94E0-483B-9379-226EBF95C20E}"/>
                </a:ext>
              </a:extLst>
            </p:cNvPr>
            <p:cNvGrpSpPr/>
            <p:nvPr/>
          </p:nvGrpSpPr>
          <p:grpSpPr>
            <a:xfrm>
              <a:off x="7054513" y="2558550"/>
              <a:ext cx="3530827" cy="942975"/>
              <a:chOff x="7054513" y="2558550"/>
              <a:chExt cx="3530827" cy="942975"/>
            </a:xfrm>
            <a:grpFill/>
          </p:grpSpPr>
          <p:sp>
            <p:nvSpPr>
              <p:cNvPr id="21" name="Rectangle: Rounded Corners 20">
                <a:extLst>
                  <a:ext uri="{FF2B5EF4-FFF2-40B4-BE49-F238E27FC236}">
                    <a16:creationId xmlns:a16="http://schemas.microsoft.com/office/drawing/2014/main" id="{D5110725-02EA-468A-B819-6CA123E803F6}"/>
                  </a:ext>
                </a:extLst>
              </p:cNvPr>
              <p:cNvSpPr/>
              <p:nvPr/>
            </p:nvSpPr>
            <p:spPr>
              <a:xfrm>
                <a:off x="7054513" y="2558550"/>
                <a:ext cx="3530827" cy="942975"/>
              </a:xfrm>
              <a:prstGeom prst="roundRect">
                <a:avLst>
                  <a:gd name="adj" fmla="val 50000"/>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2" name="TextBox 21">
                <a:extLst>
                  <a:ext uri="{FF2B5EF4-FFF2-40B4-BE49-F238E27FC236}">
                    <a16:creationId xmlns:a16="http://schemas.microsoft.com/office/drawing/2014/main" id="{1D290DB4-9293-4AE3-BC64-7C32E3E09A2F}"/>
                  </a:ext>
                </a:extLst>
              </p:cNvPr>
              <p:cNvSpPr txBox="1"/>
              <p:nvPr/>
            </p:nvSpPr>
            <p:spPr>
              <a:xfrm>
                <a:off x="7490042" y="2579636"/>
                <a:ext cx="2575495" cy="917505"/>
              </a:xfrm>
              <a:prstGeom prst="rect">
                <a:avLst/>
              </a:prstGeom>
              <a:grpFill/>
            </p:spPr>
            <p:txBody>
              <a:bodyPr wrap="square" rtlCol="0">
                <a:spAutoFit/>
              </a:bodyPr>
              <a:lstStyle/>
              <a:p>
                <a:pPr algn="ctr"/>
                <a:r>
                  <a:rPr lang="en-US" b="1" dirty="0" smtClean="0">
                    <a:solidFill>
                      <a:schemeClr val="bg1">
                        <a:lumMod val="95000"/>
                      </a:schemeClr>
                    </a:solidFill>
                    <a:latin typeface="+mj-lt"/>
                  </a:rPr>
                  <a:t>Add/Edit/Delete </a:t>
                </a:r>
                <a:r>
                  <a:rPr lang="en-US" sz="2000" b="1" dirty="0" smtClean="0">
                    <a:solidFill>
                      <a:schemeClr val="bg1">
                        <a:lumMod val="95000"/>
                      </a:schemeClr>
                    </a:solidFill>
                    <a:latin typeface="+mj-lt"/>
                  </a:rPr>
                  <a:t>Category</a:t>
                </a:r>
                <a:endParaRPr lang="en-US" sz="2000" b="1" dirty="0">
                  <a:solidFill>
                    <a:schemeClr val="bg1">
                      <a:lumMod val="95000"/>
                    </a:schemeClr>
                  </a:solidFill>
                  <a:latin typeface="+mj-lt"/>
                </a:endParaRPr>
              </a:p>
            </p:txBody>
          </p:sp>
        </p:grpSp>
      </p:grpSp>
      <p:grpSp>
        <p:nvGrpSpPr>
          <p:cNvPr id="40" name="Group 39">
            <a:extLst>
              <a:ext uri="{FF2B5EF4-FFF2-40B4-BE49-F238E27FC236}">
                <a16:creationId xmlns:a16="http://schemas.microsoft.com/office/drawing/2014/main" id="{A44E77C8-1566-4C97-9EA9-D42C98DE0A2D}"/>
              </a:ext>
            </a:extLst>
          </p:cNvPr>
          <p:cNvGrpSpPr/>
          <p:nvPr/>
        </p:nvGrpSpPr>
        <p:grpSpPr>
          <a:xfrm>
            <a:off x="6944315" y="3196813"/>
            <a:ext cx="2795053" cy="918553"/>
            <a:chOff x="6964027" y="3821520"/>
            <a:chExt cx="3621313" cy="942975"/>
          </a:xfrm>
          <a:solidFill>
            <a:srgbClr val="0070C0"/>
          </a:solidFill>
        </p:grpSpPr>
        <p:sp>
          <p:nvSpPr>
            <p:cNvPr id="19" name="Oval 18">
              <a:extLst>
                <a:ext uri="{FF2B5EF4-FFF2-40B4-BE49-F238E27FC236}">
                  <a16:creationId xmlns:a16="http://schemas.microsoft.com/office/drawing/2014/main" id="{B70134F5-8DAF-48E6-87FF-5A532C50EA78}"/>
                </a:ext>
              </a:extLst>
            </p:cNvPr>
            <p:cNvSpPr/>
            <p:nvPr/>
          </p:nvSpPr>
          <p:spPr>
            <a:xfrm>
              <a:off x="6964027" y="4225424"/>
              <a:ext cx="152400" cy="152400"/>
            </a:xfrm>
            <a:prstGeom prst="ellipse">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 name="Group 4">
              <a:extLst>
                <a:ext uri="{FF2B5EF4-FFF2-40B4-BE49-F238E27FC236}">
                  <a16:creationId xmlns:a16="http://schemas.microsoft.com/office/drawing/2014/main" id="{83FD790E-5B93-4540-A788-E67EEF978470}"/>
                </a:ext>
              </a:extLst>
            </p:cNvPr>
            <p:cNvGrpSpPr/>
            <p:nvPr/>
          </p:nvGrpSpPr>
          <p:grpSpPr>
            <a:xfrm>
              <a:off x="7054513" y="3821520"/>
              <a:ext cx="3530827" cy="942975"/>
              <a:chOff x="7054513" y="3821520"/>
              <a:chExt cx="3530827" cy="942975"/>
            </a:xfrm>
            <a:grpFill/>
          </p:grpSpPr>
          <p:sp>
            <p:nvSpPr>
              <p:cNvPr id="33" name="Rectangle: Rounded Corners 32">
                <a:extLst>
                  <a:ext uri="{FF2B5EF4-FFF2-40B4-BE49-F238E27FC236}">
                    <a16:creationId xmlns:a16="http://schemas.microsoft.com/office/drawing/2014/main" id="{D696BFE1-E078-4E17-BAD8-DCFAC2D97F5B}"/>
                  </a:ext>
                </a:extLst>
              </p:cNvPr>
              <p:cNvSpPr/>
              <p:nvPr/>
            </p:nvSpPr>
            <p:spPr>
              <a:xfrm>
                <a:off x="7054513" y="3821520"/>
                <a:ext cx="3530827" cy="942975"/>
              </a:xfrm>
              <a:prstGeom prst="roundRect">
                <a:avLst>
                  <a:gd name="adj" fmla="val 50000"/>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TextBox 33">
                <a:extLst>
                  <a:ext uri="{FF2B5EF4-FFF2-40B4-BE49-F238E27FC236}">
                    <a16:creationId xmlns:a16="http://schemas.microsoft.com/office/drawing/2014/main" id="{BB6C4827-060C-43F3-9BAD-A15CC2CD7441}"/>
                  </a:ext>
                </a:extLst>
              </p:cNvPr>
              <p:cNvSpPr txBox="1"/>
              <p:nvPr/>
            </p:nvSpPr>
            <p:spPr>
              <a:xfrm>
                <a:off x="7779307" y="3937577"/>
                <a:ext cx="2067115" cy="695111"/>
              </a:xfrm>
              <a:prstGeom prst="rect">
                <a:avLst/>
              </a:prstGeom>
              <a:grpFill/>
            </p:spPr>
            <p:txBody>
              <a:bodyPr wrap="square" rtlCol="0">
                <a:spAutoFit/>
              </a:bodyPr>
              <a:lstStyle/>
              <a:p>
                <a:pPr algn="ctr"/>
                <a:r>
                  <a:rPr lang="en-US" b="1" dirty="0" smtClean="0">
                    <a:solidFill>
                      <a:schemeClr val="bg1">
                        <a:lumMod val="95000"/>
                      </a:schemeClr>
                    </a:solidFill>
                    <a:latin typeface="+mj-lt"/>
                  </a:rPr>
                  <a:t>Create/View </a:t>
                </a:r>
                <a:r>
                  <a:rPr lang="en-US" sz="2000" b="1" dirty="0" smtClean="0">
                    <a:solidFill>
                      <a:schemeClr val="bg1">
                        <a:lumMod val="95000"/>
                      </a:schemeClr>
                    </a:solidFill>
                    <a:latin typeface="+mj-lt"/>
                  </a:rPr>
                  <a:t>company</a:t>
                </a:r>
                <a:endParaRPr lang="en-US" sz="2000" b="1" dirty="0">
                  <a:solidFill>
                    <a:schemeClr val="bg1">
                      <a:lumMod val="95000"/>
                    </a:schemeClr>
                  </a:solidFill>
                  <a:latin typeface="+mj-lt"/>
                </a:endParaRPr>
              </a:p>
            </p:txBody>
          </p:sp>
        </p:grpSp>
      </p:grpSp>
      <p:grpSp>
        <p:nvGrpSpPr>
          <p:cNvPr id="41" name="Group 40">
            <a:extLst>
              <a:ext uri="{FF2B5EF4-FFF2-40B4-BE49-F238E27FC236}">
                <a16:creationId xmlns:a16="http://schemas.microsoft.com/office/drawing/2014/main" id="{408C653B-3C4E-457C-8838-B92099831528}"/>
              </a:ext>
            </a:extLst>
          </p:cNvPr>
          <p:cNvGrpSpPr/>
          <p:nvPr/>
        </p:nvGrpSpPr>
        <p:grpSpPr>
          <a:xfrm>
            <a:off x="6980021" y="4372999"/>
            <a:ext cx="2839730" cy="942975"/>
            <a:chOff x="6964027" y="5096962"/>
            <a:chExt cx="3621313" cy="942975"/>
          </a:xfrm>
        </p:grpSpPr>
        <p:sp>
          <p:nvSpPr>
            <p:cNvPr id="20" name="Oval 19">
              <a:extLst>
                <a:ext uri="{FF2B5EF4-FFF2-40B4-BE49-F238E27FC236}">
                  <a16:creationId xmlns:a16="http://schemas.microsoft.com/office/drawing/2014/main" id="{DA4EC9BD-99F4-4CC5-A645-EBC9CEF37779}"/>
                </a:ext>
              </a:extLst>
            </p:cNvPr>
            <p:cNvSpPr/>
            <p:nvPr/>
          </p:nvSpPr>
          <p:spPr>
            <a:xfrm>
              <a:off x="6964027" y="5492249"/>
              <a:ext cx="152400" cy="15240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 name="Group 5">
              <a:extLst>
                <a:ext uri="{FF2B5EF4-FFF2-40B4-BE49-F238E27FC236}">
                  <a16:creationId xmlns:a16="http://schemas.microsoft.com/office/drawing/2014/main" id="{D920388F-4003-414D-841E-AE5D08AB05F3}"/>
                </a:ext>
              </a:extLst>
            </p:cNvPr>
            <p:cNvGrpSpPr/>
            <p:nvPr/>
          </p:nvGrpSpPr>
          <p:grpSpPr>
            <a:xfrm>
              <a:off x="7054513" y="5096962"/>
              <a:ext cx="3530827" cy="942975"/>
              <a:chOff x="7054513" y="5096962"/>
              <a:chExt cx="3530827" cy="942975"/>
            </a:xfrm>
          </p:grpSpPr>
          <p:sp>
            <p:nvSpPr>
              <p:cNvPr id="37" name="Rectangle: Rounded Corners 36">
                <a:extLst>
                  <a:ext uri="{FF2B5EF4-FFF2-40B4-BE49-F238E27FC236}">
                    <a16:creationId xmlns:a16="http://schemas.microsoft.com/office/drawing/2014/main" id="{52BAE4A1-FE49-4351-A090-7270429225FA}"/>
                  </a:ext>
                </a:extLst>
              </p:cNvPr>
              <p:cNvSpPr/>
              <p:nvPr/>
            </p:nvSpPr>
            <p:spPr>
              <a:xfrm>
                <a:off x="7054513" y="5096962"/>
                <a:ext cx="3530827" cy="942975"/>
              </a:xfrm>
              <a:prstGeom prst="roundRect">
                <a:avLst>
                  <a:gd name="adj" fmla="val 50000"/>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a:extLst>
                  <a:ext uri="{FF2B5EF4-FFF2-40B4-BE49-F238E27FC236}">
                    <a16:creationId xmlns:a16="http://schemas.microsoft.com/office/drawing/2014/main" id="{FFCE83FF-C5AC-4A53-9AA9-693AA93A988B}"/>
                  </a:ext>
                </a:extLst>
              </p:cNvPr>
              <p:cNvSpPr txBox="1"/>
              <p:nvPr/>
            </p:nvSpPr>
            <p:spPr>
              <a:xfrm>
                <a:off x="7429608" y="5265159"/>
                <a:ext cx="2802241" cy="677108"/>
              </a:xfrm>
              <a:prstGeom prst="rect">
                <a:avLst/>
              </a:prstGeom>
              <a:noFill/>
            </p:spPr>
            <p:txBody>
              <a:bodyPr wrap="square" rtlCol="0">
                <a:spAutoFit/>
              </a:bodyPr>
              <a:lstStyle/>
              <a:p>
                <a:pPr algn="ctr"/>
                <a:r>
                  <a:rPr lang="en-US" b="1" dirty="0" smtClean="0">
                    <a:solidFill>
                      <a:schemeClr val="bg1">
                        <a:lumMod val="95000"/>
                      </a:schemeClr>
                    </a:solidFill>
                    <a:latin typeface="+mj-lt"/>
                  </a:rPr>
                  <a:t>Approve/suspend </a:t>
                </a:r>
                <a:r>
                  <a:rPr lang="en-US" sz="2000" b="1" dirty="0" smtClean="0">
                    <a:solidFill>
                      <a:schemeClr val="bg1">
                        <a:lumMod val="95000"/>
                      </a:schemeClr>
                    </a:solidFill>
                    <a:latin typeface="+mj-lt"/>
                  </a:rPr>
                  <a:t>insurances</a:t>
                </a:r>
                <a:endParaRPr lang="en-US" sz="2000" b="1" dirty="0">
                  <a:solidFill>
                    <a:schemeClr val="bg1">
                      <a:lumMod val="95000"/>
                    </a:schemeClr>
                  </a:solidFill>
                  <a:latin typeface="+mj-lt"/>
                </a:endParaRPr>
              </a:p>
            </p:txBody>
          </p:sp>
        </p:grpSp>
      </p:grpSp>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FE59F48E-7C98-4F2C-AF02-84147A728641}"/>
              </a:ext>
            </a:extLst>
          </p:cNvPr>
          <p:cNvSpPr/>
          <p:nvPr/>
        </p:nvSpPr>
        <p:spPr>
          <a:xfrm>
            <a:off x="892809" y="252684"/>
            <a:ext cx="158168" cy="158168"/>
          </a:xfrm>
          <a:prstGeom prst="ellipse">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391507" y="1162879"/>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9674978" y="1670162"/>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6" name="Rectangle 35">
            <a:extLst>
              <a:ext uri="{FF2B5EF4-FFF2-40B4-BE49-F238E27FC236}">
                <a16:creationId xmlns:a16="http://schemas.microsoft.com/office/drawing/2014/main" id="{1169BCE1-BD93-4452-929C-EF9E5F417C9F}"/>
              </a:ext>
            </a:extLst>
          </p:cNvPr>
          <p:cNvSpPr/>
          <p:nvPr/>
        </p:nvSpPr>
        <p:spPr>
          <a:xfrm>
            <a:off x="10811107" y="2472774"/>
            <a:ext cx="1376736" cy="1175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Rectangle 45">
            <a:extLst>
              <a:ext uri="{FF2B5EF4-FFF2-40B4-BE49-F238E27FC236}">
                <a16:creationId xmlns:a16="http://schemas.microsoft.com/office/drawing/2014/main" id="{FE759831-8996-4753-A2BF-7C6D2BA1C0D7}"/>
              </a:ext>
            </a:extLst>
          </p:cNvPr>
          <p:cNvSpPr/>
          <p:nvPr/>
        </p:nvSpPr>
        <p:spPr>
          <a:xfrm>
            <a:off x="10811107" y="3806585"/>
            <a:ext cx="1376736" cy="1002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107193" y="14327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48">
            <a:extLst>
              <a:ext uri="{FF2B5EF4-FFF2-40B4-BE49-F238E27FC236}">
                <a16:creationId xmlns:a16="http://schemas.microsoft.com/office/drawing/2014/main" id="{4D2C2C0A-B460-407E-9993-1A07D55B811A}"/>
              </a:ext>
            </a:extLst>
          </p:cNvPr>
          <p:cNvSpPr/>
          <p:nvPr/>
        </p:nvSpPr>
        <p:spPr>
          <a:xfrm>
            <a:off x="10811107" y="5034321"/>
            <a:ext cx="1376736" cy="1108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0322780" y="6350735"/>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44418" y="6381699"/>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pic>
        <p:nvPicPr>
          <p:cNvPr id="105" name="Picture Placeholder 104"/>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28784" r="28784"/>
          <a:stretch>
            <a:fillRect/>
          </a:stretch>
        </p:blipFill>
        <p:spPr>
          <a:xfrm>
            <a:off x="1202149" y="2307884"/>
            <a:ext cx="4214928" cy="4217080"/>
          </a:xfrm>
        </p:spPr>
      </p:pic>
      <p:sp>
        <p:nvSpPr>
          <p:cNvPr id="42" name="Freeform: Shape 41">
            <a:extLst>
              <a:ext uri="{FF2B5EF4-FFF2-40B4-BE49-F238E27FC236}">
                <a16:creationId xmlns:a16="http://schemas.microsoft.com/office/drawing/2014/main" id="{693A515C-CD9C-4544-BF4D-8EB62A0D7643}"/>
              </a:ext>
            </a:extLst>
          </p:cNvPr>
          <p:cNvSpPr/>
          <p:nvPr/>
        </p:nvSpPr>
        <p:spPr>
          <a:xfrm>
            <a:off x="928122" y="1932722"/>
            <a:ext cx="4538524" cy="4925278"/>
          </a:xfrm>
          <a:custGeom>
            <a:avLst/>
            <a:gdLst>
              <a:gd name="connsiteX0" fmla="*/ 2304484 w 4435592"/>
              <a:gd name="connsiteY0" fmla="*/ 471077 h 5028146"/>
              <a:gd name="connsiteX1" fmla="*/ 312408 w 4435592"/>
              <a:gd name="connsiteY1" fmla="*/ 2463153 h 5028146"/>
              <a:gd name="connsiteX2" fmla="*/ 2304484 w 4435592"/>
              <a:gd name="connsiteY2" fmla="*/ 4455229 h 5028146"/>
              <a:gd name="connsiteX3" fmla="*/ 4296560 w 4435592"/>
              <a:gd name="connsiteY3" fmla="*/ 2463153 h 5028146"/>
              <a:gd name="connsiteX4" fmla="*/ 2304484 w 4435592"/>
              <a:gd name="connsiteY4" fmla="*/ 471077 h 5028146"/>
              <a:gd name="connsiteX5" fmla="*/ 0 w 4435592"/>
              <a:gd name="connsiteY5" fmla="*/ 0 h 5028146"/>
              <a:gd name="connsiteX6" fmla="*/ 4435592 w 4435592"/>
              <a:gd name="connsiteY6" fmla="*/ 0 h 5028146"/>
              <a:gd name="connsiteX7" fmla="*/ 4435592 w 4435592"/>
              <a:gd name="connsiteY7" fmla="*/ 5028146 h 5028146"/>
              <a:gd name="connsiteX8" fmla="*/ 0 w 4435592"/>
              <a:gd name="connsiteY8" fmla="*/ 5028146 h 502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592" h="5028146">
                <a:moveTo>
                  <a:pt x="2304484" y="471077"/>
                </a:moveTo>
                <a:cubicBezTo>
                  <a:pt x="1204291" y="471077"/>
                  <a:pt x="312408" y="1362960"/>
                  <a:pt x="312408" y="2463153"/>
                </a:cubicBezTo>
                <a:cubicBezTo>
                  <a:pt x="312408" y="3563346"/>
                  <a:pt x="1204291" y="4455229"/>
                  <a:pt x="2304484" y="4455229"/>
                </a:cubicBezTo>
                <a:cubicBezTo>
                  <a:pt x="3404677" y="4455229"/>
                  <a:pt x="4296560" y="3563346"/>
                  <a:pt x="4296560" y="2463153"/>
                </a:cubicBezTo>
                <a:cubicBezTo>
                  <a:pt x="4296560" y="1362960"/>
                  <a:pt x="3404677" y="471077"/>
                  <a:pt x="2304484" y="471077"/>
                </a:cubicBezTo>
                <a:close/>
                <a:moveTo>
                  <a:pt x="0" y="0"/>
                </a:moveTo>
                <a:lnTo>
                  <a:pt x="4435592" y="0"/>
                </a:lnTo>
                <a:lnTo>
                  <a:pt x="4435592" y="5028146"/>
                </a:lnTo>
                <a:lnTo>
                  <a:pt x="0" y="5028146"/>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7" name="TextBox 46">
            <a:extLst>
              <a:ext uri="{FF2B5EF4-FFF2-40B4-BE49-F238E27FC236}">
                <a16:creationId xmlns:a16="http://schemas.microsoft.com/office/drawing/2014/main" id="{FA50C801-1CD6-4B3B-935F-F01ED86FD50A}"/>
              </a:ext>
            </a:extLst>
          </p:cNvPr>
          <p:cNvSpPr txBox="1"/>
          <p:nvPr/>
        </p:nvSpPr>
        <p:spPr>
          <a:xfrm>
            <a:off x="2607520" y="-4646"/>
            <a:ext cx="6976959"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What our admins can do</a:t>
            </a:r>
            <a:endParaRPr lang="en-US" sz="4800" b="1" dirty="0">
              <a:solidFill>
                <a:schemeClr val="bg1">
                  <a:lumMod val="9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1C39558A-C9EC-4930-8924-4689731C68AB}"/>
              </a:ext>
            </a:extLst>
          </p:cNvPr>
          <p:cNvSpPr txBox="1"/>
          <p:nvPr/>
        </p:nvSpPr>
        <p:spPr>
          <a:xfrm>
            <a:off x="2919662" y="815984"/>
            <a:ext cx="6352676" cy="338554"/>
          </a:xfrm>
          <a:prstGeom prst="rect">
            <a:avLst/>
          </a:prstGeom>
          <a:noFill/>
        </p:spPr>
        <p:txBody>
          <a:bodyPr wrap="square" rtlCol="0">
            <a:spAutoFit/>
          </a:bodyPr>
          <a:lstStyle/>
          <a:p>
            <a:pPr algn="ctr"/>
            <a:r>
              <a:rPr lang="en-US" sz="1600" dirty="0" smtClean="0">
                <a:solidFill>
                  <a:schemeClr val="bg1">
                    <a:lumMod val="95000"/>
                  </a:schemeClr>
                </a:solidFill>
                <a:latin typeface="Tw Cen MT" panose="020B0602020104020603" pitchFamily="34" charset="0"/>
              </a:rPr>
              <a:t>Those are the features that allows admins to manage the website</a:t>
            </a:r>
            <a:endParaRPr lang="en-US" sz="1600" dirty="0">
              <a:solidFill>
                <a:schemeClr val="bg1">
                  <a:lumMod val="95000"/>
                </a:schemeClr>
              </a:solidFill>
              <a:latin typeface="Tw Cen MT" panose="020B0602020104020603" pitchFamily="34" charset="0"/>
            </a:endParaRPr>
          </a:p>
        </p:txBody>
      </p:sp>
      <p:cxnSp>
        <p:nvCxnSpPr>
          <p:cNvPr id="89" name="Straight Connector 88">
            <a:extLst>
              <a:ext uri="{FF2B5EF4-FFF2-40B4-BE49-F238E27FC236}">
                <a16:creationId xmlns:a16="http://schemas.microsoft.com/office/drawing/2014/main" id="{42598037-9733-4B4B-9BA8-D606B682B8B7}"/>
              </a:ext>
            </a:extLst>
          </p:cNvPr>
          <p:cNvCxnSpPr>
            <a:cxnSpLocks/>
            <a:endCxn id="93" idx="1"/>
          </p:cNvCxnSpPr>
          <p:nvPr/>
        </p:nvCxnSpPr>
        <p:spPr>
          <a:xfrm>
            <a:off x="5745480" y="5257800"/>
            <a:ext cx="1280727" cy="71742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408C653B-3C4E-457C-8838-B92099831528}"/>
              </a:ext>
            </a:extLst>
          </p:cNvPr>
          <p:cNvGrpSpPr/>
          <p:nvPr/>
        </p:nvGrpSpPr>
        <p:grpSpPr>
          <a:xfrm>
            <a:off x="7008705" y="5557622"/>
            <a:ext cx="2839730" cy="942975"/>
            <a:chOff x="6964027" y="5096962"/>
            <a:chExt cx="3621313" cy="942975"/>
          </a:xfrm>
        </p:grpSpPr>
        <p:sp>
          <p:nvSpPr>
            <p:cNvPr id="93" name="Oval 92">
              <a:extLst>
                <a:ext uri="{FF2B5EF4-FFF2-40B4-BE49-F238E27FC236}">
                  <a16:creationId xmlns:a16="http://schemas.microsoft.com/office/drawing/2014/main" id="{DA4EC9BD-99F4-4CC5-A645-EBC9CEF37779}"/>
                </a:ext>
              </a:extLst>
            </p:cNvPr>
            <p:cNvSpPr/>
            <p:nvPr/>
          </p:nvSpPr>
          <p:spPr>
            <a:xfrm>
              <a:off x="6964027" y="5492249"/>
              <a:ext cx="152400" cy="15240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94" name="Group 93">
              <a:extLst>
                <a:ext uri="{FF2B5EF4-FFF2-40B4-BE49-F238E27FC236}">
                  <a16:creationId xmlns:a16="http://schemas.microsoft.com/office/drawing/2014/main" id="{D920388F-4003-414D-841E-AE5D08AB05F3}"/>
                </a:ext>
              </a:extLst>
            </p:cNvPr>
            <p:cNvGrpSpPr/>
            <p:nvPr/>
          </p:nvGrpSpPr>
          <p:grpSpPr>
            <a:xfrm>
              <a:off x="7054513" y="5096962"/>
              <a:ext cx="3530827" cy="942975"/>
              <a:chOff x="7054513" y="5096962"/>
              <a:chExt cx="3530827" cy="942975"/>
            </a:xfrm>
          </p:grpSpPr>
          <p:sp>
            <p:nvSpPr>
              <p:cNvPr id="95" name="Rectangle: Rounded Corners 36">
                <a:extLst>
                  <a:ext uri="{FF2B5EF4-FFF2-40B4-BE49-F238E27FC236}">
                    <a16:creationId xmlns:a16="http://schemas.microsoft.com/office/drawing/2014/main" id="{52BAE4A1-FE49-4351-A090-7270429225FA}"/>
                  </a:ext>
                </a:extLst>
              </p:cNvPr>
              <p:cNvSpPr/>
              <p:nvPr/>
            </p:nvSpPr>
            <p:spPr>
              <a:xfrm>
                <a:off x="7054513" y="5096962"/>
                <a:ext cx="3530827" cy="942975"/>
              </a:xfrm>
              <a:prstGeom prst="roundRect">
                <a:avLst>
                  <a:gd name="adj" fmla="val 50000"/>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6" name="TextBox 95">
                <a:extLst>
                  <a:ext uri="{FF2B5EF4-FFF2-40B4-BE49-F238E27FC236}">
                    <a16:creationId xmlns:a16="http://schemas.microsoft.com/office/drawing/2014/main" id="{FFCE83FF-C5AC-4A53-9AA9-693AA93A988B}"/>
                  </a:ext>
                </a:extLst>
              </p:cNvPr>
              <p:cNvSpPr txBox="1"/>
              <p:nvPr/>
            </p:nvSpPr>
            <p:spPr>
              <a:xfrm>
                <a:off x="7429608" y="5265159"/>
                <a:ext cx="2802241" cy="677108"/>
              </a:xfrm>
              <a:prstGeom prst="rect">
                <a:avLst/>
              </a:prstGeom>
              <a:noFill/>
            </p:spPr>
            <p:txBody>
              <a:bodyPr wrap="square" rtlCol="0">
                <a:spAutoFit/>
              </a:bodyPr>
              <a:lstStyle/>
              <a:p>
                <a:pPr algn="ctr"/>
                <a:r>
                  <a:rPr lang="en-US" b="1" dirty="0" smtClean="0">
                    <a:solidFill>
                      <a:schemeClr val="bg1">
                        <a:lumMod val="95000"/>
                      </a:schemeClr>
                    </a:solidFill>
                    <a:latin typeface="+mj-lt"/>
                  </a:rPr>
                  <a:t>View/Delete </a:t>
                </a:r>
              </a:p>
              <a:p>
                <a:pPr algn="ctr"/>
                <a:r>
                  <a:rPr lang="en-US" sz="2000" b="1" dirty="0" smtClean="0">
                    <a:solidFill>
                      <a:schemeClr val="bg1">
                        <a:lumMod val="95000"/>
                      </a:schemeClr>
                    </a:solidFill>
                    <a:latin typeface="+mj-lt"/>
                  </a:rPr>
                  <a:t>reviews</a:t>
                </a:r>
                <a:endParaRPr lang="en-US" sz="2000" b="1" dirty="0">
                  <a:solidFill>
                    <a:schemeClr val="bg1">
                      <a:lumMod val="95000"/>
                    </a:schemeClr>
                  </a:solidFill>
                  <a:latin typeface="+mj-lt"/>
                </a:endParaRPr>
              </a:p>
            </p:txBody>
          </p:sp>
        </p:grpSp>
      </p:grpSp>
    </p:spTree>
    <p:extLst>
      <p:ext uri="{BB962C8B-B14F-4D97-AF65-F5344CB8AC3E}">
        <p14:creationId xmlns:p14="http://schemas.microsoft.com/office/powerpoint/2010/main" val="14635847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250"/>
                                        <p:tgtEl>
                                          <p:spTgt spid="14"/>
                                        </p:tgtEl>
                                      </p:cBhvr>
                                    </p:animEffect>
                                  </p:childTnLst>
                                </p:cTn>
                              </p:par>
                            </p:childTnLst>
                          </p:cTn>
                        </p:par>
                        <p:par>
                          <p:cTn id="12" fill="hold">
                            <p:stCondLst>
                              <p:cond delay="750"/>
                            </p:stCondLst>
                            <p:childTnLst>
                              <p:par>
                                <p:cTn id="13" presetID="2" presetClass="entr" presetSubtype="2" decel="10000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1+#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250"/>
                                        <p:tgtEl>
                                          <p:spTgt spid="13"/>
                                        </p:tgtEl>
                                      </p:cBhvr>
                                    </p:animEffect>
                                  </p:childTnLst>
                                </p:cTn>
                              </p:par>
                            </p:childTnLst>
                          </p:cTn>
                        </p:par>
                        <p:par>
                          <p:cTn id="22" fill="hold">
                            <p:stCondLst>
                              <p:cond delay="250"/>
                            </p:stCondLst>
                            <p:childTnLst>
                              <p:par>
                                <p:cTn id="23" presetID="2" presetClass="entr" presetSubtype="2" decel="10000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1+#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250"/>
                                        <p:tgtEl>
                                          <p:spTgt spid="16"/>
                                        </p:tgtEl>
                                      </p:cBhvr>
                                    </p:animEffect>
                                  </p:childTnLst>
                                </p:cTn>
                              </p:par>
                            </p:childTnLst>
                          </p:cTn>
                        </p:par>
                        <p:par>
                          <p:cTn id="32" fill="hold">
                            <p:stCondLst>
                              <p:cond delay="250"/>
                            </p:stCondLst>
                            <p:childTnLst>
                              <p:par>
                                <p:cTn id="33" presetID="2" presetClass="entr" presetSubtype="2" decel="10000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left)">
                                      <p:cBhvr>
                                        <p:cTn id="41" dur="250"/>
                                        <p:tgtEl>
                                          <p:spTgt spid="89"/>
                                        </p:tgtEl>
                                      </p:cBhvr>
                                    </p:animEffect>
                                  </p:childTnLst>
                                </p:cTn>
                              </p:par>
                            </p:childTnLst>
                          </p:cTn>
                        </p:par>
                        <p:par>
                          <p:cTn id="42" fill="hold">
                            <p:stCondLst>
                              <p:cond delay="250"/>
                            </p:stCondLst>
                            <p:childTnLst>
                              <p:par>
                                <p:cTn id="43" presetID="2" presetClass="entr" presetSubtype="2" decel="100000" fill="hold" nodeType="afterEffect">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cBhvr additive="base">
                                        <p:cTn id="45" dur="500" fill="hold"/>
                                        <p:tgtEl>
                                          <p:spTgt spid="92"/>
                                        </p:tgtEl>
                                        <p:attrNameLst>
                                          <p:attrName>ppt_x</p:attrName>
                                        </p:attrNameLst>
                                      </p:cBhvr>
                                      <p:tavLst>
                                        <p:tav tm="0">
                                          <p:val>
                                            <p:strVal val="1+#ppt_w/2"/>
                                          </p:val>
                                        </p:tav>
                                        <p:tav tm="100000">
                                          <p:val>
                                            <p:strVal val="#ppt_x"/>
                                          </p:val>
                                        </p:tav>
                                      </p:tavLst>
                                    </p:anim>
                                    <p:anim calcmode="lin" valueType="num">
                                      <p:cBhvr additive="base">
                                        <p:cTn id="46"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C6F7D1-0F7E-4B00-8530-BE8008F0D8B4}"/>
              </a:ext>
            </a:extLst>
          </p:cNvPr>
          <p:cNvGrpSpPr/>
          <p:nvPr/>
        </p:nvGrpSpPr>
        <p:grpSpPr>
          <a:xfrm>
            <a:off x="6096000" y="509193"/>
            <a:ext cx="6577398" cy="1371600"/>
            <a:chOff x="6096000" y="509193"/>
            <a:chExt cx="6577398" cy="1371600"/>
          </a:xfrm>
          <a:solidFill>
            <a:srgbClr val="0070C0"/>
          </a:solidFill>
        </p:grpSpPr>
        <p:sp>
          <p:nvSpPr>
            <p:cNvPr id="25" name="Freeform: Shape 24">
              <a:extLst>
                <a:ext uri="{FF2B5EF4-FFF2-40B4-BE49-F238E27FC236}">
                  <a16:creationId xmlns:a16="http://schemas.microsoft.com/office/drawing/2014/main" id="{2A9EBB9C-B9AB-457B-B632-3A13ADA4111F}"/>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 name="Oval 2">
              <a:extLst>
                <a:ext uri="{FF2B5EF4-FFF2-40B4-BE49-F238E27FC236}">
                  <a16:creationId xmlns:a16="http://schemas.microsoft.com/office/drawing/2014/main" id="{0BC10E3C-F700-4013-B472-EE2F36D77D65}"/>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rgbClr val="0070C0"/>
                </a:solidFill>
                <a:latin typeface="+mj-lt"/>
              </a:rPr>
              <a:t>S</a:t>
            </a:r>
            <a:r>
              <a:rPr lang="en-US" sz="8000" b="1" dirty="0">
                <a:solidFill>
                  <a:schemeClr val="bg1"/>
                </a:solidFill>
                <a:latin typeface="+mj-lt"/>
              </a:rPr>
              <a:t>.W.O.T.</a:t>
            </a:r>
          </a:p>
        </p:txBody>
      </p:sp>
      <p:sp>
        <p:nvSpPr>
          <p:cNvPr id="10" name="TextBox 9">
            <a:extLst>
              <a:ext uri="{FF2B5EF4-FFF2-40B4-BE49-F238E27FC236}">
                <a16:creationId xmlns:a16="http://schemas.microsoft.com/office/drawing/2014/main" id="{0AAE02A2-E436-4D00-8F9D-4231677F6A5F}"/>
              </a:ext>
            </a:extLst>
          </p:cNvPr>
          <p:cNvSpPr txBox="1"/>
          <p:nvPr/>
        </p:nvSpPr>
        <p:spPr>
          <a:xfrm>
            <a:off x="832652" y="1797772"/>
            <a:ext cx="4495800" cy="400110"/>
          </a:xfrm>
          <a:prstGeom prst="rect">
            <a:avLst/>
          </a:prstGeom>
          <a:noFill/>
        </p:spPr>
        <p:txBody>
          <a:bodyPr wrap="square" rtlCol="0">
            <a:spAutoFit/>
          </a:bodyPr>
          <a:lstStyle/>
          <a:p>
            <a:pPr algn="ctr"/>
            <a:r>
              <a:rPr lang="en-US" sz="2000" b="1" dirty="0">
                <a:latin typeface="+mj-lt"/>
              </a:rPr>
              <a:t>SWOT ANALYSIS</a:t>
            </a:r>
          </a:p>
        </p:txBody>
      </p:sp>
      <p:grpSp>
        <p:nvGrpSpPr>
          <p:cNvPr id="12" name="Group 11">
            <a:extLst>
              <a:ext uri="{FF2B5EF4-FFF2-40B4-BE49-F238E27FC236}">
                <a16:creationId xmlns:a16="http://schemas.microsoft.com/office/drawing/2014/main" id="{6D7207EA-1417-4190-8024-81E94E13D2A0}"/>
              </a:ext>
            </a:extLst>
          </p:cNvPr>
          <p:cNvGrpSpPr/>
          <p:nvPr/>
        </p:nvGrpSpPr>
        <p:grpSpPr>
          <a:xfrm>
            <a:off x="6696079" y="489090"/>
            <a:ext cx="5638159" cy="1352272"/>
            <a:chOff x="6681901" y="1442950"/>
            <a:chExt cx="5209054" cy="1352272"/>
          </a:xfrm>
        </p:grpSpPr>
        <p:sp>
          <p:nvSpPr>
            <p:cNvPr id="14" name="TextBox 13">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solidFill>
                    <a:schemeClr val="bg1">
                      <a:lumMod val="95000"/>
                    </a:schemeClr>
                  </a:solidFill>
                  <a:latin typeface="+mj-lt"/>
                </a:rPr>
                <a:t>Strength</a:t>
              </a:r>
            </a:p>
          </p:txBody>
        </p:sp>
        <p:sp>
          <p:nvSpPr>
            <p:cNvPr id="15" name="TextBox 14">
              <a:extLst>
                <a:ext uri="{FF2B5EF4-FFF2-40B4-BE49-F238E27FC236}">
                  <a16:creationId xmlns:a16="http://schemas.microsoft.com/office/drawing/2014/main" id="{051528AB-DBBA-4B0A-9A2B-DBCE63FEAE19}"/>
                </a:ext>
              </a:extLst>
            </p:cNvPr>
            <p:cNvSpPr txBox="1"/>
            <p:nvPr/>
          </p:nvSpPr>
          <p:spPr>
            <a:xfrm>
              <a:off x="6681901" y="1964225"/>
              <a:ext cx="5209054"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mj-lt"/>
                </a:rPr>
                <a:t>Insurance service is online.</a:t>
              </a:r>
            </a:p>
            <a:p>
              <a:pPr marL="285750" indent="-285750">
                <a:buFont typeface="Arial" panose="020B0604020202020204" pitchFamily="34" charset="0"/>
                <a:buChar char="•"/>
              </a:pPr>
              <a:r>
                <a:rPr lang="en-US" sz="1200" dirty="0" smtClean="0">
                  <a:latin typeface="+mj-lt"/>
                </a:rPr>
                <a:t>Variety of deals and companies for the customer to choose from.</a:t>
              </a:r>
            </a:p>
            <a:p>
              <a:pPr marL="285750" indent="-285750">
                <a:buFont typeface="Arial" panose="020B0604020202020204" pitchFamily="34" charset="0"/>
                <a:buChar char="•"/>
              </a:pPr>
              <a:r>
                <a:rPr lang="en-US" sz="1200" dirty="0" smtClean="0">
                  <a:latin typeface="+mj-lt"/>
                </a:rPr>
                <a:t>Advertising by online marketing instead of the traditional way(telesales)</a:t>
              </a:r>
            </a:p>
            <a:p>
              <a:pPr marL="285750" indent="-285750">
                <a:buFont typeface="Arial" panose="020B0604020202020204" pitchFamily="34" charset="0"/>
                <a:buChar char="•"/>
              </a:pPr>
              <a:r>
                <a:rPr lang="en-US" sz="1200" dirty="0" smtClean="0">
                  <a:latin typeface="+mj-lt"/>
                </a:rPr>
                <a:t>Better than the hassle of dealing with tons of paperwork.</a:t>
              </a:r>
              <a:endParaRPr lang="en-US" sz="1200" dirty="0">
                <a:latin typeface="+mj-lt"/>
              </a:endParaRPr>
            </a:p>
          </p:txBody>
        </p:sp>
      </p:grpSp>
      <p:grpSp>
        <p:nvGrpSpPr>
          <p:cNvPr id="16" name="Group 15">
            <a:extLst>
              <a:ext uri="{FF2B5EF4-FFF2-40B4-BE49-F238E27FC236}">
                <a16:creationId xmlns:a16="http://schemas.microsoft.com/office/drawing/2014/main" id="{E22682C6-FC40-4646-B710-7744C019443A}"/>
              </a:ext>
            </a:extLst>
          </p:cNvPr>
          <p:cNvGrpSpPr/>
          <p:nvPr/>
        </p:nvGrpSpPr>
        <p:grpSpPr>
          <a:xfrm>
            <a:off x="6696080" y="2000250"/>
            <a:ext cx="4702170" cy="859829"/>
            <a:chOff x="6681901" y="1442950"/>
            <a:chExt cx="4702170" cy="859829"/>
          </a:xfrm>
        </p:grpSpPr>
        <p:sp>
          <p:nvSpPr>
            <p:cNvPr id="17" name="TextBox 16">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latin typeface="+mj-lt"/>
                </a:rPr>
                <a:t>Weakness</a:t>
              </a:r>
            </a:p>
          </p:txBody>
        </p:sp>
        <p:sp>
          <p:nvSpPr>
            <p:cNvPr id="18" name="TextBox 17">
              <a:extLst>
                <a:ext uri="{FF2B5EF4-FFF2-40B4-BE49-F238E27FC236}">
                  <a16:creationId xmlns:a16="http://schemas.microsoft.com/office/drawing/2014/main" id="{7BD62ED7-CE30-4389-8FD4-4D1060D57BBC}"/>
                </a:ext>
              </a:extLst>
            </p:cNvPr>
            <p:cNvSpPr txBox="1"/>
            <p:nvPr/>
          </p:nvSpPr>
          <p:spPr>
            <a:xfrm>
              <a:off x="6681901" y="1964225"/>
              <a:ext cx="4702170" cy="338554"/>
            </a:xfrm>
            <a:prstGeom prst="rect">
              <a:avLst/>
            </a:prstGeom>
            <a:noFill/>
          </p:spPr>
          <p:txBody>
            <a:bodyPr wrap="square" rtlCol="0">
              <a:spAutoFit/>
            </a:bodyPr>
            <a:lstStyle/>
            <a:p>
              <a:endParaRPr lang="en-US" sz="1600" dirty="0">
                <a:latin typeface="+mj-lt"/>
              </a:endParaRPr>
            </a:p>
          </p:txBody>
        </p:sp>
      </p:gr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9" name="TextBox 38">
            <a:extLst>
              <a:ext uri="{FF2B5EF4-FFF2-40B4-BE49-F238E27FC236}">
                <a16:creationId xmlns:a16="http://schemas.microsoft.com/office/drawing/2014/main" id="{7BD62ED7-CE30-4389-8FD4-4D1060D57BBC}"/>
              </a:ext>
            </a:extLst>
          </p:cNvPr>
          <p:cNvSpPr txBox="1"/>
          <p:nvPr/>
        </p:nvSpPr>
        <p:spPr>
          <a:xfrm>
            <a:off x="6696081" y="2521525"/>
            <a:ext cx="5495920"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nvGrpSpPr>
          <p:cNvPr id="44" name="Group 43">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45" name="TextBox 44">
              <a:extLst>
                <a:ext uri="{FF2B5EF4-FFF2-40B4-BE49-F238E27FC236}">
                  <a16:creationId xmlns:a16="http://schemas.microsoft.com/office/drawing/2014/main" id="{F2B565EB-A922-4F37-A569-C8C0989450EB}"/>
                </a:ext>
              </a:extLst>
            </p:cNvPr>
            <p:cNvSpPr txBox="1"/>
            <p:nvPr/>
          </p:nvSpPr>
          <p:spPr>
            <a:xfrm>
              <a:off x="6681901" y="1442950"/>
              <a:ext cx="3197220" cy="640445"/>
            </a:xfrm>
            <a:prstGeom prst="rect">
              <a:avLst/>
            </a:prstGeom>
            <a:noFill/>
          </p:spPr>
          <p:txBody>
            <a:bodyPr wrap="square" rtlCol="0">
              <a:spAutoFit/>
            </a:bodyPr>
            <a:lstStyle/>
            <a:p>
              <a:r>
                <a:rPr lang="en-US" sz="2800" b="1" dirty="0">
                  <a:latin typeface="+mj-lt"/>
                </a:rPr>
                <a:t>Opportunity</a:t>
              </a:r>
            </a:p>
          </p:txBody>
        </p:sp>
        <p:sp>
          <p:nvSpPr>
            <p:cNvPr id="46" name="TextBox 45">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grpSp>
        <p:nvGrpSpPr>
          <p:cNvPr id="47" name="Group 46">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48" name="TextBox 47">
              <a:extLst>
                <a:ext uri="{FF2B5EF4-FFF2-40B4-BE49-F238E27FC236}">
                  <a16:creationId xmlns:a16="http://schemas.microsoft.com/office/drawing/2014/main" id="{53FF403F-29ED-41B2-9A23-0575998C1830}"/>
                </a:ext>
              </a:extLst>
            </p:cNvPr>
            <p:cNvSpPr txBox="1"/>
            <p:nvPr/>
          </p:nvSpPr>
          <p:spPr>
            <a:xfrm>
              <a:off x="6681901" y="1442950"/>
              <a:ext cx="2587619" cy="633746"/>
            </a:xfrm>
            <a:prstGeom prst="rect">
              <a:avLst/>
            </a:prstGeom>
            <a:noFill/>
          </p:spPr>
          <p:txBody>
            <a:bodyPr wrap="square" rtlCol="0">
              <a:spAutoFit/>
            </a:bodyPr>
            <a:lstStyle/>
            <a:p>
              <a:r>
                <a:rPr lang="en-US" sz="2800" b="1" dirty="0">
                  <a:latin typeface="+mj-lt"/>
                </a:rPr>
                <a:t>Threats</a:t>
              </a:r>
            </a:p>
          </p:txBody>
        </p:sp>
        <p:sp>
          <p:nvSpPr>
            <p:cNvPr id="49" name="TextBox 48">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Tree>
    <p:extLst>
      <p:ext uri="{BB962C8B-B14F-4D97-AF65-F5344CB8AC3E}">
        <p14:creationId xmlns:p14="http://schemas.microsoft.com/office/powerpoint/2010/main" val="3722846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E8FD397-591E-42CB-9002-E19A79A27170}"/>
              </a:ext>
            </a:extLst>
          </p:cNvPr>
          <p:cNvGrpSpPr/>
          <p:nvPr/>
        </p:nvGrpSpPr>
        <p:grpSpPr>
          <a:xfrm>
            <a:off x="6089391" y="2022302"/>
            <a:ext cx="6584007" cy="1371600"/>
            <a:chOff x="6089391" y="1990552"/>
            <a:chExt cx="6584007" cy="1371600"/>
          </a:xfrm>
          <a:solidFill>
            <a:srgbClr val="0070C0"/>
          </a:solidFill>
        </p:grpSpPr>
        <p:grpSp>
          <p:nvGrpSpPr>
            <p:cNvPr id="39" name="Group 38">
              <a:extLst>
                <a:ext uri="{FF2B5EF4-FFF2-40B4-BE49-F238E27FC236}">
                  <a16:creationId xmlns:a16="http://schemas.microsoft.com/office/drawing/2014/main" id="{91905DAE-F547-4BF4-8F65-23EF22C6D7D6}"/>
                </a:ext>
              </a:extLst>
            </p:cNvPr>
            <p:cNvGrpSpPr/>
            <p:nvPr/>
          </p:nvGrpSpPr>
          <p:grpSpPr>
            <a:xfrm>
              <a:off x="6089391" y="1990552"/>
              <a:ext cx="6170628" cy="1371600"/>
              <a:chOff x="6089391" y="509193"/>
              <a:chExt cx="6170628" cy="1371600"/>
            </a:xfrm>
            <a:grpFill/>
          </p:grpSpPr>
          <p:sp>
            <p:nvSpPr>
              <p:cNvPr id="44" name="Freeform: Shape 43">
                <a:extLst>
                  <a:ext uri="{FF2B5EF4-FFF2-40B4-BE49-F238E27FC236}">
                    <a16:creationId xmlns:a16="http://schemas.microsoft.com/office/drawing/2014/main" id="{98861D75-5F4B-4D2C-83A8-857834DFC3B8}"/>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5" name="Oval 44">
                <a:extLst>
                  <a:ext uri="{FF2B5EF4-FFF2-40B4-BE49-F238E27FC236}">
                    <a16:creationId xmlns:a16="http://schemas.microsoft.com/office/drawing/2014/main" id="{82EEFEB3-915B-4482-B35D-C4314B37662E}"/>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Freeform: Shape 45">
                <a:extLst>
                  <a:ext uri="{FF2B5EF4-FFF2-40B4-BE49-F238E27FC236}">
                    <a16:creationId xmlns:a16="http://schemas.microsoft.com/office/drawing/2014/main" id="{8B7F22D5-3E55-4BCD-954C-F98A327BA796}"/>
                  </a:ext>
                </a:extLst>
              </p:cNvPr>
              <p:cNvSpPr/>
              <p:nvPr/>
            </p:nvSpPr>
            <p:spPr>
              <a:xfrm rot="10800000">
                <a:off x="6089391" y="1006127"/>
                <a:ext cx="202098" cy="404196"/>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sp>
          <p:nvSpPr>
            <p:cNvPr id="4" name="Arc 3">
              <a:extLst>
                <a:ext uri="{FF2B5EF4-FFF2-40B4-BE49-F238E27FC236}">
                  <a16:creationId xmlns:a16="http://schemas.microsoft.com/office/drawing/2014/main" id="{8489EB07-DF76-4616-8D72-54C5EF0B821B}"/>
                </a:ext>
              </a:extLst>
            </p:cNvPr>
            <p:cNvSpPr/>
            <p:nvPr/>
          </p:nvSpPr>
          <p:spPr>
            <a:xfrm rot="13500000">
              <a:off x="11763152" y="2216163"/>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chemeClr val="bg1"/>
                </a:solidFill>
                <a:latin typeface="+mj-lt"/>
              </a:rPr>
              <a:t>S.</a:t>
            </a:r>
            <a:r>
              <a:rPr lang="en-US" sz="8000" b="1" dirty="0">
                <a:solidFill>
                  <a:srgbClr val="0070C0"/>
                </a:solidFill>
                <a:latin typeface="+mj-lt"/>
              </a:rPr>
              <a:t>W</a:t>
            </a:r>
            <a:r>
              <a:rPr lang="en-US" sz="8000" b="1" dirty="0">
                <a:solidFill>
                  <a:schemeClr val="bg1"/>
                </a:solidFill>
                <a:latin typeface="+mj-lt"/>
              </a:rPr>
              <a:t>.O.T.</a:t>
            </a:r>
          </a:p>
        </p:txBody>
      </p:sp>
      <p:sp>
        <p:nvSpPr>
          <p:cNvPr id="10" name="TextBox 9">
            <a:extLst>
              <a:ext uri="{FF2B5EF4-FFF2-40B4-BE49-F238E27FC236}">
                <a16:creationId xmlns:a16="http://schemas.microsoft.com/office/drawing/2014/main" id="{0AAE02A2-E436-4D00-8F9D-4231677F6A5F}"/>
              </a:ext>
            </a:extLst>
          </p:cNvPr>
          <p:cNvSpPr txBox="1"/>
          <p:nvPr/>
        </p:nvSpPr>
        <p:spPr>
          <a:xfrm>
            <a:off x="832652" y="1797772"/>
            <a:ext cx="4495800" cy="400110"/>
          </a:xfrm>
          <a:prstGeom prst="rect">
            <a:avLst/>
          </a:prstGeom>
          <a:noFill/>
        </p:spPr>
        <p:txBody>
          <a:bodyPr wrap="square" rtlCol="0">
            <a:spAutoFit/>
          </a:bodyPr>
          <a:lstStyle/>
          <a:p>
            <a:pPr algn="ctr"/>
            <a:r>
              <a:rPr lang="en-US" sz="2000" b="1" dirty="0">
                <a:latin typeface="+mj-lt"/>
              </a:rPr>
              <a:t>SWOT ANALYSIS</a:t>
            </a:r>
          </a:p>
        </p:txBody>
      </p:sp>
      <p:grpSp>
        <p:nvGrpSpPr>
          <p:cNvPr id="12" name="Group 11">
            <a:extLst>
              <a:ext uri="{FF2B5EF4-FFF2-40B4-BE49-F238E27FC236}">
                <a16:creationId xmlns:a16="http://schemas.microsoft.com/office/drawing/2014/main" id="{6D7207EA-1417-4190-8024-81E94E13D2A0}"/>
              </a:ext>
            </a:extLst>
          </p:cNvPr>
          <p:cNvGrpSpPr/>
          <p:nvPr/>
        </p:nvGrpSpPr>
        <p:grpSpPr>
          <a:xfrm>
            <a:off x="6696080" y="489090"/>
            <a:ext cx="5351056" cy="1523080"/>
            <a:chOff x="6681901" y="1442950"/>
            <a:chExt cx="4702170" cy="1906270"/>
          </a:xfrm>
        </p:grpSpPr>
        <p:sp>
          <p:nvSpPr>
            <p:cNvPr id="14" name="TextBox 13">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latin typeface="+mj-lt"/>
                </a:rPr>
                <a:t>Strength</a:t>
              </a:r>
            </a:p>
          </p:txBody>
        </p:sp>
        <p:sp>
          <p:nvSpPr>
            <p:cNvPr id="15" name="TextBox 14">
              <a:extLst>
                <a:ext uri="{FF2B5EF4-FFF2-40B4-BE49-F238E27FC236}">
                  <a16:creationId xmlns:a16="http://schemas.microsoft.com/office/drawing/2014/main" id="{051528AB-DBBA-4B0A-9A2B-DBCE63FEAE19}"/>
                </a:ext>
              </a:extLst>
            </p:cNvPr>
            <p:cNvSpPr txBox="1"/>
            <p:nvPr/>
          </p:nvSpPr>
          <p:spPr>
            <a:xfrm>
              <a:off x="6681901" y="1964225"/>
              <a:ext cx="470217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Insurance service is online.</a:t>
              </a:r>
            </a:p>
            <a:p>
              <a:pPr marL="285750" indent="-285750">
                <a:buFont typeface="Arial" panose="020B0604020202020204" pitchFamily="34" charset="0"/>
                <a:buChar char="•"/>
              </a:pPr>
              <a:r>
                <a:rPr lang="en-US" sz="1200" dirty="0"/>
                <a:t>Variety of deals and companies for the customer to choose from.</a:t>
              </a:r>
            </a:p>
            <a:p>
              <a:pPr marL="285750" indent="-285750">
                <a:buFont typeface="Arial" panose="020B0604020202020204" pitchFamily="34" charset="0"/>
                <a:buChar char="•"/>
              </a:pPr>
              <a:r>
                <a:rPr lang="en-US" sz="1200" dirty="0"/>
                <a:t>Advertising by online marketing instead of the traditional way(telesales)</a:t>
              </a:r>
            </a:p>
            <a:p>
              <a:pPr marL="285750" indent="-285750">
                <a:buFont typeface="Arial" panose="020B0604020202020204" pitchFamily="34" charset="0"/>
                <a:buChar char="•"/>
              </a:pPr>
              <a:r>
                <a:rPr lang="en-US" sz="1200" dirty="0"/>
                <a:t>Better than the hassle of dealing with tons of paperwork.</a:t>
              </a:r>
            </a:p>
            <a:p>
              <a:endParaRPr lang="en-US" sz="1200" dirty="0">
                <a:latin typeface="+mj-lt"/>
              </a:endParaRPr>
            </a:p>
          </p:txBody>
        </p:sp>
      </p:grpSp>
      <p:grpSp>
        <p:nvGrpSpPr>
          <p:cNvPr id="16" name="Group 15">
            <a:extLst>
              <a:ext uri="{FF2B5EF4-FFF2-40B4-BE49-F238E27FC236}">
                <a16:creationId xmlns:a16="http://schemas.microsoft.com/office/drawing/2014/main" id="{E22682C6-FC40-4646-B710-7744C019443A}"/>
              </a:ext>
            </a:extLst>
          </p:cNvPr>
          <p:cNvGrpSpPr/>
          <p:nvPr/>
        </p:nvGrpSpPr>
        <p:grpSpPr>
          <a:xfrm>
            <a:off x="6696081" y="2000250"/>
            <a:ext cx="5495920" cy="1352272"/>
            <a:chOff x="6681901" y="1442950"/>
            <a:chExt cx="4829467" cy="1352272"/>
          </a:xfrm>
        </p:grpSpPr>
        <p:sp>
          <p:nvSpPr>
            <p:cNvPr id="17" name="TextBox 16">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solidFill>
                    <a:schemeClr val="bg1"/>
                  </a:solidFill>
                  <a:latin typeface="+mj-lt"/>
                </a:rPr>
                <a:t>Weakness</a:t>
              </a:r>
            </a:p>
          </p:txBody>
        </p:sp>
        <p:sp>
          <p:nvSpPr>
            <p:cNvPr id="18" name="TextBox 17">
              <a:extLst>
                <a:ext uri="{FF2B5EF4-FFF2-40B4-BE49-F238E27FC236}">
                  <a16:creationId xmlns:a16="http://schemas.microsoft.com/office/drawing/2014/main" id="{7BD62ED7-CE30-4389-8FD4-4D1060D57BBC}"/>
                </a:ext>
              </a:extLst>
            </p:cNvPr>
            <p:cNvSpPr txBox="1"/>
            <p:nvPr/>
          </p:nvSpPr>
          <p:spPr>
            <a:xfrm>
              <a:off x="6681901" y="1964225"/>
              <a:ext cx="4829467"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nvGrpSpPr>
          <p:cNvPr id="47" name="Group 46">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48" name="TextBox 47">
              <a:extLst>
                <a:ext uri="{FF2B5EF4-FFF2-40B4-BE49-F238E27FC236}">
                  <a16:creationId xmlns:a16="http://schemas.microsoft.com/office/drawing/2014/main" id="{F2B565EB-A922-4F37-A569-C8C0989450EB}"/>
                </a:ext>
              </a:extLst>
            </p:cNvPr>
            <p:cNvSpPr txBox="1"/>
            <p:nvPr/>
          </p:nvSpPr>
          <p:spPr>
            <a:xfrm>
              <a:off x="6681901" y="1442950"/>
              <a:ext cx="3197220" cy="640445"/>
            </a:xfrm>
            <a:prstGeom prst="rect">
              <a:avLst/>
            </a:prstGeom>
            <a:noFill/>
          </p:spPr>
          <p:txBody>
            <a:bodyPr wrap="square" rtlCol="0">
              <a:spAutoFit/>
            </a:bodyPr>
            <a:lstStyle/>
            <a:p>
              <a:r>
                <a:rPr lang="en-US" sz="2800" b="1" dirty="0">
                  <a:latin typeface="+mj-lt"/>
                </a:rPr>
                <a:t>Opportunity</a:t>
              </a:r>
            </a:p>
          </p:txBody>
        </p:sp>
        <p:sp>
          <p:nvSpPr>
            <p:cNvPr id="49" name="TextBox 48">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grpSp>
        <p:nvGrpSpPr>
          <p:cNvPr id="50" name="Group 49">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51" name="TextBox 50">
              <a:extLst>
                <a:ext uri="{FF2B5EF4-FFF2-40B4-BE49-F238E27FC236}">
                  <a16:creationId xmlns:a16="http://schemas.microsoft.com/office/drawing/2014/main" id="{53FF403F-29ED-41B2-9A23-0575998C1830}"/>
                </a:ext>
              </a:extLst>
            </p:cNvPr>
            <p:cNvSpPr txBox="1"/>
            <p:nvPr/>
          </p:nvSpPr>
          <p:spPr>
            <a:xfrm>
              <a:off x="6681901" y="1442950"/>
              <a:ext cx="2587619" cy="633746"/>
            </a:xfrm>
            <a:prstGeom prst="rect">
              <a:avLst/>
            </a:prstGeom>
            <a:noFill/>
          </p:spPr>
          <p:txBody>
            <a:bodyPr wrap="square" rtlCol="0">
              <a:spAutoFit/>
            </a:bodyPr>
            <a:lstStyle/>
            <a:p>
              <a:r>
                <a:rPr lang="en-US" sz="2800" b="1" dirty="0">
                  <a:latin typeface="+mj-lt"/>
                </a:rPr>
                <a:t>Threats</a:t>
              </a:r>
            </a:p>
          </p:txBody>
        </p:sp>
        <p:sp>
          <p:nvSpPr>
            <p:cNvPr id="52" name="TextBox 51">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Tree>
    <p:extLst>
      <p:ext uri="{BB962C8B-B14F-4D97-AF65-F5344CB8AC3E}">
        <p14:creationId xmlns:p14="http://schemas.microsoft.com/office/powerpoint/2010/main" val="122513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CA5E52E-EA52-444E-9C8E-76ADEE21D645}"/>
              </a:ext>
            </a:extLst>
          </p:cNvPr>
          <p:cNvGrpSpPr/>
          <p:nvPr/>
        </p:nvGrpSpPr>
        <p:grpSpPr>
          <a:xfrm>
            <a:off x="6096000" y="3533725"/>
            <a:ext cx="6577398" cy="1371600"/>
            <a:chOff x="6096000" y="1990552"/>
            <a:chExt cx="6577398" cy="1371600"/>
          </a:xfrm>
          <a:solidFill>
            <a:srgbClr val="0070C0"/>
          </a:solidFill>
        </p:grpSpPr>
        <p:grpSp>
          <p:nvGrpSpPr>
            <p:cNvPr id="39" name="Group 38">
              <a:extLst>
                <a:ext uri="{FF2B5EF4-FFF2-40B4-BE49-F238E27FC236}">
                  <a16:creationId xmlns:a16="http://schemas.microsoft.com/office/drawing/2014/main" id="{761EB159-D56C-419F-AEB7-8D02089B9B88}"/>
                </a:ext>
              </a:extLst>
            </p:cNvPr>
            <p:cNvGrpSpPr/>
            <p:nvPr/>
          </p:nvGrpSpPr>
          <p:grpSpPr>
            <a:xfrm>
              <a:off x="6096000" y="1990552"/>
              <a:ext cx="6164019" cy="1371600"/>
              <a:chOff x="6096000" y="509193"/>
              <a:chExt cx="6164019" cy="1371600"/>
            </a:xfrm>
            <a:grpFill/>
          </p:grpSpPr>
          <p:sp>
            <p:nvSpPr>
              <p:cNvPr id="45" name="Freeform: Shape 44">
                <a:extLst>
                  <a:ext uri="{FF2B5EF4-FFF2-40B4-BE49-F238E27FC236}">
                    <a16:creationId xmlns:a16="http://schemas.microsoft.com/office/drawing/2014/main" id="{C65753CE-8378-476B-9519-36861B847F85}"/>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6" name="Oval 45">
                <a:extLst>
                  <a:ext uri="{FF2B5EF4-FFF2-40B4-BE49-F238E27FC236}">
                    <a16:creationId xmlns:a16="http://schemas.microsoft.com/office/drawing/2014/main" id="{88EB7438-3656-4D3E-AE0E-27C58266BABF}"/>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44" name="Arc 43">
              <a:extLst>
                <a:ext uri="{FF2B5EF4-FFF2-40B4-BE49-F238E27FC236}">
                  <a16:creationId xmlns:a16="http://schemas.microsoft.com/office/drawing/2014/main" id="{B048233E-ED67-467E-B679-D72F76F02C2E}"/>
                </a:ext>
              </a:extLst>
            </p:cNvPr>
            <p:cNvSpPr/>
            <p:nvPr/>
          </p:nvSpPr>
          <p:spPr>
            <a:xfrm rot="13500000">
              <a:off x="11763152" y="2216163"/>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chemeClr val="bg1"/>
                </a:solidFill>
                <a:latin typeface="+mj-lt"/>
              </a:rPr>
              <a:t>S.W.</a:t>
            </a:r>
            <a:r>
              <a:rPr lang="en-US" sz="8000" b="1" dirty="0">
                <a:solidFill>
                  <a:srgbClr val="0070C0"/>
                </a:solidFill>
                <a:latin typeface="+mj-lt"/>
              </a:rPr>
              <a:t>O</a:t>
            </a:r>
            <a:r>
              <a:rPr lang="en-US" sz="8000" b="1" dirty="0">
                <a:solidFill>
                  <a:schemeClr val="bg1"/>
                </a:solidFill>
                <a:latin typeface="+mj-lt"/>
              </a:rPr>
              <a:t>.T.</a:t>
            </a:r>
          </a:p>
        </p:txBody>
      </p:sp>
      <p:sp>
        <p:nvSpPr>
          <p:cNvPr id="10" name="TextBox 9">
            <a:extLst>
              <a:ext uri="{FF2B5EF4-FFF2-40B4-BE49-F238E27FC236}">
                <a16:creationId xmlns:a16="http://schemas.microsoft.com/office/drawing/2014/main" id="{0AAE02A2-E436-4D00-8F9D-4231677F6A5F}"/>
              </a:ext>
            </a:extLst>
          </p:cNvPr>
          <p:cNvSpPr txBox="1"/>
          <p:nvPr/>
        </p:nvSpPr>
        <p:spPr>
          <a:xfrm>
            <a:off x="800099" y="1785047"/>
            <a:ext cx="4495800" cy="400110"/>
          </a:xfrm>
          <a:prstGeom prst="rect">
            <a:avLst/>
          </a:prstGeom>
          <a:noFill/>
        </p:spPr>
        <p:txBody>
          <a:bodyPr wrap="square" rtlCol="0">
            <a:spAutoFit/>
          </a:bodyPr>
          <a:lstStyle/>
          <a:p>
            <a:pPr algn="ctr"/>
            <a:r>
              <a:rPr lang="en-US" sz="2000" b="1" dirty="0">
                <a:latin typeface="+mj-lt"/>
              </a:rPr>
              <a:t>SWOT ANALYSIS</a:t>
            </a:r>
          </a:p>
        </p:txBody>
      </p:sp>
      <p:grpSp>
        <p:nvGrpSpPr>
          <p:cNvPr id="19" name="Group 18">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20" name="TextBox 19">
              <a:extLst>
                <a:ext uri="{FF2B5EF4-FFF2-40B4-BE49-F238E27FC236}">
                  <a16:creationId xmlns:a16="http://schemas.microsoft.com/office/drawing/2014/main" id="{F2B565EB-A922-4F37-A569-C8C0989450EB}"/>
                </a:ext>
              </a:extLst>
            </p:cNvPr>
            <p:cNvSpPr txBox="1"/>
            <p:nvPr/>
          </p:nvSpPr>
          <p:spPr>
            <a:xfrm>
              <a:off x="6681901" y="1442950"/>
              <a:ext cx="3197220" cy="523220"/>
            </a:xfrm>
            <a:prstGeom prst="rect">
              <a:avLst/>
            </a:prstGeom>
            <a:noFill/>
          </p:spPr>
          <p:txBody>
            <a:bodyPr wrap="square" rtlCol="0">
              <a:spAutoFit/>
            </a:bodyPr>
            <a:lstStyle/>
            <a:p>
              <a:r>
                <a:rPr lang="en-US" sz="2800" b="1" dirty="0">
                  <a:solidFill>
                    <a:schemeClr val="bg1"/>
                  </a:solidFill>
                  <a:latin typeface="+mj-lt"/>
                </a:rPr>
                <a:t>Opportunity</a:t>
              </a:r>
            </a:p>
          </p:txBody>
        </p:sp>
        <p:sp>
          <p:nvSpPr>
            <p:cNvPr id="21" name="TextBox 20">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ln w="38100" cap="rnd">
            <a:solidFill>
              <a:schemeClr val="bg1">
                <a:lumMod val="9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nvGrpSpPr>
          <p:cNvPr id="48" name="Group 47">
            <a:extLst>
              <a:ext uri="{FF2B5EF4-FFF2-40B4-BE49-F238E27FC236}">
                <a16:creationId xmlns:a16="http://schemas.microsoft.com/office/drawing/2014/main" id="{E22682C6-FC40-4646-B710-7744C019443A}"/>
              </a:ext>
            </a:extLst>
          </p:cNvPr>
          <p:cNvGrpSpPr/>
          <p:nvPr/>
        </p:nvGrpSpPr>
        <p:grpSpPr>
          <a:xfrm>
            <a:off x="6696081" y="2000250"/>
            <a:ext cx="5495920" cy="1352272"/>
            <a:chOff x="6681901" y="1442950"/>
            <a:chExt cx="4829467" cy="1352272"/>
          </a:xfrm>
        </p:grpSpPr>
        <p:sp>
          <p:nvSpPr>
            <p:cNvPr id="49" name="TextBox 48">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latin typeface="+mj-lt"/>
                </a:rPr>
                <a:t>Weakness</a:t>
              </a:r>
            </a:p>
          </p:txBody>
        </p:sp>
        <p:sp>
          <p:nvSpPr>
            <p:cNvPr id="50" name="TextBox 49">
              <a:extLst>
                <a:ext uri="{FF2B5EF4-FFF2-40B4-BE49-F238E27FC236}">
                  <a16:creationId xmlns:a16="http://schemas.microsoft.com/office/drawing/2014/main" id="{7BD62ED7-CE30-4389-8FD4-4D1060D57BBC}"/>
                </a:ext>
              </a:extLst>
            </p:cNvPr>
            <p:cNvSpPr txBox="1"/>
            <p:nvPr/>
          </p:nvSpPr>
          <p:spPr>
            <a:xfrm>
              <a:off x="6681901" y="1964225"/>
              <a:ext cx="4829467"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grpSp>
        <p:nvGrpSpPr>
          <p:cNvPr id="51" name="Group 50">
            <a:extLst>
              <a:ext uri="{FF2B5EF4-FFF2-40B4-BE49-F238E27FC236}">
                <a16:creationId xmlns:a16="http://schemas.microsoft.com/office/drawing/2014/main" id="{6D7207EA-1417-4190-8024-81E94E13D2A0}"/>
              </a:ext>
            </a:extLst>
          </p:cNvPr>
          <p:cNvGrpSpPr/>
          <p:nvPr/>
        </p:nvGrpSpPr>
        <p:grpSpPr>
          <a:xfrm>
            <a:off x="6696079" y="489090"/>
            <a:ext cx="5638159" cy="1352272"/>
            <a:chOff x="6681901" y="1442950"/>
            <a:chExt cx="5209054" cy="1352272"/>
          </a:xfrm>
        </p:grpSpPr>
        <p:sp>
          <p:nvSpPr>
            <p:cNvPr id="52" name="TextBox 51">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latin typeface="+mj-lt"/>
                </a:rPr>
                <a:t>Strength</a:t>
              </a:r>
            </a:p>
          </p:txBody>
        </p:sp>
        <p:sp>
          <p:nvSpPr>
            <p:cNvPr id="53" name="TextBox 52">
              <a:extLst>
                <a:ext uri="{FF2B5EF4-FFF2-40B4-BE49-F238E27FC236}">
                  <a16:creationId xmlns:a16="http://schemas.microsoft.com/office/drawing/2014/main" id="{051528AB-DBBA-4B0A-9A2B-DBCE63FEAE19}"/>
                </a:ext>
              </a:extLst>
            </p:cNvPr>
            <p:cNvSpPr txBox="1"/>
            <p:nvPr/>
          </p:nvSpPr>
          <p:spPr>
            <a:xfrm>
              <a:off x="6681901" y="1964225"/>
              <a:ext cx="5209054"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mj-lt"/>
                </a:rPr>
                <a:t>Insurance service is online.</a:t>
              </a:r>
            </a:p>
            <a:p>
              <a:pPr marL="285750" indent="-285750">
                <a:buFont typeface="Arial" panose="020B0604020202020204" pitchFamily="34" charset="0"/>
                <a:buChar char="•"/>
              </a:pPr>
              <a:r>
                <a:rPr lang="en-US" sz="1200" dirty="0" smtClean="0">
                  <a:latin typeface="+mj-lt"/>
                </a:rPr>
                <a:t>Variety of deals and companies for the customer to choose from.</a:t>
              </a:r>
            </a:p>
            <a:p>
              <a:pPr marL="285750" indent="-285750">
                <a:buFont typeface="Arial" panose="020B0604020202020204" pitchFamily="34" charset="0"/>
                <a:buChar char="•"/>
              </a:pPr>
              <a:r>
                <a:rPr lang="en-US" sz="1200" dirty="0" smtClean="0">
                  <a:latin typeface="+mj-lt"/>
                </a:rPr>
                <a:t>Advertising by online marketing instead of the traditional way(telesales)</a:t>
              </a:r>
            </a:p>
            <a:p>
              <a:pPr marL="285750" indent="-285750">
                <a:buFont typeface="Arial" panose="020B0604020202020204" pitchFamily="34" charset="0"/>
                <a:buChar char="•"/>
              </a:pPr>
              <a:r>
                <a:rPr lang="en-US" sz="1200" dirty="0" smtClean="0">
                  <a:latin typeface="+mj-lt"/>
                </a:rPr>
                <a:t>Better than the hassle of dealing with tons of paperwork.</a:t>
              </a:r>
              <a:endParaRPr lang="en-US" sz="1200" dirty="0">
                <a:latin typeface="+mj-lt"/>
              </a:endParaRPr>
            </a:p>
          </p:txBody>
        </p:sp>
      </p:grpSp>
      <p:grpSp>
        <p:nvGrpSpPr>
          <p:cNvPr id="54" name="Group 53">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55" name="TextBox 54">
              <a:extLst>
                <a:ext uri="{FF2B5EF4-FFF2-40B4-BE49-F238E27FC236}">
                  <a16:creationId xmlns:a16="http://schemas.microsoft.com/office/drawing/2014/main" id="{53FF403F-29ED-41B2-9A23-0575998C1830}"/>
                </a:ext>
              </a:extLst>
            </p:cNvPr>
            <p:cNvSpPr txBox="1"/>
            <p:nvPr/>
          </p:nvSpPr>
          <p:spPr>
            <a:xfrm>
              <a:off x="6681901" y="1442950"/>
              <a:ext cx="2587619" cy="633746"/>
            </a:xfrm>
            <a:prstGeom prst="rect">
              <a:avLst/>
            </a:prstGeom>
            <a:noFill/>
          </p:spPr>
          <p:txBody>
            <a:bodyPr wrap="square" rtlCol="0">
              <a:spAutoFit/>
            </a:bodyPr>
            <a:lstStyle/>
            <a:p>
              <a:r>
                <a:rPr lang="en-US" sz="2800" b="1" dirty="0">
                  <a:latin typeface="+mj-lt"/>
                </a:rPr>
                <a:t>Threats</a:t>
              </a:r>
            </a:p>
          </p:txBody>
        </p:sp>
        <p:sp>
          <p:nvSpPr>
            <p:cNvPr id="56" name="TextBox 55">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Tree>
    <p:extLst>
      <p:ext uri="{BB962C8B-B14F-4D97-AF65-F5344CB8AC3E}">
        <p14:creationId xmlns:p14="http://schemas.microsoft.com/office/powerpoint/2010/main" val="1708375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49EF3011-C8DE-4913-B9B0-A2A368713C42}"/>
              </a:ext>
            </a:extLst>
          </p:cNvPr>
          <p:cNvGrpSpPr/>
          <p:nvPr/>
        </p:nvGrpSpPr>
        <p:grpSpPr>
          <a:xfrm>
            <a:off x="6096000" y="5025490"/>
            <a:ext cx="6577398" cy="1371600"/>
            <a:chOff x="6096000" y="1990552"/>
            <a:chExt cx="6577398" cy="1371600"/>
          </a:xfrm>
          <a:solidFill>
            <a:srgbClr val="0070C0"/>
          </a:solidFill>
        </p:grpSpPr>
        <p:grpSp>
          <p:nvGrpSpPr>
            <p:cNvPr id="39" name="Group 38">
              <a:extLst>
                <a:ext uri="{FF2B5EF4-FFF2-40B4-BE49-F238E27FC236}">
                  <a16:creationId xmlns:a16="http://schemas.microsoft.com/office/drawing/2014/main" id="{B0C88DF3-BF75-46F0-A1AB-881BD998E430}"/>
                </a:ext>
              </a:extLst>
            </p:cNvPr>
            <p:cNvGrpSpPr/>
            <p:nvPr/>
          </p:nvGrpSpPr>
          <p:grpSpPr>
            <a:xfrm>
              <a:off x="6096000" y="1990552"/>
              <a:ext cx="6164019" cy="1371600"/>
              <a:chOff x="6096000" y="509193"/>
              <a:chExt cx="6164019" cy="1371600"/>
            </a:xfrm>
            <a:grpFill/>
          </p:grpSpPr>
          <p:sp>
            <p:nvSpPr>
              <p:cNvPr id="45" name="Freeform: Shape 44">
                <a:extLst>
                  <a:ext uri="{FF2B5EF4-FFF2-40B4-BE49-F238E27FC236}">
                    <a16:creationId xmlns:a16="http://schemas.microsoft.com/office/drawing/2014/main" id="{A9127031-EB92-4BF5-872E-FD3452C44F0C}"/>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6" name="Oval 45">
                <a:extLst>
                  <a:ext uri="{FF2B5EF4-FFF2-40B4-BE49-F238E27FC236}">
                    <a16:creationId xmlns:a16="http://schemas.microsoft.com/office/drawing/2014/main" id="{7FCBACC7-3CD2-453A-AE25-C7A2BFEEB063}"/>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44" name="Arc 43">
              <a:extLst>
                <a:ext uri="{FF2B5EF4-FFF2-40B4-BE49-F238E27FC236}">
                  <a16:creationId xmlns:a16="http://schemas.microsoft.com/office/drawing/2014/main" id="{B03F6C75-3B38-472B-B832-6E6BEAC87026}"/>
                </a:ext>
              </a:extLst>
            </p:cNvPr>
            <p:cNvSpPr/>
            <p:nvPr/>
          </p:nvSpPr>
          <p:spPr>
            <a:xfrm rot="13500000">
              <a:off x="11763152" y="2216163"/>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chemeClr val="bg1"/>
                </a:solidFill>
                <a:latin typeface="+mj-lt"/>
              </a:rPr>
              <a:t>S.W.O.</a:t>
            </a:r>
            <a:r>
              <a:rPr lang="en-US" sz="8000" b="1" dirty="0">
                <a:solidFill>
                  <a:srgbClr val="0070C0"/>
                </a:solidFill>
                <a:latin typeface="+mj-lt"/>
              </a:rPr>
              <a:t>T</a:t>
            </a:r>
            <a:r>
              <a:rPr lang="en-US" sz="8000" b="1" dirty="0">
                <a:solidFill>
                  <a:schemeClr val="bg1"/>
                </a:solidFill>
                <a:latin typeface="+mj-lt"/>
              </a:rPr>
              <a:t>.</a:t>
            </a:r>
          </a:p>
        </p:txBody>
      </p:sp>
      <p:sp>
        <p:nvSpPr>
          <p:cNvPr id="10" name="TextBox 9">
            <a:extLst>
              <a:ext uri="{FF2B5EF4-FFF2-40B4-BE49-F238E27FC236}">
                <a16:creationId xmlns:a16="http://schemas.microsoft.com/office/drawing/2014/main" id="{0AAE02A2-E436-4D00-8F9D-4231677F6A5F}"/>
              </a:ext>
            </a:extLst>
          </p:cNvPr>
          <p:cNvSpPr txBox="1"/>
          <p:nvPr/>
        </p:nvSpPr>
        <p:spPr>
          <a:xfrm>
            <a:off x="787400" y="1799015"/>
            <a:ext cx="4495800" cy="400110"/>
          </a:xfrm>
          <a:prstGeom prst="rect">
            <a:avLst/>
          </a:prstGeom>
          <a:noFill/>
        </p:spPr>
        <p:txBody>
          <a:bodyPr wrap="square" rtlCol="0">
            <a:spAutoFit/>
          </a:bodyPr>
          <a:lstStyle/>
          <a:p>
            <a:pPr algn="ctr"/>
            <a:r>
              <a:rPr lang="en-US" sz="2000" b="1" dirty="0">
                <a:latin typeface="+mj-lt"/>
              </a:rPr>
              <a:t>SWOT ANALYSIS</a:t>
            </a:r>
          </a:p>
        </p:txBody>
      </p:sp>
      <p:sp>
        <p:nvSpPr>
          <p:cNvPr id="11" name="TextBox 10">
            <a:extLst>
              <a:ext uri="{FF2B5EF4-FFF2-40B4-BE49-F238E27FC236}">
                <a16:creationId xmlns:a16="http://schemas.microsoft.com/office/drawing/2014/main" id="{04090DBC-F4E3-4124-87B4-F61322613228}"/>
              </a:ext>
            </a:extLst>
          </p:cNvPr>
          <p:cNvSpPr txBox="1"/>
          <p:nvPr/>
        </p:nvSpPr>
        <p:spPr>
          <a:xfrm>
            <a:off x="611977" y="3481421"/>
            <a:ext cx="4846646" cy="1323439"/>
          </a:xfrm>
          <a:prstGeom prst="rect">
            <a:avLst/>
          </a:prstGeom>
          <a:noFill/>
        </p:spPr>
        <p:txBody>
          <a:bodyPr wrap="square" rtlCol="0">
            <a:spAutoFit/>
          </a:bodyPr>
          <a:lstStyle/>
          <a:p>
            <a:pPr algn="ctr"/>
            <a:r>
              <a:rPr lang="en-US" sz="2000" dirty="0">
                <a:solidFill>
                  <a:schemeClr val="bg1">
                    <a:lumMod val="95000"/>
                  </a:schemeClr>
                </a:solidFill>
                <a:latin typeface="+mj-lt"/>
              </a:rPr>
              <a:t>Here You can Add Some Brief Text That will Explain Your Tittle This is Just a Demo Text So You Can Replace These Texts</a:t>
            </a:r>
          </a:p>
        </p:txBody>
      </p:sp>
      <p:grpSp>
        <p:nvGrpSpPr>
          <p:cNvPr id="22" name="Group 21">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23" name="TextBox 22">
              <a:extLst>
                <a:ext uri="{FF2B5EF4-FFF2-40B4-BE49-F238E27FC236}">
                  <a16:creationId xmlns:a16="http://schemas.microsoft.com/office/drawing/2014/main" id="{53FF403F-29ED-41B2-9A23-0575998C1830}"/>
                </a:ext>
              </a:extLst>
            </p:cNvPr>
            <p:cNvSpPr txBox="1"/>
            <p:nvPr/>
          </p:nvSpPr>
          <p:spPr>
            <a:xfrm>
              <a:off x="6681901" y="1442950"/>
              <a:ext cx="2587619" cy="523220"/>
            </a:xfrm>
            <a:prstGeom prst="rect">
              <a:avLst/>
            </a:prstGeom>
            <a:noFill/>
          </p:spPr>
          <p:txBody>
            <a:bodyPr wrap="square" rtlCol="0">
              <a:spAutoFit/>
            </a:bodyPr>
            <a:lstStyle/>
            <a:p>
              <a:r>
                <a:rPr lang="en-US" sz="2800" b="1" dirty="0">
                  <a:solidFill>
                    <a:schemeClr val="bg1"/>
                  </a:solidFill>
                  <a:latin typeface="+mj-lt"/>
                </a:rPr>
                <a:t>Threats</a:t>
              </a:r>
            </a:p>
          </p:txBody>
        </p:sp>
        <p:sp>
          <p:nvSpPr>
            <p:cNvPr id="24" name="TextBox 23">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ln w="38100" cap="rnd">
            <a:solidFill>
              <a:schemeClr val="bg1">
                <a:lumMod val="9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nvGrpSpPr>
          <p:cNvPr id="51" name="Group 50">
            <a:extLst>
              <a:ext uri="{FF2B5EF4-FFF2-40B4-BE49-F238E27FC236}">
                <a16:creationId xmlns:a16="http://schemas.microsoft.com/office/drawing/2014/main" id="{E22682C6-FC40-4646-B710-7744C019443A}"/>
              </a:ext>
            </a:extLst>
          </p:cNvPr>
          <p:cNvGrpSpPr/>
          <p:nvPr/>
        </p:nvGrpSpPr>
        <p:grpSpPr>
          <a:xfrm>
            <a:off x="6696081" y="2000250"/>
            <a:ext cx="5495920" cy="1352272"/>
            <a:chOff x="6681901" y="1442950"/>
            <a:chExt cx="4829467" cy="1352272"/>
          </a:xfrm>
        </p:grpSpPr>
        <p:sp>
          <p:nvSpPr>
            <p:cNvPr id="52" name="TextBox 51">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latin typeface="+mj-lt"/>
                </a:rPr>
                <a:t>Weakness</a:t>
              </a:r>
            </a:p>
          </p:txBody>
        </p:sp>
        <p:sp>
          <p:nvSpPr>
            <p:cNvPr id="53" name="TextBox 52">
              <a:extLst>
                <a:ext uri="{FF2B5EF4-FFF2-40B4-BE49-F238E27FC236}">
                  <a16:creationId xmlns:a16="http://schemas.microsoft.com/office/drawing/2014/main" id="{7BD62ED7-CE30-4389-8FD4-4D1060D57BBC}"/>
                </a:ext>
              </a:extLst>
            </p:cNvPr>
            <p:cNvSpPr txBox="1"/>
            <p:nvPr/>
          </p:nvSpPr>
          <p:spPr>
            <a:xfrm>
              <a:off x="6681901" y="1964225"/>
              <a:ext cx="4829467"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grpSp>
        <p:nvGrpSpPr>
          <p:cNvPr id="59" name="Group 58">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60" name="TextBox 59">
              <a:extLst>
                <a:ext uri="{FF2B5EF4-FFF2-40B4-BE49-F238E27FC236}">
                  <a16:creationId xmlns:a16="http://schemas.microsoft.com/office/drawing/2014/main" id="{F2B565EB-A922-4F37-A569-C8C0989450EB}"/>
                </a:ext>
              </a:extLst>
            </p:cNvPr>
            <p:cNvSpPr txBox="1"/>
            <p:nvPr/>
          </p:nvSpPr>
          <p:spPr>
            <a:xfrm>
              <a:off x="6681901" y="1442950"/>
              <a:ext cx="3197220" cy="640445"/>
            </a:xfrm>
            <a:prstGeom prst="rect">
              <a:avLst/>
            </a:prstGeom>
            <a:noFill/>
          </p:spPr>
          <p:txBody>
            <a:bodyPr wrap="square" rtlCol="0">
              <a:spAutoFit/>
            </a:bodyPr>
            <a:lstStyle/>
            <a:p>
              <a:r>
                <a:rPr lang="en-US" sz="2800" b="1" dirty="0">
                  <a:latin typeface="+mj-lt"/>
                </a:rPr>
                <a:t>Opportunity</a:t>
              </a:r>
            </a:p>
          </p:txBody>
        </p:sp>
        <p:sp>
          <p:nvSpPr>
            <p:cNvPr id="61" name="TextBox 60">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grpSp>
        <p:nvGrpSpPr>
          <p:cNvPr id="62" name="Group 61">
            <a:extLst>
              <a:ext uri="{FF2B5EF4-FFF2-40B4-BE49-F238E27FC236}">
                <a16:creationId xmlns:a16="http://schemas.microsoft.com/office/drawing/2014/main" id="{6D7207EA-1417-4190-8024-81E94E13D2A0}"/>
              </a:ext>
            </a:extLst>
          </p:cNvPr>
          <p:cNvGrpSpPr/>
          <p:nvPr/>
        </p:nvGrpSpPr>
        <p:grpSpPr>
          <a:xfrm>
            <a:off x="6696079" y="489090"/>
            <a:ext cx="5638159" cy="1352272"/>
            <a:chOff x="6681901" y="1442950"/>
            <a:chExt cx="5209054" cy="1352272"/>
          </a:xfrm>
        </p:grpSpPr>
        <p:sp>
          <p:nvSpPr>
            <p:cNvPr id="63" name="TextBox 62">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latin typeface="+mj-lt"/>
                </a:rPr>
                <a:t>Strength</a:t>
              </a:r>
            </a:p>
          </p:txBody>
        </p:sp>
        <p:sp>
          <p:nvSpPr>
            <p:cNvPr id="64" name="TextBox 63">
              <a:extLst>
                <a:ext uri="{FF2B5EF4-FFF2-40B4-BE49-F238E27FC236}">
                  <a16:creationId xmlns:a16="http://schemas.microsoft.com/office/drawing/2014/main" id="{051528AB-DBBA-4B0A-9A2B-DBCE63FEAE19}"/>
                </a:ext>
              </a:extLst>
            </p:cNvPr>
            <p:cNvSpPr txBox="1"/>
            <p:nvPr/>
          </p:nvSpPr>
          <p:spPr>
            <a:xfrm>
              <a:off x="6681901" y="1964225"/>
              <a:ext cx="5209054"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mj-lt"/>
                </a:rPr>
                <a:t>Insurance service is online.</a:t>
              </a:r>
            </a:p>
            <a:p>
              <a:pPr marL="285750" indent="-285750">
                <a:buFont typeface="Arial" panose="020B0604020202020204" pitchFamily="34" charset="0"/>
                <a:buChar char="•"/>
              </a:pPr>
              <a:r>
                <a:rPr lang="en-US" sz="1200" dirty="0" smtClean="0">
                  <a:latin typeface="+mj-lt"/>
                </a:rPr>
                <a:t>Variety of deals and companies for the customer to choose from.</a:t>
              </a:r>
            </a:p>
            <a:p>
              <a:pPr marL="285750" indent="-285750">
                <a:buFont typeface="Arial" panose="020B0604020202020204" pitchFamily="34" charset="0"/>
                <a:buChar char="•"/>
              </a:pPr>
              <a:r>
                <a:rPr lang="en-US" sz="1200" dirty="0" smtClean="0">
                  <a:latin typeface="+mj-lt"/>
                </a:rPr>
                <a:t>Advertising by online marketing instead of the traditional way(telesales)</a:t>
              </a:r>
            </a:p>
            <a:p>
              <a:pPr marL="285750" indent="-285750">
                <a:buFont typeface="Arial" panose="020B0604020202020204" pitchFamily="34" charset="0"/>
                <a:buChar char="•"/>
              </a:pPr>
              <a:r>
                <a:rPr lang="en-US" sz="1200" dirty="0" smtClean="0">
                  <a:latin typeface="+mj-lt"/>
                </a:rPr>
                <a:t>Better than the hassle of dealing with tons of paperwork.</a:t>
              </a:r>
              <a:endParaRPr lang="en-US" sz="1200" dirty="0">
                <a:latin typeface="+mj-lt"/>
              </a:endParaRPr>
            </a:p>
          </p:txBody>
        </p:sp>
      </p:grpSp>
    </p:spTree>
    <p:extLst>
      <p:ext uri="{BB962C8B-B14F-4D97-AF65-F5344CB8AC3E}">
        <p14:creationId xmlns:p14="http://schemas.microsoft.com/office/powerpoint/2010/main" val="3692997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80692" y="2676239"/>
            <a:ext cx="1905218" cy="830997"/>
          </a:xfrm>
          <a:prstGeom prst="rect">
            <a:avLst/>
          </a:prstGeom>
          <a:noFill/>
        </p:spPr>
        <p:txBody>
          <a:bodyPr wrap="square" rtlCol="0">
            <a:spAutoFit/>
          </a:bodyPr>
          <a:lstStyle/>
          <a:p>
            <a:pPr algn="ctr"/>
            <a:r>
              <a:rPr lang="en-US" sz="2400" b="1" dirty="0" smtClean="0">
                <a:solidFill>
                  <a:srgbClr val="0070C0"/>
                </a:solidFill>
                <a:latin typeface="+mj-lt"/>
              </a:rPr>
              <a:t>Pricing Strategy</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60" y="304364"/>
            <a:ext cx="8290561" cy="6249272"/>
          </a:xfrm>
          <a:prstGeom prst="rect">
            <a:avLst/>
          </a:prstGeom>
        </p:spPr>
      </p:pic>
    </p:spTree>
    <p:extLst>
      <p:ext uri="{BB962C8B-B14F-4D97-AF65-F5344CB8AC3E}">
        <p14:creationId xmlns:p14="http://schemas.microsoft.com/office/powerpoint/2010/main" val="267462564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80692" y="2676239"/>
            <a:ext cx="1905218" cy="830997"/>
          </a:xfrm>
          <a:prstGeom prst="rect">
            <a:avLst/>
          </a:prstGeom>
          <a:noFill/>
        </p:spPr>
        <p:txBody>
          <a:bodyPr wrap="square" rtlCol="0">
            <a:spAutoFit/>
          </a:bodyPr>
          <a:lstStyle/>
          <a:p>
            <a:pPr algn="ctr"/>
            <a:r>
              <a:rPr lang="en-US" sz="2400" b="1" dirty="0" smtClean="0">
                <a:solidFill>
                  <a:srgbClr val="0070C0"/>
                </a:solidFill>
                <a:latin typeface="+mj-lt"/>
              </a:rPr>
              <a:t>Placement section</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extBox 2"/>
          <p:cNvSpPr txBox="1"/>
          <p:nvPr/>
        </p:nvSpPr>
        <p:spPr>
          <a:xfrm>
            <a:off x="3520440" y="3429000"/>
            <a:ext cx="7010400" cy="289765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2400" b="1" dirty="0" smtClean="0">
                <a:solidFill>
                  <a:schemeClr val="bg1"/>
                </a:solidFill>
              </a:rPr>
              <a:t>Scalability</a:t>
            </a:r>
          </a:p>
          <a:p>
            <a:pPr marL="285750" lvl="0" indent="-285750">
              <a:lnSpc>
                <a:spcPct val="150000"/>
              </a:lnSpc>
              <a:buFont typeface="Arial" panose="020B0604020202020204" pitchFamily="34" charset="0"/>
              <a:buChar char="•"/>
            </a:pPr>
            <a:r>
              <a:rPr lang="en-US" sz="2000" dirty="0" smtClean="0">
                <a:solidFill>
                  <a:schemeClr val="bg1"/>
                </a:solidFill>
              </a:rPr>
              <a:t>We don’t have to face issues like worrying about physical space.</a:t>
            </a:r>
          </a:p>
          <a:p>
            <a:pPr marL="285750" lvl="0" indent="-285750">
              <a:lnSpc>
                <a:spcPct val="150000"/>
              </a:lnSpc>
              <a:buFont typeface="Arial" panose="020B0604020202020204" pitchFamily="34" charset="0"/>
              <a:buChar char="•"/>
            </a:pPr>
            <a:r>
              <a:rPr lang="en-US" sz="2000" dirty="0" smtClean="0">
                <a:solidFill>
                  <a:schemeClr val="bg1"/>
                </a:solidFill>
              </a:rPr>
              <a:t>It’s easy to increase our Ad budget and grow our business exponentially.</a:t>
            </a:r>
          </a:p>
          <a:p>
            <a:pPr lvl="0">
              <a:lnSpc>
                <a:spcPct val="150000"/>
              </a:lnSpc>
            </a:pPr>
            <a:endParaRPr lang="en-US" sz="2000" dirty="0" smtClean="0">
              <a:solidFill>
                <a:schemeClr val="bg1"/>
              </a:solidFill>
            </a:endParaRPr>
          </a:p>
        </p:txBody>
      </p:sp>
      <p:sp>
        <p:nvSpPr>
          <p:cNvPr id="9" name="TextBox 8"/>
          <p:cNvSpPr txBox="1"/>
          <p:nvPr/>
        </p:nvSpPr>
        <p:spPr>
          <a:xfrm>
            <a:off x="3520440" y="655320"/>
            <a:ext cx="7010400" cy="24929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solidFill>
                  <a:schemeClr val="bg1"/>
                </a:solidFill>
              </a:rPr>
              <a:t>Low Financial Cost</a:t>
            </a:r>
          </a:p>
          <a:p>
            <a:pPr marL="285750" lvl="0" indent="-285750">
              <a:lnSpc>
                <a:spcPct val="150000"/>
              </a:lnSpc>
              <a:buFont typeface="Arial" panose="020B0604020202020204" pitchFamily="34" charset="0"/>
              <a:buChar char="•"/>
            </a:pPr>
            <a:r>
              <a:rPr lang="en-US" sz="2000" dirty="0" smtClean="0">
                <a:solidFill>
                  <a:schemeClr val="bg1"/>
                </a:solidFill>
              </a:rPr>
              <a:t>Since we are considered </a:t>
            </a:r>
            <a:r>
              <a:rPr lang="en-US" sz="2000" dirty="0">
                <a:solidFill>
                  <a:schemeClr val="bg1"/>
                </a:solidFill>
              </a:rPr>
              <a:t>t</a:t>
            </a:r>
            <a:r>
              <a:rPr lang="en-US" sz="2000" dirty="0" smtClean="0">
                <a:solidFill>
                  <a:schemeClr val="bg1"/>
                </a:solidFill>
              </a:rPr>
              <a:t>o be a startup as an </a:t>
            </a:r>
            <a:r>
              <a:rPr lang="en-US" sz="2000" dirty="0">
                <a:solidFill>
                  <a:schemeClr val="bg1"/>
                </a:solidFill>
              </a:rPr>
              <a:t>E-Business </a:t>
            </a:r>
            <a:r>
              <a:rPr lang="en-US" sz="2000" dirty="0" smtClean="0">
                <a:solidFill>
                  <a:schemeClr val="bg1"/>
                </a:solidFill>
              </a:rPr>
              <a:t> we only have to pay </a:t>
            </a:r>
            <a:r>
              <a:rPr lang="en-US" sz="2000" dirty="0">
                <a:solidFill>
                  <a:schemeClr val="bg1"/>
                </a:solidFill>
              </a:rPr>
              <a:t>approximately 3000 Egyptian Pound a year on virtual </a:t>
            </a:r>
            <a:r>
              <a:rPr lang="en-US" sz="2000" dirty="0" smtClean="0">
                <a:solidFill>
                  <a:schemeClr val="bg1"/>
                </a:solidFill>
              </a:rPr>
              <a:t>rent and there is no need to hire employees.</a:t>
            </a:r>
            <a:endParaRPr lang="en-US" sz="2000" dirty="0">
              <a:solidFill>
                <a:schemeClr val="bg1"/>
              </a:solidFill>
            </a:endParaRPr>
          </a:p>
        </p:txBody>
      </p:sp>
    </p:spTree>
    <p:extLst>
      <p:ext uri="{BB962C8B-B14F-4D97-AF65-F5344CB8AC3E}">
        <p14:creationId xmlns:p14="http://schemas.microsoft.com/office/powerpoint/2010/main" val="27596153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581007" y="2676237"/>
            <a:ext cx="2077748" cy="830997"/>
          </a:xfrm>
          <a:prstGeom prst="rect">
            <a:avLst/>
          </a:prstGeom>
          <a:noFill/>
        </p:spPr>
        <p:txBody>
          <a:bodyPr wrap="square" rtlCol="0">
            <a:spAutoFit/>
          </a:bodyPr>
          <a:lstStyle/>
          <a:p>
            <a:pPr algn="ctr"/>
            <a:r>
              <a:rPr lang="en-US" sz="2400" b="1" dirty="0" smtClean="0">
                <a:solidFill>
                  <a:srgbClr val="0070C0"/>
                </a:solidFill>
                <a:latin typeface="+mj-lt"/>
              </a:rPr>
              <a:t>Competitive advantage</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p:cNvSpPr txBox="1"/>
          <p:nvPr/>
        </p:nvSpPr>
        <p:spPr>
          <a:xfrm>
            <a:off x="3886200" y="302359"/>
            <a:ext cx="7010400" cy="6555641"/>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2000" dirty="0" smtClean="0">
                <a:solidFill>
                  <a:schemeClr val="bg1"/>
                </a:solidFill>
              </a:rPr>
              <a:t>No other company or online platform gathers all of insurance companies in one place and broke for them all together.</a:t>
            </a:r>
          </a:p>
          <a:p>
            <a:pPr marL="285750" lvl="0" indent="-285750">
              <a:lnSpc>
                <a:spcPct val="150000"/>
              </a:lnSpc>
              <a:buFont typeface="Arial" panose="020B0604020202020204" pitchFamily="34" charset="0"/>
              <a:buChar char="•"/>
            </a:pPr>
            <a:r>
              <a:rPr lang="en-US" sz="2000" dirty="0">
                <a:solidFill>
                  <a:schemeClr val="bg1"/>
                </a:solidFill>
              </a:rPr>
              <a:t>advertising all the insurance deals and offers from most of the insurance </a:t>
            </a:r>
            <a:r>
              <a:rPr lang="en-US" sz="2000" dirty="0" smtClean="0">
                <a:solidFill>
                  <a:schemeClr val="bg1"/>
                </a:solidFill>
              </a:rPr>
              <a:t>companies.</a:t>
            </a:r>
          </a:p>
          <a:p>
            <a:pPr marL="285750" lvl="0" indent="-285750">
              <a:lnSpc>
                <a:spcPct val="150000"/>
              </a:lnSpc>
              <a:buFont typeface="Arial" panose="020B0604020202020204" pitchFamily="34" charset="0"/>
              <a:buChar char="•"/>
            </a:pPr>
            <a:r>
              <a:rPr lang="en-US" sz="2000" dirty="0" smtClean="0">
                <a:solidFill>
                  <a:schemeClr val="bg1"/>
                </a:solidFill>
              </a:rPr>
              <a:t>Other websites with similar functionality don’t advertise for many companies online or offer them online payment and they don’t have different types of insurances.</a:t>
            </a:r>
          </a:p>
          <a:p>
            <a:pPr marL="285750" indent="-285750">
              <a:lnSpc>
                <a:spcPct val="150000"/>
              </a:lnSpc>
              <a:buFont typeface="Arial" panose="020B0604020202020204" pitchFamily="34" charset="0"/>
              <a:buChar char="•"/>
            </a:pPr>
            <a:r>
              <a:rPr lang="en-US" sz="2000" dirty="0">
                <a:solidFill>
                  <a:schemeClr val="bg1"/>
                </a:solidFill>
              </a:rPr>
              <a:t>So basically, we’ll best them in the number of insurance companies that we’ll advertise and broke for, in containing the different types of insurances, in the features that our website will provide and, in the marketing, and promoting field. </a:t>
            </a:r>
          </a:p>
          <a:p>
            <a:pPr marL="285750" lvl="0" indent="-285750">
              <a:lnSpc>
                <a:spcPct val="15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49525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535002" y="2598003"/>
            <a:ext cx="2190853" cy="830997"/>
          </a:xfrm>
          <a:prstGeom prst="rect">
            <a:avLst/>
          </a:prstGeom>
          <a:noFill/>
        </p:spPr>
        <p:txBody>
          <a:bodyPr wrap="square" rtlCol="0">
            <a:spAutoFit/>
          </a:bodyPr>
          <a:lstStyle/>
          <a:p>
            <a:pPr algn="ctr"/>
            <a:r>
              <a:rPr lang="en-US" sz="2400" b="1" dirty="0" smtClean="0">
                <a:solidFill>
                  <a:srgbClr val="0070C0"/>
                </a:solidFill>
                <a:latin typeface="+mj-lt"/>
              </a:rPr>
              <a:t>Customer segmentation</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p:cNvSpPr txBox="1"/>
          <p:nvPr/>
        </p:nvSpPr>
        <p:spPr>
          <a:xfrm>
            <a:off x="3469341" y="1459230"/>
            <a:ext cx="7757160" cy="3939540"/>
          </a:xfrm>
          <a:prstGeom prst="rect">
            <a:avLst/>
          </a:prstGeom>
          <a:noFill/>
        </p:spPr>
        <p:txBody>
          <a:bodyPr wrap="square" rtlCol="0">
            <a:spAutoFit/>
          </a:bodyPr>
          <a:lstStyle/>
          <a:p>
            <a:r>
              <a:rPr lang="en-US" sz="2000" b="1" u="sng" dirty="0">
                <a:solidFill>
                  <a:schemeClr val="bg1"/>
                </a:solidFill>
              </a:rPr>
              <a:t>We have two types of customers</a:t>
            </a:r>
            <a:r>
              <a:rPr lang="en-US" sz="2000" b="1" u="sng" dirty="0" smtClean="0">
                <a:solidFill>
                  <a:schemeClr val="bg1"/>
                </a:solidFill>
              </a:rPr>
              <a:t>,</a:t>
            </a:r>
          </a:p>
          <a:p>
            <a:endParaRPr lang="en-US" sz="2000" b="1" u="sng" dirty="0">
              <a:solidFill>
                <a:schemeClr val="bg1"/>
              </a:solidFill>
            </a:endParaRPr>
          </a:p>
          <a:p>
            <a:r>
              <a:rPr lang="en-US" sz="2000" dirty="0">
                <a:solidFill>
                  <a:schemeClr val="bg1"/>
                </a:solidFill>
              </a:rPr>
              <a:t> </a:t>
            </a:r>
            <a:r>
              <a:rPr lang="en-US" sz="2000" b="1" dirty="0">
                <a:solidFill>
                  <a:schemeClr val="bg1"/>
                </a:solidFill>
              </a:rPr>
              <a:t>the first one is:</a:t>
            </a:r>
            <a:endParaRPr lang="en-US" sz="2000" dirty="0">
              <a:solidFill>
                <a:schemeClr val="bg1"/>
              </a:solidFill>
            </a:endParaRPr>
          </a:p>
          <a:p>
            <a:pPr lvl="0"/>
            <a:r>
              <a:rPr lang="en-US" sz="2000" dirty="0">
                <a:solidFill>
                  <a:schemeClr val="bg1"/>
                </a:solidFill>
              </a:rPr>
              <a:t>The regular people that seek to buy an insurance:</a:t>
            </a:r>
          </a:p>
          <a:p>
            <a:r>
              <a:rPr lang="en-US" sz="2000" dirty="0">
                <a:solidFill>
                  <a:schemeClr val="bg1"/>
                </a:solidFill>
              </a:rPr>
              <a:t>•</a:t>
            </a:r>
            <a:r>
              <a:rPr lang="en-US" sz="2000" b="1" dirty="0">
                <a:solidFill>
                  <a:schemeClr val="bg1"/>
                </a:solidFill>
              </a:rPr>
              <a:t>Legal Age:</a:t>
            </a:r>
            <a:r>
              <a:rPr lang="en-US" sz="2000" dirty="0">
                <a:solidFill>
                  <a:schemeClr val="bg1"/>
                </a:solidFill>
              </a:rPr>
              <a:t> 18-65</a:t>
            </a:r>
          </a:p>
          <a:p>
            <a:r>
              <a:rPr lang="en-US" sz="2000" b="1" dirty="0">
                <a:solidFill>
                  <a:schemeClr val="bg1"/>
                </a:solidFill>
              </a:rPr>
              <a:t>•Gender:</a:t>
            </a:r>
            <a:r>
              <a:rPr lang="en-US" sz="2000" dirty="0">
                <a:solidFill>
                  <a:schemeClr val="bg1"/>
                </a:solidFill>
              </a:rPr>
              <a:t> Male &amp; Female </a:t>
            </a:r>
          </a:p>
          <a:p>
            <a:r>
              <a:rPr lang="en-US" sz="2000" dirty="0">
                <a:solidFill>
                  <a:schemeClr val="bg1"/>
                </a:solidFill>
              </a:rPr>
              <a:t>•</a:t>
            </a:r>
            <a:r>
              <a:rPr lang="en-US" sz="2000" b="1" dirty="0">
                <a:solidFill>
                  <a:schemeClr val="bg1"/>
                </a:solidFill>
              </a:rPr>
              <a:t>Place</a:t>
            </a:r>
            <a:r>
              <a:rPr lang="en-US" sz="2000" dirty="0">
                <a:solidFill>
                  <a:schemeClr val="bg1"/>
                </a:solidFill>
              </a:rPr>
              <a:t>: Egypt </a:t>
            </a:r>
          </a:p>
          <a:p>
            <a:r>
              <a:rPr lang="en-US" sz="2000" dirty="0">
                <a:solidFill>
                  <a:schemeClr val="bg1"/>
                </a:solidFill>
              </a:rPr>
              <a:t> </a:t>
            </a:r>
          </a:p>
          <a:p>
            <a:r>
              <a:rPr lang="en-US" sz="2000" b="1" dirty="0">
                <a:solidFill>
                  <a:schemeClr val="bg1"/>
                </a:solidFill>
              </a:rPr>
              <a:t>The Second One is:</a:t>
            </a:r>
            <a:endParaRPr lang="en-US" sz="2000" dirty="0">
              <a:solidFill>
                <a:schemeClr val="bg1"/>
              </a:solidFill>
            </a:endParaRPr>
          </a:p>
          <a:p>
            <a:pPr lvl="0"/>
            <a:r>
              <a:rPr lang="en-US" sz="2000" dirty="0">
                <a:solidFill>
                  <a:schemeClr val="bg1"/>
                </a:solidFill>
              </a:rPr>
              <a:t>The Insurance companies that we will advertise and give them a platform to showcase and display their offers and deals.</a:t>
            </a:r>
          </a:p>
          <a:p>
            <a:pPr marL="285750" lvl="0" indent="-285750">
              <a:lnSpc>
                <a:spcPct val="15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355971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82618" y="2676237"/>
            <a:ext cx="1583358" cy="830997"/>
          </a:xfrm>
          <a:prstGeom prst="rect">
            <a:avLst/>
          </a:prstGeom>
          <a:noFill/>
        </p:spPr>
        <p:txBody>
          <a:bodyPr wrap="square" rtlCol="0">
            <a:spAutoFit/>
          </a:bodyPr>
          <a:lstStyle/>
          <a:p>
            <a:pPr algn="ctr"/>
            <a:r>
              <a:rPr lang="en-US" sz="2400" b="1" dirty="0" smtClean="0">
                <a:solidFill>
                  <a:srgbClr val="0070C0"/>
                </a:solidFill>
                <a:latin typeface="+mj-lt"/>
              </a:rPr>
              <a:t>Product / Service</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p:cNvSpPr txBox="1"/>
          <p:nvPr/>
        </p:nvSpPr>
        <p:spPr>
          <a:xfrm>
            <a:off x="3530301" y="1203982"/>
            <a:ext cx="7757160" cy="3877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Our business aims to create a platform where all the insurance companies exist on it, displaying their products and deals and for the regular people to have a place where they can feel safe and not have the fear of being scammed by giving them a place which will provide them the freedom to compare between different companies and various deals without feeling any </a:t>
            </a:r>
            <a:r>
              <a:rPr lang="en-US" sz="2000" dirty="0" smtClean="0">
                <a:solidFill>
                  <a:schemeClr val="bg1"/>
                </a:solidFill>
              </a:rPr>
              <a:t>pressure.</a:t>
            </a:r>
            <a:endParaRPr lang="en-US" sz="2000" dirty="0">
              <a:solidFill>
                <a:schemeClr val="bg1"/>
              </a:solidFill>
            </a:endParaRPr>
          </a:p>
          <a:p>
            <a:pPr marL="285750" lvl="0" indent="-285750">
              <a:lnSpc>
                <a:spcPct val="150000"/>
              </a:lnSpc>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3797568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3" name="Group 12">
            <a:extLst>
              <a:ext uri="{FF2B5EF4-FFF2-40B4-BE49-F238E27FC236}">
                <a16:creationId xmlns:a16="http://schemas.microsoft.com/office/drawing/2014/main" id="{AF3947CD-295C-4AA1-BA45-8F4293806D2F}"/>
              </a:ext>
            </a:extLst>
          </p:cNvPr>
          <p:cNvGrpSpPr/>
          <p:nvPr/>
        </p:nvGrpSpPr>
        <p:grpSpPr>
          <a:xfrm>
            <a:off x="1511300" y="858192"/>
            <a:ext cx="3092742" cy="466734"/>
            <a:chOff x="1511300" y="858192"/>
            <a:chExt cx="3092742" cy="466734"/>
          </a:xfrm>
          <a:solidFill>
            <a:schemeClr val="bg1"/>
          </a:solidFill>
        </p:grpSpPr>
        <p:sp>
          <p:nvSpPr>
            <p:cNvPr id="5" name="Rectangle: Rounded Corners 4">
              <a:extLst>
                <a:ext uri="{FF2B5EF4-FFF2-40B4-BE49-F238E27FC236}">
                  <a16:creationId xmlns:a16="http://schemas.microsoft.com/office/drawing/2014/main" id="{C4C6562D-805D-4DCF-9F0A-CE0275A17EDE}"/>
                </a:ext>
              </a:extLst>
            </p:cNvPr>
            <p:cNvSpPr/>
            <p:nvPr/>
          </p:nvSpPr>
          <p:spPr>
            <a:xfrm>
              <a:off x="1511300" y="858192"/>
              <a:ext cx="3092742" cy="4667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559617" y="904935"/>
              <a:ext cx="2976763" cy="369332"/>
            </a:xfrm>
            <a:prstGeom prst="rect">
              <a:avLst/>
            </a:prstGeom>
            <a:grpFill/>
          </p:spPr>
          <p:txBody>
            <a:bodyPr wrap="square" rtlCol="0">
              <a:spAutoFit/>
            </a:bodyPr>
            <a:lstStyle/>
            <a:p>
              <a:pPr algn="ctr"/>
              <a:r>
                <a:rPr lang="en-US" dirty="0" smtClean="0">
                  <a:latin typeface="Montserrat ExtraBold" panose="00000900000000000000" pitchFamily="2" charset="0"/>
                </a:rPr>
                <a:t>Our Mission</a:t>
              </a:r>
              <a:endParaRPr lang="en-US" dirty="0">
                <a:latin typeface="Montserrat ExtraBold" panose="00000900000000000000" pitchFamily="2" charset="0"/>
              </a:endParaRPr>
            </a:p>
          </p:txBody>
        </p:sp>
      </p:grpSp>
      <p:sp>
        <p:nvSpPr>
          <p:cNvPr id="6" name="Oval 5">
            <a:extLst>
              <a:ext uri="{FF2B5EF4-FFF2-40B4-BE49-F238E27FC236}">
                <a16:creationId xmlns:a16="http://schemas.microsoft.com/office/drawing/2014/main" id="{4DAE9F14-010C-43E3-9F96-2358A71F899A}"/>
              </a:ext>
            </a:extLst>
          </p:cNvPr>
          <p:cNvSpPr/>
          <p:nvPr/>
        </p:nvSpPr>
        <p:spPr>
          <a:xfrm>
            <a:off x="656120" y="305385"/>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2" name="Oval 31">
            <a:extLst>
              <a:ext uri="{FF2B5EF4-FFF2-40B4-BE49-F238E27FC236}">
                <a16:creationId xmlns:a16="http://schemas.microsoft.com/office/drawing/2014/main" id="{2006332C-7924-45F6-8F1B-0029924742E8}"/>
              </a:ext>
            </a:extLst>
          </p:cNvPr>
          <p:cNvSpPr/>
          <p:nvPr/>
        </p:nvSpPr>
        <p:spPr>
          <a:xfrm>
            <a:off x="4719992" y="6350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a:off x="5960309"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cxnSp>
        <p:nvCxnSpPr>
          <p:cNvPr id="99" name="Straight Connector 98">
            <a:extLst>
              <a:ext uri="{FF2B5EF4-FFF2-40B4-BE49-F238E27FC236}">
                <a16:creationId xmlns:a16="http://schemas.microsoft.com/office/drawing/2014/main" id="{18A6A15F-EA2B-48B1-A142-A4B0C39E3F27}"/>
              </a:ext>
            </a:extLst>
          </p:cNvPr>
          <p:cNvCxnSpPr>
            <a:cxnSpLocks/>
          </p:cNvCxnSpPr>
          <p:nvPr/>
        </p:nvCxnSpPr>
        <p:spPr>
          <a:xfrm>
            <a:off x="1049700" y="3656158"/>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1193EA8F-BC4A-4C71-9BCC-C09677F8A73D}"/>
              </a:ext>
            </a:extLst>
          </p:cNvPr>
          <p:cNvSpPr/>
          <p:nvPr/>
        </p:nvSpPr>
        <p:spPr>
          <a:xfrm>
            <a:off x="1006837" y="210783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2" name="Oval 111">
            <a:extLst>
              <a:ext uri="{FF2B5EF4-FFF2-40B4-BE49-F238E27FC236}">
                <a16:creationId xmlns:a16="http://schemas.microsoft.com/office/drawing/2014/main" id="{0E292DEE-4531-42A7-94E7-BE61FF6D36DC}"/>
              </a:ext>
            </a:extLst>
          </p:cNvPr>
          <p:cNvSpPr/>
          <p:nvPr/>
        </p:nvSpPr>
        <p:spPr>
          <a:xfrm>
            <a:off x="920160" y="202115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cxnSp>
        <p:nvCxnSpPr>
          <p:cNvPr id="113" name="Straight Connector 112">
            <a:extLst>
              <a:ext uri="{FF2B5EF4-FFF2-40B4-BE49-F238E27FC236}">
                <a16:creationId xmlns:a16="http://schemas.microsoft.com/office/drawing/2014/main" id="{B3E0BDFA-97CA-4B2F-A0C2-6253332547FA}"/>
              </a:ext>
            </a:extLst>
          </p:cNvPr>
          <p:cNvCxnSpPr>
            <a:cxnSpLocks/>
          </p:cNvCxnSpPr>
          <p:nvPr/>
        </p:nvCxnSpPr>
        <p:spPr>
          <a:xfrm>
            <a:off x="1049700" y="2280234"/>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ADF5D618-7601-4683-B3BF-A155325FDDDF}"/>
              </a:ext>
            </a:extLst>
          </p:cNvPr>
          <p:cNvGrpSpPr/>
          <p:nvPr/>
        </p:nvGrpSpPr>
        <p:grpSpPr>
          <a:xfrm>
            <a:off x="1296952" y="1886930"/>
            <a:ext cx="4551795" cy="1441293"/>
            <a:chOff x="6681901" y="1442950"/>
            <a:chExt cx="4551795" cy="1441293"/>
          </a:xfrm>
        </p:grpSpPr>
        <p:sp>
          <p:nvSpPr>
            <p:cNvPr id="115" name="TextBox 114">
              <a:extLst>
                <a:ext uri="{FF2B5EF4-FFF2-40B4-BE49-F238E27FC236}">
                  <a16:creationId xmlns:a16="http://schemas.microsoft.com/office/drawing/2014/main" id="{64F9D532-385A-41C2-9422-2C92CC173A59}"/>
                </a:ext>
              </a:extLst>
            </p:cNvPr>
            <p:cNvSpPr txBox="1"/>
            <p:nvPr/>
          </p:nvSpPr>
          <p:spPr>
            <a:xfrm>
              <a:off x="6681901" y="1442950"/>
              <a:ext cx="3307089" cy="461665"/>
            </a:xfrm>
            <a:prstGeom prst="rect">
              <a:avLst/>
            </a:prstGeom>
            <a:noFill/>
          </p:spPr>
          <p:txBody>
            <a:bodyPr wrap="square" rtlCol="0">
              <a:spAutoFit/>
            </a:bodyPr>
            <a:lstStyle/>
            <a:p>
              <a:r>
                <a:rPr lang="en-US" sz="2400" b="1" dirty="0" smtClean="0">
                  <a:solidFill>
                    <a:schemeClr val="bg1">
                      <a:lumMod val="95000"/>
                    </a:schemeClr>
                  </a:solidFill>
                  <a:latin typeface="Montserrat" panose="00000500000000000000" pitchFamily="2" charset="0"/>
                </a:rPr>
                <a:t>Advertisement</a:t>
              </a:r>
              <a:endParaRPr lang="en-US" sz="2400" b="1" dirty="0">
                <a:solidFill>
                  <a:schemeClr val="bg1">
                    <a:lumMod val="95000"/>
                  </a:schemeClr>
                </a:solidFill>
                <a:latin typeface="Montserrat" panose="00000500000000000000" pitchFamily="2" charset="0"/>
              </a:endParaRPr>
            </a:p>
          </p:txBody>
        </p:sp>
        <p:sp>
          <p:nvSpPr>
            <p:cNvPr id="116" name="TextBox 115">
              <a:extLst>
                <a:ext uri="{FF2B5EF4-FFF2-40B4-BE49-F238E27FC236}">
                  <a16:creationId xmlns:a16="http://schemas.microsoft.com/office/drawing/2014/main" id="{760135AF-AB8C-4A7A-B3FA-DBE2F74535E0}"/>
                </a:ext>
              </a:extLst>
            </p:cNvPr>
            <p:cNvSpPr txBox="1"/>
            <p:nvPr/>
          </p:nvSpPr>
          <p:spPr>
            <a:xfrm>
              <a:off x="6681901" y="1807025"/>
              <a:ext cx="4551795" cy="1077218"/>
            </a:xfrm>
            <a:prstGeom prst="rect">
              <a:avLst/>
            </a:prstGeom>
            <a:noFill/>
          </p:spPr>
          <p:txBody>
            <a:bodyPr wrap="square" rtlCol="0">
              <a:spAutoFit/>
            </a:bodyPr>
            <a:lstStyle/>
            <a:p>
              <a:r>
                <a:rPr lang="en-US" sz="1600" dirty="0" smtClean="0">
                  <a:solidFill>
                    <a:schemeClr val="bg1">
                      <a:lumMod val="95000"/>
                    </a:schemeClr>
                  </a:solidFill>
                  <a:latin typeface="Montserrat" panose="00000500000000000000" pitchFamily="2" charset="0"/>
                </a:rPr>
                <a:t>We advertise for all types of insurance companies on a single online platform to make it easier for the user in making a decision and use the competition to our advantage</a:t>
              </a:r>
              <a:endParaRPr lang="en-US" sz="1600" dirty="0">
                <a:solidFill>
                  <a:schemeClr val="bg1">
                    <a:lumMod val="95000"/>
                  </a:schemeClr>
                </a:solidFill>
                <a:latin typeface="Montserrat" panose="00000500000000000000" pitchFamily="2" charset="0"/>
              </a:endParaRPr>
            </a:p>
          </p:txBody>
        </p:sp>
      </p:grpSp>
      <p:sp>
        <p:nvSpPr>
          <p:cNvPr id="117" name="Oval 116">
            <a:extLst>
              <a:ext uri="{FF2B5EF4-FFF2-40B4-BE49-F238E27FC236}">
                <a16:creationId xmlns:a16="http://schemas.microsoft.com/office/drawing/2014/main" id="{B78728E8-4E2C-4F2C-A5FF-1F738F674ED5}"/>
              </a:ext>
            </a:extLst>
          </p:cNvPr>
          <p:cNvSpPr/>
          <p:nvPr/>
        </p:nvSpPr>
        <p:spPr>
          <a:xfrm>
            <a:off x="1006837" y="3487247"/>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8" name="Oval 117">
            <a:extLst>
              <a:ext uri="{FF2B5EF4-FFF2-40B4-BE49-F238E27FC236}">
                <a16:creationId xmlns:a16="http://schemas.microsoft.com/office/drawing/2014/main" id="{99D80301-A86B-44E3-8C91-BC2F9945C8BD}"/>
              </a:ext>
            </a:extLst>
          </p:cNvPr>
          <p:cNvSpPr/>
          <p:nvPr/>
        </p:nvSpPr>
        <p:spPr>
          <a:xfrm>
            <a:off x="920160" y="3400570"/>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19" name="Group 118">
            <a:extLst>
              <a:ext uri="{FF2B5EF4-FFF2-40B4-BE49-F238E27FC236}">
                <a16:creationId xmlns:a16="http://schemas.microsoft.com/office/drawing/2014/main" id="{C200B673-9142-4B13-8DAD-F8BEEA621A56}"/>
              </a:ext>
            </a:extLst>
          </p:cNvPr>
          <p:cNvGrpSpPr/>
          <p:nvPr/>
        </p:nvGrpSpPr>
        <p:grpSpPr>
          <a:xfrm>
            <a:off x="1275547" y="3366375"/>
            <a:ext cx="4159637" cy="1195072"/>
            <a:chOff x="6681901" y="1442950"/>
            <a:chExt cx="4159637" cy="1195072"/>
          </a:xfrm>
        </p:grpSpPr>
        <p:sp>
          <p:nvSpPr>
            <p:cNvPr id="120" name="TextBox 119">
              <a:extLst>
                <a:ext uri="{FF2B5EF4-FFF2-40B4-BE49-F238E27FC236}">
                  <a16:creationId xmlns:a16="http://schemas.microsoft.com/office/drawing/2014/main" id="{449A20D3-D1E3-48B2-AEB2-FE1E7D57A505}"/>
                </a:ext>
              </a:extLst>
            </p:cNvPr>
            <p:cNvSpPr txBox="1"/>
            <p:nvPr/>
          </p:nvSpPr>
          <p:spPr>
            <a:xfrm>
              <a:off x="6681901" y="1442950"/>
              <a:ext cx="3239428" cy="461665"/>
            </a:xfrm>
            <a:prstGeom prst="rect">
              <a:avLst/>
            </a:prstGeom>
            <a:noFill/>
          </p:spPr>
          <p:txBody>
            <a:bodyPr wrap="square" rtlCol="0">
              <a:spAutoFit/>
            </a:bodyPr>
            <a:lstStyle/>
            <a:p>
              <a:r>
                <a:rPr lang="en-US" sz="2400" b="1" dirty="0" smtClean="0">
                  <a:solidFill>
                    <a:schemeClr val="bg1">
                      <a:lumMod val="95000"/>
                    </a:schemeClr>
                  </a:solidFill>
                  <a:latin typeface="Montserrat" panose="00000500000000000000" pitchFamily="2" charset="0"/>
                </a:rPr>
                <a:t>Safe payment</a:t>
              </a:r>
              <a:endParaRPr lang="en-US" sz="2400" b="1" dirty="0">
                <a:solidFill>
                  <a:schemeClr val="bg1">
                    <a:lumMod val="95000"/>
                  </a:schemeClr>
                </a:solidFill>
                <a:latin typeface="Montserrat" panose="00000500000000000000" pitchFamily="2" charset="0"/>
              </a:endParaRPr>
            </a:p>
          </p:txBody>
        </p:sp>
        <p:sp>
          <p:nvSpPr>
            <p:cNvPr id="121" name="TextBox 120">
              <a:extLst>
                <a:ext uri="{FF2B5EF4-FFF2-40B4-BE49-F238E27FC236}">
                  <a16:creationId xmlns:a16="http://schemas.microsoft.com/office/drawing/2014/main" id="{CCDF64C5-151D-481A-8B31-0784219DA281}"/>
                </a:ext>
              </a:extLst>
            </p:cNvPr>
            <p:cNvSpPr txBox="1"/>
            <p:nvPr/>
          </p:nvSpPr>
          <p:spPr>
            <a:xfrm>
              <a:off x="6681901" y="1807025"/>
              <a:ext cx="4159637" cy="830997"/>
            </a:xfrm>
            <a:prstGeom prst="rect">
              <a:avLst/>
            </a:prstGeom>
            <a:noFill/>
          </p:spPr>
          <p:txBody>
            <a:bodyPr wrap="square" rtlCol="0">
              <a:spAutoFit/>
            </a:bodyPr>
            <a:lstStyle/>
            <a:p>
              <a:r>
                <a:rPr lang="en-US" sz="1600" dirty="0" smtClean="0">
                  <a:solidFill>
                    <a:schemeClr val="bg1">
                      <a:lumMod val="95000"/>
                    </a:schemeClr>
                  </a:solidFill>
                  <a:latin typeface="Montserrat" panose="00000500000000000000" pitchFamily="2" charset="0"/>
                </a:rPr>
                <a:t>We offer our customers a safe paying process for the insurance contract they choose.</a:t>
              </a:r>
              <a:endParaRPr lang="en-US" sz="1600" dirty="0">
                <a:solidFill>
                  <a:schemeClr val="bg1">
                    <a:lumMod val="95000"/>
                  </a:schemeClr>
                </a:solidFill>
                <a:latin typeface="Montserrat" panose="00000500000000000000" pitchFamily="2" charset="0"/>
              </a:endParaRPr>
            </a:p>
          </p:txBody>
        </p:sp>
      </p:grpSp>
      <p:sp>
        <p:nvSpPr>
          <p:cNvPr id="122" name="Oval 121">
            <a:extLst>
              <a:ext uri="{FF2B5EF4-FFF2-40B4-BE49-F238E27FC236}">
                <a16:creationId xmlns:a16="http://schemas.microsoft.com/office/drawing/2014/main" id="{A8808558-8D68-4E27-B823-FD4022468FA3}"/>
              </a:ext>
            </a:extLst>
          </p:cNvPr>
          <p:cNvSpPr/>
          <p:nvPr/>
        </p:nvSpPr>
        <p:spPr>
          <a:xfrm>
            <a:off x="1006837" y="486317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3" name="Oval 122">
            <a:extLst>
              <a:ext uri="{FF2B5EF4-FFF2-40B4-BE49-F238E27FC236}">
                <a16:creationId xmlns:a16="http://schemas.microsoft.com/office/drawing/2014/main" id="{1837C953-D9D5-4AC0-9B9E-0CE4CA8014CD}"/>
              </a:ext>
            </a:extLst>
          </p:cNvPr>
          <p:cNvSpPr/>
          <p:nvPr/>
        </p:nvSpPr>
        <p:spPr>
          <a:xfrm>
            <a:off x="920160" y="477649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24" name="Group 123">
            <a:extLst>
              <a:ext uri="{FF2B5EF4-FFF2-40B4-BE49-F238E27FC236}">
                <a16:creationId xmlns:a16="http://schemas.microsoft.com/office/drawing/2014/main" id="{3731F9B1-BC3B-4A35-A43C-A26AEF6BA42C}"/>
              </a:ext>
            </a:extLst>
          </p:cNvPr>
          <p:cNvGrpSpPr/>
          <p:nvPr/>
        </p:nvGrpSpPr>
        <p:grpSpPr>
          <a:xfrm>
            <a:off x="1290513" y="4599600"/>
            <a:ext cx="4228195" cy="1701378"/>
            <a:chOff x="6681901" y="1442950"/>
            <a:chExt cx="4159637" cy="1902958"/>
          </a:xfrm>
        </p:grpSpPr>
        <p:sp>
          <p:nvSpPr>
            <p:cNvPr id="125" name="TextBox 124">
              <a:extLst>
                <a:ext uri="{FF2B5EF4-FFF2-40B4-BE49-F238E27FC236}">
                  <a16:creationId xmlns:a16="http://schemas.microsoft.com/office/drawing/2014/main" id="{675FC07F-ED9B-43C1-9713-FBD221391B89}"/>
                </a:ext>
              </a:extLst>
            </p:cNvPr>
            <p:cNvSpPr txBox="1"/>
            <p:nvPr/>
          </p:nvSpPr>
          <p:spPr>
            <a:xfrm>
              <a:off x="6681901" y="1442950"/>
              <a:ext cx="2542205" cy="461665"/>
            </a:xfrm>
            <a:prstGeom prst="rect">
              <a:avLst/>
            </a:prstGeom>
            <a:noFill/>
          </p:spPr>
          <p:txBody>
            <a:bodyPr wrap="square" rtlCol="0">
              <a:spAutoFit/>
            </a:bodyPr>
            <a:lstStyle/>
            <a:p>
              <a:r>
                <a:rPr lang="en-US" sz="2400" b="1" dirty="0" smtClean="0">
                  <a:solidFill>
                    <a:schemeClr val="bg1">
                      <a:lumMod val="95000"/>
                    </a:schemeClr>
                  </a:solidFill>
                  <a:latin typeface="Montserrat" panose="00000500000000000000" pitchFamily="2" charset="0"/>
                </a:rPr>
                <a:t>No pressure</a:t>
              </a:r>
              <a:endParaRPr lang="en-US" sz="2400" b="1" dirty="0">
                <a:solidFill>
                  <a:schemeClr val="bg1">
                    <a:lumMod val="95000"/>
                  </a:schemeClr>
                </a:solidFill>
                <a:latin typeface="Montserrat" panose="00000500000000000000" pitchFamily="2" charset="0"/>
              </a:endParaRPr>
            </a:p>
          </p:txBody>
        </p:sp>
        <p:sp>
          <p:nvSpPr>
            <p:cNvPr id="126" name="TextBox 125">
              <a:extLst>
                <a:ext uri="{FF2B5EF4-FFF2-40B4-BE49-F238E27FC236}">
                  <a16:creationId xmlns:a16="http://schemas.microsoft.com/office/drawing/2014/main" id="{73FAEB4D-0416-4422-BB15-11931CBF514D}"/>
                </a:ext>
              </a:extLst>
            </p:cNvPr>
            <p:cNvSpPr txBox="1"/>
            <p:nvPr/>
          </p:nvSpPr>
          <p:spPr>
            <a:xfrm>
              <a:off x="6681901" y="1807025"/>
              <a:ext cx="4159637" cy="1538883"/>
            </a:xfrm>
            <a:prstGeom prst="rect">
              <a:avLst/>
            </a:prstGeom>
            <a:noFill/>
          </p:spPr>
          <p:txBody>
            <a:bodyPr wrap="square" rtlCol="0">
              <a:spAutoFit/>
            </a:bodyPr>
            <a:lstStyle/>
            <a:p>
              <a:r>
                <a:rPr lang="en-US" sz="1400" dirty="0" smtClean="0">
                  <a:solidFill>
                    <a:schemeClr val="bg1"/>
                  </a:solidFill>
                  <a:latin typeface="Montserrat" panose="00000500000000000000" pitchFamily="2" charset="0"/>
                </a:rPr>
                <a:t>We </a:t>
              </a:r>
              <a:r>
                <a:rPr lang="en-GB" sz="1600" dirty="0">
                  <a:solidFill>
                    <a:schemeClr val="bg1"/>
                  </a:solidFill>
                </a:rPr>
                <a:t>give an opportunity for insurance seekers to compare and choose the best deals that suit them the most and take their time with doing so.</a:t>
              </a:r>
              <a:endParaRPr lang="en-US" sz="1600" dirty="0">
                <a:solidFill>
                  <a:schemeClr val="bg1"/>
                </a:solidFill>
              </a:endParaRPr>
            </a:p>
            <a:p>
              <a:endParaRPr lang="en-US" sz="1400" dirty="0">
                <a:solidFill>
                  <a:schemeClr val="bg1"/>
                </a:solidFill>
                <a:latin typeface="Montserrat" panose="00000500000000000000" pitchFamily="2" charset="0"/>
              </a:endParaRPr>
            </a:p>
            <a:p>
              <a:endParaRPr lang="en-US" sz="1600" dirty="0">
                <a:solidFill>
                  <a:schemeClr val="bg1"/>
                </a:solidFill>
                <a:latin typeface="Montserrat" panose="00000500000000000000" pitchFamily="2" charset="0"/>
              </a:endParaRPr>
            </a:p>
          </p:txBody>
        </p:sp>
      </p:grpSp>
      <p:grpSp>
        <p:nvGrpSpPr>
          <p:cNvPr id="14" name="Group 13">
            <a:extLst>
              <a:ext uri="{FF2B5EF4-FFF2-40B4-BE49-F238E27FC236}">
                <a16:creationId xmlns:a16="http://schemas.microsoft.com/office/drawing/2014/main" id="{A0BD0C0E-8513-48E3-891D-E211E35A6661}"/>
              </a:ext>
            </a:extLst>
          </p:cNvPr>
          <p:cNvGrpSpPr/>
          <p:nvPr/>
        </p:nvGrpSpPr>
        <p:grpSpPr>
          <a:xfrm>
            <a:off x="7611984" y="858192"/>
            <a:ext cx="3092742" cy="466734"/>
            <a:chOff x="7611984" y="858192"/>
            <a:chExt cx="3092742" cy="466734"/>
          </a:xfrm>
          <a:solidFill>
            <a:srgbClr val="0070C0"/>
          </a:solidFill>
        </p:grpSpPr>
        <p:sp>
          <p:nvSpPr>
            <p:cNvPr id="127" name="Rectangle: Rounded Corners 126">
              <a:extLst>
                <a:ext uri="{FF2B5EF4-FFF2-40B4-BE49-F238E27FC236}">
                  <a16:creationId xmlns:a16="http://schemas.microsoft.com/office/drawing/2014/main" id="{5EAC5BC0-1F7B-42B2-BDB9-8DD169BDCE3A}"/>
                </a:ext>
              </a:extLst>
            </p:cNvPr>
            <p:cNvSpPr/>
            <p:nvPr/>
          </p:nvSpPr>
          <p:spPr>
            <a:xfrm>
              <a:off x="7611984" y="858192"/>
              <a:ext cx="3092742" cy="4667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7660301" y="904935"/>
              <a:ext cx="2976763" cy="369332"/>
            </a:xfrm>
            <a:prstGeom prst="rect">
              <a:avLst/>
            </a:prstGeom>
            <a:grpFill/>
          </p:spPr>
          <p:txBody>
            <a:bodyPr wrap="square" rtlCol="0">
              <a:spAutoFit/>
            </a:bodyPr>
            <a:lstStyle/>
            <a:p>
              <a:pPr algn="ctr"/>
              <a:r>
                <a:rPr lang="en-US" dirty="0" smtClean="0">
                  <a:solidFill>
                    <a:schemeClr val="bg1"/>
                  </a:solidFill>
                  <a:latin typeface="Montserrat ExtraBold" panose="00000900000000000000" pitchFamily="2" charset="0"/>
                </a:rPr>
                <a:t>Our Vision</a:t>
              </a:r>
              <a:endParaRPr lang="en-US" dirty="0">
                <a:solidFill>
                  <a:schemeClr val="bg1"/>
                </a:solidFill>
                <a:latin typeface="Montserrat ExtraBold" panose="00000900000000000000" pitchFamily="2" charset="0"/>
              </a:endParaRPr>
            </a:p>
          </p:txBody>
        </p:sp>
      </p:gr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6082431" y="252705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7" name="Oval 6">
            <a:extLst>
              <a:ext uri="{FF2B5EF4-FFF2-40B4-BE49-F238E27FC236}">
                <a16:creationId xmlns:a16="http://schemas.microsoft.com/office/drawing/2014/main" id="{00349701-D5FE-42FF-9E96-5385942D4CA8}"/>
              </a:ext>
            </a:extLst>
          </p:cNvPr>
          <p:cNvSpPr/>
          <p:nvPr/>
        </p:nvSpPr>
        <p:spPr>
          <a:xfrm>
            <a:off x="10815991" y="635084"/>
            <a:ext cx="158168" cy="15816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553431" y="6219262"/>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cxnSp>
        <p:nvCxnSpPr>
          <p:cNvPr id="58" name="Straight Connector 57">
            <a:extLst>
              <a:ext uri="{FF2B5EF4-FFF2-40B4-BE49-F238E27FC236}">
                <a16:creationId xmlns:a16="http://schemas.microsoft.com/office/drawing/2014/main" id="{870032B8-53EE-460B-85FC-B73F4440997C}"/>
              </a:ext>
            </a:extLst>
          </p:cNvPr>
          <p:cNvCxnSpPr>
            <a:cxnSpLocks/>
          </p:cNvCxnSpPr>
          <p:nvPr/>
        </p:nvCxnSpPr>
        <p:spPr>
          <a:xfrm>
            <a:off x="7272119" y="3656158"/>
            <a:ext cx="0" cy="11266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EE65680-0676-4143-A7B0-2D4EAB86F045}"/>
              </a:ext>
            </a:extLst>
          </p:cNvPr>
          <p:cNvSpPr/>
          <p:nvPr/>
        </p:nvSpPr>
        <p:spPr>
          <a:xfrm>
            <a:off x="7229256" y="2107831"/>
            <a:ext cx="85726" cy="8572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60" name="Oval 59">
            <a:extLst>
              <a:ext uri="{FF2B5EF4-FFF2-40B4-BE49-F238E27FC236}">
                <a16:creationId xmlns:a16="http://schemas.microsoft.com/office/drawing/2014/main" id="{773873ED-590E-4DA5-B6E1-EADA9EFB5458}"/>
              </a:ext>
            </a:extLst>
          </p:cNvPr>
          <p:cNvSpPr/>
          <p:nvPr/>
        </p:nvSpPr>
        <p:spPr>
          <a:xfrm>
            <a:off x="7142579" y="2021154"/>
            <a:ext cx="259080" cy="25908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cxnSp>
        <p:nvCxnSpPr>
          <p:cNvPr id="61" name="Straight Connector 60">
            <a:extLst>
              <a:ext uri="{FF2B5EF4-FFF2-40B4-BE49-F238E27FC236}">
                <a16:creationId xmlns:a16="http://schemas.microsoft.com/office/drawing/2014/main" id="{5C73A631-6CD5-4D4D-98A4-737ED11539F6}"/>
              </a:ext>
            </a:extLst>
          </p:cNvPr>
          <p:cNvCxnSpPr>
            <a:cxnSpLocks/>
          </p:cNvCxnSpPr>
          <p:nvPr/>
        </p:nvCxnSpPr>
        <p:spPr>
          <a:xfrm>
            <a:off x="7272119" y="2280234"/>
            <a:ext cx="0" cy="11266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281584A-BE79-4EC0-BA31-AD1D89869FB6}"/>
              </a:ext>
            </a:extLst>
          </p:cNvPr>
          <p:cNvGrpSpPr/>
          <p:nvPr/>
        </p:nvGrpSpPr>
        <p:grpSpPr>
          <a:xfrm>
            <a:off x="7519371" y="1886930"/>
            <a:ext cx="4428789" cy="1441293"/>
            <a:chOff x="6681901" y="1442950"/>
            <a:chExt cx="4159637" cy="1564404"/>
          </a:xfrm>
          <a:solidFill>
            <a:schemeClr val="bg1">
              <a:lumMod val="95000"/>
            </a:schemeClr>
          </a:solidFill>
        </p:grpSpPr>
        <p:sp>
          <p:nvSpPr>
            <p:cNvPr id="63" name="TextBox 62">
              <a:extLst>
                <a:ext uri="{FF2B5EF4-FFF2-40B4-BE49-F238E27FC236}">
                  <a16:creationId xmlns:a16="http://schemas.microsoft.com/office/drawing/2014/main" id="{2A2FAAB5-E833-4CC6-8830-6BEF70570816}"/>
                </a:ext>
              </a:extLst>
            </p:cNvPr>
            <p:cNvSpPr txBox="1"/>
            <p:nvPr/>
          </p:nvSpPr>
          <p:spPr>
            <a:xfrm>
              <a:off x="6681901" y="1442950"/>
              <a:ext cx="3307089" cy="501099"/>
            </a:xfrm>
            <a:prstGeom prst="rect">
              <a:avLst/>
            </a:prstGeom>
            <a:grpFill/>
          </p:spPr>
          <p:txBody>
            <a:bodyPr wrap="square" rtlCol="0">
              <a:spAutoFit/>
            </a:bodyPr>
            <a:lstStyle/>
            <a:p>
              <a:r>
                <a:rPr lang="en-US" sz="2400" b="1" dirty="0" smtClean="0">
                  <a:solidFill>
                    <a:srgbClr val="0070C0"/>
                  </a:solidFill>
                  <a:latin typeface="Montserrat" panose="00000500000000000000" pitchFamily="2" charset="0"/>
                </a:rPr>
                <a:t>Eliminate </a:t>
              </a:r>
              <a:r>
                <a:rPr lang="en-US" sz="2400" b="1" dirty="0" err="1" smtClean="0">
                  <a:solidFill>
                    <a:srgbClr val="0070C0"/>
                  </a:solidFill>
                  <a:latin typeface="Montserrat" panose="00000500000000000000" pitchFamily="2" charset="0"/>
                </a:rPr>
                <a:t>traditionality</a:t>
              </a:r>
              <a:r>
                <a:rPr lang="en-US" sz="2400" b="1" dirty="0" smtClean="0">
                  <a:solidFill>
                    <a:srgbClr val="0070C0"/>
                  </a:solidFill>
                  <a:latin typeface="Montserrat" panose="00000500000000000000" pitchFamily="2" charset="0"/>
                </a:rPr>
                <a:t> </a:t>
              </a:r>
              <a:endParaRPr lang="en-US" sz="2400" b="1" dirty="0">
                <a:solidFill>
                  <a:srgbClr val="0070C0"/>
                </a:solidFill>
                <a:latin typeface="Montserrat" panose="00000500000000000000" pitchFamily="2" charset="0"/>
              </a:endParaRPr>
            </a:p>
          </p:txBody>
        </p:sp>
        <p:sp>
          <p:nvSpPr>
            <p:cNvPr id="64" name="TextBox 63">
              <a:extLst>
                <a:ext uri="{FF2B5EF4-FFF2-40B4-BE49-F238E27FC236}">
                  <a16:creationId xmlns:a16="http://schemas.microsoft.com/office/drawing/2014/main" id="{A2630F91-8409-403B-98B7-7A91D7792F79}"/>
                </a:ext>
              </a:extLst>
            </p:cNvPr>
            <p:cNvSpPr txBox="1"/>
            <p:nvPr/>
          </p:nvSpPr>
          <p:spPr>
            <a:xfrm>
              <a:off x="6681901" y="1807025"/>
              <a:ext cx="4159637" cy="1200329"/>
            </a:xfrm>
            <a:prstGeom prst="rect">
              <a:avLst/>
            </a:prstGeom>
            <a:grpFill/>
          </p:spPr>
          <p:txBody>
            <a:bodyPr wrap="square" rtlCol="0">
              <a:spAutoFit/>
            </a:bodyPr>
            <a:lstStyle/>
            <a:p>
              <a:r>
                <a:rPr lang="en-US" dirty="0" smtClean="0"/>
                <a:t>eliminate </a:t>
              </a:r>
              <a:r>
                <a:rPr lang="en-US" dirty="0"/>
                <a:t>the traditional way of buying insurances and change the conventional process into an online process</a:t>
              </a:r>
              <a:endParaRPr lang="en-US" sz="1600" dirty="0">
                <a:latin typeface="Montserrat" panose="00000500000000000000" pitchFamily="2" charset="0"/>
              </a:endParaRPr>
            </a:p>
          </p:txBody>
        </p:sp>
      </p:grpSp>
      <p:sp>
        <p:nvSpPr>
          <p:cNvPr id="65" name="Oval 64">
            <a:extLst>
              <a:ext uri="{FF2B5EF4-FFF2-40B4-BE49-F238E27FC236}">
                <a16:creationId xmlns:a16="http://schemas.microsoft.com/office/drawing/2014/main" id="{7D0BE69C-AF71-4CA9-A7FC-0D145B9B2F20}"/>
              </a:ext>
            </a:extLst>
          </p:cNvPr>
          <p:cNvSpPr/>
          <p:nvPr/>
        </p:nvSpPr>
        <p:spPr>
          <a:xfrm>
            <a:off x="7229256" y="3487247"/>
            <a:ext cx="85726" cy="8572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66" name="Oval 65">
            <a:extLst>
              <a:ext uri="{FF2B5EF4-FFF2-40B4-BE49-F238E27FC236}">
                <a16:creationId xmlns:a16="http://schemas.microsoft.com/office/drawing/2014/main" id="{734BAEAE-2A34-401F-B4F8-174F79D6B1AC}"/>
              </a:ext>
            </a:extLst>
          </p:cNvPr>
          <p:cNvSpPr/>
          <p:nvPr/>
        </p:nvSpPr>
        <p:spPr>
          <a:xfrm>
            <a:off x="7142579" y="3400570"/>
            <a:ext cx="259080" cy="25908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grpSp>
        <p:nvGrpSpPr>
          <p:cNvPr id="67" name="Group 66">
            <a:extLst>
              <a:ext uri="{FF2B5EF4-FFF2-40B4-BE49-F238E27FC236}">
                <a16:creationId xmlns:a16="http://schemas.microsoft.com/office/drawing/2014/main" id="{430B1F8B-CDAA-4278-8B32-22F216DBF922}"/>
              </a:ext>
            </a:extLst>
          </p:cNvPr>
          <p:cNvGrpSpPr/>
          <p:nvPr/>
        </p:nvGrpSpPr>
        <p:grpSpPr>
          <a:xfrm>
            <a:off x="7519371" y="3265571"/>
            <a:ext cx="4159637" cy="948850"/>
            <a:chOff x="6681901" y="1442950"/>
            <a:chExt cx="4159637" cy="948850"/>
          </a:xfrm>
          <a:solidFill>
            <a:schemeClr val="bg1">
              <a:lumMod val="95000"/>
            </a:schemeClr>
          </a:solidFill>
        </p:grpSpPr>
        <p:sp>
          <p:nvSpPr>
            <p:cNvPr id="68" name="TextBox 67">
              <a:extLst>
                <a:ext uri="{FF2B5EF4-FFF2-40B4-BE49-F238E27FC236}">
                  <a16:creationId xmlns:a16="http://schemas.microsoft.com/office/drawing/2014/main" id="{340E98A9-6D00-4AF0-9C84-27651352CAD7}"/>
                </a:ext>
              </a:extLst>
            </p:cNvPr>
            <p:cNvSpPr txBox="1"/>
            <p:nvPr/>
          </p:nvSpPr>
          <p:spPr>
            <a:xfrm>
              <a:off x="6681901" y="1442950"/>
              <a:ext cx="3521076" cy="461665"/>
            </a:xfrm>
            <a:prstGeom prst="rect">
              <a:avLst/>
            </a:prstGeom>
            <a:grpFill/>
          </p:spPr>
          <p:txBody>
            <a:bodyPr wrap="square" rtlCol="0">
              <a:spAutoFit/>
            </a:bodyPr>
            <a:lstStyle/>
            <a:p>
              <a:r>
                <a:rPr lang="en-US" sz="2400" b="1" dirty="0" smtClean="0">
                  <a:solidFill>
                    <a:srgbClr val="0070C0"/>
                  </a:solidFill>
                  <a:latin typeface="Montserrat" panose="00000500000000000000" pitchFamily="2" charset="0"/>
                </a:rPr>
                <a:t>Time management</a:t>
              </a:r>
              <a:endParaRPr lang="en-US" sz="2400" b="1" dirty="0">
                <a:solidFill>
                  <a:srgbClr val="0070C0"/>
                </a:solidFill>
                <a:latin typeface="Montserrat" panose="00000500000000000000" pitchFamily="2" charset="0"/>
              </a:endParaRPr>
            </a:p>
          </p:txBody>
        </p:sp>
        <p:sp>
          <p:nvSpPr>
            <p:cNvPr id="69" name="TextBox 68">
              <a:extLst>
                <a:ext uri="{FF2B5EF4-FFF2-40B4-BE49-F238E27FC236}">
                  <a16:creationId xmlns:a16="http://schemas.microsoft.com/office/drawing/2014/main" id="{CCAE11FC-E45D-4171-B126-42E058CBA3F1}"/>
                </a:ext>
              </a:extLst>
            </p:cNvPr>
            <p:cNvSpPr txBox="1"/>
            <p:nvPr/>
          </p:nvSpPr>
          <p:spPr>
            <a:xfrm>
              <a:off x="6681901" y="1807025"/>
              <a:ext cx="4159637" cy="584775"/>
            </a:xfrm>
            <a:prstGeom prst="rect">
              <a:avLst/>
            </a:prstGeom>
            <a:grpFill/>
          </p:spPr>
          <p:txBody>
            <a:bodyPr wrap="square" rtlCol="0">
              <a:spAutoFit/>
            </a:bodyPr>
            <a:lstStyle/>
            <a:p>
              <a:r>
                <a:rPr lang="en-US" sz="1600" dirty="0" smtClean="0">
                  <a:latin typeface="Montserrat" panose="00000500000000000000" pitchFamily="2" charset="0"/>
                </a:rPr>
                <a:t>Get rid of any hassles that consume the customers time, you only need few minutes.</a:t>
              </a:r>
              <a:endParaRPr lang="en-US" sz="1600" dirty="0">
                <a:latin typeface="Montserrat" panose="00000500000000000000" pitchFamily="2" charset="0"/>
              </a:endParaRPr>
            </a:p>
          </p:txBody>
        </p:sp>
      </p:grpSp>
      <p:sp>
        <p:nvSpPr>
          <p:cNvPr id="70" name="Oval 69">
            <a:extLst>
              <a:ext uri="{FF2B5EF4-FFF2-40B4-BE49-F238E27FC236}">
                <a16:creationId xmlns:a16="http://schemas.microsoft.com/office/drawing/2014/main" id="{9E144A1C-9ABC-4646-894E-A57E1D8722AF}"/>
              </a:ext>
            </a:extLst>
          </p:cNvPr>
          <p:cNvSpPr/>
          <p:nvPr/>
        </p:nvSpPr>
        <p:spPr>
          <a:xfrm>
            <a:off x="7229256" y="4863171"/>
            <a:ext cx="85726" cy="8572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71" name="Oval 70">
            <a:extLst>
              <a:ext uri="{FF2B5EF4-FFF2-40B4-BE49-F238E27FC236}">
                <a16:creationId xmlns:a16="http://schemas.microsoft.com/office/drawing/2014/main" id="{A131F1EB-021F-4CEF-8516-446E8142C991}"/>
              </a:ext>
            </a:extLst>
          </p:cNvPr>
          <p:cNvSpPr/>
          <p:nvPr/>
        </p:nvSpPr>
        <p:spPr>
          <a:xfrm>
            <a:off x="7142579" y="4776494"/>
            <a:ext cx="259080" cy="25908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grpSp>
        <p:nvGrpSpPr>
          <p:cNvPr id="72" name="Group 71">
            <a:extLst>
              <a:ext uri="{FF2B5EF4-FFF2-40B4-BE49-F238E27FC236}">
                <a16:creationId xmlns:a16="http://schemas.microsoft.com/office/drawing/2014/main" id="{F1718DCE-59AE-46B7-8656-CE8048F71718}"/>
              </a:ext>
            </a:extLst>
          </p:cNvPr>
          <p:cNvGrpSpPr/>
          <p:nvPr/>
        </p:nvGrpSpPr>
        <p:grpSpPr>
          <a:xfrm>
            <a:off x="7519371" y="4618399"/>
            <a:ext cx="4159637" cy="1195072"/>
            <a:chOff x="6681901" y="1442950"/>
            <a:chExt cx="4159637" cy="1195072"/>
          </a:xfrm>
          <a:solidFill>
            <a:schemeClr val="bg1">
              <a:lumMod val="95000"/>
            </a:schemeClr>
          </a:solidFill>
        </p:grpSpPr>
        <p:sp>
          <p:nvSpPr>
            <p:cNvPr id="73" name="TextBox 72">
              <a:extLst>
                <a:ext uri="{FF2B5EF4-FFF2-40B4-BE49-F238E27FC236}">
                  <a16:creationId xmlns:a16="http://schemas.microsoft.com/office/drawing/2014/main" id="{82F3F8E3-D001-4D51-AD47-6E373CC727EF}"/>
                </a:ext>
              </a:extLst>
            </p:cNvPr>
            <p:cNvSpPr txBox="1"/>
            <p:nvPr/>
          </p:nvSpPr>
          <p:spPr>
            <a:xfrm>
              <a:off x="6681901" y="1442950"/>
              <a:ext cx="2542205" cy="461665"/>
            </a:xfrm>
            <a:prstGeom prst="rect">
              <a:avLst/>
            </a:prstGeom>
            <a:grpFill/>
          </p:spPr>
          <p:txBody>
            <a:bodyPr wrap="square" rtlCol="0">
              <a:spAutoFit/>
            </a:bodyPr>
            <a:lstStyle/>
            <a:p>
              <a:r>
                <a:rPr lang="en-US" sz="2400" b="1" dirty="0" smtClean="0">
                  <a:solidFill>
                    <a:srgbClr val="0070C0"/>
                  </a:solidFill>
                  <a:latin typeface="Montserrat" panose="00000500000000000000" pitchFamily="2" charset="0"/>
                </a:rPr>
                <a:t>Effectiveness</a:t>
              </a:r>
              <a:endParaRPr lang="en-US" sz="2400" b="1" dirty="0">
                <a:solidFill>
                  <a:srgbClr val="0070C0"/>
                </a:solidFill>
                <a:latin typeface="Montserrat" panose="00000500000000000000" pitchFamily="2" charset="0"/>
              </a:endParaRPr>
            </a:p>
          </p:txBody>
        </p:sp>
        <p:sp>
          <p:nvSpPr>
            <p:cNvPr id="74" name="TextBox 73">
              <a:extLst>
                <a:ext uri="{FF2B5EF4-FFF2-40B4-BE49-F238E27FC236}">
                  <a16:creationId xmlns:a16="http://schemas.microsoft.com/office/drawing/2014/main" id="{E83FBFFD-FCBB-4905-9615-F1F398C6CB6E}"/>
                </a:ext>
              </a:extLst>
            </p:cNvPr>
            <p:cNvSpPr txBox="1"/>
            <p:nvPr/>
          </p:nvSpPr>
          <p:spPr>
            <a:xfrm>
              <a:off x="6681901" y="1807025"/>
              <a:ext cx="4159637" cy="830997"/>
            </a:xfrm>
            <a:prstGeom prst="rect">
              <a:avLst/>
            </a:prstGeom>
            <a:grpFill/>
          </p:spPr>
          <p:txBody>
            <a:bodyPr wrap="square" rtlCol="0">
              <a:spAutoFit/>
            </a:bodyPr>
            <a:lstStyle/>
            <a:p>
              <a:r>
                <a:rPr lang="en-US" sz="1600" dirty="0" smtClean="0">
                  <a:latin typeface="Montserrat" panose="00000500000000000000" pitchFamily="2" charset="0"/>
                </a:rPr>
                <a:t>Easier for our customers to find the right deal by the help Equanimity in filtering and  comparing the options for them.</a:t>
              </a:r>
              <a:endParaRPr lang="en-US" sz="1600" dirty="0">
                <a:latin typeface="Montserrat" panose="00000500000000000000" pitchFamily="2" charset="0"/>
              </a:endParaRPr>
            </a:p>
          </p:txBody>
        </p:sp>
      </p:grpSp>
    </p:spTree>
    <p:extLst>
      <p:ext uri="{BB962C8B-B14F-4D97-AF65-F5344CB8AC3E}">
        <p14:creationId xmlns:p14="http://schemas.microsoft.com/office/powerpoint/2010/main" val="1743019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2"/>
                                        </p:tgtEl>
                                        <p:attrNameLst>
                                          <p:attrName>style.visibility</p:attrName>
                                        </p:attrNameLst>
                                      </p:cBhvr>
                                      <p:to>
                                        <p:strVal val="visible"/>
                                      </p:to>
                                    </p:set>
                                    <p:anim calcmode="lin" valueType="num">
                                      <p:cBhvr>
                                        <p:cTn id="14" dur="250" fill="hold"/>
                                        <p:tgtEl>
                                          <p:spTgt spid="112"/>
                                        </p:tgtEl>
                                        <p:attrNameLst>
                                          <p:attrName>ppt_w</p:attrName>
                                        </p:attrNameLst>
                                      </p:cBhvr>
                                      <p:tavLst>
                                        <p:tav tm="0">
                                          <p:val>
                                            <p:fltVal val="0"/>
                                          </p:val>
                                        </p:tav>
                                        <p:tav tm="100000">
                                          <p:val>
                                            <p:strVal val="#ppt_w"/>
                                          </p:val>
                                        </p:tav>
                                      </p:tavLst>
                                    </p:anim>
                                    <p:anim calcmode="lin" valueType="num">
                                      <p:cBhvr>
                                        <p:cTn id="15" dur="250" fill="hold"/>
                                        <p:tgtEl>
                                          <p:spTgt spid="112"/>
                                        </p:tgtEl>
                                        <p:attrNameLst>
                                          <p:attrName>ppt_h</p:attrName>
                                        </p:attrNameLst>
                                      </p:cBhvr>
                                      <p:tavLst>
                                        <p:tav tm="0">
                                          <p:val>
                                            <p:fltVal val="0"/>
                                          </p:val>
                                        </p:tav>
                                        <p:tav tm="100000">
                                          <p:val>
                                            <p:strVal val="#ppt_h"/>
                                          </p:val>
                                        </p:tav>
                                      </p:tavLst>
                                    </p:anim>
                                    <p:animEffect transition="in" filter="fade">
                                      <p:cBhvr>
                                        <p:cTn id="16" dur="250"/>
                                        <p:tgtEl>
                                          <p:spTgt spid="112"/>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111"/>
                                        </p:tgtEl>
                                        <p:attrNameLst>
                                          <p:attrName>style.visibility</p:attrName>
                                        </p:attrNameLst>
                                      </p:cBhvr>
                                      <p:to>
                                        <p:strVal val="visible"/>
                                      </p:to>
                                    </p:set>
                                    <p:anim calcmode="lin" valueType="num">
                                      <p:cBhvr>
                                        <p:cTn id="19" dur="250" fill="hold"/>
                                        <p:tgtEl>
                                          <p:spTgt spid="111"/>
                                        </p:tgtEl>
                                        <p:attrNameLst>
                                          <p:attrName>ppt_w</p:attrName>
                                        </p:attrNameLst>
                                      </p:cBhvr>
                                      <p:tavLst>
                                        <p:tav tm="0">
                                          <p:val>
                                            <p:fltVal val="0"/>
                                          </p:val>
                                        </p:tav>
                                        <p:tav tm="100000">
                                          <p:val>
                                            <p:strVal val="#ppt_w"/>
                                          </p:val>
                                        </p:tav>
                                      </p:tavLst>
                                    </p:anim>
                                    <p:anim calcmode="lin" valueType="num">
                                      <p:cBhvr>
                                        <p:cTn id="20" dur="250" fill="hold"/>
                                        <p:tgtEl>
                                          <p:spTgt spid="111"/>
                                        </p:tgtEl>
                                        <p:attrNameLst>
                                          <p:attrName>ppt_h</p:attrName>
                                        </p:attrNameLst>
                                      </p:cBhvr>
                                      <p:tavLst>
                                        <p:tav tm="0">
                                          <p:val>
                                            <p:fltVal val="0"/>
                                          </p:val>
                                        </p:tav>
                                        <p:tav tm="100000">
                                          <p:val>
                                            <p:strVal val="#ppt_h"/>
                                          </p:val>
                                        </p:tav>
                                      </p:tavLst>
                                    </p:anim>
                                    <p:animEffect transition="in" filter="fade">
                                      <p:cBhvr>
                                        <p:cTn id="21" dur="250"/>
                                        <p:tgtEl>
                                          <p:spTgt spid="11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250"/>
                                        <p:tgtEl>
                                          <p:spTgt spid="1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up)">
                                      <p:cBhvr>
                                        <p:cTn id="30" dur="25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8"/>
                                        </p:tgtEl>
                                        <p:attrNameLst>
                                          <p:attrName>style.visibility</p:attrName>
                                        </p:attrNameLst>
                                      </p:cBhvr>
                                      <p:to>
                                        <p:strVal val="visible"/>
                                      </p:to>
                                    </p:set>
                                    <p:anim calcmode="lin" valueType="num">
                                      <p:cBhvr>
                                        <p:cTn id="35" dur="250" fill="hold"/>
                                        <p:tgtEl>
                                          <p:spTgt spid="118"/>
                                        </p:tgtEl>
                                        <p:attrNameLst>
                                          <p:attrName>ppt_w</p:attrName>
                                        </p:attrNameLst>
                                      </p:cBhvr>
                                      <p:tavLst>
                                        <p:tav tm="0">
                                          <p:val>
                                            <p:fltVal val="0"/>
                                          </p:val>
                                        </p:tav>
                                        <p:tav tm="100000">
                                          <p:val>
                                            <p:strVal val="#ppt_w"/>
                                          </p:val>
                                        </p:tav>
                                      </p:tavLst>
                                    </p:anim>
                                    <p:anim calcmode="lin" valueType="num">
                                      <p:cBhvr>
                                        <p:cTn id="36" dur="250" fill="hold"/>
                                        <p:tgtEl>
                                          <p:spTgt spid="118"/>
                                        </p:tgtEl>
                                        <p:attrNameLst>
                                          <p:attrName>ppt_h</p:attrName>
                                        </p:attrNameLst>
                                      </p:cBhvr>
                                      <p:tavLst>
                                        <p:tav tm="0">
                                          <p:val>
                                            <p:fltVal val="0"/>
                                          </p:val>
                                        </p:tav>
                                        <p:tav tm="100000">
                                          <p:val>
                                            <p:strVal val="#ppt_h"/>
                                          </p:val>
                                        </p:tav>
                                      </p:tavLst>
                                    </p:anim>
                                    <p:animEffect transition="in" filter="fade">
                                      <p:cBhvr>
                                        <p:cTn id="37" dur="250"/>
                                        <p:tgtEl>
                                          <p:spTgt spid="118"/>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117"/>
                                        </p:tgtEl>
                                        <p:attrNameLst>
                                          <p:attrName>style.visibility</p:attrName>
                                        </p:attrNameLst>
                                      </p:cBhvr>
                                      <p:to>
                                        <p:strVal val="visible"/>
                                      </p:to>
                                    </p:set>
                                    <p:anim calcmode="lin" valueType="num">
                                      <p:cBhvr>
                                        <p:cTn id="40" dur="250" fill="hold"/>
                                        <p:tgtEl>
                                          <p:spTgt spid="117"/>
                                        </p:tgtEl>
                                        <p:attrNameLst>
                                          <p:attrName>ppt_w</p:attrName>
                                        </p:attrNameLst>
                                      </p:cBhvr>
                                      <p:tavLst>
                                        <p:tav tm="0">
                                          <p:val>
                                            <p:fltVal val="0"/>
                                          </p:val>
                                        </p:tav>
                                        <p:tav tm="100000">
                                          <p:val>
                                            <p:strVal val="#ppt_w"/>
                                          </p:val>
                                        </p:tav>
                                      </p:tavLst>
                                    </p:anim>
                                    <p:anim calcmode="lin" valueType="num">
                                      <p:cBhvr>
                                        <p:cTn id="41" dur="250" fill="hold"/>
                                        <p:tgtEl>
                                          <p:spTgt spid="117"/>
                                        </p:tgtEl>
                                        <p:attrNameLst>
                                          <p:attrName>ppt_h</p:attrName>
                                        </p:attrNameLst>
                                      </p:cBhvr>
                                      <p:tavLst>
                                        <p:tav tm="0">
                                          <p:val>
                                            <p:fltVal val="0"/>
                                          </p:val>
                                        </p:tav>
                                        <p:tav tm="100000">
                                          <p:val>
                                            <p:strVal val="#ppt_h"/>
                                          </p:val>
                                        </p:tav>
                                      </p:tavLst>
                                    </p:anim>
                                    <p:animEffect transition="in" filter="fade">
                                      <p:cBhvr>
                                        <p:cTn id="42" dur="250"/>
                                        <p:tgtEl>
                                          <p:spTgt spid="11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19"/>
                                        </p:tgtEl>
                                        <p:attrNameLst>
                                          <p:attrName>style.visibility</p:attrName>
                                        </p:attrNameLst>
                                      </p:cBhvr>
                                      <p:to>
                                        <p:strVal val="visible"/>
                                      </p:to>
                                    </p:set>
                                    <p:animEffect transition="in" filter="fade">
                                      <p:cBhvr>
                                        <p:cTn id="46" dur="250"/>
                                        <p:tgtEl>
                                          <p:spTgt spid="1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wipe(up)">
                                      <p:cBhvr>
                                        <p:cTn id="51" dur="250"/>
                                        <p:tgtEl>
                                          <p:spTgt spid="9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3"/>
                                        </p:tgtEl>
                                        <p:attrNameLst>
                                          <p:attrName>style.visibility</p:attrName>
                                        </p:attrNameLst>
                                      </p:cBhvr>
                                      <p:to>
                                        <p:strVal val="visible"/>
                                      </p:to>
                                    </p:set>
                                    <p:anim calcmode="lin" valueType="num">
                                      <p:cBhvr>
                                        <p:cTn id="56" dur="250" fill="hold"/>
                                        <p:tgtEl>
                                          <p:spTgt spid="123"/>
                                        </p:tgtEl>
                                        <p:attrNameLst>
                                          <p:attrName>ppt_w</p:attrName>
                                        </p:attrNameLst>
                                      </p:cBhvr>
                                      <p:tavLst>
                                        <p:tav tm="0">
                                          <p:val>
                                            <p:fltVal val="0"/>
                                          </p:val>
                                        </p:tav>
                                        <p:tav tm="100000">
                                          <p:val>
                                            <p:strVal val="#ppt_w"/>
                                          </p:val>
                                        </p:tav>
                                      </p:tavLst>
                                    </p:anim>
                                    <p:anim calcmode="lin" valueType="num">
                                      <p:cBhvr>
                                        <p:cTn id="57" dur="250" fill="hold"/>
                                        <p:tgtEl>
                                          <p:spTgt spid="123"/>
                                        </p:tgtEl>
                                        <p:attrNameLst>
                                          <p:attrName>ppt_h</p:attrName>
                                        </p:attrNameLst>
                                      </p:cBhvr>
                                      <p:tavLst>
                                        <p:tav tm="0">
                                          <p:val>
                                            <p:fltVal val="0"/>
                                          </p:val>
                                        </p:tav>
                                        <p:tav tm="100000">
                                          <p:val>
                                            <p:strVal val="#ppt_h"/>
                                          </p:val>
                                        </p:tav>
                                      </p:tavLst>
                                    </p:anim>
                                    <p:animEffect transition="in" filter="fade">
                                      <p:cBhvr>
                                        <p:cTn id="58" dur="250"/>
                                        <p:tgtEl>
                                          <p:spTgt spid="123"/>
                                        </p:tgtEl>
                                      </p:cBhvr>
                                    </p:animEffect>
                                  </p:childTnLst>
                                </p:cTn>
                              </p:par>
                              <p:par>
                                <p:cTn id="59" presetID="53" presetClass="entr" presetSubtype="16" fill="hold" grpId="0" nodeType="withEffect">
                                  <p:stCondLst>
                                    <p:cond delay="25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250" fill="hold"/>
                                        <p:tgtEl>
                                          <p:spTgt spid="122"/>
                                        </p:tgtEl>
                                        <p:attrNameLst>
                                          <p:attrName>ppt_w</p:attrName>
                                        </p:attrNameLst>
                                      </p:cBhvr>
                                      <p:tavLst>
                                        <p:tav tm="0">
                                          <p:val>
                                            <p:fltVal val="0"/>
                                          </p:val>
                                        </p:tav>
                                        <p:tav tm="100000">
                                          <p:val>
                                            <p:strVal val="#ppt_w"/>
                                          </p:val>
                                        </p:tav>
                                      </p:tavLst>
                                    </p:anim>
                                    <p:anim calcmode="lin" valueType="num">
                                      <p:cBhvr>
                                        <p:cTn id="62" dur="250" fill="hold"/>
                                        <p:tgtEl>
                                          <p:spTgt spid="122"/>
                                        </p:tgtEl>
                                        <p:attrNameLst>
                                          <p:attrName>ppt_h</p:attrName>
                                        </p:attrNameLst>
                                      </p:cBhvr>
                                      <p:tavLst>
                                        <p:tav tm="0">
                                          <p:val>
                                            <p:fltVal val="0"/>
                                          </p:val>
                                        </p:tav>
                                        <p:tav tm="100000">
                                          <p:val>
                                            <p:strVal val="#ppt_h"/>
                                          </p:val>
                                        </p:tav>
                                      </p:tavLst>
                                    </p:anim>
                                    <p:animEffect transition="in" filter="fade">
                                      <p:cBhvr>
                                        <p:cTn id="63" dur="250"/>
                                        <p:tgtEl>
                                          <p:spTgt spid="122"/>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250"/>
                                        <p:tgtEl>
                                          <p:spTgt spid="12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fltVal val="0"/>
                                          </p:val>
                                        </p:tav>
                                        <p:tav tm="100000">
                                          <p:val>
                                            <p:strVal val="#ppt_h"/>
                                          </p:val>
                                        </p:tav>
                                      </p:tavLst>
                                    </p:anim>
                                    <p:animEffect transition="in" filter="fade">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p:cTn id="79" dur="250" fill="hold"/>
                                        <p:tgtEl>
                                          <p:spTgt spid="60"/>
                                        </p:tgtEl>
                                        <p:attrNameLst>
                                          <p:attrName>ppt_w</p:attrName>
                                        </p:attrNameLst>
                                      </p:cBhvr>
                                      <p:tavLst>
                                        <p:tav tm="0">
                                          <p:val>
                                            <p:fltVal val="0"/>
                                          </p:val>
                                        </p:tav>
                                        <p:tav tm="100000">
                                          <p:val>
                                            <p:strVal val="#ppt_w"/>
                                          </p:val>
                                        </p:tav>
                                      </p:tavLst>
                                    </p:anim>
                                    <p:anim calcmode="lin" valueType="num">
                                      <p:cBhvr>
                                        <p:cTn id="80" dur="250" fill="hold"/>
                                        <p:tgtEl>
                                          <p:spTgt spid="60"/>
                                        </p:tgtEl>
                                        <p:attrNameLst>
                                          <p:attrName>ppt_h</p:attrName>
                                        </p:attrNameLst>
                                      </p:cBhvr>
                                      <p:tavLst>
                                        <p:tav tm="0">
                                          <p:val>
                                            <p:fltVal val="0"/>
                                          </p:val>
                                        </p:tav>
                                        <p:tav tm="100000">
                                          <p:val>
                                            <p:strVal val="#ppt_h"/>
                                          </p:val>
                                        </p:tav>
                                      </p:tavLst>
                                    </p:anim>
                                    <p:animEffect transition="in" filter="fade">
                                      <p:cBhvr>
                                        <p:cTn id="81" dur="250"/>
                                        <p:tgtEl>
                                          <p:spTgt spid="60"/>
                                        </p:tgtEl>
                                      </p:cBhvr>
                                    </p:animEffect>
                                  </p:childTnLst>
                                </p:cTn>
                              </p:par>
                              <p:par>
                                <p:cTn id="82" presetID="53" presetClass="entr" presetSubtype="16"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p:cTn id="84" dur="250" fill="hold"/>
                                        <p:tgtEl>
                                          <p:spTgt spid="59"/>
                                        </p:tgtEl>
                                        <p:attrNameLst>
                                          <p:attrName>ppt_w</p:attrName>
                                        </p:attrNameLst>
                                      </p:cBhvr>
                                      <p:tavLst>
                                        <p:tav tm="0">
                                          <p:val>
                                            <p:fltVal val="0"/>
                                          </p:val>
                                        </p:tav>
                                        <p:tav tm="100000">
                                          <p:val>
                                            <p:strVal val="#ppt_w"/>
                                          </p:val>
                                        </p:tav>
                                      </p:tavLst>
                                    </p:anim>
                                    <p:anim calcmode="lin" valueType="num">
                                      <p:cBhvr>
                                        <p:cTn id="85" dur="250" fill="hold"/>
                                        <p:tgtEl>
                                          <p:spTgt spid="59"/>
                                        </p:tgtEl>
                                        <p:attrNameLst>
                                          <p:attrName>ppt_h</p:attrName>
                                        </p:attrNameLst>
                                      </p:cBhvr>
                                      <p:tavLst>
                                        <p:tav tm="0">
                                          <p:val>
                                            <p:fltVal val="0"/>
                                          </p:val>
                                        </p:tav>
                                        <p:tav tm="100000">
                                          <p:val>
                                            <p:strVal val="#ppt_h"/>
                                          </p:val>
                                        </p:tav>
                                      </p:tavLst>
                                    </p:anim>
                                    <p:animEffect transition="in" filter="fade">
                                      <p:cBhvr>
                                        <p:cTn id="86" dur="250"/>
                                        <p:tgtEl>
                                          <p:spTgt spid="59"/>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250"/>
                                        <p:tgtEl>
                                          <p:spTgt spid="6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up)">
                                      <p:cBhvr>
                                        <p:cTn id="95" dur="250"/>
                                        <p:tgtEl>
                                          <p:spTgt spid="61"/>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250" fill="hold"/>
                                        <p:tgtEl>
                                          <p:spTgt spid="66"/>
                                        </p:tgtEl>
                                        <p:attrNameLst>
                                          <p:attrName>ppt_w</p:attrName>
                                        </p:attrNameLst>
                                      </p:cBhvr>
                                      <p:tavLst>
                                        <p:tav tm="0">
                                          <p:val>
                                            <p:fltVal val="0"/>
                                          </p:val>
                                        </p:tav>
                                        <p:tav tm="100000">
                                          <p:val>
                                            <p:strVal val="#ppt_w"/>
                                          </p:val>
                                        </p:tav>
                                      </p:tavLst>
                                    </p:anim>
                                    <p:anim calcmode="lin" valueType="num">
                                      <p:cBhvr>
                                        <p:cTn id="101" dur="250" fill="hold"/>
                                        <p:tgtEl>
                                          <p:spTgt spid="66"/>
                                        </p:tgtEl>
                                        <p:attrNameLst>
                                          <p:attrName>ppt_h</p:attrName>
                                        </p:attrNameLst>
                                      </p:cBhvr>
                                      <p:tavLst>
                                        <p:tav tm="0">
                                          <p:val>
                                            <p:fltVal val="0"/>
                                          </p:val>
                                        </p:tav>
                                        <p:tav tm="100000">
                                          <p:val>
                                            <p:strVal val="#ppt_h"/>
                                          </p:val>
                                        </p:tav>
                                      </p:tavLst>
                                    </p:anim>
                                    <p:animEffect transition="in" filter="fade">
                                      <p:cBhvr>
                                        <p:cTn id="102" dur="250"/>
                                        <p:tgtEl>
                                          <p:spTgt spid="66"/>
                                        </p:tgtEl>
                                      </p:cBhvr>
                                    </p:animEffect>
                                  </p:childTnLst>
                                </p:cTn>
                              </p:par>
                              <p:par>
                                <p:cTn id="103" presetID="53" presetClass="entr" presetSubtype="16" fill="hold" grpId="0" nodeType="withEffect">
                                  <p:stCondLst>
                                    <p:cond delay="250"/>
                                  </p:stCondLst>
                                  <p:childTnLst>
                                    <p:set>
                                      <p:cBhvr>
                                        <p:cTn id="104" dur="1" fill="hold">
                                          <p:stCondLst>
                                            <p:cond delay="0"/>
                                          </p:stCondLst>
                                        </p:cTn>
                                        <p:tgtEl>
                                          <p:spTgt spid="65"/>
                                        </p:tgtEl>
                                        <p:attrNameLst>
                                          <p:attrName>style.visibility</p:attrName>
                                        </p:attrNameLst>
                                      </p:cBhvr>
                                      <p:to>
                                        <p:strVal val="visible"/>
                                      </p:to>
                                    </p:set>
                                    <p:anim calcmode="lin" valueType="num">
                                      <p:cBhvr>
                                        <p:cTn id="105" dur="250" fill="hold"/>
                                        <p:tgtEl>
                                          <p:spTgt spid="65"/>
                                        </p:tgtEl>
                                        <p:attrNameLst>
                                          <p:attrName>ppt_w</p:attrName>
                                        </p:attrNameLst>
                                      </p:cBhvr>
                                      <p:tavLst>
                                        <p:tav tm="0">
                                          <p:val>
                                            <p:fltVal val="0"/>
                                          </p:val>
                                        </p:tav>
                                        <p:tav tm="100000">
                                          <p:val>
                                            <p:strVal val="#ppt_w"/>
                                          </p:val>
                                        </p:tav>
                                      </p:tavLst>
                                    </p:anim>
                                    <p:anim calcmode="lin" valueType="num">
                                      <p:cBhvr>
                                        <p:cTn id="106" dur="250" fill="hold"/>
                                        <p:tgtEl>
                                          <p:spTgt spid="65"/>
                                        </p:tgtEl>
                                        <p:attrNameLst>
                                          <p:attrName>ppt_h</p:attrName>
                                        </p:attrNameLst>
                                      </p:cBhvr>
                                      <p:tavLst>
                                        <p:tav tm="0">
                                          <p:val>
                                            <p:fltVal val="0"/>
                                          </p:val>
                                        </p:tav>
                                        <p:tav tm="100000">
                                          <p:val>
                                            <p:strVal val="#ppt_h"/>
                                          </p:val>
                                        </p:tav>
                                      </p:tavLst>
                                    </p:anim>
                                    <p:animEffect transition="in" filter="fade">
                                      <p:cBhvr>
                                        <p:cTn id="107" dur="250"/>
                                        <p:tgtEl>
                                          <p:spTgt spid="65"/>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fade">
                                      <p:cBhvr>
                                        <p:cTn id="111" dur="25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wipe(up)">
                                      <p:cBhvr>
                                        <p:cTn id="116" dur="250"/>
                                        <p:tgtEl>
                                          <p:spTgt spid="58"/>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71"/>
                                        </p:tgtEl>
                                        <p:attrNameLst>
                                          <p:attrName>style.visibility</p:attrName>
                                        </p:attrNameLst>
                                      </p:cBhvr>
                                      <p:to>
                                        <p:strVal val="visible"/>
                                      </p:to>
                                    </p:set>
                                    <p:anim calcmode="lin" valueType="num">
                                      <p:cBhvr>
                                        <p:cTn id="121" dur="250" fill="hold"/>
                                        <p:tgtEl>
                                          <p:spTgt spid="71"/>
                                        </p:tgtEl>
                                        <p:attrNameLst>
                                          <p:attrName>ppt_w</p:attrName>
                                        </p:attrNameLst>
                                      </p:cBhvr>
                                      <p:tavLst>
                                        <p:tav tm="0">
                                          <p:val>
                                            <p:fltVal val="0"/>
                                          </p:val>
                                        </p:tav>
                                        <p:tav tm="100000">
                                          <p:val>
                                            <p:strVal val="#ppt_w"/>
                                          </p:val>
                                        </p:tav>
                                      </p:tavLst>
                                    </p:anim>
                                    <p:anim calcmode="lin" valueType="num">
                                      <p:cBhvr>
                                        <p:cTn id="122" dur="250" fill="hold"/>
                                        <p:tgtEl>
                                          <p:spTgt spid="71"/>
                                        </p:tgtEl>
                                        <p:attrNameLst>
                                          <p:attrName>ppt_h</p:attrName>
                                        </p:attrNameLst>
                                      </p:cBhvr>
                                      <p:tavLst>
                                        <p:tav tm="0">
                                          <p:val>
                                            <p:fltVal val="0"/>
                                          </p:val>
                                        </p:tav>
                                        <p:tav tm="100000">
                                          <p:val>
                                            <p:strVal val="#ppt_h"/>
                                          </p:val>
                                        </p:tav>
                                      </p:tavLst>
                                    </p:anim>
                                    <p:animEffect transition="in" filter="fade">
                                      <p:cBhvr>
                                        <p:cTn id="123" dur="250"/>
                                        <p:tgtEl>
                                          <p:spTgt spid="71"/>
                                        </p:tgtEl>
                                      </p:cBhvr>
                                    </p:animEffect>
                                  </p:childTnLst>
                                </p:cTn>
                              </p:par>
                              <p:par>
                                <p:cTn id="124" presetID="53" presetClass="entr" presetSubtype="16" fill="hold" grpId="0" nodeType="withEffect">
                                  <p:stCondLst>
                                    <p:cond delay="250"/>
                                  </p:stCondLst>
                                  <p:childTnLst>
                                    <p:set>
                                      <p:cBhvr>
                                        <p:cTn id="125" dur="1" fill="hold">
                                          <p:stCondLst>
                                            <p:cond delay="0"/>
                                          </p:stCondLst>
                                        </p:cTn>
                                        <p:tgtEl>
                                          <p:spTgt spid="70"/>
                                        </p:tgtEl>
                                        <p:attrNameLst>
                                          <p:attrName>style.visibility</p:attrName>
                                        </p:attrNameLst>
                                      </p:cBhvr>
                                      <p:to>
                                        <p:strVal val="visible"/>
                                      </p:to>
                                    </p:set>
                                    <p:anim calcmode="lin" valueType="num">
                                      <p:cBhvr>
                                        <p:cTn id="126" dur="250" fill="hold"/>
                                        <p:tgtEl>
                                          <p:spTgt spid="70"/>
                                        </p:tgtEl>
                                        <p:attrNameLst>
                                          <p:attrName>ppt_w</p:attrName>
                                        </p:attrNameLst>
                                      </p:cBhvr>
                                      <p:tavLst>
                                        <p:tav tm="0">
                                          <p:val>
                                            <p:fltVal val="0"/>
                                          </p:val>
                                        </p:tav>
                                        <p:tav tm="100000">
                                          <p:val>
                                            <p:strVal val="#ppt_w"/>
                                          </p:val>
                                        </p:tav>
                                      </p:tavLst>
                                    </p:anim>
                                    <p:anim calcmode="lin" valueType="num">
                                      <p:cBhvr>
                                        <p:cTn id="127" dur="250" fill="hold"/>
                                        <p:tgtEl>
                                          <p:spTgt spid="70"/>
                                        </p:tgtEl>
                                        <p:attrNameLst>
                                          <p:attrName>ppt_h</p:attrName>
                                        </p:attrNameLst>
                                      </p:cBhvr>
                                      <p:tavLst>
                                        <p:tav tm="0">
                                          <p:val>
                                            <p:fltVal val="0"/>
                                          </p:val>
                                        </p:tav>
                                        <p:tav tm="100000">
                                          <p:val>
                                            <p:strVal val="#ppt_h"/>
                                          </p:val>
                                        </p:tav>
                                      </p:tavLst>
                                    </p:anim>
                                    <p:animEffect transition="in" filter="fade">
                                      <p:cBhvr>
                                        <p:cTn id="128" dur="250"/>
                                        <p:tgtEl>
                                          <p:spTgt spid="70"/>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72"/>
                                        </p:tgtEl>
                                        <p:attrNameLst>
                                          <p:attrName>style.visibility</p:attrName>
                                        </p:attrNameLst>
                                      </p:cBhvr>
                                      <p:to>
                                        <p:strVal val="visible"/>
                                      </p:to>
                                    </p:set>
                                    <p:animEffect transition="in" filter="fade">
                                      <p:cBhvr>
                                        <p:cTn id="132" dur="25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7" grpId="0" animBg="1"/>
      <p:bldP spid="118" grpId="0" animBg="1"/>
      <p:bldP spid="122" grpId="0" animBg="1"/>
      <p:bldP spid="123" grpId="0" animBg="1"/>
      <p:bldP spid="59" grpId="0" animBg="1"/>
      <p:bldP spid="60" grpId="0" animBg="1"/>
      <p:bldP spid="65" grpId="0" animBg="1"/>
      <p:bldP spid="66" grpId="0" animBg="1"/>
      <p:bldP spid="70" grpId="0" animBg="1"/>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713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4C6562D-805D-4DCF-9F0A-CE0275A17EDE}"/>
              </a:ext>
            </a:extLst>
          </p:cNvPr>
          <p:cNvSpPr/>
          <p:nvPr/>
        </p:nvSpPr>
        <p:spPr>
          <a:xfrm>
            <a:off x="1023655" y="388371"/>
            <a:ext cx="4048684" cy="83202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251474" y="581705"/>
            <a:ext cx="3593046" cy="461665"/>
          </a:xfrm>
          <a:prstGeom prst="rect">
            <a:avLst/>
          </a:prstGeom>
          <a:noFill/>
        </p:spPr>
        <p:txBody>
          <a:bodyPr wrap="square" rtlCol="0">
            <a:spAutoFit/>
          </a:bodyPr>
          <a:lstStyle/>
          <a:p>
            <a:pPr algn="ctr"/>
            <a:r>
              <a:rPr lang="en-US" sz="2400" b="1" dirty="0" smtClean="0">
                <a:solidFill>
                  <a:schemeClr val="bg1"/>
                </a:solidFill>
                <a:latin typeface="+mj-lt"/>
              </a:rPr>
              <a:t>System analysis</a:t>
            </a:r>
            <a:endParaRPr lang="en-US" sz="2400" b="1" dirty="0">
              <a:solidFill>
                <a:schemeClr val="bg1"/>
              </a:solidFill>
              <a:latin typeface="+mj-lt"/>
            </a:endParaRPr>
          </a:p>
        </p:txBody>
      </p:sp>
      <p:sp>
        <p:nvSpPr>
          <p:cNvPr id="63" name="TextBox 62">
            <a:extLst>
              <a:ext uri="{FF2B5EF4-FFF2-40B4-BE49-F238E27FC236}">
                <a16:creationId xmlns:a16="http://schemas.microsoft.com/office/drawing/2014/main" id="{8D3247CF-3FBA-4184-BEE4-C3B79322EA8F}"/>
              </a:ext>
            </a:extLst>
          </p:cNvPr>
          <p:cNvSpPr txBox="1"/>
          <p:nvPr/>
        </p:nvSpPr>
        <p:spPr>
          <a:xfrm>
            <a:off x="697237" y="1829938"/>
            <a:ext cx="5011624" cy="1508105"/>
          </a:xfrm>
          <a:prstGeom prst="rect">
            <a:avLst/>
          </a:prstGeom>
          <a:solidFill>
            <a:schemeClr val="bg1">
              <a:lumMod val="95000"/>
            </a:schemeClr>
          </a:solidFill>
        </p:spPr>
        <p:txBody>
          <a:bodyPr wrap="square" rtlCol="0">
            <a:spAutoFit/>
          </a:bodyPr>
          <a:lstStyle/>
          <a:p>
            <a:pPr marL="285750" indent="-285750" fontAlgn="base">
              <a:buFont typeface="Arial" panose="020B0604020202020204" pitchFamily="34" charset="0"/>
              <a:buChar char="•"/>
            </a:pPr>
            <a:r>
              <a:rPr lang="en-US" dirty="0"/>
              <a:t>User Requirements </a:t>
            </a:r>
            <a:endParaRPr lang="en-US" dirty="0" smtClean="0"/>
          </a:p>
          <a:p>
            <a:pPr marL="285750" indent="-285750" fontAlgn="base">
              <a:buFont typeface="Arial" panose="020B0604020202020204" pitchFamily="34" charset="0"/>
              <a:buChar char="•"/>
            </a:pPr>
            <a:r>
              <a:rPr lang="en-US" dirty="0" smtClean="0"/>
              <a:t>Functional </a:t>
            </a:r>
            <a:r>
              <a:rPr lang="en-US" dirty="0"/>
              <a:t>Requirements </a:t>
            </a:r>
            <a:endParaRPr lang="en-US" dirty="0" smtClean="0"/>
          </a:p>
          <a:p>
            <a:pPr marL="285750" indent="-285750" fontAlgn="base">
              <a:buFont typeface="Arial" panose="020B0604020202020204" pitchFamily="34" charset="0"/>
              <a:buChar char="•"/>
            </a:pPr>
            <a:r>
              <a:rPr lang="en-US" dirty="0" smtClean="0"/>
              <a:t>Non-Functional Requirements</a:t>
            </a:r>
          </a:p>
          <a:p>
            <a:pPr marL="285750" indent="-285750" fontAlgn="base">
              <a:buFont typeface="Arial" panose="020B0604020202020204" pitchFamily="34" charset="0"/>
              <a:buChar char="•"/>
            </a:pPr>
            <a:r>
              <a:rPr lang="en-US" dirty="0" smtClean="0"/>
              <a:t>System </a:t>
            </a:r>
            <a:r>
              <a:rPr lang="en-US" dirty="0"/>
              <a:t>Requirements</a:t>
            </a:r>
          </a:p>
          <a:p>
            <a:pPr marL="342900" indent="-342900">
              <a:buFont typeface="Arial" panose="020B0604020202020204" pitchFamily="34" charset="0"/>
              <a:buChar char="•"/>
            </a:pPr>
            <a:endParaRPr lang="en-US" sz="2000" dirty="0">
              <a:latin typeface="+mj-lt"/>
            </a:endParaRPr>
          </a:p>
        </p:txBody>
      </p:sp>
      <p:sp>
        <p:nvSpPr>
          <p:cNvPr id="67" name="Rectangle 66">
            <a:extLst>
              <a:ext uri="{FF2B5EF4-FFF2-40B4-BE49-F238E27FC236}">
                <a16:creationId xmlns:a16="http://schemas.microsoft.com/office/drawing/2014/main" id="{4E99712C-3B27-4D47-BDB9-4581834A9CEC}"/>
              </a:ext>
            </a:extLst>
          </p:cNvPr>
          <p:cNvSpPr/>
          <p:nvPr/>
        </p:nvSpPr>
        <p:spPr>
          <a:xfrm>
            <a:off x="6345383" y="6096000"/>
            <a:ext cx="5278582" cy="5346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colorTemperature colorTemp="4839"/>
                    </a14:imgEffect>
                  </a14:imgLayer>
                </a14:imgProps>
              </a:ext>
            </a:extLst>
          </a:blip>
          <a:stretch>
            <a:fillRect/>
          </a:stretch>
        </p:blipFill>
        <p:spPr>
          <a:xfrm>
            <a:off x="6345383" y="388370"/>
            <a:ext cx="5278581" cy="5517129"/>
          </a:xfrm>
          <a:prstGeom prst="rect">
            <a:avLst/>
          </a:prstGeom>
        </p:spPr>
      </p:pic>
    </p:spTree>
    <p:extLst>
      <p:ext uri="{BB962C8B-B14F-4D97-AF65-F5344CB8AC3E}">
        <p14:creationId xmlns:p14="http://schemas.microsoft.com/office/powerpoint/2010/main" val="20222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42"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63" grpId="0" animBg="1"/>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930" y="2954176"/>
            <a:ext cx="3549541" cy="94964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857519" y="3174537"/>
            <a:ext cx="3050362" cy="461665"/>
          </a:xfrm>
          <a:prstGeom prst="rect">
            <a:avLst/>
          </a:prstGeom>
          <a:noFill/>
        </p:spPr>
        <p:txBody>
          <a:bodyPr wrap="square" rtlCol="0">
            <a:spAutoFit/>
          </a:bodyPr>
          <a:lstStyle/>
          <a:p>
            <a:pPr algn="ctr"/>
            <a:r>
              <a:rPr lang="en-US" sz="2400" b="1" dirty="0" smtClean="0">
                <a:solidFill>
                  <a:srgbClr val="0070C0"/>
                </a:solidFill>
                <a:latin typeface="+mj-lt"/>
              </a:rPr>
              <a:t>Use Case Diagram</a:t>
            </a:r>
            <a:endParaRPr lang="en-US" sz="2400" b="1" dirty="0">
              <a:solidFill>
                <a:srgbClr val="0070C0"/>
              </a:solidFill>
              <a:latin typeface="+mj-lt"/>
            </a:endParaRPr>
          </a:p>
        </p:txBody>
      </p:sp>
      <p:sp>
        <p:nvSpPr>
          <p:cNvPr id="2" name="TextBox 1"/>
          <p:cNvSpPr txBox="1"/>
          <p:nvPr/>
        </p:nvSpPr>
        <p:spPr>
          <a:xfrm>
            <a:off x="5278423" y="2851372"/>
            <a:ext cx="6388608" cy="1569660"/>
          </a:xfrm>
          <a:prstGeom prst="rect">
            <a:avLst/>
          </a:prstGeom>
          <a:noFill/>
        </p:spPr>
        <p:txBody>
          <a:bodyPr wrap="square" rtlCol="0">
            <a:spAutoFit/>
          </a:bodyPr>
          <a:lstStyle/>
          <a:p>
            <a:pPr fontAlgn="base"/>
            <a:r>
              <a:rPr lang="en-US" sz="2400" b="1" u="sng" dirty="0">
                <a:solidFill>
                  <a:schemeClr val="bg1"/>
                </a:solidFill>
              </a:rPr>
              <a:t>the purposes of use case diagrams</a:t>
            </a:r>
          </a:p>
          <a:p>
            <a:pPr fontAlgn="base"/>
            <a:r>
              <a:rPr lang="en-US" sz="2400" dirty="0" smtClean="0">
                <a:solidFill>
                  <a:schemeClr val="bg1"/>
                </a:solidFill>
              </a:rPr>
              <a:t>Used to gather </a:t>
            </a:r>
            <a:r>
              <a:rPr lang="en-US" sz="2400" dirty="0">
                <a:solidFill>
                  <a:schemeClr val="bg1"/>
                </a:solidFill>
              </a:rPr>
              <a:t>the requirements of a system. Used to get an outside view of a system.</a:t>
            </a:r>
          </a:p>
          <a:p>
            <a:endParaRPr lang="en-US" sz="2400" dirty="0">
              <a:solidFill>
                <a:schemeClr val="bg1"/>
              </a:solidFill>
            </a:endParaRPr>
          </a:p>
        </p:txBody>
      </p:sp>
    </p:spTree>
    <p:extLst>
      <p:ext uri="{BB962C8B-B14F-4D97-AF65-F5344CB8AC3E}">
        <p14:creationId xmlns:p14="http://schemas.microsoft.com/office/powerpoint/2010/main" val="1065765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48"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3296" y="-297"/>
            <a:ext cx="11167872" cy="6858594"/>
          </a:xfrm>
          <a:prstGeom prst="rect">
            <a:avLst/>
          </a:prstGeom>
        </p:spPr>
      </p:pic>
    </p:spTree>
    <p:extLst>
      <p:ext uri="{BB962C8B-B14F-4D97-AF65-F5344CB8AC3E}">
        <p14:creationId xmlns:p14="http://schemas.microsoft.com/office/powerpoint/2010/main" val="1940552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1223180" y="2804790"/>
            <a:ext cx="2480018" cy="856092"/>
            <a:chOff x="884139" y="2567233"/>
            <a:chExt cx="3513415" cy="856092"/>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053993"/>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884139" y="2567233"/>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User Login</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Sequence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81" y="-162545"/>
            <a:ext cx="7655619" cy="6858000"/>
          </a:xfrm>
          <a:prstGeom prst="rect">
            <a:avLst/>
          </a:prstGeom>
        </p:spPr>
      </p:pic>
    </p:spTree>
    <p:extLst>
      <p:ext uri="{BB962C8B-B14F-4D97-AF65-F5344CB8AC3E}">
        <p14:creationId xmlns:p14="http://schemas.microsoft.com/office/powerpoint/2010/main" val="152741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3" y="0"/>
            <a:ext cx="342020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22197" y="271753"/>
            <a:ext cx="3122166" cy="5863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548422" y="2714929"/>
            <a:ext cx="1834294" cy="856092"/>
            <a:chOff x="884139" y="2567233"/>
            <a:chExt cx="3513415" cy="856092"/>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053993"/>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884139" y="2567233"/>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Payment &amp; Review</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135620" y="334106"/>
            <a:ext cx="3122164" cy="461665"/>
          </a:xfrm>
          <a:prstGeom prst="rect">
            <a:avLst/>
          </a:prstGeom>
          <a:noFill/>
        </p:spPr>
        <p:txBody>
          <a:bodyPr wrap="square" rtlCol="0">
            <a:spAutoFit/>
          </a:bodyPr>
          <a:lstStyle/>
          <a:p>
            <a:pPr algn="ctr"/>
            <a:r>
              <a:rPr lang="en-US" sz="2400" b="1" dirty="0" smtClean="0">
                <a:solidFill>
                  <a:srgbClr val="0070C0"/>
                </a:solidFill>
                <a:latin typeface="+mj-lt"/>
              </a:rPr>
              <a:t>Sequence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209" y="0"/>
            <a:ext cx="8771792" cy="6858000"/>
          </a:xfrm>
          <a:prstGeom prst="rect">
            <a:avLst/>
          </a:prstGeom>
        </p:spPr>
      </p:pic>
    </p:spTree>
    <p:extLst>
      <p:ext uri="{BB962C8B-B14F-4D97-AF65-F5344CB8AC3E}">
        <p14:creationId xmlns:p14="http://schemas.microsoft.com/office/powerpoint/2010/main" val="62611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569" y="2004646"/>
            <a:ext cx="3057247" cy="369332"/>
          </a:xfrm>
          <a:prstGeom prst="rect">
            <a:avLst/>
          </a:prstGeom>
          <a:noFill/>
        </p:spPr>
        <p:txBody>
          <a:bodyPr wrap="none" rtlCol="0">
            <a:spAutoFit/>
          </a:bodyPr>
          <a:lstStyle/>
          <a:p>
            <a:r>
              <a:rPr lang="en-US" dirty="0" smtClean="0"/>
              <a:t>Symbols before </a:t>
            </a:r>
            <a:r>
              <a:rPr lang="en-US" dirty="0" err="1" smtClean="0"/>
              <a:t>act.diagram</a:t>
            </a:r>
            <a:endParaRPr lang="en-US" dirty="0"/>
          </a:p>
        </p:txBody>
      </p:sp>
    </p:spTree>
    <p:extLst>
      <p:ext uri="{BB962C8B-B14F-4D97-AF65-F5344CB8AC3E}">
        <p14:creationId xmlns:p14="http://schemas.microsoft.com/office/powerpoint/2010/main" val="3915413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17319"/>
            <a:ext cx="12192000" cy="879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4640384" y="211529"/>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8259055" y="240815"/>
            <a:ext cx="3638339" cy="621098"/>
            <a:chOff x="-239617" y="2498931"/>
            <a:chExt cx="4637171" cy="910742"/>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040341"/>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239617" y="2498931"/>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Edit Profile</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48" name="TextBox 47">
            <a:extLst>
              <a:ext uri="{FF2B5EF4-FFF2-40B4-BE49-F238E27FC236}">
                <a16:creationId xmlns:a16="http://schemas.microsoft.com/office/drawing/2014/main" id="{0AAE02A2-E436-4D00-8F9D-4231677F6A5F}"/>
              </a:ext>
            </a:extLst>
          </p:cNvPr>
          <p:cNvSpPr txBox="1"/>
          <p:nvPr/>
        </p:nvSpPr>
        <p:spPr>
          <a:xfrm>
            <a:off x="4607618" y="211529"/>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41" y="1085479"/>
            <a:ext cx="7623435" cy="5416061"/>
          </a:xfrm>
          <a:prstGeom prst="rect">
            <a:avLst/>
          </a:prstGeom>
        </p:spPr>
      </p:pic>
    </p:spTree>
    <p:extLst>
      <p:ext uri="{BB962C8B-B14F-4D97-AF65-F5344CB8AC3E}">
        <p14:creationId xmlns:p14="http://schemas.microsoft.com/office/powerpoint/2010/main" val="4633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27296"/>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726434" y="2697778"/>
            <a:ext cx="3513415" cy="1115398"/>
            <a:chOff x="884139" y="2567233"/>
            <a:chExt cx="3513415" cy="1115398"/>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884139" y="2567233"/>
              <a:ext cx="3293969" cy="830997"/>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User</a:t>
              </a:r>
              <a:r>
                <a:rPr lang="en-US" sz="2000" b="1" dirty="0" smtClean="0">
                  <a:solidFill>
                    <a:schemeClr val="bg1">
                      <a:lumMod val="95000"/>
                    </a:schemeClr>
                  </a:solidFill>
                  <a:latin typeface="+mj-lt"/>
                  <a:ea typeface="Tahoma" panose="020B0604030504040204" pitchFamily="34" charset="0"/>
                  <a:cs typeface="Arial" panose="020B0604020202020204" pitchFamily="34" charset="0"/>
                </a:rPr>
                <a:t> </a:t>
              </a:r>
              <a:r>
                <a:rPr lang="en-US" sz="2400" b="1" dirty="0" smtClean="0">
                  <a:solidFill>
                    <a:schemeClr val="bg1">
                      <a:lumMod val="95000"/>
                    </a:schemeClr>
                  </a:solidFill>
                  <a:latin typeface="+mj-lt"/>
                  <a:ea typeface="Tahoma" panose="020B0604030504040204" pitchFamily="34" charset="0"/>
                  <a:cs typeface="Arial" panose="020B0604020202020204" pitchFamily="34" charset="0"/>
                </a:rPr>
                <a:t>Reviews,</a:t>
              </a:r>
              <a:r>
                <a:rPr lang="en-US" sz="2000" b="1" dirty="0" smtClean="0">
                  <a:solidFill>
                    <a:schemeClr val="bg1">
                      <a:lumMod val="95000"/>
                    </a:schemeClr>
                  </a:solidFill>
                  <a:latin typeface="+mj-lt"/>
                  <a:ea typeface="Tahoma" panose="020B0604030504040204" pitchFamily="34" charset="0"/>
                  <a:cs typeface="Arial" panose="020B0604020202020204" pitchFamily="34" charset="0"/>
                </a:rPr>
                <a:t> </a:t>
              </a:r>
              <a:r>
                <a:rPr lang="en-US" sz="2400" b="1" dirty="0" smtClean="0">
                  <a:solidFill>
                    <a:schemeClr val="bg1">
                      <a:lumMod val="95000"/>
                    </a:schemeClr>
                  </a:solidFill>
                  <a:latin typeface="+mj-lt"/>
                  <a:ea typeface="Tahoma" panose="020B0604030504040204" pitchFamily="34" charset="0"/>
                  <a:cs typeface="Arial" panose="020B0604020202020204" pitchFamily="34" charset="0"/>
                </a:rPr>
                <a:t>Saved</a:t>
              </a:r>
              <a:r>
                <a:rPr lang="en-US" sz="2000" b="1" dirty="0" smtClean="0">
                  <a:solidFill>
                    <a:schemeClr val="bg1">
                      <a:lumMod val="95000"/>
                    </a:schemeClr>
                  </a:solidFill>
                  <a:latin typeface="+mj-lt"/>
                  <a:ea typeface="Tahoma" panose="020B0604030504040204" pitchFamily="34" charset="0"/>
                  <a:cs typeface="Arial" panose="020B0604020202020204" pitchFamily="34" charset="0"/>
                </a:rPr>
                <a:t> </a:t>
              </a:r>
              <a:r>
                <a:rPr lang="en-US" sz="2400" b="1" dirty="0" smtClean="0">
                  <a:solidFill>
                    <a:schemeClr val="bg1">
                      <a:lumMod val="95000"/>
                    </a:schemeClr>
                  </a:solidFill>
                  <a:latin typeface="+mj-lt"/>
                  <a:ea typeface="Tahoma" panose="020B0604030504040204" pitchFamily="34" charset="0"/>
                  <a:cs typeface="Arial" panose="020B0604020202020204" pitchFamily="34" charset="0"/>
                </a:rPr>
                <a:t>and Purchases</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218" y="858192"/>
            <a:ext cx="7628781" cy="4933007"/>
          </a:xfrm>
          <a:prstGeom prst="rect">
            <a:avLst/>
          </a:prstGeom>
        </p:spPr>
      </p:pic>
    </p:spTree>
    <p:extLst>
      <p:ext uri="{BB962C8B-B14F-4D97-AF65-F5344CB8AC3E}">
        <p14:creationId xmlns:p14="http://schemas.microsoft.com/office/powerpoint/2010/main" val="315241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6" name="Group 15">
            <a:extLst>
              <a:ext uri="{FF2B5EF4-FFF2-40B4-BE49-F238E27FC236}">
                <a16:creationId xmlns:a16="http://schemas.microsoft.com/office/drawing/2014/main" id="{E8E1ECE0-1C05-4695-BD0C-DB056B302A14}"/>
              </a:ext>
            </a:extLst>
          </p:cNvPr>
          <p:cNvGrpSpPr/>
          <p:nvPr/>
        </p:nvGrpSpPr>
        <p:grpSpPr>
          <a:xfrm>
            <a:off x="849396" y="2871301"/>
            <a:ext cx="3513415" cy="1115398"/>
            <a:chOff x="884139" y="2567233"/>
            <a:chExt cx="3513415" cy="1115398"/>
          </a:xfrm>
        </p:grpSpPr>
        <p:sp>
          <p:nvSpPr>
            <p:cNvPr id="17" name="TextBox 16">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339F3E0-CE06-4C02-ADD7-55FD58EDD3ED}"/>
                </a:ext>
              </a:extLst>
            </p:cNvPr>
            <p:cNvSpPr txBox="1"/>
            <p:nvPr/>
          </p:nvSpPr>
          <p:spPr>
            <a:xfrm>
              <a:off x="884139" y="2567233"/>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Company Admin</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80" y="754743"/>
            <a:ext cx="7655620" cy="5399313"/>
          </a:xfrm>
          <a:prstGeom prst="rect">
            <a:avLst/>
          </a:prstGeom>
        </p:spPr>
      </p:pic>
    </p:spTree>
    <p:extLst>
      <p:ext uri="{BB962C8B-B14F-4D97-AF65-F5344CB8AC3E}">
        <p14:creationId xmlns:p14="http://schemas.microsoft.com/office/powerpoint/2010/main" val="15305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1454775" y="287983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p:nvPr/>
        </p:nvCxnSpPr>
        <p:spPr>
          <a:xfrm>
            <a:off x="2160033" y="323985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26A87BD-BAB0-4ADB-9525-6605EED54126}"/>
              </a:ext>
            </a:extLst>
          </p:cNvPr>
          <p:cNvSpPr/>
          <p:nvPr/>
        </p:nvSpPr>
        <p:spPr>
          <a:xfrm>
            <a:off x="4550922" y="287983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6" name="Straight Connector 25">
            <a:extLst>
              <a:ext uri="{FF2B5EF4-FFF2-40B4-BE49-F238E27FC236}">
                <a16:creationId xmlns:a16="http://schemas.microsoft.com/office/drawing/2014/main" id="{C901A7F9-BB6A-40F2-BAD8-323338FA11B2}"/>
              </a:ext>
            </a:extLst>
          </p:cNvPr>
          <p:cNvCxnSpPr/>
          <p:nvPr/>
        </p:nvCxnSpPr>
        <p:spPr>
          <a:xfrm>
            <a:off x="5248012" y="323985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1B08DB8-9D3E-491A-AD77-E71646D6A674}"/>
              </a:ext>
            </a:extLst>
          </p:cNvPr>
          <p:cNvSpPr/>
          <p:nvPr/>
        </p:nvSpPr>
        <p:spPr>
          <a:xfrm>
            <a:off x="7638570" y="287983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a:extLst>
              <a:ext uri="{FF2B5EF4-FFF2-40B4-BE49-F238E27FC236}">
                <a16:creationId xmlns:a16="http://schemas.microsoft.com/office/drawing/2014/main" id="{42F23C58-76FE-4098-80C3-CF55BF1C5345}"/>
              </a:ext>
            </a:extLst>
          </p:cNvPr>
          <p:cNvSpPr/>
          <p:nvPr/>
        </p:nvSpPr>
        <p:spPr>
          <a:xfrm>
            <a:off x="1454775" y="462407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8" name="Straight Connector 37">
            <a:extLst>
              <a:ext uri="{FF2B5EF4-FFF2-40B4-BE49-F238E27FC236}">
                <a16:creationId xmlns:a16="http://schemas.microsoft.com/office/drawing/2014/main" id="{91859C14-E17B-459F-A871-AA0AAD0844B8}"/>
              </a:ext>
            </a:extLst>
          </p:cNvPr>
          <p:cNvCxnSpPr/>
          <p:nvPr/>
        </p:nvCxnSpPr>
        <p:spPr>
          <a:xfrm>
            <a:off x="2160033" y="498409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728E5AF-2A43-49FF-8C06-3C0A8C54A889}"/>
              </a:ext>
            </a:extLst>
          </p:cNvPr>
          <p:cNvSpPr/>
          <p:nvPr/>
        </p:nvSpPr>
        <p:spPr>
          <a:xfrm>
            <a:off x="4550922" y="462407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40" name="Straight Connector 39">
            <a:extLst>
              <a:ext uri="{FF2B5EF4-FFF2-40B4-BE49-F238E27FC236}">
                <a16:creationId xmlns:a16="http://schemas.microsoft.com/office/drawing/2014/main" id="{146E6635-E2D0-4B89-A194-1EA131DC9196}"/>
              </a:ext>
            </a:extLst>
          </p:cNvPr>
          <p:cNvCxnSpPr/>
          <p:nvPr/>
        </p:nvCxnSpPr>
        <p:spPr>
          <a:xfrm>
            <a:off x="5248012" y="498409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760311-D45C-43EA-A096-BB9B3B108BAB}"/>
              </a:ext>
            </a:extLst>
          </p:cNvPr>
          <p:cNvSpPr/>
          <p:nvPr/>
        </p:nvSpPr>
        <p:spPr>
          <a:xfrm>
            <a:off x="7638570" y="462407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a:extLst>
              <a:ext uri="{FF2B5EF4-FFF2-40B4-BE49-F238E27FC236}">
                <a16:creationId xmlns:a16="http://schemas.microsoft.com/office/drawing/2014/main" id="{0DECB40A-4838-47F9-98B6-1E5FF74A5251}"/>
              </a:ext>
            </a:extLst>
          </p:cNvPr>
          <p:cNvSpPr/>
          <p:nvPr/>
        </p:nvSpPr>
        <p:spPr>
          <a:xfrm>
            <a:off x="1550025" y="297508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07209B07-76DE-454A-AC9C-CD2B2D707475}"/>
              </a:ext>
            </a:extLst>
          </p:cNvPr>
          <p:cNvSpPr/>
          <p:nvPr/>
        </p:nvSpPr>
        <p:spPr>
          <a:xfrm>
            <a:off x="1550025" y="471932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570FAD48-2C1D-4D31-B7CC-BFC167EFE389}"/>
              </a:ext>
            </a:extLst>
          </p:cNvPr>
          <p:cNvSpPr/>
          <p:nvPr/>
        </p:nvSpPr>
        <p:spPr>
          <a:xfrm>
            <a:off x="7731439" y="297508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06151DF5-FF4E-403C-9494-B838A5A6555A}"/>
              </a:ext>
            </a:extLst>
          </p:cNvPr>
          <p:cNvSpPr/>
          <p:nvPr/>
        </p:nvSpPr>
        <p:spPr>
          <a:xfrm>
            <a:off x="4645035" y="471932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1C2BCF99-B9A3-453E-898D-D393A59F6F78}"/>
              </a:ext>
            </a:extLst>
          </p:cNvPr>
          <p:cNvSpPr/>
          <p:nvPr/>
        </p:nvSpPr>
        <p:spPr>
          <a:xfrm>
            <a:off x="7731439" y="471932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EF32F5C2-95B6-4E94-B09B-DB0B34BDDD72}"/>
              </a:ext>
            </a:extLst>
          </p:cNvPr>
          <p:cNvSpPr/>
          <p:nvPr/>
        </p:nvSpPr>
        <p:spPr>
          <a:xfrm>
            <a:off x="4646623" y="297508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0" name="Group 59">
            <a:extLst>
              <a:ext uri="{FF2B5EF4-FFF2-40B4-BE49-F238E27FC236}">
                <a16:creationId xmlns:a16="http://schemas.microsoft.com/office/drawing/2014/main" id="{4350D54A-B9E1-4558-813D-2444860A7A04}"/>
              </a:ext>
            </a:extLst>
          </p:cNvPr>
          <p:cNvGrpSpPr/>
          <p:nvPr/>
        </p:nvGrpSpPr>
        <p:grpSpPr>
          <a:xfrm>
            <a:off x="1659220" y="3084283"/>
            <a:ext cx="307494" cy="307494"/>
            <a:chOff x="6158672" y="3675083"/>
            <a:chExt cx="787340" cy="787340"/>
          </a:xfrm>
          <a:solidFill>
            <a:schemeClr val="tx1"/>
          </a:solidFill>
        </p:grpSpPr>
        <p:sp>
          <p:nvSpPr>
            <p:cNvPr id="61" name="Circle: Hollow 60">
              <a:extLst>
                <a:ext uri="{FF2B5EF4-FFF2-40B4-BE49-F238E27FC236}">
                  <a16:creationId xmlns:a16="http://schemas.microsoft.com/office/drawing/2014/main" id="{A6981F85-25CD-4CAB-B03C-6C3D99487A4E}"/>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62" name="Group 61">
              <a:extLst>
                <a:ext uri="{FF2B5EF4-FFF2-40B4-BE49-F238E27FC236}">
                  <a16:creationId xmlns:a16="http://schemas.microsoft.com/office/drawing/2014/main" id="{C4441DD5-232F-42B1-9764-34D42FA531C3}"/>
                </a:ext>
              </a:extLst>
            </p:cNvPr>
            <p:cNvGrpSpPr/>
            <p:nvPr/>
          </p:nvGrpSpPr>
          <p:grpSpPr>
            <a:xfrm rot="2700000">
              <a:off x="6448659" y="3791777"/>
              <a:ext cx="184399" cy="468434"/>
              <a:chOff x="6533720" y="3754616"/>
              <a:chExt cx="184399" cy="468434"/>
            </a:xfrm>
            <a:grpFill/>
          </p:grpSpPr>
          <p:sp>
            <p:nvSpPr>
              <p:cNvPr id="63" name="Rectangle: Rounded Corners 62">
                <a:extLst>
                  <a:ext uri="{FF2B5EF4-FFF2-40B4-BE49-F238E27FC236}">
                    <a16:creationId xmlns:a16="http://schemas.microsoft.com/office/drawing/2014/main" id="{42232A70-814E-43C5-A216-0A6163221105}"/>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4" name="Rectangle: Rounded Corners 63">
                <a:extLst>
                  <a:ext uri="{FF2B5EF4-FFF2-40B4-BE49-F238E27FC236}">
                    <a16:creationId xmlns:a16="http://schemas.microsoft.com/office/drawing/2014/main" id="{D9EF8819-85DD-442F-A4D1-8F6E046659B9}"/>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65" name="Group 64">
            <a:extLst>
              <a:ext uri="{FF2B5EF4-FFF2-40B4-BE49-F238E27FC236}">
                <a16:creationId xmlns:a16="http://schemas.microsoft.com/office/drawing/2014/main" id="{9BF23AA2-DC44-4001-963A-EDEF4D1AC528}"/>
              </a:ext>
            </a:extLst>
          </p:cNvPr>
          <p:cNvGrpSpPr/>
          <p:nvPr/>
        </p:nvGrpSpPr>
        <p:grpSpPr>
          <a:xfrm>
            <a:off x="4757592" y="3084283"/>
            <a:ext cx="307494" cy="307494"/>
            <a:chOff x="6158672" y="3675083"/>
            <a:chExt cx="787340" cy="787340"/>
          </a:xfrm>
          <a:solidFill>
            <a:schemeClr val="tx1"/>
          </a:solidFill>
        </p:grpSpPr>
        <p:sp>
          <p:nvSpPr>
            <p:cNvPr id="66" name="Circle: Hollow 65">
              <a:extLst>
                <a:ext uri="{FF2B5EF4-FFF2-40B4-BE49-F238E27FC236}">
                  <a16:creationId xmlns:a16="http://schemas.microsoft.com/office/drawing/2014/main" id="{57299D76-6F18-48E2-A123-E590F8617AFD}"/>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67" name="Group 66">
              <a:extLst>
                <a:ext uri="{FF2B5EF4-FFF2-40B4-BE49-F238E27FC236}">
                  <a16:creationId xmlns:a16="http://schemas.microsoft.com/office/drawing/2014/main" id="{5E154BEC-20E3-4FC1-BCEE-2179D1D73580}"/>
                </a:ext>
              </a:extLst>
            </p:cNvPr>
            <p:cNvGrpSpPr/>
            <p:nvPr/>
          </p:nvGrpSpPr>
          <p:grpSpPr>
            <a:xfrm rot="2700000">
              <a:off x="6448659" y="3791777"/>
              <a:ext cx="184399" cy="468434"/>
              <a:chOff x="6533720" y="3754616"/>
              <a:chExt cx="184399" cy="468434"/>
            </a:xfrm>
            <a:grpFill/>
          </p:grpSpPr>
          <p:sp>
            <p:nvSpPr>
              <p:cNvPr id="68" name="Rectangle: Rounded Corners 67">
                <a:extLst>
                  <a:ext uri="{FF2B5EF4-FFF2-40B4-BE49-F238E27FC236}">
                    <a16:creationId xmlns:a16="http://schemas.microsoft.com/office/drawing/2014/main" id="{6736EDE9-4735-4A42-823E-E708B04A06C9}"/>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9" name="Rectangle: Rounded Corners 68">
                <a:extLst>
                  <a:ext uri="{FF2B5EF4-FFF2-40B4-BE49-F238E27FC236}">
                    <a16:creationId xmlns:a16="http://schemas.microsoft.com/office/drawing/2014/main" id="{90E9FBD7-F69D-4DEC-8D1D-AE7C6291550F}"/>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sp>
        <p:nvSpPr>
          <p:cNvPr id="71" name="TextBox 70">
            <a:extLst>
              <a:ext uri="{FF2B5EF4-FFF2-40B4-BE49-F238E27FC236}">
                <a16:creationId xmlns:a16="http://schemas.microsoft.com/office/drawing/2014/main" id="{ABE3D059-B595-414F-981D-6E43EAF82DC6}"/>
              </a:ext>
            </a:extLst>
          </p:cNvPr>
          <p:cNvSpPr txBox="1"/>
          <p:nvPr/>
        </p:nvSpPr>
        <p:spPr>
          <a:xfrm>
            <a:off x="2200024" y="2522132"/>
            <a:ext cx="2237881" cy="707886"/>
          </a:xfrm>
          <a:prstGeom prst="rect">
            <a:avLst/>
          </a:prstGeom>
          <a:noFill/>
        </p:spPr>
        <p:txBody>
          <a:bodyPr wrap="square" rtlCol="0">
            <a:spAutoFit/>
          </a:bodyPr>
          <a:lstStyle/>
          <a:p>
            <a:pPr algn="ctr"/>
            <a:r>
              <a:rPr lang="en-US" sz="2000" b="1" dirty="0" smtClean="0">
                <a:solidFill>
                  <a:srgbClr val="0070C0"/>
                </a:solidFill>
                <a:latin typeface="+mj-lt"/>
              </a:rPr>
              <a:t>our target audience </a:t>
            </a:r>
            <a:endParaRPr lang="en-US" sz="2000" b="1" dirty="0">
              <a:solidFill>
                <a:srgbClr val="0070C0"/>
              </a:solidFill>
              <a:latin typeface="+mj-lt"/>
            </a:endParaRPr>
          </a:p>
        </p:txBody>
      </p:sp>
      <p:sp>
        <p:nvSpPr>
          <p:cNvPr id="72" name="TextBox 71">
            <a:extLst>
              <a:ext uri="{FF2B5EF4-FFF2-40B4-BE49-F238E27FC236}">
                <a16:creationId xmlns:a16="http://schemas.microsoft.com/office/drawing/2014/main" id="{9FC85F51-F3DF-4838-88E3-281625606B29}"/>
              </a:ext>
            </a:extLst>
          </p:cNvPr>
          <p:cNvSpPr txBox="1"/>
          <p:nvPr/>
        </p:nvSpPr>
        <p:spPr>
          <a:xfrm>
            <a:off x="2393090" y="3232164"/>
            <a:ext cx="1943324" cy="830997"/>
          </a:xfrm>
          <a:prstGeom prst="rect">
            <a:avLst/>
          </a:prstGeom>
          <a:noFill/>
        </p:spPr>
        <p:txBody>
          <a:bodyPr wrap="square" rtlCol="0">
            <a:spAutoFit/>
          </a:bodyPr>
          <a:lstStyle/>
          <a:p>
            <a:pPr algn="ctr"/>
            <a:r>
              <a:rPr lang="en-US" sz="1600" dirty="0" smtClean="0">
                <a:latin typeface="+mj-lt"/>
              </a:rPr>
              <a:t>Build a relationship with people and gain their trust.</a:t>
            </a:r>
            <a:endParaRPr lang="en-US" sz="1600" dirty="0">
              <a:latin typeface="+mj-lt"/>
            </a:endParaRPr>
          </a:p>
        </p:txBody>
      </p:sp>
      <p:sp>
        <p:nvSpPr>
          <p:cNvPr id="73" name="TextBox 72">
            <a:extLst>
              <a:ext uri="{FF2B5EF4-FFF2-40B4-BE49-F238E27FC236}">
                <a16:creationId xmlns:a16="http://schemas.microsoft.com/office/drawing/2014/main" id="{EC38157B-2076-4A05-BF9B-DC501DE2A44B}"/>
              </a:ext>
            </a:extLst>
          </p:cNvPr>
          <p:cNvSpPr txBox="1"/>
          <p:nvPr/>
        </p:nvSpPr>
        <p:spPr>
          <a:xfrm>
            <a:off x="2325592" y="4523505"/>
            <a:ext cx="2067116" cy="400110"/>
          </a:xfrm>
          <a:prstGeom prst="rect">
            <a:avLst/>
          </a:prstGeom>
          <a:noFill/>
        </p:spPr>
        <p:txBody>
          <a:bodyPr wrap="square" rtlCol="0">
            <a:spAutoFit/>
          </a:bodyPr>
          <a:lstStyle/>
          <a:p>
            <a:pPr algn="ctr"/>
            <a:r>
              <a:rPr lang="en-US" sz="2000" b="1" dirty="0" smtClean="0">
                <a:solidFill>
                  <a:srgbClr val="0070C0"/>
                </a:solidFill>
                <a:latin typeface="+mj-lt"/>
              </a:rPr>
              <a:t>Cost efficiency</a:t>
            </a:r>
            <a:endParaRPr lang="en-US" sz="2000" b="1" dirty="0">
              <a:solidFill>
                <a:srgbClr val="0070C0"/>
              </a:solidFill>
              <a:latin typeface="+mj-lt"/>
            </a:endParaRPr>
          </a:p>
        </p:txBody>
      </p:sp>
      <p:sp>
        <p:nvSpPr>
          <p:cNvPr id="74" name="TextBox 73">
            <a:extLst>
              <a:ext uri="{FF2B5EF4-FFF2-40B4-BE49-F238E27FC236}">
                <a16:creationId xmlns:a16="http://schemas.microsoft.com/office/drawing/2014/main" id="{8980A087-4F46-4666-8BA3-1EC9E73E8800}"/>
              </a:ext>
            </a:extLst>
          </p:cNvPr>
          <p:cNvSpPr txBox="1"/>
          <p:nvPr/>
        </p:nvSpPr>
        <p:spPr>
          <a:xfrm>
            <a:off x="2410271" y="4986155"/>
            <a:ext cx="2072564" cy="1569660"/>
          </a:xfrm>
          <a:prstGeom prst="rect">
            <a:avLst/>
          </a:prstGeom>
          <a:noFill/>
        </p:spPr>
        <p:txBody>
          <a:bodyPr wrap="square" rtlCol="0">
            <a:spAutoFit/>
          </a:bodyPr>
          <a:lstStyle/>
          <a:p>
            <a:pPr algn="ctr"/>
            <a:r>
              <a:rPr lang="en-US" sz="1600" dirty="0" smtClean="0">
                <a:latin typeface="+mj-lt"/>
              </a:rPr>
              <a:t>We will only get charged when users watch at least 30  </a:t>
            </a:r>
            <a:r>
              <a:rPr lang="en-US" sz="1600" dirty="0" err="1" smtClean="0">
                <a:latin typeface="+mj-lt"/>
              </a:rPr>
              <a:t>seconds,an</a:t>
            </a:r>
            <a:r>
              <a:rPr lang="en-US" sz="1600" dirty="0" smtClean="0">
                <a:latin typeface="+mj-lt"/>
              </a:rPr>
              <a:t> entire video or interact with the Ad. in some way.</a:t>
            </a:r>
            <a:endParaRPr lang="en-US" sz="1600" dirty="0">
              <a:latin typeface="+mj-lt"/>
            </a:endParaRPr>
          </a:p>
        </p:txBody>
      </p:sp>
      <p:sp>
        <p:nvSpPr>
          <p:cNvPr id="75" name="TextBox 74">
            <a:extLst>
              <a:ext uri="{FF2B5EF4-FFF2-40B4-BE49-F238E27FC236}">
                <a16:creationId xmlns:a16="http://schemas.microsoft.com/office/drawing/2014/main" id="{51209C95-64E4-4BBF-AE9B-E3634323E660}"/>
              </a:ext>
            </a:extLst>
          </p:cNvPr>
          <p:cNvSpPr txBox="1"/>
          <p:nvPr/>
        </p:nvSpPr>
        <p:spPr>
          <a:xfrm>
            <a:off x="5442987" y="2517966"/>
            <a:ext cx="2014781" cy="707886"/>
          </a:xfrm>
          <a:prstGeom prst="rect">
            <a:avLst/>
          </a:prstGeom>
          <a:noFill/>
        </p:spPr>
        <p:txBody>
          <a:bodyPr wrap="square" rtlCol="0">
            <a:spAutoFit/>
          </a:bodyPr>
          <a:lstStyle/>
          <a:p>
            <a:pPr algn="ctr"/>
            <a:r>
              <a:rPr lang="en-US" sz="2000" b="1" dirty="0" smtClean="0">
                <a:solidFill>
                  <a:srgbClr val="0070C0"/>
                </a:solidFill>
                <a:latin typeface="+mj-lt"/>
              </a:rPr>
              <a:t>Social media marketing</a:t>
            </a:r>
            <a:endParaRPr lang="en-US" sz="2000" b="1" dirty="0">
              <a:solidFill>
                <a:srgbClr val="0070C0"/>
              </a:solidFill>
              <a:latin typeface="+mj-lt"/>
            </a:endParaRPr>
          </a:p>
        </p:txBody>
      </p:sp>
      <p:sp>
        <p:nvSpPr>
          <p:cNvPr id="76" name="TextBox 75">
            <a:extLst>
              <a:ext uri="{FF2B5EF4-FFF2-40B4-BE49-F238E27FC236}">
                <a16:creationId xmlns:a16="http://schemas.microsoft.com/office/drawing/2014/main" id="{4F9DF163-1D97-4A4E-A860-CFAE6FC983C4}"/>
              </a:ext>
            </a:extLst>
          </p:cNvPr>
          <p:cNvSpPr txBox="1"/>
          <p:nvPr/>
        </p:nvSpPr>
        <p:spPr>
          <a:xfrm>
            <a:off x="5359724" y="3278330"/>
            <a:ext cx="2288473" cy="1077218"/>
          </a:xfrm>
          <a:prstGeom prst="rect">
            <a:avLst/>
          </a:prstGeom>
          <a:noFill/>
        </p:spPr>
        <p:txBody>
          <a:bodyPr wrap="square" rtlCol="0">
            <a:spAutoFit/>
          </a:bodyPr>
          <a:lstStyle/>
          <a:p>
            <a:pPr algn="ctr"/>
            <a:r>
              <a:rPr lang="en-US" sz="1600" dirty="0" smtClean="0">
                <a:latin typeface="+mj-lt"/>
              </a:rPr>
              <a:t>Advertise for our offers and deals different platforms and join events as a sponsor.</a:t>
            </a:r>
            <a:endParaRPr lang="en-US" sz="1600" dirty="0">
              <a:latin typeface="+mj-lt"/>
            </a:endParaRPr>
          </a:p>
        </p:txBody>
      </p:sp>
      <p:sp>
        <p:nvSpPr>
          <p:cNvPr id="77" name="TextBox 76">
            <a:extLst>
              <a:ext uri="{FF2B5EF4-FFF2-40B4-BE49-F238E27FC236}">
                <a16:creationId xmlns:a16="http://schemas.microsoft.com/office/drawing/2014/main" id="{E23C463E-32A3-46DF-8167-A7C8D24CD483}"/>
              </a:ext>
            </a:extLst>
          </p:cNvPr>
          <p:cNvSpPr txBox="1"/>
          <p:nvPr/>
        </p:nvSpPr>
        <p:spPr>
          <a:xfrm>
            <a:off x="5391089" y="4523505"/>
            <a:ext cx="2067116" cy="400110"/>
          </a:xfrm>
          <a:prstGeom prst="rect">
            <a:avLst/>
          </a:prstGeom>
          <a:noFill/>
        </p:spPr>
        <p:txBody>
          <a:bodyPr wrap="square" rtlCol="0">
            <a:spAutoFit/>
          </a:bodyPr>
          <a:lstStyle/>
          <a:p>
            <a:pPr algn="ctr"/>
            <a:r>
              <a:rPr lang="en-US" sz="2000" b="1" dirty="0" smtClean="0">
                <a:solidFill>
                  <a:srgbClr val="0070C0"/>
                </a:solidFill>
                <a:latin typeface="+mj-lt"/>
              </a:rPr>
              <a:t>Youtube </a:t>
            </a:r>
            <a:endParaRPr lang="en-US" sz="2000" b="1" dirty="0">
              <a:solidFill>
                <a:srgbClr val="0070C0"/>
              </a:solidFill>
              <a:latin typeface="+mj-lt"/>
            </a:endParaRPr>
          </a:p>
        </p:txBody>
      </p:sp>
      <p:sp>
        <p:nvSpPr>
          <p:cNvPr id="78" name="TextBox 77">
            <a:extLst>
              <a:ext uri="{FF2B5EF4-FFF2-40B4-BE49-F238E27FC236}">
                <a16:creationId xmlns:a16="http://schemas.microsoft.com/office/drawing/2014/main" id="{4041BC90-D875-4D37-9E91-4671A5F2CA08}"/>
              </a:ext>
            </a:extLst>
          </p:cNvPr>
          <p:cNvSpPr txBox="1"/>
          <p:nvPr/>
        </p:nvSpPr>
        <p:spPr>
          <a:xfrm>
            <a:off x="5500005" y="4986155"/>
            <a:ext cx="1953322" cy="1323439"/>
          </a:xfrm>
          <a:prstGeom prst="rect">
            <a:avLst/>
          </a:prstGeom>
          <a:noFill/>
        </p:spPr>
        <p:txBody>
          <a:bodyPr wrap="square" rtlCol="0">
            <a:spAutoFit/>
          </a:bodyPr>
          <a:lstStyle/>
          <a:p>
            <a:pPr algn="ctr"/>
            <a:r>
              <a:rPr lang="en-US" sz="1600" dirty="0" smtClean="0">
                <a:latin typeface="+mj-lt"/>
              </a:rPr>
              <a:t>We will be using “True view” which is preferred by users to control the ads they see.</a:t>
            </a:r>
            <a:endParaRPr lang="en-US" sz="1600" dirty="0">
              <a:latin typeface="+mj-lt"/>
            </a:endParaRPr>
          </a:p>
        </p:txBody>
      </p:sp>
      <p:sp>
        <p:nvSpPr>
          <p:cNvPr id="79" name="TextBox 78">
            <a:extLst>
              <a:ext uri="{FF2B5EF4-FFF2-40B4-BE49-F238E27FC236}">
                <a16:creationId xmlns:a16="http://schemas.microsoft.com/office/drawing/2014/main" id="{5D09A032-D291-4410-9FAA-4EAA07478EA8}"/>
              </a:ext>
            </a:extLst>
          </p:cNvPr>
          <p:cNvSpPr txBox="1"/>
          <p:nvPr/>
        </p:nvSpPr>
        <p:spPr>
          <a:xfrm>
            <a:off x="8425815" y="2540038"/>
            <a:ext cx="2067116" cy="707886"/>
          </a:xfrm>
          <a:prstGeom prst="rect">
            <a:avLst/>
          </a:prstGeom>
          <a:noFill/>
        </p:spPr>
        <p:txBody>
          <a:bodyPr wrap="square" rtlCol="0">
            <a:spAutoFit/>
          </a:bodyPr>
          <a:lstStyle/>
          <a:p>
            <a:pPr algn="ctr"/>
            <a:r>
              <a:rPr lang="en-US" sz="2000" b="1" dirty="0" smtClean="0">
                <a:solidFill>
                  <a:srgbClr val="0070C0"/>
                </a:solidFill>
                <a:latin typeface="+mj-lt"/>
              </a:rPr>
              <a:t>Google AdSense</a:t>
            </a:r>
            <a:endParaRPr lang="en-US" sz="2000" b="1" dirty="0">
              <a:solidFill>
                <a:srgbClr val="0070C0"/>
              </a:solidFill>
              <a:latin typeface="+mj-lt"/>
            </a:endParaRPr>
          </a:p>
        </p:txBody>
      </p:sp>
      <p:sp>
        <p:nvSpPr>
          <p:cNvPr id="80" name="TextBox 79">
            <a:extLst>
              <a:ext uri="{FF2B5EF4-FFF2-40B4-BE49-F238E27FC236}">
                <a16:creationId xmlns:a16="http://schemas.microsoft.com/office/drawing/2014/main" id="{88369716-C51A-4BF8-BE75-A3ABEB6AF356}"/>
              </a:ext>
            </a:extLst>
          </p:cNvPr>
          <p:cNvSpPr txBox="1"/>
          <p:nvPr/>
        </p:nvSpPr>
        <p:spPr>
          <a:xfrm>
            <a:off x="8473809" y="3243636"/>
            <a:ext cx="2089983" cy="1077218"/>
          </a:xfrm>
          <a:prstGeom prst="rect">
            <a:avLst/>
          </a:prstGeom>
          <a:noFill/>
        </p:spPr>
        <p:txBody>
          <a:bodyPr wrap="square" rtlCol="0">
            <a:spAutoFit/>
          </a:bodyPr>
          <a:lstStyle/>
          <a:p>
            <a:pPr algn="ctr"/>
            <a:r>
              <a:rPr lang="en-US" sz="1600" dirty="0" smtClean="0">
                <a:latin typeface="+mj-lt"/>
              </a:rPr>
              <a:t>Promotes our service by displaying it before videos on platforms.</a:t>
            </a:r>
            <a:endParaRPr lang="en-US" sz="1600" dirty="0">
              <a:latin typeface="+mj-lt"/>
            </a:endParaRPr>
          </a:p>
        </p:txBody>
      </p:sp>
      <p:sp>
        <p:nvSpPr>
          <p:cNvPr id="81" name="TextBox 80">
            <a:extLst>
              <a:ext uri="{FF2B5EF4-FFF2-40B4-BE49-F238E27FC236}">
                <a16:creationId xmlns:a16="http://schemas.microsoft.com/office/drawing/2014/main" id="{1F157457-5FBC-49E2-A470-8EAE4ED4ACB3}"/>
              </a:ext>
            </a:extLst>
          </p:cNvPr>
          <p:cNvSpPr txBox="1"/>
          <p:nvPr/>
        </p:nvSpPr>
        <p:spPr>
          <a:xfrm>
            <a:off x="8462851" y="4523505"/>
            <a:ext cx="2067116" cy="400110"/>
          </a:xfrm>
          <a:prstGeom prst="rect">
            <a:avLst/>
          </a:prstGeom>
          <a:noFill/>
        </p:spPr>
        <p:txBody>
          <a:bodyPr wrap="square" rtlCol="0">
            <a:spAutoFit/>
          </a:bodyPr>
          <a:lstStyle/>
          <a:p>
            <a:pPr algn="ctr"/>
            <a:r>
              <a:rPr lang="en-US" sz="2000" b="1" dirty="0" smtClean="0">
                <a:solidFill>
                  <a:srgbClr val="0070C0"/>
                </a:solidFill>
                <a:latin typeface="+mj-lt"/>
              </a:rPr>
              <a:t>Google Ads</a:t>
            </a:r>
            <a:endParaRPr lang="en-US" sz="2000" b="1" dirty="0">
              <a:solidFill>
                <a:srgbClr val="0070C0"/>
              </a:solidFill>
              <a:latin typeface="+mj-lt"/>
            </a:endParaRPr>
          </a:p>
        </p:txBody>
      </p:sp>
      <p:sp>
        <p:nvSpPr>
          <p:cNvPr id="82" name="TextBox 81">
            <a:extLst>
              <a:ext uri="{FF2B5EF4-FFF2-40B4-BE49-F238E27FC236}">
                <a16:creationId xmlns:a16="http://schemas.microsoft.com/office/drawing/2014/main" id="{16DB097F-A37D-48B1-B726-6845EB6AF2B6}"/>
              </a:ext>
            </a:extLst>
          </p:cNvPr>
          <p:cNvSpPr txBox="1"/>
          <p:nvPr/>
        </p:nvSpPr>
        <p:spPr>
          <a:xfrm>
            <a:off x="8599846" y="4986155"/>
            <a:ext cx="1893040" cy="1077218"/>
          </a:xfrm>
          <a:prstGeom prst="rect">
            <a:avLst/>
          </a:prstGeom>
          <a:noFill/>
        </p:spPr>
        <p:txBody>
          <a:bodyPr wrap="square" rtlCol="0">
            <a:spAutoFit/>
          </a:bodyPr>
          <a:lstStyle/>
          <a:p>
            <a:pPr algn="ctr"/>
            <a:r>
              <a:rPr lang="en-US" sz="1600" dirty="0" smtClean="0">
                <a:latin typeface="+mj-lt"/>
              </a:rPr>
              <a:t>To stay on their mind </a:t>
            </a:r>
            <a:r>
              <a:rPr lang="en-US" sz="1600" dirty="0">
                <a:latin typeface="+mj-lt"/>
              </a:rPr>
              <a:t>by displaying targeted ads for </a:t>
            </a:r>
            <a:r>
              <a:rPr lang="en-US" sz="1600" dirty="0" smtClean="0">
                <a:latin typeface="+mj-lt"/>
              </a:rPr>
              <a:t>visitors.</a:t>
            </a:r>
            <a:endParaRPr lang="en-US" sz="1600" dirty="0">
              <a:latin typeface="+mj-lt"/>
            </a:endParaRPr>
          </a:p>
        </p:txBody>
      </p:sp>
      <p:cxnSp>
        <p:nvCxnSpPr>
          <p:cNvPr id="86" name="Straight Connector 85">
            <a:extLst>
              <a:ext uri="{FF2B5EF4-FFF2-40B4-BE49-F238E27FC236}">
                <a16:creationId xmlns:a16="http://schemas.microsoft.com/office/drawing/2014/main" id="{AE479DFD-3845-4DD8-B25A-9536B248A870}"/>
              </a:ext>
            </a:extLst>
          </p:cNvPr>
          <p:cNvCxnSpPr/>
          <p:nvPr/>
        </p:nvCxnSpPr>
        <p:spPr>
          <a:xfrm>
            <a:off x="8347003" y="323985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C9899C-D47E-4359-85A4-C4A1BE591142}"/>
              </a:ext>
            </a:extLst>
          </p:cNvPr>
          <p:cNvCxnSpPr/>
          <p:nvPr/>
        </p:nvCxnSpPr>
        <p:spPr>
          <a:xfrm>
            <a:off x="8347003" y="498409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619AC3-E04A-46C9-8066-1188452C3924}"/>
              </a:ext>
            </a:extLst>
          </p:cNvPr>
          <p:cNvCxnSpPr>
            <a:cxnSpLocks/>
          </p:cNvCxnSpPr>
          <p:nvPr/>
        </p:nvCxnSpPr>
        <p:spPr>
          <a:xfrm flipV="1">
            <a:off x="10717184" y="3243636"/>
            <a:ext cx="0" cy="17452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16E22AAD-6DB6-4CDE-B351-04E221D88D8C}"/>
              </a:ext>
            </a:extLst>
          </p:cNvPr>
          <p:cNvGrpSpPr/>
          <p:nvPr/>
        </p:nvGrpSpPr>
        <p:grpSpPr>
          <a:xfrm>
            <a:off x="1659220" y="4825341"/>
            <a:ext cx="307494" cy="307494"/>
            <a:chOff x="6158672" y="3675083"/>
            <a:chExt cx="787340" cy="787340"/>
          </a:xfrm>
          <a:solidFill>
            <a:schemeClr val="tx1"/>
          </a:solidFill>
        </p:grpSpPr>
        <p:sp>
          <p:nvSpPr>
            <p:cNvPr id="90" name="Circle: Hollow 89">
              <a:extLst>
                <a:ext uri="{FF2B5EF4-FFF2-40B4-BE49-F238E27FC236}">
                  <a16:creationId xmlns:a16="http://schemas.microsoft.com/office/drawing/2014/main" id="{56EAC289-BA15-4DF4-B5DE-5477D2487164}"/>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91" name="Group 90">
              <a:extLst>
                <a:ext uri="{FF2B5EF4-FFF2-40B4-BE49-F238E27FC236}">
                  <a16:creationId xmlns:a16="http://schemas.microsoft.com/office/drawing/2014/main" id="{30CAF1EB-B703-4732-A94D-3228009D815B}"/>
                </a:ext>
              </a:extLst>
            </p:cNvPr>
            <p:cNvGrpSpPr/>
            <p:nvPr/>
          </p:nvGrpSpPr>
          <p:grpSpPr>
            <a:xfrm rot="2700000">
              <a:off x="6448659" y="3791777"/>
              <a:ext cx="184399" cy="468434"/>
              <a:chOff x="6533720" y="3754616"/>
              <a:chExt cx="184399" cy="468434"/>
            </a:xfrm>
            <a:grpFill/>
          </p:grpSpPr>
          <p:sp>
            <p:nvSpPr>
              <p:cNvPr id="92" name="Rectangle: Rounded Corners 91">
                <a:extLst>
                  <a:ext uri="{FF2B5EF4-FFF2-40B4-BE49-F238E27FC236}">
                    <a16:creationId xmlns:a16="http://schemas.microsoft.com/office/drawing/2014/main" id="{A7EEA191-3A26-4142-B250-FEFA1F06D8D6}"/>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3" name="Rectangle: Rounded Corners 92">
                <a:extLst>
                  <a:ext uri="{FF2B5EF4-FFF2-40B4-BE49-F238E27FC236}">
                    <a16:creationId xmlns:a16="http://schemas.microsoft.com/office/drawing/2014/main" id="{2564C0C0-C14B-4E0C-9576-CBDA2EB276DA}"/>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94" name="Group 93">
            <a:extLst>
              <a:ext uri="{FF2B5EF4-FFF2-40B4-BE49-F238E27FC236}">
                <a16:creationId xmlns:a16="http://schemas.microsoft.com/office/drawing/2014/main" id="{CE5FE4F2-1495-4B45-85CF-A46C84ED94C7}"/>
              </a:ext>
            </a:extLst>
          </p:cNvPr>
          <p:cNvGrpSpPr/>
          <p:nvPr/>
        </p:nvGrpSpPr>
        <p:grpSpPr>
          <a:xfrm>
            <a:off x="4757592" y="4825341"/>
            <a:ext cx="307494" cy="307494"/>
            <a:chOff x="6158672" y="3675083"/>
            <a:chExt cx="787340" cy="787340"/>
          </a:xfrm>
          <a:solidFill>
            <a:schemeClr val="tx1"/>
          </a:solidFill>
        </p:grpSpPr>
        <p:sp>
          <p:nvSpPr>
            <p:cNvPr id="95" name="Circle: Hollow 94">
              <a:extLst>
                <a:ext uri="{FF2B5EF4-FFF2-40B4-BE49-F238E27FC236}">
                  <a16:creationId xmlns:a16="http://schemas.microsoft.com/office/drawing/2014/main" id="{7D0BE9C6-B06E-4198-BE91-D99CEE385EE3}"/>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96" name="Group 95">
              <a:extLst>
                <a:ext uri="{FF2B5EF4-FFF2-40B4-BE49-F238E27FC236}">
                  <a16:creationId xmlns:a16="http://schemas.microsoft.com/office/drawing/2014/main" id="{61EF6B41-1867-45C8-9DFA-47EC429A47E3}"/>
                </a:ext>
              </a:extLst>
            </p:cNvPr>
            <p:cNvGrpSpPr/>
            <p:nvPr/>
          </p:nvGrpSpPr>
          <p:grpSpPr>
            <a:xfrm rot="2700000">
              <a:off x="6448659" y="3791777"/>
              <a:ext cx="184399" cy="468434"/>
              <a:chOff x="6533720" y="3754616"/>
              <a:chExt cx="184399" cy="468434"/>
            </a:xfrm>
            <a:grpFill/>
          </p:grpSpPr>
          <p:sp>
            <p:nvSpPr>
              <p:cNvPr id="97" name="Rectangle: Rounded Corners 96">
                <a:extLst>
                  <a:ext uri="{FF2B5EF4-FFF2-40B4-BE49-F238E27FC236}">
                    <a16:creationId xmlns:a16="http://schemas.microsoft.com/office/drawing/2014/main" id="{53B7B69B-BD0C-4BCC-B1F9-E12924CBA857}"/>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8" name="Rectangle: Rounded Corners 97">
                <a:extLst>
                  <a:ext uri="{FF2B5EF4-FFF2-40B4-BE49-F238E27FC236}">
                    <a16:creationId xmlns:a16="http://schemas.microsoft.com/office/drawing/2014/main" id="{BE41516E-5927-4DF1-B297-C518EC28C96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99" name="Group 98">
            <a:extLst>
              <a:ext uri="{FF2B5EF4-FFF2-40B4-BE49-F238E27FC236}">
                <a16:creationId xmlns:a16="http://schemas.microsoft.com/office/drawing/2014/main" id="{54288A8D-D0D9-4F32-9A22-6735573DC65C}"/>
              </a:ext>
            </a:extLst>
          </p:cNvPr>
          <p:cNvGrpSpPr/>
          <p:nvPr/>
        </p:nvGrpSpPr>
        <p:grpSpPr>
          <a:xfrm>
            <a:off x="7836812" y="3084283"/>
            <a:ext cx="307494" cy="307494"/>
            <a:chOff x="6158672" y="3675083"/>
            <a:chExt cx="787340" cy="787340"/>
          </a:xfrm>
          <a:solidFill>
            <a:schemeClr val="tx1"/>
          </a:solidFill>
        </p:grpSpPr>
        <p:sp>
          <p:nvSpPr>
            <p:cNvPr id="100" name="Circle: Hollow 99">
              <a:extLst>
                <a:ext uri="{FF2B5EF4-FFF2-40B4-BE49-F238E27FC236}">
                  <a16:creationId xmlns:a16="http://schemas.microsoft.com/office/drawing/2014/main" id="{BD72FAC9-86D8-431D-B441-24EBE910A331}"/>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01" name="Group 100">
              <a:extLst>
                <a:ext uri="{FF2B5EF4-FFF2-40B4-BE49-F238E27FC236}">
                  <a16:creationId xmlns:a16="http://schemas.microsoft.com/office/drawing/2014/main" id="{D93C710D-7CBA-4FD2-AB60-CB361038D7BC}"/>
                </a:ext>
              </a:extLst>
            </p:cNvPr>
            <p:cNvGrpSpPr/>
            <p:nvPr/>
          </p:nvGrpSpPr>
          <p:grpSpPr>
            <a:xfrm rot="2700000">
              <a:off x="6448659" y="3791777"/>
              <a:ext cx="184399" cy="468434"/>
              <a:chOff x="6533720" y="3754616"/>
              <a:chExt cx="184399" cy="468434"/>
            </a:xfrm>
            <a:grpFill/>
          </p:grpSpPr>
          <p:sp>
            <p:nvSpPr>
              <p:cNvPr id="102" name="Rectangle: Rounded Corners 101">
                <a:extLst>
                  <a:ext uri="{FF2B5EF4-FFF2-40B4-BE49-F238E27FC236}">
                    <a16:creationId xmlns:a16="http://schemas.microsoft.com/office/drawing/2014/main" id="{9CEE517D-6A85-4A0B-8120-7038229D77C7}"/>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3" name="Rectangle: Rounded Corners 102">
                <a:extLst>
                  <a:ext uri="{FF2B5EF4-FFF2-40B4-BE49-F238E27FC236}">
                    <a16:creationId xmlns:a16="http://schemas.microsoft.com/office/drawing/2014/main" id="{AEBBD813-757C-4025-A83A-308A0C8E442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109" name="Group 108">
            <a:extLst>
              <a:ext uri="{FF2B5EF4-FFF2-40B4-BE49-F238E27FC236}">
                <a16:creationId xmlns:a16="http://schemas.microsoft.com/office/drawing/2014/main" id="{EB079CA7-DB75-43B7-A56D-0311C7938095}"/>
              </a:ext>
            </a:extLst>
          </p:cNvPr>
          <p:cNvGrpSpPr/>
          <p:nvPr/>
        </p:nvGrpSpPr>
        <p:grpSpPr>
          <a:xfrm>
            <a:off x="7836812" y="4827722"/>
            <a:ext cx="307494" cy="307494"/>
            <a:chOff x="6158672" y="3675083"/>
            <a:chExt cx="787340" cy="787340"/>
          </a:xfrm>
          <a:solidFill>
            <a:schemeClr val="tx1"/>
          </a:solidFill>
        </p:grpSpPr>
        <p:sp>
          <p:nvSpPr>
            <p:cNvPr id="110" name="Circle: Hollow 109">
              <a:extLst>
                <a:ext uri="{FF2B5EF4-FFF2-40B4-BE49-F238E27FC236}">
                  <a16:creationId xmlns:a16="http://schemas.microsoft.com/office/drawing/2014/main" id="{B74FADB5-82EA-4992-8CC8-3DD2BCFFBE8A}"/>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11" name="Group 110">
              <a:extLst>
                <a:ext uri="{FF2B5EF4-FFF2-40B4-BE49-F238E27FC236}">
                  <a16:creationId xmlns:a16="http://schemas.microsoft.com/office/drawing/2014/main" id="{13DADC62-6D85-4173-8D38-A48B13A58C48}"/>
                </a:ext>
              </a:extLst>
            </p:cNvPr>
            <p:cNvGrpSpPr/>
            <p:nvPr/>
          </p:nvGrpSpPr>
          <p:grpSpPr>
            <a:xfrm rot="2700000">
              <a:off x="6448659" y="3791777"/>
              <a:ext cx="184399" cy="468434"/>
              <a:chOff x="6533720" y="3754616"/>
              <a:chExt cx="184399" cy="468434"/>
            </a:xfrm>
            <a:grpFill/>
          </p:grpSpPr>
          <p:sp>
            <p:nvSpPr>
              <p:cNvPr id="112" name="Rectangle: Rounded Corners 111">
                <a:extLst>
                  <a:ext uri="{FF2B5EF4-FFF2-40B4-BE49-F238E27FC236}">
                    <a16:creationId xmlns:a16="http://schemas.microsoft.com/office/drawing/2014/main" id="{EE929B84-AF33-49B2-901C-DB101EF214FB}"/>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3" name="Rectangle: Rounded Corners 112">
                <a:extLst>
                  <a:ext uri="{FF2B5EF4-FFF2-40B4-BE49-F238E27FC236}">
                    <a16:creationId xmlns:a16="http://schemas.microsoft.com/office/drawing/2014/main" id="{5FA99263-1AF0-485D-A360-9929715A9D4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3" name="TextBox 82">
            <a:extLst>
              <a:ext uri="{FF2B5EF4-FFF2-40B4-BE49-F238E27FC236}">
                <a16:creationId xmlns:a16="http://schemas.microsoft.com/office/drawing/2014/main" id="{BB64A95B-EAD6-4D41-8FCC-35E164F4C444}"/>
              </a:ext>
            </a:extLst>
          </p:cNvPr>
          <p:cNvSpPr txBox="1"/>
          <p:nvPr/>
        </p:nvSpPr>
        <p:spPr>
          <a:xfrm>
            <a:off x="3518509" y="76913"/>
            <a:ext cx="5594686" cy="830997"/>
          </a:xfrm>
          <a:prstGeom prst="rect">
            <a:avLst/>
          </a:prstGeom>
          <a:noFill/>
        </p:spPr>
        <p:txBody>
          <a:bodyPr wrap="square" rtlCol="0">
            <a:spAutoFit/>
          </a:bodyPr>
          <a:lstStyle/>
          <a:p>
            <a:pPr algn="ctr"/>
            <a:r>
              <a:rPr lang="en-US" sz="4800" b="1" dirty="0" smtClean="0">
                <a:latin typeface="Tw Cen MT" panose="020B0602020104020603" pitchFamily="34" charset="0"/>
              </a:rPr>
              <a:t>Promoting strategy</a:t>
            </a:r>
            <a:endParaRPr lang="en-US" sz="4800" b="1" dirty="0">
              <a:latin typeface="Tw Cen MT" panose="020B0602020104020603" pitchFamily="34" charset="0"/>
            </a:endParaRPr>
          </a:p>
        </p:txBody>
      </p:sp>
      <p:sp>
        <p:nvSpPr>
          <p:cNvPr id="84" name="TextBox 83">
            <a:extLst>
              <a:ext uri="{FF2B5EF4-FFF2-40B4-BE49-F238E27FC236}">
                <a16:creationId xmlns:a16="http://schemas.microsoft.com/office/drawing/2014/main" id="{4763E9D1-76B1-44FA-BA36-BF36B9A7FCA8}"/>
              </a:ext>
            </a:extLst>
          </p:cNvPr>
          <p:cNvSpPr txBox="1"/>
          <p:nvPr/>
        </p:nvSpPr>
        <p:spPr>
          <a:xfrm>
            <a:off x="3139514" y="1059802"/>
            <a:ext cx="6352676" cy="584775"/>
          </a:xfrm>
          <a:prstGeom prst="rect">
            <a:avLst/>
          </a:prstGeom>
          <a:noFill/>
        </p:spPr>
        <p:txBody>
          <a:bodyPr wrap="square" rtlCol="0">
            <a:spAutoFit/>
          </a:bodyPr>
          <a:lstStyle/>
          <a:p>
            <a:pPr algn="ctr"/>
            <a:r>
              <a:rPr lang="en-US" sz="1600" dirty="0">
                <a:latin typeface="Tw Cen MT" panose="020B0602020104020603" pitchFamily="34" charset="0"/>
              </a:rPr>
              <a:t>Here You can Add Some Brief Text That will Explain Your Tittle This is Just a Demo Text So You Can Replace These Texts</a:t>
            </a:r>
          </a:p>
        </p:txBody>
      </p:sp>
    </p:spTree>
    <p:extLst>
      <p:ext uri="{BB962C8B-B14F-4D97-AF65-F5344CB8AC3E}">
        <p14:creationId xmlns:p14="http://schemas.microsoft.com/office/powerpoint/2010/main" val="250995574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nodeType="withEffect">
                                  <p:stCondLst>
                                    <p:cond delay="5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52"/>
                                        </p:tgtEl>
                                        <p:attrNameLst>
                                          <p:attrName>style.visibility</p:attrName>
                                        </p:attrNameLst>
                                      </p:cBhvr>
                                      <p:to>
                                        <p:strVal val="visible"/>
                                      </p:to>
                                    </p:set>
                                    <p:anim calcmode="lin" valueType="num">
                                      <p:cBhvr>
                                        <p:cTn id="40" dur="500" fill="hold"/>
                                        <p:tgtEl>
                                          <p:spTgt spid="52"/>
                                        </p:tgtEl>
                                        <p:attrNameLst>
                                          <p:attrName>ppt_w</p:attrName>
                                        </p:attrNameLst>
                                      </p:cBhvr>
                                      <p:tavLst>
                                        <p:tav tm="0">
                                          <p:val>
                                            <p:fltVal val="0"/>
                                          </p:val>
                                        </p:tav>
                                        <p:tav tm="100000">
                                          <p:val>
                                            <p:strVal val="#ppt_w"/>
                                          </p:val>
                                        </p:tav>
                                      </p:tavLst>
                                    </p:anim>
                                    <p:anim calcmode="lin" valueType="num">
                                      <p:cBhvr>
                                        <p:cTn id="41" dur="500" fill="hold"/>
                                        <p:tgtEl>
                                          <p:spTgt spid="52"/>
                                        </p:tgtEl>
                                        <p:attrNameLst>
                                          <p:attrName>ppt_h</p:attrName>
                                        </p:attrNameLst>
                                      </p:cBhvr>
                                      <p:tavLst>
                                        <p:tav tm="0">
                                          <p:val>
                                            <p:fltVal val="0"/>
                                          </p:val>
                                        </p:tav>
                                        <p:tav tm="100000">
                                          <p:val>
                                            <p:strVal val="#ppt_h"/>
                                          </p:val>
                                        </p:tav>
                                      </p:tavLst>
                                    </p:anim>
                                    <p:animEffect transition="in" filter="fade">
                                      <p:cBhvr>
                                        <p:cTn id="42" dur="500"/>
                                        <p:tgtEl>
                                          <p:spTgt spid="52"/>
                                        </p:tgtEl>
                                      </p:cBhvr>
                                    </p:animEffect>
                                  </p:childTnLst>
                                </p:cTn>
                              </p:par>
                              <p:par>
                                <p:cTn id="43" presetID="53" presetClass="entr" presetSubtype="16" fill="hold" nodeType="withEffect">
                                  <p:stCondLst>
                                    <p:cond delay="50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Effect transition="in" filter="fade">
                                      <p:cBhvr>
                                        <p:cTn id="47" dur="500"/>
                                        <p:tgtEl>
                                          <p:spTgt spid="65"/>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250"/>
                                        <p:tgtEl>
                                          <p:spTgt spid="26"/>
                                        </p:tgtEl>
                                      </p:cBhvr>
                                    </p:animEffect>
                                  </p:childTnLst>
                                </p:cTn>
                              </p:par>
                            </p:childTnLst>
                          </p:cTn>
                        </p:par>
                        <p:par>
                          <p:cTn id="52" fill="hold">
                            <p:stCondLst>
                              <p:cond delay="1250"/>
                            </p:stCondLst>
                            <p:childTnLst>
                              <p:par>
                                <p:cTn id="53" presetID="10" presetClass="entr" presetSubtype="0" fill="hold" grpId="0" nodeType="after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53" presetClass="entr" presetSubtype="16" fill="hold" grpId="0" nodeType="withEffect">
                                  <p:stCondLst>
                                    <p:cond delay="25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nodeType="withEffect">
                                  <p:stCondLst>
                                    <p:cond delay="500"/>
                                  </p:stCondLst>
                                  <p:childTnLst>
                                    <p:set>
                                      <p:cBhvr>
                                        <p:cTn id="72" dur="1" fill="hold">
                                          <p:stCondLst>
                                            <p:cond delay="0"/>
                                          </p:stCondLst>
                                        </p:cTn>
                                        <p:tgtEl>
                                          <p:spTgt spid="99"/>
                                        </p:tgtEl>
                                        <p:attrNameLst>
                                          <p:attrName>style.visibility</p:attrName>
                                        </p:attrNameLst>
                                      </p:cBhvr>
                                      <p:to>
                                        <p:strVal val="visible"/>
                                      </p:to>
                                    </p:set>
                                    <p:anim calcmode="lin" valueType="num">
                                      <p:cBhvr>
                                        <p:cTn id="73" dur="500" fill="hold"/>
                                        <p:tgtEl>
                                          <p:spTgt spid="99"/>
                                        </p:tgtEl>
                                        <p:attrNameLst>
                                          <p:attrName>ppt_w</p:attrName>
                                        </p:attrNameLst>
                                      </p:cBhvr>
                                      <p:tavLst>
                                        <p:tav tm="0">
                                          <p:val>
                                            <p:fltVal val="0"/>
                                          </p:val>
                                        </p:tav>
                                        <p:tav tm="100000">
                                          <p:val>
                                            <p:strVal val="#ppt_w"/>
                                          </p:val>
                                        </p:tav>
                                      </p:tavLst>
                                    </p:anim>
                                    <p:anim calcmode="lin" valueType="num">
                                      <p:cBhvr>
                                        <p:cTn id="74" dur="500" fill="hold"/>
                                        <p:tgtEl>
                                          <p:spTgt spid="99"/>
                                        </p:tgtEl>
                                        <p:attrNameLst>
                                          <p:attrName>ppt_h</p:attrName>
                                        </p:attrNameLst>
                                      </p:cBhvr>
                                      <p:tavLst>
                                        <p:tav tm="0">
                                          <p:val>
                                            <p:fltVal val="0"/>
                                          </p:val>
                                        </p:tav>
                                        <p:tav tm="100000">
                                          <p:val>
                                            <p:strVal val="#ppt_h"/>
                                          </p:val>
                                        </p:tav>
                                      </p:tavLst>
                                    </p:anim>
                                    <p:animEffect transition="in" filter="fade">
                                      <p:cBhvr>
                                        <p:cTn id="75" dur="500"/>
                                        <p:tgtEl>
                                          <p:spTgt spid="99"/>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left)">
                                      <p:cBhvr>
                                        <p:cTn id="79" dur="250"/>
                                        <p:tgtEl>
                                          <p:spTgt spid="86"/>
                                        </p:tgtEl>
                                      </p:cBhvr>
                                    </p:animEffect>
                                  </p:childTnLst>
                                </p:cTn>
                              </p:par>
                            </p:childTnLst>
                          </p:cTn>
                        </p:par>
                        <p:par>
                          <p:cTn id="80" fill="hold">
                            <p:stCondLst>
                              <p:cond delay="1250"/>
                            </p:stCondLst>
                            <p:childTnLst>
                              <p:par>
                                <p:cTn id="81" presetID="10" presetClass="entr" presetSubtype="0"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fade">
                                      <p:cBhvr>
                                        <p:cTn id="83" dur="500"/>
                                        <p:tgtEl>
                                          <p:spTgt spid="7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wipe(up)">
                                      <p:cBhvr>
                                        <p:cTn id="91" dur="250"/>
                                        <p:tgtEl>
                                          <p:spTgt spid="88"/>
                                        </p:tgtEl>
                                      </p:cBhvr>
                                    </p:animEffect>
                                  </p:childTnLst>
                                </p:cTn>
                              </p:par>
                            </p:childTnLst>
                          </p:cTn>
                        </p:par>
                        <p:par>
                          <p:cTn id="92" fill="hold">
                            <p:stCondLst>
                              <p:cond delay="250"/>
                            </p:stCondLst>
                            <p:childTnLst>
                              <p:par>
                                <p:cTn id="93" presetID="22" presetClass="entr" presetSubtype="2" fill="hold" nodeType="after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wipe(right)">
                                      <p:cBhvr>
                                        <p:cTn id="95" dur="250"/>
                                        <p:tgtEl>
                                          <p:spTgt spid="87"/>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fade">
                                      <p:cBhvr>
                                        <p:cTn id="102" dur="500"/>
                                        <p:tgtEl>
                                          <p:spTgt spid="82"/>
                                        </p:tgtEl>
                                      </p:cBhvr>
                                    </p:animEffect>
                                  </p:childTnLst>
                                </p:cTn>
                              </p:par>
                            </p:childTnLst>
                          </p:cTn>
                        </p:par>
                        <p:par>
                          <p:cTn id="103" fill="hold">
                            <p:stCondLst>
                              <p:cond delay="1000"/>
                            </p:stCondLst>
                            <p:childTnLst>
                              <p:par>
                                <p:cTn id="104" presetID="53" presetClass="entr" presetSubtype="16"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 calcmode="lin" valueType="num">
                                      <p:cBhvr>
                                        <p:cTn id="106" dur="500" fill="hold"/>
                                        <p:tgtEl>
                                          <p:spTgt spid="42"/>
                                        </p:tgtEl>
                                        <p:attrNameLst>
                                          <p:attrName>ppt_w</p:attrName>
                                        </p:attrNameLst>
                                      </p:cBhvr>
                                      <p:tavLst>
                                        <p:tav tm="0">
                                          <p:val>
                                            <p:fltVal val="0"/>
                                          </p:val>
                                        </p:tav>
                                        <p:tav tm="100000">
                                          <p:val>
                                            <p:strVal val="#ppt_w"/>
                                          </p:val>
                                        </p:tav>
                                      </p:tavLst>
                                    </p:anim>
                                    <p:anim calcmode="lin" valueType="num">
                                      <p:cBhvr>
                                        <p:cTn id="107" dur="500" fill="hold"/>
                                        <p:tgtEl>
                                          <p:spTgt spid="42"/>
                                        </p:tgtEl>
                                        <p:attrNameLst>
                                          <p:attrName>ppt_h</p:attrName>
                                        </p:attrNameLst>
                                      </p:cBhvr>
                                      <p:tavLst>
                                        <p:tav tm="0">
                                          <p:val>
                                            <p:fltVal val="0"/>
                                          </p:val>
                                        </p:tav>
                                        <p:tav tm="100000">
                                          <p:val>
                                            <p:strVal val="#ppt_h"/>
                                          </p:val>
                                        </p:tav>
                                      </p:tavLst>
                                    </p:anim>
                                    <p:animEffect transition="in" filter="fade">
                                      <p:cBhvr>
                                        <p:cTn id="108" dur="500"/>
                                        <p:tgtEl>
                                          <p:spTgt spid="42"/>
                                        </p:tgtEl>
                                      </p:cBhvr>
                                    </p:animEffect>
                                  </p:childTnLst>
                                </p:cTn>
                              </p:par>
                              <p:par>
                                <p:cTn id="109" presetID="53" presetClass="entr" presetSubtype="16" fill="hold" grpId="0" nodeType="withEffect">
                                  <p:stCondLst>
                                    <p:cond delay="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par>
                                <p:cTn id="114" presetID="53" presetClass="entr" presetSubtype="16" fill="hold" nodeType="withEffect">
                                  <p:stCondLst>
                                    <p:cond delay="500"/>
                                  </p:stCondLst>
                                  <p:childTnLst>
                                    <p:set>
                                      <p:cBhvr>
                                        <p:cTn id="115" dur="1" fill="hold">
                                          <p:stCondLst>
                                            <p:cond delay="0"/>
                                          </p:stCondLst>
                                        </p:cTn>
                                        <p:tgtEl>
                                          <p:spTgt spid="109"/>
                                        </p:tgtEl>
                                        <p:attrNameLst>
                                          <p:attrName>style.visibility</p:attrName>
                                        </p:attrNameLst>
                                      </p:cBhvr>
                                      <p:to>
                                        <p:strVal val="visible"/>
                                      </p:to>
                                    </p:set>
                                    <p:anim calcmode="lin" valueType="num">
                                      <p:cBhvr>
                                        <p:cTn id="116" dur="500" fill="hold"/>
                                        <p:tgtEl>
                                          <p:spTgt spid="109"/>
                                        </p:tgtEl>
                                        <p:attrNameLst>
                                          <p:attrName>ppt_w</p:attrName>
                                        </p:attrNameLst>
                                      </p:cBhvr>
                                      <p:tavLst>
                                        <p:tav tm="0">
                                          <p:val>
                                            <p:fltVal val="0"/>
                                          </p:val>
                                        </p:tav>
                                        <p:tav tm="100000">
                                          <p:val>
                                            <p:strVal val="#ppt_w"/>
                                          </p:val>
                                        </p:tav>
                                      </p:tavLst>
                                    </p:anim>
                                    <p:anim calcmode="lin" valueType="num">
                                      <p:cBhvr>
                                        <p:cTn id="117" dur="500" fill="hold"/>
                                        <p:tgtEl>
                                          <p:spTgt spid="109"/>
                                        </p:tgtEl>
                                        <p:attrNameLst>
                                          <p:attrName>ppt_h</p:attrName>
                                        </p:attrNameLst>
                                      </p:cBhvr>
                                      <p:tavLst>
                                        <p:tav tm="0">
                                          <p:val>
                                            <p:fltVal val="0"/>
                                          </p:val>
                                        </p:tav>
                                        <p:tav tm="100000">
                                          <p:val>
                                            <p:strVal val="#ppt_h"/>
                                          </p:val>
                                        </p:tav>
                                      </p:tavLst>
                                    </p:anim>
                                    <p:animEffect transition="in" filter="fade">
                                      <p:cBhvr>
                                        <p:cTn id="118" dur="500"/>
                                        <p:tgtEl>
                                          <p:spTgt spid="10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nodeType="click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wipe(right)">
                                      <p:cBhvr>
                                        <p:cTn id="123" dur="250"/>
                                        <p:tgtEl>
                                          <p:spTgt spid="40"/>
                                        </p:tgtEl>
                                      </p:cBhvr>
                                    </p:animEffect>
                                  </p:childTnLst>
                                </p:cTn>
                              </p:par>
                            </p:childTnLst>
                          </p:cTn>
                        </p:par>
                        <p:par>
                          <p:cTn id="124" fill="hold">
                            <p:stCondLst>
                              <p:cond delay="250"/>
                            </p:stCondLst>
                            <p:childTnLst>
                              <p:par>
                                <p:cTn id="125" presetID="10" presetClass="entr" presetSubtype="0" fill="hold" grpId="0" nodeType="after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500"/>
                                        <p:tgtEl>
                                          <p:spTgt spid="7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fade">
                                      <p:cBhvr>
                                        <p:cTn id="130" dur="500"/>
                                        <p:tgtEl>
                                          <p:spTgt spid="78"/>
                                        </p:tgtEl>
                                      </p:cBhvr>
                                    </p:animEffect>
                                  </p:childTnLst>
                                </p:cTn>
                              </p:par>
                            </p:childTnLst>
                          </p:cTn>
                        </p:par>
                        <p:par>
                          <p:cTn id="131" fill="hold">
                            <p:stCondLst>
                              <p:cond delay="750"/>
                            </p:stCondLst>
                            <p:childTnLst>
                              <p:par>
                                <p:cTn id="132" presetID="53" presetClass="entr" presetSubtype="16" fill="hold" grpId="0" nodeType="afterEffect">
                                  <p:stCondLst>
                                    <p:cond delay="0"/>
                                  </p:stCondLst>
                                  <p:childTnLst>
                                    <p:set>
                                      <p:cBhvr>
                                        <p:cTn id="133" dur="1" fill="hold">
                                          <p:stCondLst>
                                            <p:cond delay="0"/>
                                          </p:stCondLst>
                                        </p:cTn>
                                        <p:tgtEl>
                                          <p:spTgt spid="39"/>
                                        </p:tgtEl>
                                        <p:attrNameLst>
                                          <p:attrName>style.visibility</p:attrName>
                                        </p:attrNameLst>
                                      </p:cBhvr>
                                      <p:to>
                                        <p:strVal val="visible"/>
                                      </p:to>
                                    </p:set>
                                    <p:anim calcmode="lin" valueType="num">
                                      <p:cBhvr>
                                        <p:cTn id="134" dur="500" fill="hold"/>
                                        <p:tgtEl>
                                          <p:spTgt spid="39"/>
                                        </p:tgtEl>
                                        <p:attrNameLst>
                                          <p:attrName>ppt_w</p:attrName>
                                        </p:attrNameLst>
                                      </p:cBhvr>
                                      <p:tavLst>
                                        <p:tav tm="0">
                                          <p:val>
                                            <p:fltVal val="0"/>
                                          </p:val>
                                        </p:tav>
                                        <p:tav tm="100000">
                                          <p:val>
                                            <p:strVal val="#ppt_w"/>
                                          </p:val>
                                        </p:tav>
                                      </p:tavLst>
                                    </p:anim>
                                    <p:anim calcmode="lin" valueType="num">
                                      <p:cBhvr>
                                        <p:cTn id="135" dur="500" fill="hold"/>
                                        <p:tgtEl>
                                          <p:spTgt spid="39"/>
                                        </p:tgtEl>
                                        <p:attrNameLst>
                                          <p:attrName>ppt_h</p:attrName>
                                        </p:attrNameLst>
                                      </p:cBhvr>
                                      <p:tavLst>
                                        <p:tav tm="0">
                                          <p:val>
                                            <p:fltVal val="0"/>
                                          </p:val>
                                        </p:tav>
                                        <p:tav tm="100000">
                                          <p:val>
                                            <p:strVal val="#ppt_h"/>
                                          </p:val>
                                        </p:tav>
                                      </p:tavLst>
                                    </p:anim>
                                    <p:animEffect transition="in" filter="fade">
                                      <p:cBhvr>
                                        <p:cTn id="136" dur="500"/>
                                        <p:tgtEl>
                                          <p:spTgt spid="39"/>
                                        </p:tgtEl>
                                      </p:cBhvr>
                                    </p:animEffect>
                                  </p:childTnLst>
                                </p:cTn>
                              </p:par>
                              <p:par>
                                <p:cTn id="137" presetID="53" presetClass="entr" presetSubtype="16" fill="hold" grpId="0" nodeType="withEffect">
                                  <p:stCondLst>
                                    <p:cond delay="250"/>
                                  </p:stCondLst>
                                  <p:childTnLst>
                                    <p:set>
                                      <p:cBhvr>
                                        <p:cTn id="138" dur="1" fill="hold">
                                          <p:stCondLst>
                                            <p:cond delay="0"/>
                                          </p:stCondLst>
                                        </p:cTn>
                                        <p:tgtEl>
                                          <p:spTgt spid="50"/>
                                        </p:tgtEl>
                                        <p:attrNameLst>
                                          <p:attrName>style.visibility</p:attrName>
                                        </p:attrNameLst>
                                      </p:cBhvr>
                                      <p:to>
                                        <p:strVal val="visible"/>
                                      </p:to>
                                    </p:set>
                                    <p:anim calcmode="lin" valueType="num">
                                      <p:cBhvr>
                                        <p:cTn id="139" dur="500" fill="hold"/>
                                        <p:tgtEl>
                                          <p:spTgt spid="50"/>
                                        </p:tgtEl>
                                        <p:attrNameLst>
                                          <p:attrName>ppt_w</p:attrName>
                                        </p:attrNameLst>
                                      </p:cBhvr>
                                      <p:tavLst>
                                        <p:tav tm="0">
                                          <p:val>
                                            <p:fltVal val="0"/>
                                          </p:val>
                                        </p:tav>
                                        <p:tav tm="100000">
                                          <p:val>
                                            <p:strVal val="#ppt_w"/>
                                          </p:val>
                                        </p:tav>
                                      </p:tavLst>
                                    </p:anim>
                                    <p:anim calcmode="lin" valueType="num">
                                      <p:cBhvr>
                                        <p:cTn id="140" dur="500" fill="hold"/>
                                        <p:tgtEl>
                                          <p:spTgt spid="50"/>
                                        </p:tgtEl>
                                        <p:attrNameLst>
                                          <p:attrName>ppt_h</p:attrName>
                                        </p:attrNameLst>
                                      </p:cBhvr>
                                      <p:tavLst>
                                        <p:tav tm="0">
                                          <p:val>
                                            <p:fltVal val="0"/>
                                          </p:val>
                                        </p:tav>
                                        <p:tav tm="100000">
                                          <p:val>
                                            <p:strVal val="#ppt_h"/>
                                          </p:val>
                                        </p:tav>
                                      </p:tavLst>
                                    </p:anim>
                                    <p:animEffect transition="in" filter="fade">
                                      <p:cBhvr>
                                        <p:cTn id="141" dur="500"/>
                                        <p:tgtEl>
                                          <p:spTgt spid="50"/>
                                        </p:tgtEl>
                                      </p:cBhvr>
                                    </p:animEffect>
                                  </p:childTnLst>
                                </p:cTn>
                              </p:par>
                              <p:par>
                                <p:cTn id="142" presetID="53" presetClass="entr" presetSubtype="16" fill="hold" nodeType="withEffect">
                                  <p:stCondLst>
                                    <p:cond delay="500"/>
                                  </p:stCondLst>
                                  <p:childTnLst>
                                    <p:set>
                                      <p:cBhvr>
                                        <p:cTn id="143" dur="1" fill="hold">
                                          <p:stCondLst>
                                            <p:cond delay="0"/>
                                          </p:stCondLst>
                                        </p:cTn>
                                        <p:tgtEl>
                                          <p:spTgt spid="94"/>
                                        </p:tgtEl>
                                        <p:attrNameLst>
                                          <p:attrName>style.visibility</p:attrName>
                                        </p:attrNameLst>
                                      </p:cBhvr>
                                      <p:to>
                                        <p:strVal val="visible"/>
                                      </p:to>
                                    </p:set>
                                    <p:anim calcmode="lin" valueType="num">
                                      <p:cBhvr>
                                        <p:cTn id="144" dur="500" fill="hold"/>
                                        <p:tgtEl>
                                          <p:spTgt spid="94"/>
                                        </p:tgtEl>
                                        <p:attrNameLst>
                                          <p:attrName>ppt_w</p:attrName>
                                        </p:attrNameLst>
                                      </p:cBhvr>
                                      <p:tavLst>
                                        <p:tav tm="0">
                                          <p:val>
                                            <p:fltVal val="0"/>
                                          </p:val>
                                        </p:tav>
                                        <p:tav tm="100000">
                                          <p:val>
                                            <p:strVal val="#ppt_w"/>
                                          </p:val>
                                        </p:tav>
                                      </p:tavLst>
                                    </p:anim>
                                    <p:anim calcmode="lin" valueType="num">
                                      <p:cBhvr>
                                        <p:cTn id="145" dur="500" fill="hold"/>
                                        <p:tgtEl>
                                          <p:spTgt spid="94"/>
                                        </p:tgtEl>
                                        <p:attrNameLst>
                                          <p:attrName>ppt_h</p:attrName>
                                        </p:attrNameLst>
                                      </p:cBhvr>
                                      <p:tavLst>
                                        <p:tav tm="0">
                                          <p:val>
                                            <p:fltVal val="0"/>
                                          </p:val>
                                        </p:tav>
                                        <p:tav tm="100000">
                                          <p:val>
                                            <p:strVal val="#ppt_h"/>
                                          </p:val>
                                        </p:tav>
                                      </p:tavLst>
                                    </p:anim>
                                    <p:animEffect transition="in" filter="fade">
                                      <p:cBhvr>
                                        <p:cTn id="146" dur="500"/>
                                        <p:tgtEl>
                                          <p:spTgt spid="94"/>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2" fill="hold"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right)">
                                      <p:cBhvr>
                                        <p:cTn id="151" dur="500"/>
                                        <p:tgtEl>
                                          <p:spTgt spid="38"/>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73"/>
                                        </p:tgtEl>
                                        <p:attrNameLst>
                                          <p:attrName>style.visibility</p:attrName>
                                        </p:attrNameLst>
                                      </p:cBhvr>
                                      <p:to>
                                        <p:strVal val="visible"/>
                                      </p:to>
                                    </p:set>
                                    <p:animEffect transition="in" filter="fade">
                                      <p:cBhvr>
                                        <p:cTn id="155" dur="500"/>
                                        <p:tgtEl>
                                          <p:spTgt spid="7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fade">
                                      <p:cBhvr>
                                        <p:cTn id="158" dur="500"/>
                                        <p:tgtEl>
                                          <p:spTgt spid="74"/>
                                        </p:tgtEl>
                                      </p:cBhvr>
                                    </p:animEffect>
                                  </p:childTnLst>
                                </p:cTn>
                              </p:par>
                            </p:childTnLst>
                          </p:cTn>
                        </p:par>
                        <p:par>
                          <p:cTn id="159" fill="hold">
                            <p:stCondLst>
                              <p:cond delay="1000"/>
                            </p:stCondLst>
                            <p:childTnLst>
                              <p:par>
                                <p:cTn id="160" presetID="53" presetClass="entr" presetSubtype="16" fill="hold" grpId="0" nodeType="afterEffect">
                                  <p:stCondLst>
                                    <p:cond delay="0"/>
                                  </p:stCondLst>
                                  <p:childTnLst>
                                    <p:set>
                                      <p:cBhvr>
                                        <p:cTn id="161" dur="1" fill="hold">
                                          <p:stCondLst>
                                            <p:cond delay="0"/>
                                          </p:stCondLst>
                                        </p:cTn>
                                        <p:tgtEl>
                                          <p:spTgt spid="37"/>
                                        </p:tgtEl>
                                        <p:attrNameLst>
                                          <p:attrName>style.visibility</p:attrName>
                                        </p:attrNameLst>
                                      </p:cBhvr>
                                      <p:to>
                                        <p:strVal val="visible"/>
                                      </p:to>
                                    </p:set>
                                    <p:anim calcmode="lin" valueType="num">
                                      <p:cBhvr>
                                        <p:cTn id="162" dur="500" fill="hold"/>
                                        <p:tgtEl>
                                          <p:spTgt spid="37"/>
                                        </p:tgtEl>
                                        <p:attrNameLst>
                                          <p:attrName>ppt_w</p:attrName>
                                        </p:attrNameLst>
                                      </p:cBhvr>
                                      <p:tavLst>
                                        <p:tav tm="0">
                                          <p:val>
                                            <p:fltVal val="0"/>
                                          </p:val>
                                        </p:tav>
                                        <p:tav tm="100000">
                                          <p:val>
                                            <p:strVal val="#ppt_w"/>
                                          </p:val>
                                        </p:tav>
                                      </p:tavLst>
                                    </p:anim>
                                    <p:anim calcmode="lin" valueType="num">
                                      <p:cBhvr>
                                        <p:cTn id="163" dur="500" fill="hold"/>
                                        <p:tgtEl>
                                          <p:spTgt spid="37"/>
                                        </p:tgtEl>
                                        <p:attrNameLst>
                                          <p:attrName>ppt_h</p:attrName>
                                        </p:attrNameLst>
                                      </p:cBhvr>
                                      <p:tavLst>
                                        <p:tav tm="0">
                                          <p:val>
                                            <p:fltVal val="0"/>
                                          </p:val>
                                        </p:tav>
                                        <p:tav tm="100000">
                                          <p:val>
                                            <p:strVal val="#ppt_h"/>
                                          </p:val>
                                        </p:tav>
                                      </p:tavLst>
                                    </p:anim>
                                    <p:animEffect transition="in" filter="fade">
                                      <p:cBhvr>
                                        <p:cTn id="164" dur="500"/>
                                        <p:tgtEl>
                                          <p:spTgt spid="37"/>
                                        </p:tgtEl>
                                      </p:cBhvr>
                                    </p:animEffect>
                                  </p:childTnLst>
                                </p:cTn>
                              </p:par>
                              <p:par>
                                <p:cTn id="165" presetID="53" presetClass="entr" presetSubtype="16" fill="hold" grpId="0" nodeType="withEffect">
                                  <p:stCondLst>
                                    <p:cond delay="250"/>
                                  </p:stCondLst>
                                  <p:childTnLst>
                                    <p:set>
                                      <p:cBhvr>
                                        <p:cTn id="166" dur="1" fill="hold">
                                          <p:stCondLst>
                                            <p:cond delay="0"/>
                                          </p:stCondLst>
                                        </p:cTn>
                                        <p:tgtEl>
                                          <p:spTgt spid="48"/>
                                        </p:tgtEl>
                                        <p:attrNameLst>
                                          <p:attrName>style.visibility</p:attrName>
                                        </p:attrNameLst>
                                      </p:cBhvr>
                                      <p:to>
                                        <p:strVal val="visible"/>
                                      </p:to>
                                    </p:set>
                                    <p:anim calcmode="lin" valueType="num">
                                      <p:cBhvr>
                                        <p:cTn id="167" dur="500" fill="hold"/>
                                        <p:tgtEl>
                                          <p:spTgt spid="48"/>
                                        </p:tgtEl>
                                        <p:attrNameLst>
                                          <p:attrName>ppt_w</p:attrName>
                                        </p:attrNameLst>
                                      </p:cBhvr>
                                      <p:tavLst>
                                        <p:tav tm="0">
                                          <p:val>
                                            <p:fltVal val="0"/>
                                          </p:val>
                                        </p:tav>
                                        <p:tav tm="100000">
                                          <p:val>
                                            <p:strVal val="#ppt_w"/>
                                          </p:val>
                                        </p:tav>
                                      </p:tavLst>
                                    </p:anim>
                                    <p:anim calcmode="lin" valueType="num">
                                      <p:cBhvr>
                                        <p:cTn id="168" dur="500" fill="hold"/>
                                        <p:tgtEl>
                                          <p:spTgt spid="48"/>
                                        </p:tgtEl>
                                        <p:attrNameLst>
                                          <p:attrName>ppt_h</p:attrName>
                                        </p:attrNameLst>
                                      </p:cBhvr>
                                      <p:tavLst>
                                        <p:tav tm="0">
                                          <p:val>
                                            <p:fltVal val="0"/>
                                          </p:val>
                                        </p:tav>
                                        <p:tav tm="100000">
                                          <p:val>
                                            <p:strVal val="#ppt_h"/>
                                          </p:val>
                                        </p:tav>
                                      </p:tavLst>
                                    </p:anim>
                                    <p:animEffect transition="in" filter="fade">
                                      <p:cBhvr>
                                        <p:cTn id="169" dur="500"/>
                                        <p:tgtEl>
                                          <p:spTgt spid="48"/>
                                        </p:tgtEl>
                                      </p:cBhvr>
                                    </p:animEffect>
                                  </p:childTnLst>
                                </p:cTn>
                              </p:par>
                              <p:par>
                                <p:cTn id="170" presetID="53" presetClass="entr" presetSubtype="16" fill="hold" nodeType="withEffect">
                                  <p:stCondLst>
                                    <p:cond delay="500"/>
                                  </p:stCondLst>
                                  <p:childTnLst>
                                    <p:set>
                                      <p:cBhvr>
                                        <p:cTn id="171" dur="1" fill="hold">
                                          <p:stCondLst>
                                            <p:cond delay="0"/>
                                          </p:stCondLst>
                                        </p:cTn>
                                        <p:tgtEl>
                                          <p:spTgt spid="89"/>
                                        </p:tgtEl>
                                        <p:attrNameLst>
                                          <p:attrName>style.visibility</p:attrName>
                                        </p:attrNameLst>
                                      </p:cBhvr>
                                      <p:to>
                                        <p:strVal val="visible"/>
                                      </p:to>
                                    </p:set>
                                    <p:anim calcmode="lin" valueType="num">
                                      <p:cBhvr>
                                        <p:cTn id="172" dur="500" fill="hold"/>
                                        <p:tgtEl>
                                          <p:spTgt spid="89"/>
                                        </p:tgtEl>
                                        <p:attrNameLst>
                                          <p:attrName>ppt_w</p:attrName>
                                        </p:attrNameLst>
                                      </p:cBhvr>
                                      <p:tavLst>
                                        <p:tav tm="0">
                                          <p:val>
                                            <p:fltVal val="0"/>
                                          </p:val>
                                        </p:tav>
                                        <p:tav tm="100000">
                                          <p:val>
                                            <p:strVal val="#ppt_w"/>
                                          </p:val>
                                        </p:tav>
                                      </p:tavLst>
                                    </p:anim>
                                    <p:anim calcmode="lin" valueType="num">
                                      <p:cBhvr>
                                        <p:cTn id="173" dur="500" fill="hold"/>
                                        <p:tgtEl>
                                          <p:spTgt spid="89"/>
                                        </p:tgtEl>
                                        <p:attrNameLst>
                                          <p:attrName>ppt_h</p:attrName>
                                        </p:attrNameLst>
                                      </p:cBhvr>
                                      <p:tavLst>
                                        <p:tav tm="0">
                                          <p:val>
                                            <p:fltVal val="0"/>
                                          </p:val>
                                        </p:tav>
                                        <p:tav tm="100000">
                                          <p:val>
                                            <p:strVal val="#ppt_h"/>
                                          </p:val>
                                        </p:tav>
                                      </p:tavLst>
                                    </p:anim>
                                    <p:animEffect transition="in" filter="fade">
                                      <p:cBhvr>
                                        <p:cTn id="17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1" grpId="0" animBg="1"/>
      <p:bldP spid="27" grpId="0" animBg="1"/>
      <p:bldP spid="37" grpId="0" animBg="1"/>
      <p:bldP spid="39" grpId="0" animBg="1"/>
      <p:bldP spid="42" grpId="0" animBg="1"/>
      <p:bldP spid="47" grpId="0" animBg="1"/>
      <p:bldP spid="48" grpId="0" animBg="1"/>
      <p:bldP spid="49" grpId="0" animBg="1"/>
      <p:bldP spid="50" grpId="0" animBg="1"/>
      <p:bldP spid="51" grpId="0" animBg="1"/>
      <p:bldP spid="52" grpId="0" animBg="1"/>
      <p:bldP spid="71" grpId="0"/>
      <p:bldP spid="72" grpId="0"/>
      <p:bldP spid="73" grpId="0"/>
      <p:bldP spid="74" grpId="0"/>
      <p:bldP spid="75" grpId="0"/>
      <p:bldP spid="76" grpId="0"/>
      <p:bldP spid="77" grpId="0"/>
      <p:bldP spid="78" grpId="0"/>
      <p:bldP spid="79" grpId="0"/>
      <p:bldP spid="80" grpId="0"/>
      <p:bldP spid="81" grpId="0"/>
      <p:bldP spid="8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6" name="Group 15">
            <a:extLst>
              <a:ext uri="{FF2B5EF4-FFF2-40B4-BE49-F238E27FC236}">
                <a16:creationId xmlns:a16="http://schemas.microsoft.com/office/drawing/2014/main" id="{E8E1ECE0-1C05-4695-BD0C-DB056B302A14}"/>
              </a:ext>
            </a:extLst>
          </p:cNvPr>
          <p:cNvGrpSpPr/>
          <p:nvPr/>
        </p:nvGrpSpPr>
        <p:grpSpPr>
          <a:xfrm>
            <a:off x="614178" y="2839210"/>
            <a:ext cx="3513415" cy="1115398"/>
            <a:chOff x="884139" y="2567233"/>
            <a:chExt cx="3513415" cy="1115398"/>
          </a:xfrm>
        </p:grpSpPr>
        <p:sp>
          <p:nvSpPr>
            <p:cNvPr id="17" name="TextBox 16">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339F3E0-CE06-4C02-ADD7-55FD58EDD3ED}"/>
                </a:ext>
              </a:extLst>
            </p:cNvPr>
            <p:cNvSpPr txBox="1"/>
            <p:nvPr/>
          </p:nvSpPr>
          <p:spPr>
            <a:xfrm>
              <a:off x="884139" y="2567233"/>
              <a:ext cx="3293969" cy="400110"/>
            </a:xfrm>
            <a:prstGeom prst="rect">
              <a:avLst/>
            </a:prstGeom>
            <a:noFill/>
          </p:spPr>
          <p:txBody>
            <a:bodyPr wrap="square" rtlCol="0">
              <a:spAutoFit/>
            </a:bodyPr>
            <a:lstStyle/>
            <a:p>
              <a:r>
                <a:rPr lang="en-US" sz="2000" b="1" dirty="0" smtClean="0">
                  <a:solidFill>
                    <a:schemeClr val="bg1">
                      <a:lumMod val="95000"/>
                    </a:schemeClr>
                  </a:solidFill>
                  <a:latin typeface="+mj-lt"/>
                  <a:ea typeface="Tahoma" panose="020B0604030504040204" pitchFamily="34" charset="0"/>
                  <a:cs typeface="Arial" panose="020B0604020202020204" pitchFamily="34" charset="0"/>
                </a:rPr>
                <a:t>Admin</a:t>
              </a:r>
              <a:endParaRPr lang="en-US" sz="2000" b="1" dirty="0">
                <a:solidFill>
                  <a:schemeClr val="bg1">
                    <a:lumMod val="95000"/>
                  </a:schemeClr>
                </a:solidFill>
                <a:latin typeface="+mj-lt"/>
                <a:ea typeface="Tahoma" panose="020B0604030504040204" pitchFamily="34" charset="0"/>
                <a:cs typeface="Arial" panose="020B0604020202020204" pitchFamily="34" charset="0"/>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80" y="185623"/>
            <a:ext cx="7651022" cy="6422572"/>
          </a:xfrm>
          <a:prstGeom prst="rect">
            <a:avLst/>
          </a:prstGeom>
        </p:spPr>
      </p:pic>
    </p:spTree>
    <p:extLst>
      <p:ext uri="{BB962C8B-B14F-4D97-AF65-F5344CB8AC3E}">
        <p14:creationId xmlns:p14="http://schemas.microsoft.com/office/powerpoint/2010/main" val="17224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9300" y="2324100"/>
            <a:ext cx="1638300" cy="369332"/>
          </a:xfrm>
          <a:prstGeom prst="rect">
            <a:avLst/>
          </a:prstGeom>
          <a:noFill/>
        </p:spPr>
        <p:txBody>
          <a:bodyPr wrap="square" rtlCol="0">
            <a:spAutoFit/>
          </a:bodyPr>
          <a:lstStyle/>
          <a:p>
            <a:r>
              <a:rPr lang="en-US" dirty="0" smtClean="0"/>
              <a:t>ERD symbols</a:t>
            </a:r>
            <a:endParaRPr lang="en-US" dirty="0"/>
          </a:p>
        </p:txBody>
      </p:sp>
    </p:spTree>
    <p:extLst>
      <p:ext uri="{BB962C8B-B14F-4D97-AF65-F5344CB8AC3E}">
        <p14:creationId xmlns:p14="http://schemas.microsoft.com/office/powerpoint/2010/main" val="1131454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2699657"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46238" y="821329"/>
            <a:ext cx="2408276" cy="4261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30629" y="820889"/>
            <a:ext cx="2317965" cy="461665"/>
          </a:xfrm>
          <a:prstGeom prst="rect">
            <a:avLst/>
          </a:prstGeom>
          <a:noFill/>
        </p:spPr>
        <p:txBody>
          <a:bodyPr wrap="square" rtlCol="0">
            <a:spAutoFit/>
          </a:bodyPr>
          <a:lstStyle/>
          <a:p>
            <a:pPr algn="ctr"/>
            <a:r>
              <a:rPr lang="en-US" sz="2400" b="1" dirty="0" smtClean="0">
                <a:solidFill>
                  <a:schemeClr val="bg1"/>
                </a:solidFill>
                <a:latin typeface="+mj-lt"/>
              </a:rPr>
              <a:t>Use Case</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146238" y="820889"/>
            <a:ext cx="2317965" cy="461665"/>
          </a:xfrm>
          <a:prstGeom prst="rect">
            <a:avLst/>
          </a:prstGeom>
          <a:noFill/>
        </p:spPr>
        <p:txBody>
          <a:bodyPr wrap="square" rtlCol="0">
            <a:spAutoFit/>
          </a:bodyPr>
          <a:lstStyle/>
          <a:p>
            <a:pPr algn="ctr"/>
            <a:r>
              <a:rPr lang="en-US" sz="2400" b="1" dirty="0" smtClean="0">
                <a:solidFill>
                  <a:srgbClr val="0070C0"/>
                </a:solidFill>
                <a:latin typeface="+mj-lt"/>
              </a:rPr>
              <a:t>ERD</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6" name="Group 15">
            <a:extLst>
              <a:ext uri="{FF2B5EF4-FFF2-40B4-BE49-F238E27FC236}">
                <a16:creationId xmlns:a16="http://schemas.microsoft.com/office/drawing/2014/main" id="{E8E1ECE0-1C05-4695-BD0C-DB056B302A14}"/>
              </a:ext>
            </a:extLst>
          </p:cNvPr>
          <p:cNvGrpSpPr/>
          <p:nvPr/>
        </p:nvGrpSpPr>
        <p:grpSpPr>
          <a:xfrm>
            <a:off x="663526" y="1565422"/>
            <a:ext cx="1907606" cy="3477875"/>
            <a:chOff x="910978" y="2573830"/>
            <a:chExt cx="3691550" cy="3477875"/>
          </a:xfrm>
        </p:grpSpPr>
        <p:sp>
          <p:nvSpPr>
            <p:cNvPr id="17" name="TextBox 16">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339F3E0-CE06-4C02-ADD7-55FD58EDD3ED}"/>
                </a:ext>
              </a:extLst>
            </p:cNvPr>
            <p:cNvSpPr txBox="1"/>
            <p:nvPr/>
          </p:nvSpPr>
          <p:spPr>
            <a:xfrm>
              <a:off x="910978" y="2573830"/>
              <a:ext cx="3691550" cy="3477875"/>
            </a:xfrm>
            <a:prstGeom prst="rect">
              <a:avLst/>
            </a:prstGeom>
            <a:noFill/>
          </p:spPr>
          <p:txBody>
            <a:bodyPr wrap="square" rtlCol="0">
              <a:spAutoFit/>
            </a:bodyPr>
            <a:lstStyle/>
            <a:p>
              <a:r>
                <a:rPr lang="en-US" sz="2000" b="1" dirty="0" smtClean="0">
                  <a:solidFill>
                    <a:schemeClr val="bg1">
                      <a:lumMod val="95000"/>
                    </a:schemeClr>
                  </a:solidFill>
                  <a:latin typeface="+mj-lt"/>
                  <a:ea typeface="Tahoma" panose="020B0604030504040204" pitchFamily="34" charset="0"/>
                  <a:cs typeface="Arial" panose="020B0604020202020204" pitchFamily="34" charset="0"/>
                </a:rPr>
                <a:t>Entities: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Insurance</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User</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Categories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insurance companies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Reviews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Admin</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Contact</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Favorites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Payment</a:t>
              </a:r>
              <a:endParaRPr lang="en-US" sz="2000" b="1" dirty="0" smtClean="0">
                <a:solidFill>
                  <a:schemeClr val="bg1">
                    <a:lumMod val="95000"/>
                  </a:schemeClr>
                </a:solidFill>
                <a:latin typeface="+mj-lt"/>
                <a:ea typeface="Tahoma" panose="020B0604030504040204" pitchFamily="34" charset="0"/>
                <a:cs typeface="Arial" panose="020B0604020202020204" pitchFamily="34" charset="0"/>
              </a:endParaRP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076" y="232228"/>
            <a:ext cx="9478924" cy="6452041"/>
          </a:xfrm>
          <a:prstGeom prst="rect">
            <a:avLst/>
          </a:prstGeom>
        </p:spPr>
      </p:pic>
    </p:spTree>
    <p:extLst>
      <p:ext uri="{BB962C8B-B14F-4D97-AF65-F5344CB8AC3E}">
        <p14:creationId xmlns:p14="http://schemas.microsoft.com/office/powerpoint/2010/main" val="314297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5500" y="2832100"/>
            <a:ext cx="2489200" cy="369332"/>
          </a:xfrm>
          <a:prstGeom prst="rect">
            <a:avLst/>
          </a:prstGeom>
          <a:noFill/>
        </p:spPr>
        <p:txBody>
          <a:bodyPr wrap="square" rtlCol="0">
            <a:spAutoFit/>
          </a:bodyPr>
          <a:lstStyle/>
          <a:p>
            <a:r>
              <a:rPr lang="en-US" dirty="0" smtClean="0"/>
              <a:t>Class Diagram</a:t>
            </a:r>
            <a:endParaRPr lang="en-US" dirty="0"/>
          </a:p>
        </p:txBody>
      </p:sp>
    </p:spTree>
    <p:extLst>
      <p:ext uri="{BB962C8B-B14F-4D97-AF65-F5344CB8AC3E}">
        <p14:creationId xmlns:p14="http://schemas.microsoft.com/office/powerpoint/2010/main" val="2667799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3594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76729" y="3137682"/>
            <a:ext cx="2408276" cy="4261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661120" y="3119910"/>
            <a:ext cx="2317965" cy="461665"/>
          </a:xfrm>
          <a:prstGeom prst="rect">
            <a:avLst/>
          </a:prstGeom>
          <a:noFill/>
        </p:spPr>
        <p:txBody>
          <a:bodyPr wrap="square" rtlCol="0">
            <a:spAutoFit/>
          </a:bodyPr>
          <a:lstStyle/>
          <a:p>
            <a:pPr algn="ctr"/>
            <a:r>
              <a:rPr lang="en-US" sz="2400" b="1" dirty="0" smtClean="0">
                <a:solidFill>
                  <a:schemeClr val="bg1"/>
                </a:solidFill>
                <a:latin typeface="+mj-lt"/>
              </a:rPr>
              <a:t>Use Case</a:t>
            </a:r>
            <a:endParaRPr lang="en-US" sz="2400" b="1" dirty="0">
              <a:solidFill>
                <a:schemeClr val="bg1"/>
              </a:solidFill>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76729" y="3119910"/>
            <a:ext cx="2317965" cy="461665"/>
          </a:xfrm>
          <a:prstGeom prst="rect">
            <a:avLst/>
          </a:prstGeom>
          <a:noFill/>
        </p:spPr>
        <p:txBody>
          <a:bodyPr wrap="square" rtlCol="0">
            <a:spAutoFit/>
          </a:bodyPr>
          <a:lstStyle/>
          <a:p>
            <a:pPr algn="ctr"/>
            <a:r>
              <a:rPr lang="en-US" sz="2400" b="1" dirty="0" smtClean="0">
                <a:solidFill>
                  <a:srgbClr val="0070C0"/>
                </a:solidFill>
                <a:latin typeface="+mj-lt"/>
              </a:rPr>
              <a:t>Class Diagram</a:t>
            </a:r>
            <a:endParaRPr lang="en-US" sz="2400" b="1" dirty="0">
              <a:solidFill>
                <a:srgbClr val="0070C0"/>
              </a:solidFill>
              <a:latin typeface="+mj-lt"/>
            </a:endParaRPr>
          </a:p>
        </p:txBody>
      </p:sp>
      <p:sp>
        <p:nvSpPr>
          <p:cNvPr id="17" name="TextBox 16">
            <a:extLst>
              <a:ext uri="{FF2B5EF4-FFF2-40B4-BE49-F238E27FC236}">
                <a16:creationId xmlns:a16="http://schemas.microsoft.com/office/drawing/2014/main" id="{4DAB2E34-4DD3-4B7C-A62A-087CB981C994}"/>
              </a:ext>
            </a:extLst>
          </p:cNvPr>
          <p:cNvSpPr txBox="1"/>
          <p:nvPr/>
        </p:nvSpPr>
        <p:spPr>
          <a:xfrm>
            <a:off x="1193008" y="3212243"/>
            <a:ext cx="180168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811" y="0"/>
            <a:ext cx="5660778" cy="6858000"/>
          </a:xfrm>
          <a:prstGeom prst="rect">
            <a:avLst/>
          </a:prstGeom>
        </p:spPr>
      </p:pic>
    </p:spTree>
    <p:extLst>
      <p:ext uri="{BB962C8B-B14F-4D97-AF65-F5344CB8AC3E}">
        <p14:creationId xmlns:p14="http://schemas.microsoft.com/office/powerpoint/2010/main" val="789846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3594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76729" y="3137682"/>
            <a:ext cx="2408276" cy="813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661120" y="3119910"/>
            <a:ext cx="2317965" cy="461665"/>
          </a:xfrm>
          <a:prstGeom prst="rect">
            <a:avLst/>
          </a:prstGeom>
          <a:noFill/>
        </p:spPr>
        <p:txBody>
          <a:bodyPr wrap="square" rtlCol="0">
            <a:spAutoFit/>
          </a:bodyPr>
          <a:lstStyle/>
          <a:p>
            <a:pPr algn="ctr"/>
            <a:r>
              <a:rPr lang="en-US" sz="2400" b="1" dirty="0" smtClean="0">
                <a:solidFill>
                  <a:schemeClr val="bg1"/>
                </a:solidFill>
                <a:latin typeface="+mj-lt"/>
              </a:rPr>
              <a:t>Use Case</a:t>
            </a:r>
            <a:endParaRPr lang="en-US" sz="2400" b="1" dirty="0">
              <a:solidFill>
                <a:schemeClr val="bg1"/>
              </a:solidFill>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76729" y="3119910"/>
            <a:ext cx="2317965" cy="830997"/>
          </a:xfrm>
          <a:prstGeom prst="rect">
            <a:avLst/>
          </a:prstGeom>
          <a:noFill/>
        </p:spPr>
        <p:txBody>
          <a:bodyPr wrap="square" rtlCol="0">
            <a:spAutoFit/>
          </a:bodyPr>
          <a:lstStyle/>
          <a:p>
            <a:pPr algn="ctr"/>
            <a:r>
              <a:rPr lang="en-US" sz="2400" b="1" dirty="0" smtClean="0">
                <a:solidFill>
                  <a:srgbClr val="0070C0"/>
                </a:solidFill>
                <a:latin typeface="+mj-lt"/>
              </a:rPr>
              <a:t>Database Schema</a:t>
            </a:r>
            <a:endParaRPr lang="en-US" sz="2400" b="1" dirty="0">
              <a:solidFill>
                <a:srgbClr val="0070C0"/>
              </a:solidFill>
              <a:latin typeface="+mj-lt"/>
            </a:endParaRPr>
          </a:p>
        </p:txBody>
      </p:sp>
      <p:sp>
        <p:nvSpPr>
          <p:cNvPr id="17" name="TextBox 16">
            <a:extLst>
              <a:ext uri="{FF2B5EF4-FFF2-40B4-BE49-F238E27FC236}">
                <a16:creationId xmlns:a16="http://schemas.microsoft.com/office/drawing/2014/main" id="{4DAB2E34-4DD3-4B7C-A62A-087CB981C994}"/>
              </a:ext>
            </a:extLst>
          </p:cNvPr>
          <p:cNvSpPr txBox="1"/>
          <p:nvPr/>
        </p:nvSpPr>
        <p:spPr>
          <a:xfrm>
            <a:off x="1193008" y="3212243"/>
            <a:ext cx="180168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317" y="0"/>
            <a:ext cx="5691921" cy="6858000"/>
          </a:xfrm>
          <a:prstGeom prst="rect">
            <a:avLst/>
          </a:prstGeom>
        </p:spPr>
      </p:pic>
    </p:spTree>
    <p:extLst>
      <p:ext uri="{BB962C8B-B14F-4D97-AF65-F5344CB8AC3E}">
        <p14:creationId xmlns:p14="http://schemas.microsoft.com/office/powerpoint/2010/main" val="4196470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5400" y="2197100"/>
            <a:ext cx="3797300" cy="369332"/>
          </a:xfrm>
          <a:prstGeom prst="rect">
            <a:avLst/>
          </a:prstGeom>
          <a:noFill/>
        </p:spPr>
        <p:txBody>
          <a:bodyPr wrap="square" rtlCol="0">
            <a:spAutoFit/>
          </a:bodyPr>
          <a:lstStyle/>
          <a:p>
            <a:r>
              <a:rPr lang="en-US" dirty="0" smtClean="0"/>
              <a:t>Implementation</a:t>
            </a:r>
            <a:endParaRPr lang="en-US" dirty="0"/>
          </a:p>
        </p:txBody>
      </p:sp>
    </p:spTree>
    <p:extLst>
      <p:ext uri="{BB962C8B-B14F-4D97-AF65-F5344CB8AC3E}">
        <p14:creationId xmlns:p14="http://schemas.microsoft.com/office/powerpoint/2010/main" val="2163277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884037" y="1766438"/>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47" name="Oval 46">
            <a:extLst>
              <a:ext uri="{FF2B5EF4-FFF2-40B4-BE49-F238E27FC236}">
                <a16:creationId xmlns:a16="http://schemas.microsoft.com/office/drawing/2014/main" id="{0DECB40A-4838-47F9-98B6-1E5FF74A5251}"/>
              </a:ext>
            </a:extLst>
          </p:cNvPr>
          <p:cNvSpPr/>
          <p:nvPr/>
        </p:nvSpPr>
        <p:spPr>
          <a:xfrm>
            <a:off x="1103462" y="2007805"/>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4" name="Group 3">
            <a:extLst>
              <a:ext uri="{FF2B5EF4-FFF2-40B4-BE49-F238E27FC236}">
                <a16:creationId xmlns:a16="http://schemas.microsoft.com/office/drawing/2014/main" id="{0E0D2379-CA6B-4139-8C3C-D22205C208CD}"/>
              </a:ext>
            </a:extLst>
          </p:cNvPr>
          <p:cNvGrpSpPr/>
          <p:nvPr/>
        </p:nvGrpSpPr>
        <p:grpSpPr>
          <a:xfrm>
            <a:off x="246177" y="3744676"/>
            <a:ext cx="2904976" cy="2172245"/>
            <a:chOff x="1807454" y="4137390"/>
            <a:chExt cx="3195474" cy="2172245"/>
          </a:xfrm>
        </p:grpSpPr>
        <p:sp>
          <p:nvSpPr>
            <p:cNvPr id="71" name="TextBox 70">
              <a:extLst>
                <a:ext uri="{FF2B5EF4-FFF2-40B4-BE49-F238E27FC236}">
                  <a16:creationId xmlns:a16="http://schemas.microsoft.com/office/drawing/2014/main" id="{ABE3D059-B595-414F-981D-6E43EAF82DC6}"/>
                </a:ext>
              </a:extLst>
            </p:cNvPr>
            <p:cNvSpPr txBox="1"/>
            <p:nvPr/>
          </p:nvSpPr>
          <p:spPr>
            <a:xfrm>
              <a:off x="2371633" y="4137390"/>
              <a:ext cx="2067116"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MongoDB</a:t>
              </a:r>
              <a:endParaRPr lang="en-US" sz="2400" b="1" dirty="0">
                <a:solidFill>
                  <a:schemeClr val="bg1">
                    <a:lumMod val="95000"/>
                  </a:schemeClr>
                </a:solidFill>
                <a:latin typeface="Montserrat" panose="00000500000000000000" pitchFamily="2" charset="0"/>
              </a:endParaRPr>
            </a:p>
          </p:txBody>
        </p:sp>
        <p:sp>
          <p:nvSpPr>
            <p:cNvPr id="72" name="TextBox 71">
              <a:extLst>
                <a:ext uri="{FF2B5EF4-FFF2-40B4-BE49-F238E27FC236}">
                  <a16:creationId xmlns:a16="http://schemas.microsoft.com/office/drawing/2014/main" id="{9FC85F51-F3DF-4838-88E3-281625606B29}"/>
                </a:ext>
              </a:extLst>
            </p:cNvPr>
            <p:cNvSpPr txBox="1"/>
            <p:nvPr/>
          </p:nvSpPr>
          <p:spPr>
            <a:xfrm>
              <a:off x="1807454" y="4493753"/>
              <a:ext cx="319547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lumMod val="95000"/>
                    </a:schemeClr>
                  </a:solidFill>
                  <a:latin typeface="Montserrat" panose="00000500000000000000" pitchFamily="2" charset="0"/>
                </a:rPr>
                <a:t>offers scalable document-oriented database storage</a:t>
              </a:r>
            </a:p>
            <a:p>
              <a:pPr marL="285750" indent="-285750">
                <a:buFont typeface="Arial" panose="020B0604020202020204" pitchFamily="34" charset="0"/>
                <a:buChar char="•"/>
              </a:pPr>
              <a:r>
                <a:rPr lang="en-US" sz="1600" dirty="0" smtClean="0">
                  <a:solidFill>
                    <a:schemeClr val="bg1">
                      <a:lumMod val="95000"/>
                    </a:schemeClr>
                  </a:solidFill>
                  <a:latin typeface="Montserrat" panose="00000500000000000000" pitchFamily="2" charset="0"/>
                </a:rPr>
                <a:t>It stores data in flexible documents rather than rows and columns meaning that the data are dynamic and schema-free</a:t>
              </a:r>
              <a:endParaRPr lang="en-US" sz="1600" dirty="0">
                <a:solidFill>
                  <a:schemeClr val="bg1">
                    <a:lumMod val="95000"/>
                  </a:schemeClr>
                </a:solidFill>
                <a:latin typeface="Montserrat" panose="00000500000000000000" pitchFamily="2" charset="0"/>
              </a:endParaRPr>
            </a:p>
          </p:txBody>
        </p:sp>
      </p:grpSp>
      <p:sp>
        <p:nvSpPr>
          <p:cNvPr id="83" name="Oval 82">
            <a:extLst>
              <a:ext uri="{FF2B5EF4-FFF2-40B4-BE49-F238E27FC236}">
                <a16:creationId xmlns:a16="http://schemas.microsoft.com/office/drawing/2014/main" id="{6BB64D2F-3582-4F25-A8EE-154BD0A0DC47}"/>
              </a:ext>
            </a:extLst>
          </p:cNvPr>
          <p:cNvSpPr/>
          <p:nvPr/>
        </p:nvSpPr>
        <p:spPr>
          <a:xfrm>
            <a:off x="3918116" y="1784031"/>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84" name="Oval 83">
            <a:extLst>
              <a:ext uri="{FF2B5EF4-FFF2-40B4-BE49-F238E27FC236}">
                <a16:creationId xmlns:a16="http://schemas.microsoft.com/office/drawing/2014/main" id="{7B9EC47B-8F61-47BD-A473-89F4D6D024AB}"/>
              </a:ext>
            </a:extLst>
          </p:cNvPr>
          <p:cNvSpPr/>
          <p:nvPr/>
        </p:nvSpPr>
        <p:spPr>
          <a:xfrm>
            <a:off x="4137541" y="2025398"/>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08" name="Group 107">
            <a:extLst>
              <a:ext uri="{FF2B5EF4-FFF2-40B4-BE49-F238E27FC236}">
                <a16:creationId xmlns:a16="http://schemas.microsoft.com/office/drawing/2014/main" id="{001FE7E4-CCFD-4BAA-970E-1E8D93004D69}"/>
              </a:ext>
            </a:extLst>
          </p:cNvPr>
          <p:cNvGrpSpPr/>
          <p:nvPr/>
        </p:nvGrpSpPr>
        <p:grpSpPr>
          <a:xfrm>
            <a:off x="3319059" y="3744676"/>
            <a:ext cx="2833313" cy="1926023"/>
            <a:chOff x="1846869" y="4137390"/>
            <a:chExt cx="3116644" cy="1926023"/>
          </a:xfrm>
        </p:grpSpPr>
        <p:sp>
          <p:nvSpPr>
            <p:cNvPr id="114" name="TextBox 113">
              <a:extLst>
                <a:ext uri="{FF2B5EF4-FFF2-40B4-BE49-F238E27FC236}">
                  <a16:creationId xmlns:a16="http://schemas.microsoft.com/office/drawing/2014/main" id="{CEF047AF-C4E0-4422-8BDF-72F53C51E40A}"/>
                </a:ext>
              </a:extLst>
            </p:cNvPr>
            <p:cNvSpPr txBox="1"/>
            <p:nvPr/>
          </p:nvSpPr>
          <p:spPr>
            <a:xfrm>
              <a:off x="2371633" y="4137390"/>
              <a:ext cx="2067117"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Express</a:t>
              </a:r>
              <a:endParaRPr lang="en-US" sz="2400" b="1" dirty="0">
                <a:solidFill>
                  <a:schemeClr val="bg1">
                    <a:lumMod val="95000"/>
                  </a:schemeClr>
                </a:solidFill>
                <a:latin typeface="Montserrat" panose="00000500000000000000" pitchFamily="2" charset="0"/>
              </a:endParaRPr>
            </a:p>
          </p:txBody>
        </p:sp>
        <p:sp>
          <p:nvSpPr>
            <p:cNvPr id="115" name="TextBox 114">
              <a:extLst>
                <a:ext uri="{FF2B5EF4-FFF2-40B4-BE49-F238E27FC236}">
                  <a16:creationId xmlns:a16="http://schemas.microsoft.com/office/drawing/2014/main" id="{7396E3B9-9F1F-4056-BD65-91EF6D9E9A23}"/>
                </a:ext>
              </a:extLst>
            </p:cNvPr>
            <p:cNvSpPr txBox="1"/>
            <p:nvPr/>
          </p:nvSpPr>
          <p:spPr>
            <a:xfrm>
              <a:off x="1846869" y="4493753"/>
              <a:ext cx="311664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lumMod val="95000"/>
                    </a:schemeClr>
                  </a:solidFill>
                  <a:latin typeface="Montserrat" panose="00000500000000000000" pitchFamily="2" charset="0"/>
                </a:rPr>
                <a:t>a </a:t>
              </a:r>
              <a:r>
                <a:rPr lang="en-US" sz="1600" dirty="0">
                  <a:solidFill>
                    <a:schemeClr val="bg1">
                      <a:lumMod val="95000"/>
                    </a:schemeClr>
                  </a:solidFill>
                  <a:latin typeface="Montserrat" panose="00000500000000000000" pitchFamily="2" charset="0"/>
                </a:rPr>
                <a:t>back end web application </a:t>
              </a:r>
              <a:r>
                <a:rPr lang="en-US" sz="1600" dirty="0" smtClean="0">
                  <a:solidFill>
                    <a:schemeClr val="bg1">
                      <a:lumMod val="95000"/>
                    </a:schemeClr>
                  </a:solidFill>
                  <a:latin typeface="Montserrat" panose="00000500000000000000" pitchFamily="2" charset="0"/>
                </a:rPr>
                <a:t>framework</a:t>
              </a:r>
            </a:p>
            <a:p>
              <a:pPr marL="285750" indent="-285750">
                <a:buFont typeface="Arial" panose="020B0604020202020204" pitchFamily="34" charset="0"/>
                <a:buChar char="•"/>
              </a:pPr>
              <a:r>
                <a:rPr lang="en-US" sz="1600" dirty="0" smtClean="0">
                  <a:solidFill>
                    <a:schemeClr val="bg1">
                      <a:lumMod val="95000"/>
                    </a:schemeClr>
                  </a:solidFill>
                  <a:latin typeface="Montserrat" panose="00000500000000000000" pitchFamily="2" charset="0"/>
                </a:rPr>
                <a:t>we </a:t>
              </a:r>
              <a:r>
                <a:rPr lang="en-US" sz="1600" dirty="0">
                  <a:solidFill>
                    <a:schemeClr val="bg1">
                      <a:lumMod val="95000"/>
                    </a:schemeClr>
                  </a:solidFill>
                  <a:latin typeface="Montserrat" panose="00000500000000000000" pitchFamily="2" charset="0"/>
                </a:rPr>
                <a:t>used to it to create our API which would be able to serve both browsers and mobile applications</a:t>
              </a:r>
            </a:p>
          </p:txBody>
        </p:sp>
      </p:grpSp>
      <p:sp>
        <p:nvSpPr>
          <p:cNvPr id="116" name="Oval 115">
            <a:extLst>
              <a:ext uri="{FF2B5EF4-FFF2-40B4-BE49-F238E27FC236}">
                <a16:creationId xmlns:a16="http://schemas.microsoft.com/office/drawing/2014/main" id="{144CE224-84BF-45ED-BC1F-061B089CBE8D}"/>
              </a:ext>
            </a:extLst>
          </p:cNvPr>
          <p:cNvSpPr/>
          <p:nvPr/>
        </p:nvSpPr>
        <p:spPr>
          <a:xfrm>
            <a:off x="6846470" y="1801604"/>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7" name="Oval 116">
            <a:extLst>
              <a:ext uri="{FF2B5EF4-FFF2-40B4-BE49-F238E27FC236}">
                <a16:creationId xmlns:a16="http://schemas.microsoft.com/office/drawing/2014/main" id="{C077E8DF-FDCE-415F-A750-5B9271C730D5}"/>
              </a:ext>
            </a:extLst>
          </p:cNvPr>
          <p:cNvSpPr/>
          <p:nvPr/>
        </p:nvSpPr>
        <p:spPr>
          <a:xfrm>
            <a:off x="7065895" y="2042971"/>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23" name="Group 122">
            <a:extLst>
              <a:ext uri="{FF2B5EF4-FFF2-40B4-BE49-F238E27FC236}">
                <a16:creationId xmlns:a16="http://schemas.microsoft.com/office/drawing/2014/main" id="{AD1DEE05-09AA-4D85-968B-A7AA0AC4DD59}"/>
              </a:ext>
            </a:extLst>
          </p:cNvPr>
          <p:cNvGrpSpPr/>
          <p:nvPr/>
        </p:nvGrpSpPr>
        <p:grpSpPr>
          <a:xfrm>
            <a:off x="6247413" y="3762250"/>
            <a:ext cx="2833313" cy="2972106"/>
            <a:chOff x="1846869" y="4137390"/>
            <a:chExt cx="3116644" cy="2536511"/>
          </a:xfrm>
        </p:grpSpPr>
        <p:sp>
          <p:nvSpPr>
            <p:cNvPr id="125" name="TextBox 124">
              <a:extLst>
                <a:ext uri="{FF2B5EF4-FFF2-40B4-BE49-F238E27FC236}">
                  <a16:creationId xmlns:a16="http://schemas.microsoft.com/office/drawing/2014/main" id="{0943774E-01F3-4DC8-A02A-DD367416DACF}"/>
                </a:ext>
              </a:extLst>
            </p:cNvPr>
            <p:cNvSpPr txBox="1"/>
            <p:nvPr/>
          </p:nvSpPr>
          <p:spPr>
            <a:xfrm>
              <a:off x="2371633" y="4137390"/>
              <a:ext cx="2067116"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React</a:t>
              </a:r>
              <a:endParaRPr lang="en-US" sz="2400" b="1" dirty="0">
                <a:solidFill>
                  <a:schemeClr val="bg1">
                    <a:lumMod val="95000"/>
                  </a:schemeClr>
                </a:solidFill>
                <a:latin typeface="Montserrat" panose="00000500000000000000" pitchFamily="2" charset="0"/>
              </a:endParaRPr>
            </a:p>
          </p:txBody>
        </p:sp>
        <p:sp>
          <p:nvSpPr>
            <p:cNvPr id="126" name="TextBox 125">
              <a:extLst>
                <a:ext uri="{FF2B5EF4-FFF2-40B4-BE49-F238E27FC236}">
                  <a16:creationId xmlns:a16="http://schemas.microsoft.com/office/drawing/2014/main" id="{D577FC45-558C-4711-AFB7-87352286701D}"/>
                </a:ext>
              </a:extLst>
            </p:cNvPr>
            <p:cNvSpPr txBox="1"/>
            <p:nvPr/>
          </p:nvSpPr>
          <p:spPr>
            <a:xfrm>
              <a:off x="1846869" y="4493753"/>
              <a:ext cx="3116644" cy="218014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front-end </a:t>
              </a:r>
              <a:r>
                <a:rPr lang="en-US" sz="1600" dirty="0">
                  <a:solidFill>
                    <a:schemeClr val="bg1"/>
                  </a:solidFill>
                </a:rPr>
                <a:t>library that is really efficient in both performance and development </a:t>
              </a:r>
              <a:r>
                <a:rPr lang="en-US" sz="1600" dirty="0" smtClean="0">
                  <a:solidFill>
                    <a:schemeClr val="bg1"/>
                  </a:solidFill>
                </a:rPr>
                <a:t>time.</a:t>
              </a:r>
            </a:p>
            <a:p>
              <a:pPr marL="285750" indent="-285750">
                <a:buFont typeface="Arial" panose="020B0604020202020204" pitchFamily="34" charset="0"/>
                <a:buChar char="•"/>
              </a:pPr>
              <a:r>
                <a:rPr lang="en-US" sz="1600" dirty="0" smtClean="0">
                  <a:solidFill>
                    <a:schemeClr val="bg1"/>
                  </a:solidFill>
                </a:rPr>
                <a:t>it’s </a:t>
              </a:r>
              <a:r>
                <a:rPr lang="en-US" sz="1600" dirty="0">
                  <a:solidFill>
                    <a:schemeClr val="bg1"/>
                  </a:solidFill>
                </a:rPr>
                <a:t>currently being utilized by famous companies including </a:t>
              </a:r>
              <a:r>
                <a:rPr lang="en-US" sz="1600" dirty="0" smtClean="0">
                  <a:solidFill>
                    <a:schemeClr val="bg1"/>
                  </a:solidFill>
                </a:rPr>
                <a:t>Facebook, Netflix</a:t>
              </a:r>
              <a:r>
                <a:rPr lang="en-US" sz="1600" dirty="0">
                  <a:solidFill>
                    <a:schemeClr val="bg1"/>
                  </a:solidFill>
                </a:rPr>
                <a:t>, </a:t>
              </a:r>
              <a:r>
                <a:rPr lang="en-US" sz="1600" dirty="0" smtClean="0">
                  <a:solidFill>
                    <a:schemeClr val="bg1"/>
                  </a:solidFill>
                </a:rPr>
                <a:t>PayPal</a:t>
              </a:r>
              <a:r>
                <a:rPr lang="en-US" sz="1600" dirty="0">
                  <a:solidFill>
                    <a:schemeClr val="bg1"/>
                  </a:solidFill>
                </a:rPr>
                <a:t> </a:t>
              </a:r>
              <a:r>
                <a:rPr lang="en-US" sz="1600" dirty="0" smtClean="0">
                  <a:solidFill>
                    <a:schemeClr val="bg1"/>
                  </a:solidFill>
                </a:rPr>
                <a:t>&amp; NASA.</a:t>
              </a:r>
            </a:p>
            <a:p>
              <a:pPr marL="285750" indent="-285750">
                <a:buFont typeface="Arial" panose="020B0604020202020204" pitchFamily="34" charset="0"/>
                <a:buChar char="•"/>
              </a:pPr>
              <a:r>
                <a:rPr lang="en-US" sz="1600" dirty="0" smtClean="0">
                  <a:solidFill>
                    <a:schemeClr val="bg1"/>
                  </a:solidFill>
                </a:rPr>
                <a:t>It’s reusable and mobile-development ready</a:t>
              </a:r>
              <a:endParaRPr lang="en-US" sz="1600" dirty="0">
                <a:solidFill>
                  <a:schemeClr val="bg1"/>
                </a:solidFill>
              </a:endParaRPr>
            </a:p>
          </p:txBody>
        </p:sp>
      </p:grpSp>
      <p:sp>
        <p:nvSpPr>
          <p:cNvPr id="46" name="TextBox 45">
            <a:extLst>
              <a:ext uri="{FF2B5EF4-FFF2-40B4-BE49-F238E27FC236}">
                <a16:creationId xmlns:a16="http://schemas.microsoft.com/office/drawing/2014/main" id="{5619BADD-0995-48C4-997F-7801F1BA630E}"/>
              </a:ext>
            </a:extLst>
          </p:cNvPr>
          <p:cNvSpPr txBox="1"/>
          <p:nvPr/>
        </p:nvSpPr>
        <p:spPr>
          <a:xfrm>
            <a:off x="3677652" y="87814"/>
            <a:ext cx="4836697"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MERN</a:t>
            </a:r>
            <a:endParaRPr lang="en-US" sz="4800" b="1" dirty="0">
              <a:solidFill>
                <a:schemeClr val="bg1">
                  <a:lumMod val="9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1C5C37D7-7874-487A-9371-0A32FB9D7EBD}"/>
              </a:ext>
            </a:extLst>
          </p:cNvPr>
          <p:cNvSpPr txBox="1"/>
          <p:nvPr/>
        </p:nvSpPr>
        <p:spPr>
          <a:xfrm>
            <a:off x="2919662" y="815984"/>
            <a:ext cx="6352676" cy="338554"/>
          </a:xfrm>
          <a:prstGeom prst="rect">
            <a:avLst/>
          </a:prstGeom>
          <a:noFill/>
        </p:spPr>
        <p:txBody>
          <a:bodyPr wrap="square" rtlCol="0">
            <a:spAutoFit/>
          </a:bodyPr>
          <a:lstStyle/>
          <a:p>
            <a:pPr algn="ctr"/>
            <a:r>
              <a:rPr lang="en-US" sz="1600" dirty="0" smtClean="0">
                <a:solidFill>
                  <a:schemeClr val="bg1">
                    <a:lumMod val="95000"/>
                  </a:schemeClr>
                </a:solidFill>
                <a:latin typeface="Tw Cen MT" panose="020B0602020104020603" pitchFamily="34" charset="0"/>
              </a:rPr>
              <a:t>This </a:t>
            </a:r>
            <a:r>
              <a:rPr lang="en-US" sz="1600" dirty="0" err="1" smtClean="0">
                <a:solidFill>
                  <a:schemeClr val="bg1">
                    <a:lumMod val="95000"/>
                  </a:schemeClr>
                </a:solidFill>
                <a:latin typeface="Tw Cen MT" panose="020B0602020104020603" pitchFamily="34" charset="0"/>
              </a:rPr>
              <a:t>summarises</a:t>
            </a:r>
            <a:r>
              <a:rPr lang="en-US" sz="1600" dirty="0" smtClean="0">
                <a:solidFill>
                  <a:schemeClr val="bg1">
                    <a:lumMod val="95000"/>
                  </a:schemeClr>
                </a:solidFill>
                <a:latin typeface="Tw Cen MT" panose="020B0602020104020603" pitchFamily="34" charset="0"/>
              </a:rPr>
              <a:t> what helped us in the implementation process</a:t>
            </a:r>
            <a:endParaRPr lang="en-US" sz="1600" dirty="0">
              <a:solidFill>
                <a:schemeClr val="bg1">
                  <a:lumMod val="95000"/>
                </a:schemeClr>
              </a:solidFill>
              <a:latin typeface="Tw Cen MT" panose="020B0602020104020603" pitchFamily="34" charset="0"/>
            </a:endParaRPr>
          </a:p>
        </p:txBody>
      </p:sp>
      <p:sp>
        <p:nvSpPr>
          <p:cNvPr id="58" name="Oval 57">
            <a:extLst>
              <a:ext uri="{FF2B5EF4-FFF2-40B4-BE49-F238E27FC236}">
                <a16:creationId xmlns:a16="http://schemas.microsoft.com/office/drawing/2014/main" id="{1F03BCE3-BC1E-4DFB-BE78-280C9D54A349}"/>
              </a:ext>
            </a:extLst>
          </p:cNvPr>
          <p:cNvSpPr/>
          <p:nvPr/>
        </p:nvSpPr>
        <p:spPr>
          <a:xfrm>
            <a:off x="834958" y="656251"/>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1F03BCE3-BC1E-4DFB-BE78-280C9D54A349}"/>
              </a:ext>
            </a:extLst>
          </p:cNvPr>
          <p:cNvSpPr/>
          <p:nvPr/>
        </p:nvSpPr>
        <p:spPr>
          <a:xfrm>
            <a:off x="10740153" y="357817"/>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6" name="Oval 65">
            <a:extLst>
              <a:ext uri="{FF2B5EF4-FFF2-40B4-BE49-F238E27FC236}">
                <a16:creationId xmlns:a16="http://schemas.microsoft.com/office/drawing/2014/main" id="{CEA77B90-BBEF-485C-A228-1C702F16A5B9}"/>
              </a:ext>
            </a:extLst>
          </p:cNvPr>
          <p:cNvSpPr/>
          <p:nvPr/>
        </p:nvSpPr>
        <p:spPr>
          <a:xfrm>
            <a:off x="1786147" y="218141"/>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CEA77B90-BBEF-485C-A228-1C702F16A5B9}"/>
              </a:ext>
            </a:extLst>
          </p:cNvPr>
          <p:cNvSpPr/>
          <p:nvPr/>
        </p:nvSpPr>
        <p:spPr>
          <a:xfrm>
            <a:off x="328878" y="6293617"/>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295174B1-D41B-4C7E-B047-B10BB0ABE416}"/>
              </a:ext>
            </a:extLst>
          </p:cNvPr>
          <p:cNvSpPr/>
          <p:nvPr/>
        </p:nvSpPr>
        <p:spPr>
          <a:xfrm>
            <a:off x="1922100" y="808813"/>
            <a:ext cx="262560" cy="26256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295174B1-D41B-4C7E-B047-B10BB0ABE416}"/>
              </a:ext>
            </a:extLst>
          </p:cNvPr>
          <p:cNvSpPr/>
          <p:nvPr/>
        </p:nvSpPr>
        <p:spPr>
          <a:xfrm>
            <a:off x="11696354" y="918811"/>
            <a:ext cx="210364" cy="21814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144CE224-84BF-45ED-BC1F-061B089CBE8D}"/>
              </a:ext>
            </a:extLst>
          </p:cNvPr>
          <p:cNvSpPr/>
          <p:nvPr/>
        </p:nvSpPr>
        <p:spPr>
          <a:xfrm>
            <a:off x="9810172" y="1798362"/>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75" name="Oval 74">
            <a:extLst>
              <a:ext uri="{FF2B5EF4-FFF2-40B4-BE49-F238E27FC236}">
                <a16:creationId xmlns:a16="http://schemas.microsoft.com/office/drawing/2014/main" id="{C077E8DF-FDCE-415F-A750-5B9271C730D5}"/>
              </a:ext>
            </a:extLst>
          </p:cNvPr>
          <p:cNvSpPr/>
          <p:nvPr/>
        </p:nvSpPr>
        <p:spPr>
          <a:xfrm>
            <a:off x="10029597" y="2039729"/>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81" name="Group 80">
            <a:extLst>
              <a:ext uri="{FF2B5EF4-FFF2-40B4-BE49-F238E27FC236}">
                <a16:creationId xmlns:a16="http://schemas.microsoft.com/office/drawing/2014/main" id="{AD1DEE05-09AA-4D85-968B-A7AA0AC4DD59}"/>
              </a:ext>
            </a:extLst>
          </p:cNvPr>
          <p:cNvGrpSpPr/>
          <p:nvPr/>
        </p:nvGrpSpPr>
        <p:grpSpPr>
          <a:xfrm>
            <a:off x="9211115" y="3759007"/>
            <a:ext cx="2833313" cy="941138"/>
            <a:chOff x="1846869" y="4137390"/>
            <a:chExt cx="3116644" cy="941138"/>
          </a:xfrm>
        </p:grpSpPr>
        <p:sp>
          <p:nvSpPr>
            <p:cNvPr id="82" name="TextBox 81">
              <a:extLst>
                <a:ext uri="{FF2B5EF4-FFF2-40B4-BE49-F238E27FC236}">
                  <a16:creationId xmlns:a16="http://schemas.microsoft.com/office/drawing/2014/main" id="{0943774E-01F3-4DC8-A02A-DD367416DACF}"/>
                </a:ext>
              </a:extLst>
            </p:cNvPr>
            <p:cNvSpPr txBox="1"/>
            <p:nvPr/>
          </p:nvSpPr>
          <p:spPr>
            <a:xfrm>
              <a:off x="2371633" y="4137390"/>
              <a:ext cx="2067116"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Node</a:t>
              </a:r>
              <a:endParaRPr lang="en-US" sz="2400" b="1" dirty="0">
                <a:solidFill>
                  <a:schemeClr val="bg1">
                    <a:lumMod val="95000"/>
                  </a:schemeClr>
                </a:solidFill>
                <a:latin typeface="Montserrat" panose="00000500000000000000" pitchFamily="2" charset="0"/>
              </a:endParaRPr>
            </a:p>
          </p:txBody>
        </p:sp>
        <p:sp>
          <p:nvSpPr>
            <p:cNvPr id="86" name="TextBox 85">
              <a:extLst>
                <a:ext uri="{FF2B5EF4-FFF2-40B4-BE49-F238E27FC236}">
                  <a16:creationId xmlns:a16="http://schemas.microsoft.com/office/drawing/2014/main" id="{D577FC45-558C-4711-AFB7-87352286701D}"/>
                </a:ext>
              </a:extLst>
            </p:cNvPr>
            <p:cNvSpPr txBox="1"/>
            <p:nvPr/>
          </p:nvSpPr>
          <p:spPr>
            <a:xfrm>
              <a:off x="1846869" y="4493753"/>
              <a:ext cx="3116644" cy="584775"/>
            </a:xfrm>
            <a:prstGeom prst="rect">
              <a:avLst/>
            </a:prstGeom>
            <a:noFill/>
          </p:spPr>
          <p:txBody>
            <a:bodyPr wrap="square" rtlCol="0">
              <a:spAutoFit/>
            </a:bodyPr>
            <a:lstStyle/>
            <a:p>
              <a:r>
                <a:rPr lang="en-US" sz="1600" dirty="0" smtClean="0">
                  <a:solidFill>
                    <a:schemeClr val="bg1">
                      <a:lumMod val="95000"/>
                    </a:schemeClr>
                  </a:solidFill>
                  <a:latin typeface="Montserrat" panose="00000500000000000000" pitchFamily="2" charset="0"/>
                </a:rPr>
                <a:t>Both express and react run on top of </a:t>
              </a:r>
              <a:r>
                <a:rPr lang="en-US" sz="1600" dirty="0" err="1" smtClean="0">
                  <a:solidFill>
                    <a:schemeClr val="bg1">
                      <a:lumMod val="95000"/>
                    </a:schemeClr>
                  </a:solidFill>
                  <a:latin typeface="Montserrat" panose="00000500000000000000" pitchFamily="2" charset="0"/>
                </a:rPr>
                <a:t>nodejs</a:t>
              </a:r>
              <a:endParaRPr lang="en-US" sz="1600" dirty="0">
                <a:solidFill>
                  <a:schemeClr val="bg1">
                    <a:lumMod val="95000"/>
                  </a:schemeClr>
                </a:solidFill>
                <a:latin typeface="Montserrat" panose="00000500000000000000" pitchFamily="2" charset="0"/>
              </a:endParaRPr>
            </a:p>
          </p:txBody>
        </p:sp>
      </p:grpSp>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14749" t="7627" r="12581" b="5607"/>
          <a:stretch/>
        </p:blipFill>
        <p:spPr>
          <a:xfrm>
            <a:off x="1097518" y="2025398"/>
            <a:ext cx="1202295" cy="1258771"/>
          </a:xfrm>
          <a:prstGeom prst="ellipse">
            <a:avLst/>
          </a:prstGeom>
        </p:spPr>
      </p:pic>
      <p:pic>
        <p:nvPicPr>
          <p:cNvPr id="23" name="Picture 22"/>
          <p:cNvPicPr>
            <a:picLocks noChangeAspect="1"/>
          </p:cNvPicPr>
          <p:nvPr/>
        </p:nvPicPr>
        <p:blipFill>
          <a:blip r:embed="rId3">
            <a:biLevel thresh="75000"/>
            <a:extLst>
              <a:ext uri="{BEBA8EAE-BF5A-486C-A8C5-ECC9F3942E4B}">
                <a14:imgProps xmlns:a14="http://schemas.microsoft.com/office/drawing/2010/main">
                  <a14:imgLayer r:embed="rId4">
                    <a14:imgEffect>
                      <a14:saturation sat="360000"/>
                    </a14:imgEffect>
                  </a14:imgLayer>
                </a14:imgProps>
              </a:ext>
              <a:ext uri="{28A0092B-C50C-407E-A947-70E740481C1C}">
                <a14:useLocalDpi xmlns:a14="http://schemas.microsoft.com/office/drawing/2010/main" val="0"/>
              </a:ext>
            </a:extLst>
          </a:blip>
          <a:stretch>
            <a:fillRect/>
          </a:stretch>
        </p:blipFill>
        <p:spPr>
          <a:xfrm>
            <a:off x="4094813" y="2007805"/>
            <a:ext cx="1281803" cy="1316048"/>
          </a:xfrm>
          <a:prstGeom prst="ellipse">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389" y="2040352"/>
            <a:ext cx="1322709" cy="1280384"/>
          </a:xfrm>
          <a:prstGeom prst="ellipse">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9597" y="2028779"/>
            <a:ext cx="1227888" cy="1296818"/>
          </a:xfrm>
          <a:prstGeom prst="ellipse">
            <a:avLst/>
          </a:prstGeom>
        </p:spPr>
      </p:pic>
    </p:spTree>
    <p:extLst>
      <p:ext uri="{BB962C8B-B14F-4D97-AF65-F5344CB8AC3E}">
        <p14:creationId xmlns:p14="http://schemas.microsoft.com/office/powerpoint/2010/main" val="278935028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p:cTn id="27" dur="500" fill="hold"/>
                                        <p:tgtEl>
                                          <p:spTgt spid="83"/>
                                        </p:tgtEl>
                                        <p:attrNameLst>
                                          <p:attrName>ppt_w</p:attrName>
                                        </p:attrNameLst>
                                      </p:cBhvr>
                                      <p:tavLst>
                                        <p:tav tm="0">
                                          <p:val>
                                            <p:fltVal val="0"/>
                                          </p:val>
                                        </p:tav>
                                        <p:tav tm="100000">
                                          <p:val>
                                            <p:strVal val="#ppt_w"/>
                                          </p:val>
                                        </p:tav>
                                      </p:tavLst>
                                    </p:anim>
                                    <p:anim calcmode="lin" valueType="num">
                                      <p:cBhvr>
                                        <p:cTn id="28" dur="500" fill="hold"/>
                                        <p:tgtEl>
                                          <p:spTgt spid="83"/>
                                        </p:tgtEl>
                                        <p:attrNameLst>
                                          <p:attrName>ppt_h</p:attrName>
                                        </p:attrNameLst>
                                      </p:cBhvr>
                                      <p:tavLst>
                                        <p:tav tm="0">
                                          <p:val>
                                            <p:fltVal val="0"/>
                                          </p:val>
                                        </p:tav>
                                        <p:tav tm="100000">
                                          <p:val>
                                            <p:strVal val="#ppt_h"/>
                                          </p:val>
                                        </p:tav>
                                      </p:tavLst>
                                    </p:anim>
                                    <p:animEffect transition="in" filter="fade">
                                      <p:cBhvr>
                                        <p:cTn id="29" dur="500"/>
                                        <p:tgtEl>
                                          <p:spTgt spid="83"/>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84"/>
                                        </p:tgtEl>
                                        <p:attrNameLst>
                                          <p:attrName>style.visibility</p:attrName>
                                        </p:attrNameLst>
                                      </p:cBhvr>
                                      <p:to>
                                        <p:strVal val="visible"/>
                                      </p:to>
                                    </p:set>
                                    <p:anim calcmode="lin" valueType="num">
                                      <p:cBhvr>
                                        <p:cTn id="32" dur="500" fill="hold"/>
                                        <p:tgtEl>
                                          <p:spTgt spid="84"/>
                                        </p:tgtEl>
                                        <p:attrNameLst>
                                          <p:attrName>ppt_w</p:attrName>
                                        </p:attrNameLst>
                                      </p:cBhvr>
                                      <p:tavLst>
                                        <p:tav tm="0">
                                          <p:val>
                                            <p:fltVal val="0"/>
                                          </p:val>
                                        </p:tav>
                                        <p:tav tm="100000">
                                          <p:val>
                                            <p:strVal val="#ppt_w"/>
                                          </p:val>
                                        </p:tav>
                                      </p:tavLst>
                                    </p:anim>
                                    <p:anim calcmode="lin" valueType="num">
                                      <p:cBhvr>
                                        <p:cTn id="33" dur="500" fill="hold"/>
                                        <p:tgtEl>
                                          <p:spTgt spid="84"/>
                                        </p:tgtEl>
                                        <p:attrNameLst>
                                          <p:attrName>ppt_h</p:attrName>
                                        </p:attrNameLst>
                                      </p:cBhvr>
                                      <p:tavLst>
                                        <p:tav tm="0">
                                          <p:val>
                                            <p:fltVal val="0"/>
                                          </p:val>
                                        </p:tav>
                                        <p:tav tm="100000">
                                          <p:val>
                                            <p:strVal val="#ppt_h"/>
                                          </p:val>
                                        </p:tav>
                                      </p:tavLst>
                                    </p:anim>
                                    <p:animEffect transition="in" filter="fade">
                                      <p:cBhvr>
                                        <p:cTn id="34" dur="500"/>
                                        <p:tgtEl>
                                          <p:spTgt spid="84"/>
                                        </p:tgtEl>
                                      </p:cBhvr>
                                    </p:animEffect>
                                  </p:childTnLst>
                                </p:cTn>
                              </p:par>
                            </p:childTnLst>
                          </p:cTn>
                        </p:par>
                        <p:par>
                          <p:cTn id="35" fill="hold">
                            <p:stCondLst>
                              <p:cond delay="750"/>
                            </p:stCondLst>
                            <p:childTnLst>
                              <p:par>
                                <p:cTn id="36" presetID="42" presetClass="entr" presetSubtype="0" fill="hold" nodeType="after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fade">
                                      <p:cBhvr>
                                        <p:cTn id="38" dur="500"/>
                                        <p:tgtEl>
                                          <p:spTgt spid="108"/>
                                        </p:tgtEl>
                                      </p:cBhvr>
                                    </p:animEffect>
                                    <p:anim calcmode="lin" valueType="num">
                                      <p:cBhvr>
                                        <p:cTn id="39" dur="500" fill="hold"/>
                                        <p:tgtEl>
                                          <p:spTgt spid="108"/>
                                        </p:tgtEl>
                                        <p:attrNameLst>
                                          <p:attrName>ppt_x</p:attrName>
                                        </p:attrNameLst>
                                      </p:cBhvr>
                                      <p:tavLst>
                                        <p:tav tm="0">
                                          <p:val>
                                            <p:strVal val="#ppt_x"/>
                                          </p:val>
                                        </p:tav>
                                        <p:tav tm="100000">
                                          <p:val>
                                            <p:strVal val="#ppt_x"/>
                                          </p:val>
                                        </p:tav>
                                      </p:tavLst>
                                    </p:anim>
                                    <p:anim calcmode="lin" valueType="num">
                                      <p:cBhvr>
                                        <p:cTn id="40" dur="500" fill="hold"/>
                                        <p:tgtEl>
                                          <p:spTgt spid="108"/>
                                        </p:tgtEl>
                                        <p:attrNameLst>
                                          <p:attrName>ppt_y</p:attrName>
                                        </p:attrNameLst>
                                      </p:cBhvr>
                                      <p:tavLst>
                                        <p:tav tm="0">
                                          <p:val>
                                            <p:strVal val="#ppt_y+.1"/>
                                          </p:val>
                                        </p:tav>
                                        <p:tav tm="100000">
                                          <p:val>
                                            <p:strVal val="#ppt_y"/>
                                          </p:val>
                                        </p:tav>
                                      </p:tavLst>
                                    </p:anim>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16"/>
                                        </p:tgtEl>
                                        <p:attrNameLst>
                                          <p:attrName>style.visibility</p:attrName>
                                        </p:attrNameLst>
                                      </p:cBhvr>
                                      <p:to>
                                        <p:strVal val="visible"/>
                                      </p:to>
                                    </p:set>
                                    <p:anim calcmode="lin" valueType="num">
                                      <p:cBhvr>
                                        <p:cTn id="47" dur="500" fill="hold"/>
                                        <p:tgtEl>
                                          <p:spTgt spid="116"/>
                                        </p:tgtEl>
                                        <p:attrNameLst>
                                          <p:attrName>ppt_w</p:attrName>
                                        </p:attrNameLst>
                                      </p:cBhvr>
                                      <p:tavLst>
                                        <p:tav tm="0">
                                          <p:val>
                                            <p:fltVal val="0"/>
                                          </p:val>
                                        </p:tav>
                                        <p:tav tm="100000">
                                          <p:val>
                                            <p:strVal val="#ppt_w"/>
                                          </p:val>
                                        </p:tav>
                                      </p:tavLst>
                                    </p:anim>
                                    <p:anim calcmode="lin" valueType="num">
                                      <p:cBhvr>
                                        <p:cTn id="48" dur="500" fill="hold"/>
                                        <p:tgtEl>
                                          <p:spTgt spid="116"/>
                                        </p:tgtEl>
                                        <p:attrNameLst>
                                          <p:attrName>ppt_h</p:attrName>
                                        </p:attrNameLst>
                                      </p:cBhvr>
                                      <p:tavLst>
                                        <p:tav tm="0">
                                          <p:val>
                                            <p:fltVal val="0"/>
                                          </p:val>
                                        </p:tav>
                                        <p:tav tm="100000">
                                          <p:val>
                                            <p:strVal val="#ppt_h"/>
                                          </p:val>
                                        </p:tav>
                                      </p:tavLst>
                                    </p:anim>
                                    <p:animEffect transition="in" filter="fade">
                                      <p:cBhvr>
                                        <p:cTn id="49" dur="500"/>
                                        <p:tgtEl>
                                          <p:spTgt spid="116"/>
                                        </p:tgtEl>
                                      </p:cBhvr>
                                    </p:animEffect>
                                  </p:childTnLst>
                                </p:cTn>
                              </p:par>
                              <p:par>
                                <p:cTn id="50" presetID="53" presetClass="entr" presetSubtype="16" fill="hold" grpId="0" nodeType="withEffect">
                                  <p:stCondLst>
                                    <p:cond delay="250"/>
                                  </p:stCondLst>
                                  <p:childTnLst>
                                    <p:set>
                                      <p:cBhvr>
                                        <p:cTn id="51" dur="1" fill="hold">
                                          <p:stCondLst>
                                            <p:cond delay="0"/>
                                          </p:stCondLst>
                                        </p:cTn>
                                        <p:tgtEl>
                                          <p:spTgt spid="117"/>
                                        </p:tgtEl>
                                        <p:attrNameLst>
                                          <p:attrName>style.visibility</p:attrName>
                                        </p:attrNameLst>
                                      </p:cBhvr>
                                      <p:to>
                                        <p:strVal val="visible"/>
                                      </p:to>
                                    </p:set>
                                    <p:anim calcmode="lin" valueType="num">
                                      <p:cBhvr>
                                        <p:cTn id="52" dur="500" fill="hold"/>
                                        <p:tgtEl>
                                          <p:spTgt spid="117"/>
                                        </p:tgtEl>
                                        <p:attrNameLst>
                                          <p:attrName>ppt_w</p:attrName>
                                        </p:attrNameLst>
                                      </p:cBhvr>
                                      <p:tavLst>
                                        <p:tav tm="0">
                                          <p:val>
                                            <p:fltVal val="0"/>
                                          </p:val>
                                        </p:tav>
                                        <p:tav tm="100000">
                                          <p:val>
                                            <p:strVal val="#ppt_w"/>
                                          </p:val>
                                        </p:tav>
                                      </p:tavLst>
                                    </p:anim>
                                    <p:anim calcmode="lin" valueType="num">
                                      <p:cBhvr>
                                        <p:cTn id="53" dur="500" fill="hold"/>
                                        <p:tgtEl>
                                          <p:spTgt spid="117"/>
                                        </p:tgtEl>
                                        <p:attrNameLst>
                                          <p:attrName>ppt_h</p:attrName>
                                        </p:attrNameLst>
                                      </p:cBhvr>
                                      <p:tavLst>
                                        <p:tav tm="0">
                                          <p:val>
                                            <p:fltVal val="0"/>
                                          </p:val>
                                        </p:tav>
                                        <p:tav tm="100000">
                                          <p:val>
                                            <p:strVal val="#ppt_h"/>
                                          </p:val>
                                        </p:tav>
                                      </p:tavLst>
                                    </p:anim>
                                    <p:animEffect transition="in" filter="fade">
                                      <p:cBhvr>
                                        <p:cTn id="54" dur="500"/>
                                        <p:tgtEl>
                                          <p:spTgt spid="117"/>
                                        </p:tgtEl>
                                      </p:cBhvr>
                                    </p:animEffect>
                                  </p:childTnLst>
                                </p:cTn>
                              </p:par>
                            </p:childTnLst>
                          </p:cTn>
                        </p:par>
                        <p:par>
                          <p:cTn id="55" fill="hold">
                            <p:stCondLst>
                              <p:cond delay="750"/>
                            </p:stCondLst>
                            <p:childTnLst>
                              <p:par>
                                <p:cTn id="56" presetID="42" presetClass="entr" presetSubtype="0" fill="hold"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500"/>
                                        <p:tgtEl>
                                          <p:spTgt spid="123"/>
                                        </p:tgtEl>
                                      </p:cBhvr>
                                    </p:animEffect>
                                    <p:anim calcmode="lin" valueType="num">
                                      <p:cBhvr>
                                        <p:cTn id="59" dur="500" fill="hold"/>
                                        <p:tgtEl>
                                          <p:spTgt spid="123"/>
                                        </p:tgtEl>
                                        <p:attrNameLst>
                                          <p:attrName>ppt_x</p:attrName>
                                        </p:attrNameLst>
                                      </p:cBhvr>
                                      <p:tavLst>
                                        <p:tav tm="0">
                                          <p:val>
                                            <p:strVal val="#ppt_x"/>
                                          </p:val>
                                        </p:tav>
                                        <p:tav tm="100000">
                                          <p:val>
                                            <p:strVal val="#ppt_x"/>
                                          </p:val>
                                        </p:tav>
                                      </p:tavLst>
                                    </p:anim>
                                    <p:anim calcmode="lin" valueType="num">
                                      <p:cBhvr>
                                        <p:cTn id="60" dur="500" fill="hold"/>
                                        <p:tgtEl>
                                          <p:spTgt spid="123"/>
                                        </p:tgtEl>
                                        <p:attrNameLst>
                                          <p:attrName>ppt_y</p:attrName>
                                        </p:attrNameLst>
                                      </p:cBhvr>
                                      <p:tavLst>
                                        <p:tav tm="0">
                                          <p:val>
                                            <p:strVal val="#ppt_y+.1"/>
                                          </p:val>
                                        </p:tav>
                                        <p:tav tm="100000">
                                          <p:val>
                                            <p:strVal val="#ppt_y"/>
                                          </p:val>
                                        </p:tav>
                                      </p:tavLst>
                                    </p:anim>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75"/>
                                        </p:tgtEl>
                                        <p:attrNameLst>
                                          <p:attrName>style.visibility</p:attrName>
                                        </p:attrNameLst>
                                      </p:cBhvr>
                                      <p:to>
                                        <p:strVal val="visible"/>
                                      </p:to>
                                    </p:set>
                                    <p:anim calcmode="lin" valueType="num">
                                      <p:cBhvr>
                                        <p:cTn id="72" dur="500" fill="hold"/>
                                        <p:tgtEl>
                                          <p:spTgt spid="75"/>
                                        </p:tgtEl>
                                        <p:attrNameLst>
                                          <p:attrName>ppt_w</p:attrName>
                                        </p:attrNameLst>
                                      </p:cBhvr>
                                      <p:tavLst>
                                        <p:tav tm="0">
                                          <p:val>
                                            <p:fltVal val="0"/>
                                          </p:val>
                                        </p:tav>
                                        <p:tav tm="100000">
                                          <p:val>
                                            <p:strVal val="#ppt_w"/>
                                          </p:val>
                                        </p:tav>
                                      </p:tavLst>
                                    </p:anim>
                                    <p:anim calcmode="lin" valueType="num">
                                      <p:cBhvr>
                                        <p:cTn id="73" dur="500" fill="hold"/>
                                        <p:tgtEl>
                                          <p:spTgt spid="75"/>
                                        </p:tgtEl>
                                        <p:attrNameLst>
                                          <p:attrName>ppt_h</p:attrName>
                                        </p:attrNameLst>
                                      </p:cBhvr>
                                      <p:tavLst>
                                        <p:tav tm="0">
                                          <p:val>
                                            <p:fltVal val="0"/>
                                          </p:val>
                                        </p:tav>
                                        <p:tav tm="100000">
                                          <p:val>
                                            <p:strVal val="#ppt_h"/>
                                          </p:val>
                                        </p:tav>
                                      </p:tavLst>
                                    </p:anim>
                                    <p:animEffect transition="in" filter="fade">
                                      <p:cBhvr>
                                        <p:cTn id="74" dur="500"/>
                                        <p:tgtEl>
                                          <p:spTgt spid="75"/>
                                        </p:tgtEl>
                                      </p:cBhvr>
                                    </p:animEffect>
                                  </p:childTnLst>
                                </p:cTn>
                              </p:par>
                            </p:childTnLst>
                          </p:cTn>
                        </p:par>
                        <p:par>
                          <p:cTn id="75" fill="hold">
                            <p:stCondLst>
                              <p:cond delay="750"/>
                            </p:stCondLst>
                            <p:childTnLst>
                              <p:par>
                                <p:cTn id="76" presetID="42" presetClass="entr" presetSubtype="0" fill="hold" nodeType="after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500"/>
                                        <p:tgtEl>
                                          <p:spTgt spid="81"/>
                                        </p:tgtEl>
                                      </p:cBhvr>
                                    </p:animEffect>
                                    <p:anim calcmode="lin" valueType="num">
                                      <p:cBhvr>
                                        <p:cTn id="79" dur="500" fill="hold"/>
                                        <p:tgtEl>
                                          <p:spTgt spid="81"/>
                                        </p:tgtEl>
                                        <p:attrNameLst>
                                          <p:attrName>ppt_x</p:attrName>
                                        </p:attrNameLst>
                                      </p:cBhvr>
                                      <p:tavLst>
                                        <p:tav tm="0">
                                          <p:val>
                                            <p:strVal val="#ppt_x"/>
                                          </p:val>
                                        </p:tav>
                                        <p:tav tm="100000">
                                          <p:val>
                                            <p:strVal val="#ppt_x"/>
                                          </p:val>
                                        </p:tav>
                                      </p:tavLst>
                                    </p:anim>
                                    <p:anim calcmode="lin" valueType="num">
                                      <p:cBhvr>
                                        <p:cTn id="80" dur="500" fill="hold"/>
                                        <p:tgtEl>
                                          <p:spTgt spid="81"/>
                                        </p:tgtEl>
                                        <p:attrNameLst>
                                          <p:attrName>ppt_y</p:attrName>
                                        </p:attrNameLst>
                                      </p:cBhvr>
                                      <p:tavLst>
                                        <p:tav tm="0">
                                          <p:val>
                                            <p:strVal val="#ppt_y+.1"/>
                                          </p:val>
                                        </p:tav>
                                        <p:tav tm="100000">
                                          <p:val>
                                            <p:strVal val="#ppt_y"/>
                                          </p:val>
                                        </p:tav>
                                      </p:tavLst>
                                    </p:anim>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83" grpId="0" animBg="1"/>
      <p:bldP spid="84" grpId="0" animBg="1"/>
      <p:bldP spid="116" grpId="0" animBg="1"/>
      <p:bldP spid="117" grpId="0" animBg="1"/>
      <p:bldP spid="74" grpId="0" animBg="1"/>
      <p:bldP spid="7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4C6562D-805D-4DCF-9F0A-CE0275A17EDE}"/>
              </a:ext>
            </a:extLst>
          </p:cNvPr>
          <p:cNvSpPr/>
          <p:nvPr/>
        </p:nvSpPr>
        <p:spPr>
          <a:xfrm>
            <a:off x="1023655" y="388371"/>
            <a:ext cx="4048684" cy="83202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251474" y="581705"/>
            <a:ext cx="3593046" cy="461665"/>
          </a:xfrm>
          <a:prstGeom prst="rect">
            <a:avLst/>
          </a:prstGeom>
          <a:noFill/>
        </p:spPr>
        <p:txBody>
          <a:bodyPr wrap="square" rtlCol="0">
            <a:spAutoFit/>
          </a:bodyPr>
          <a:lstStyle/>
          <a:p>
            <a:pPr algn="ctr"/>
            <a:r>
              <a:rPr lang="en-US" sz="2400" b="1" dirty="0" smtClean="0">
                <a:solidFill>
                  <a:schemeClr val="bg1"/>
                </a:solidFill>
                <a:latin typeface="+mj-lt"/>
              </a:rPr>
              <a:t>Why use MERN stack ?  </a:t>
            </a:r>
            <a:endParaRPr lang="en-US" sz="2400" b="1" dirty="0">
              <a:solidFill>
                <a:schemeClr val="bg1"/>
              </a:solidFill>
              <a:latin typeface="+mj-lt"/>
            </a:endParaRPr>
          </a:p>
        </p:txBody>
      </p:sp>
      <p:sp>
        <p:nvSpPr>
          <p:cNvPr id="63" name="TextBox 62">
            <a:extLst>
              <a:ext uri="{FF2B5EF4-FFF2-40B4-BE49-F238E27FC236}">
                <a16:creationId xmlns:a16="http://schemas.microsoft.com/office/drawing/2014/main" id="{8D3247CF-3FBA-4184-BEE4-C3B79322EA8F}"/>
              </a:ext>
            </a:extLst>
          </p:cNvPr>
          <p:cNvSpPr txBox="1"/>
          <p:nvPr/>
        </p:nvSpPr>
        <p:spPr>
          <a:xfrm>
            <a:off x="542185" y="1513415"/>
            <a:ext cx="5011624" cy="2308324"/>
          </a:xfrm>
          <a:prstGeom prst="rect">
            <a:avLst/>
          </a:prstGeom>
          <a:solidFill>
            <a:schemeClr val="bg1">
              <a:lumMod val="95000"/>
            </a:schemeClr>
          </a:solidFill>
        </p:spPr>
        <p:txBody>
          <a:bodyPr wrap="square" rtlCol="0">
            <a:spAutoFit/>
          </a:bodyPr>
          <a:lstStyle/>
          <a:p>
            <a:pPr marL="342900" indent="-342900">
              <a:buFont typeface="Arial" panose="020B0604020202020204" pitchFamily="34" charset="0"/>
              <a:buChar char="•"/>
            </a:pPr>
            <a:r>
              <a:rPr lang="en-US" dirty="0" smtClean="0"/>
              <a:t>The </a:t>
            </a:r>
            <a:r>
              <a:rPr lang="en-US" dirty="0"/>
              <a:t>speed of design and development of websites and web </a:t>
            </a:r>
            <a:r>
              <a:rPr lang="en-US" dirty="0" smtClean="0"/>
              <a:t>applications.</a:t>
            </a:r>
          </a:p>
          <a:p>
            <a:pPr marL="342900" indent="-342900">
              <a:buFont typeface="Arial" panose="020B0604020202020204" pitchFamily="34" charset="0"/>
              <a:buChar char="•"/>
            </a:pPr>
            <a:r>
              <a:rPr lang="en-US" dirty="0" smtClean="0"/>
              <a:t>Reducing </a:t>
            </a:r>
            <a:r>
              <a:rPr lang="en-US" dirty="0"/>
              <a:t>server </a:t>
            </a:r>
            <a:r>
              <a:rPr lang="en-US" dirty="0" smtClean="0"/>
              <a:t>costs.</a:t>
            </a:r>
          </a:p>
          <a:p>
            <a:pPr marL="342900" indent="-342900">
              <a:buFont typeface="Arial" panose="020B0604020202020204" pitchFamily="34" charset="0"/>
              <a:buChar char="•"/>
            </a:pPr>
            <a:r>
              <a:rPr lang="en-US" dirty="0" smtClean="0"/>
              <a:t>The </a:t>
            </a:r>
            <a:r>
              <a:rPr lang="en-US" dirty="0"/>
              <a:t>performance of greatly optimized web </a:t>
            </a:r>
            <a:r>
              <a:rPr lang="en-US" dirty="0" smtClean="0"/>
              <a:t>applications.</a:t>
            </a:r>
          </a:p>
          <a:p>
            <a:pPr marL="342900" indent="-342900">
              <a:buFont typeface="Arial" panose="020B0604020202020204" pitchFamily="34" charset="0"/>
              <a:buChar char="•"/>
            </a:pPr>
            <a:r>
              <a:rPr lang="en-US" dirty="0" smtClean="0"/>
              <a:t>The </a:t>
            </a:r>
            <a:r>
              <a:rPr lang="en-US" dirty="0"/>
              <a:t>ease of transposing a web application to a mobile </a:t>
            </a:r>
            <a:r>
              <a:rPr lang="en-US" dirty="0" smtClean="0"/>
              <a:t>application, thanks to </a:t>
            </a:r>
            <a:r>
              <a:rPr lang="en-US" dirty="0"/>
              <a:t>React Native</a:t>
            </a:r>
            <a:endParaRPr lang="en-US" sz="2000" dirty="0">
              <a:latin typeface="+mj-lt"/>
            </a:endParaRPr>
          </a:p>
        </p:txBody>
      </p:sp>
      <p:sp>
        <p:nvSpPr>
          <p:cNvPr id="67" name="Rectangle 66">
            <a:extLst>
              <a:ext uri="{FF2B5EF4-FFF2-40B4-BE49-F238E27FC236}">
                <a16:creationId xmlns:a16="http://schemas.microsoft.com/office/drawing/2014/main" id="{4E99712C-3B27-4D47-BDB9-4581834A9CEC}"/>
              </a:ext>
            </a:extLst>
          </p:cNvPr>
          <p:cNvSpPr/>
          <p:nvPr/>
        </p:nvSpPr>
        <p:spPr>
          <a:xfrm>
            <a:off x="6345383" y="6096000"/>
            <a:ext cx="5278582" cy="5346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colorTemperature colorTemp="4839"/>
                    </a14:imgEffect>
                  </a14:imgLayer>
                </a14:imgProps>
              </a:ext>
            </a:extLst>
          </a:blip>
          <a:stretch>
            <a:fillRect/>
          </a:stretch>
        </p:blipFill>
        <p:spPr>
          <a:xfrm>
            <a:off x="6345383" y="388370"/>
            <a:ext cx="5278581" cy="5517129"/>
          </a:xfrm>
          <a:prstGeom prst="rect">
            <a:avLst/>
          </a:prstGeom>
        </p:spPr>
      </p:pic>
    </p:spTree>
    <p:extLst>
      <p:ext uri="{BB962C8B-B14F-4D97-AF65-F5344CB8AC3E}">
        <p14:creationId xmlns:p14="http://schemas.microsoft.com/office/powerpoint/2010/main" val="340185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42"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63" grpId="0" animBg="1"/>
      <p:bldP spid="6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Rectangle: Rounded Corners 126">
            <a:extLst>
              <a:ext uri="{FF2B5EF4-FFF2-40B4-BE49-F238E27FC236}">
                <a16:creationId xmlns:a16="http://schemas.microsoft.com/office/drawing/2014/main" id="{5EAC5BC0-1F7B-42B2-BDB9-8DD169BDCE3A}"/>
              </a:ext>
            </a:extLst>
          </p:cNvPr>
          <p:cNvSpPr/>
          <p:nvPr/>
        </p:nvSpPr>
        <p:spPr>
          <a:xfrm>
            <a:off x="2501963" y="159428"/>
            <a:ext cx="4987636" cy="1454685"/>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3526119" y="655425"/>
            <a:ext cx="2958045" cy="462688"/>
          </a:xfrm>
          <a:prstGeom prst="rect">
            <a:avLst/>
          </a:prstGeom>
          <a:noFill/>
        </p:spPr>
        <p:txBody>
          <a:bodyPr wrap="square" rtlCol="0">
            <a:spAutoFit/>
          </a:bodyPr>
          <a:lstStyle/>
          <a:p>
            <a:pPr algn="ctr"/>
            <a:r>
              <a:rPr lang="en-US" sz="2400" b="1" dirty="0" smtClean="0">
                <a:solidFill>
                  <a:schemeClr val="bg1"/>
                </a:solidFill>
                <a:latin typeface="+mj-lt"/>
              </a:rPr>
              <a:t>How does it work ?</a:t>
            </a:r>
            <a:endParaRPr lang="en-US" sz="2400" b="1" dirty="0">
              <a:solidFill>
                <a:schemeClr val="bg1"/>
              </a:solidFill>
              <a:latin typeface="+mj-lt"/>
            </a:endParaRPr>
          </a:p>
        </p:txBody>
      </p:sp>
      <p:sp>
        <p:nvSpPr>
          <p:cNvPr id="71" name="TextBox 70">
            <a:extLst>
              <a:ext uri="{FF2B5EF4-FFF2-40B4-BE49-F238E27FC236}">
                <a16:creationId xmlns:a16="http://schemas.microsoft.com/office/drawing/2014/main" id="{D92D8BB4-740A-446B-9699-7E5B1BC7A09B}"/>
              </a:ext>
            </a:extLst>
          </p:cNvPr>
          <p:cNvSpPr txBox="1"/>
          <p:nvPr/>
        </p:nvSpPr>
        <p:spPr>
          <a:xfrm>
            <a:off x="1934094" y="1919467"/>
            <a:ext cx="7057506" cy="1015663"/>
          </a:xfrm>
          <a:prstGeom prst="rect">
            <a:avLst/>
          </a:prstGeom>
          <a:solidFill>
            <a:schemeClr val="tx1"/>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rPr>
              <a:t>user connects to frontend server and downloads the </a:t>
            </a:r>
            <a:r>
              <a:rPr lang="en-US" sz="2000" b="1" dirty="0" smtClean="0">
                <a:solidFill>
                  <a:schemeClr val="bg1"/>
                </a:solidFill>
                <a:latin typeface="+mj-lt"/>
              </a:rPr>
              <a:t>SPA</a:t>
            </a:r>
          </a:p>
          <a:p>
            <a:pPr marL="342900" indent="-342900">
              <a:buFont typeface="Arial" panose="020B0604020202020204" pitchFamily="34" charset="0"/>
              <a:buChar char="•"/>
            </a:pPr>
            <a:r>
              <a:rPr lang="en-US" sz="2000" dirty="0" smtClean="0">
                <a:solidFill>
                  <a:schemeClr val="bg1"/>
                </a:solidFill>
                <a:latin typeface="+mj-lt"/>
              </a:rPr>
              <a:t>the </a:t>
            </a:r>
            <a:r>
              <a:rPr lang="en-US" sz="2000" dirty="0">
                <a:solidFill>
                  <a:schemeClr val="bg1"/>
                </a:solidFill>
                <a:latin typeface="+mj-lt"/>
              </a:rPr>
              <a:t>SPA communicates with the backend server using </a:t>
            </a:r>
            <a:r>
              <a:rPr lang="en-US" sz="2000" b="1" dirty="0">
                <a:solidFill>
                  <a:schemeClr val="bg1"/>
                </a:solidFill>
                <a:latin typeface="+mj-lt"/>
              </a:rPr>
              <a:t>JSON </a:t>
            </a:r>
            <a:r>
              <a:rPr lang="en-US" sz="2000" b="1" dirty="0" smtClean="0">
                <a:solidFill>
                  <a:schemeClr val="bg1"/>
                </a:solidFill>
                <a:latin typeface="+mj-lt"/>
              </a:rPr>
              <a:t>messages </a:t>
            </a:r>
            <a:r>
              <a:rPr lang="en-US" sz="2000" dirty="0">
                <a:solidFill>
                  <a:schemeClr val="bg1"/>
                </a:solidFill>
                <a:latin typeface="+mj-lt"/>
              </a:rPr>
              <a:t>over the internet</a:t>
            </a:r>
          </a:p>
        </p:txBody>
      </p:sp>
      <p:pic>
        <p:nvPicPr>
          <p:cNvPr id="3" name="Picture 2"/>
          <p:cNvPicPr>
            <a:picLocks noChangeAspect="1"/>
          </p:cNvPicPr>
          <p:nvPr/>
        </p:nvPicPr>
        <p:blipFill>
          <a:blip r:embed="rId2"/>
          <a:stretch>
            <a:fillRect/>
          </a:stretch>
        </p:blipFill>
        <p:spPr>
          <a:xfrm>
            <a:off x="3568136" y="4161390"/>
            <a:ext cx="5206313" cy="1706787"/>
          </a:xfrm>
          <a:prstGeom prst="rect">
            <a:avLst/>
          </a:prstGeom>
        </p:spPr>
      </p:pic>
      <p:pic>
        <p:nvPicPr>
          <p:cNvPr id="1026" name="Picture 2" descr="Simple User Icon transparent PNG - Stick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57799" y="4499019"/>
            <a:ext cx="1031527" cy="1031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48100" y="3779939"/>
            <a:ext cx="1282700" cy="381451"/>
          </a:xfrm>
          <a:prstGeom prst="rect">
            <a:avLst/>
          </a:prstGeom>
          <a:noFill/>
        </p:spPr>
        <p:txBody>
          <a:bodyPr wrap="square" rtlCol="0">
            <a:spAutoFit/>
          </a:bodyPr>
          <a:lstStyle/>
          <a:p>
            <a:r>
              <a:rPr lang="en-US" dirty="0" smtClean="0"/>
              <a:t>Front-end</a:t>
            </a:r>
            <a:endParaRPr lang="en-US" dirty="0"/>
          </a:p>
        </p:txBody>
      </p:sp>
      <p:sp>
        <p:nvSpPr>
          <p:cNvPr id="15" name="TextBox 14"/>
          <p:cNvSpPr txBox="1"/>
          <p:nvPr/>
        </p:nvSpPr>
        <p:spPr>
          <a:xfrm>
            <a:off x="7213600" y="3778513"/>
            <a:ext cx="1282700" cy="369332"/>
          </a:xfrm>
          <a:prstGeom prst="rect">
            <a:avLst/>
          </a:prstGeom>
          <a:noFill/>
        </p:spPr>
        <p:txBody>
          <a:bodyPr wrap="square" rtlCol="0">
            <a:spAutoFit/>
          </a:bodyPr>
          <a:lstStyle/>
          <a:p>
            <a:r>
              <a:rPr lang="en-US" dirty="0" smtClean="0"/>
              <a:t>Back-end</a:t>
            </a:r>
            <a:endParaRPr lang="en-US" dirty="0"/>
          </a:p>
        </p:txBody>
      </p:sp>
      <p:sp>
        <p:nvSpPr>
          <p:cNvPr id="16" name="TextBox 15"/>
          <p:cNvSpPr txBox="1"/>
          <p:nvPr/>
        </p:nvSpPr>
        <p:spPr>
          <a:xfrm>
            <a:off x="1524000" y="3766394"/>
            <a:ext cx="1282700" cy="381451"/>
          </a:xfrm>
          <a:prstGeom prst="rect">
            <a:avLst/>
          </a:prstGeom>
          <a:noFill/>
        </p:spPr>
        <p:txBody>
          <a:bodyPr wrap="square" rtlCol="0">
            <a:spAutoFit/>
          </a:bodyPr>
          <a:lstStyle/>
          <a:p>
            <a:r>
              <a:rPr lang="en-US" dirty="0" smtClean="0"/>
              <a:t>User</a:t>
            </a:r>
            <a:endParaRPr lang="en-US" dirty="0"/>
          </a:p>
        </p:txBody>
      </p:sp>
      <p:cxnSp>
        <p:nvCxnSpPr>
          <p:cNvPr id="7" name="Straight Arrow Connector 6"/>
          <p:cNvCxnSpPr>
            <a:stCxn id="1026" idx="3"/>
            <a:endCxn id="3" idx="1"/>
          </p:cNvCxnSpPr>
          <p:nvPr/>
        </p:nvCxnSpPr>
        <p:spPr>
          <a:xfrm>
            <a:off x="2489326" y="5014783"/>
            <a:ext cx="10788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4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1000"/>
                                        <p:tgtEl>
                                          <p:spTgt spid="71"/>
                                        </p:tgtEl>
                                      </p:cBhvr>
                                    </p:animEffect>
                                    <p:anim calcmode="lin" valueType="num">
                                      <p:cBhvr>
                                        <p:cTn id="15" dur="1000" fill="hold"/>
                                        <p:tgtEl>
                                          <p:spTgt spid="71"/>
                                        </p:tgtEl>
                                        <p:attrNameLst>
                                          <p:attrName>ppt_x</p:attrName>
                                        </p:attrNameLst>
                                      </p:cBhvr>
                                      <p:tavLst>
                                        <p:tav tm="0">
                                          <p:val>
                                            <p:strVal val="#ppt_x"/>
                                          </p:val>
                                        </p:tav>
                                        <p:tav tm="100000">
                                          <p:val>
                                            <p:strVal val="#ppt_x"/>
                                          </p:val>
                                        </p:tav>
                                      </p:tavLst>
                                    </p:anim>
                                    <p:anim calcmode="lin" valueType="num">
                                      <p:cBhvr>
                                        <p:cTn id="1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p:bldP spid="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28581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38181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29857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2955009"/>
            <a:ext cx="3506037" cy="461665"/>
          </a:xfrm>
          <a:prstGeom prst="rect">
            <a:avLst/>
          </a:prstGeom>
          <a:noFill/>
        </p:spPr>
        <p:txBody>
          <a:bodyPr wrap="square" rtlCol="0">
            <a:spAutoFit/>
          </a:bodyPr>
          <a:lstStyle/>
          <a:p>
            <a:r>
              <a:rPr lang="en-US" sz="2400" b="1" dirty="0" err="1" smtClean="0">
                <a:solidFill>
                  <a:schemeClr val="bg1">
                    <a:lumMod val="95000"/>
                  </a:schemeClr>
                </a:solidFill>
                <a:latin typeface="+mj-lt"/>
              </a:rPr>
              <a:t>Registeration</a:t>
            </a:r>
            <a:endParaRPr lang="en-US" sz="2400" b="1" dirty="0">
              <a:solidFill>
                <a:schemeClr val="bg1">
                  <a:lumMod val="95000"/>
                </a:schemeClr>
              </a:solidFill>
              <a:latin typeface="+mj-lt"/>
            </a:endParaRPr>
          </a:p>
        </p:txBody>
      </p:sp>
      <p:sp>
        <p:nvSpPr>
          <p:cNvPr id="108" name="TextBox 107">
            <a:extLst>
              <a:ext uri="{FF2B5EF4-FFF2-40B4-BE49-F238E27FC236}">
                <a16:creationId xmlns:a16="http://schemas.microsoft.com/office/drawing/2014/main" id="{243A210A-3366-43AA-8E9F-141057DA669B}"/>
              </a:ext>
            </a:extLst>
          </p:cNvPr>
          <p:cNvSpPr txBox="1"/>
          <p:nvPr/>
        </p:nvSpPr>
        <p:spPr>
          <a:xfrm>
            <a:off x="2765213" y="2955009"/>
            <a:ext cx="2630832" cy="2062103"/>
          </a:xfrm>
          <a:prstGeom prst="rect">
            <a:avLst/>
          </a:prstGeom>
          <a:noFill/>
        </p:spPr>
        <p:txBody>
          <a:bodyPr wrap="square" rtlCol="0">
            <a:spAutoFit/>
          </a:bodyPr>
          <a:lstStyle/>
          <a:p>
            <a:r>
              <a:rPr lang="en-US" sz="1600" dirty="0" smtClean="0">
                <a:solidFill>
                  <a:schemeClr val="bg1">
                    <a:lumMod val="95000"/>
                  </a:schemeClr>
                </a:solidFill>
                <a:latin typeface="+mj-lt"/>
              </a:rPr>
              <a:t>Our new customers must save their information on our database to prevent unwanted or complex transactions,</a:t>
            </a:r>
            <a:r>
              <a:rPr lang="en-US" sz="1600" dirty="0">
                <a:solidFill>
                  <a:schemeClr val="bg1">
                    <a:lumMod val="95000"/>
                  </a:schemeClr>
                </a:solidFill>
              </a:rPr>
              <a:t> unregistered users can only view our website’s deals</a:t>
            </a:r>
          </a:p>
          <a:p>
            <a:endParaRPr lang="en-US" sz="1600"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22698" y="3009641"/>
            <a:ext cx="562506" cy="707886"/>
          </a:xfrm>
          <a:prstGeom prst="rect">
            <a:avLst/>
          </a:prstGeom>
          <a:noFill/>
        </p:spPr>
        <p:txBody>
          <a:bodyPr wrap="square" rtlCol="0">
            <a:spAutoFit/>
          </a:bodyPr>
          <a:lstStyle/>
          <a:p>
            <a:pPr algn="ctr"/>
            <a:r>
              <a:rPr lang="en-US" sz="4000" b="1" dirty="0">
                <a:latin typeface="+mj-lt"/>
              </a:rPr>
              <a:t>1</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48554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58154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49830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22698" y="5006941"/>
            <a:ext cx="562506" cy="707886"/>
          </a:xfrm>
          <a:prstGeom prst="rect">
            <a:avLst/>
          </a:prstGeom>
          <a:noFill/>
        </p:spPr>
        <p:txBody>
          <a:bodyPr wrap="square" rtlCol="0">
            <a:spAutoFit/>
          </a:bodyPr>
          <a:lstStyle/>
          <a:p>
            <a:pPr algn="ctr"/>
            <a:r>
              <a:rPr lang="en-US" sz="4000" b="1" dirty="0">
                <a:latin typeface="+mj-lt"/>
              </a:rPr>
              <a:t>2</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789477" y="4952309"/>
            <a:ext cx="3314073" cy="1077218"/>
          </a:xfrm>
          <a:prstGeom prst="rect">
            <a:avLst/>
          </a:prstGeom>
          <a:noFill/>
        </p:spPr>
        <p:txBody>
          <a:bodyPr wrap="square" rtlCol="0">
            <a:spAutoFit/>
          </a:bodyPr>
          <a:lstStyle/>
          <a:p>
            <a:r>
              <a:rPr lang="en-US" sz="1600" dirty="0" smtClean="0">
                <a:solidFill>
                  <a:schemeClr val="bg1">
                    <a:lumMod val="95000"/>
                  </a:schemeClr>
                </a:solidFill>
                <a:latin typeface="+mj-lt"/>
              </a:rPr>
              <a:t>The user have the ability to give rating,  the total ratings are calculated based </a:t>
            </a:r>
            <a:r>
              <a:rPr lang="en-US" sz="1600" dirty="0">
                <a:solidFill>
                  <a:schemeClr val="bg1">
                    <a:lumMod val="95000"/>
                  </a:schemeClr>
                </a:solidFill>
                <a:latin typeface="+mj-lt"/>
              </a:rPr>
              <a:t>on other customers’ ratings </a:t>
            </a:r>
            <a:r>
              <a:rPr lang="en-US" sz="1600" dirty="0" smtClean="0">
                <a:solidFill>
                  <a:schemeClr val="bg1">
                    <a:lumMod val="95000"/>
                  </a:schemeClr>
                </a:solidFill>
                <a:latin typeface="+mj-lt"/>
              </a:rPr>
              <a:t>too.</a:t>
            </a:r>
            <a:endParaRPr lang="en-US" sz="1600" dirty="0">
              <a:solidFill>
                <a:schemeClr val="bg1">
                  <a:lumMod val="95000"/>
                </a:schemeClr>
              </a:solidFill>
              <a:latin typeface="+mj-lt"/>
            </a:endParaRPr>
          </a:p>
        </p:txBody>
      </p:sp>
      <p:sp>
        <p:nvSpPr>
          <p:cNvPr id="120" name="TextBox 119">
            <a:extLst>
              <a:ext uri="{FF2B5EF4-FFF2-40B4-BE49-F238E27FC236}">
                <a16:creationId xmlns:a16="http://schemas.microsoft.com/office/drawing/2014/main" id="{58320C63-18AF-4069-B25C-D2DA88A64BAC}"/>
              </a:ext>
            </a:extLst>
          </p:cNvPr>
          <p:cNvSpPr txBox="1"/>
          <p:nvPr/>
        </p:nvSpPr>
        <p:spPr>
          <a:xfrm>
            <a:off x="2232034" y="4952309"/>
            <a:ext cx="3169510"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Rating</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2396" y="1792214"/>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3677652" y="87814"/>
            <a:ext cx="4836697"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Features for users</a:t>
            </a:r>
            <a:endParaRPr lang="en-US" sz="4800" b="1" dirty="0">
              <a:solidFill>
                <a:schemeClr val="bg1">
                  <a:lumMod val="95000"/>
                </a:schemeClr>
              </a:solidFill>
              <a:latin typeface="Tw Cen MT" panose="020B0602020104020603" pitchFamily="34" charset="0"/>
            </a:endParaRPr>
          </a:p>
        </p:txBody>
      </p:sp>
      <p:sp>
        <p:nvSpPr>
          <p:cNvPr id="31" name="Rectangle 30">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Rectangle 31">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1428808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fade">
                                      <p:cBhvr>
                                        <p:cTn id="18" dur="500"/>
                                        <p:tgtEl>
                                          <p:spTgt spid="114"/>
                                        </p:tgtEl>
                                      </p:cBhvr>
                                    </p:animEffect>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1+#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08"/>
                                        </p:tgtEl>
                                        <p:attrNameLst>
                                          <p:attrName>style.visibility</p:attrName>
                                        </p:attrNameLst>
                                      </p:cBhvr>
                                      <p:to>
                                        <p:strVal val="visible"/>
                                      </p:to>
                                    </p:set>
                                    <p:anim calcmode="lin" valueType="num">
                                      <p:cBhvr additive="base">
                                        <p:cTn id="26" dur="500" fill="hold"/>
                                        <p:tgtEl>
                                          <p:spTgt spid="108"/>
                                        </p:tgtEl>
                                        <p:attrNameLst>
                                          <p:attrName>ppt_x</p:attrName>
                                        </p:attrNameLst>
                                      </p:cBhvr>
                                      <p:tavLst>
                                        <p:tav tm="0">
                                          <p:val>
                                            <p:strVal val="0-#ppt_w/2"/>
                                          </p:val>
                                        </p:tav>
                                        <p:tav tm="100000">
                                          <p:val>
                                            <p:strVal val="#ppt_x"/>
                                          </p:val>
                                        </p:tav>
                                      </p:tavLst>
                                    </p:anim>
                                    <p:anim calcmode="lin" valueType="num">
                                      <p:cBhvr additive="base">
                                        <p:cTn id="27"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 calcmode="lin" valueType="num">
                                      <p:cBhvr additive="base">
                                        <p:cTn id="55" dur="500" fill="hold"/>
                                        <p:tgtEl>
                                          <p:spTgt spid="119"/>
                                        </p:tgtEl>
                                        <p:attrNameLst>
                                          <p:attrName>ppt_x</p:attrName>
                                        </p:attrNameLst>
                                      </p:cBhvr>
                                      <p:tavLst>
                                        <p:tav tm="0">
                                          <p:val>
                                            <p:strVal val="1+#ppt_w/2"/>
                                          </p:val>
                                        </p:tav>
                                        <p:tav tm="100000">
                                          <p:val>
                                            <p:strVal val="#ppt_x"/>
                                          </p:val>
                                        </p:tav>
                                      </p:tavLst>
                                    </p:anim>
                                    <p:anim calcmode="lin" valueType="num">
                                      <p:cBhvr additive="base">
                                        <p:cTn id="56"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ipe(up)">
                                      <p:cBhvr>
                                        <p:cTn id="61" dur="2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Native Cookie Authentication | by Matan Kastel | JavaScript in Plain  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1504949"/>
            <a:ext cx="9525000" cy="53530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0575" y="431800"/>
            <a:ext cx="2790825" cy="369332"/>
          </a:xfrm>
          <a:prstGeom prst="rect">
            <a:avLst/>
          </a:prstGeom>
          <a:noFill/>
        </p:spPr>
        <p:txBody>
          <a:bodyPr wrap="square" rtlCol="0">
            <a:spAutoFit/>
          </a:bodyPr>
          <a:lstStyle/>
          <a:p>
            <a:r>
              <a:rPr lang="en-US" dirty="0" smtClean="0"/>
              <a:t>Authentication &amp; Security</a:t>
            </a:r>
            <a:endParaRPr lang="en-US" dirty="0"/>
          </a:p>
        </p:txBody>
      </p:sp>
    </p:spTree>
    <p:extLst>
      <p:ext uri="{BB962C8B-B14F-4D97-AF65-F5344CB8AC3E}">
        <p14:creationId xmlns:p14="http://schemas.microsoft.com/office/powerpoint/2010/main" val="2159379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256-2360-4931-A15C-894E2F25F29D}"/>
              </a:ext>
            </a:extLst>
          </p:cNvPr>
          <p:cNvSpPr/>
          <p:nvPr/>
        </p:nvSpPr>
        <p:spPr>
          <a:xfrm>
            <a:off x="-1" y="0"/>
            <a:ext cx="874541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Rounded Corners 4">
            <a:extLst>
              <a:ext uri="{FF2B5EF4-FFF2-40B4-BE49-F238E27FC236}">
                <a16:creationId xmlns:a16="http://schemas.microsoft.com/office/drawing/2014/main" id="{C4C6562D-805D-4DCF-9F0A-CE0275A17EDE}"/>
              </a:ext>
            </a:extLst>
          </p:cNvPr>
          <p:cNvSpPr/>
          <p:nvPr/>
        </p:nvSpPr>
        <p:spPr>
          <a:xfrm>
            <a:off x="1202717" y="2373293"/>
            <a:ext cx="6965706" cy="143223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AAE02A2-E436-4D00-8F9D-4231677F6A5F}"/>
              </a:ext>
            </a:extLst>
          </p:cNvPr>
          <p:cNvSpPr txBox="1"/>
          <p:nvPr/>
        </p:nvSpPr>
        <p:spPr>
          <a:xfrm>
            <a:off x="1475369" y="2827801"/>
            <a:ext cx="6420402" cy="523220"/>
          </a:xfrm>
          <a:prstGeom prst="rect">
            <a:avLst/>
          </a:prstGeom>
          <a:noFill/>
        </p:spPr>
        <p:txBody>
          <a:bodyPr wrap="square" rtlCol="0">
            <a:spAutoFit/>
          </a:bodyPr>
          <a:lstStyle/>
          <a:p>
            <a:pPr algn="ctr"/>
            <a:r>
              <a:rPr lang="en-US" sz="2800" b="1" dirty="0" smtClean="0">
                <a:solidFill>
                  <a:srgbClr val="0070C0"/>
                </a:solidFill>
                <a:latin typeface="+mj-lt"/>
              </a:rPr>
              <a:t>HOW OUR WEBSITE LOOKS LIKE</a:t>
            </a:r>
            <a:endParaRPr lang="en-US" sz="2800" b="1" dirty="0">
              <a:solidFill>
                <a:srgbClr val="0070C0"/>
              </a:solidFill>
              <a:latin typeface="+mj-lt"/>
            </a:endParaRPr>
          </a:p>
        </p:txBody>
      </p:sp>
    </p:spTree>
    <p:extLst>
      <p:ext uri="{BB962C8B-B14F-4D97-AF65-F5344CB8AC3E}">
        <p14:creationId xmlns:p14="http://schemas.microsoft.com/office/powerpoint/2010/main" val="2475140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7405" y="571830"/>
            <a:ext cx="11557190" cy="5714341"/>
          </a:xfrm>
          <a:prstGeom prst="rect">
            <a:avLst/>
          </a:prstGeom>
        </p:spPr>
      </p:pic>
    </p:spTree>
    <p:extLst>
      <p:ext uri="{BB962C8B-B14F-4D97-AF65-F5344CB8AC3E}">
        <p14:creationId xmlns:p14="http://schemas.microsoft.com/office/powerpoint/2010/main" val="3973278827"/>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p:nvPr/>
        </p:nvPicPr>
        <p:blipFill>
          <a:blip r:embed="rId2"/>
          <a:srcRect t="12828" b="1441"/>
          <a:stretch>
            <a:fillRect/>
          </a:stretch>
        </p:blipFill>
        <p:spPr bwMode="auto">
          <a:xfrm>
            <a:off x="335280" y="487839"/>
            <a:ext cx="11445240" cy="5897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6173829"/>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291"/>
          <a:stretch>
            <a:fillRect/>
          </a:stretch>
        </p:blipFill>
        <p:spPr bwMode="auto">
          <a:xfrm>
            <a:off x="243840" y="411480"/>
            <a:ext cx="11689080" cy="60807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2575873"/>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9617" y="508000"/>
            <a:ext cx="11358761" cy="5529704"/>
          </a:xfrm>
          <a:prstGeom prst="rect">
            <a:avLst/>
          </a:prstGeom>
        </p:spPr>
      </p:pic>
    </p:spTree>
    <p:extLst>
      <p:ext uri="{BB962C8B-B14F-4D97-AF65-F5344CB8AC3E}">
        <p14:creationId xmlns:p14="http://schemas.microsoft.com/office/powerpoint/2010/main" val="4181537384"/>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6970" y="689496"/>
            <a:ext cx="10930830" cy="5379955"/>
          </a:xfrm>
          <a:prstGeom prst="rect">
            <a:avLst/>
          </a:prstGeom>
        </p:spPr>
      </p:pic>
    </p:spTree>
    <p:extLst>
      <p:ext uri="{BB962C8B-B14F-4D97-AF65-F5344CB8AC3E}">
        <p14:creationId xmlns:p14="http://schemas.microsoft.com/office/powerpoint/2010/main" val="413756507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2218" y="571106"/>
            <a:ext cx="10659963" cy="5639587"/>
          </a:xfrm>
          <a:prstGeom prst="rect">
            <a:avLst/>
          </a:prstGeom>
        </p:spPr>
      </p:pic>
    </p:spTree>
    <p:extLst>
      <p:ext uri="{BB962C8B-B14F-4D97-AF65-F5344CB8AC3E}">
        <p14:creationId xmlns:p14="http://schemas.microsoft.com/office/powerpoint/2010/main" val="3274742468"/>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0464" y="609600"/>
            <a:ext cx="10923190" cy="5416994"/>
          </a:xfrm>
          <a:prstGeom prst="rect">
            <a:avLst/>
          </a:prstGeom>
        </p:spPr>
      </p:pic>
    </p:spTree>
    <p:extLst>
      <p:ext uri="{BB962C8B-B14F-4D97-AF65-F5344CB8AC3E}">
        <p14:creationId xmlns:p14="http://schemas.microsoft.com/office/powerpoint/2010/main" val="3071330916"/>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3881" y="109095"/>
            <a:ext cx="6360420" cy="3142407"/>
          </a:xfrm>
          <a:prstGeom prst="rect">
            <a:avLst/>
          </a:prstGeom>
        </p:spPr>
      </p:pic>
      <p:pic>
        <p:nvPicPr>
          <p:cNvPr id="9" name="Picture 8"/>
          <p:cNvPicPr>
            <a:picLocks noChangeAspect="1"/>
          </p:cNvPicPr>
          <p:nvPr/>
        </p:nvPicPr>
        <p:blipFill>
          <a:blip r:embed="rId3"/>
          <a:stretch>
            <a:fillRect/>
          </a:stretch>
        </p:blipFill>
        <p:spPr>
          <a:xfrm>
            <a:off x="7353176" y="109095"/>
            <a:ext cx="4188407" cy="3126130"/>
          </a:xfrm>
          <a:prstGeom prst="rect">
            <a:avLst/>
          </a:prstGeom>
        </p:spPr>
      </p:pic>
      <p:sp>
        <p:nvSpPr>
          <p:cNvPr id="10" name="Right Arrow 9"/>
          <p:cNvSpPr/>
          <p:nvPr/>
        </p:nvSpPr>
        <p:spPr>
          <a:xfrm>
            <a:off x="6375400" y="1515198"/>
            <a:ext cx="2197100" cy="330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Up Arrow 12"/>
          <p:cNvSpPr/>
          <p:nvPr/>
        </p:nvSpPr>
        <p:spPr>
          <a:xfrm rot="5400000">
            <a:off x="140808" y="3402741"/>
            <a:ext cx="1257300" cy="954823"/>
          </a:xfrm>
          <a:prstGeom prst="bentUpArrow">
            <a:avLst>
              <a:gd name="adj1" fmla="val 13889"/>
              <a:gd name="adj2" fmla="val 25000"/>
              <a:gd name="adj3" fmla="val 239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a:stretch>
            <a:fillRect/>
          </a:stretch>
        </p:blipFill>
        <p:spPr>
          <a:xfrm>
            <a:off x="1246870" y="3371224"/>
            <a:ext cx="7046230" cy="3450687"/>
          </a:xfrm>
          <a:prstGeom prst="rect">
            <a:avLst/>
          </a:prstGeom>
        </p:spPr>
      </p:pic>
      <p:pic>
        <p:nvPicPr>
          <p:cNvPr id="16" name="Picture 15"/>
          <p:cNvPicPr>
            <a:picLocks noChangeAspect="1"/>
          </p:cNvPicPr>
          <p:nvPr/>
        </p:nvPicPr>
        <p:blipFill>
          <a:blip r:embed="rId5"/>
          <a:stretch>
            <a:fillRect/>
          </a:stretch>
        </p:blipFill>
        <p:spPr>
          <a:xfrm>
            <a:off x="9118476" y="4225052"/>
            <a:ext cx="2682279" cy="2073229"/>
          </a:xfrm>
          <a:prstGeom prst="rect">
            <a:avLst/>
          </a:prstGeom>
        </p:spPr>
      </p:pic>
      <p:sp>
        <p:nvSpPr>
          <p:cNvPr id="17" name="Right Arrow 16"/>
          <p:cNvSpPr/>
          <p:nvPr/>
        </p:nvSpPr>
        <p:spPr>
          <a:xfrm>
            <a:off x="8293100" y="4931467"/>
            <a:ext cx="825376" cy="330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74390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3315604" cy="461665"/>
          </a:xfrm>
          <a:prstGeom prst="rect">
            <a:avLst/>
          </a:prstGeom>
          <a:noFill/>
        </p:spPr>
        <p:txBody>
          <a:bodyPr wrap="square" rtlCol="0">
            <a:spAutoFit/>
          </a:bodyPr>
          <a:lstStyle/>
          <a:p>
            <a:r>
              <a:rPr lang="en-US" sz="2400" b="1" dirty="0" smtClean="0">
                <a:solidFill>
                  <a:schemeClr val="bg1">
                    <a:lumMod val="95000"/>
                  </a:schemeClr>
                </a:solidFill>
                <a:latin typeface="+mj-lt"/>
              </a:rPr>
              <a:t>Review</a:t>
            </a:r>
            <a:endParaRPr lang="en-US" sz="2400" b="1" dirty="0">
              <a:solidFill>
                <a:schemeClr val="bg1">
                  <a:lumMod val="95000"/>
                </a:schemeClr>
              </a:solidFill>
              <a:latin typeface="+mj-lt"/>
            </a:endParaRPr>
          </a:p>
        </p:txBody>
      </p:sp>
      <p:sp>
        <p:nvSpPr>
          <p:cNvPr id="108" name="TextBox 107">
            <a:extLst>
              <a:ext uri="{FF2B5EF4-FFF2-40B4-BE49-F238E27FC236}">
                <a16:creationId xmlns:a16="http://schemas.microsoft.com/office/drawing/2014/main" id="{243A210A-3366-43AA-8E9F-141057DA669B}"/>
              </a:ext>
            </a:extLst>
          </p:cNvPr>
          <p:cNvSpPr txBox="1"/>
          <p:nvPr/>
        </p:nvSpPr>
        <p:spPr>
          <a:xfrm>
            <a:off x="2806965" y="1133285"/>
            <a:ext cx="2675246" cy="1077218"/>
          </a:xfrm>
          <a:prstGeom prst="rect">
            <a:avLst/>
          </a:prstGeom>
          <a:noFill/>
        </p:spPr>
        <p:txBody>
          <a:bodyPr wrap="square" rtlCol="0">
            <a:spAutoFit/>
          </a:bodyPr>
          <a:lstStyle/>
          <a:p>
            <a:r>
              <a:rPr lang="en-US" sz="1600" dirty="0">
                <a:solidFill>
                  <a:schemeClr val="bg1">
                    <a:lumMod val="95000"/>
                  </a:schemeClr>
                </a:solidFill>
                <a:latin typeface="+mj-lt"/>
              </a:rPr>
              <a:t>allows the user to express his opinion, it is also </a:t>
            </a:r>
            <a:r>
              <a:rPr lang="en-US" sz="1600" dirty="0" smtClean="0">
                <a:solidFill>
                  <a:schemeClr val="bg1">
                    <a:lumMod val="95000"/>
                  </a:schemeClr>
                </a:solidFill>
                <a:latin typeface="+mj-lt"/>
              </a:rPr>
              <a:t>a complementary </a:t>
            </a:r>
            <a:r>
              <a:rPr lang="en-US" sz="1600" dirty="0">
                <a:solidFill>
                  <a:schemeClr val="bg1">
                    <a:lumMod val="95000"/>
                  </a:schemeClr>
                </a:solidFill>
                <a:latin typeface="+mj-lt"/>
              </a:rPr>
              <a:t>function to the rating.</a:t>
            </a: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3</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4</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789477" y="3125077"/>
            <a:ext cx="3112231" cy="1077218"/>
          </a:xfrm>
          <a:prstGeom prst="rect">
            <a:avLst/>
          </a:prstGeom>
          <a:noFill/>
        </p:spPr>
        <p:txBody>
          <a:bodyPr wrap="square" rtlCol="0">
            <a:spAutoFit/>
          </a:bodyPr>
          <a:lstStyle/>
          <a:p>
            <a:r>
              <a:rPr lang="en-US" sz="1600" dirty="0">
                <a:solidFill>
                  <a:schemeClr val="bg1">
                    <a:lumMod val="95000"/>
                  </a:schemeClr>
                </a:solidFill>
                <a:latin typeface="+mj-lt"/>
              </a:rPr>
              <a:t>permits the customer to check </a:t>
            </a:r>
            <a:r>
              <a:rPr lang="en-US" sz="1600" dirty="0" smtClean="0">
                <a:solidFill>
                  <a:schemeClr val="bg1">
                    <a:lumMod val="95000"/>
                  </a:schemeClr>
                </a:solidFill>
                <a:latin typeface="+mj-lt"/>
              </a:rPr>
              <a:t>their account </a:t>
            </a:r>
            <a:r>
              <a:rPr lang="en-US" sz="1600" dirty="0">
                <a:solidFill>
                  <a:schemeClr val="bg1">
                    <a:lumMod val="95000"/>
                  </a:schemeClr>
                </a:solidFill>
                <a:latin typeface="+mj-lt"/>
              </a:rPr>
              <a:t>or for viewing information about the insurance and registered companies. </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View</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17356"/>
            <a:ext cx="3314076" cy="461665"/>
          </a:xfrm>
          <a:prstGeom prst="rect">
            <a:avLst/>
          </a:prstGeom>
          <a:noFill/>
        </p:spPr>
        <p:txBody>
          <a:bodyPr wrap="square" rtlCol="0">
            <a:spAutoFit/>
          </a:bodyPr>
          <a:lstStyle/>
          <a:p>
            <a:r>
              <a:rPr lang="en-US" sz="2400" b="1" dirty="0" smtClean="0">
                <a:solidFill>
                  <a:schemeClr val="bg1">
                    <a:lumMod val="95000"/>
                  </a:schemeClr>
                </a:solidFill>
                <a:latin typeface="+mj-lt"/>
              </a:rPr>
              <a:t>Updating</a:t>
            </a:r>
            <a:endParaRPr lang="en-US" sz="2400" b="1" dirty="0">
              <a:solidFill>
                <a:schemeClr val="bg1">
                  <a:lumMod val="95000"/>
                </a:schemeClr>
              </a:solidFill>
              <a:latin typeface="+mj-lt"/>
            </a:endParaRPr>
          </a:p>
        </p:txBody>
      </p:sp>
      <p:sp>
        <p:nvSpPr>
          <p:cNvPr id="33" name="TextBox 32">
            <a:extLst>
              <a:ext uri="{FF2B5EF4-FFF2-40B4-BE49-F238E27FC236}">
                <a16:creationId xmlns:a16="http://schemas.microsoft.com/office/drawing/2014/main" id="{A8B9A458-9620-4317-94B2-74A6489914F6}"/>
              </a:ext>
            </a:extLst>
          </p:cNvPr>
          <p:cNvSpPr txBox="1"/>
          <p:nvPr/>
        </p:nvSpPr>
        <p:spPr>
          <a:xfrm>
            <a:off x="2922466" y="5114494"/>
            <a:ext cx="2545579" cy="1077218"/>
          </a:xfrm>
          <a:prstGeom prst="rect">
            <a:avLst/>
          </a:prstGeom>
          <a:noFill/>
        </p:spPr>
        <p:txBody>
          <a:bodyPr wrap="square" rtlCol="0">
            <a:spAutoFit/>
          </a:bodyPr>
          <a:lstStyle/>
          <a:p>
            <a:r>
              <a:rPr lang="en-US" sz="1600" dirty="0">
                <a:solidFill>
                  <a:schemeClr val="bg1">
                    <a:lumMod val="95000"/>
                  </a:schemeClr>
                </a:solidFill>
                <a:latin typeface="+mj-lt"/>
              </a:rPr>
              <a:t>user can update </a:t>
            </a:r>
            <a:r>
              <a:rPr lang="en-US" sz="1600" dirty="0" smtClean="0">
                <a:solidFill>
                  <a:schemeClr val="bg1">
                    <a:lumMod val="95000"/>
                  </a:schemeClr>
                </a:solidFill>
                <a:latin typeface="+mj-lt"/>
              </a:rPr>
              <a:t>their profile </a:t>
            </a:r>
            <a:r>
              <a:rPr lang="en-US" sz="1600" dirty="0">
                <a:solidFill>
                  <a:schemeClr val="bg1">
                    <a:lumMod val="95000"/>
                  </a:schemeClr>
                </a:solidFill>
                <a:latin typeface="+mj-lt"/>
              </a:rPr>
              <a:t>anytime also </a:t>
            </a:r>
            <a:r>
              <a:rPr lang="en-US" sz="1600" dirty="0" smtClean="0">
                <a:solidFill>
                  <a:schemeClr val="bg1">
                    <a:lumMod val="95000"/>
                  </a:schemeClr>
                </a:solidFill>
                <a:latin typeface="+mj-lt"/>
              </a:rPr>
              <a:t>they can </a:t>
            </a:r>
            <a:r>
              <a:rPr lang="en-US" sz="1600" dirty="0">
                <a:solidFill>
                  <a:schemeClr val="bg1">
                    <a:lumMod val="95000"/>
                  </a:schemeClr>
                </a:solidFill>
                <a:latin typeface="+mj-lt"/>
              </a:rPr>
              <a:t>update </a:t>
            </a:r>
            <a:r>
              <a:rPr lang="en-US" sz="1600" dirty="0" smtClean="0">
                <a:solidFill>
                  <a:schemeClr val="bg1">
                    <a:lumMod val="95000"/>
                  </a:schemeClr>
                </a:solidFill>
                <a:latin typeface="+mj-lt"/>
              </a:rPr>
              <a:t>their </a:t>
            </a:r>
            <a:r>
              <a:rPr lang="en-US" sz="1600" dirty="0">
                <a:solidFill>
                  <a:schemeClr val="bg1">
                    <a:lumMod val="95000"/>
                  </a:schemeClr>
                </a:solidFill>
                <a:latin typeface="+mj-lt"/>
              </a:rPr>
              <a:t>name and password. </a:t>
            </a: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latin typeface="+mj-lt"/>
              </a:rPr>
              <a:t>5</a:t>
            </a:r>
          </a:p>
        </p:txBody>
      </p:sp>
      <p:cxnSp>
        <p:nvCxnSpPr>
          <p:cNvPr id="35" name="Straight Connector 34">
            <a:extLst>
              <a:ext uri="{FF2B5EF4-FFF2-40B4-BE49-F238E27FC236}">
                <a16:creationId xmlns:a16="http://schemas.microsoft.com/office/drawing/2014/main" id="{10B2A4A5-7B5B-4600-8B9C-202891C8CAD6}"/>
              </a:ext>
            </a:extLst>
          </p:cNvPr>
          <p:cNvCxnSpPr>
            <a:cxnSpLocks/>
          </p:cNvCxnSpPr>
          <p:nvPr/>
        </p:nvCxnSpPr>
        <p:spPr>
          <a:xfrm>
            <a:off x="6103951" y="5999516"/>
            <a:ext cx="11099" cy="85848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ectangle 37">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863755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 calcmode="lin" valueType="num">
                                      <p:cBhvr additive="base">
                                        <p:cTn id="30" dur="500" fill="hold"/>
                                        <p:tgtEl>
                                          <p:spTgt spid="108"/>
                                        </p:tgtEl>
                                        <p:attrNameLst>
                                          <p:attrName>ppt_x</p:attrName>
                                        </p:attrNameLst>
                                      </p:cBhvr>
                                      <p:tavLst>
                                        <p:tav tm="0">
                                          <p:val>
                                            <p:strVal val="0-#ppt_w/2"/>
                                          </p:val>
                                        </p:tav>
                                        <p:tav tm="100000">
                                          <p:val>
                                            <p:strVal val="#ppt_x"/>
                                          </p:val>
                                        </p:tav>
                                      </p:tavLst>
                                    </p:anim>
                                    <p:anim calcmode="lin" valueType="num">
                                      <p:cBhvr additive="base">
                                        <p:cTn id="31"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250"/>
                                        <p:tgtEl>
                                          <p:spTgt spid="3"/>
                                        </p:tgtEl>
                                      </p:cBhvr>
                                    </p:animEffect>
                                  </p:childTnLst>
                                </p:cTn>
                              </p:par>
                            </p:childTnLst>
                          </p:cTn>
                        </p:par>
                        <p:par>
                          <p:cTn id="37" fill="hold">
                            <p:stCondLst>
                              <p:cond delay="250"/>
                            </p:stCondLst>
                            <p:childTnLst>
                              <p:par>
                                <p:cTn id="38" presetID="53" presetClass="entr" presetSubtype="16" fill="hold" grpId="0"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53" presetClass="entr" presetSubtype="16" fill="hold" grpId="0" nodeType="withEffect">
                                  <p:stCondLst>
                                    <p:cond delay="250"/>
                                  </p:stCondLst>
                                  <p:childTnLst>
                                    <p:set>
                                      <p:cBhvr>
                                        <p:cTn id="44" dur="1" fill="hold">
                                          <p:stCondLst>
                                            <p:cond delay="0"/>
                                          </p:stCondLst>
                                        </p:cTn>
                                        <p:tgtEl>
                                          <p:spTgt spid="117"/>
                                        </p:tgtEl>
                                        <p:attrNameLst>
                                          <p:attrName>style.visibility</p:attrName>
                                        </p:attrNameLst>
                                      </p:cBhvr>
                                      <p:to>
                                        <p:strVal val="visible"/>
                                      </p:to>
                                    </p:set>
                                    <p:anim calcmode="lin" valueType="num">
                                      <p:cBhvr>
                                        <p:cTn id="45" dur="500" fill="hold"/>
                                        <p:tgtEl>
                                          <p:spTgt spid="117"/>
                                        </p:tgtEl>
                                        <p:attrNameLst>
                                          <p:attrName>ppt_w</p:attrName>
                                        </p:attrNameLst>
                                      </p:cBhvr>
                                      <p:tavLst>
                                        <p:tav tm="0">
                                          <p:val>
                                            <p:fltVal val="0"/>
                                          </p:val>
                                        </p:tav>
                                        <p:tav tm="100000">
                                          <p:val>
                                            <p:strVal val="#ppt_w"/>
                                          </p:val>
                                        </p:tav>
                                      </p:tavLst>
                                    </p:anim>
                                    <p:anim calcmode="lin" valueType="num">
                                      <p:cBhvr>
                                        <p:cTn id="46" dur="500" fill="hold"/>
                                        <p:tgtEl>
                                          <p:spTgt spid="117"/>
                                        </p:tgtEl>
                                        <p:attrNameLst>
                                          <p:attrName>ppt_h</p:attrName>
                                        </p:attrNameLst>
                                      </p:cBhvr>
                                      <p:tavLst>
                                        <p:tav tm="0">
                                          <p:val>
                                            <p:fltVal val="0"/>
                                          </p:val>
                                        </p:tav>
                                        <p:tav tm="100000">
                                          <p:val>
                                            <p:strVal val="#ppt_h"/>
                                          </p:val>
                                        </p:tav>
                                      </p:tavLst>
                                    </p:anim>
                                    <p:animEffect transition="in" filter="fade">
                                      <p:cBhvr>
                                        <p:cTn id="47" dur="500"/>
                                        <p:tgtEl>
                                          <p:spTgt spid="117"/>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fade">
                                      <p:cBhvr>
                                        <p:cTn id="51" dur="500"/>
                                        <p:tgtEl>
                                          <p:spTgt spid="118"/>
                                        </p:tgtEl>
                                      </p:cBhvr>
                                    </p:animEffect>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120"/>
                                        </p:tgtEl>
                                        <p:attrNameLst>
                                          <p:attrName>style.visibility</p:attrName>
                                        </p:attrNameLst>
                                      </p:cBhvr>
                                      <p:to>
                                        <p:strVal val="visible"/>
                                      </p:to>
                                    </p:set>
                                    <p:anim calcmode="lin" valueType="num">
                                      <p:cBhvr additive="base">
                                        <p:cTn id="55" dur="500" fill="hold"/>
                                        <p:tgtEl>
                                          <p:spTgt spid="120"/>
                                        </p:tgtEl>
                                        <p:attrNameLst>
                                          <p:attrName>ppt_x</p:attrName>
                                        </p:attrNameLst>
                                      </p:cBhvr>
                                      <p:tavLst>
                                        <p:tav tm="0">
                                          <p:val>
                                            <p:strVal val="0-#ppt_w/2"/>
                                          </p:val>
                                        </p:tav>
                                        <p:tav tm="100000">
                                          <p:val>
                                            <p:strVal val="#ppt_x"/>
                                          </p:val>
                                        </p:tav>
                                      </p:tavLst>
                                    </p:anim>
                                    <p:anim calcmode="lin" valueType="num">
                                      <p:cBhvr additive="base">
                                        <p:cTn id="56" dur="500" fill="hold"/>
                                        <p:tgtEl>
                                          <p:spTgt spid="12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additive="base">
                                        <p:cTn id="59" dur="500" fill="hold"/>
                                        <p:tgtEl>
                                          <p:spTgt spid="119"/>
                                        </p:tgtEl>
                                        <p:attrNameLst>
                                          <p:attrName>ppt_x</p:attrName>
                                        </p:attrNameLst>
                                      </p:cBhvr>
                                      <p:tavLst>
                                        <p:tav tm="0">
                                          <p:val>
                                            <p:strVal val="1+#ppt_w/2"/>
                                          </p:val>
                                        </p:tav>
                                        <p:tav tm="100000">
                                          <p:val>
                                            <p:strVal val="#ppt_x"/>
                                          </p:val>
                                        </p:tav>
                                      </p:tavLst>
                                    </p:anim>
                                    <p:anim calcmode="lin" valueType="num">
                                      <p:cBhvr additive="base">
                                        <p:cTn id="60"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6"/>
                                        </p:tgtEl>
                                        <p:attrNameLst>
                                          <p:attrName>style.visibility</p:attrName>
                                        </p:attrNameLst>
                                      </p:cBhvr>
                                      <p:to>
                                        <p:strVal val="visible"/>
                                      </p:to>
                                    </p:set>
                                    <p:animEffect transition="in" filter="wipe(up)">
                                      <p:cBhvr>
                                        <p:cTn id="65" dur="250"/>
                                        <p:tgtEl>
                                          <p:spTgt spid="116"/>
                                        </p:tgtEl>
                                      </p:cBhvr>
                                    </p:animEffect>
                                  </p:childTnLst>
                                </p:cTn>
                              </p:par>
                            </p:childTnLst>
                          </p:cTn>
                        </p:par>
                        <p:par>
                          <p:cTn id="66" fill="hold">
                            <p:stCondLst>
                              <p:cond delay="25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par>
                                <p:cTn id="72" presetID="53" presetClass="entr" presetSubtype="16" fill="hold" grpId="0" nodeType="withEffect">
                                  <p:stCondLst>
                                    <p:cond delay="25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Effect transition="in" filter="fade">
                                      <p:cBhvr>
                                        <p:cTn id="76" dur="500"/>
                                        <p:tgtEl>
                                          <p:spTgt spid="31"/>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par>
                          <p:cTn id="81" fill="hold">
                            <p:stCondLst>
                              <p:cond delay="1500"/>
                            </p:stCondLst>
                            <p:childTnLst>
                              <p:par>
                                <p:cTn id="82" presetID="2" presetClass="entr" presetSubtype="2"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1+#ppt_w/2"/>
                                          </p:val>
                                        </p:tav>
                                        <p:tav tm="100000">
                                          <p:val>
                                            <p:strVal val="#ppt_x"/>
                                          </p:val>
                                        </p:tav>
                                      </p:tavLst>
                                    </p:anim>
                                    <p:anim calcmode="lin" valueType="num">
                                      <p:cBhvr additive="base">
                                        <p:cTn id="85" dur="500" fill="hold"/>
                                        <p:tgtEl>
                                          <p:spTgt spid="3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additive="base">
                                        <p:cTn id="88" dur="500" fill="hold"/>
                                        <p:tgtEl>
                                          <p:spTgt spid="33"/>
                                        </p:tgtEl>
                                        <p:attrNameLst>
                                          <p:attrName>ppt_x</p:attrName>
                                        </p:attrNameLst>
                                      </p:cBhvr>
                                      <p:tavLst>
                                        <p:tav tm="0">
                                          <p:val>
                                            <p:strVal val="0-#ppt_w/2"/>
                                          </p:val>
                                        </p:tav>
                                        <p:tav tm="100000">
                                          <p:val>
                                            <p:strVal val="#ppt_x"/>
                                          </p:val>
                                        </p:tav>
                                      </p:tavLst>
                                    </p:anim>
                                    <p:anim calcmode="lin" valueType="num">
                                      <p:cBhvr additive="base">
                                        <p:cTn id="89"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up)">
                                      <p:cBhvr>
                                        <p:cTn id="94"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P spid="30" grpId="0" animBg="1"/>
      <p:bldP spid="31" grpId="0" animBg="1"/>
      <p:bldP spid="32" grpId="0"/>
      <p:bldP spid="33" grpId="0"/>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58960" y="1345590"/>
            <a:ext cx="3473108" cy="4564866"/>
          </a:xfrm>
          <a:prstGeom prst="rect">
            <a:avLst/>
          </a:prstGeom>
        </p:spPr>
      </p:pic>
      <p:pic>
        <p:nvPicPr>
          <p:cNvPr id="4" name="Picture 3"/>
          <p:cNvPicPr>
            <a:picLocks noChangeAspect="1"/>
          </p:cNvPicPr>
          <p:nvPr/>
        </p:nvPicPr>
        <p:blipFill>
          <a:blip r:embed="rId3"/>
          <a:stretch>
            <a:fillRect/>
          </a:stretch>
        </p:blipFill>
        <p:spPr>
          <a:xfrm>
            <a:off x="520700" y="1342245"/>
            <a:ext cx="3516582" cy="4571556"/>
          </a:xfrm>
          <a:prstGeom prst="rect">
            <a:avLst/>
          </a:prstGeom>
        </p:spPr>
      </p:pic>
      <p:pic>
        <p:nvPicPr>
          <p:cNvPr id="5" name="Picture 4"/>
          <p:cNvPicPr>
            <a:picLocks noChangeAspect="1"/>
          </p:cNvPicPr>
          <p:nvPr/>
        </p:nvPicPr>
        <p:blipFill>
          <a:blip r:embed="rId4"/>
          <a:stretch>
            <a:fillRect/>
          </a:stretch>
        </p:blipFill>
        <p:spPr>
          <a:xfrm>
            <a:off x="8169275" y="1356898"/>
            <a:ext cx="3494603" cy="4542251"/>
          </a:xfrm>
          <a:prstGeom prst="rect">
            <a:avLst/>
          </a:prstGeom>
        </p:spPr>
      </p:pic>
    </p:spTree>
    <p:extLst>
      <p:ext uri="{BB962C8B-B14F-4D97-AF65-F5344CB8AC3E}">
        <p14:creationId xmlns:p14="http://schemas.microsoft.com/office/powerpoint/2010/main" val="40810779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256-2360-4931-A15C-894E2F25F29D}"/>
              </a:ext>
            </a:extLst>
          </p:cNvPr>
          <p:cNvSpPr/>
          <p:nvPr/>
        </p:nvSpPr>
        <p:spPr>
          <a:xfrm>
            <a:off x="-1" y="0"/>
            <a:ext cx="874541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Rounded Corners 4">
            <a:extLst>
              <a:ext uri="{FF2B5EF4-FFF2-40B4-BE49-F238E27FC236}">
                <a16:creationId xmlns:a16="http://schemas.microsoft.com/office/drawing/2014/main" id="{C4C6562D-805D-4DCF-9F0A-CE0275A17EDE}"/>
              </a:ext>
            </a:extLst>
          </p:cNvPr>
          <p:cNvSpPr/>
          <p:nvPr/>
        </p:nvSpPr>
        <p:spPr>
          <a:xfrm>
            <a:off x="1365495" y="2796154"/>
            <a:ext cx="5859986" cy="813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AAE02A2-E436-4D00-8F9D-4231677F6A5F}"/>
              </a:ext>
            </a:extLst>
          </p:cNvPr>
          <p:cNvSpPr txBox="1"/>
          <p:nvPr/>
        </p:nvSpPr>
        <p:spPr>
          <a:xfrm>
            <a:off x="1475370" y="2905780"/>
            <a:ext cx="5640235" cy="523220"/>
          </a:xfrm>
          <a:prstGeom prst="rect">
            <a:avLst/>
          </a:prstGeom>
          <a:noFill/>
        </p:spPr>
        <p:txBody>
          <a:bodyPr wrap="square" rtlCol="0">
            <a:spAutoFit/>
          </a:bodyPr>
          <a:lstStyle/>
          <a:p>
            <a:pPr algn="ctr"/>
            <a:r>
              <a:rPr lang="en-US" sz="2800" b="1" dirty="0" smtClean="0">
                <a:solidFill>
                  <a:srgbClr val="0070C0"/>
                </a:solidFill>
                <a:latin typeface="+mj-lt"/>
              </a:rPr>
              <a:t>Company Admin</a:t>
            </a:r>
            <a:endParaRPr lang="en-US" sz="2800" b="1" dirty="0">
              <a:solidFill>
                <a:srgbClr val="0070C0"/>
              </a:solidFill>
              <a:latin typeface="+mj-lt"/>
            </a:endParaRPr>
          </a:p>
        </p:txBody>
      </p:sp>
    </p:spTree>
    <p:extLst>
      <p:ext uri="{BB962C8B-B14F-4D97-AF65-F5344CB8AC3E}">
        <p14:creationId xmlns:p14="http://schemas.microsoft.com/office/powerpoint/2010/main" val="13279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30" b="456"/>
          <a:stretch>
            <a:fillRect/>
          </a:stretch>
        </p:blipFill>
        <p:spPr bwMode="auto">
          <a:xfrm>
            <a:off x="274320" y="274320"/>
            <a:ext cx="11551920" cy="6324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8104010"/>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180" y="673099"/>
            <a:ext cx="11761969" cy="5764657"/>
          </a:xfrm>
          <a:prstGeom prst="rect">
            <a:avLst/>
          </a:prstGeom>
        </p:spPr>
      </p:pic>
    </p:spTree>
    <p:extLst>
      <p:ext uri="{BB962C8B-B14F-4D97-AF65-F5344CB8AC3E}">
        <p14:creationId xmlns:p14="http://schemas.microsoft.com/office/powerpoint/2010/main" val="538873369"/>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001"/>
          <a:stretch>
            <a:fillRect/>
          </a:stretch>
        </p:blipFill>
        <p:spPr bwMode="auto">
          <a:xfrm>
            <a:off x="310243" y="293914"/>
            <a:ext cx="11560628" cy="6222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9880515"/>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256-2360-4931-A15C-894E2F25F29D}"/>
              </a:ext>
            </a:extLst>
          </p:cNvPr>
          <p:cNvSpPr/>
          <p:nvPr/>
        </p:nvSpPr>
        <p:spPr>
          <a:xfrm>
            <a:off x="-1" y="0"/>
            <a:ext cx="874541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Rounded Corners 4">
            <a:extLst>
              <a:ext uri="{FF2B5EF4-FFF2-40B4-BE49-F238E27FC236}">
                <a16:creationId xmlns:a16="http://schemas.microsoft.com/office/drawing/2014/main" id="{C4C6562D-805D-4DCF-9F0A-CE0275A17EDE}"/>
              </a:ext>
            </a:extLst>
          </p:cNvPr>
          <p:cNvSpPr/>
          <p:nvPr/>
        </p:nvSpPr>
        <p:spPr>
          <a:xfrm>
            <a:off x="1365495" y="2796154"/>
            <a:ext cx="5859986" cy="813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AAE02A2-E436-4D00-8F9D-4231677F6A5F}"/>
              </a:ext>
            </a:extLst>
          </p:cNvPr>
          <p:cNvSpPr txBox="1"/>
          <p:nvPr/>
        </p:nvSpPr>
        <p:spPr>
          <a:xfrm>
            <a:off x="1475370" y="2905780"/>
            <a:ext cx="5640235" cy="523220"/>
          </a:xfrm>
          <a:prstGeom prst="rect">
            <a:avLst/>
          </a:prstGeom>
          <a:noFill/>
        </p:spPr>
        <p:txBody>
          <a:bodyPr wrap="square" rtlCol="0">
            <a:spAutoFit/>
          </a:bodyPr>
          <a:lstStyle/>
          <a:p>
            <a:pPr algn="ctr"/>
            <a:r>
              <a:rPr lang="en-US" sz="2800" b="1" dirty="0" smtClean="0">
                <a:solidFill>
                  <a:srgbClr val="0070C0"/>
                </a:solidFill>
                <a:latin typeface="+mj-lt"/>
              </a:rPr>
              <a:t>Admin Dashboard</a:t>
            </a:r>
            <a:endParaRPr lang="en-US" sz="2800" b="1" dirty="0">
              <a:solidFill>
                <a:srgbClr val="0070C0"/>
              </a:solidFill>
              <a:latin typeface="+mj-lt"/>
            </a:endParaRPr>
          </a:p>
        </p:txBody>
      </p:sp>
    </p:spTree>
    <p:extLst>
      <p:ext uri="{BB962C8B-B14F-4D97-AF65-F5344CB8AC3E}">
        <p14:creationId xmlns:p14="http://schemas.microsoft.com/office/powerpoint/2010/main" val="330257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29" b="1568"/>
          <a:stretch>
            <a:fillRect/>
          </a:stretch>
        </p:blipFill>
        <p:spPr bwMode="auto">
          <a:xfrm>
            <a:off x="310243" y="277586"/>
            <a:ext cx="11593286" cy="62375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1282346"/>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29" b="1568"/>
          <a:stretch>
            <a:fillRect/>
          </a:stretch>
        </p:blipFill>
        <p:spPr bwMode="auto">
          <a:xfrm>
            <a:off x="310243" y="326571"/>
            <a:ext cx="11527971" cy="62048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356135"/>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083"/>
          <a:stretch>
            <a:fillRect/>
          </a:stretch>
        </p:blipFill>
        <p:spPr bwMode="auto">
          <a:xfrm>
            <a:off x="310243" y="179615"/>
            <a:ext cx="11609614" cy="64824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0695356"/>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709469" y="2274838"/>
            <a:ext cx="6047534" cy="2308324"/>
          </a:xfrm>
          <a:prstGeom prst="rect">
            <a:avLst/>
          </a:prstGeom>
          <a:noFill/>
        </p:spPr>
        <p:txBody>
          <a:bodyPr wrap="square" rtlCol="0">
            <a:spAutoFit/>
          </a:bodyPr>
          <a:lstStyle/>
          <a:p>
            <a:r>
              <a:rPr lang="en-US" sz="3600" b="1" dirty="0">
                <a:solidFill>
                  <a:schemeClr val="bg1">
                    <a:lumMod val="95000"/>
                  </a:schemeClr>
                </a:solidFill>
              </a:rPr>
              <a:t>Thanks for </a:t>
            </a:r>
            <a:r>
              <a:rPr lang="en-US" sz="3600" b="1" dirty="0" smtClean="0">
                <a:solidFill>
                  <a:schemeClr val="bg1">
                    <a:lumMod val="95000"/>
                  </a:schemeClr>
                </a:solidFill>
              </a:rPr>
              <a:t>listening. </a:t>
            </a:r>
          </a:p>
          <a:p>
            <a:endParaRPr lang="en-US" sz="3600" b="1" dirty="0" smtClean="0">
              <a:solidFill>
                <a:schemeClr val="bg1">
                  <a:lumMod val="95000"/>
                </a:schemeClr>
              </a:solidFill>
            </a:endParaRPr>
          </a:p>
          <a:p>
            <a:r>
              <a:rPr lang="en-US" sz="3600" b="1" dirty="0" smtClean="0">
                <a:solidFill>
                  <a:schemeClr val="bg1">
                    <a:lumMod val="95000"/>
                  </a:schemeClr>
                </a:solidFill>
              </a:rPr>
              <a:t>Now we will present a live example of the website.</a:t>
            </a:r>
            <a:endParaRPr lang="en-US" sz="3600" b="1" dirty="0">
              <a:solidFill>
                <a:schemeClr val="bg1">
                  <a:lumMod val="95000"/>
                </a:schemeClr>
              </a:solidFill>
            </a:endParaRP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126202"/>
            <a:ext cx="2864215" cy="2646878"/>
          </a:xfrm>
          <a:prstGeom prst="rect">
            <a:avLst/>
          </a:prstGeom>
          <a:noFill/>
          <a:ln>
            <a:noFill/>
          </a:ln>
        </p:spPr>
        <p:txBody>
          <a:bodyPr wrap="square" rtlCol="0">
            <a:spAutoFit/>
          </a:bodyPr>
          <a:lstStyle/>
          <a:p>
            <a:pPr algn="ctr"/>
            <a:endParaRPr lang="en-US" sz="16600" b="1" dirty="0">
              <a:solidFill>
                <a:schemeClr val="bg1">
                  <a:lumMod val="95000"/>
                </a:schemeClr>
              </a:solidFill>
              <a:latin typeface="+mj-lt"/>
            </a:endParaRP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858" y="2924061"/>
            <a:ext cx="1905000" cy="752475"/>
          </a:xfrm>
          <a:prstGeom prst="rect">
            <a:avLst/>
          </a:prstGeom>
        </p:spPr>
      </p:pic>
    </p:spTree>
    <p:extLst>
      <p:ext uri="{BB962C8B-B14F-4D97-AF65-F5344CB8AC3E}">
        <p14:creationId xmlns:p14="http://schemas.microsoft.com/office/powerpoint/2010/main" val="377271117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1"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1938755" cy="461665"/>
          </a:xfrm>
          <a:prstGeom prst="rect">
            <a:avLst/>
          </a:prstGeom>
          <a:noFill/>
        </p:spPr>
        <p:txBody>
          <a:bodyPr wrap="square" rtlCol="0">
            <a:spAutoFit/>
          </a:bodyPr>
          <a:lstStyle/>
          <a:p>
            <a:r>
              <a:rPr lang="en-US" sz="2400" b="1" dirty="0" err="1">
                <a:solidFill>
                  <a:schemeClr val="bg1">
                    <a:lumMod val="95000"/>
                  </a:schemeClr>
                </a:solidFill>
                <a:latin typeface="+mj-lt"/>
              </a:rPr>
              <a:t>F</a:t>
            </a:r>
            <a:r>
              <a:rPr lang="en-US" sz="2400" b="1" dirty="0" err="1" smtClean="0">
                <a:solidFill>
                  <a:schemeClr val="bg1">
                    <a:lumMod val="95000"/>
                  </a:schemeClr>
                </a:solidFill>
                <a:latin typeface="+mj-lt"/>
              </a:rPr>
              <a:t>avoriting</a:t>
            </a:r>
            <a:endParaRPr lang="en-US" sz="2400" b="1" dirty="0">
              <a:solidFill>
                <a:schemeClr val="bg1">
                  <a:lumMod val="95000"/>
                </a:schemeClr>
              </a:solidFill>
              <a:latin typeface="+mj-lt"/>
            </a:endParaRPr>
          </a:p>
        </p:txBody>
      </p:sp>
      <p:sp>
        <p:nvSpPr>
          <p:cNvPr id="108" name="TextBox 107">
            <a:extLst>
              <a:ext uri="{FF2B5EF4-FFF2-40B4-BE49-F238E27FC236}">
                <a16:creationId xmlns:a16="http://schemas.microsoft.com/office/drawing/2014/main" id="{243A210A-3366-43AA-8E9F-141057DA669B}"/>
              </a:ext>
            </a:extLst>
          </p:cNvPr>
          <p:cNvSpPr txBox="1"/>
          <p:nvPr/>
        </p:nvSpPr>
        <p:spPr>
          <a:xfrm>
            <a:off x="2806965" y="1133285"/>
            <a:ext cx="2564009" cy="1323439"/>
          </a:xfrm>
          <a:prstGeom prst="rect">
            <a:avLst/>
          </a:prstGeom>
          <a:noFill/>
        </p:spPr>
        <p:txBody>
          <a:bodyPr wrap="square" rtlCol="0">
            <a:spAutoFit/>
          </a:bodyPr>
          <a:lstStyle/>
          <a:p>
            <a:r>
              <a:rPr lang="en-US" sz="1600" dirty="0">
                <a:solidFill>
                  <a:schemeClr val="bg1">
                    <a:lumMod val="95000"/>
                  </a:schemeClr>
                </a:solidFill>
                <a:latin typeface="+mj-lt"/>
              </a:rPr>
              <a:t>allows the customer to save offers of </a:t>
            </a:r>
            <a:r>
              <a:rPr lang="en-US" sz="1600" dirty="0" smtClean="0">
                <a:solidFill>
                  <a:schemeClr val="bg1">
                    <a:lumMod val="95000"/>
                  </a:schemeClr>
                </a:solidFill>
                <a:latin typeface="+mj-lt"/>
              </a:rPr>
              <a:t>their </a:t>
            </a:r>
            <a:r>
              <a:rPr lang="en-US" sz="1600" dirty="0">
                <a:solidFill>
                  <a:schemeClr val="bg1">
                    <a:lumMod val="95000"/>
                  </a:schemeClr>
                </a:solidFill>
                <a:latin typeface="+mj-lt"/>
              </a:rPr>
              <a:t>choice in a favorites list that is easily accessible from anywhere on the website.</a:t>
            </a: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6</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7</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664269" y="3122669"/>
            <a:ext cx="3112231" cy="830997"/>
          </a:xfrm>
          <a:prstGeom prst="rect">
            <a:avLst/>
          </a:prstGeom>
          <a:noFill/>
        </p:spPr>
        <p:txBody>
          <a:bodyPr wrap="square" rtlCol="0">
            <a:spAutoFit/>
          </a:bodyPr>
          <a:lstStyle/>
          <a:p>
            <a:r>
              <a:rPr lang="en-US" sz="1600">
                <a:solidFill>
                  <a:schemeClr val="bg1">
                    <a:lumMod val="95000"/>
                  </a:schemeClr>
                </a:solidFill>
                <a:latin typeface="+mj-lt"/>
              </a:rPr>
              <a:t>Customers can easily search for a specific offer or company by its name through our search bar. </a:t>
            </a:r>
            <a:endParaRPr lang="en-US" sz="1600" dirty="0">
              <a:solidFill>
                <a:schemeClr val="bg1">
                  <a:lumMod val="95000"/>
                </a:schemeClr>
              </a:solidFill>
              <a:latin typeface="+mj-lt"/>
            </a:endParaRP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Searching</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47929"/>
            <a:ext cx="1818428" cy="461665"/>
          </a:xfrm>
          <a:prstGeom prst="rect">
            <a:avLst/>
          </a:prstGeom>
          <a:noFill/>
        </p:spPr>
        <p:txBody>
          <a:bodyPr wrap="square" rtlCol="0">
            <a:spAutoFit/>
          </a:bodyPr>
          <a:lstStyle/>
          <a:p>
            <a:r>
              <a:rPr lang="en-US" sz="2400" b="1" dirty="0" smtClean="0">
                <a:solidFill>
                  <a:schemeClr val="bg1">
                    <a:lumMod val="95000"/>
                  </a:schemeClr>
                </a:solidFill>
                <a:latin typeface="+mj-lt"/>
              </a:rPr>
              <a:t>Filtering</a:t>
            </a:r>
            <a:endParaRPr lang="en-US" sz="2400" b="1" dirty="0">
              <a:solidFill>
                <a:schemeClr val="bg1">
                  <a:lumMod val="95000"/>
                </a:schemeClr>
              </a:solidFill>
              <a:latin typeface="+mj-lt"/>
            </a:endParaRPr>
          </a:p>
        </p:txBody>
      </p:sp>
      <p:sp>
        <p:nvSpPr>
          <p:cNvPr id="33" name="TextBox 32">
            <a:extLst>
              <a:ext uri="{FF2B5EF4-FFF2-40B4-BE49-F238E27FC236}">
                <a16:creationId xmlns:a16="http://schemas.microsoft.com/office/drawing/2014/main" id="{A8B9A458-9620-4317-94B2-74A6489914F6}"/>
              </a:ext>
            </a:extLst>
          </p:cNvPr>
          <p:cNvSpPr txBox="1"/>
          <p:nvPr/>
        </p:nvSpPr>
        <p:spPr>
          <a:xfrm>
            <a:off x="2949286" y="4958724"/>
            <a:ext cx="2545579" cy="1569660"/>
          </a:xfrm>
          <a:prstGeom prst="rect">
            <a:avLst/>
          </a:prstGeom>
          <a:noFill/>
        </p:spPr>
        <p:txBody>
          <a:bodyPr wrap="square" rtlCol="0">
            <a:spAutoFit/>
          </a:bodyPr>
          <a:lstStyle/>
          <a:p>
            <a:r>
              <a:rPr lang="en-US" sz="1600">
                <a:solidFill>
                  <a:schemeClr val="bg1">
                    <a:lumMod val="95000"/>
                  </a:schemeClr>
                </a:solidFill>
                <a:latin typeface="+mj-lt"/>
              </a:rPr>
              <a:t>to filter out the offers based on price or rating or the providing company or category or all of them to help them find the most suitable offer. </a:t>
            </a:r>
            <a:endParaRPr lang="en-US" sz="1600" dirty="0">
              <a:solidFill>
                <a:schemeClr val="bg1">
                  <a:lumMod val="95000"/>
                </a:schemeClr>
              </a:solidFill>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latin typeface="+mj-lt"/>
              </a:rPr>
              <a:t>8</a:t>
            </a:r>
          </a:p>
        </p:txBody>
      </p:sp>
      <p:sp>
        <p:nvSpPr>
          <p:cNvPr id="35" name="Rectangle 34">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ectangle 35">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410759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 calcmode="lin" valueType="num">
                                      <p:cBhvr additive="base">
                                        <p:cTn id="30" dur="500" fill="hold"/>
                                        <p:tgtEl>
                                          <p:spTgt spid="108"/>
                                        </p:tgtEl>
                                        <p:attrNameLst>
                                          <p:attrName>ppt_x</p:attrName>
                                        </p:attrNameLst>
                                      </p:cBhvr>
                                      <p:tavLst>
                                        <p:tav tm="0">
                                          <p:val>
                                            <p:strVal val="0-#ppt_w/2"/>
                                          </p:val>
                                        </p:tav>
                                        <p:tav tm="100000">
                                          <p:val>
                                            <p:strVal val="#ppt_x"/>
                                          </p:val>
                                        </p:tav>
                                      </p:tavLst>
                                    </p:anim>
                                    <p:anim calcmode="lin" valueType="num">
                                      <p:cBhvr additive="base">
                                        <p:cTn id="31"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250"/>
                                        <p:tgtEl>
                                          <p:spTgt spid="3"/>
                                        </p:tgtEl>
                                      </p:cBhvr>
                                    </p:animEffect>
                                  </p:childTnLst>
                                </p:cTn>
                              </p:par>
                            </p:childTnLst>
                          </p:cTn>
                        </p:par>
                        <p:par>
                          <p:cTn id="37" fill="hold">
                            <p:stCondLst>
                              <p:cond delay="250"/>
                            </p:stCondLst>
                            <p:childTnLst>
                              <p:par>
                                <p:cTn id="38" presetID="53" presetClass="entr" presetSubtype="16" fill="hold" grpId="0"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53" presetClass="entr" presetSubtype="16" fill="hold" grpId="0" nodeType="withEffect">
                                  <p:stCondLst>
                                    <p:cond delay="250"/>
                                  </p:stCondLst>
                                  <p:childTnLst>
                                    <p:set>
                                      <p:cBhvr>
                                        <p:cTn id="44" dur="1" fill="hold">
                                          <p:stCondLst>
                                            <p:cond delay="0"/>
                                          </p:stCondLst>
                                        </p:cTn>
                                        <p:tgtEl>
                                          <p:spTgt spid="117"/>
                                        </p:tgtEl>
                                        <p:attrNameLst>
                                          <p:attrName>style.visibility</p:attrName>
                                        </p:attrNameLst>
                                      </p:cBhvr>
                                      <p:to>
                                        <p:strVal val="visible"/>
                                      </p:to>
                                    </p:set>
                                    <p:anim calcmode="lin" valueType="num">
                                      <p:cBhvr>
                                        <p:cTn id="45" dur="500" fill="hold"/>
                                        <p:tgtEl>
                                          <p:spTgt spid="117"/>
                                        </p:tgtEl>
                                        <p:attrNameLst>
                                          <p:attrName>ppt_w</p:attrName>
                                        </p:attrNameLst>
                                      </p:cBhvr>
                                      <p:tavLst>
                                        <p:tav tm="0">
                                          <p:val>
                                            <p:fltVal val="0"/>
                                          </p:val>
                                        </p:tav>
                                        <p:tav tm="100000">
                                          <p:val>
                                            <p:strVal val="#ppt_w"/>
                                          </p:val>
                                        </p:tav>
                                      </p:tavLst>
                                    </p:anim>
                                    <p:anim calcmode="lin" valueType="num">
                                      <p:cBhvr>
                                        <p:cTn id="46" dur="500" fill="hold"/>
                                        <p:tgtEl>
                                          <p:spTgt spid="117"/>
                                        </p:tgtEl>
                                        <p:attrNameLst>
                                          <p:attrName>ppt_h</p:attrName>
                                        </p:attrNameLst>
                                      </p:cBhvr>
                                      <p:tavLst>
                                        <p:tav tm="0">
                                          <p:val>
                                            <p:fltVal val="0"/>
                                          </p:val>
                                        </p:tav>
                                        <p:tav tm="100000">
                                          <p:val>
                                            <p:strVal val="#ppt_h"/>
                                          </p:val>
                                        </p:tav>
                                      </p:tavLst>
                                    </p:anim>
                                    <p:animEffect transition="in" filter="fade">
                                      <p:cBhvr>
                                        <p:cTn id="47" dur="500"/>
                                        <p:tgtEl>
                                          <p:spTgt spid="117"/>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fade">
                                      <p:cBhvr>
                                        <p:cTn id="51" dur="500"/>
                                        <p:tgtEl>
                                          <p:spTgt spid="118"/>
                                        </p:tgtEl>
                                      </p:cBhvr>
                                    </p:animEffect>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120"/>
                                        </p:tgtEl>
                                        <p:attrNameLst>
                                          <p:attrName>style.visibility</p:attrName>
                                        </p:attrNameLst>
                                      </p:cBhvr>
                                      <p:to>
                                        <p:strVal val="visible"/>
                                      </p:to>
                                    </p:set>
                                    <p:anim calcmode="lin" valueType="num">
                                      <p:cBhvr additive="base">
                                        <p:cTn id="55" dur="500" fill="hold"/>
                                        <p:tgtEl>
                                          <p:spTgt spid="120"/>
                                        </p:tgtEl>
                                        <p:attrNameLst>
                                          <p:attrName>ppt_x</p:attrName>
                                        </p:attrNameLst>
                                      </p:cBhvr>
                                      <p:tavLst>
                                        <p:tav tm="0">
                                          <p:val>
                                            <p:strVal val="0-#ppt_w/2"/>
                                          </p:val>
                                        </p:tav>
                                        <p:tav tm="100000">
                                          <p:val>
                                            <p:strVal val="#ppt_x"/>
                                          </p:val>
                                        </p:tav>
                                      </p:tavLst>
                                    </p:anim>
                                    <p:anim calcmode="lin" valueType="num">
                                      <p:cBhvr additive="base">
                                        <p:cTn id="56" dur="500" fill="hold"/>
                                        <p:tgtEl>
                                          <p:spTgt spid="12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additive="base">
                                        <p:cTn id="59" dur="500" fill="hold"/>
                                        <p:tgtEl>
                                          <p:spTgt spid="119"/>
                                        </p:tgtEl>
                                        <p:attrNameLst>
                                          <p:attrName>ppt_x</p:attrName>
                                        </p:attrNameLst>
                                      </p:cBhvr>
                                      <p:tavLst>
                                        <p:tav tm="0">
                                          <p:val>
                                            <p:strVal val="1+#ppt_w/2"/>
                                          </p:val>
                                        </p:tav>
                                        <p:tav tm="100000">
                                          <p:val>
                                            <p:strVal val="#ppt_x"/>
                                          </p:val>
                                        </p:tav>
                                      </p:tavLst>
                                    </p:anim>
                                    <p:anim calcmode="lin" valueType="num">
                                      <p:cBhvr additive="base">
                                        <p:cTn id="60"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6"/>
                                        </p:tgtEl>
                                        <p:attrNameLst>
                                          <p:attrName>style.visibility</p:attrName>
                                        </p:attrNameLst>
                                      </p:cBhvr>
                                      <p:to>
                                        <p:strVal val="visible"/>
                                      </p:to>
                                    </p:set>
                                    <p:animEffect transition="in" filter="wipe(up)">
                                      <p:cBhvr>
                                        <p:cTn id="65" dur="250"/>
                                        <p:tgtEl>
                                          <p:spTgt spid="116"/>
                                        </p:tgtEl>
                                      </p:cBhvr>
                                    </p:animEffect>
                                  </p:childTnLst>
                                </p:cTn>
                              </p:par>
                            </p:childTnLst>
                          </p:cTn>
                        </p:par>
                        <p:par>
                          <p:cTn id="66" fill="hold">
                            <p:stCondLst>
                              <p:cond delay="25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par>
                                <p:cTn id="72" presetID="53" presetClass="entr" presetSubtype="16" fill="hold" grpId="0" nodeType="withEffect">
                                  <p:stCondLst>
                                    <p:cond delay="25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Effect transition="in" filter="fade">
                                      <p:cBhvr>
                                        <p:cTn id="76" dur="500"/>
                                        <p:tgtEl>
                                          <p:spTgt spid="31"/>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par>
                          <p:cTn id="81" fill="hold">
                            <p:stCondLst>
                              <p:cond delay="1500"/>
                            </p:stCondLst>
                            <p:childTnLst>
                              <p:par>
                                <p:cTn id="82" presetID="2" presetClass="entr" presetSubtype="2"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1+#ppt_w/2"/>
                                          </p:val>
                                        </p:tav>
                                        <p:tav tm="100000">
                                          <p:val>
                                            <p:strVal val="#ppt_x"/>
                                          </p:val>
                                        </p:tav>
                                      </p:tavLst>
                                    </p:anim>
                                    <p:anim calcmode="lin" valueType="num">
                                      <p:cBhvr additive="base">
                                        <p:cTn id="85" dur="500" fill="hold"/>
                                        <p:tgtEl>
                                          <p:spTgt spid="3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additive="base">
                                        <p:cTn id="88" dur="500" fill="hold"/>
                                        <p:tgtEl>
                                          <p:spTgt spid="33"/>
                                        </p:tgtEl>
                                        <p:attrNameLst>
                                          <p:attrName>ppt_x</p:attrName>
                                        </p:attrNameLst>
                                      </p:cBhvr>
                                      <p:tavLst>
                                        <p:tav tm="0">
                                          <p:val>
                                            <p:strVal val="0-#ppt_w/2"/>
                                          </p:val>
                                        </p:tav>
                                        <p:tav tm="100000">
                                          <p:val>
                                            <p:strVal val="#ppt_x"/>
                                          </p:val>
                                        </p:tav>
                                      </p:tavLst>
                                    </p:anim>
                                    <p:anim calcmode="lin" valueType="num">
                                      <p:cBhvr additive="base">
                                        <p:cTn id="8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28581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38181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29857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2955009"/>
            <a:ext cx="2465979" cy="830997"/>
          </a:xfrm>
          <a:prstGeom prst="rect">
            <a:avLst/>
          </a:prstGeom>
          <a:noFill/>
        </p:spPr>
        <p:txBody>
          <a:bodyPr wrap="square" rtlCol="0">
            <a:spAutoFit/>
          </a:bodyPr>
          <a:lstStyle/>
          <a:p>
            <a:r>
              <a:rPr lang="en-US" sz="2400" b="1" dirty="0" smtClean="0">
                <a:solidFill>
                  <a:schemeClr val="bg1">
                    <a:lumMod val="95000"/>
                  </a:schemeClr>
                </a:solidFill>
                <a:latin typeface="+mj-lt"/>
              </a:rPr>
              <a:t>Add New Insurances</a:t>
            </a:r>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22698" y="3009641"/>
            <a:ext cx="562506" cy="707886"/>
          </a:xfrm>
          <a:prstGeom prst="rect">
            <a:avLst/>
          </a:prstGeom>
          <a:noFill/>
        </p:spPr>
        <p:txBody>
          <a:bodyPr wrap="square" rtlCol="0">
            <a:spAutoFit/>
          </a:bodyPr>
          <a:lstStyle/>
          <a:p>
            <a:pPr algn="ctr"/>
            <a:r>
              <a:rPr lang="en-US" sz="4000" b="1" dirty="0">
                <a:latin typeface="+mj-lt"/>
              </a:rPr>
              <a:t>1</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48554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58154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49830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22698" y="5006941"/>
            <a:ext cx="562506" cy="707886"/>
          </a:xfrm>
          <a:prstGeom prst="rect">
            <a:avLst/>
          </a:prstGeom>
          <a:noFill/>
        </p:spPr>
        <p:txBody>
          <a:bodyPr wrap="square" rtlCol="0">
            <a:spAutoFit/>
          </a:bodyPr>
          <a:lstStyle/>
          <a:p>
            <a:pPr algn="ctr"/>
            <a:r>
              <a:rPr lang="en-US" sz="4000" b="1" dirty="0">
                <a:latin typeface="+mj-lt"/>
              </a:rPr>
              <a:t>2</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232034" y="4952309"/>
            <a:ext cx="3169510"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Edit Insurances</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2396" y="1792214"/>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202588" y="87814"/>
            <a:ext cx="7663272"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Features for company admin</a:t>
            </a:r>
            <a:endParaRPr lang="en-US" sz="4800" b="1" dirty="0">
              <a:solidFill>
                <a:schemeClr val="bg1">
                  <a:lumMod val="95000"/>
                </a:schemeClr>
              </a:solidFill>
              <a:latin typeface="Tw Cen MT" panose="020B0602020104020603" pitchFamily="34" charset="0"/>
            </a:endParaRPr>
          </a:p>
        </p:txBody>
      </p:sp>
      <p:sp>
        <p:nvSpPr>
          <p:cNvPr id="26" name="Rectangle 25">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ectangle 26">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9832237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fade">
                                      <p:cBhvr>
                                        <p:cTn id="18" dur="500"/>
                                        <p:tgtEl>
                                          <p:spTgt spid="114"/>
                                        </p:tgtEl>
                                      </p:cBhvr>
                                    </p:animEffect>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1+#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250"/>
                                        <p:tgtEl>
                                          <p:spTgt spid="3"/>
                                        </p:tgtEl>
                                      </p:cBhvr>
                                    </p:animEffect>
                                  </p:childTnLst>
                                </p:cTn>
                              </p:par>
                            </p:childTnLst>
                          </p:cTn>
                        </p:par>
                        <p:par>
                          <p:cTn id="29" fill="hold">
                            <p:stCondLst>
                              <p:cond delay="250"/>
                            </p:stCondLst>
                            <p:childTnLst>
                              <p:par>
                                <p:cTn id="30" presetID="53" presetClass="entr" presetSubtype="16"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 calcmode="lin" valueType="num">
                                      <p:cBhvr>
                                        <p:cTn id="32" dur="500" fill="hold"/>
                                        <p:tgtEl>
                                          <p:spTgt spid="115"/>
                                        </p:tgtEl>
                                        <p:attrNameLst>
                                          <p:attrName>ppt_w</p:attrName>
                                        </p:attrNameLst>
                                      </p:cBhvr>
                                      <p:tavLst>
                                        <p:tav tm="0">
                                          <p:val>
                                            <p:fltVal val="0"/>
                                          </p:val>
                                        </p:tav>
                                        <p:tav tm="100000">
                                          <p:val>
                                            <p:strVal val="#ppt_w"/>
                                          </p:val>
                                        </p:tav>
                                      </p:tavLst>
                                    </p:anim>
                                    <p:anim calcmode="lin" valueType="num">
                                      <p:cBhvr>
                                        <p:cTn id="33" dur="500" fill="hold"/>
                                        <p:tgtEl>
                                          <p:spTgt spid="115"/>
                                        </p:tgtEl>
                                        <p:attrNameLst>
                                          <p:attrName>ppt_h</p:attrName>
                                        </p:attrNameLst>
                                      </p:cBhvr>
                                      <p:tavLst>
                                        <p:tav tm="0">
                                          <p:val>
                                            <p:fltVal val="0"/>
                                          </p:val>
                                        </p:tav>
                                        <p:tav tm="100000">
                                          <p:val>
                                            <p:strVal val="#ppt_h"/>
                                          </p:val>
                                        </p:tav>
                                      </p:tavLst>
                                    </p:anim>
                                    <p:animEffect transition="in" filter="fade">
                                      <p:cBhvr>
                                        <p:cTn id="34" dur="500"/>
                                        <p:tgtEl>
                                          <p:spTgt spid="115"/>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117"/>
                                        </p:tgtEl>
                                        <p:attrNameLst>
                                          <p:attrName>style.visibility</p:attrName>
                                        </p:attrNameLst>
                                      </p:cBhvr>
                                      <p:to>
                                        <p:strVal val="visible"/>
                                      </p:to>
                                    </p:set>
                                    <p:anim calcmode="lin" valueType="num">
                                      <p:cBhvr>
                                        <p:cTn id="37" dur="500" fill="hold"/>
                                        <p:tgtEl>
                                          <p:spTgt spid="117"/>
                                        </p:tgtEl>
                                        <p:attrNameLst>
                                          <p:attrName>ppt_w</p:attrName>
                                        </p:attrNameLst>
                                      </p:cBhvr>
                                      <p:tavLst>
                                        <p:tav tm="0">
                                          <p:val>
                                            <p:fltVal val="0"/>
                                          </p:val>
                                        </p:tav>
                                        <p:tav tm="100000">
                                          <p:val>
                                            <p:strVal val="#ppt_w"/>
                                          </p:val>
                                        </p:tav>
                                      </p:tavLst>
                                    </p:anim>
                                    <p:anim calcmode="lin" valueType="num">
                                      <p:cBhvr>
                                        <p:cTn id="38" dur="500" fill="hold"/>
                                        <p:tgtEl>
                                          <p:spTgt spid="117"/>
                                        </p:tgtEl>
                                        <p:attrNameLst>
                                          <p:attrName>ppt_h</p:attrName>
                                        </p:attrNameLst>
                                      </p:cBhvr>
                                      <p:tavLst>
                                        <p:tav tm="0">
                                          <p:val>
                                            <p:fltVal val="0"/>
                                          </p:val>
                                        </p:tav>
                                        <p:tav tm="100000">
                                          <p:val>
                                            <p:strVal val="#ppt_h"/>
                                          </p:val>
                                        </p:tav>
                                      </p:tavLst>
                                    </p:anim>
                                    <p:animEffect transition="in" filter="fade">
                                      <p:cBhvr>
                                        <p:cTn id="39" dur="500"/>
                                        <p:tgtEl>
                                          <p:spTgt spid="11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fade">
                                      <p:cBhvr>
                                        <p:cTn id="43" dur="500"/>
                                        <p:tgtEl>
                                          <p:spTgt spid="118"/>
                                        </p:tgtEl>
                                      </p:cBhvr>
                                    </p:animEffect>
                                  </p:childTnLst>
                                </p:cTn>
                              </p:par>
                            </p:childTnLst>
                          </p:cTn>
                        </p:par>
                        <p:par>
                          <p:cTn id="44" fill="hold">
                            <p:stCondLst>
                              <p:cond delay="1500"/>
                            </p:stCondLst>
                            <p:childTnLst>
                              <p:par>
                                <p:cTn id="45" presetID="2" presetClass="entr" presetSubtype="8" fill="hold" grpId="0" nodeType="after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fill="hold"/>
                                        <p:tgtEl>
                                          <p:spTgt spid="120"/>
                                        </p:tgtEl>
                                        <p:attrNameLst>
                                          <p:attrName>ppt_x</p:attrName>
                                        </p:attrNameLst>
                                      </p:cBhvr>
                                      <p:tavLst>
                                        <p:tav tm="0">
                                          <p:val>
                                            <p:strVal val="0-#ppt_w/2"/>
                                          </p:val>
                                        </p:tav>
                                        <p:tav tm="100000">
                                          <p:val>
                                            <p:strVal val="#ppt_x"/>
                                          </p:val>
                                        </p:tav>
                                      </p:tavLst>
                                    </p:anim>
                                    <p:anim calcmode="lin" valueType="num">
                                      <p:cBhvr additive="base">
                                        <p:cTn id="48"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up)">
                                      <p:cBhvr>
                                        <p:cTn id="53" dur="2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3315604" cy="830997"/>
          </a:xfrm>
          <a:prstGeom prst="rect">
            <a:avLst/>
          </a:prstGeom>
          <a:noFill/>
        </p:spPr>
        <p:txBody>
          <a:bodyPr wrap="square" rtlCol="0">
            <a:spAutoFit/>
          </a:bodyPr>
          <a:lstStyle/>
          <a:p>
            <a:r>
              <a:rPr lang="en-US" sz="2400" b="1" dirty="0" smtClean="0">
                <a:solidFill>
                  <a:schemeClr val="bg1">
                    <a:lumMod val="95000"/>
                  </a:schemeClr>
                </a:solidFill>
                <a:latin typeface="+mj-lt"/>
              </a:rPr>
              <a:t>Delete any insurances</a:t>
            </a:r>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3</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4</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830997"/>
          </a:xfrm>
          <a:prstGeom prst="rect">
            <a:avLst/>
          </a:prstGeom>
          <a:noFill/>
        </p:spPr>
        <p:txBody>
          <a:bodyPr wrap="square" rtlCol="0">
            <a:spAutoFit/>
          </a:bodyPr>
          <a:lstStyle/>
          <a:p>
            <a:pPr algn="r"/>
            <a:r>
              <a:rPr lang="en-US" sz="2400" b="1" dirty="0" smtClean="0">
                <a:solidFill>
                  <a:schemeClr val="bg1">
                    <a:lumMod val="95000"/>
                  </a:schemeClr>
                </a:solidFill>
                <a:latin typeface="+mj-lt"/>
              </a:rPr>
              <a:t>Hide or Show insurances</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17356"/>
            <a:ext cx="2738004" cy="830997"/>
          </a:xfrm>
          <a:prstGeom prst="rect">
            <a:avLst/>
          </a:prstGeom>
          <a:noFill/>
        </p:spPr>
        <p:txBody>
          <a:bodyPr wrap="square" rtlCol="0">
            <a:spAutoFit/>
          </a:bodyPr>
          <a:lstStyle/>
          <a:p>
            <a:r>
              <a:rPr lang="en-US" sz="2400" b="1" dirty="0" smtClean="0">
                <a:solidFill>
                  <a:schemeClr val="bg1">
                    <a:lumMod val="95000"/>
                  </a:schemeClr>
                </a:solidFill>
                <a:latin typeface="+mj-lt"/>
              </a:rPr>
              <a:t>Edit their public profile</a:t>
            </a:r>
            <a:endParaRPr lang="en-US" sz="2400" b="1" dirty="0">
              <a:solidFill>
                <a:schemeClr val="bg1">
                  <a:lumMod val="95000"/>
                </a:schemeClr>
              </a:solidFill>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latin typeface="+mj-lt"/>
              </a:rPr>
              <a:t>5</a:t>
            </a:r>
          </a:p>
        </p:txBody>
      </p:sp>
      <p:cxnSp>
        <p:nvCxnSpPr>
          <p:cNvPr id="35" name="Straight Connector 34">
            <a:extLst>
              <a:ext uri="{FF2B5EF4-FFF2-40B4-BE49-F238E27FC236}">
                <a16:creationId xmlns:a16="http://schemas.microsoft.com/office/drawing/2014/main" id="{10B2A4A5-7B5B-4600-8B9C-202891C8CAD6}"/>
              </a:ext>
            </a:extLst>
          </p:cNvPr>
          <p:cNvCxnSpPr>
            <a:cxnSpLocks/>
          </p:cNvCxnSpPr>
          <p:nvPr/>
        </p:nvCxnSpPr>
        <p:spPr>
          <a:xfrm>
            <a:off x="6103951" y="5999516"/>
            <a:ext cx="11099" cy="85848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ectangle 36">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1769977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up)">
                                      <p:cBhvr>
                                        <p:cTn id="57" dur="250"/>
                                        <p:tgtEl>
                                          <p:spTgt spid="116"/>
                                        </p:tgtEl>
                                      </p:cBhvr>
                                    </p:animEffect>
                                  </p:childTnLst>
                                </p:cTn>
                              </p:par>
                            </p:childTnLst>
                          </p:cTn>
                        </p:par>
                        <p:par>
                          <p:cTn id="58" fill="hold">
                            <p:stCondLst>
                              <p:cond delay="250"/>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1500"/>
                            </p:stCondLst>
                            <p:childTnLst>
                              <p:par>
                                <p:cTn id="74" presetID="2" presetClass="entr" presetSubtype="2"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1+#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up)">
                                      <p:cBhvr>
                                        <p:cTn id="8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P spid="30" grpId="0" animBg="1"/>
      <p:bldP spid="31" grpId="0" animBg="1"/>
      <p:bldP spid="32"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1938755" cy="1200329"/>
          </a:xfrm>
          <a:prstGeom prst="rect">
            <a:avLst/>
          </a:prstGeom>
          <a:noFill/>
        </p:spPr>
        <p:txBody>
          <a:bodyPr wrap="square" rtlCol="0">
            <a:spAutoFit/>
          </a:bodyPr>
          <a:lstStyle/>
          <a:p>
            <a:r>
              <a:rPr lang="en-US" sz="2400" b="1" dirty="0" smtClean="0">
                <a:solidFill>
                  <a:schemeClr val="bg1">
                    <a:lumMod val="95000"/>
                  </a:schemeClr>
                </a:solidFill>
                <a:latin typeface="+mj-lt"/>
              </a:rPr>
              <a:t>View and Filter their insurances</a:t>
            </a:r>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6</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7</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268408" y="3155856"/>
            <a:ext cx="3297194" cy="830997"/>
          </a:xfrm>
          <a:prstGeom prst="rect">
            <a:avLst/>
          </a:prstGeom>
          <a:noFill/>
        </p:spPr>
        <p:txBody>
          <a:bodyPr wrap="square" rtlCol="0">
            <a:spAutoFit/>
          </a:bodyPr>
          <a:lstStyle/>
          <a:p>
            <a:pPr algn="r"/>
            <a:r>
              <a:rPr lang="en-US" sz="2400" b="1" dirty="0" smtClean="0">
                <a:solidFill>
                  <a:schemeClr val="bg1">
                    <a:lumMod val="95000"/>
                  </a:schemeClr>
                </a:solidFill>
                <a:latin typeface="+mj-lt"/>
              </a:rPr>
              <a:t>View reviews of each insurance</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ectangle 24">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242401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2030</Words>
  <Application>Microsoft Office PowerPoint</Application>
  <PresentationFormat>Widescreen</PresentationFormat>
  <Paragraphs>251</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Montserrat</vt:lpstr>
      <vt:lpstr>Montserrat ExtraBold</vt:lpstr>
      <vt:lpstr>Symbol</vt:lpstr>
      <vt:lpstr>Tahoma</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youssef hossam</cp:lastModifiedBy>
  <cp:revision>211</cp:revision>
  <dcterms:created xsi:type="dcterms:W3CDTF">2020-09-18T21:48:46Z</dcterms:created>
  <dcterms:modified xsi:type="dcterms:W3CDTF">2022-06-29T22:49:14Z</dcterms:modified>
</cp:coreProperties>
</file>