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95" r:id="rId6"/>
    <p:sldId id="285" r:id="rId7"/>
    <p:sldId id="326" r:id="rId8"/>
    <p:sldId id="298" r:id="rId9"/>
    <p:sldId id="310" r:id="rId10"/>
    <p:sldId id="323" r:id="rId11"/>
    <p:sldId id="324" r:id="rId12"/>
    <p:sldId id="328" r:id="rId13"/>
    <p:sldId id="330" r:id="rId14"/>
  </p:sldIdLst>
  <p:sldSz cx="9144000" cy="5143500" type="screen16x9"/>
  <p:notesSz cx="6934200" cy="9220200"/>
  <p:defaultTextStyle>
    <a:defPPr>
      <a:defRPr lang="en-US"/>
    </a:defPPr>
    <a:lvl1pPr marL="0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403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806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30209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612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7015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05" autoAdjust="0"/>
    <p:restoredTop sz="95808" autoAdjust="0"/>
  </p:normalViewPr>
  <p:slideViewPr>
    <p:cSldViewPr snapToGrid="0">
      <p:cViewPr varScale="1">
        <p:scale>
          <a:sx n="133" d="100"/>
          <a:sy n="133" d="100"/>
        </p:scale>
        <p:origin x="516" y="53"/>
      </p:cViewPr>
      <p:guideLst>
        <p:guide orient="horz" pos="62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l">
              <a:defRPr sz="1200"/>
            </a:lvl1pPr>
          </a:lstStyle>
          <a:p>
            <a:endParaRPr lang="en-US">
              <a:latin typeface="Tele-GroteskFet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r">
              <a:defRPr sz="1200"/>
            </a:lvl1pPr>
          </a:lstStyle>
          <a:p>
            <a:fld id="{0163BAF1-C1C5-480E-B5EF-6CF22DBE2E11}" type="datetimeFigureOut">
              <a:rPr lang="en-US" smtClean="0">
                <a:latin typeface="Tele-GroteskFet" pitchFamily="2" charset="0"/>
              </a:rPr>
              <a:pPr/>
              <a:t>8/13/2019</a:t>
            </a:fld>
            <a:endParaRPr lang="en-US">
              <a:latin typeface="Tele-GroteskFet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l">
              <a:defRPr sz="1200"/>
            </a:lvl1pPr>
          </a:lstStyle>
          <a:p>
            <a:endParaRPr lang="en-US">
              <a:latin typeface="Tele-GroteskFet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r">
              <a:defRPr sz="1200"/>
            </a:lvl1pPr>
          </a:lstStyle>
          <a:p>
            <a:fld id="{EA763F9A-1149-4C2B-AF53-F608EAF016BB}" type="slidenum">
              <a:rPr lang="en-US" smtClean="0">
                <a:latin typeface="Tele-GroteskFet" pitchFamily="2" charset="0"/>
              </a:rPr>
              <a:pPr/>
              <a:t>‹#›</a:t>
            </a:fld>
            <a:endParaRPr lang="en-US">
              <a:latin typeface="Tele-GroteskF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l">
              <a:defRPr sz="1200">
                <a:latin typeface="Tele-GroteskFet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r">
              <a:defRPr sz="1200">
                <a:latin typeface="Tele-GroteskFet" pitchFamily="2" charset="0"/>
              </a:defRPr>
            </a:lvl1pPr>
          </a:lstStyle>
          <a:p>
            <a:fld id="{59B33E47-4C1F-4627-B9B0-925320496EA1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0563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1" tIns="46151" rIns="92301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1" tIns="46151" rIns="92301" bIns="461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l">
              <a:defRPr sz="1200">
                <a:latin typeface="Tele-GroteskFet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r">
              <a:defRPr sz="1200">
                <a:latin typeface="Tele-GroteskFet" pitchFamily="2" charset="0"/>
              </a:defRPr>
            </a:lvl1pPr>
          </a:lstStyle>
          <a:p>
            <a:fld id="{1E23D904-04FF-487D-8052-EA82C5B51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1pPr>
    <a:lvl2pPr marL="343403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2pPr>
    <a:lvl3pPr marL="686806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3pPr>
    <a:lvl4pPr marL="1030209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4pPr>
    <a:lvl5pPr marL="1373612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5pPr>
    <a:lvl6pPr marL="1717015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1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1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985010"/>
            <a:ext cx="9144000" cy="5303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33550"/>
            <a:ext cx="7670800" cy="966788"/>
          </a:xfrm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bg1"/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1" y="2603500"/>
            <a:ext cx="6985000" cy="577850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Tele-GroteskFet" pitchFamily="2" charset="0"/>
                <a:cs typeface="Tele-GroteskFet" pitchFamily="2" charset="0"/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Author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31E57C50-0F88-4C09-98E3-03C8DF6F5D6C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538"/>
            <a:ext cx="8229600" cy="3394472"/>
          </a:xfr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Fet"/>
                <a:cs typeface="Tele-GroteskFet"/>
              </a:defRPr>
            </a:lvl1pPr>
            <a:lvl2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Fet"/>
                <a:cs typeface="Tele-GroteskFet"/>
              </a:defRPr>
            </a:lvl2pPr>
            <a:lvl3pP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Fet"/>
                <a:cs typeface="Tele-GroteskFet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Hal"/>
                <a:cs typeface="Tele-GroteskHal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Hal"/>
                <a:cs typeface="Tele-GroteskH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74800" y="4870450"/>
            <a:ext cx="2133600" cy="17065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</a:lstStyle>
          <a:p>
            <a:fld id="{0D1EB243-CC31-46A7-91F3-88D0AFE75762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70450"/>
            <a:ext cx="1032934" cy="170657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</a:lstStyle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853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853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2E145CF7-F298-462E-83EB-61B22D76BF95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998538"/>
            <a:ext cx="4040188" cy="479822"/>
          </a:xfr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latin typeface="Tele-GroteskFet"/>
                <a:cs typeface="Tele-GroteskFet"/>
              </a:defRPr>
            </a:lvl1pPr>
            <a:lvl2pPr marL="343403" indent="0">
              <a:buNone/>
              <a:defRPr sz="1500" b="1"/>
            </a:lvl2pPr>
            <a:lvl3pPr marL="686806" indent="0">
              <a:buNone/>
              <a:defRPr sz="1400" b="1"/>
            </a:lvl3pPr>
            <a:lvl4pPr marL="1030209" indent="0">
              <a:buNone/>
              <a:defRPr sz="1200" b="1"/>
            </a:lvl4pPr>
            <a:lvl5pPr marL="1373612" indent="0">
              <a:buNone/>
              <a:defRPr sz="1200" b="1"/>
            </a:lvl5pPr>
            <a:lvl6pPr marL="1717015" indent="0">
              <a:buNone/>
              <a:defRPr sz="1200" b="1"/>
            </a:lvl6pPr>
            <a:lvl7pPr marL="2060418" indent="0">
              <a:buNone/>
              <a:defRPr sz="1200" b="1"/>
            </a:lvl7pPr>
            <a:lvl8pPr marL="2403820" indent="0">
              <a:buNone/>
              <a:defRPr sz="1200" b="1"/>
            </a:lvl8pPr>
            <a:lvl9pPr marL="27472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478359"/>
            <a:ext cx="4040188" cy="2963466"/>
          </a:xfrm>
        </p:spPr>
        <p:txBody>
          <a:bodyPr/>
          <a:lstStyle>
            <a:lvl1pPr>
              <a:defRPr sz="1400">
                <a:latin typeface="Tele-GroteskFet"/>
                <a:cs typeface="Tele-GroteskFet"/>
              </a:defRPr>
            </a:lvl1pPr>
            <a:lvl2pPr>
              <a:defRPr sz="1200">
                <a:latin typeface="Tele-GroteskFet"/>
                <a:cs typeface="Tele-GroteskFet"/>
              </a:defRPr>
            </a:lvl2pPr>
            <a:lvl3pPr>
              <a:defRPr sz="1100">
                <a:latin typeface="Tele-GroteskHal"/>
                <a:cs typeface="Tele-GroteskHal"/>
              </a:defRPr>
            </a:lvl3pPr>
            <a:lvl4pPr>
              <a:defRPr sz="1100">
                <a:latin typeface="Tele-GroteskHal"/>
                <a:cs typeface="Tele-GroteskHal"/>
              </a:defRPr>
            </a:lvl4pPr>
            <a:lvl5pPr>
              <a:defRPr sz="1100">
                <a:latin typeface="Tele-GroteskHal"/>
                <a:cs typeface="Tele-GroteskH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8538"/>
            <a:ext cx="4041775" cy="479822"/>
          </a:xfr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latin typeface="Tele-GroteskFet"/>
                <a:cs typeface="Tele-GroteskFet"/>
              </a:defRPr>
            </a:lvl1pPr>
            <a:lvl2pPr marL="343403" indent="0">
              <a:buNone/>
              <a:defRPr sz="1500" b="1"/>
            </a:lvl2pPr>
            <a:lvl3pPr marL="686806" indent="0">
              <a:buNone/>
              <a:defRPr sz="1400" b="1"/>
            </a:lvl3pPr>
            <a:lvl4pPr marL="1030209" indent="0">
              <a:buNone/>
              <a:defRPr sz="1200" b="1"/>
            </a:lvl4pPr>
            <a:lvl5pPr marL="1373612" indent="0">
              <a:buNone/>
              <a:defRPr sz="1200" b="1"/>
            </a:lvl5pPr>
            <a:lvl6pPr marL="1717015" indent="0">
              <a:buNone/>
              <a:defRPr sz="1200" b="1"/>
            </a:lvl6pPr>
            <a:lvl7pPr marL="2060418" indent="0">
              <a:buNone/>
              <a:defRPr sz="1200" b="1"/>
            </a:lvl7pPr>
            <a:lvl8pPr marL="2403820" indent="0">
              <a:buNone/>
              <a:defRPr sz="1200" b="1"/>
            </a:lvl8pPr>
            <a:lvl9pPr marL="27472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8359"/>
            <a:ext cx="4041775" cy="2963466"/>
          </a:xfrm>
        </p:spPr>
        <p:txBody>
          <a:bodyPr/>
          <a:lstStyle>
            <a:lvl1pPr>
              <a:defRPr sz="1400">
                <a:latin typeface="Tele-GroteskFet"/>
                <a:cs typeface="Tele-GroteskFet"/>
              </a:defRPr>
            </a:lvl1pPr>
            <a:lvl2pPr>
              <a:defRPr sz="1200">
                <a:latin typeface="Tele-GroteskFet"/>
                <a:cs typeface="Tele-GroteskFet"/>
              </a:defRPr>
            </a:lvl2pPr>
            <a:lvl3pPr>
              <a:defRPr sz="1100">
                <a:latin typeface="Tele-GroteskHal"/>
                <a:cs typeface="Tele-GroteskHal"/>
              </a:defRPr>
            </a:lvl3pPr>
            <a:lvl4pPr>
              <a:defRPr sz="1100">
                <a:latin typeface="Tele-GroteskHal"/>
                <a:cs typeface="Tele-GroteskHal"/>
              </a:defRPr>
            </a:lvl4pPr>
            <a:lvl5pPr>
              <a:defRPr sz="1100">
                <a:latin typeface="Tele-GroteskHal"/>
                <a:cs typeface="Tele-GroteskH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B9399081-3BAF-4180-A6A7-0F6A28A8AFD6}" type="datetime1">
              <a:rPr lang="en-US" smtClean="0"/>
              <a:t>8/13/2019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A65E33C7-71C6-4FEE-9B8F-0710FB3E923D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344B46DB-0894-4ED7-89E1-2356D04F3930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2222"/>
            <a:ext cx="8229600" cy="469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07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2973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8538"/>
            <a:ext cx="8229600" cy="3394472"/>
          </a:xfrm>
          <a:prstGeom prst="rect">
            <a:avLst/>
          </a:prstGeom>
        </p:spPr>
        <p:txBody>
          <a:bodyPr vert="horz" lIns="68681" tIns="34340" rIns="68681" bIns="343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dt="0"/>
  <p:txStyles>
    <p:titleStyle>
      <a:lvl1pPr algn="l" defTabSz="343403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Tele-GroteskUlt"/>
          <a:ea typeface="+mj-ea"/>
          <a:cs typeface="Tele-GroteskUlt"/>
        </a:defRPr>
      </a:lvl1pPr>
    </p:titleStyle>
    <p:bodyStyle>
      <a:lvl1pPr marL="257552" indent="-257552" algn="l" defTabSz="343403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Tele-GroteskFet"/>
          <a:ea typeface="+mn-ea"/>
          <a:cs typeface="Tele-GroteskFet"/>
        </a:defRPr>
      </a:lvl1pPr>
      <a:lvl2pPr marL="558030" indent="-214627" algn="l" defTabSz="343403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Tele-GroteskFet"/>
          <a:ea typeface="+mn-ea"/>
          <a:cs typeface="Tele-GroteskFet"/>
        </a:defRPr>
      </a:lvl2pPr>
      <a:lvl3pPr marL="858507" indent="-171701" algn="l" defTabSz="343403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Tele-GroteskFet"/>
          <a:ea typeface="+mn-ea"/>
          <a:cs typeface="Tele-GroteskFet"/>
        </a:defRPr>
      </a:lvl3pPr>
      <a:lvl4pPr marL="1201910" indent="-171701" algn="l" defTabSz="343403" rtl="0" eaLnBrk="1" latinLnBrk="0" hangingPunct="1">
        <a:spcBef>
          <a:spcPct val="20000"/>
        </a:spcBef>
        <a:buFont typeface="Arial"/>
        <a:buChar char="–"/>
        <a:defRPr sz="1200" b="0" i="0" kern="1200">
          <a:solidFill>
            <a:schemeClr val="tx1">
              <a:lumMod val="75000"/>
              <a:lumOff val="25000"/>
            </a:schemeClr>
          </a:solidFill>
          <a:latin typeface="Tele-GroteskHal"/>
          <a:ea typeface="+mn-ea"/>
          <a:cs typeface="Tele-GroteskHal"/>
        </a:defRPr>
      </a:lvl4pPr>
      <a:lvl5pPr marL="1545313" indent="-171701" algn="l" defTabSz="343403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>
              <a:lumMod val="75000"/>
              <a:lumOff val="25000"/>
            </a:schemeClr>
          </a:solidFill>
          <a:latin typeface="Tele-GroteskHal"/>
          <a:ea typeface="+mn-ea"/>
          <a:cs typeface="Tele-GroteskHal"/>
        </a:defRPr>
      </a:lvl5pPr>
      <a:lvl6pPr marL="1888716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E8654-07AD-4351-82E3-954D8054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33" y="1547712"/>
            <a:ext cx="3939004" cy="2886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0FD3CA-6423-4C22-846B-DC34F21D0319}"/>
              </a:ext>
            </a:extLst>
          </p:cNvPr>
          <p:cNvSpPr/>
          <p:nvPr/>
        </p:nvSpPr>
        <p:spPr>
          <a:xfrm>
            <a:off x="684407" y="204007"/>
            <a:ext cx="777518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Why this topic ?   Because ‘The Genomic Data Explosion’ is real . . .</a:t>
            </a:r>
            <a:endParaRPr lang="en-US" sz="170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  <a:p>
            <a:br>
              <a:rPr lang="en-US"/>
            </a:b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4A15C8-A68F-4726-8257-2613D388430B}"/>
              </a:ext>
            </a:extLst>
          </p:cNvPr>
          <p:cNvCxnSpPr>
            <a:cxnSpLocks/>
          </p:cNvCxnSpPr>
          <p:nvPr/>
        </p:nvCxnSpPr>
        <p:spPr>
          <a:xfrm flipH="1">
            <a:off x="4814172" y="1547712"/>
            <a:ext cx="488078" cy="136493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ED7885D-0B6C-46B3-89BB-3DFD04A67217}"/>
              </a:ext>
            </a:extLst>
          </p:cNvPr>
          <p:cNvSpPr/>
          <p:nvPr/>
        </p:nvSpPr>
        <p:spPr>
          <a:xfrm>
            <a:off x="4471199" y="1048676"/>
            <a:ext cx="2654894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</a:rPr>
              <a:t>This is a </a:t>
            </a:r>
            <a:r>
              <a:rPr lang="en-US" sz="11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</a:rPr>
              <a:t>perfect</a:t>
            </a:r>
            <a:r>
              <a:rPr lang="en-US" sz="1100" b="1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</a:rPr>
              <a:t> field for examining</a:t>
            </a:r>
          </a:p>
          <a:p>
            <a:pPr algn="ctr"/>
            <a:r>
              <a:rPr lang="en-US" sz="1100" b="1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</a:rPr>
              <a:t>SQL approaches/enhancements at scale</a:t>
            </a:r>
          </a:p>
          <a:p>
            <a:pPr algn="ctr"/>
            <a:endParaRPr lang="en-US" sz="1050" b="1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  <a:p>
            <a:pPr algn="ctr"/>
            <a:endParaRPr lang="en-US" sz="10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CE7F4-92FD-460D-A39F-C71B168D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548248"/>
            <a:ext cx="4853681" cy="2462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15F6C-F076-4F0C-83E8-C83521EE59C1}"/>
              </a:ext>
            </a:extLst>
          </p:cNvPr>
          <p:cNvSpPr/>
          <p:nvPr/>
        </p:nvSpPr>
        <p:spPr>
          <a:xfrm>
            <a:off x="2030936" y="235291"/>
            <a:ext cx="528774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Our Foundation:  In Memory Distributed Computing !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A53E8-D3FB-41C9-9097-7ABE2FCD4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23" b="49993"/>
          <a:stretch/>
        </p:blipFill>
        <p:spPr>
          <a:xfrm>
            <a:off x="2616349" y="1669233"/>
            <a:ext cx="726287" cy="29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C771C6-D1AD-4BE2-ADB3-74CD0E3A5AD9}"/>
              </a:ext>
            </a:extLst>
          </p:cNvPr>
          <p:cNvSpPr/>
          <p:nvPr/>
        </p:nvSpPr>
        <p:spPr>
          <a:xfrm>
            <a:off x="3152436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A4899-6E17-410C-B660-1F640B3A8124}"/>
              </a:ext>
            </a:extLst>
          </p:cNvPr>
          <p:cNvSpPr/>
          <p:nvPr/>
        </p:nvSpPr>
        <p:spPr>
          <a:xfrm>
            <a:off x="2935063" y="2358621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B65E6-780D-4F32-A9E7-576A49352022}"/>
              </a:ext>
            </a:extLst>
          </p:cNvPr>
          <p:cNvSpPr/>
          <p:nvPr/>
        </p:nvSpPr>
        <p:spPr>
          <a:xfrm>
            <a:off x="3949311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517A80-07DC-47F0-9912-A6BFBCEE185F}"/>
              </a:ext>
            </a:extLst>
          </p:cNvPr>
          <p:cNvSpPr/>
          <p:nvPr/>
        </p:nvSpPr>
        <p:spPr>
          <a:xfrm>
            <a:off x="4674806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6F3C2-1489-4DD9-A0C3-5C9F7DB1DA48}"/>
              </a:ext>
            </a:extLst>
          </p:cNvPr>
          <p:cNvSpPr/>
          <p:nvPr/>
        </p:nvSpPr>
        <p:spPr>
          <a:xfrm>
            <a:off x="5407602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0EB63-6E63-4D66-9883-A2FD13000E75}"/>
              </a:ext>
            </a:extLst>
          </p:cNvPr>
          <p:cNvSpPr/>
          <p:nvPr/>
        </p:nvSpPr>
        <p:spPr>
          <a:xfrm>
            <a:off x="2315383" y="1065849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98C112-9786-4ED3-A356-1CB616323763}"/>
              </a:ext>
            </a:extLst>
          </p:cNvPr>
          <p:cNvSpPr/>
          <p:nvPr/>
        </p:nvSpPr>
        <p:spPr>
          <a:xfrm>
            <a:off x="2404244" y="976540"/>
            <a:ext cx="2927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FFFFFF">
                    <a:lumMod val="50000"/>
                  </a:srgbClr>
                </a:solidFill>
                <a:latin typeface="Source Sans Pro" panose="020B0503030403020204" pitchFamily="34" charset="0"/>
              </a:rPr>
              <a:t>=  an element contained within our project scope</a:t>
            </a:r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7E31F-FCD2-4DEA-9010-FAC5A6D1FF1C}"/>
              </a:ext>
            </a:extLst>
          </p:cNvPr>
          <p:cNvSpPr/>
          <p:nvPr/>
        </p:nvSpPr>
        <p:spPr>
          <a:xfrm>
            <a:off x="6040932" y="4008651"/>
            <a:ext cx="10647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rgbClr val="FFFFFF">
                    <a:lumMod val="50000"/>
                  </a:srgbClr>
                </a:solidFill>
                <a:latin typeface="Source Sans Pro" panose="020B0503030403020204" pitchFamily="34" charset="0"/>
              </a:rPr>
              <a:t>The Spark Engine</a:t>
            </a:r>
            <a:endParaRPr lang="en-US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35064-68BA-4397-AE30-C27D0ADC5435}"/>
              </a:ext>
            </a:extLst>
          </p:cNvPr>
          <p:cNvSpPr/>
          <p:nvPr/>
        </p:nvSpPr>
        <p:spPr>
          <a:xfrm>
            <a:off x="1570259" y="4193193"/>
            <a:ext cx="5053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solidFill>
                  <a:srgbClr val="555555"/>
                </a:solidFill>
                <a:latin typeface="Helvetica Neue"/>
              </a:rPr>
              <a:t>Apache Spark </a:t>
            </a:r>
            <a:r>
              <a:rPr lang="en-US" sz="800">
                <a:solidFill>
                  <a:srgbClr val="555555"/>
                </a:solidFill>
                <a:latin typeface="Helvetica Neue"/>
              </a:rPr>
              <a:t>is a unified analytics engine for large-scale data processing.</a:t>
            </a:r>
          </a:p>
          <a:p>
            <a:br>
              <a:rPr lang="en-US">
                <a:solidFill>
                  <a:srgbClr val="555555"/>
                </a:solidFill>
                <a:latin typeface="Helvetica Neu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AE9887-5DD9-4BDE-8D65-BD46DA84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" y="1410825"/>
            <a:ext cx="7649528" cy="23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1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F2FE89-DEF0-494D-87E4-D93097A4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63" y="2383790"/>
            <a:ext cx="5948845" cy="2073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FF3888-CC8D-49AA-B14A-824CD2ED54AA}"/>
              </a:ext>
            </a:extLst>
          </p:cNvPr>
          <p:cNvSpPr/>
          <p:nvPr/>
        </p:nvSpPr>
        <p:spPr>
          <a:xfrm>
            <a:off x="2022263" y="194429"/>
            <a:ext cx="509947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700" b="1">
                <a:solidFill>
                  <a:srgbClr val="FFFFFF">
                    <a:lumMod val="50000"/>
                  </a:srgbClr>
                </a:solidFill>
                <a:latin typeface="Source Sans Pro" panose="020B0503030403020204" pitchFamily="34" charset="0"/>
              </a:rPr>
              <a:t>The Types Of Files We Are Looking At Are Complex ! </a:t>
            </a:r>
            <a:endParaRPr lang="en-US" sz="1700">
              <a:solidFill>
                <a:srgbClr val="FFFFFF">
                  <a:lumMod val="50000"/>
                </a:srgb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DE2D-B6E9-4EFC-85AC-0CD06E29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2334"/>
            <a:ext cx="2107883" cy="23642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26B3C1-617E-45DA-918E-3AF785E629E8}"/>
              </a:ext>
            </a:extLst>
          </p:cNvPr>
          <p:cNvSpPr/>
          <p:nvPr/>
        </p:nvSpPr>
        <p:spPr>
          <a:xfrm>
            <a:off x="3310251" y="1142915"/>
            <a:ext cx="40094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b="1">
                <a:solidFill>
                  <a:srgbClr val="E20074">
                    <a:lumMod val="40000"/>
                    <a:lumOff val="60000"/>
                  </a:srgbClr>
                </a:solidFill>
                <a:latin typeface="Source Sans Pro" panose="020B0503030403020204" pitchFamily="34" charset="0"/>
              </a:rPr>
              <a:t>We expect a fair amount of data manipulation and </a:t>
            </a:r>
          </a:p>
          <a:p>
            <a:pPr lvl="0" algn="ctr"/>
            <a:r>
              <a:rPr lang="en-US" sz="1200" b="1">
                <a:solidFill>
                  <a:srgbClr val="E20074">
                    <a:lumMod val="40000"/>
                    <a:lumOff val="60000"/>
                  </a:srgbClr>
                </a:solidFill>
                <a:latin typeface="Source Sans Pro" panose="020B0503030403020204" pitchFamily="34" charset="0"/>
              </a:rPr>
              <a:t>SQL level filtering to even get our data in the right form !</a:t>
            </a:r>
          </a:p>
          <a:p>
            <a:pPr lvl="0" algn="ctr"/>
            <a:r>
              <a:rPr lang="en-US" sz="1200" b="1">
                <a:solidFill>
                  <a:srgbClr val="E20074">
                    <a:lumMod val="40000"/>
                    <a:lumOff val="60000"/>
                  </a:srgbClr>
                </a:solidFill>
                <a:latin typeface="Source Sans Pro" panose="020B0503030403020204" pitchFamily="34" charset="0"/>
              </a:rPr>
              <a:t>We are ok with this, it will make us stronger </a:t>
            </a:r>
            <a:endParaRPr lang="en-US" sz="1100" b="1">
              <a:solidFill>
                <a:srgbClr val="E20074">
                  <a:lumMod val="40000"/>
                  <a:lumOff val="60000"/>
                </a:srgbClr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5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CF873D-42A6-47B8-B5EF-1423D40E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37" y="1042490"/>
            <a:ext cx="6558951" cy="31957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DDEFF4-A042-4328-926D-163D47A74DBE}"/>
              </a:ext>
            </a:extLst>
          </p:cNvPr>
          <p:cNvSpPr/>
          <p:nvPr/>
        </p:nvSpPr>
        <p:spPr>
          <a:xfrm>
            <a:off x="1911666" y="273050"/>
            <a:ext cx="5320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We will be primarily using Databricks 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(Community Edition)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BDA0D-85A3-4E63-95AA-8382EDF1C354}"/>
              </a:ext>
            </a:extLst>
          </p:cNvPr>
          <p:cNvSpPr/>
          <p:nvPr/>
        </p:nvSpPr>
        <p:spPr>
          <a:xfrm>
            <a:off x="7179168" y="1111251"/>
            <a:ext cx="531495" cy="2473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75850-13DC-401E-A8CE-550511C8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0" y="0"/>
            <a:ext cx="3243795" cy="1336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D65AE-C065-4048-B570-58F9F4CB8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12" y="1560794"/>
            <a:ext cx="3243795" cy="117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57032-5380-431D-B89B-320685E8B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34" y="2914426"/>
            <a:ext cx="2660681" cy="1749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F33D9-EB76-4C0A-8035-41F267E3E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195" y="217170"/>
            <a:ext cx="5070133" cy="1279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F68CF-B461-43BE-90B0-95F75FD76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207" y="2416231"/>
            <a:ext cx="4912796" cy="195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8C99B-593E-465F-9822-E0C76A6CF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0" y="94919"/>
            <a:ext cx="4056300" cy="1994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460E0C-1426-42D8-BF83-89E3F4526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98" y="2459452"/>
            <a:ext cx="4173876" cy="2216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6D60A5-98DE-457B-A734-5E5D269EA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728" y="66692"/>
            <a:ext cx="3104578" cy="2977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81E1DF-42ED-4728-95EB-7B0F2A010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010" y="3324242"/>
            <a:ext cx="2060014" cy="15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FD6E8-9A76-4CE9-A751-D4996B97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35" y="0"/>
            <a:ext cx="6552929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9388F0-5D21-4F93-9359-E2F0FF9F8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9" y="2571750"/>
            <a:ext cx="450602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4C1B8-387B-4A7A-BCF8-8E3A1EB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C8084-5ECE-49F7-BE39-85C0E1B6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" y="865562"/>
            <a:ext cx="6846570" cy="210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854F1-C31D-4AA6-A160-4BE26175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3796321"/>
            <a:ext cx="3823335" cy="538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80BA97-E30C-4F17-B872-41ABF6DA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630" y="3693451"/>
            <a:ext cx="3474720" cy="8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80762"/>
      </p:ext>
    </p:extLst>
  </p:cSld>
  <p:clrMapOvr>
    <a:masterClrMapping/>
  </p:clrMapOvr>
</p:sld>
</file>

<file path=ppt/theme/theme1.xml><?xml version="1.0" encoding="utf-8"?>
<a:theme xmlns:a="http://schemas.openxmlformats.org/drawingml/2006/main" name="2013 Template_1_16x9_Magenta_on_White">
  <a:themeElements>
    <a:clrScheme name="Custom 8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DFDFDF"/>
      </a:accent4>
      <a:accent5>
        <a:srgbClr val="000000"/>
      </a:accent5>
      <a:accent6>
        <a:srgbClr val="ADADA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-Mobile 2.0 A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C1D82F"/>
      </a:accent4>
      <a:accent5>
        <a:srgbClr val="6DB33F"/>
      </a:accent5>
      <a:accent6>
        <a:srgbClr val="008DA8"/>
      </a:accent6>
      <a:hlink>
        <a:srgbClr val="E20074"/>
      </a:hlink>
      <a:folHlink>
        <a:srgbClr val="970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-Mobile 2.0 A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C1D82F"/>
      </a:accent4>
      <a:accent5>
        <a:srgbClr val="6DB33F"/>
      </a:accent5>
      <a:accent6>
        <a:srgbClr val="008DA8"/>
      </a:accent6>
      <a:hlink>
        <a:srgbClr val="E20074"/>
      </a:hlink>
      <a:folHlink>
        <a:srgbClr val="970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TaxCatchAll xmlns="a7fe3146-0989-4592-9721-540c467698fa"/>
    <m11e907e0cc44baaadb3e4ec52b78d5c xmlns="a7fe3146-0989-4592-9721-540c467698fa">
      <Terms xmlns="http://schemas.microsoft.com/office/infopath/2007/PartnerControls"/>
    </m11e907e0cc44baaadb3e4ec52b78d5c>
    <de1f76f3127841d3b0446efdf5532abf xmlns="a7fe3146-0989-4592-9721-540c467698fa">
      <Terms xmlns="http://schemas.microsoft.com/office/infopath/2007/PartnerControls"/>
    </de1f76f3127841d3b0446efdf5532ab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MO Document" ma:contentTypeID="0x010100C8FEDC68C5CBFF4FAB1E98E42BEBE691004084E3D38A05BA4A89BFA0FB5419E452" ma:contentTypeVersion="5" ma:contentTypeDescription="This is the document type for TMO to include the TMO Data Classification." ma:contentTypeScope="" ma:versionID="07ce38bc854816973348b742e23c2dc1">
  <xsd:schema xmlns:xsd="http://www.w3.org/2001/XMLSchema" xmlns:xs="http://www.w3.org/2001/XMLSchema" xmlns:p="http://schemas.microsoft.com/office/2006/metadata/properties" xmlns:ns2="a7fe3146-0989-4592-9721-540c467698fa" targetNamespace="http://schemas.microsoft.com/office/2006/metadata/properties" ma:root="true" ma:fieldsID="9c77462d9430c9a7ead64c38a9b839de" ns2:_="">
    <xsd:import namespace="a7fe3146-0989-4592-9721-540c467698fa"/>
    <xsd:element name="properties">
      <xsd:complexType>
        <xsd:sequence>
          <xsd:element name="documentManagement">
            <xsd:complexType>
              <xsd:all>
                <xsd:element ref="ns2:de1f76f3127841d3b0446efdf5532abf" minOccurs="0"/>
                <xsd:element ref="ns2:TaxCatchAll" minOccurs="0"/>
                <xsd:element ref="ns2:TaxCatchAllLabel" minOccurs="0"/>
                <xsd:element ref="ns2:m11e907e0cc44baaadb3e4ec52b78d5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3146-0989-4592-9721-540c467698fa" elementFormDefault="qualified">
    <xsd:import namespace="http://schemas.microsoft.com/office/2006/documentManagement/types"/>
    <xsd:import namespace="http://schemas.microsoft.com/office/infopath/2007/PartnerControls"/>
    <xsd:element name="de1f76f3127841d3b0446efdf5532abf" ma:index="8" nillable="true" ma:taxonomy="true" ma:internalName="de1f76f3127841d3b0446efdf5532abf" ma:taxonomyFieldName="Classification" ma:displayName="Classification" ma:default="" ma:fieldId="{de1f76f3-1278-41d3-b044-6efdf5532abf}" ma:sspId="8f2c06f6-5083-4159-babb-c09886256be4" ma:termSetId="fb2678ef-5c3f-4c15-87d4-3d10819b49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f153e4a-9d4e-46a9-ae4d-1c0d647916cf}" ma:internalName="TaxCatchAll" ma:showField="CatchAllData" ma:web="41261950-37b5-430a-8441-db4c77ae2e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f153e4a-9d4e-46a9-ae4d-1c0d647916cf}" ma:internalName="TaxCatchAllLabel" ma:readOnly="true" ma:showField="CatchAllDataLabel" ma:web="41261950-37b5-430a-8441-db4c77ae2e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11e907e0cc44baaadb3e4ec52b78d5c" ma:index="12" nillable="true" ma:taxonomy="true" ma:internalName="m11e907e0cc44baaadb3e4ec52b78d5c" ma:taxonomyFieldName="Organization" ma:displayName="Organization" ma:default="" ma:fieldId="{611e907e-0cc4-4baa-adb3-e4ec52b78d5c}" ma:sspId="8f2c06f6-5083-4159-babb-c09886256be4" ma:termSetId="c0582d0a-a624-4c9e-9113-d5231e294f2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8f2c06f6-5083-4159-babb-c09886256be4" ContentTypeId="0x010100C8FEDC68C5CBFF4FAB1E98E42BEBE691" PreviousValue="false"/>
</file>

<file path=customXml/itemProps1.xml><?xml version="1.0" encoding="utf-8"?>
<ds:datastoreItem xmlns:ds="http://schemas.openxmlformats.org/officeDocument/2006/customXml" ds:itemID="{AADB8FFE-EC90-4D3D-99F1-5690775B7EF2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a7fe3146-0989-4592-9721-540c467698fa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7F1A64A-A188-4863-A341-720D551F4E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fe3146-0989-4592-9721-540c46769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A272A7-95A6-4980-885F-E51A783F33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3994139-04E2-4270-92D8-4C34557D3CE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227</Words>
  <Application>Microsoft Office PowerPoint</Application>
  <PresentationFormat>On-screen Show (16:9)</PresentationFormat>
  <Paragraphs>38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Helvetica Neue</vt:lpstr>
      <vt:lpstr>Source Sans Pro</vt:lpstr>
      <vt:lpstr>Tele-GroteskFet</vt:lpstr>
      <vt:lpstr>Tele-GroteskHal</vt:lpstr>
      <vt:lpstr>Tele-GroteskUlt</vt:lpstr>
      <vt:lpstr>2013 Template_1_16x9_Magenta_on_White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&amp; Procurement Related BI Data Overview</dc:title>
  <cp:lastModifiedBy>Bresee, Tom</cp:lastModifiedBy>
  <cp:revision>48</cp:revision>
  <dcterms:modified xsi:type="dcterms:W3CDTF">2019-08-13T21:33:46Z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0x010100C8FEDC68C5CBFF4FAB1E98E42BEBE691004084E3D38A05BA4A89BFA0FB5419E452</vt:lpwstr>
  </property>
  <property fmtid="{D5CDD505-2E9C-101B-9397-08002B2CF9AE}" pid="3" name="Organization">
    <vt:lpwstr/>
  </property>
  <property fmtid="{D5CDD505-2E9C-101B-9397-08002B2CF9AE}" pid="4" name="Classification">
    <vt:lpwstr/>
  </property>
</Properties>
</file>