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6"/>
  </p:notesMasterIdLst>
  <p:handoutMasterIdLst>
    <p:handoutMasterId r:id="rId17"/>
  </p:handoutMasterIdLst>
  <p:sldIdLst>
    <p:sldId id="256" r:id="rId6"/>
    <p:sldId id="276" r:id="rId7"/>
    <p:sldId id="280" r:id="rId8"/>
    <p:sldId id="282" r:id="rId9"/>
    <p:sldId id="283" r:id="rId10"/>
    <p:sldId id="285" r:id="rId11"/>
    <p:sldId id="286" r:id="rId12"/>
    <p:sldId id="298" r:id="rId13"/>
    <p:sldId id="329" r:id="rId14"/>
    <p:sldId id="326" r:id="rId15"/>
  </p:sldIdLst>
  <p:sldSz cx="9144000" cy="5143500" type="screen16x9"/>
  <p:notesSz cx="6934200" cy="9220200"/>
  <p:defaultTextStyle>
    <a:defPPr>
      <a:defRPr lang="en-US"/>
    </a:defPPr>
    <a:lvl1pPr marL="0" algn="l" defTabSz="34340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3403" algn="l" defTabSz="34340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6806" algn="l" defTabSz="34340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30209" algn="l" defTabSz="34340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3612" algn="l" defTabSz="34340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7015" algn="l" defTabSz="34340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 userDrawn="1">
          <p15:clr>
            <a:srgbClr val="A4A3A4"/>
          </p15:clr>
        </p15:guide>
        <p15:guide id="2" pos="218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605" autoAdjust="0"/>
    <p:restoredTop sz="95808" autoAdjust="0"/>
  </p:normalViewPr>
  <p:slideViewPr>
    <p:cSldViewPr snapToGrid="0">
      <p:cViewPr varScale="1">
        <p:scale>
          <a:sx n="167" d="100"/>
          <a:sy n="167" d="100"/>
        </p:scale>
        <p:origin x="774" y="144"/>
      </p:cViewPr>
      <p:guideLst>
        <p:guide orient="horz" pos="629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1" tIns="46151" rIns="92301" bIns="46151" rtlCol="0"/>
          <a:lstStyle>
            <a:lvl1pPr algn="l">
              <a:defRPr sz="1200"/>
            </a:lvl1pPr>
          </a:lstStyle>
          <a:p>
            <a:endParaRPr lang="en-US">
              <a:latin typeface="Tele-GroteskFet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6" y="0"/>
            <a:ext cx="3004820" cy="461010"/>
          </a:xfrm>
          <a:prstGeom prst="rect">
            <a:avLst/>
          </a:prstGeom>
        </p:spPr>
        <p:txBody>
          <a:bodyPr vert="horz" lIns="92301" tIns="46151" rIns="92301" bIns="46151" rtlCol="0"/>
          <a:lstStyle>
            <a:lvl1pPr algn="r">
              <a:defRPr sz="1200"/>
            </a:lvl1pPr>
          </a:lstStyle>
          <a:p>
            <a:fld id="{0163BAF1-C1C5-480E-B5EF-6CF22DBE2E11}" type="datetimeFigureOut">
              <a:rPr lang="en-US" smtClean="0">
                <a:latin typeface="Tele-GroteskFet" pitchFamily="2" charset="0"/>
              </a:rPr>
              <a:pPr/>
              <a:t>8/13/2019</a:t>
            </a:fld>
            <a:endParaRPr lang="en-US">
              <a:latin typeface="Tele-GroteskFet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1" tIns="46151" rIns="92301" bIns="46151" rtlCol="0" anchor="b"/>
          <a:lstStyle>
            <a:lvl1pPr algn="l">
              <a:defRPr sz="1200"/>
            </a:lvl1pPr>
          </a:lstStyle>
          <a:p>
            <a:endParaRPr lang="en-US">
              <a:latin typeface="Tele-GroteskFet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6" y="8757590"/>
            <a:ext cx="3004820" cy="461010"/>
          </a:xfrm>
          <a:prstGeom prst="rect">
            <a:avLst/>
          </a:prstGeom>
        </p:spPr>
        <p:txBody>
          <a:bodyPr vert="horz" lIns="92301" tIns="46151" rIns="92301" bIns="46151" rtlCol="0" anchor="b"/>
          <a:lstStyle>
            <a:lvl1pPr algn="r">
              <a:defRPr sz="1200"/>
            </a:lvl1pPr>
          </a:lstStyle>
          <a:p>
            <a:fld id="{EA763F9A-1149-4C2B-AF53-F608EAF016BB}" type="slidenum">
              <a:rPr lang="en-US" smtClean="0">
                <a:latin typeface="Tele-GroteskFet" pitchFamily="2" charset="0"/>
              </a:rPr>
              <a:pPr/>
              <a:t>‹#›</a:t>
            </a:fld>
            <a:endParaRPr lang="en-US">
              <a:latin typeface="Tele-GroteskFe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1" tIns="46151" rIns="92301" bIns="46151" rtlCol="0"/>
          <a:lstStyle>
            <a:lvl1pPr algn="l">
              <a:defRPr sz="1200">
                <a:latin typeface="Tele-GroteskFet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6" y="0"/>
            <a:ext cx="3004820" cy="461010"/>
          </a:xfrm>
          <a:prstGeom prst="rect">
            <a:avLst/>
          </a:prstGeom>
        </p:spPr>
        <p:txBody>
          <a:bodyPr vert="horz" lIns="92301" tIns="46151" rIns="92301" bIns="46151" rtlCol="0"/>
          <a:lstStyle>
            <a:lvl1pPr algn="r">
              <a:defRPr sz="1200">
                <a:latin typeface="Tele-GroteskFet" pitchFamily="2" charset="0"/>
              </a:defRPr>
            </a:lvl1pPr>
          </a:lstStyle>
          <a:p>
            <a:fld id="{59B33E47-4C1F-4627-B9B0-925320496EA1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0563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1" tIns="46151" rIns="92301" bIns="461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1" tIns="46151" rIns="92301" bIns="4615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1" tIns="46151" rIns="92301" bIns="46151" rtlCol="0" anchor="b"/>
          <a:lstStyle>
            <a:lvl1pPr algn="l">
              <a:defRPr sz="1200">
                <a:latin typeface="Tele-GroteskFet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6" y="8757590"/>
            <a:ext cx="3004820" cy="461010"/>
          </a:xfrm>
          <a:prstGeom prst="rect">
            <a:avLst/>
          </a:prstGeom>
        </p:spPr>
        <p:txBody>
          <a:bodyPr vert="horz" lIns="92301" tIns="46151" rIns="92301" bIns="46151" rtlCol="0" anchor="b"/>
          <a:lstStyle>
            <a:lvl1pPr algn="r">
              <a:defRPr sz="1200">
                <a:latin typeface="Tele-GroteskFet" pitchFamily="2" charset="0"/>
              </a:defRPr>
            </a:lvl1pPr>
          </a:lstStyle>
          <a:p>
            <a:fld id="{1E23D904-04FF-487D-8052-EA82C5B51F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6806" rtl="0" eaLnBrk="1" latinLnBrk="0" hangingPunct="1">
      <a:defRPr sz="1000" kern="1200" baseline="0">
        <a:solidFill>
          <a:schemeClr val="tx1"/>
        </a:solidFill>
        <a:latin typeface="Arial" pitchFamily="34" charset="0"/>
        <a:ea typeface="+mn-ea"/>
        <a:cs typeface="+mn-cs"/>
      </a:defRPr>
    </a:lvl1pPr>
    <a:lvl2pPr marL="343403" algn="l" defTabSz="686806" rtl="0" eaLnBrk="1" latinLnBrk="0" hangingPunct="1">
      <a:defRPr sz="1000" kern="1200" baseline="0">
        <a:solidFill>
          <a:schemeClr val="tx1"/>
        </a:solidFill>
        <a:latin typeface="Arial" pitchFamily="34" charset="0"/>
        <a:ea typeface="+mn-ea"/>
        <a:cs typeface="+mn-cs"/>
      </a:defRPr>
    </a:lvl2pPr>
    <a:lvl3pPr marL="686806" algn="l" defTabSz="686806" rtl="0" eaLnBrk="1" latinLnBrk="0" hangingPunct="1">
      <a:defRPr sz="1000" kern="1200" baseline="0">
        <a:solidFill>
          <a:schemeClr val="tx1"/>
        </a:solidFill>
        <a:latin typeface="Arial" pitchFamily="34" charset="0"/>
        <a:ea typeface="+mn-ea"/>
        <a:cs typeface="+mn-cs"/>
      </a:defRPr>
    </a:lvl3pPr>
    <a:lvl4pPr marL="1030209" algn="l" defTabSz="686806" rtl="0" eaLnBrk="1" latinLnBrk="0" hangingPunct="1">
      <a:defRPr sz="1000" kern="1200" baseline="0">
        <a:solidFill>
          <a:schemeClr val="tx1"/>
        </a:solidFill>
        <a:latin typeface="Arial" pitchFamily="34" charset="0"/>
        <a:ea typeface="+mn-ea"/>
        <a:cs typeface="+mn-cs"/>
      </a:defRPr>
    </a:lvl4pPr>
    <a:lvl5pPr marL="1373612" algn="l" defTabSz="686806" rtl="0" eaLnBrk="1" latinLnBrk="0" hangingPunct="1">
      <a:defRPr sz="1000" kern="1200" baseline="0">
        <a:solidFill>
          <a:schemeClr val="tx1"/>
        </a:solidFill>
        <a:latin typeface="Arial" pitchFamily="34" charset="0"/>
        <a:ea typeface="+mn-ea"/>
        <a:cs typeface="+mn-cs"/>
      </a:defRPr>
    </a:lvl5pPr>
    <a:lvl6pPr marL="1717015" algn="l" defTabSz="6868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6868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6868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6868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flair.training/blogs/apache-spark-rdd-vs-dataframe-vs-dataset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3-vs-big-data-volume-velocity-variety-what-ss-spark-kumar-chinnakali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park.apache.org/docs/2.3.1/api.html" TargetMode="External"/><Relationship Id="rId4" Type="http://schemas.openxmlformats.org/officeDocument/2006/relationships/hyperlink" Target="https://spark.apache.org/docs/latest/sql-programming-guide.html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3D904-04FF-487D-8052-EA82C5B51F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11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B0804-FEF1-4DEF-BB4E-051FAB51B5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75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/>
              <a:t>In-</a:t>
            </a:r>
            <a:r>
              <a:rPr lang="en-US" sz="1200" b="1" i="1" dirty="0"/>
              <a:t>memory processing</a:t>
            </a:r>
            <a:r>
              <a:rPr lang="en-US" sz="1200" i="1" dirty="0"/>
              <a:t> is an emerging technology for </a:t>
            </a:r>
            <a:r>
              <a:rPr lang="en-US" sz="1200" b="1" i="1" dirty="0"/>
              <a:t>processing</a:t>
            </a:r>
            <a:r>
              <a:rPr lang="en-US" sz="1200" i="1" dirty="0"/>
              <a:t> of </a:t>
            </a:r>
            <a:r>
              <a:rPr lang="en-US" sz="1200" b="1" i="1" dirty="0"/>
              <a:t>data</a:t>
            </a:r>
            <a:r>
              <a:rPr lang="en-US" sz="1200" i="1" dirty="0"/>
              <a:t> stored in an in-</a:t>
            </a:r>
            <a:r>
              <a:rPr lang="en-US" sz="1200" b="1" i="1" dirty="0"/>
              <a:t>memory</a:t>
            </a:r>
            <a:r>
              <a:rPr lang="en-US" sz="1200" i="1" dirty="0"/>
              <a:t> database. Older systems have been based on disk storage and relational databases using SQL query language, but these are increasingly regarded as inadequate to meet business intelligence (BI) needs.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computing a result the same execution engine is used, independent of which API/language you are using to express the computation. </a:t>
            </a:r>
            <a:endParaRPr lang="en-US" sz="1200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B0804-FEF1-4DEF-BB4E-051FAB51B5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23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going to be working with unstructured data – VCF (text file format with data lines containing information about a position in the genome)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Source: https://data-flair.training/blogs/apache-spark-rdd-vs-dataframe-vs-dataset/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learned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MySQL, relational database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Hadoop, which offers superior storage for big data,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MongoDB, which is a document (row) oriented NoSQL database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Cassandra, which is a column-oriented NoSQL database </a:t>
            </a:r>
          </a:p>
          <a:p>
            <a:endParaRPr lang="en-US" dirty="0"/>
          </a:p>
          <a:p>
            <a:r>
              <a:rPr lang="en-US" dirty="0"/>
              <a:t>RDD – resilient distributed dataset (core of Spark)</a:t>
            </a:r>
          </a:p>
          <a:p>
            <a:r>
              <a:rPr lang="en-US" dirty="0"/>
              <a:t>DataFrame – table in a relational database (can write </a:t>
            </a:r>
            <a:r>
              <a:rPr lang="en-US" dirty="0" err="1"/>
              <a:t>sql</a:t>
            </a:r>
            <a:r>
              <a:rPr lang="en-US" dirty="0"/>
              <a:t> queries with API)</a:t>
            </a:r>
          </a:p>
          <a:p>
            <a:endParaRPr lang="en-US" dirty="0"/>
          </a:p>
          <a:p>
            <a:r>
              <a:rPr lang="en-US" dirty="0"/>
              <a:t>HDFS – distributed file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B0804-FEF1-4DEF-BB4E-051FAB51B5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34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B0804-FEF1-4DEF-BB4E-051FAB51B5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57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https://www.linkedin.com/pulse/3-vs-big-data-volume-velocity-variety-what-ss-spark-kumar-chinnakali/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https://spark.apache.org/docs/latest/sql-programming-guide.html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5"/>
              </a:rPr>
              <a:t>https://spark.apache.org/docs/2.3.1/api.html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B0804-FEF1-4DEF-BB4E-051FAB51B5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82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Validate with Sudheer to confirm</a:t>
            </a:r>
            <a:r>
              <a:rPr lang="en-US" baseline="0"/>
              <a:t> the data flow  </a:t>
            </a:r>
          </a:p>
          <a:p>
            <a:endParaRPr lang="en-US" baseline="0"/>
          </a:p>
          <a:p>
            <a:r>
              <a:rPr lang="en-US" baseline="0"/>
              <a:t>Verify sources – note the big ones, small ones we show others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C0175-F701-BA4B-A561-3462987DDE4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66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Validate with Sudheer to confirm</a:t>
            </a:r>
            <a:r>
              <a:rPr lang="en-US" baseline="0"/>
              <a:t> the data flow  </a:t>
            </a:r>
          </a:p>
          <a:p>
            <a:endParaRPr lang="en-US" baseline="0"/>
          </a:p>
          <a:p>
            <a:r>
              <a:rPr lang="en-US" baseline="0"/>
              <a:t>Verify sources – note the big ones, small ones we show others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C0175-F701-BA4B-A561-3462987DDE4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81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Validate with Sudheer to confirm</a:t>
            </a:r>
            <a:r>
              <a:rPr lang="en-US" baseline="0"/>
              <a:t> the data flow  </a:t>
            </a:r>
          </a:p>
          <a:p>
            <a:endParaRPr lang="en-US" baseline="0"/>
          </a:p>
          <a:p>
            <a:r>
              <a:rPr lang="en-US" baseline="0"/>
              <a:t>Verify sources – note the big ones, small ones we show others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C0175-F701-BA4B-A561-3462987DDE4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9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985010"/>
            <a:ext cx="9144000" cy="5303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733550"/>
            <a:ext cx="7670800" cy="966788"/>
          </a:xfrm>
        </p:spPr>
        <p:txBody>
          <a:bodyPr>
            <a:normAutofit/>
          </a:bodyPr>
          <a:lstStyle>
            <a:lvl1pPr algn="r">
              <a:defRPr sz="3200" b="0" i="0">
                <a:solidFill>
                  <a:schemeClr val="bg1"/>
                </a:solidFill>
                <a:latin typeface="Tele-GroteskUlt"/>
                <a:cs typeface="Tele-GroteskU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1" y="2603500"/>
            <a:ext cx="6985000" cy="577850"/>
          </a:xfrm>
        </p:spPr>
        <p:txBody>
          <a:bodyPr>
            <a:normAutofit/>
          </a:bodyPr>
          <a:lstStyle>
            <a:lvl1pPr marL="0" indent="0" algn="r">
              <a:buNone/>
              <a:defRPr sz="2000" b="0" i="0">
                <a:solidFill>
                  <a:schemeClr val="tx1">
                    <a:tint val="75000"/>
                  </a:schemeClr>
                </a:solidFill>
                <a:latin typeface="Tele-GroteskFet" pitchFamily="2" charset="0"/>
                <a:cs typeface="Tele-GroteskFet" pitchFamily="2" charset="0"/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Author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44933" y="4938660"/>
            <a:ext cx="1153067" cy="151607"/>
          </a:xfrm>
          <a:prstGeom prst="rect">
            <a:avLst/>
          </a:prstGeom>
        </p:spPr>
        <p:txBody>
          <a:bodyPr/>
          <a:lstStyle/>
          <a:p>
            <a:fld id="{31E57C50-0F88-4C09-98E3-03C8DF6F5D6C}" type="datetime1">
              <a:rPr lang="en-US" smtClean="0"/>
              <a:t>8/13/2019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1" y="4938660"/>
            <a:ext cx="778933" cy="151607"/>
          </a:xfrm>
          <a:prstGeom prst="rect">
            <a:avLst/>
          </a:prstGeom>
        </p:spPr>
        <p:txBody>
          <a:bodyPr/>
          <a:lstStyle/>
          <a:p>
            <a:fld id="{1AF40C39-5108-E841-85F7-F0B9C0D30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Tele-GroteskUlt"/>
                <a:cs typeface="Tele-GroteskU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8538"/>
            <a:ext cx="8229600" cy="3394472"/>
          </a:xfrm>
        </p:spPr>
        <p:txBody>
          <a:bodyPr/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Tele-GroteskFet"/>
                <a:cs typeface="Tele-GroteskFet"/>
              </a:defRPr>
            </a:lvl1pPr>
            <a:lvl2pPr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Tele-GroteskFet"/>
                <a:cs typeface="Tele-GroteskFet"/>
              </a:defRPr>
            </a:lvl2pPr>
            <a:lvl3pPr>
              <a:defRPr sz="1500" b="0" i="0">
                <a:solidFill>
                  <a:schemeClr val="tx1">
                    <a:lumMod val="75000"/>
                    <a:lumOff val="25000"/>
                  </a:schemeClr>
                </a:solidFill>
                <a:latin typeface="Tele-GroteskFet"/>
                <a:cs typeface="Tele-GroteskFet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Tele-GroteskHal"/>
                <a:cs typeface="Tele-GroteskHal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Tele-GroteskHal"/>
                <a:cs typeface="Tele-GroteskH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74800" y="4870450"/>
            <a:ext cx="2133600" cy="170657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Tele-GroteskFet" pitchFamily="2" charset="0"/>
                <a:cs typeface="Tele-GroteskFet" pitchFamily="2" charset="0"/>
              </a:defRPr>
            </a:lvl1pPr>
          </a:lstStyle>
          <a:p>
            <a:fld id="{0D1EB243-CC31-46A7-91F3-88D0AFE75762}" type="datetime1">
              <a:rPr lang="en-US" smtClean="0"/>
              <a:t>8/13/2019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4870450"/>
            <a:ext cx="1032934" cy="170657"/>
          </a:xfrm>
          <a:prstGeom prst="rect">
            <a:avLst/>
          </a:prstGeom>
        </p:spPr>
        <p:txBody>
          <a:bodyPr/>
          <a:lstStyle>
            <a:lvl1pPr algn="l">
              <a:defRPr b="0" i="0">
                <a:solidFill>
                  <a:schemeClr val="bg1"/>
                </a:solidFill>
                <a:latin typeface="Tele-GroteskFet" pitchFamily="2" charset="0"/>
                <a:cs typeface="Tele-GroteskFet" pitchFamily="2" charset="0"/>
              </a:defRPr>
            </a:lvl1pPr>
          </a:lstStyle>
          <a:p>
            <a:fld id="{1AF40C39-5108-E841-85F7-F0B9C0D30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8538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8538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944933" y="4938660"/>
            <a:ext cx="1153067" cy="151607"/>
          </a:xfrm>
          <a:prstGeom prst="rect">
            <a:avLst/>
          </a:prstGeom>
        </p:spPr>
        <p:txBody>
          <a:bodyPr/>
          <a:lstStyle/>
          <a:p>
            <a:fld id="{2E145CF7-F298-462E-83EB-61B22D76BF95}" type="datetime1">
              <a:rPr lang="en-US" smtClean="0"/>
              <a:t>8/13/2019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1" y="4938660"/>
            <a:ext cx="778933" cy="151607"/>
          </a:xfrm>
          <a:prstGeom prst="rect">
            <a:avLst/>
          </a:prstGeom>
        </p:spPr>
        <p:txBody>
          <a:bodyPr/>
          <a:lstStyle/>
          <a:p>
            <a:fld id="{1AF40C39-5108-E841-85F7-F0B9C0D30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998538"/>
            <a:ext cx="4040188" cy="479822"/>
          </a:xfrm>
        </p:spPr>
        <p:txBody>
          <a:bodyPr anchor="t">
            <a:normAutofit/>
          </a:bodyPr>
          <a:lstStyle>
            <a:lvl1pPr marL="0" indent="0">
              <a:buNone/>
              <a:defRPr sz="1500" b="0" i="0">
                <a:latin typeface="Tele-GroteskFet"/>
                <a:cs typeface="Tele-GroteskFet"/>
              </a:defRPr>
            </a:lvl1pPr>
            <a:lvl2pPr marL="343403" indent="0">
              <a:buNone/>
              <a:defRPr sz="1500" b="1"/>
            </a:lvl2pPr>
            <a:lvl3pPr marL="686806" indent="0">
              <a:buNone/>
              <a:defRPr sz="1400" b="1"/>
            </a:lvl3pPr>
            <a:lvl4pPr marL="1030209" indent="0">
              <a:buNone/>
              <a:defRPr sz="1200" b="1"/>
            </a:lvl4pPr>
            <a:lvl5pPr marL="1373612" indent="0">
              <a:buNone/>
              <a:defRPr sz="1200" b="1"/>
            </a:lvl5pPr>
            <a:lvl6pPr marL="1717015" indent="0">
              <a:buNone/>
              <a:defRPr sz="1200" b="1"/>
            </a:lvl6pPr>
            <a:lvl7pPr marL="2060418" indent="0">
              <a:buNone/>
              <a:defRPr sz="1200" b="1"/>
            </a:lvl7pPr>
            <a:lvl8pPr marL="2403820" indent="0">
              <a:buNone/>
              <a:defRPr sz="1200" b="1"/>
            </a:lvl8pPr>
            <a:lvl9pPr marL="274722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478359"/>
            <a:ext cx="4040188" cy="2963466"/>
          </a:xfrm>
        </p:spPr>
        <p:txBody>
          <a:bodyPr/>
          <a:lstStyle>
            <a:lvl1pPr>
              <a:defRPr sz="1400">
                <a:latin typeface="Tele-GroteskFet"/>
                <a:cs typeface="Tele-GroteskFet"/>
              </a:defRPr>
            </a:lvl1pPr>
            <a:lvl2pPr>
              <a:defRPr sz="1200">
                <a:latin typeface="Tele-GroteskFet"/>
                <a:cs typeface="Tele-GroteskFet"/>
              </a:defRPr>
            </a:lvl2pPr>
            <a:lvl3pPr>
              <a:defRPr sz="1100">
                <a:latin typeface="Tele-GroteskHal"/>
                <a:cs typeface="Tele-GroteskHal"/>
              </a:defRPr>
            </a:lvl3pPr>
            <a:lvl4pPr>
              <a:defRPr sz="1100">
                <a:latin typeface="Tele-GroteskHal"/>
                <a:cs typeface="Tele-GroteskHal"/>
              </a:defRPr>
            </a:lvl4pPr>
            <a:lvl5pPr>
              <a:defRPr sz="1100">
                <a:latin typeface="Tele-GroteskHal"/>
                <a:cs typeface="Tele-GroteskHal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98538"/>
            <a:ext cx="4041775" cy="479822"/>
          </a:xfrm>
        </p:spPr>
        <p:txBody>
          <a:bodyPr anchor="t">
            <a:normAutofit/>
          </a:bodyPr>
          <a:lstStyle>
            <a:lvl1pPr marL="0" indent="0">
              <a:buNone/>
              <a:defRPr sz="1500" b="0" i="0">
                <a:latin typeface="Tele-GroteskFet"/>
                <a:cs typeface="Tele-GroteskFet"/>
              </a:defRPr>
            </a:lvl1pPr>
            <a:lvl2pPr marL="343403" indent="0">
              <a:buNone/>
              <a:defRPr sz="1500" b="1"/>
            </a:lvl2pPr>
            <a:lvl3pPr marL="686806" indent="0">
              <a:buNone/>
              <a:defRPr sz="1400" b="1"/>
            </a:lvl3pPr>
            <a:lvl4pPr marL="1030209" indent="0">
              <a:buNone/>
              <a:defRPr sz="1200" b="1"/>
            </a:lvl4pPr>
            <a:lvl5pPr marL="1373612" indent="0">
              <a:buNone/>
              <a:defRPr sz="1200" b="1"/>
            </a:lvl5pPr>
            <a:lvl6pPr marL="1717015" indent="0">
              <a:buNone/>
              <a:defRPr sz="1200" b="1"/>
            </a:lvl6pPr>
            <a:lvl7pPr marL="2060418" indent="0">
              <a:buNone/>
              <a:defRPr sz="1200" b="1"/>
            </a:lvl7pPr>
            <a:lvl8pPr marL="2403820" indent="0">
              <a:buNone/>
              <a:defRPr sz="1200" b="1"/>
            </a:lvl8pPr>
            <a:lvl9pPr marL="274722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78359"/>
            <a:ext cx="4041775" cy="2963466"/>
          </a:xfrm>
        </p:spPr>
        <p:txBody>
          <a:bodyPr/>
          <a:lstStyle>
            <a:lvl1pPr>
              <a:defRPr sz="1400">
                <a:latin typeface="Tele-GroteskFet"/>
                <a:cs typeface="Tele-GroteskFet"/>
              </a:defRPr>
            </a:lvl1pPr>
            <a:lvl2pPr>
              <a:defRPr sz="1200">
                <a:latin typeface="Tele-GroteskFet"/>
                <a:cs typeface="Tele-GroteskFet"/>
              </a:defRPr>
            </a:lvl2pPr>
            <a:lvl3pPr>
              <a:defRPr sz="1100">
                <a:latin typeface="Tele-GroteskHal"/>
                <a:cs typeface="Tele-GroteskHal"/>
              </a:defRPr>
            </a:lvl3pPr>
            <a:lvl4pPr>
              <a:defRPr sz="1100">
                <a:latin typeface="Tele-GroteskHal"/>
                <a:cs typeface="Tele-GroteskHal"/>
              </a:defRPr>
            </a:lvl4pPr>
            <a:lvl5pPr>
              <a:defRPr sz="1100">
                <a:latin typeface="Tele-GroteskHal"/>
                <a:cs typeface="Tele-GroteskHal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44933" y="4938660"/>
            <a:ext cx="1153067" cy="151607"/>
          </a:xfrm>
          <a:prstGeom prst="rect">
            <a:avLst/>
          </a:prstGeom>
        </p:spPr>
        <p:txBody>
          <a:bodyPr/>
          <a:lstStyle/>
          <a:p>
            <a:fld id="{B9399081-3BAF-4180-A6A7-0F6A28A8AFD6}" type="datetime1">
              <a:rPr lang="en-US" smtClean="0"/>
              <a:t>8/13/2019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57201" y="4938660"/>
            <a:ext cx="778933" cy="151607"/>
          </a:xfrm>
          <a:prstGeom prst="rect">
            <a:avLst/>
          </a:prstGeom>
        </p:spPr>
        <p:txBody>
          <a:bodyPr/>
          <a:lstStyle/>
          <a:p>
            <a:fld id="{1AF40C39-5108-E841-85F7-F0B9C0D30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944933" y="4938660"/>
            <a:ext cx="1153067" cy="151607"/>
          </a:xfrm>
          <a:prstGeom prst="rect">
            <a:avLst/>
          </a:prstGeom>
        </p:spPr>
        <p:txBody>
          <a:bodyPr/>
          <a:lstStyle/>
          <a:p>
            <a:fld id="{A65E33C7-71C6-4FEE-9B8F-0710FB3E923D}" type="datetime1">
              <a:rPr lang="en-US" smtClean="0"/>
              <a:t>8/13/2019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7201" y="4938660"/>
            <a:ext cx="778933" cy="151607"/>
          </a:xfrm>
          <a:prstGeom prst="rect">
            <a:avLst/>
          </a:prstGeom>
        </p:spPr>
        <p:txBody>
          <a:bodyPr/>
          <a:lstStyle/>
          <a:p>
            <a:fld id="{1AF40C39-5108-E841-85F7-F0B9C0D30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944933" y="4938660"/>
            <a:ext cx="1153067" cy="151607"/>
          </a:xfrm>
          <a:prstGeom prst="rect">
            <a:avLst/>
          </a:prstGeom>
        </p:spPr>
        <p:txBody>
          <a:bodyPr/>
          <a:lstStyle/>
          <a:p>
            <a:fld id="{344B46DB-0894-4ED7-89E1-2356D04F3930}" type="datetime1">
              <a:rPr lang="en-US" smtClean="0"/>
              <a:t>8/13/2019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1" y="4938660"/>
            <a:ext cx="778933" cy="151607"/>
          </a:xfrm>
          <a:prstGeom prst="rect">
            <a:avLst/>
          </a:prstGeom>
        </p:spPr>
        <p:txBody>
          <a:bodyPr/>
          <a:lstStyle/>
          <a:p>
            <a:fld id="{1AF40C39-5108-E841-85F7-F0B9C0D30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2222"/>
            <a:ext cx="8229600" cy="469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774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52973"/>
          </a:xfrm>
          <a:prstGeom prst="rect">
            <a:avLst/>
          </a:prstGeom>
        </p:spPr>
        <p:txBody>
          <a:bodyPr vert="horz" lIns="68681" tIns="34340" rIns="68681" bIns="3434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8538"/>
            <a:ext cx="8229600" cy="3394472"/>
          </a:xfrm>
          <a:prstGeom prst="rect">
            <a:avLst/>
          </a:prstGeom>
        </p:spPr>
        <p:txBody>
          <a:bodyPr vert="horz" lIns="68681" tIns="34340" rIns="68681" bIns="343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hdr="0" dt="0"/>
  <p:txStyles>
    <p:titleStyle>
      <a:lvl1pPr algn="l" defTabSz="343403" rtl="0" eaLnBrk="1" latinLnBrk="0" hangingPunct="1">
        <a:spcBef>
          <a:spcPct val="0"/>
        </a:spcBef>
        <a:buNone/>
        <a:defRPr sz="3200" b="0" i="0" kern="1200">
          <a:solidFill>
            <a:schemeClr val="tx1">
              <a:lumMod val="75000"/>
              <a:lumOff val="25000"/>
            </a:schemeClr>
          </a:solidFill>
          <a:latin typeface="Tele-GroteskUlt"/>
          <a:ea typeface="+mj-ea"/>
          <a:cs typeface="Tele-GroteskUlt"/>
        </a:defRPr>
      </a:lvl1pPr>
    </p:titleStyle>
    <p:bodyStyle>
      <a:lvl1pPr marL="257552" indent="-257552" algn="l" defTabSz="343403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Tele-GroteskFet"/>
          <a:ea typeface="+mn-ea"/>
          <a:cs typeface="Tele-GroteskFet"/>
        </a:defRPr>
      </a:lvl1pPr>
      <a:lvl2pPr marL="558030" indent="-214627" algn="l" defTabSz="343403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chemeClr val="tx1">
              <a:lumMod val="75000"/>
              <a:lumOff val="25000"/>
            </a:schemeClr>
          </a:solidFill>
          <a:latin typeface="Tele-GroteskFet"/>
          <a:ea typeface="+mn-ea"/>
          <a:cs typeface="Tele-GroteskFet"/>
        </a:defRPr>
      </a:lvl2pPr>
      <a:lvl3pPr marL="858507" indent="-171701" algn="l" defTabSz="343403" rtl="0" eaLnBrk="1" latinLnBrk="0" hangingPunct="1">
        <a:spcBef>
          <a:spcPct val="20000"/>
        </a:spcBef>
        <a:buFont typeface="Arial"/>
        <a:buChar char="•"/>
        <a:defRPr sz="1500" b="0" i="0" kern="1200">
          <a:solidFill>
            <a:schemeClr val="tx1">
              <a:lumMod val="75000"/>
              <a:lumOff val="25000"/>
            </a:schemeClr>
          </a:solidFill>
          <a:latin typeface="Tele-GroteskFet"/>
          <a:ea typeface="+mn-ea"/>
          <a:cs typeface="Tele-GroteskFet"/>
        </a:defRPr>
      </a:lvl3pPr>
      <a:lvl4pPr marL="1201910" indent="-171701" algn="l" defTabSz="343403" rtl="0" eaLnBrk="1" latinLnBrk="0" hangingPunct="1">
        <a:spcBef>
          <a:spcPct val="20000"/>
        </a:spcBef>
        <a:buFont typeface="Arial"/>
        <a:buChar char="–"/>
        <a:defRPr sz="1200" b="0" i="0" kern="1200">
          <a:solidFill>
            <a:schemeClr val="tx1">
              <a:lumMod val="75000"/>
              <a:lumOff val="25000"/>
            </a:schemeClr>
          </a:solidFill>
          <a:latin typeface="Tele-GroteskHal"/>
          <a:ea typeface="+mn-ea"/>
          <a:cs typeface="Tele-GroteskHal"/>
        </a:defRPr>
      </a:lvl4pPr>
      <a:lvl5pPr marL="1545313" indent="-171701" algn="l" defTabSz="343403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chemeClr val="tx1">
              <a:lumMod val="75000"/>
              <a:lumOff val="25000"/>
            </a:schemeClr>
          </a:solidFill>
          <a:latin typeface="Tele-GroteskHal"/>
          <a:ea typeface="+mn-ea"/>
          <a:cs typeface="Tele-GroteskHal"/>
        </a:defRPr>
      </a:lvl5pPr>
      <a:lvl6pPr marL="1888716" indent="-171701" algn="l" defTabSz="34340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34340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34340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34340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340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34340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34340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34340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34340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34340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34340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34340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34340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Analyzing Genomic Data with Databricks and </a:t>
            </a:r>
            <a:r>
              <a:rPr lang="en-US" sz="2400" dirty="0" err="1"/>
              <a:t>SparkSQL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57200" y="2797493"/>
            <a:ext cx="58292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en-US" sz="1600"/>
          </a:p>
          <a:p>
            <a:r>
              <a:rPr lang="en-US" sz="1600"/>
              <a:t>Team Members:  Tom Bresee, Stephen Johnson, Joe Jiang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E206B6-E297-4735-9EAC-A64436EF4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587" y="2600021"/>
            <a:ext cx="5178724" cy="20918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AA0582-15E0-4606-8CF8-784A879A2D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744"/>
          <a:stretch/>
        </p:blipFill>
        <p:spPr>
          <a:xfrm>
            <a:off x="201019" y="622300"/>
            <a:ext cx="4024140" cy="1844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DF5482-79A1-455A-82FA-01957CEA4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629" y="2990495"/>
            <a:ext cx="2948592" cy="19409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B3F440-8411-4493-B22F-CB482DEDC664}"/>
              </a:ext>
            </a:extLst>
          </p:cNvPr>
          <p:cNvSpPr txBox="1"/>
          <p:nvPr/>
        </p:nvSpPr>
        <p:spPr>
          <a:xfrm>
            <a:off x="866165" y="319542"/>
            <a:ext cx="2592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Structure of Variant Data</a:t>
            </a:r>
          </a:p>
        </p:txBody>
      </p:sp>
    </p:spTree>
    <p:extLst>
      <p:ext uri="{BB962C8B-B14F-4D97-AF65-F5344CB8AC3E}">
        <p14:creationId xmlns:p14="http://schemas.microsoft.com/office/powerpoint/2010/main" val="351291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804CD-81E2-4D06-B2EF-21FE709FD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08" y="521661"/>
            <a:ext cx="8196943" cy="606709"/>
          </a:xfrm>
        </p:spPr>
        <p:txBody>
          <a:bodyPr>
            <a:normAutofit/>
          </a:bodyPr>
          <a:lstStyle/>
          <a:p>
            <a:r>
              <a:rPr lang="en-US" sz="2100" b="1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Context for our discussion – key questions</a:t>
            </a:r>
            <a:endParaRPr lang="en-US" sz="2100" b="1" i="1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8D0C-2DED-40CE-A0F5-11DC6C530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85597"/>
            <a:ext cx="1240971" cy="99417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5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Basic Concepts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236785-99F4-482C-8550-94C7AF05D003}"/>
              </a:ext>
            </a:extLst>
          </p:cNvPr>
          <p:cNvSpPr txBox="1">
            <a:spLocks/>
          </p:cNvSpPr>
          <p:nvPr/>
        </p:nvSpPr>
        <p:spPr>
          <a:xfrm>
            <a:off x="2065565" y="1861458"/>
            <a:ext cx="5845628" cy="91831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How is Spark different from other (competing) platforms?</a:t>
            </a:r>
          </a:p>
          <a:p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Where does Spark fit in relation to file organization and RDBMS?</a:t>
            </a:r>
          </a:p>
          <a:p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How can Spark be utilized?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881DEA-CF98-4A32-B6F3-DFAAF49172B5}"/>
              </a:ext>
            </a:extLst>
          </p:cNvPr>
          <p:cNvSpPr txBox="1">
            <a:spLocks/>
          </p:cNvSpPr>
          <p:nvPr/>
        </p:nvSpPr>
        <p:spPr>
          <a:xfrm>
            <a:off x="628650" y="1455794"/>
            <a:ext cx="6898822" cy="329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Spark is a fundamentally unified analytics engine for large-scale data processing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A15645-962A-4312-91DB-3CC5576C7022}"/>
              </a:ext>
            </a:extLst>
          </p:cNvPr>
          <p:cNvSpPr txBox="1">
            <a:spLocks/>
          </p:cNvSpPr>
          <p:nvPr/>
        </p:nvSpPr>
        <p:spPr>
          <a:xfrm>
            <a:off x="628650" y="3109572"/>
            <a:ext cx="1240971" cy="99417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 Case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B25CC1-8523-4F35-B17F-21FB8B2E6631}"/>
              </a:ext>
            </a:extLst>
          </p:cNvPr>
          <p:cNvSpPr txBox="1">
            <a:spLocks/>
          </p:cNvSpPr>
          <p:nvPr/>
        </p:nvSpPr>
        <p:spPr>
          <a:xfrm>
            <a:off x="2065564" y="3357822"/>
            <a:ext cx="6082393" cy="5806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What is Spark doing to support the field of genomics?</a:t>
            </a:r>
          </a:p>
          <a:p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What steps should be taken to implement Spark-based alignment tools?</a:t>
            </a:r>
          </a:p>
        </p:txBody>
      </p:sp>
    </p:spTree>
    <p:extLst>
      <p:ext uri="{BB962C8B-B14F-4D97-AF65-F5344CB8AC3E}">
        <p14:creationId xmlns:p14="http://schemas.microsoft.com/office/powerpoint/2010/main" val="119191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05474F43-C69F-47CE-9513-905514DF3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5720" y="1981837"/>
            <a:ext cx="3802037" cy="198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75FAA-5468-414D-81A4-3AF026069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030" y="1709364"/>
            <a:ext cx="2720297" cy="2540359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RAM storage and parallel distributed processing</a:t>
            </a:r>
          </a:p>
          <a:p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High fault tolerance and scalability</a:t>
            </a:r>
          </a:p>
          <a:p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100X faster than MapReduce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51EA693-0586-46FE-A7EA-5C67B75A8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43" y="521661"/>
            <a:ext cx="8621485" cy="606709"/>
          </a:xfrm>
        </p:spPr>
        <p:txBody>
          <a:bodyPr>
            <a:noAutofit/>
          </a:bodyPr>
          <a:lstStyle/>
          <a:p>
            <a:r>
              <a:rPr lang="en-US" sz="2100" b="1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Spark’s unique approach leverages In-Memory Distributed Computing</a:t>
            </a:r>
            <a:endParaRPr lang="en-US" sz="2100" b="1" i="1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17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34167-433D-478F-B871-F979B3DFA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8376557" cy="3263504"/>
          </a:xfrm>
        </p:spPr>
        <p:txBody>
          <a:bodyPr>
            <a:normAutofit/>
          </a:bodyPr>
          <a:lstStyle/>
          <a:p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Connects to a variety of data sources, with the ability to process large volumes of structured and unstructured data as well as real time or archived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9B5406D-7871-471F-9FD4-746754254B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" t="15358" r="12934"/>
          <a:stretch/>
        </p:blipFill>
        <p:spPr bwMode="auto">
          <a:xfrm>
            <a:off x="628649" y="2088867"/>
            <a:ext cx="3861708" cy="213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D65169-7EEF-4E5E-8FD7-852D0E8C7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43" y="521661"/>
            <a:ext cx="8205107" cy="606709"/>
          </a:xfrm>
        </p:spPr>
        <p:txBody>
          <a:bodyPr>
            <a:normAutofit/>
          </a:bodyPr>
          <a:lstStyle/>
          <a:p>
            <a:r>
              <a:rPr lang="en-US" sz="2100" b="1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Spark is used for data processing, not storage</a:t>
            </a:r>
            <a:endParaRPr lang="en-US" sz="2100" b="1" i="1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8B858A-F4A2-4D8D-A736-EB0708C6395F}"/>
              </a:ext>
            </a:extLst>
          </p:cNvPr>
          <p:cNvSpPr txBox="1">
            <a:spLocks noChangeAspect="1"/>
          </p:cNvSpPr>
          <p:nvPr/>
        </p:nvSpPr>
        <p:spPr>
          <a:xfrm>
            <a:off x="5070021" y="2503884"/>
            <a:ext cx="3445327" cy="1371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txBody>
          <a:bodyPr vert="horz" lIns="205740" tIns="34290" rIns="68580" bIns="3429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15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Process data with Spark APIs: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RDD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DataFrame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DataSet</a:t>
            </a:r>
          </a:p>
          <a:p>
            <a:pPr marL="342900" indent="-342900">
              <a:buFont typeface="+mj-lt"/>
              <a:buAutoNum type="arabicPeriod"/>
            </a:pPr>
            <a:endParaRPr lang="en-US" sz="15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FEA7E9-D9F4-4D87-93EB-2D156FBFCC78}"/>
              </a:ext>
            </a:extLst>
          </p:cNvPr>
          <p:cNvCxnSpPr/>
          <p:nvPr/>
        </p:nvCxnSpPr>
        <p:spPr>
          <a:xfrm>
            <a:off x="4710793" y="1982732"/>
            <a:ext cx="0" cy="254385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45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34167-433D-478F-B871-F979B3DFA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2848355" cy="3263504"/>
          </a:xfrm>
        </p:spPr>
        <p:txBody>
          <a:bodyPr>
            <a:normAutofit/>
          </a:bodyPr>
          <a:lstStyle/>
          <a:p>
            <a:r>
              <a:rPr lang="en-US" sz="1500" dirty="0"/>
              <a:t>Data Storage</a:t>
            </a:r>
          </a:p>
          <a:p>
            <a:r>
              <a:rPr lang="en-US" sz="1500" dirty="0"/>
              <a:t>Resource Management</a:t>
            </a:r>
          </a:p>
          <a:p>
            <a:r>
              <a:rPr lang="en-US" sz="1500" dirty="0"/>
              <a:t>API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A078632-D6FF-4988-B314-68A9E53A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43" y="521661"/>
            <a:ext cx="8205107" cy="606709"/>
          </a:xfrm>
        </p:spPr>
        <p:txBody>
          <a:bodyPr>
            <a:normAutofit/>
          </a:bodyPr>
          <a:lstStyle/>
          <a:p>
            <a:r>
              <a:rPr lang="en-US" sz="2100" b="1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Spark architecture</a:t>
            </a:r>
            <a:endParaRPr lang="en-US" sz="2100" b="1" i="1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1FF72-DE86-4EB3-9847-CDCDEB6F7E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89" t="18187" r="41875" b="47857"/>
          <a:stretch/>
        </p:blipFill>
        <p:spPr>
          <a:xfrm>
            <a:off x="3796393" y="1369219"/>
            <a:ext cx="4890407" cy="272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5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860CA2-C762-41EB-A1D7-32ABCCD09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</a:t>
            </a:r>
          </a:p>
          <a:p>
            <a:r>
              <a:rPr lang="en-US" dirty="0"/>
              <a:t>APIs include Scala, Java, Python, and R</a:t>
            </a:r>
          </a:p>
          <a:p>
            <a:r>
              <a:rPr lang="en-US" dirty="0"/>
              <a:t>Spark SQL module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When computing a result the same execution engine is used, independent of which API/language you are using to express the computation. 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B64956A-8420-421C-A39D-84AA2D34E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43" y="521661"/>
            <a:ext cx="8205107" cy="606709"/>
          </a:xfrm>
        </p:spPr>
        <p:txBody>
          <a:bodyPr>
            <a:normAutofit/>
          </a:bodyPr>
          <a:lstStyle/>
          <a:p>
            <a:r>
              <a:rPr lang="en-US" sz="2100" b="1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Spark utilization is simple and easy</a:t>
            </a:r>
            <a:endParaRPr lang="en-US" sz="2100" b="1" i="1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8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4CE7F4-92FD-460D-A39F-C71B168D7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9" y="1548248"/>
            <a:ext cx="4853681" cy="24623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E15F6C-F076-4F0C-83E8-C83521EE59C1}"/>
              </a:ext>
            </a:extLst>
          </p:cNvPr>
          <p:cNvSpPr/>
          <p:nvPr/>
        </p:nvSpPr>
        <p:spPr>
          <a:xfrm>
            <a:off x="2030936" y="198027"/>
            <a:ext cx="528774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b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Our Foundation:  In Memory Distributed Computing ! 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A53E8-D3FB-41C9-9097-7ABE2FCD46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623" b="49993"/>
          <a:stretch/>
        </p:blipFill>
        <p:spPr>
          <a:xfrm>
            <a:off x="2616349" y="1669233"/>
            <a:ext cx="726287" cy="293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7C771C6-D1AD-4BE2-ADB3-74CD0E3A5AD9}"/>
              </a:ext>
            </a:extLst>
          </p:cNvPr>
          <p:cNvSpPr/>
          <p:nvPr/>
        </p:nvSpPr>
        <p:spPr>
          <a:xfrm>
            <a:off x="3152436" y="3708245"/>
            <a:ext cx="88861" cy="88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6A4899-6E17-410C-B660-1F640B3A8124}"/>
              </a:ext>
            </a:extLst>
          </p:cNvPr>
          <p:cNvSpPr/>
          <p:nvPr/>
        </p:nvSpPr>
        <p:spPr>
          <a:xfrm>
            <a:off x="2935063" y="2358621"/>
            <a:ext cx="88861" cy="88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1B65E6-780D-4F32-A9E7-576A49352022}"/>
              </a:ext>
            </a:extLst>
          </p:cNvPr>
          <p:cNvSpPr/>
          <p:nvPr/>
        </p:nvSpPr>
        <p:spPr>
          <a:xfrm>
            <a:off x="3949311" y="3708245"/>
            <a:ext cx="88861" cy="88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517A80-07DC-47F0-9912-A6BFBCEE185F}"/>
              </a:ext>
            </a:extLst>
          </p:cNvPr>
          <p:cNvSpPr/>
          <p:nvPr/>
        </p:nvSpPr>
        <p:spPr>
          <a:xfrm>
            <a:off x="4674806" y="3708245"/>
            <a:ext cx="88861" cy="88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76F3C2-1489-4DD9-A0C3-5C9F7DB1DA48}"/>
              </a:ext>
            </a:extLst>
          </p:cNvPr>
          <p:cNvSpPr/>
          <p:nvPr/>
        </p:nvSpPr>
        <p:spPr>
          <a:xfrm>
            <a:off x="5407602" y="3708245"/>
            <a:ext cx="88861" cy="88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A7E31F-FCD2-4DEA-9010-FAC5A6D1FF1C}"/>
              </a:ext>
            </a:extLst>
          </p:cNvPr>
          <p:cNvSpPr/>
          <p:nvPr/>
        </p:nvSpPr>
        <p:spPr>
          <a:xfrm>
            <a:off x="6040932" y="4008651"/>
            <a:ext cx="106471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>
                <a:solidFill>
                  <a:srgbClr val="FFFFFF">
                    <a:lumMod val="50000"/>
                  </a:srgbClr>
                </a:solidFill>
                <a:latin typeface="Source Sans Pro" panose="020B0503030403020204" pitchFamily="34" charset="0"/>
              </a:rPr>
              <a:t>The Spark Engine</a:t>
            </a:r>
            <a:endParaRPr lang="en-US" sz="12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935064-68BA-4397-AE30-C27D0ADC5435}"/>
              </a:ext>
            </a:extLst>
          </p:cNvPr>
          <p:cNvSpPr/>
          <p:nvPr/>
        </p:nvSpPr>
        <p:spPr>
          <a:xfrm>
            <a:off x="1570259" y="4193193"/>
            <a:ext cx="50538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>
                <a:solidFill>
                  <a:srgbClr val="555555"/>
                </a:solidFill>
                <a:latin typeface="Helvetica Neue"/>
              </a:rPr>
              <a:t>Apache Spark </a:t>
            </a:r>
            <a:r>
              <a:rPr lang="en-US" sz="800">
                <a:solidFill>
                  <a:srgbClr val="555555"/>
                </a:solidFill>
                <a:latin typeface="Helvetica Neue"/>
              </a:rPr>
              <a:t>is a unified analytics engine for large-scale data processing.</a:t>
            </a:r>
          </a:p>
          <a:p>
            <a:br>
              <a:rPr lang="en-US">
                <a:solidFill>
                  <a:srgbClr val="555555"/>
                </a:solidFill>
                <a:latin typeface="Helvetica Neue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99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0C39-5108-E841-85F7-F0B9C0D30E8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F2FE89-DEF0-494D-87E4-D93097A4C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155" y="2469784"/>
            <a:ext cx="5948845" cy="20739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FF3888-CC8D-49AA-B14A-824CD2ED54AA}"/>
              </a:ext>
            </a:extLst>
          </p:cNvPr>
          <p:cNvSpPr/>
          <p:nvPr/>
        </p:nvSpPr>
        <p:spPr>
          <a:xfrm>
            <a:off x="2022263" y="137100"/>
            <a:ext cx="5099473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700" b="1">
                <a:solidFill>
                  <a:srgbClr val="FFFFFF">
                    <a:lumMod val="50000"/>
                  </a:srgbClr>
                </a:solidFill>
                <a:latin typeface="Source Sans Pro" panose="020B0503030403020204" pitchFamily="34" charset="0"/>
              </a:rPr>
              <a:t>The Types Of Files We Are Looking At Are Complex ! </a:t>
            </a:r>
            <a:endParaRPr lang="en-US" sz="1700">
              <a:solidFill>
                <a:srgbClr val="FFFFFF">
                  <a:lumMod val="50000"/>
                </a:srgbClr>
              </a:solidFill>
              <a:latin typeface="Source Sans Pro" panose="020B05030304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2DE2D-B6E9-4EFC-85AC-0CD06E291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78" y="637233"/>
            <a:ext cx="2299119" cy="257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5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41BB8D-DB9D-4477-B05F-ED644DEA3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56" y="1080656"/>
            <a:ext cx="8266287" cy="250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79605"/>
      </p:ext>
    </p:extLst>
  </p:cSld>
  <p:clrMapOvr>
    <a:masterClrMapping/>
  </p:clrMapOvr>
</p:sld>
</file>

<file path=ppt/theme/theme1.xml><?xml version="1.0" encoding="utf-8"?>
<a:theme xmlns:a="http://schemas.openxmlformats.org/drawingml/2006/main" name="2013 Template_1_16x9_Magenta_on_White">
  <a:themeElements>
    <a:clrScheme name="Custom 8">
      <a:dk1>
        <a:srgbClr val="404040"/>
      </a:dk1>
      <a:lt1>
        <a:srgbClr val="FFFFFF"/>
      </a:lt1>
      <a:dk2>
        <a:srgbClr val="000000"/>
      </a:dk2>
      <a:lt2>
        <a:srgbClr val="E8E8E8"/>
      </a:lt2>
      <a:accent1>
        <a:srgbClr val="E20074"/>
      </a:accent1>
      <a:accent2>
        <a:srgbClr val="6A6A6A"/>
      </a:accent2>
      <a:accent3>
        <a:srgbClr val="9B9B9B"/>
      </a:accent3>
      <a:accent4>
        <a:srgbClr val="DFDFDF"/>
      </a:accent4>
      <a:accent5>
        <a:srgbClr val="000000"/>
      </a:accent5>
      <a:accent6>
        <a:srgbClr val="ADADAD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-Mobile 2.0 A">
      <a:dk1>
        <a:srgbClr val="404040"/>
      </a:dk1>
      <a:lt1>
        <a:srgbClr val="FFFFFF"/>
      </a:lt1>
      <a:dk2>
        <a:srgbClr val="000000"/>
      </a:dk2>
      <a:lt2>
        <a:srgbClr val="E8E8E8"/>
      </a:lt2>
      <a:accent1>
        <a:srgbClr val="E20074"/>
      </a:accent1>
      <a:accent2>
        <a:srgbClr val="6A6A6A"/>
      </a:accent2>
      <a:accent3>
        <a:srgbClr val="9B9B9B"/>
      </a:accent3>
      <a:accent4>
        <a:srgbClr val="C1D82F"/>
      </a:accent4>
      <a:accent5>
        <a:srgbClr val="6DB33F"/>
      </a:accent5>
      <a:accent6>
        <a:srgbClr val="008DA8"/>
      </a:accent6>
      <a:hlink>
        <a:srgbClr val="E20074"/>
      </a:hlink>
      <a:folHlink>
        <a:srgbClr val="97024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-Mobile 2.0 A">
      <a:dk1>
        <a:srgbClr val="404040"/>
      </a:dk1>
      <a:lt1>
        <a:srgbClr val="FFFFFF"/>
      </a:lt1>
      <a:dk2>
        <a:srgbClr val="000000"/>
      </a:dk2>
      <a:lt2>
        <a:srgbClr val="E8E8E8"/>
      </a:lt2>
      <a:accent1>
        <a:srgbClr val="E20074"/>
      </a:accent1>
      <a:accent2>
        <a:srgbClr val="6A6A6A"/>
      </a:accent2>
      <a:accent3>
        <a:srgbClr val="9B9B9B"/>
      </a:accent3>
      <a:accent4>
        <a:srgbClr val="C1D82F"/>
      </a:accent4>
      <a:accent5>
        <a:srgbClr val="6DB33F"/>
      </a:accent5>
      <a:accent6>
        <a:srgbClr val="008DA8"/>
      </a:accent6>
      <a:hlink>
        <a:srgbClr val="E20074"/>
      </a:hlink>
      <a:folHlink>
        <a:srgbClr val="97024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8f2c06f6-5083-4159-babb-c09886256be4" ContentTypeId="0x010100C8FEDC68C5CBFF4FAB1E98E42BEBE691" PreviousValue="false"/>
</file>

<file path=customXml/item2.xml><?xml version="1.0" encoding="utf-8"?>
<p:properties xmlns:p="http://schemas.microsoft.com/office/2006/metadata/properties" xmlns:xsi="http://www.w3.org/2001/XMLSchema-instance">
  <documentManagement>
    <TaxCatchAll xmlns="a7fe3146-0989-4592-9721-540c467698fa"/>
    <m11e907e0cc44baaadb3e4ec52b78d5c xmlns="a7fe3146-0989-4592-9721-540c467698fa">
      <Terms xmlns="http://schemas.microsoft.com/office/infopath/2007/PartnerControls"/>
    </m11e907e0cc44baaadb3e4ec52b78d5c>
    <de1f76f3127841d3b0446efdf5532abf xmlns="a7fe3146-0989-4592-9721-540c467698fa">
      <Terms xmlns="http://schemas.microsoft.com/office/infopath/2007/PartnerControls"/>
    </de1f76f3127841d3b0446efdf5532ab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MO Document" ma:contentTypeID="0x010100C8FEDC68C5CBFF4FAB1E98E42BEBE691004084E3D38A05BA4A89BFA0FB5419E452" ma:contentTypeVersion="5" ma:contentTypeDescription="This is the document type for TMO to include the TMO Data Classification." ma:contentTypeScope="" ma:versionID="07ce38bc854816973348b742e23c2dc1">
  <xsd:schema xmlns:xsd="http://www.w3.org/2001/XMLSchema" xmlns:xs="http://www.w3.org/2001/XMLSchema" xmlns:p="http://schemas.microsoft.com/office/2006/metadata/properties" xmlns:ns2="a7fe3146-0989-4592-9721-540c467698fa" targetNamespace="http://schemas.microsoft.com/office/2006/metadata/properties" ma:root="true" ma:fieldsID="9c77462d9430c9a7ead64c38a9b839de" ns2:_="">
    <xsd:import namespace="a7fe3146-0989-4592-9721-540c467698fa"/>
    <xsd:element name="properties">
      <xsd:complexType>
        <xsd:sequence>
          <xsd:element name="documentManagement">
            <xsd:complexType>
              <xsd:all>
                <xsd:element ref="ns2:de1f76f3127841d3b0446efdf5532abf" minOccurs="0"/>
                <xsd:element ref="ns2:TaxCatchAll" minOccurs="0"/>
                <xsd:element ref="ns2:TaxCatchAllLabel" minOccurs="0"/>
                <xsd:element ref="ns2:m11e907e0cc44baaadb3e4ec52b78d5c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fe3146-0989-4592-9721-540c467698fa" elementFormDefault="qualified">
    <xsd:import namespace="http://schemas.microsoft.com/office/2006/documentManagement/types"/>
    <xsd:import namespace="http://schemas.microsoft.com/office/infopath/2007/PartnerControls"/>
    <xsd:element name="de1f76f3127841d3b0446efdf5532abf" ma:index="8" nillable="true" ma:taxonomy="true" ma:internalName="de1f76f3127841d3b0446efdf5532abf" ma:taxonomyFieldName="Classification" ma:displayName="Classification" ma:default="" ma:fieldId="{de1f76f3-1278-41d3-b044-6efdf5532abf}" ma:sspId="8f2c06f6-5083-4159-babb-c09886256be4" ma:termSetId="fb2678ef-5c3f-4c15-87d4-3d10819b498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description="" ma:hidden="true" ma:list="{bf153e4a-9d4e-46a9-ae4d-1c0d647916cf}" ma:internalName="TaxCatchAll" ma:showField="CatchAllData" ma:web="41261950-37b5-430a-8441-db4c77ae2e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bf153e4a-9d4e-46a9-ae4d-1c0d647916cf}" ma:internalName="TaxCatchAllLabel" ma:readOnly="true" ma:showField="CatchAllDataLabel" ma:web="41261950-37b5-430a-8441-db4c77ae2e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11e907e0cc44baaadb3e4ec52b78d5c" ma:index="12" nillable="true" ma:taxonomy="true" ma:internalName="m11e907e0cc44baaadb3e4ec52b78d5c" ma:taxonomyFieldName="Organization" ma:displayName="Organization" ma:default="" ma:fieldId="{611e907e-0cc4-4baa-adb3-e4ec52b78d5c}" ma:sspId="8f2c06f6-5083-4159-babb-c09886256be4" ma:termSetId="c0582d0a-a624-4c9e-9113-d5231e294f2e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994139-04E2-4270-92D8-4C34557D3CE2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AADB8FFE-EC90-4D3D-99F1-5690775B7EF2}">
  <ds:schemaRefs>
    <ds:schemaRef ds:uri="http://schemas.openxmlformats.org/package/2006/metadata/core-properti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a7fe3146-0989-4592-9721-540c467698fa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7F1A64A-A188-4863-A341-720D551F4E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fe3146-0989-4592-9721-540c467698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4EA272A7-95A6-4980-885F-E51A783F33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2084</TotalTime>
  <Words>472</Words>
  <Application>Microsoft Office PowerPoint</Application>
  <PresentationFormat>On-screen Show (16:9)</PresentationFormat>
  <Paragraphs>77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Helvetica Neue</vt:lpstr>
      <vt:lpstr>Source Sans Pro</vt:lpstr>
      <vt:lpstr>Tele-GroteskFet</vt:lpstr>
      <vt:lpstr>Tele-GroteskHal</vt:lpstr>
      <vt:lpstr>Tele-GroteskUlt</vt:lpstr>
      <vt:lpstr>2013 Template_1_16x9_Magenta_on_White</vt:lpstr>
      <vt:lpstr>Analyzing Genomic Data with Databricks and SparkSQL</vt:lpstr>
      <vt:lpstr>Context for our discussion – key questions</vt:lpstr>
      <vt:lpstr>Spark’s unique approach leverages In-Memory Distributed Computing</vt:lpstr>
      <vt:lpstr>Spark is used for data processing, not storage</vt:lpstr>
      <vt:lpstr>Spark architecture</vt:lpstr>
      <vt:lpstr>Spark utilization is simple and easy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Device &amp; Procurement Related BI Data Overview</dc:title>
  <dc:creator>Bresee, Tom</dc:creator>
  <cp:lastModifiedBy>Bresee, Tom</cp:lastModifiedBy>
  <cp:revision>50</cp:revision>
  <dcterms:modified xsi:type="dcterms:W3CDTF">2019-08-14T02:45:43Z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0x010100C8FEDC68C5CBFF4FAB1E98E42BEBE691004084E3D38A05BA4A89BFA0FB5419E452</vt:lpwstr>
  </property>
  <property fmtid="{D5CDD505-2E9C-101B-9397-08002B2CF9AE}" pid="3" name="Organization">
    <vt:lpwstr/>
  </property>
  <property fmtid="{D5CDD505-2E9C-101B-9397-08002B2CF9AE}" pid="4" name="Classification">
    <vt:lpwstr/>
  </property>
</Properties>
</file>